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20"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E406E-6EF9-46EF-AA54-106C27CC0B4B}"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562FC-7FEF-4138-96A7-089197C435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5562FC-7FEF-4138-96A7-089197C4356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en.wikipedia.org/wiki/Simple_linear_regress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ookman Old Style" pitchFamily="18" charset="0"/>
              </a:rPr>
              <a:t>Regression with dummy variables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buNone/>
            </a:pPr>
            <a:r>
              <a:rPr lang="en-US" sz="3600" b="1" dirty="0" smtClean="0">
                <a:latin typeface="Bookman Old Style" pitchFamily="18" charset="0"/>
              </a:rPr>
              <a:t>Linear probability model (LPM)</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lvl="2" algn="ctr" rtl="0">
              <a:spcBef>
                <a:spcPct val="0"/>
              </a:spcBef>
            </a:pPr>
            <a:r>
              <a:rPr lang="en-US" sz="2400" b="1" dirty="0" smtClean="0">
                <a:latin typeface="Bookman Old Style" pitchFamily="18" charset="0"/>
              </a:rPr>
              <a:t>Linear probability model (LPM)</a:t>
            </a:r>
            <a:endParaRPr lang="en-US" sz="2400" dirty="0">
              <a:latin typeface="Bookman Old Style" pitchFamily="18" charset="0"/>
            </a:endParaRPr>
          </a:p>
        </p:txBody>
      </p:sp>
      <p:sp>
        <p:nvSpPr>
          <p:cNvPr id="3" name="Content Placeholder 2"/>
          <p:cNvSpPr>
            <a:spLocks noGrp="1"/>
          </p:cNvSpPr>
          <p:nvPr>
            <p:ph idx="1"/>
          </p:nvPr>
        </p:nvSpPr>
        <p:spPr>
          <a:xfrm>
            <a:off x="152400" y="914400"/>
            <a:ext cx="8839200" cy="5867400"/>
          </a:xfrm>
        </p:spPr>
        <p:txBody>
          <a:bodyPr>
            <a:normAutofit/>
          </a:bodyPr>
          <a:lstStyle/>
          <a:p>
            <a:pPr algn="just"/>
            <a:r>
              <a:rPr lang="en-US" sz="2000" dirty="0" smtClean="0">
                <a:latin typeface="Bookman Old Style" pitchFamily="18" charset="0"/>
              </a:rPr>
              <a:t>One of the simplest methods of analyzing binary outcome data is the Linear Probability Model ((LPM).  It is a linear regression model with a dependent variable that is either 0 or 1. </a:t>
            </a:r>
          </a:p>
          <a:p>
            <a:pPr algn="just"/>
            <a:r>
              <a:rPr lang="en-US" sz="2000" dirty="0" smtClean="0">
                <a:latin typeface="Bookman Old Style" pitchFamily="18" charset="0"/>
              </a:rPr>
              <a:t>The LPM predicts the probability of an event occurring, and, like other linear models, says that the effects of X's on the probabilities are linear.</a:t>
            </a:r>
          </a:p>
          <a:p>
            <a:pPr algn="just"/>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a:latin typeface="Bookman Old Style" pitchFamily="18" charset="0"/>
            </a:endParaRPr>
          </a:p>
        </p:txBody>
      </p:sp>
      <p:pic>
        <p:nvPicPr>
          <p:cNvPr id="4" name="image43.jpeg"/>
          <p:cNvPicPr/>
          <p:nvPr/>
        </p:nvPicPr>
        <p:blipFill>
          <a:blip r:embed="rId2" cstate="print"/>
          <a:stretch>
            <a:fillRect/>
          </a:stretch>
        </p:blipFill>
        <p:spPr>
          <a:xfrm>
            <a:off x="914400" y="3276600"/>
            <a:ext cx="6705600" cy="335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err="1" smtClean="0">
                <a:latin typeface="Bookman Old Style" pitchFamily="18" charset="0"/>
              </a:rPr>
              <a:t>Con’d</a:t>
            </a:r>
            <a:r>
              <a:rPr lang="en-US" sz="5400" dirty="0" smtClean="0"/>
              <a:t> </a:t>
            </a:r>
            <a:endParaRPr lang="en-US" sz="5400" dirty="0"/>
          </a:p>
        </p:txBody>
      </p:sp>
      <p:sp>
        <p:nvSpPr>
          <p:cNvPr id="3" name="Content Placeholder 2"/>
          <p:cNvSpPr>
            <a:spLocks noGrp="1"/>
          </p:cNvSpPr>
          <p:nvPr>
            <p:ph idx="1"/>
          </p:nvPr>
        </p:nvSpPr>
        <p:spPr>
          <a:xfrm>
            <a:off x="152400" y="1066800"/>
            <a:ext cx="8839200" cy="5562600"/>
          </a:xfrm>
        </p:spPr>
        <p:txBody>
          <a:bodyPr>
            <a:normAutofit/>
          </a:bodyPr>
          <a:lstStyle/>
          <a:p>
            <a:pPr algn="just"/>
            <a:r>
              <a:rPr lang="en-US" sz="1800" dirty="0" smtClean="0">
                <a:latin typeface="Bookman Old Style" pitchFamily="18" charset="0"/>
              </a:rPr>
              <a:t>LPM allows the model to be fitted by </a:t>
            </a:r>
            <a:r>
              <a:rPr lang="en-US" sz="1800" dirty="0" smtClean="0">
                <a:latin typeface="Bookman Old Style" pitchFamily="18" charset="0"/>
                <a:hlinkClick r:id="rId2"/>
              </a:rPr>
              <a:t>multiple linear</a:t>
            </a:r>
            <a:r>
              <a:rPr lang="en-US" sz="1800" dirty="0" smtClean="0">
                <a:latin typeface="Bookman Old Style" pitchFamily="18" charset="0"/>
              </a:rPr>
              <a:t> </a:t>
            </a:r>
            <a:r>
              <a:rPr lang="en-US" sz="1800" dirty="0" smtClean="0">
                <a:latin typeface="Bookman Old Style" pitchFamily="18" charset="0"/>
                <a:hlinkClick r:id="rId2"/>
              </a:rPr>
              <a:t>regression </a:t>
            </a:r>
            <a:r>
              <a:rPr lang="en-US" sz="1800" dirty="0" smtClean="0">
                <a:latin typeface="Bookman Old Style" pitchFamily="18" charset="0"/>
              </a:rPr>
              <a:t>(MLR) model.</a:t>
            </a:r>
          </a:p>
          <a:p>
            <a:pPr algn="just"/>
            <a:r>
              <a:rPr lang="en-US" sz="1800" dirty="0" smtClean="0">
                <a:latin typeface="Bookman Old Style" pitchFamily="18" charset="0"/>
              </a:rPr>
              <a:t>The model assumes that, for a binary outcome ,y, and its associated vector of explanatory variables, x: </a:t>
            </a:r>
          </a:p>
          <a:p>
            <a:pPr algn="just">
              <a:lnSpc>
                <a:spcPct val="170000"/>
              </a:lnSpc>
              <a:buNone/>
            </a:pPr>
            <a:endParaRPr lang="en-US" sz="1800" dirty="0" smtClean="0">
              <a:latin typeface="Bookman Old Style" pitchFamily="18" charset="0"/>
            </a:endParaRPr>
          </a:p>
          <a:p>
            <a:pPr algn="just">
              <a:lnSpc>
                <a:spcPct val="170000"/>
              </a:lnSpc>
              <a:buNone/>
            </a:pPr>
            <a:endParaRPr lang="en-US" sz="1800" dirty="0" smtClean="0">
              <a:latin typeface="Bookman Old Style" pitchFamily="18" charset="0"/>
            </a:endParaRPr>
          </a:p>
          <a:p>
            <a:pPr algn="just">
              <a:lnSpc>
                <a:spcPct val="170000"/>
              </a:lnSpc>
              <a:buNone/>
            </a:pPr>
            <a:endParaRPr lang="en-US" sz="1800" dirty="0" smtClean="0">
              <a:latin typeface="Bookman Old Style" pitchFamily="18" charset="0"/>
            </a:endParaRPr>
          </a:p>
          <a:p>
            <a:pPr algn="just">
              <a:lnSpc>
                <a:spcPct val="170000"/>
              </a:lnSpc>
            </a:pPr>
            <a:r>
              <a:rPr lang="en-US" sz="1800" dirty="0" smtClean="0">
                <a:latin typeface="Bookman Old Style" pitchFamily="18" charset="0"/>
              </a:rPr>
              <a:t>LPM has many limitations including the following</a:t>
            </a:r>
          </a:p>
          <a:p>
            <a:pPr lvl="3" algn="just">
              <a:lnSpc>
                <a:spcPct val="170000"/>
              </a:lnSpc>
            </a:pPr>
            <a:r>
              <a:rPr lang="en-US" sz="1800" dirty="0" smtClean="0">
                <a:latin typeface="Bookman Old Style" pitchFamily="18" charset="0"/>
              </a:rPr>
              <a:t>No normality of errors</a:t>
            </a:r>
          </a:p>
          <a:p>
            <a:pPr lvl="3" algn="just">
              <a:lnSpc>
                <a:spcPct val="170000"/>
              </a:lnSpc>
            </a:pPr>
            <a:r>
              <a:rPr lang="en-US" sz="1800" dirty="0" err="1" smtClean="0">
                <a:latin typeface="Bookman Old Style" pitchFamily="18" charset="0"/>
              </a:rPr>
              <a:t>Heteroscedastic</a:t>
            </a:r>
            <a:r>
              <a:rPr lang="en-US" sz="1800" dirty="0" smtClean="0">
                <a:latin typeface="Bookman Old Style" pitchFamily="18" charset="0"/>
              </a:rPr>
              <a:t> errors</a:t>
            </a:r>
          </a:p>
          <a:p>
            <a:pPr lvl="3" algn="just">
              <a:lnSpc>
                <a:spcPct val="170000"/>
              </a:lnSpc>
            </a:pPr>
            <a:r>
              <a:rPr lang="en-US" sz="1800" dirty="0" smtClean="0">
                <a:latin typeface="Bookman Old Style" pitchFamily="18" charset="0"/>
              </a:rPr>
              <a:t>Fallacious predictions</a:t>
            </a:r>
          </a:p>
          <a:p>
            <a:pPr lvl="3" algn="just">
              <a:lnSpc>
                <a:spcPct val="170000"/>
              </a:lnSpc>
            </a:pPr>
            <a:r>
              <a:rPr lang="en-US" sz="1800" dirty="0" smtClean="0">
                <a:latin typeface="Bookman Old Style" pitchFamily="18" charset="0"/>
              </a:rPr>
              <a:t>A downward bias in the coefficient of determination</a:t>
            </a:r>
          </a:p>
          <a:p>
            <a:pPr algn="just">
              <a:lnSpc>
                <a:spcPct val="170000"/>
              </a:lnSpc>
            </a:pPr>
            <a:endParaRPr lang="en-US" sz="1800" dirty="0" smtClean="0">
              <a:latin typeface="Bookman Old Style" pitchFamily="18" charset="0"/>
            </a:endParaRPr>
          </a:p>
        </p:txBody>
      </p:sp>
      <p:pic>
        <p:nvPicPr>
          <p:cNvPr id="2051" name="Picture 3"/>
          <p:cNvPicPr>
            <a:picLocks noChangeAspect="1" noChangeArrowheads="1"/>
          </p:cNvPicPr>
          <p:nvPr/>
        </p:nvPicPr>
        <p:blipFill>
          <a:blip r:embed="rId3"/>
          <a:srcRect/>
          <a:stretch>
            <a:fillRect/>
          </a:stretch>
        </p:blipFill>
        <p:spPr bwMode="auto">
          <a:xfrm>
            <a:off x="685801" y="2895599"/>
            <a:ext cx="5714999" cy="8159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en-US" dirty="0" smtClean="0"/>
          </a:p>
          <a:p>
            <a:pPr marL="342900" lvl="2" indent="-342900" algn="ctr">
              <a:buNone/>
            </a:pPr>
            <a:r>
              <a:rPr lang="en-US" sz="3200" b="1" dirty="0" smtClean="0">
                <a:latin typeface="Bookman Old Style" pitchFamily="18" charset="0"/>
              </a:rPr>
              <a:t>The </a:t>
            </a:r>
            <a:r>
              <a:rPr lang="en-US" sz="3200" b="1" dirty="0" err="1" smtClean="0">
                <a:latin typeface="Bookman Old Style" pitchFamily="18" charset="0"/>
              </a:rPr>
              <a:t>logit</a:t>
            </a:r>
            <a:r>
              <a:rPr lang="en-US" sz="3200" b="1" dirty="0" smtClean="0">
                <a:latin typeface="Bookman Old Style" pitchFamily="18" charset="0"/>
              </a:rPr>
              <a:t> model</a:t>
            </a:r>
            <a:endParaRPr lang="en-US" sz="2800" dirty="0" smtClean="0">
              <a:latin typeface="Bookman Old Style" pitchFamily="18" charset="0"/>
            </a:endParaRP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2" algn="ctr" rtl="0">
              <a:spcBef>
                <a:spcPct val="0"/>
              </a:spcBef>
            </a:pPr>
            <a:r>
              <a:rPr lang="en-US" sz="2800" b="1" dirty="0">
                <a:latin typeface="Bookman Old Style" pitchFamily="18" charset="0"/>
              </a:rPr>
              <a:t>The </a:t>
            </a:r>
            <a:r>
              <a:rPr lang="en-US" sz="2800" b="1" dirty="0" err="1">
                <a:latin typeface="Bookman Old Style" pitchFamily="18" charset="0"/>
              </a:rPr>
              <a:t>logit</a:t>
            </a:r>
            <a:r>
              <a:rPr lang="en-US" sz="2800" b="1" dirty="0">
                <a:latin typeface="Bookman Old Style" pitchFamily="18" charset="0"/>
              </a:rPr>
              <a:t> </a:t>
            </a:r>
            <a:r>
              <a:rPr lang="en-US" sz="2800" b="1" dirty="0" smtClean="0">
                <a:latin typeface="Bookman Old Style" pitchFamily="18" charset="0"/>
              </a:rPr>
              <a:t>model</a:t>
            </a:r>
            <a:endParaRPr lang="en-US" sz="2800" dirty="0">
              <a:latin typeface="Bookman Old Style" pitchFamily="18" charset="0"/>
            </a:endParaRPr>
          </a:p>
        </p:txBody>
      </p:sp>
      <p:sp>
        <p:nvSpPr>
          <p:cNvPr id="3" name="Content Placeholder 2"/>
          <p:cNvSpPr>
            <a:spLocks noGrp="1"/>
          </p:cNvSpPr>
          <p:nvPr>
            <p:ph idx="1"/>
          </p:nvPr>
        </p:nvSpPr>
        <p:spPr>
          <a:xfrm>
            <a:off x="228600" y="838200"/>
            <a:ext cx="8763000" cy="5867400"/>
          </a:xfrm>
        </p:spPr>
        <p:txBody>
          <a:bodyPr>
            <a:normAutofit/>
          </a:bodyPr>
          <a:lstStyle/>
          <a:p>
            <a:r>
              <a:rPr lang="en-US" sz="2000" dirty="0" smtClean="0">
                <a:latin typeface="Bookman Old Style" pitchFamily="18" charset="0"/>
              </a:rPr>
              <a:t>Logistic regression is often used because the relationship between the discrete variable and a predictor is nonlinear. </a:t>
            </a:r>
          </a:p>
          <a:p>
            <a:pPr>
              <a:buNone/>
            </a:pPr>
            <a:r>
              <a:rPr lang="en-US" sz="2000" b="1" i="1" dirty="0" smtClean="0">
                <a:latin typeface="Bookman Old Style" pitchFamily="18" charset="0"/>
              </a:rPr>
              <a:t>Picture of binary regression: non-linear slope coefficient</a:t>
            </a:r>
          </a:p>
          <a:p>
            <a:pPr>
              <a:buNone/>
            </a:pPr>
            <a:endParaRPr lang="en-US" sz="2000" dirty="0">
              <a:latin typeface="Bookman Old Style" pitchFamily="18" charset="0"/>
            </a:endParaRPr>
          </a:p>
        </p:txBody>
      </p:sp>
      <p:pic>
        <p:nvPicPr>
          <p:cNvPr id="4" name="image45.jpeg"/>
          <p:cNvPicPr/>
          <p:nvPr/>
        </p:nvPicPr>
        <p:blipFill>
          <a:blip r:embed="rId2" cstate="print"/>
          <a:stretch>
            <a:fillRect/>
          </a:stretch>
        </p:blipFill>
        <p:spPr>
          <a:xfrm>
            <a:off x="762000" y="2057400"/>
            <a:ext cx="7467600" cy="426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14400"/>
            <a:ext cx="8839200" cy="5715000"/>
          </a:xfrm>
        </p:spPr>
        <p:txBody>
          <a:bodyPr/>
          <a:lstStyle/>
          <a:p>
            <a:r>
              <a:rPr lang="en-US" sz="2400" dirty="0" smtClean="0">
                <a:latin typeface="Bookman Old Style" pitchFamily="18" charset="0"/>
              </a:rPr>
              <a:t>The LPM and BLM are compared in the following figure.</a:t>
            </a:r>
          </a:p>
          <a:p>
            <a:pPr>
              <a:buNone/>
            </a:pPr>
            <a:endParaRPr lang="en-US" dirty="0"/>
          </a:p>
        </p:txBody>
      </p:sp>
      <p:pic>
        <p:nvPicPr>
          <p:cNvPr id="4" name="image46.jpeg"/>
          <p:cNvPicPr/>
          <p:nvPr/>
        </p:nvPicPr>
        <p:blipFill>
          <a:blip r:embed="rId2" cstate="print"/>
          <a:stretch>
            <a:fillRect/>
          </a:stretch>
        </p:blipFill>
        <p:spPr>
          <a:xfrm>
            <a:off x="609600" y="1828800"/>
            <a:ext cx="7391400" cy="4495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81000" y="1219200"/>
            <a:ext cx="8382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371599"/>
            <a:ext cx="8382000" cy="465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b="1" i="1" dirty="0" smtClean="0">
                <a:latin typeface="Bookman Old Style" pitchFamily="18" charset="0"/>
              </a:rPr>
              <a:t>Interpretation of coefficients and marginal effects</a:t>
            </a:r>
            <a:endParaRPr lang="en-US" sz="2400" dirty="0">
              <a:latin typeface="Bookman Old Style"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3400" y="1524000"/>
            <a:ext cx="80772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295400"/>
            <a:ext cx="8382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b="1" dirty="0" smtClean="0">
                <a:latin typeface="Bookman Old Style" pitchFamily="18" charset="0"/>
              </a:rPr>
              <a:t>dummy variables as explanatory </a:t>
            </a:r>
            <a:r>
              <a:rPr lang="en-US" sz="2400" b="1" dirty="0" err="1" smtClean="0">
                <a:latin typeface="Bookman Old Style" pitchFamily="18" charset="0"/>
              </a:rPr>
              <a:t>vars</a:t>
            </a:r>
            <a:r>
              <a:rPr lang="en-US" sz="2400" b="1" dirty="0" smtClean="0">
                <a:latin typeface="Bookman Old Style" pitchFamily="18" charset="0"/>
              </a:rPr>
              <a:t>…. </a:t>
            </a:r>
            <a:endParaRPr lang="en-US" sz="2400" dirty="0"/>
          </a:p>
        </p:txBody>
      </p:sp>
      <p:sp>
        <p:nvSpPr>
          <p:cNvPr id="3" name="Content Placeholder 2"/>
          <p:cNvSpPr>
            <a:spLocks noGrp="1"/>
          </p:cNvSpPr>
          <p:nvPr>
            <p:ph idx="1"/>
          </p:nvPr>
        </p:nvSpPr>
        <p:spPr>
          <a:xfrm>
            <a:off x="152400" y="914400"/>
            <a:ext cx="8839200" cy="5715000"/>
          </a:xfrm>
        </p:spPr>
        <p:txBody>
          <a:bodyPr>
            <a:normAutofit fontScale="55000" lnSpcReduction="20000"/>
          </a:bodyPr>
          <a:lstStyle/>
          <a:p>
            <a:pPr>
              <a:lnSpc>
                <a:spcPct val="170000"/>
              </a:lnSpc>
            </a:pPr>
            <a:r>
              <a:rPr lang="en-US" dirty="0" smtClean="0">
                <a:latin typeface="Bookman Old Style" pitchFamily="18" charset="0"/>
              </a:rPr>
              <a:t>Dummy variables indicate the presence or absence of a “quality” or an attribute, such as male or female, black or white, Catholic or non-Catholic, Democrat or Republican, they are essentially </a:t>
            </a:r>
            <a:r>
              <a:rPr lang="en-US" i="1" dirty="0" smtClean="0">
                <a:latin typeface="Bookman Old Style" pitchFamily="18" charset="0"/>
              </a:rPr>
              <a:t>nominal scale </a:t>
            </a:r>
            <a:r>
              <a:rPr lang="en-US" dirty="0" smtClean="0">
                <a:latin typeface="Bookman Old Style" pitchFamily="18" charset="0"/>
              </a:rPr>
              <a:t>variables. One way we could “quantify” such attributes is by constructing artificial variables that take on values of 1 or 0, 1 indicating the presence (or possession) of that attribute and 0 indicating the absence of that attribute.</a:t>
            </a:r>
          </a:p>
          <a:p>
            <a:pPr>
              <a:lnSpc>
                <a:spcPct val="170000"/>
              </a:lnSpc>
              <a:buNone/>
            </a:pPr>
            <a:r>
              <a:rPr lang="en-US" dirty="0" smtClean="0">
                <a:latin typeface="Bookman Old Style" pitchFamily="18" charset="0"/>
              </a:rPr>
              <a:t>For example 1 may indicate that a person is a female and 0 may designate a male; or 1 may indicate that a person is a college graduate, and 0 that the person is not, and so on. </a:t>
            </a:r>
          </a:p>
          <a:p>
            <a:pPr>
              <a:lnSpc>
                <a:spcPct val="170000"/>
              </a:lnSpc>
            </a:pPr>
            <a:r>
              <a:rPr lang="en-US" dirty="0" smtClean="0">
                <a:latin typeface="Bookman Old Style" pitchFamily="18" charset="0"/>
              </a:rPr>
              <a:t>Variables that assume such 0 and 1 values are called </a:t>
            </a:r>
            <a:r>
              <a:rPr lang="en-US" b="1" dirty="0" smtClean="0">
                <a:latin typeface="Bookman Old Style" pitchFamily="18" charset="0"/>
              </a:rPr>
              <a:t>dummy variables.</a:t>
            </a:r>
          </a:p>
          <a:p>
            <a:pPr>
              <a:lnSpc>
                <a:spcPct val="170000"/>
              </a:lnSpc>
            </a:pPr>
            <a:r>
              <a:rPr lang="en-US" b="1" i="1" dirty="0" smtClean="0">
                <a:latin typeface="Bookman Old Style" pitchFamily="18" charset="0"/>
              </a:rPr>
              <a:t>Such variables are thus essentially a device to classify </a:t>
            </a:r>
            <a:r>
              <a:rPr lang="en-US" i="1" dirty="0" smtClean="0">
                <a:latin typeface="Bookman Old Style" pitchFamily="18" charset="0"/>
              </a:rPr>
              <a:t>data into mutually exclusive categories such as male or female.</a:t>
            </a:r>
            <a:endParaRPr lang="en-US" dirty="0" smtClean="0">
              <a:latin typeface="Bookman Old Style" pitchFamily="18"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1981200"/>
            <a:ext cx="7848599"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1828800"/>
            <a:ext cx="7848599"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3400" y="1676400"/>
            <a:ext cx="8000999"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a:t>
            </a:r>
            <a:r>
              <a:rPr lang="en-US" b="1" i="1" dirty="0" err="1" smtClean="0"/>
              <a:t>probit</a:t>
            </a:r>
            <a:r>
              <a:rPr lang="en-US" b="1" i="1" dirty="0" smtClean="0"/>
              <a:t> model</a:t>
            </a:r>
            <a:endParaRPr lang="en-US" dirty="0"/>
          </a:p>
        </p:txBody>
      </p:sp>
      <p:sp>
        <p:nvSpPr>
          <p:cNvPr id="3" name="Content Placeholder 2"/>
          <p:cNvSpPr>
            <a:spLocks noGrp="1"/>
          </p:cNvSpPr>
          <p:nvPr>
            <p:ph idx="1"/>
          </p:nvPr>
        </p:nvSpPr>
        <p:spPr>
          <a:xfrm>
            <a:off x="152400" y="1371600"/>
            <a:ext cx="8839200" cy="5334000"/>
          </a:xfrm>
        </p:spPr>
        <p:txBody>
          <a:bodyPr>
            <a:normAutofit/>
          </a:bodyPr>
          <a:lstStyle/>
          <a:p>
            <a:pPr algn="just">
              <a:lnSpc>
                <a:spcPct val="110000"/>
              </a:lnSpc>
            </a:pPr>
            <a:r>
              <a:rPr lang="en-US" sz="2000" dirty="0" smtClean="0">
                <a:latin typeface="Bookman Old Style" pitchFamily="18" charset="0"/>
              </a:rPr>
              <a:t>The </a:t>
            </a:r>
            <a:r>
              <a:rPr lang="en-US" sz="2000" dirty="0" err="1" smtClean="0">
                <a:latin typeface="Bookman Old Style" pitchFamily="18" charset="0"/>
              </a:rPr>
              <a:t>Logit</a:t>
            </a:r>
            <a:r>
              <a:rPr lang="en-US" sz="2000" dirty="0" smtClean="0">
                <a:latin typeface="Bookman Old Style" pitchFamily="18" charset="0"/>
              </a:rPr>
              <a:t> model is only one way of modeling binary choice data. </a:t>
            </a:r>
          </a:p>
          <a:p>
            <a:pPr algn="just">
              <a:lnSpc>
                <a:spcPct val="110000"/>
              </a:lnSpc>
            </a:pPr>
            <a:r>
              <a:rPr lang="en-US" sz="2000" dirty="0" smtClean="0">
                <a:latin typeface="Bookman Old Style" pitchFamily="18" charset="0"/>
              </a:rPr>
              <a:t>It is actually more used than </a:t>
            </a:r>
            <a:r>
              <a:rPr lang="en-US" sz="2000" dirty="0" err="1" smtClean="0">
                <a:latin typeface="Bookman Old Style" pitchFamily="18" charset="0"/>
              </a:rPr>
              <a:t>logit</a:t>
            </a:r>
            <a:r>
              <a:rPr lang="en-US" sz="2000" dirty="0" smtClean="0">
                <a:latin typeface="Bookman Old Style" pitchFamily="18" charset="0"/>
              </a:rPr>
              <a:t> models and assumes a </a:t>
            </a:r>
            <a:r>
              <a:rPr lang="en-US" sz="2000" i="1" dirty="0" smtClean="0">
                <a:latin typeface="Bookman Old Style" pitchFamily="18" charset="0"/>
              </a:rPr>
              <a:t>normal distribution </a:t>
            </a:r>
            <a:r>
              <a:rPr lang="en-US" sz="2000" dirty="0" smtClean="0">
                <a:latin typeface="Bookman Old Style" pitchFamily="18" charset="0"/>
              </a:rPr>
              <a:t>(not a logistic one). </a:t>
            </a:r>
          </a:p>
          <a:p>
            <a:pPr algn="just">
              <a:lnSpc>
                <a:spcPct val="110000"/>
              </a:lnSpc>
            </a:pPr>
            <a:r>
              <a:rPr lang="en-US" sz="2000" dirty="0" smtClean="0">
                <a:latin typeface="Bookman Old Style" pitchFamily="18" charset="0"/>
              </a:rPr>
              <a:t>An alternative CDF to that used in the BLM is the normal CDF, when this is used we refer to it as the </a:t>
            </a:r>
            <a:r>
              <a:rPr lang="en-US" sz="2000" i="1" dirty="0" err="1" smtClean="0">
                <a:latin typeface="Bookman Old Style" pitchFamily="18" charset="0"/>
              </a:rPr>
              <a:t>probit</a:t>
            </a:r>
            <a:r>
              <a:rPr lang="en-US" sz="2000" i="1" dirty="0" smtClean="0">
                <a:latin typeface="Bookman Old Style" pitchFamily="18" charset="0"/>
              </a:rPr>
              <a:t> model</a:t>
            </a:r>
            <a:r>
              <a:rPr lang="en-US" sz="2000" dirty="0" smtClean="0">
                <a:latin typeface="Bookman Old Style" pitchFamily="18" charset="0"/>
              </a:rPr>
              <a:t>. </a:t>
            </a:r>
          </a:p>
          <a:p>
            <a:pPr algn="just">
              <a:lnSpc>
                <a:spcPct val="110000"/>
              </a:lnSpc>
            </a:pPr>
            <a:r>
              <a:rPr lang="en-US" sz="2000" dirty="0" smtClean="0">
                <a:latin typeface="Bookman Old Style" pitchFamily="18" charset="0"/>
              </a:rPr>
              <a:t>In many respects this is very similar to the </a:t>
            </a:r>
            <a:r>
              <a:rPr lang="en-US" sz="2000" dirty="0" err="1" smtClean="0">
                <a:latin typeface="Bookman Old Style" pitchFamily="18" charset="0"/>
              </a:rPr>
              <a:t>logit</a:t>
            </a:r>
            <a:r>
              <a:rPr lang="en-US" sz="2000" dirty="0" smtClean="0">
                <a:latin typeface="Bookman Old Style" pitchFamily="18" charset="0"/>
              </a:rPr>
              <a:t> model. </a:t>
            </a:r>
          </a:p>
          <a:p>
            <a:pPr algn="just">
              <a:lnSpc>
                <a:spcPct val="110000"/>
              </a:lnSpc>
            </a:pPr>
            <a:r>
              <a:rPr lang="en-US" sz="2000" dirty="0" smtClean="0">
                <a:latin typeface="Bookman Old Style" pitchFamily="18" charset="0"/>
              </a:rPr>
              <a:t>The binary </a:t>
            </a:r>
            <a:r>
              <a:rPr lang="en-US" sz="2000" dirty="0" err="1" smtClean="0">
                <a:latin typeface="Bookman Old Style" pitchFamily="18" charset="0"/>
              </a:rPr>
              <a:t>probit</a:t>
            </a:r>
            <a:r>
              <a:rPr lang="en-US" sz="2000" dirty="0" smtClean="0">
                <a:latin typeface="Bookman Old Style" pitchFamily="18" charset="0"/>
              </a:rPr>
              <a:t> model (BPM) has also been interpreted as a ‘latent variable’ model. </a:t>
            </a:r>
          </a:p>
          <a:p>
            <a:pPr algn="just">
              <a:lnSpc>
                <a:spcPct val="110000"/>
              </a:lnSpc>
            </a:pPr>
            <a:r>
              <a:rPr lang="en-US" sz="2000" dirty="0" smtClean="0">
                <a:latin typeface="Bookman Old Style" pitchFamily="18" charset="0"/>
              </a:rPr>
              <a:t>The coefficient estimates from all three models (LPM, BLM and BPM) are related. </a:t>
            </a:r>
          </a:p>
          <a:p>
            <a:pPr algn="just">
              <a:lnSpc>
                <a:spcPct val="110000"/>
              </a:lnSpc>
            </a:pPr>
            <a:r>
              <a:rPr lang="en-US" sz="2000" dirty="0" smtClean="0">
                <a:latin typeface="Bookman Old Style" pitchFamily="18" charset="0"/>
              </a:rPr>
              <a:t>The </a:t>
            </a:r>
            <a:r>
              <a:rPr lang="en-US" sz="2000" dirty="0" err="1" smtClean="0">
                <a:latin typeface="Bookman Old Style" pitchFamily="18" charset="0"/>
              </a:rPr>
              <a:t>probit</a:t>
            </a:r>
            <a:r>
              <a:rPr lang="en-US" sz="2000" dirty="0" smtClean="0">
                <a:latin typeface="Bookman Old Style" pitchFamily="18" charset="0"/>
              </a:rPr>
              <a:t> model is</a:t>
            </a:r>
          </a:p>
          <a:p>
            <a:endParaRPr lang="en-US" sz="2000" dirty="0"/>
          </a:p>
        </p:txBody>
      </p:sp>
      <p:pic>
        <p:nvPicPr>
          <p:cNvPr id="3075" name="Picture 3"/>
          <p:cNvPicPr>
            <a:picLocks noChangeAspect="1" noChangeArrowheads="1"/>
          </p:cNvPicPr>
          <p:nvPr/>
        </p:nvPicPr>
        <p:blipFill>
          <a:blip r:embed="rId2"/>
          <a:srcRect/>
          <a:stretch>
            <a:fillRect/>
          </a:stretch>
        </p:blipFill>
        <p:spPr bwMode="auto">
          <a:xfrm>
            <a:off x="3048000" y="5257800"/>
            <a:ext cx="4174726" cy="134778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2400" b="1" dirty="0" smtClean="0">
                <a:latin typeface="Bookman Old Style" pitchFamily="18" charset="0"/>
              </a:rPr>
              <a:t>Computer Lab: Estimation and interpretation of binary outcome models</a:t>
            </a:r>
            <a:endParaRPr lang="en-US" sz="2400" dirty="0">
              <a:latin typeface="Bookman Old Style" pitchFamily="18" charset="0"/>
            </a:endParaRPr>
          </a:p>
        </p:txBody>
      </p:sp>
      <p:sp>
        <p:nvSpPr>
          <p:cNvPr id="3" name="Content Placeholder 2"/>
          <p:cNvSpPr>
            <a:spLocks noGrp="1"/>
          </p:cNvSpPr>
          <p:nvPr>
            <p:ph idx="1"/>
          </p:nvPr>
        </p:nvSpPr>
        <p:spPr>
          <a:xfrm>
            <a:off x="152400" y="1295400"/>
            <a:ext cx="8763000" cy="5410200"/>
          </a:xfrm>
        </p:spPr>
        <p:txBody>
          <a:bodyPr>
            <a:normAutofit fontScale="55000" lnSpcReduction="20000"/>
          </a:bodyPr>
          <a:lstStyle/>
          <a:p>
            <a:pPr algn="just">
              <a:lnSpc>
                <a:spcPct val="170000"/>
              </a:lnSpc>
            </a:pPr>
            <a:r>
              <a:rPr lang="en-US" dirty="0" smtClean="0">
                <a:latin typeface="Bookman Old Style" pitchFamily="18" charset="0"/>
              </a:rPr>
              <a:t>Consider the dataset </a:t>
            </a:r>
            <a:r>
              <a:rPr lang="en-US" b="1" i="1" dirty="0" err="1" smtClean="0">
                <a:latin typeface="Bookman Old Style" pitchFamily="18" charset="0"/>
              </a:rPr>
              <a:t>adoption_commercialization</a:t>
            </a:r>
            <a:r>
              <a:rPr lang="en-US" dirty="0" smtClean="0">
                <a:latin typeface="Bookman Old Style" pitchFamily="18" charset="0"/>
              </a:rPr>
              <a:t>. Based on the dataset, estimate the </a:t>
            </a:r>
            <a:r>
              <a:rPr lang="en-US" dirty="0" err="1" smtClean="0">
                <a:latin typeface="Bookman Old Style" pitchFamily="18" charset="0"/>
              </a:rPr>
              <a:t>probit</a:t>
            </a:r>
            <a:r>
              <a:rPr lang="en-US" dirty="0" smtClean="0">
                <a:latin typeface="Bookman Old Style" pitchFamily="18" charset="0"/>
              </a:rPr>
              <a:t> and </a:t>
            </a:r>
            <a:r>
              <a:rPr lang="en-US" dirty="0" err="1" smtClean="0">
                <a:latin typeface="Bookman Old Style" pitchFamily="18" charset="0"/>
              </a:rPr>
              <a:t>logit</a:t>
            </a:r>
            <a:r>
              <a:rPr lang="en-US" dirty="0" smtClean="0">
                <a:latin typeface="Bookman Old Style" pitchFamily="18" charset="0"/>
              </a:rPr>
              <a:t> model for households’ market participation decision (</a:t>
            </a:r>
            <a:r>
              <a:rPr lang="en-US" dirty="0" err="1" smtClean="0">
                <a:latin typeface="Bookman Old Style" pitchFamily="18" charset="0"/>
              </a:rPr>
              <a:t>comcrp</a:t>
            </a:r>
            <a:r>
              <a:rPr lang="en-US" dirty="0" smtClean="0">
                <a:latin typeface="Bookman Old Style" pitchFamily="18" charset="0"/>
              </a:rPr>
              <a:t>) in crop output markets. Suppose the explanatory variables are farming system, sex of the household head, family size, farming experience, land holding, quantity of fertilizer used, asset holdings (log), distance to town and development station.</a:t>
            </a:r>
          </a:p>
          <a:p>
            <a:pPr algn="just">
              <a:lnSpc>
                <a:spcPct val="170000"/>
              </a:lnSpc>
              <a:buNone/>
            </a:pPr>
            <a:endParaRPr lang="en-US" dirty="0" smtClean="0">
              <a:latin typeface="Bookman Old Style" pitchFamily="18" charset="0"/>
            </a:endParaRPr>
          </a:p>
          <a:p>
            <a:pPr marL="514350" lvl="0" indent="-514350" algn="just">
              <a:lnSpc>
                <a:spcPct val="170000"/>
              </a:lnSpc>
              <a:buAutoNum type="alphaLcPeriod"/>
            </a:pPr>
            <a:r>
              <a:rPr lang="en-US" dirty="0" smtClean="0">
                <a:latin typeface="Bookman Old Style" pitchFamily="18" charset="0"/>
              </a:rPr>
              <a:t>Which factors do determine market participation?</a:t>
            </a:r>
          </a:p>
          <a:p>
            <a:pPr marL="514350" lvl="0" indent="-514350" algn="just">
              <a:lnSpc>
                <a:spcPct val="170000"/>
              </a:lnSpc>
              <a:buAutoNum type="alphaLcPeriod"/>
            </a:pPr>
            <a:r>
              <a:rPr lang="en-US" dirty="0" smtClean="0">
                <a:latin typeface="Bookman Old Style" pitchFamily="18" charset="0"/>
              </a:rPr>
              <a:t>Which binary model of market participation is fittest?</a:t>
            </a:r>
          </a:p>
          <a:p>
            <a:pPr marL="514350" lvl="0" indent="-514350" algn="just">
              <a:lnSpc>
                <a:spcPct val="170000"/>
              </a:lnSpc>
              <a:buAutoNum type="alphaLcPeriod"/>
            </a:pPr>
            <a:r>
              <a:rPr lang="en-US" dirty="0" smtClean="0">
                <a:latin typeface="Bookman Old Style" pitchFamily="18" charset="0"/>
              </a:rPr>
              <a:t>What is the likelihood of producers to participate in the crop output markets?</a:t>
            </a:r>
          </a:p>
          <a:p>
            <a:pPr algn="just">
              <a:lnSpc>
                <a:spcPct val="170000"/>
              </a:lnSpc>
            </a:pPr>
            <a:endParaRPr lang="en-US" dirty="0">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248400"/>
          </a:xfrm>
        </p:spPr>
        <p:txBody>
          <a:bodyPr/>
          <a:lstStyle/>
          <a:p>
            <a:r>
              <a:rPr lang="en-US" sz="2400" dirty="0" err="1" smtClean="0">
                <a:latin typeface="Bookman Old Style" pitchFamily="18" charset="0"/>
              </a:rPr>
              <a:t>Probit</a:t>
            </a:r>
            <a:r>
              <a:rPr lang="en-US" sz="2400" dirty="0" smtClean="0">
                <a:latin typeface="Bookman Old Style" pitchFamily="18" charset="0"/>
              </a:rPr>
              <a:t> output </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099" name="Picture 3"/>
          <p:cNvPicPr>
            <a:picLocks noChangeAspect="1" noChangeArrowheads="1"/>
          </p:cNvPicPr>
          <p:nvPr/>
        </p:nvPicPr>
        <p:blipFill>
          <a:blip r:embed="rId2"/>
          <a:srcRect/>
          <a:stretch>
            <a:fillRect/>
          </a:stretch>
        </p:blipFill>
        <p:spPr bwMode="auto">
          <a:xfrm>
            <a:off x="838201" y="1143000"/>
            <a:ext cx="7149784" cy="3697289"/>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1676400" y="4960708"/>
            <a:ext cx="4038600" cy="151629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9.png"/>
          <p:cNvPicPr>
            <a:picLocks noGrp="1"/>
          </p:cNvPicPr>
          <p:nvPr>
            <p:ph idx="1"/>
          </p:nvPr>
        </p:nvPicPr>
        <p:blipFill>
          <a:blip r:embed="rId2" cstate="print"/>
          <a:stretch>
            <a:fillRect/>
          </a:stretch>
        </p:blipFill>
        <p:spPr>
          <a:xfrm>
            <a:off x="685800" y="990600"/>
            <a:ext cx="7772400" cy="4876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lstStyle/>
          <a:p>
            <a:r>
              <a:rPr lang="en-US" sz="2400" dirty="0" err="1" smtClean="0">
                <a:latin typeface="Bookman Old Style" pitchFamily="18" charset="0"/>
              </a:rPr>
              <a:t>Logit</a:t>
            </a:r>
            <a:r>
              <a:rPr lang="en-US" sz="2400" dirty="0" smtClean="0">
                <a:latin typeface="Bookman Old Style" pitchFamily="18" charset="0"/>
              </a:rPr>
              <a:t> output </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123" name="Picture 3"/>
          <p:cNvPicPr>
            <a:picLocks noChangeAspect="1" noChangeArrowheads="1"/>
          </p:cNvPicPr>
          <p:nvPr/>
        </p:nvPicPr>
        <p:blipFill>
          <a:blip r:embed="rId2"/>
          <a:srcRect/>
          <a:stretch>
            <a:fillRect/>
          </a:stretch>
        </p:blipFill>
        <p:spPr bwMode="auto">
          <a:xfrm>
            <a:off x="609599" y="1219200"/>
            <a:ext cx="7848601" cy="3352800"/>
          </a:xfrm>
          <a:prstGeom prst="rect">
            <a:avLst/>
          </a:prstGeom>
          <a:noFill/>
          <a:ln w="9525">
            <a:noFill/>
            <a:miter lim="800000"/>
            <a:headEnd/>
            <a:tailEnd/>
          </a:ln>
          <a:effectLst/>
        </p:spPr>
      </p:pic>
      <p:pic>
        <p:nvPicPr>
          <p:cNvPr id="6" name="image51.png"/>
          <p:cNvPicPr/>
          <p:nvPr/>
        </p:nvPicPr>
        <p:blipFill>
          <a:blip r:embed="rId3" cstate="print"/>
          <a:stretch>
            <a:fillRect/>
          </a:stretch>
        </p:blipFill>
        <p:spPr>
          <a:xfrm>
            <a:off x="1828800" y="4724400"/>
            <a:ext cx="4724400" cy="148788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2.png"/>
          <p:cNvPicPr>
            <a:picLocks noGrp="1"/>
          </p:cNvPicPr>
          <p:nvPr>
            <p:ph idx="1"/>
          </p:nvPr>
        </p:nvPicPr>
        <p:blipFill>
          <a:blip r:embed="rId2" cstate="print"/>
          <a:stretch>
            <a:fillRect/>
          </a:stretch>
        </p:blipFill>
        <p:spPr>
          <a:xfrm>
            <a:off x="609600" y="1066800"/>
            <a:ext cx="7924800" cy="4648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fontScale="47500" lnSpcReduction="20000"/>
          </a:bodyPr>
          <a:lstStyle/>
          <a:p>
            <a:pPr algn="just">
              <a:lnSpc>
                <a:spcPct val="170000"/>
              </a:lnSpc>
            </a:pPr>
            <a:r>
              <a:rPr lang="en-US" sz="3500" dirty="0" smtClean="0">
                <a:latin typeface="Bookman Old Style" pitchFamily="18" charset="0"/>
              </a:rPr>
              <a:t>The </a:t>
            </a:r>
            <a:r>
              <a:rPr lang="en-US" sz="3500" dirty="0" err="1" smtClean="0">
                <a:latin typeface="Bookman Old Style" pitchFamily="18" charset="0"/>
              </a:rPr>
              <a:t>probit</a:t>
            </a:r>
            <a:r>
              <a:rPr lang="en-US" sz="3500" dirty="0" smtClean="0">
                <a:latin typeface="Bookman Old Style" pitchFamily="18" charset="0"/>
              </a:rPr>
              <a:t> model outputs suggest that farming system, sex, fertilizer used, and distance to town are significant factors of crop market participation. </a:t>
            </a:r>
          </a:p>
          <a:p>
            <a:pPr algn="just">
              <a:lnSpc>
                <a:spcPct val="170000"/>
              </a:lnSpc>
            </a:pPr>
            <a:r>
              <a:rPr lang="en-US" sz="3500" dirty="0" smtClean="0">
                <a:latin typeface="Bookman Old Style" pitchFamily="18" charset="0"/>
              </a:rPr>
              <a:t>Similar factors are found to be significantly affecting market participation in the </a:t>
            </a:r>
            <a:r>
              <a:rPr lang="en-US" sz="3500" dirty="0" err="1" smtClean="0">
                <a:latin typeface="Bookman Old Style" pitchFamily="18" charset="0"/>
              </a:rPr>
              <a:t>logit</a:t>
            </a:r>
            <a:r>
              <a:rPr lang="en-US" sz="3500" dirty="0" smtClean="0">
                <a:latin typeface="Bookman Old Style" pitchFamily="18" charset="0"/>
              </a:rPr>
              <a:t> model. </a:t>
            </a:r>
          </a:p>
          <a:p>
            <a:pPr algn="just">
              <a:lnSpc>
                <a:spcPct val="170000"/>
              </a:lnSpc>
            </a:pPr>
            <a:r>
              <a:rPr lang="en-US" sz="3500" dirty="0" smtClean="0">
                <a:latin typeface="Bookman Old Style" pitchFamily="18" charset="0"/>
              </a:rPr>
              <a:t>The probability of households to participate in the crop markets is nearly identical (57.6% in the </a:t>
            </a:r>
            <a:r>
              <a:rPr lang="en-US" sz="3500" dirty="0" err="1" smtClean="0">
                <a:latin typeface="Bookman Old Style" pitchFamily="18" charset="0"/>
              </a:rPr>
              <a:t>probit</a:t>
            </a:r>
            <a:r>
              <a:rPr lang="en-US" sz="3500" dirty="0" smtClean="0">
                <a:latin typeface="Bookman Old Style" pitchFamily="18" charset="0"/>
              </a:rPr>
              <a:t> and 58.3% in the </a:t>
            </a:r>
            <a:r>
              <a:rPr lang="en-US" sz="3500" dirty="0" err="1" smtClean="0">
                <a:latin typeface="Bookman Old Style" pitchFamily="18" charset="0"/>
              </a:rPr>
              <a:t>logit</a:t>
            </a:r>
            <a:r>
              <a:rPr lang="en-US" sz="3500" dirty="0" smtClean="0">
                <a:latin typeface="Bookman Old Style" pitchFamily="18" charset="0"/>
              </a:rPr>
              <a:t>). </a:t>
            </a:r>
          </a:p>
          <a:p>
            <a:pPr algn="just">
              <a:lnSpc>
                <a:spcPct val="170000"/>
              </a:lnSpc>
            </a:pPr>
            <a:r>
              <a:rPr lang="en-US" sz="3500" dirty="0" smtClean="0">
                <a:latin typeface="Bookman Old Style" pitchFamily="18" charset="0"/>
              </a:rPr>
              <a:t>The model validation statistics are also nearly similar.</a:t>
            </a:r>
          </a:p>
          <a:p>
            <a:pPr algn="just">
              <a:lnSpc>
                <a:spcPct val="170000"/>
              </a:lnSpc>
            </a:pPr>
            <a:r>
              <a:rPr lang="en-US" sz="3500" dirty="0" smtClean="0">
                <a:latin typeface="Bookman Old Style" pitchFamily="18" charset="0"/>
              </a:rPr>
              <a:t>However, as indicated by the goodness-of-fit (</a:t>
            </a:r>
            <a:r>
              <a:rPr lang="en-US" sz="3500" dirty="0" err="1" smtClean="0">
                <a:latin typeface="Bookman Old Style" pitchFamily="18" charset="0"/>
              </a:rPr>
              <a:t>gof</a:t>
            </a:r>
            <a:r>
              <a:rPr lang="en-US" sz="3500" dirty="0" smtClean="0">
                <a:latin typeface="Bookman Old Style" pitchFamily="18" charset="0"/>
              </a:rPr>
              <a:t>) tests after </a:t>
            </a:r>
            <a:r>
              <a:rPr lang="en-US" sz="3500" dirty="0" err="1" smtClean="0">
                <a:latin typeface="Bookman Old Style" pitchFamily="18" charset="0"/>
              </a:rPr>
              <a:t>probit</a:t>
            </a:r>
            <a:r>
              <a:rPr lang="en-US" sz="3500" dirty="0" smtClean="0">
                <a:latin typeface="Bookman Old Style" pitchFamily="18" charset="0"/>
              </a:rPr>
              <a:t> and </a:t>
            </a:r>
            <a:r>
              <a:rPr lang="en-US" sz="3500" dirty="0" err="1" smtClean="0">
                <a:latin typeface="Bookman Old Style" pitchFamily="18" charset="0"/>
              </a:rPr>
              <a:t>logit</a:t>
            </a:r>
            <a:r>
              <a:rPr lang="en-US" sz="3500" dirty="0" smtClean="0">
                <a:latin typeface="Bookman Old Style" pitchFamily="18" charset="0"/>
              </a:rPr>
              <a:t>, the null that the model is fittest is rejected at 5% level in the </a:t>
            </a:r>
            <a:r>
              <a:rPr lang="en-US" sz="3500" dirty="0" err="1" smtClean="0">
                <a:latin typeface="Bookman Old Style" pitchFamily="18" charset="0"/>
              </a:rPr>
              <a:t>logit</a:t>
            </a:r>
            <a:r>
              <a:rPr lang="en-US" sz="3500" dirty="0" smtClean="0">
                <a:latin typeface="Bookman Old Style" pitchFamily="18" charset="0"/>
              </a:rPr>
              <a:t> model, suggesting that the errors in the logistic regression are not logistically distributed. </a:t>
            </a:r>
          </a:p>
          <a:p>
            <a:pPr algn="just">
              <a:lnSpc>
                <a:spcPct val="170000"/>
              </a:lnSpc>
            </a:pPr>
            <a:r>
              <a:rPr lang="en-US" sz="3500" dirty="0" smtClean="0">
                <a:latin typeface="Bookman Old Style" pitchFamily="18" charset="0"/>
              </a:rPr>
              <a:t>The market participation decision of households in this case is best explained by the </a:t>
            </a:r>
            <a:r>
              <a:rPr lang="en-US" sz="3500" dirty="0" err="1" smtClean="0">
                <a:latin typeface="Bookman Old Style" pitchFamily="18" charset="0"/>
              </a:rPr>
              <a:t>probit</a:t>
            </a:r>
            <a:r>
              <a:rPr lang="en-US" sz="3500" dirty="0" smtClean="0">
                <a:latin typeface="Bookman Old Style" pitchFamily="18" charset="0"/>
              </a:rPr>
              <a:t> model because the assumption of normality of the errors is supported by the </a:t>
            </a:r>
            <a:r>
              <a:rPr lang="en-US" sz="3500" dirty="0" err="1" smtClean="0">
                <a:latin typeface="Bookman Old Style" pitchFamily="18" charset="0"/>
              </a:rPr>
              <a:t>gof</a:t>
            </a:r>
            <a:r>
              <a:rPr lang="en-US" sz="3500" dirty="0" smtClean="0">
                <a:latin typeface="Bookman Old Style" pitchFamily="18" charset="0"/>
              </a:rPr>
              <a:t> test.</a:t>
            </a:r>
          </a:p>
          <a:p>
            <a:pPr algn="just">
              <a:lnSpc>
                <a:spcPct val="170000"/>
              </a:lnSpc>
            </a:pPr>
            <a:endParaRPr lang="en-US"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066800"/>
            <a:ext cx="8763000" cy="5562600"/>
          </a:xfrm>
        </p:spPr>
        <p:txBody>
          <a:bodyPr>
            <a:normAutofit fontScale="62500" lnSpcReduction="20000"/>
          </a:bodyPr>
          <a:lstStyle/>
          <a:p>
            <a:pPr>
              <a:lnSpc>
                <a:spcPct val="170000"/>
              </a:lnSpc>
            </a:pPr>
            <a:r>
              <a:rPr lang="en-US" dirty="0" smtClean="0">
                <a:latin typeface="Bookman Old Style" pitchFamily="18" charset="0"/>
              </a:rPr>
              <a:t>Dummy variables can be incorporated in regression models just as easily as quantitative variables.</a:t>
            </a:r>
          </a:p>
          <a:p>
            <a:pPr>
              <a:lnSpc>
                <a:spcPct val="170000"/>
              </a:lnSpc>
              <a:buNone/>
            </a:pPr>
            <a:r>
              <a:rPr lang="en-US" b="1" dirty="0" smtClean="0">
                <a:latin typeface="Bookman Old Style" pitchFamily="18" charset="0"/>
              </a:rPr>
              <a:t>Caution in the Use of Dummy Variables</a:t>
            </a:r>
          </a:p>
          <a:p>
            <a:pPr>
              <a:lnSpc>
                <a:spcPct val="170000"/>
              </a:lnSpc>
            </a:pPr>
            <a:r>
              <a:rPr lang="en-US" b="1" dirty="0" smtClean="0">
                <a:latin typeface="Bookman Old Style" pitchFamily="18" charset="0"/>
              </a:rPr>
              <a:t>If a qualitative variable has m categories, introduce only (</a:t>
            </a:r>
            <a:r>
              <a:rPr lang="en-US" b="1" i="1" dirty="0" smtClean="0">
                <a:latin typeface="Bookman Old Style" pitchFamily="18" charset="0"/>
              </a:rPr>
              <a:t>m − 1) dummy variables. </a:t>
            </a:r>
          </a:p>
          <a:p>
            <a:pPr>
              <a:lnSpc>
                <a:spcPct val="170000"/>
              </a:lnSpc>
            </a:pPr>
            <a:r>
              <a:rPr lang="en-US" dirty="0" smtClean="0">
                <a:latin typeface="Bookman Old Style" pitchFamily="18" charset="0"/>
              </a:rPr>
              <a:t>Unless there may happen </a:t>
            </a:r>
            <a:r>
              <a:rPr lang="en-US" b="1" dirty="0" smtClean="0">
                <a:latin typeface="Bookman Old Style" pitchFamily="18" charset="0"/>
              </a:rPr>
              <a:t>dummy variable trap, that is, the situation of perfect </a:t>
            </a:r>
            <a:r>
              <a:rPr lang="en-US" b="1" dirty="0" err="1" smtClean="0">
                <a:latin typeface="Bookman Old Style" pitchFamily="18" charset="0"/>
              </a:rPr>
              <a:t>collinearity</a:t>
            </a:r>
            <a:r>
              <a:rPr lang="en-US" b="1" dirty="0" smtClean="0">
                <a:latin typeface="Bookman Old Style" pitchFamily="18" charset="0"/>
              </a:rPr>
              <a:t> or perfect </a:t>
            </a:r>
            <a:r>
              <a:rPr lang="en-US" b="1" dirty="0" err="1" smtClean="0">
                <a:latin typeface="Bookman Old Style" pitchFamily="18" charset="0"/>
              </a:rPr>
              <a:t>multicollinearity</a:t>
            </a:r>
            <a:r>
              <a:rPr lang="en-US" b="1" dirty="0" smtClean="0">
                <a:latin typeface="Bookman Old Style" pitchFamily="18" charset="0"/>
              </a:rPr>
              <a:t>,</a:t>
            </a:r>
          </a:p>
          <a:p>
            <a:pPr>
              <a:lnSpc>
                <a:spcPct val="170000"/>
              </a:lnSpc>
            </a:pPr>
            <a:r>
              <a:rPr lang="en-US" dirty="0" smtClean="0">
                <a:latin typeface="Bookman Old Style" pitchFamily="18" charset="0"/>
              </a:rPr>
              <a:t>Thus, </a:t>
            </a:r>
            <a:r>
              <a:rPr lang="en-US" b="1" dirty="0" smtClean="0">
                <a:latin typeface="Bookman Old Style" pitchFamily="18" charset="0"/>
              </a:rPr>
              <a:t>For each qualitative </a:t>
            </a:r>
            <a:r>
              <a:rPr lang="en-US" b="1" dirty="0" err="1" smtClean="0">
                <a:latin typeface="Bookman Old Style" pitchFamily="18" charset="0"/>
              </a:rPr>
              <a:t>regressor</a:t>
            </a:r>
            <a:r>
              <a:rPr lang="en-US" b="1" dirty="0" smtClean="0">
                <a:latin typeface="Bookman Old Style" pitchFamily="18" charset="0"/>
              </a:rPr>
              <a:t> the number of dummy variables introduced must be one less than the categories of that variable. </a:t>
            </a:r>
            <a:endParaRPr lang="en-US" dirty="0" smtClean="0">
              <a:latin typeface="Bookman Old Style" pitchFamily="18" charset="0"/>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600" dirty="0" smtClean="0">
              <a:latin typeface="Bookman Old Style" pitchFamily="18" charset="0"/>
            </a:endParaRPr>
          </a:p>
          <a:p>
            <a:pPr>
              <a:buNone/>
            </a:pPr>
            <a:endParaRPr lang="en-US" sz="3600" dirty="0" smtClean="0">
              <a:latin typeface="Bookman Old Style" pitchFamily="18" charset="0"/>
            </a:endParaRPr>
          </a:p>
          <a:p>
            <a:pPr lvl="1">
              <a:buNone/>
            </a:pPr>
            <a:r>
              <a:rPr lang="en-US" sz="3200" b="1" dirty="0" smtClean="0">
                <a:latin typeface="Bookman Old Style" pitchFamily="18" charset="0"/>
              </a:rPr>
              <a:t>Models for Nominal Outcomes: </a:t>
            </a:r>
            <a:r>
              <a:rPr lang="en-US" sz="3200" b="1" dirty="0" err="1" smtClean="0">
                <a:latin typeface="Bookman Old Style" pitchFamily="18" charset="0"/>
              </a:rPr>
              <a:t>Multinominal</a:t>
            </a:r>
            <a:r>
              <a:rPr lang="en-US" sz="3200" b="1" dirty="0" smtClean="0">
                <a:latin typeface="Bookman Old Style" pitchFamily="18" charset="0"/>
              </a:rPr>
              <a:t> </a:t>
            </a:r>
            <a:r>
              <a:rPr lang="en-US" sz="3200" b="1" dirty="0" err="1" smtClean="0">
                <a:latin typeface="Bookman Old Style" pitchFamily="18" charset="0"/>
              </a:rPr>
              <a:t>logit</a:t>
            </a:r>
            <a:endParaRPr lang="en-US" sz="2400" dirty="0" smtClean="0">
              <a:latin typeface="Bookman Old Style" pitchFamily="18" charset="0"/>
            </a:endParaRPr>
          </a:p>
          <a:p>
            <a:endParaRPr lang="en-US" sz="3600" dirty="0">
              <a:latin typeface="Bookman Old Style"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990600"/>
            <a:ext cx="8763000" cy="5638800"/>
          </a:xfrm>
        </p:spPr>
        <p:txBody>
          <a:bodyPr>
            <a:normAutofit fontScale="62500" lnSpcReduction="20000"/>
          </a:bodyPr>
          <a:lstStyle/>
          <a:p>
            <a:pPr algn="just">
              <a:lnSpc>
                <a:spcPct val="170000"/>
              </a:lnSpc>
            </a:pPr>
            <a:r>
              <a:rPr lang="en-US" dirty="0" smtClean="0">
                <a:latin typeface="Bookman Old Style" pitchFamily="18" charset="0"/>
              </a:rPr>
              <a:t>An outcome is nominal when the categories are assumed to be unordered. </a:t>
            </a:r>
          </a:p>
          <a:p>
            <a:pPr algn="just">
              <a:lnSpc>
                <a:spcPct val="170000"/>
              </a:lnSpc>
            </a:pPr>
            <a:r>
              <a:rPr lang="en-US" dirty="0" smtClean="0">
                <a:latin typeface="Bookman Old Style" pitchFamily="18" charset="0"/>
              </a:rPr>
              <a:t>For example, marital status can be grouped nominally into the categories of divorced, never married, married, or widowed. </a:t>
            </a:r>
          </a:p>
          <a:p>
            <a:pPr algn="just">
              <a:lnSpc>
                <a:spcPct val="170000"/>
              </a:lnSpc>
            </a:pPr>
            <a:r>
              <a:rPr lang="en-US" dirty="0" smtClean="0">
                <a:latin typeface="Bookman Old Style" pitchFamily="18" charset="0"/>
              </a:rPr>
              <a:t>Occupations might be organized as professional, white collar, blue collar, craft, and menial. </a:t>
            </a:r>
          </a:p>
          <a:p>
            <a:pPr algn="just">
              <a:lnSpc>
                <a:spcPct val="170000"/>
              </a:lnSpc>
            </a:pPr>
            <a:r>
              <a:rPr lang="en-US" dirty="0" smtClean="0">
                <a:latin typeface="Bookman Old Style" pitchFamily="18" charset="0"/>
              </a:rPr>
              <a:t>The </a:t>
            </a:r>
            <a:r>
              <a:rPr lang="en-US" i="1" dirty="0" smtClean="0">
                <a:latin typeface="Bookman Old Style" pitchFamily="18" charset="0"/>
              </a:rPr>
              <a:t>multinomial </a:t>
            </a:r>
            <a:r>
              <a:rPr lang="en-US" i="1" dirty="0" err="1" smtClean="0">
                <a:latin typeface="Bookman Old Style" pitchFamily="18" charset="0"/>
              </a:rPr>
              <a:t>logit</a:t>
            </a:r>
            <a:r>
              <a:rPr lang="en-US" i="1" dirty="0" smtClean="0">
                <a:latin typeface="Bookman Old Style" pitchFamily="18" charset="0"/>
              </a:rPr>
              <a:t> (MNL) </a:t>
            </a:r>
            <a:r>
              <a:rPr lang="en-US" dirty="0" smtClean="0">
                <a:latin typeface="Bookman Old Style" pitchFamily="18" charset="0"/>
              </a:rPr>
              <a:t>model is the most frequently used nominal regression model. </a:t>
            </a:r>
          </a:p>
          <a:p>
            <a:pPr algn="just">
              <a:lnSpc>
                <a:spcPct val="170000"/>
              </a:lnSpc>
            </a:pPr>
            <a:r>
              <a:rPr lang="en-US" dirty="0" smtClean="0">
                <a:latin typeface="Bookman Old Style" pitchFamily="18" charset="0"/>
              </a:rPr>
              <a:t>In this model, the effects of the independent variables are allowed to differ for each outcome.</a:t>
            </a:r>
          </a:p>
          <a:p>
            <a:pPr algn="just">
              <a:lnSpc>
                <a:spcPct val="170000"/>
              </a:lnSpc>
            </a:pPr>
            <a:endParaRPr lang="en-US" dirty="0">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990600"/>
            <a:ext cx="8763000" cy="5638800"/>
          </a:xfrm>
        </p:spPr>
        <p:txBody>
          <a:bodyPr>
            <a:normAutofit fontScale="47500" lnSpcReduction="20000"/>
          </a:bodyPr>
          <a:lstStyle/>
          <a:p>
            <a:pPr algn="just">
              <a:lnSpc>
                <a:spcPct val="170000"/>
              </a:lnSpc>
            </a:pPr>
            <a:r>
              <a:rPr lang="en-US" sz="3500" dirty="0" smtClean="0">
                <a:latin typeface="Bookman Old Style" pitchFamily="18" charset="0"/>
              </a:rPr>
              <a:t>If the multinomial </a:t>
            </a:r>
            <a:r>
              <a:rPr lang="en-US" sz="3500" dirty="0" err="1" smtClean="0">
                <a:latin typeface="Bookman Old Style" pitchFamily="18" charset="0"/>
              </a:rPr>
              <a:t>logit</a:t>
            </a:r>
            <a:r>
              <a:rPr lang="en-US" sz="3500" dirty="0" smtClean="0">
                <a:latin typeface="Bookman Old Style" pitchFamily="18" charset="0"/>
              </a:rPr>
              <a:t> is used to model choices, it relies on the assumption of </a:t>
            </a:r>
            <a:r>
              <a:rPr lang="en-US" sz="3500" i="1" dirty="0" smtClean="0">
                <a:latin typeface="Bookman Old Style" pitchFamily="18" charset="0"/>
              </a:rPr>
              <a:t>independence of irrelevant alternatives </a:t>
            </a:r>
            <a:r>
              <a:rPr lang="en-US" sz="3500" dirty="0" smtClean="0">
                <a:latin typeface="Bookman Old Style" pitchFamily="18" charset="0"/>
              </a:rPr>
              <a:t>(IIA) which is not always desirable. </a:t>
            </a:r>
          </a:p>
          <a:p>
            <a:pPr algn="just">
              <a:lnSpc>
                <a:spcPct val="170000"/>
              </a:lnSpc>
            </a:pPr>
            <a:r>
              <a:rPr lang="en-US" sz="3500" dirty="0" smtClean="0">
                <a:latin typeface="Bookman Old Style" pitchFamily="18" charset="0"/>
              </a:rPr>
              <a:t>This assumption states that the odds do not depend on other alternatives that are not relevant (e.g. the relative probabilities of taking a car or bus to work do not change if a bicycle is added as an additional possibility).</a:t>
            </a:r>
          </a:p>
          <a:p>
            <a:pPr algn="just">
              <a:lnSpc>
                <a:spcPct val="170000"/>
              </a:lnSpc>
            </a:pPr>
            <a:r>
              <a:rPr lang="en-US" sz="3500" dirty="0" smtClean="0">
                <a:latin typeface="Bookman Old Style" pitchFamily="18" charset="0"/>
              </a:rPr>
              <a:t>If the multinomial </a:t>
            </a:r>
            <a:r>
              <a:rPr lang="en-US" sz="3500" dirty="0" err="1" smtClean="0">
                <a:latin typeface="Bookman Old Style" pitchFamily="18" charset="0"/>
              </a:rPr>
              <a:t>logit</a:t>
            </a:r>
            <a:r>
              <a:rPr lang="en-US" sz="3500" dirty="0" smtClean="0">
                <a:latin typeface="Bookman Old Style" pitchFamily="18" charset="0"/>
              </a:rPr>
              <a:t> is used to model choices, it may in some situations impose too much constraint on the relative preferences between the different alternatives.</a:t>
            </a:r>
          </a:p>
          <a:p>
            <a:pPr algn="just">
              <a:lnSpc>
                <a:spcPct val="170000"/>
              </a:lnSpc>
            </a:pPr>
            <a:r>
              <a:rPr lang="en-US" sz="3500" dirty="0" smtClean="0">
                <a:latin typeface="Bookman Old Style" pitchFamily="18" charset="0"/>
              </a:rPr>
              <a:t>This point is especially important to take into account if the analysis aims to predict how choices would change if one alternative was to disappear. </a:t>
            </a:r>
          </a:p>
          <a:p>
            <a:pPr algn="just">
              <a:lnSpc>
                <a:spcPct val="170000"/>
              </a:lnSpc>
            </a:pPr>
            <a:r>
              <a:rPr lang="en-US" sz="3500" dirty="0" smtClean="0">
                <a:latin typeface="Bookman Old Style" pitchFamily="18" charset="0"/>
              </a:rPr>
              <a:t>Other models like the </a:t>
            </a:r>
            <a:r>
              <a:rPr lang="en-US" sz="3500" i="1" dirty="0" smtClean="0">
                <a:latin typeface="Bookman Old Style" pitchFamily="18" charset="0"/>
              </a:rPr>
              <a:t>nested </a:t>
            </a:r>
            <a:r>
              <a:rPr lang="en-US" sz="3500" i="1" dirty="0" err="1" smtClean="0">
                <a:latin typeface="Bookman Old Style" pitchFamily="18" charset="0"/>
              </a:rPr>
              <a:t>logit</a:t>
            </a:r>
            <a:r>
              <a:rPr lang="en-US" sz="3500" i="1" dirty="0" smtClean="0">
                <a:latin typeface="Bookman Old Style" pitchFamily="18" charset="0"/>
              </a:rPr>
              <a:t> </a:t>
            </a:r>
            <a:r>
              <a:rPr lang="en-US" sz="3500" dirty="0" smtClean="0">
                <a:latin typeface="Bookman Old Style" pitchFamily="18" charset="0"/>
              </a:rPr>
              <a:t>or the </a:t>
            </a:r>
            <a:r>
              <a:rPr lang="en-US" sz="3500" i="1" dirty="0" smtClean="0">
                <a:latin typeface="Bookman Old Style" pitchFamily="18" charset="0"/>
              </a:rPr>
              <a:t>multinomial </a:t>
            </a:r>
            <a:r>
              <a:rPr lang="en-US" sz="3500" i="1" dirty="0" err="1" smtClean="0">
                <a:latin typeface="Bookman Old Style" pitchFamily="18" charset="0"/>
              </a:rPr>
              <a:t>probit</a:t>
            </a:r>
            <a:r>
              <a:rPr lang="en-US" sz="3500" i="1" dirty="0" smtClean="0">
                <a:latin typeface="Bookman Old Style" pitchFamily="18" charset="0"/>
              </a:rPr>
              <a:t> </a:t>
            </a:r>
            <a:r>
              <a:rPr lang="en-US" sz="3500" dirty="0" smtClean="0">
                <a:latin typeface="Bookman Old Style" pitchFamily="18" charset="0"/>
              </a:rPr>
              <a:t>may be used in such cases as they need </a:t>
            </a:r>
            <a:r>
              <a:rPr lang="en-US" sz="3500" i="1" dirty="0" smtClean="0">
                <a:latin typeface="Bookman Old Style" pitchFamily="18" charset="0"/>
              </a:rPr>
              <a:t>not violate </a:t>
            </a:r>
            <a:r>
              <a:rPr lang="en-US" sz="3500" dirty="0" smtClean="0">
                <a:latin typeface="Bookman Old Style" pitchFamily="18" charset="0"/>
              </a:rPr>
              <a:t>the IIA.</a:t>
            </a:r>
          </a:p>
          <a:p>
            <a:pPr algn="just">
              <a:lnSpc>
                <a:spcPct val="170000"/>
              </a:lnSpc>
            </a:pPr>
            <a:endParaRPr lang="en-US" dirty="0">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228600" y="1143000"/>
            <a:ext cx="8763000" cy="5486400"/>
          </a:xfrm>
        </p:spPr>
        <p:txBody>
          <a:bodyPr>
            <a:normAutofit fontScale="92500" lnSpcReduction="10000"/>
          </a:bodyPr>
          <a:lstStyle/>
          <a:p>
            <a:pPr algn="just">
              <a:lnSpc>
                <a:spcPct val="150000"/>
              </a:lnSpc>
            </a:pPr>
            <a:r>
              <a:rPr lang="en-US" sz="2000" dirty="0" smtClean="0">
                <a:latin typeface="Bookman Old Style" pitchFamily="18" charset="0"/>
              </a:rPr>
              <a:t>In the case of four choices, one could first perform three logistic regressions as follows:</a:t>
            </a: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buNone/>
            </a:pPr>
            <a:endParaRPr lang="en-US" sz="2000" dirty="0" smtClean="0">
              <a:latin typeface="Bookman Old Style" pitchFamily="18" charset="0"/>
            </a:endParaRPr>
          </a:p>
          <a:p>
            <a:pPr algn="just">
              <a:lnSpc>
                <a:spcPct val="150000"/>
              </a:lnSpc>
              <a:buNone/>
            </a:pPr>
            <a:endParaRPr lang="en-US" sz="2000" dirty="0" smtClean="0">
              <a:latin typeface="Bookman Old Style" pitchFamily="18" charset="0"/>
            </a:endParaRPr>
          </a:p>
          <a:p>
            <a:pPr algn="just">
              <a:lnSpc>
                <a:spcPct val="150000"/>
              </a:lnSpc>
            </a:pPr>
            <a:r>
              <a:rPr lang="en-US" sz="2000" dirty="0" smtClean="0">
                <a:latin typeface="Bookman Old Style" pitchFamily="18" charset="0"/>
              </a:rPr>
              <a:t>Where </a:t>
            </a:r>
            <a:r>
              <a:rPr lang="en-US" sz="2000" i="1" dirty="0" smtClean="0">
                <a:latin typeface="Bookman Old Style" pitchFamily="18" charset="0"/>
              </a:rPr>
              <a:t>m=1 = outcome 1, m=2 = outcome 2n, m=3 = outcome 3</a:t>
            </a:r>
          </a:p>
          <a:p>
            <a:pPr algn="just">
              <a:lnSpc>
                <a:spcPct val="150000"/>
              </a:lnSpc>
            </a:pPr>
            <a:r>
              <a:rPr lang="en-US" sz="2000" dirty="0" smtClean="0">
                <a:latin typeface="Bookman Old Style" pitchFamily="18" charset="0"/>
              </a:rPr>
              <a:t>The multinomial model is a simultaneous (as opposed to sequential) estimation model comparing the odds of each category with respect to all others.</a:t>
            </a:r>
          </a:p>
          <a:p>
            <a:pPr algn="just">
              <a:lnSpc>
                <a:spcPct val="150000"/>
              </a:lnSpc>
            </a:pPr>
            <a:endParaRPr lang="en-US" sz="2000" dirty="0" smtClean="0">
              <a:latin typeface="Bookman Old Style" pitchFamily="18" charset="0"/>
            </a:endParaRPr>
          </a:p>
          <a:p>
            <a:pPr algn="just">
              <a:lnSpc>
                <a:spcPct val="150000"/>
              </a:lnSpc>
            </a:pPr>
            <a:endParaRPr lang="en-US" sz="2000" dirty="0">
              <a:latin typeface="Bookman Old Style" pitchFamily="18" charset="0"/>
            </a:endParaRPr>
          </a:p>
        </p:txBody>
      </p:sp>
      <p:pic>
        <p:nvPicPr>
          <p:cNvPr id="6147" name="Picture 3"/>
          <p:cNvPicPr>
            <a:picLocks noChangeAspect="1" noChangeArrowheads="1"/>
          </p:cNvPicPr>
          <p:nvPr/>
        </p:nvPicPr>
        <p:blipFill>
          <a:blip r:embed="rId2"/>
          <a:srcRect/>
          <a:stretch>
            <a:fillRect/>
          </a:stretch>
        </p:blipFill>
        <p:spPr bwMode="auto">
          <a:xfrm>
            <a:off x="1905000" y="2286000"/>
            <a:ext cx="5486400" cy="2493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1066800"/>
            <a:ext cx="8763000" cy="5638800"/>
          </a:xfrm>
        </p:spPr>
        <p:txBody>
          <a:bodyPr>
            <a:normAutofit fontScale="62500" lnSpcReduction="20000"/>
          </a:bodyPr>
          <a:lstStyle/>
          <a:p>
            <a:pPr algn="just">
              <a:lnSpc>
                <a:spcPct val="170000"/>
              </a:lnSpc>
            </a:pPr>
            <a:r>
              <a:rPr lang="en-US" dirty="0" smtClean="0">
                <a:latin typeface="Bookman Old Style" pitchFamily="18" charset="0"/>
              </a:rPr>
              <a:t>The syntax </a:t>
            </a:r>
            <a:r>
              <a:rPr lang="en-US" b="1" i="1" dirty="0" err="1" smtClean="0">
                <a:latin typeface="Bookman Old Style" pitchFamily="18" charset="0"/>
              </a:rPr>
              <a:t>mlogit</a:t>
            </a:r>
            <a:r>
              <a:rPr lang="en-US" b="1" i="1" dirty="0" smtClean="0">
                <a:latin typeface="Bookman Old Style" pitchFamily="18" charset="0"/>
              </a:rPr>
              <a:t> </a:t>
            </a:r>
            <a:r>
              <a:rPr lang="en-US" dirty="0" smtClean="0">
                <a:latin typeface="Bookman Old Style" pitchFamily="18" charset="0"/>
              </a:rPr>
              <a:t>fits maximum-likelihood multinomial </a:t>
            </a:r>
            <a:r>
              <a:rPr lang="en-US" dirty="0" err="1" smtClean="0">
                <a:latin typeface="Bookman Old Style" pitchFamily="18" charset="0"/>
              </a:rPr>
              <a:t>logit</a:t>
            </a:r>
            <a:r>
              <a:rPr lang="en-US" dirty="0" smtClean="0">
                <a:latin typeface="Bookman Old Style" pitchFamily="18" charset="0"/>
              </a:rPr>
              <a:t> models, also known as </a:t>
            </a:r>
            <a:r>
              <a:rPr lang="en-US" dirty="0" err="1" smtClean="0">
                <a:latin typeface="Bookman Old Style" pitchFamily="18" charset="0"/>
              </a:rPr>
              <a:t>polytomous</a:t>
            </a:r>
            <a:r>
              <a:rPr lang="en-US" dirty="0" smtClean="0">
                <a:latin typeface="Bookman Old Style" pitchFamily="18" charset="0"/>
              </a:rPr>
              <a:t> logistic regression. </a:t>
            </a:r>
          </a:p>
          <a:p>
            <a:pPr algn="just">
              <a:lnSpc>
                <a:spcPct val="170000"/>
              </a:lnSpc>
            </a:pPr>
            <a:r>
              <a:rPr lang="en-US" dirty="0" smtClean="0">
                <a:latin typeface="Bookman Old Style" pitchFamily="18" charset="0"/>
              </a:rPr>
              <a:t>We can define constraints to perform constrained estimation. </a:t>
            </a:r>
          </a:p>
          <a:p>
            <a:pPr algn="just">
              <a:lnSpc>
                <a:spcPct val="170000"/>
              </a:lnSpc>
            </a:pPr>
            <a:r>
              <a:rPr lang="en-US" dirty="0" smtClean="0">
                <a:latin typeface="Bookman Old Style" pitchFamily="18" charset="0"/>
              </a:rPr>
              <a:t>The command </a:t>
            </a:r>
            <a:r>
              <a:rPr lang="en-US" b="1" i="1" dirty="0" err="1" smtClean="0">
                <a:latin typeface="Bookman Old Style" pitchFamily="18" charset="0"/>
              </a:rPr>
              <a:t>mfx</a:t>
            </a:r>
            <a:r>
              <a:rPr lang="en-US" b="1" i="1" dirty="0" smtClean="0">
                <a:latin typeface="Bookman Old Style" pitchFamily="18" charset="0"/>
              </a:rPr>
              <a:t> compute, at(mean </a:t>
            </a:r>
            <a:r>
              <a:rPr lang="en-US" b="1" i="1" dirty="0" err="1" smtClean="0">
                <a:latin typeface="Bookman Old Style" pitchFamily="18" charset="0"/>
              </a:rPr>
              <a:t>depvar</a:t>
            </a:r>
            <a:r>
              <a:rPr lang="en-US" b="1" i="1" dirty="0" smtClean="0">
                <a:latin typeface="Bookman Old Style" pitchFamily="18" charset="0"/>
              </a:rPr>
              <a:t>=#) </a:t>
            </a:r>
            <a:r>
              <a:rPr lang="en-US" dirty="0" smtClean="0">
                <a:latin typeface="Bookman Old Style" pitchFamily="18" charset="0"/>
              </a:rPr>
              <a:t>computes the marginal effects and the probabilities of the outcome at the mean value. </a:t>
            </a:r>
          </a:p>
          <a:p>
            <a:pPr algn="just">
              <a:lnSpc>
                <a:spcPct val="170000"/>
              </a:lnSpc>
            </a:pPr>
            <a:r>
              <a:rPr lang="en-US" dirty="0" smtClean="0">
                <a:latin typeface="Bookman Old Style" pitchFamily="18" charset="0"/>
              </a:rPr>
              <a:t>The command </a:t>
            </a:r>
            <a:r>
              <a:rPr lang="en-US" b="1" i="1" dirty="0" smtClean="0">
                <a:latin typeface="Bookman Old Style" pitchFamily="18" charset="0"/>
              </a:rPr>
              <a:t>predict </a:t>
            </a:r>
            <a:r>
              <a:rPr lang="en-US" b="1" i="1" dirty="0" err="1" smtClean="0">
                <a:latin typeface="Bookman Old Style" pitchFamily="18" charset="0"/>
              </a:rPr>
              <a:t>varname</a:t>
            </a:r>
            <a:r>
              <a:rPr lang="en-US" b="1" i="1" dirty="0" smtClean="0">
                <a:latin typeface="Bookman Old Style" pitchFamily="18" charset="0"/>
              </a:rPr>
              <a:t>, outcome(#) p </a:t>
            </a:r>
            <a:r>
              <a:rPr lang="en-US" dirty="0" smtClean="0">
                <a:latin typeface="Bookman Old Style" pitchFamily="18" charset="0"/>
              </a:rPr>
              <a:t>predicts the probability of each outcome, where # indicate the outcome. </a:t>
            </a:r>
          </a:p>
          <a:p>
            <a:pPr algn="just">
              <a:lnSpc>
                <a:spcPct val="170000"/>
              </a:lnSpc>
            </a:pPr>
            <a:r>
              <a:rPr lang="en-US" dirty="0" smtClean="0">
                <a:latin typeface="Bookman Old Style" pitchFamily="18" charset="0"/>
              </a:rPr>
              <a:t>The mean value of the predicted probabilities for all the outcomes can then be summarized and reported.</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47500" lnSpcReduction="20000"/>
          </a:bodyPr>
          <a:lstStyle/>
          <a:p>
            <a:pPr algn="just">
              <a:lnSpc>
                <a:spcPct val="170000"/>
              </a:lnSpc>
            </a:pPr>
            <a:r>
              <a:rPr lang="en-US" sz="3500" dirty="0" smtClean="0">
                <a:latin typeface="Bookman Old Style" pitchFamily="18" charset="0"/>
              </a:rPr>
              <a:t>The multinomial </a:t>
            </a:r>
            <a:r>
              <a:rPr lang="en-US" sz="3500" dirty="0" err="1" smtClean="0">
                <a:latin typeface="Bookman Old Style" pitchFamily="18" charset="0"/>
              </a:rPr>
              <a:t>probit</a:t>
            </a:r>
            <a:r>
              <a:rPr lang="en-US" sz="3500" dirty="0" smtClean="0">
                <a:latin typeface="Bookman Old Style" pitchFamily="18" charset="0"/>
              </a:rPr>
              <a:t> (MNP) model is used with discrete dependent variables that take on more than two outcomes that do not have a natural ordering. </a:t>
            </a:r>
          </a:p>
          <a:p>
            <a:pPr algn="just">
              <a:lnSpc>
                <a:spcPct val="170000"/>
              </a:lnSpc>
            </a:pPr>
            <a:r>
              <a:rPr lang="en-US" sz="3500" dirty="0" smtClean="0">
                <a:latin typeface="Bookman Old Style" pitchFamily="18" charset="0"/>
              </a:rPr>
              <a:t>The stochastic error terms for this implementation of the model are assumed to have independent, standard normal distributions. </a:t>
            </a:r>
          </a:p>
          <a:p>
            <a:pPr algn="just">
              <a:lnSpc>
                <a:spcPct val="170000"/>
              </a:lnSpc>
            </a:pPr>
            <a:r>
              <a:rPr lang="en-US" sz="3500" dirty="0" smtClean="0">
                <a:latin typeface="Bookman Old Style" pitchFamily="18" charset="0"/>
              </a:rPr>
              <a:t>The syntax </a:t>
            </a:r>
            <a:r>
              <a:rPr lang="en-US" sz="3500" b="1" i="1" dirty="0" err="1" smtClean="0">
                <a:latin typeface="Bookman Old Style" pitchFamily="18" charset="0"/>
              </a:rPr>
              <a:t>mprobit</a:t>
            </a:r>
            <a:r>
              <a:rPr lang="en-US" sz="3500" b="1" i="1" dirty="0" smtClean="0">
                <a:latin typeface="Bookman Old Style" pitchFamily="18" charset="0"/>
              </a:rPr>
              <a:t> </a:t>
            </a:r>
            <a:r>
              <a:rPr lang="en-US" sz="3500" dirty="0" smtClean="0">
                <a:latin typeface="Bookman Old Style" pitchFamily="18" charset="0"/>
              </a:rPr>
              <a:t>fits MNP models via maximum likelihood. </a:t>
            </a:r>
            <a:r>
              <a:rPr lang="en-US" sz="3500" i="1" dirty="0" err="1" smtClean="0">
                <a:latin typeface="Bookman Old Style" pitchFamily="18" charset="0"/>
              </a:rPr>
              <a:t>depvar</a:t>
            </a:r>
            <a:r>
              <a:rPr lang="en-US" sz="3500" i="1" dirty="0" smtClean="0">
                <a:latin typeface="Bookman Old Style" pitchFamily="18" charset="0"/>
              </a:rPr>
              <a:t> </a:t>
            </a:r>
            <a:r>
              <a:rPr lang="en-US" sz="3500" dirty="0" smtClean="0">
                <a:latin typeface="Bookman Old Style" pitchFamily="18" charset="0"/>
              </a:rPr>
              <a:t>contains the outcome for each observation, and </a:t>
            </a:r>
            <a:r>
              <a:rPr lang="en-US" sz="3500" i="1" dirty="0" err="1" smtClean="0">
                <a:latin typeface="Bookman Old Style" pitchFamily="18" charset="0"/>
              </a:rPr>
              <a:t>indepvars</a:t>
            </a:r>
            <a:r>
              <a:rPr lang="en-US" sz="3500" i="1" dirty="0" smtClean="0">
                <a:latin typeface="Bookman Old Style" pitchFamily="18" charset="0"/>
              </a:rPr>
              <a:t> </a:t>
            </a:r>
            <a:r>
              <a:rPr lang="en-US" sz="3500" dirty="0" smtClean="0">
                <a:latin typeface="Bookman Old Style" pitchFamily="18" charset="0"/>
              </a:rPr>
              <a:t>are the associated covariates. </a:t>
            </a:r>
          </a:p>
          <a:p>
            <a:pPr algn="just">
              <a:lnSpc>
                <a:spcPct val="170000"/>
              </a:lnSpc>
            </a:pPr>
            <a:r>
              <a:rPr lang="en-US" sz="3500" dirty="0" smtClean="0">
                <a:latin typeface="Bookman Old Style" pitchFamily="18" charset="0"/>
              </a:rPr>
              <a:t>The error terms  are assumed to be independent, standard normal, random variables. </a:t>
            </a:r>
          </a:p>
          <a:p>
            <a:pPr algn="just">
              <a:lnSpc>
                <a:spcPct val="170000"/>
              </a:lnSpc>
            </a:pPr>
            <a:r>
              <a:rPr lang="en-US" sz="3500" dirty="0" smtClean="0">
                <a:latin typeface="Bookman Old Style" pitchFamily="18" charset="0"/>
              </a:rPr>
              <a:t>The command </a:t>
            </a:r>
            <a:r>
              <a:rPr lang="en-US" sz="3500" b="1" i="1" dirty="0" err="1" smtClean="0">
                <a:latin typeface="Bookman Old Style" pitchFamily="18" charset="0"/>
              </a:rPr>
              <a:t>mfx</a:t>
            </a:r>
            <a:r>
              <a:rPr lang="en-US" sz="3500" b="1" i="1" dirty="0" smtClean="0">
                <a:latin typeface="Bookman Old Style" pitchFamily="18" charset="0"/>
              </a:rPr>
              <a:t> compute, at(mean </a:t>
            </a:r>
            <a:r>
              <a:rPr lang="en-US" sz="3500" b="1" i="1" dirty="0" err="1" smtClean="0">
                <a:latin typeface="Bookman Old Style" pitchFamily="18" charset="0"/>
              </a:rPr>
              <a:t>depvar</a:t>
            </a:r>
            <a:r>
              <a:rPr lang="en-US" sz="3500" b="1" i="1" dirty="0" smtClean="0">
                <a:latin typeface="Bookman Old Style" pitchFamily="18" charset="0"/>
              </a:rPr>
              <a:t>=#) </a:t>
            </a:r>
            <a:r>
              <a:rPr lang="en-US" sz="3500" dirty="0" smtClean="0">
                <a:latin typeface="Bookman Old Style" pitchFamily="18" charset="0"/>
              </a:rPr>
              <a:t>computes the marginal effects and the probabilities of the outcome at the mean value. </a:t>
            </a:r>
          </a:p>
          <a:p>
            <a:pPr algn="just">
              <a:lnSpc>
                <a:spcPct val="170000"/>
              </a:lnSpc>
            </a:pPr>
            <a:r>
              <a:rPr lang="en-US" sz="3500" dirty="0" smtClean="0">
                <a:latin typeface="Bookman Old Style" pitchFamily="18" charset="0"/>
              </a:rPr>
              <a:t>The command </a:t>
            </a:r>
            <a:r>
              <a:rPr lang="en-US" sz="3500" b="1" i="1" dirty="0" smtClean="0">
                <a:latin typeface="Bookman Old Style" pitchFamily="18" charset="0"/>
              </a:rPr>
              <a:t>predict </a:t>
            </a:r>
            <a:r>
              <a:rPr lang="en-US" sz="3500" b="1" i="1" dirty="0" err="1" smtClean="0">
                <a:latin typeface="Bookman Old Style" pitchFamily="18" charset="0"/>
              </a:rPr>
              <a:t>varname</a:t>
            </a:r>
            <a:r>
              <a:rPr lang="en-US" sz="3500" b="1" i="1" dirty="0" smtClean="0">
                <a:latin typeface="Bookman Old Style" pitchFamily="18" charset="0"/>
              </a:rPr>
              <a:t>, outcome(#) p </a:t>
            </a:r>
            <a:r>
              <a:rPr lang="en-US" sz="3500" dirty="0" smtClean="0">
                <a:latin typeface="Bookman Old Style" pitchFamily="18" charset="0"/>
              </a:rPr>
              <a:t>predicts the probability of each outcome, where # indicate the outcome. </a:t>
            </a:r>
          </a:p>
          <a:p>
            <a:pPr algn="just">
              <a:lnSpc>
                <a:spcPct val="170000"/>
              </a:lnSpc>
            </a:pPr>
            <a:r>
              <a:rPr lang="en-US" sz="3500" dirty="0" smtClean="0">
                <a:latin typeface="Bookman Old Style" pitchFamily="18" charset="0"/>
              </a:rPr>
              <a:t>The mean value of the predicted probabilities for all the outcomes can then be summarized and reported.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1800" b="1" dirty="0" smtClean="0">
                <a:latin typeface="Bookman Old Style" pitchFamily="18" charset="0"/>
              </a:rPr>
              <a:t>Computer Lab: Estimation, interpretation and tests of nominal outcome models</a:t>
            </a:r>
            <a:endParaRPr lang="en-US" sz="1800" dirty="0">
              <a:latin typeface="Bookman Old Style" pitchFamily="18" charset="0"/>
            </a:endParaRPr>
          </a:p>
        </p:txBody>
      </p:sp>
      <p:sp>
        <p:nvSpPr>
          <p:cNvPr id="3" name="Content Placeholder 2"/>
          <p:cNvSpPr>
            <a:spLocks noGrp="1"/>
          </p:cNvSpPr>
          <p:nvPr>
            <p:ph idx="1"/>
          </p:nvPr>
        </p:nvSpPr>
        <p:spPr>
          <a:xfrm>
            <a:off x="152400" y="1219200"/>
            <a:ext cx="8839200" cy="5486400"/>
          </a:xfrm>
        </p:spPr>
        <p:txBody>
          <a:bodyPr>
            <a:normAutofit fontScale="55000" lnSpcReduction="20000"/>
          </a:bodyPr>
          <a:lstStyle/>
          <a:p>
            <a:pPr lvl="0" algn="just">
              <a:buNone/>
            </a:pPr>
            <a:r>
              <a:rPr lang="en-US" dirty="0" smtClean="0"/>
              <a:t>1. </a:t>
            </a:r>
            <a:r>
              <a:rPr lang="en-US" dirty="0" smtClean="0">
                <a:latin typeface="Bookman Old Style" pitchFamily="18" charset="0"/>
              </a:rPr>
              <a:t>Consider the database </a:t>
            </a:r>
            <a:r>
              <a:rPr lang="en-US" b="1" i="1" dirty="0" smtClean="0">
                <a:latin typeface="Bookman Old Style" pitchFamily="18" charset="0"/>
              </a:rPr>
              <a:t>erhs_r7 </a:t>
            </a:r>
            <a:r>
              <a:rPr lang="en-US" dirty="0" smtClean="0">
                <a:latin typeface="Bookman Old Style" pitchFamily="18" charset="0"/>
              </a:rPr>
              <a:t>to estimate the multinomial </a:t>
            </a:r>
            <a:r>
              <a:rPr lang="en-US" dirty="0" err="1" smtClean="0">
                <a:latin typeface="Bookman Old Style" pitchFamily="18" charset="0"/>
              </a:rPr>
              <a:t>logit</a:t>
            </a:r>
            <a:r>
              <a:rPr lang="en-US" dirty="0" smtClean="0">
                <a:latin typeface="Bookman Old Style" pitchFamily="18" charset="0"/>
              </a:rPr>
              <a:t> model of determinants of marital status (marit2) in rural Ethiopia. There are three outcomes of the dependent variable defined as marital status (1 if married, 2 if widowed, 3 if divorced or never married). Suppose the variables affecting marital status are age, household size, formal schooling measured as grade completed, poverty status, livestock holding, low income ladder, high income ladder, and regional dummies (Amhara, </a:t>
            </a:r>
            <a:r>
              <a:rPr lang="en-US" dirty="0" err="1" smtClean="0">
                <a:latin typeface="Bookman Old Style" pitchFamily="18" charset="0"/>
              </a:rPr>
              <a:t>Oromia</a:t>
            </a:r>
            <a:r>
              <a:rPr lang="en-US" dirty="0" smtClean="0">
                <a:latin typeface="Bookman Old Style" pitchFamily="18" charset="0"/>
              </a:rPr>
              <a:t>, </a:t>
            </a:r>
            <a:r>
              <a:rPr lang="en-US" dirty="0" err="1" smtClean="0">
                <a:latin typeface="Bookman Old Style" pitchFamily="18" charset="0"/>
              </a:rPr>
              <a:t>Tigray</a:t>
            </a:r>
            <a:r>
              <a:rPr lang="en-US" dirty="0" smtClean="0">
                <a:latin typeface="Bookman Old Style" pitchFamily="18" charset="0"/>
              </a:rPr>
              <a:t>, Southern region).</a:t>
            </a:r>
            <a:endParaRPr lang="en-US" sz="2800" dirty="0" smtClean="0">
              <a:latin typeface="Bookman Old Style" pitchFamily="18" charset="0"/>
            </a:endParaRPr>
          </a:p>
          <a:p>
            <a:pPr lvl="1" algn="just"/>
            <a:r>
              <a:rPr lang="en-US" dirty="0" smtClean="0">
                <a:latin typeface="Bookman Old Style" pitchFamily="18" charset="0"/>
              </a:rPr>
              <a:t>Estimate the MNL model with different base categories and interpret the model outputs.</a:t>
            </a:r>
            <a:endParaRPr lang="en-US" sz="2400" dirty="0" smtClean="0">
              <a:latin typeface="Bookman Old Style" pitchFamily="18" charset="0"/>
            </a:endParaRPr>
          </a:p>
          <a:p>
            <a:pPr lvl="1" algn="just"/>
            <a:r>
              <a:rPr lang="en-US" dirty="0" smtClean="0">
                <a:latin typeface="Bookman Old Style" pitchFamily="18" charset="0"/>
              </a:rPr>
              <a:t>Estimate the marginal effects for each outcome.</a:t>
            </a:r>
            <a:endParaRPr lang="en-US" sz="2400" dirty="0" smtClean="0">
              <a:latin typeface="Bookman Old Style" pitchFamily="18" charset="0"/>
            </a:endParaRPr>
          </a:p>
          <a:p>
            <a:pPr lvl="1" algn="just"/>
            <a:r>
              <a:rPr lang="en-US" dirty="0" smtClean="0">
                <a:latin typeface="Bookman Old Style" pitchFamily="18" charset="0"/>
              </a:rPr>
              <a:t>Predict the probability of each outcome and interpret the results.</a:t>
            </a:r>
            <a:endParaRPr lang="en-US" sz="2400" dirty="0" smtClean="0">
              <a:latin typeface="Bookman Old Style" pitchFamily="18" charset="0"/>
            </a:endParaRPr>
          </a:p>
          <a:p>
            <a:pPr lvl="0" algn="just">
              <a:buNone/>
            </a:pPr>
            <a:r>
              <a:rPr lang="en-US" dirty="0" smtClean="0">
                <a:latin typeface="Bookman Old Style" pitchFamily="18" charset="0"/>
              </a:rPr>
              <a:t>2. Consider the same database used in the MNL model </a:t>
            </a:r>
            <a:r>
              <a:rPr lang="en-US" b="1" i="1" dirty="0" smtClean="0">
                <a:latin typeface="Bookman Old Style" pitchFamily="18" charset="0"/>
              </a:rPr>
              <a:t>erhs_r7 </a:t>
            </a:r>
            <a:r>
              <a:rPr lang="en-US" dirty="0" smtClean="0">
                <a:latin typeface="Bookman Old Style" pitchFamily="18" charset="0"/>
              </a:rPr>
              <a:t>to estimate the MNP model of marital status in rural Ethiopia. Also use the same set of explanatory variables.</a:t>
            </a:r>
            <a:endParaRPr lang="en-US" sz="2800" dirty="0" smtClean="0">
              <a:latin typeface="Bookman Old Style" pitchFamily="18" charset="0"/>
            </a:endParaRPr>
          </a:p>
          <a:p>
            <a:pPr lvl="1" algn="just"/>
            <a:r>
              <a:rPr lang="en-US" dirty="0" smtClean="0">
                <a:latin typeface="Bookman Old Style" pitchFamily="18" charset="0"/>
              </a:rPr>
              <a:t>Estimate and interpret the MNP model outputs.</a:t>
            </a:r>
            <a:endParaRPr lang="en-US" sz="2400" dirty="0" smtClean="0">
              <a:latin typeface="Bookman Old Style" pitchFamily="18" charset="0"/>
            </a:endParaRPr>
          </a:p>
          <a:p>
            <a:pPr lvl="1" algn="just"/>
            <a:r>
              <a:rPr lang="en-US" dirty="0" smtClean="0">
                <a:latin typeface="Bookman Old Style" pitchFamily="18" charset="0"/>
              </a:rPr>
              <a:t>Estimate the marginal effects for each outcome.</a:t>
            </a:r>
            <a:endParaRPr lang="en-US" sz="2400" dirty="0" smtClean="0">
              <a:latin typeface="Bookman Old Style" pitchFamily="18" charset="0"/>
            </a:endParaRPr>
          </a:p>
          <a:p>
            <a:pPr lvl="1" algn="just"/>
            <a:r>
              <a:rPr lang="en-US" dirty="0" smtClean="0">
                <a:latin typeface="Bookman Old Style" pitchFamily="18" charset="0"/>
              </a:rPr>
              <a:t>Predict the probability of each outcome and compare them with the predictions from the MNL model outputs.</a:t>
            </a:r>
            <a:endParaRPr lang="en-US" sz="2400" dirty="0" smtClean="0">
              <a:latin typeface="Bookman Old Style" pitchFamily="18" charset="0"/>
            </a:endParaRPr>
          </a:p>
          <a:p>
            <a:pPr lvl="1" algn="just"/>
            <a:r>
              <a:rPr lang="en-US" dirty="0" smtClean="0">
                <a:latin typeface="Bookman Old Style" pitchFamily="18" charset="0"/>
              </a:rPr>
              <a:t>Compute the marginal effects and probability of marital status across administrative regions in rural Ethiopia.</a:t>
            </a:r>
            <a:endParaRPr lang="en-US" sz="2400" dirty="0" smtClean="0">
              <a:latin typeface="Bookman Old Style" pitchFamily="18" charset="0"/>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85800" y="457200"/>
            <a:ext cx="7924800" cy="59436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8.png"/>
          <p:cNvPicPr>
            <a:picLocks noGrp="1"/>
          </p:cNvPicPr>
          <p:nvPr>
            <p:ph idx="1"/>
          </p:nvPr>
        </p:nvPicPr>
        <p:blipFill>
          <a:blip r:embed="rId2" cstate="print"/>
          <a:stretch>
            <a:fillRect/>
          </a:stretch>
        </p:blipFill>
        <p:spPr>
          <a:xfrm>
            <a:off x="914400" y="990600"/>
            <a:ext cx="7391399" cy="5029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400" dirty="0" smtClean="0">
                <a:latin typeface="Bookman Old Style" pitchFamily="18" charset="0"/>
              </a:rPr>
              <a:t/>
            </a:r>
            <a:br>
              <a:rPr lang="en-US" sz="2400" dirty="0" smtClean="0">
                <a:latin typeface="Bookman Old Style" pitchFamily="18" charset="0"/>
              </a:rPr>
            </a:br>
            <a:r>
              <a:rPr lang="en-US" sz="2400" dirty="0" smtClean="0">
                <a:latin typeface="Bookman Old Style" pitchFamily="18" charset="0"/>
              </a:rPr>
              <a:t>The MNP model outputs reported below are nearly similar to the outputs in the MNL model.</a:t>
            </a:r>
            <a:r>
              <a:rPr lang="en-US" sz="2400" dirty="0" smtClean="0"/>
              <a:t/>
            </a:r>
            <a:br>
              <a:rPr lang="en-US" sz="2400" dirty="0" smtClean="0"/>
            </a:br>
            <a:endParaRPr lang="en-US" sz="2400" dirty="0"/>
          </a:p>
        </p:txBody>
      </p:sp>
      <p:pic>
        <p:nvPicPr>
          <p:cNvPr id="8194" name="Picture 2"/>
          <p:cNvPicPr>
            <a:picLocks noGrp="1" noChangeAspect="1" noChangeArrowheads="1"/>
          </p:cNvPicPr>
          <p:nvPr>
            <p:ph idx="1"/>
          </p:nvPr>
        </p:nvPicPr>
        <p:blipFill>
          <a:blip r:embed="rId2"/>
          <a:srcRect/>
          <a:stretch>
            <a:fillRect/>
          </a:stretch>
        </p:blipFill>
        <p:spPr bwMode="auto">
          <a:xfrm>
            <a:off x="457200" y="1154890"/>
            <a:ext cx="8153400" cy="524590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90600"/>
            <a:ext cx="8763000" cy="5638800"/>
          </a:xfrm>
        </p:spPr>
        <p:txBody>
          <a:bodyPr>
            <a:normAutofit fontScale="55000" lnSpcReduction="20000"/>
          </a:bodyPr>
          <a:lstStyle/>
          <a:p>
            <a:pPr>
              <a:lnSpc>
                <a:spcPct val="170000"/>
              </a:lnSpc>
            </a:pPr>
            <a:r>
              <a:rPr lang="en-US" dirty="0" smtClean="0">
                <a:latin typeface="Bookman Old Style" pitchFamily="18" charset="0"/>
              </a:rPr>
              <a:t>The category for which no dummy variable is assigned is known as the </a:t>
            </a:r>
            <a:r>
              <a:rPr lang="en-US" b="1" dirty="0" smtClean="0">
                <a:latin typeface="Bookman Old Style" pitchFamily="18" charset="0"/>
              </a:rPr>
              <a:t>base, benchmark, control, comparison, reference, or omitted category. </a:t>
            </a:r>
            <a:r>
              <a:rPr lang="en-US" dirty="0" smtClean="0">
                <a:latin typeface="Bookman Old Style" pitchFamily="18" charset="0"/>
              </a:rPr>
              <a:t>And all comparisons are made in relation to the benchmark category.</a:t>
            </a:r>
          </a:p>
          <a:p>
            <a:pPr>
              <a:lnSpc>
                <a:spcPct val="170000"/>
              </a:lnSpc>
            </a:pPr>
            <a:r>
              <a:rPr lang="en-US" b="1" dirty="0" smtClean="0">
                <a:latin typeface="Bookman Old Style" pitchFamily="18" charset="0"/>
              </a:rPr>
              <a:t>The intercept value </a:t>
            </a:r>
            <a:r>
              <a:rPr lang="en-US" b="1" i="1" dirty="0" smtClean="0">
                <a:latin typeface="Bookman Old Style" pitchFamily="18" charset="0"/>
              </a:rPr>
              <a:t>represents the mean value of the benchmark </a:t>
            </a:r>
            <a:r>
              <a:rPr lang="en-US" dirty="0" smtClean="0">
                <a:latin typeface="Bookman Old Style" pitchFamily="18" charset="0"/>
              </a:rPr>
              <a:t>category. </a:t>
            </a:r>
          </a:p>
          <a:p>
            <a:pPr>
              <a:lnSpc>
                <a:spcPct val="170000"/>
              </a:lnSpc>
            </a:pPr>
            <a:r>
              <a:rPr lang="en-US" b="1" dirty="0" smtClean="0">
                <a:latin typeface="Bookman Old Style" pitchFamily="18" charset="0"/>
              </a:rPr>
              <a:t>The coefficients attached to the dummy variables are known </a:t>
            </a:r>
            <a:r>
              <a:rPr lang="en-US" dirty="0" smtClean="0">
                <a:latin typeface="Bookman Old Style" pitchFamily="18" charset="0"/>
              </a:rPr>
              <a:t>as the </a:t>
            </a:r>
            <a:r>
              <a:rPr lang="en-US" b="1" dirty="0" smtClean="0">
                <a:latin typeface="Bookman Old Style" pitchFamily="18" charset="0"/>
              </a:rPr>
              <a:t>differential intercept coefficients because they tell by how much </a:t>
            </a:r>
            <a:r>
              <a:rPr lang="en-US" dirty="0" smtClean="0">
                <a:latin typeface="Bookman Old Style" pitchFamily="18" charset="0"/>
              </a:rPr>
              <a:t>the value of the intercept that receives the value of 1 differs from the intercept coefficient of the benchmark category. </a:t>
            </a:r>
          </a:p>
          <a:p>
            <a:pPr>
              <a:lnSpc>
                <a:spcPct val="170000"/>
              </a:lnSpc>
            </a:pPr>
            <a:r>
              <a:rPr lang="en-US" dirty="0" smtClean="0">
                <a:latin typeface="Bookman Old Style" pitchFamily="18" charset="0"/>
              </a:rPr>
              <a:t>If a qualitative variable has more than one category the choice of the benchmark category is strictly up to the researcher.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0.png"/>
          <p:cNvPicPr>
            <a:picLocks noGrp="1"/>
          </p:cNvPicPr>
          <p:nvPr>
            <p:ph idx="1"/>
          </p:nvPr>
        </p:nvPicPr>
        <p:blipFill>
          <a:blip r:embed="rId2" cstate="print"/>
          <a:stretch>
            <a:fillRect/>
          </a:stretch>
        </p:blipFill>
        <p:spPr>
          <a:xfrm>
            <a:off x="762001" y="1066800"/>
            <a:ext cx="7696200" cy="4648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ookman Old Style" pitchFamily="18" charset="0"/>
            </a:endParaRPr>
          </a:p>
          <a:p>
            <a:endParaRPr lang="en-US" dirty="0" smtClean="0">
              <a:latin typeface="Bookman Old Style" pitchFamily="18" charset="0"/>
            </a:endParaRPr>
          </a:p>
          <a:p>
            <a:pPr algn="ctr">
              <a:buNone/>
            </a:pPr>
            <a:r>
              <a:rPr lang="en-US" b="1" dirty="0" smtClean="0">
                <a:latin typeface="Bookman Old Style" pitchFamily="18" charset="0"/>
              </a:rPr>
              <a:t>Models for Ordinal Outcomes</a:t>
            </a:r>
            <a:endParaRPr lang="en-US" dirty="0">
              <a:latin typeface="Bookman Old Style"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Bookman Old Style" pitchFamily="18" charset="0"/>
              </a:rPr>
              <a:t>Models for Ordinal Outcomes</a:t>
            </a:r>
            <a:endParaRPr lang="en-US" sz="2400" dirty="0"/>
          </a:p>
        </p:txBody>
      </p:sp>
      <p:sp>
        <p:nvSpPr>
          <p:cNvPr id="3" name="Content Placeholder 2"/>
          <p:cNvSpPr>
            <a:spLocks noGrp="1"/>
          </p:cNvSpPr>
          <p:nvPr>
            <p:ph idx="1"/>
          </p:nvPr>
        </p:nvSpPr>
        <p:spPr>
          <a:xfrm>
            <a:off x="152400" y="1066800"/>
            <a:ext cx="8839200" cy="5562600"/>
          </a:xfrm>
        </p:spPr>
        <p:txBody>
          <a:bodyPr>
            <a:normAutofit fontScale="47500" lnSpcReduction="20000"/>
          </a:bodyPr>
          <a:lstStyle/>
          <a:p>
            <a:pPr algn="just">
              <a:lnSpc>
                <a:spcPct val="170000"/>
              </a:lnSpc>
            </a:pPr>
            <a:r>
              <a:rPr lang="en-US" sz="3500" dirty="0" smtClean="0">
                <a:latin typeface="Bookman Old Style" pitchFamily="18" charset="0"/>
              </a:rPr>
              <a:t>An ordered </a:t>
            </a:r>
            <a:r>
              <a:rPr lang="en-US" sz="3500" dirty="0" err="1" smtClean="0">
                <a:latin typeface="Bookman Old Style" pitchFamily="18" charset="0"/>
              </a:rPr>
              <a:t>probit</a:t>
            </a:r>
            <a:r>
              <a:rPr lang="en-US" sz="3500" dirty="0" smtClean="0">
                <a:latin typeface="Bookman Old Style" pitchFamily="18" charset="0"/>
              </a:rPr>
              <a:t>/</a:t>
            </a:r>
            <a:r>
              <a:rPr lang="en-US" sz="3500" dirty="0" err="1" smtClean="0">
                <a:latin typeface="Bookman Old Style" pitchFamily="18" charset="0"/>
              </a:rPr>
              <a:t>logit</a:t>
            </a:r>
            <a:r>
              <a:rPr lang="en-US" sz="3500" dirty="0" smtClean="0">
                <a:latin typeface="Bookman Old Style" pitchFamily="18" charset="0"/>
              </a:rPr>
              <a:t> model is used to estimate relationships between an ordinal dependent variable and a set of independent variables. </a:t>
            </a:r>
          </a:p>
          <a:p>
            <a:pPr algn="just">
              <a:lnSpc>
                <a:spcPct val="170000"/>
              </a:lnSpc>
            </a:pPr>
            <a:r>
              <a:rPr lang="en-US" sz="3500" dirty="0" smtClean="0">
                <a:latin typeface="Bookman Old Style" pitchFamily="18" charset="0"/>
              </a:rPr>
              <a:t>An ordinal variable is a variable that is categorical and ordered, for instance, “poor”, “good”, and “excellent”, which might indicate the fertility levels of soil for crop production. </a:t>
            </a:r>
          </a:p>
          <a:p>
            <a:pPr algn="just">
              <a:lnSpc>
                <a:spcPct val="170000"/>
              </a:lnSpc>
            </a:pPr>
            <a:r>
              <a:rPr lang="en-US" sz="3500" dirty="0" smtClean="0">
                <a:latin typeface="Bookman Old Style" pitchFamily="18" charset="0"/>
              </a:rPr>
              <a:t>This entry is concerned only with more than two outcomes. If the outcomes cannot be ordered, the ordered </a:t>
            </a:r>
            <a:r>
              <a:rPr lang="en-US" sz="3500" dirty="0" err="1" smtClean="0">
                <a:latin typeface="Bookman Old Style" pitchFamily="18" charset="0"/>
              </a:rPr>
              <a:t>probit</a:t>
            </a:r>
            <a:r>
              <a:rPr lang="en-US" sz="3500" dirty="0" smtClean="0">
                <a:latin typeface="Bookman Old Style" pitchFamily="18" charset="0"/>
              </a:rPr>
              <a:t>/</a:t>
            </a:r>
            <a:r>
              <a:rPr lang="en-US" sz="3500" dirty="0" err="1" smtClean="0">
                <a:latin typeface="Bookman Old Style" pitchFamily="18" charset="0"/>
              </a:rPr>
              <a:t>logit</a:t>
            </a:r>
            <a:r>
              <a:rPr lang="en-US" sz="3500" dirty="0" smtClean="0">
                <a:latin typeface="Bookman Old Style" pitchFamily="18" charset="0"/>
              </a:rPr>
              <a:t> model cannot be used. </a:t>
            </a:r>
          </a:p>
          <a:p>
            <a:pPr algn="just">
              <a:lnSpc>
                <a:spcPct val="170000"/>
              </a:lnSpc>
            </a:pPr>
            <a:r>
              <a:rPr lang="en-US" sz="3500" dirty="0" smtClean="0">
                <a:latin typeface="Bookman Old Style" pitchFamily="18" charset="0"/>
              </a:rPr>
              <a:t>In ordered </a:t>
            </a:r>
            <a:r>
              <a:rPr lang="en-US" sz="3500" dirty="0" err="1" smtClean="0">
                <a:latin typeface="Bookman Old Style" pitchFamily="18" charset="0"/>
              </a:rPr>
              <a:t>probit</a:t>
            </a:r>
            <a:r>
              <a:rPr lang="en-US" sz="3500" dirty="0" smtClean="0">
                <a:latin typeface="Bookman Old Style" pitchFamily="18" charset="0"/>
              </a:rPr>
              <a:t>/</a:t>
            </a:r>
            <a:r>
              <a:rPr lang="en-US" sz="3500" dirty="0" err="1" smtClean="0">
                <a:latin typeface="Bookman Old Style" pitchFamily="18" charset="0"/>
              </a:rPr>
              <a:t>logit</a:t>
            </a:r>
            <a:r>
              <a:rPr lang="en-US" sz="3500" dirty="0" smtClean="0">
                <a:latin typeface="Bookman Old Style" pitchFamily="18" charset="0"/>
              </a:rPr>
              <a:t>, an underlying score is estimated as a linear function of the independent variables and a set of </a:t>
            </a:r>
            <a:r>
              <a:rPr lang="en-US" sz="3500" dirty="0" err="1" smtClean="0">
                <a:latin typeface="Bookman Old Style" pitchFamily="18" charset="0"/>
              </a:rPr>
              <a:t>cutpoints</a:t>
            </a:r>
            <a:r>
              <a:rPr lang="en-US" sz="3500" dirty="0" smtClean="0">
                <a:latin typeface="Bookman Old Style" pitchFamily="18" charset="0"/>
              </a:rPr>
              <a:t>. </a:t>
            </a:r>
          </a:p>
          <a:p>
            <a:pPr algn="just">
              <a:lnSpc>
                <a:spcPct val="170000"/>
              </a:lnSpc>
            </a:pPr>
            <a:r>
              <a:rPr lang="en-US" sz="3500" dirty="0" smtClean="0">
                <a:latin typeface="Bookman Old Style" pitchFamily="18" charset="0"/>
              </a:rPr>
              <a:t>The probability of observing outcome </a:t>
            </a:r>
            <a:r>
              <a:rPr lang="en-US" sz="3500" dirty="0" err="1" smtClean="0">
                <a:latin typeface="Bookman Old Style" pitchFamily="18" charset="0"/>
              </a:rPr>
              <a:t>i</a:t>
            </a:r>
            <a:r>
              <a:rPr lang="en-US" sz="3500" dirty="0" smtClean="0">
                <a:latin typeface="Bookman Old Style" pitchFamily="18" charset="0"/>
              </a:rPr>
              <a:t> corresponds to the probability that the estimated linear function, plus random error, is within the range of the </a:t>
            </a:r>
            <a:r>
              <a:rPr lang="en-US" sz="3500" dirty="0" err="1" smtClean="0">
                <a:latin typeface="Bookman Old Style" pitchFamily="18" charset="0"/>
              </a:rPr>
              <a:t>cutpoints</a:t>
            </a:r>
            <a:r>
              <a:rPr lang="en-US" sz="3500" dirty="0" smtClean="0">
                <a:latin typeface="Bookman Old Style" pitchFamily="18" charset="0"/>
              </a:rPr>
              <a:t> estimated for the outcome.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90600"/>
            <a:ext cx="8839200" cy="5562600"/>
          </a:xfrm>
        </p:spPr>
        <p:txBody>
          <a:bodyPr>
            <a:normAutofit fontScale="85000" lnSpcReduction="20000"/>
          </a:bodyPr>
          <a:lstStyle/>
          <a:p>
            <a:pPr algn="just">
              <a:lnSpc>
                <a:spcPct val="170000"/>
              </a:lnSpc>
            </a:pPr>
            <a:r>
              <a:rPr lang="en-US" sz="2000" dirty="0" smtClean="0">
                <a:latin typeface="Bookman Old Style" pitchFamily="18" charset="0"/>
              </a:rPr>
              <a:t>To illustrate the measurement model, consider people are asked to respond to the following statement:</a:t>
            </a:r>
          </a:p>
          <a:p>
            <a:pPr algn="just">
              <a:lnSpc>
                <a:spcPct val="170000"/>
              </a:lnSpc>
            </a:pPr>
            <a:r>
              <a:rPr lang="en-US" sz="2000" dirty="0" smtClean="0">
                <a:latin typeface="Bookman Old Style" pitchFamily="18" charset="0"/>
              </a:rPr>
              <a:t>“Land fragmentation is the major problem of crop productivity among smallholder farmers in Ethiopia”</a:t>
            </a:r>
          </a:p>
          <a:p>
            <a:pPr algn="just">
              <a:lnSpc>
                <a:spcPct val="170000"/>
              </a:lnSpc>
            </a:pPr>
            <a:r>
              <a:rPr lang="en-US" sz="2000" dirty="0" smtClean="0">
                <a:latin typeface="Bookman Old Style" pitchFamily="18" charset="0"/>
              </a:rPr>
              <a:t>Possible responses are: 1=Strongly disagree (SD), 2=Disagree (D), 3=Agree (A), and 4=Strongly agree (SA).</a:t>
            </a:r>
          </a:p>
          <a:p>
            <a:pPr algn="just">
              <a:lnSpc>
                <a:spcPct val="170000"/>
              </a:lnSpc>
              <a:buNone/>
            </a:pPr>
            <a:endParaRPr lang="en-US" sz="2000" dirty="0" smtClean="0">
              <a:latin typeface="Bookman Old Style" pitchFamily="18" charset="0"/>
            </a:endParaRPr>
          </a:p>
          <a:p>
            <a:pPr algn="just">
              <a:lnSpc>
                <a:spcPct val="170000"/>
              </a:lnSpc>
            </a:pPr>
            <a:endParaRPr lang="en-US" sz="2000" dirty="0" smtClean="0">
              <a:latin typeface="Bookman Old Style" pitchFamily="18" charset="0"/>
            </a:endParaRPr>
          </a:p>
          <a:p>
            <a:pPr algn="just">
              <a:lnSpc>
                <a:spcPct val="170000"/>
              </a:lnSpc>
            </a:pPr>
            <a:endParaRPr lang="en-US" sz="2000" dirty="0" smtClean="0">
              <a:latin typeface="Bookman Old Style" pitchFamily="18" charset="0"/>
            </a:endParaRPr>
          </a:p>
          <a:p>
            <a:endParaRPr lang="en-US" sz="2000" dirty="0" smtClean="0"/>
          </a:p>
          <a:p>
            <a:endParaRPr lang="en-US" sz="2000" dirty="0" smtClean="0"/>
          </a:p>
          <a:p>
            <a:endParaRPr lang="en-US" sz="2000" dirty="0" smtClean="0"/>
          </a:p>
          <a:p>
            <a:endParaRPr lang="en-US" sz="2000" dirty="0" smtClean="0"/>
          </a:p>
          <a:p>
            <a:pPr algn="just"/>
            <a:r>
              <a:rPr lang="en-US" sz="2100" dirty="0" smtClean="0">
                <a:latin typeface="Bookman Old Style" pitchFamily="18" charset="0"/>
              </a:rPr>
              <a:t>Thus, when the latent </a:t>
            </a:r>
            <a:r>
              <a:rPr lang="en-US" sz="2100" i="1" dirty="0" smtClean="0">
                <a:latin typeface="Bookman Old Style" pitchFamily="18" charset="0"/>
              </a:rPr>
              <a:t>y</a:t>
            </a:r>
            <a:r>
              <a:rPr lang="en-US" sz="2100" dirty="0" smtClean="0">
                <a:latin typeface="Bookman Old Style" pitchFamily="18" charset="0"/>
              </a:rPr>
              <a:t>* crosses a cut point, the observed category changes.</a:t>
            </a:r>
          </a:p>
          <a:p>
            <a:pPr algn="just">
              <a:lnSpc>
                <a:spcPct val="170000"/>
              </a:lnSpc>
              <a:buNone/>
            </a:pPr>
            <a:endParaRPr lang="en-US" sz="2000" dirty="0" smtClean="0">
              <a:latin typeface="Bookman Old Style" pitchFamily="18" charset="0"/>
            </a:endParaRPr>
          </a:p>
          <a:p>
            <a:pPr algn="just">
              <a:lnSpc>
                <a:spcPct val="170000"/>
              </a:lnSpc>
            </a:pPr>
            <a:endParaRPr lang="en-US" sz="2000" dirty="0">
              <a:latin typeface="Bookman Old Style" pitchFamily="18" charset="0"/>
            </a:endParaRPr>
          </a:p>
        </p:txBody>
      </p:sp>
      <p:pic>
        <p:nvPicPr>
          <p:cNvPr id="9220" name="Picture 4"/>
          <p:cNvPicPr>
            <a:picLocks noChangeAspect="1" noChangeArrowheads="1"/>
          </p:cNvPicPr>
          <p:nvPr/>
        </p:nvPicPr>
        <p:blipFill>
          <a:blip r:embed="rId2"/>
          <a:srcRect/>
          <a:stretch>
            <a:fillRect/>
          </a:stretch>
        </p:blipFill>
        <p:spPr bwMode="auto">
          <a:xfrm>
            <a:off x="990600" y="3886200"/>
            <a:ext cx="4876800" cy="179388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Con’d</a:t>
            </a:r>
            <a:r>
              <a:rPr lang="en-US" dirty="0" smtClean="0"/>
              <a:t> </a:t>
            </a:r>
            <a:endParaRPr lang="en-US" dirty="0"/>
          </a:p>
        </p:txBody>
      </p:sp>
      <p:sp>
        <p:nvSpPr>
          <p:cNvPr id="3" name="Content Placeholder 2"/>
          <p:cNvSpPr>
            <a:spLocks noGrp="1"/>
          </p:cNvSpPr>
          <p:nvPr>
            <p:ph idx="1"/>
          </p:nvPr>
        </p:nvSpPr>
        <p:spPr>
          <a:xfrm>
            <a:off x="152400" y="914400"/>
            <a:ext cx="8839200" cy="5211763"/>
          </a:xfrm>
        </p:spPr>
        <p:txBody>
          <a:bodyPr>
            <a:normAutofit/>
          </a:bodyPr>
          <a:lstStyle/>
          <a:p>
            <a:pPr algn="just">
              <a:lnSpc>
                <a:spcPct val="150000"/>
              </a:lnSpc>
              <a:buNone/>
            </a:pPr>
            <a:r>
              <a:rPr lang="en-US" sz="2000" dirty="0" smtClean="0">
                <a:latin typeface="Bookman Old Style" pitchFamily="18" charset="0"/>
              </a:rPr>
              <a:t>The interpretation is that</a:t>
            </a:r>
          </a:p>
          <a:p>
            <a:pPr algn="just">
              <a:lnSpc>
                <a:spcPct val="150000"/>
              </a:lnSpc>
            </a:pPr>
            <a:r>
              <a:rPr lang="en-US" sz="2000" dirty="0" smtClean="0">
                <a:latin typeface="Bookman Old Style" pitchFamily="18" charset="0"/>
              </a:rPr>
              <a:t>Outcome will be in the second ordered category or higher (not the first), if</a:t>
            </a:r>
          </a:p>
          <a:p>
            <a:pPr algn="just">
              <a:lnSpc>
                <a:spcPct val="150000"/>
              </a:lnSpc>
            </a:pPr>
            <a:endParaRPr lang="en-US" sz="2000" dirty="0" smtClean="0">
              <a:latin typeface="Bookman Old Style" pitchFamily="18" charset="0"/>
            </a:endParaRPr>
          </a:p>
          <a:p>
            <a:pPr lvl="0" algn="just">
              <a:lnSpc>
                <a:spcPct val="150000"/>
              </a:lnSpc>
            </a:pPr>
            <a:endParaRPr lang="en-US" sz="2000" dirty="0" smtClean="0">
              <a:latin typeface="Bookman Old Style" pitchFamily="18" charset="0"/>
            </a:endParaRPr>
          </a:p>
          <a:p>
            <a:pPr algn="just">
              <a:lnSpc>
                <a:spcPct val="150000"/>
              </a:lnSpc>
            </a:pPr>
            <a:r>
              <a:rPr lang="en-US" sz="2000" dirty="0" smtClean="0">
                <a:latin typeface="Bookman Old Style" pitchFamily="18" charset="0"/>
              </a:rPr>
              <a:t>Outcome will be in the third ordered category or higher (not the first or second), if </a:t>
            </a:r>
          </a:p>
          <a:p>
            <a:pPr algn="just">
              <a:lnSpc>
                <a:spcPct val="150000"/>
              </a:lnSpc>
              <a:buNone/>
            </a:pPr>
            <a:endParaRPr lang="en-US" sz="2000" dirty="0" smtClean="0">
              <a:latin typeface="Bookman Old Style" pitchFamily="18" charset="0"/>
            </a:endParaRPr>
          </a:p>
        </p:txBody>
      </p:sp>
      <p:pic>
        <p:nvPicPr>
          <p:cNvPr id="10243" name="Picture 3"/>
          <p:cNvPicPr>
            <a:picLocks noChangeAspect="1" noChangeArrowheads="1"/>
          </p:cNvPicPr>
          <p:nvPr/>
        </p:nvPicPr>
        <p:blipFill>
          <a:blip r:embed="rId2"/>
          <a:srcRect/>
          <a:stretch>
            <a:fillRect/>
          </a:stretch>
        </p:blipFill>
        <p:spPr bwMode="auto">
          <a:xfrm>
            <a:off x="990600" y="2495361"/>
            <a:ext cx="2362200" cy="633601"/>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a:srcRect/>
          <a:stretch>
            <a:fillRect/>
          </a:stretch>
        </p:blipFill>
        <p:spPr bwMode="auto">
          <a:xfrm>
            <a:off x="2057400" y="4554510"/>
            <a:ext cx="1981200" cy="54454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000" b="1" dirty="0" smtClean="0">
                <a:latin typeface="Bookman Old Style" pitchFamily="18" charset="0"/>
              </a:rPr>
              <a:t>Computer Lab: Application and analysis of ordinal outcome models</a:t>
            </a:r>
            <a:endParaRPr lang="en-US" sz="2000" dirty="0">
              <a:latin typeface="Bookman Old Style" pitchFamily="18" charset="0"/>
            </a:endParaRPr>
          </a:p>
        </p:txBody>
      </p:sp>
      <p:sp>
        <p:nvSpPr>
          <p:cNvPr id="3" name="Content Placeholder 2"/>
          <p:cNvSpPr>
            <a:spLocks noGrp="1"/>
          </p:cNvSpPr>
          <p:nvPr>
            <p:ph idx="1"/>
          </p:nvPr>
        </p:nvSpPr>
        <p:spPr>
          <a:xfrm>
            <a:off x="152400" y="990600"/>
            <a:ext cx="8763000" cy="5715000"/>
          </a:xfrm>
        </p:spPr>
        <p:txBody>
          <a:bodyPr>
            <a:normAutofit fontScale="92500" lnSpcReduction="20000"/>
          </a:bodyPr>
          <a:lstStyle/>
          <a:p>
            <a:pPr algn="just">
              <a:lnSpc>
                <a:spcPct val="150000"/>
              </a:lnSpc>
            </a:pPr>
            <a:r>
              <a:rPr lang="en-US" sz="2000" dirty="0" smtClean="0">
                <a:latin typeface="Bookman Old Style" pitchFamily="18" charset="0"/>
              </a:rPr>
              <a:t>Consider the database </a:t>
            </a:r>
            <a:r>
              <a:rPr lang="en-US" sz="2000" b="1" i="1" dirty="0" smtClean="0">
                <a:latin typeface="Bookman Old Style" pitchFamily="18" charset="0"/>
              </a:rPr>
              <a:t>erhs_r7 </a:t>
            </a:r>
            <a:r>
              <a:rPr lang="en-US" sz="2000" dirty="0" smtClean="0">
                <a:latin typeface="Bookman Old Style" pitchFamily="18" charset="0"/>
              </a:rPr>
              <a:t>in order to estimate the ordered model of life status of households (life) in rural Ethiopia by using their perceived ladder of life. The households are categorized by their ladder of life in the 10 ladders of life as 1 if at low ladder (ladders 0-3), 2 if at middle ladder (ladders 4-6), or high if at highest ladders (ladders 7-10). The factors determining life status in rural Ethiopia are assumed to be age, marital status, household size, grades completed, poverty status, livestock holding, and regional dummies (Amhara, </a:t>
            </a:r>
            <a:r>
              <a:rPr lang="en-US" sz="2000" dirty="0" err="1" smtClean="0">
                <a:latin typeface="Bookman Old Style" pitchFamily="18" charset="0"/>
              </a:rPr>
              <a:t>Oromia</a:t>
            </a:r>
            <a:r>
              <a:rPr lang="en-US" sz="2000" dirty="0" smtClean="0">
                <a:latin typeface="Bookman Old Style" pitchFamily="18" charset="0"/>
              </a:rPr>
              <a:t>, </a:t>
            </a:r>
            <a:r>
              <a:rPr lang="en-US" sz="2000" dirty="0" err="1" smtClean="0">
                <a:latin typeface="Bookman Old Style" pitchFamily="18" charset="0"/>
              </a:rPr>
              <a:t>Tigray</a:t>
            </a:r>
            <a:r>
              <a:rPr lang="en-US" sz="2000" dirty="0" smtClean="0">
                <a:latin typeface="Bookman Old Style" pitchFamily="18" charset="0"/>
              </a:rPr>
              <a:t> and SNNP).</a:t>
            </a:r>
          </a:p>
          <a:p>
            <a:pPr lvl="0" algn="ctr">
              <a:lnSpc>
                <a:spcPct val="150000"/>
              </a:lnSpc>
              <a:buNone/>
            </a:pPr>
            <a:r>
              <a:rPr lang="en-US" sz="2000" dirty="0" smtClean="0">
                <a:latin typeface="Bookman Old Style" pitchFamily="18" charset="0"/>
              </a:rPr>
              <a:t>a. Estimate and interpret the ordinal </a:t>
            </a:r>
            <a:r>
              <a:rPr lang="en-US" sz="2000" dirty="0" err="1" smtClean="0">
                <a:latin typeface="Bookman Old Style" pitchFamily="18" charset="0"/>
              </a:rPr>
              <a:t>probit</a:t>
            </a:r>
            <a:r>
              <a:rPr lang="en-US" sz="2000" dirty="0" smtClean="0">
                <a:latin typeface="Bookman Old Style" pitchFamily="18" charset="0"/>
              </a:rPr>
              <a:t> model outputs.</a:t>
            </a:r>
          </a:p>
          <a:p>
            <a:pPr lvl="0" algn="ctr">
              <a:lnSpc>
                <a:spcPct val="150000"/>
              </a:lnSpc>
              <a:buNone/>
            </a:pPr>
            <a:r>
              <a:rPr lang="en-US" sz="2000" dirty="0" smtClean="0">
                <a:latin typeface="Bookman Old Style" pitchFamily="18" charset="0"/>
              </a:rPr>
              <a:t>b. Estimate the marginal effects for each outcome.</a:t>
            </a:r>
          </a:p>
          <a:p>
            <a:pPr lvl="0" algn="ctr">
              <a:lnSpc>
                <a:spcPct val="150000"/>
              </a:lnSpc>
              <a:buNone/>
            </a:pPr>
            <a:r>
              <a:rPr lang="en-US" sz="2000" dirty="0" smtClean="0">
                <a:latin typeface="Bookman Old Style" pitchFamily="18" charset="0"/>
              </a:rPr>
              <a:t>c. Predict the probability of each outcome and interpret them.</a:t>
            </a:r>
          </a:p>
          <a:p>
            <a:pPr lvl="0" algn="ctr">
              <a:lnSpc>
                <a:spcPct val="150000"/>
              </a:lnSpc>
              <a:buNone/>
            </a:pPr>
            <a:r>
              <a:rPr lang="en-US" sz="2000" dirty="0" smtClean="0">
                <a:latin typeface="Bookman Old Style" pitchFamily="18" charset="0"/>
              </a:rPr>
              <a:t>d. Compute the marginal effects and probability of life status across administrative regions in rural Ethiopia.</a:t>
            </a:r>
          </a:p>
          <a:p>
            <a:pPr algn="just">
              <a:lnSpc>
                <a:spcPct val="150000"/>
              </a:lnSpc>
              <a:buNone/>
            </a:pPr>
            <a:endParaRPr lang="en-US" sz="2000" dirty="0">
              <a:latin typeface="Bookman Old Styl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7.png"/>
          <p:cNvPicPr>
            <a:picLocks noGrp="1"/>
          </p:cNvPicPr>
          <p:nvPr>
            <p:ph idx="1"/>
          </p:nvPr>
        </p:nvPicPr>
        <p:blipFill>
          <a:blip r:embed="rId2" cstate="print"/>
          <a:stretch>
            <a:fillRect/>
          </a:stretch>
        </p:blipFill>
        <p:spPr>
          <a:xfrm>
            <a:off x="609600" y="762000"/>
            <a:ext cx="8000999" cy="5638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Bookman Old Style" pitchFamily="18" charset="0"/>
              </a:rPr>
              <a:t>The likelihood of households in rural Ethiopia to live in the lowest, middle and highest ladders of life, respectively, is 32.3%, 54.2% and 13.5%. The majority of households are likely to live in the middle ladders of life (54.2%). The probability of households in rural Ethiopia to live in the highest ladders of life is very much limited (only 13.5%).</a:t>
            </a:r>
          </a:p>
          <a:p>
            <a:pPr algn="just">
              <a:lnSpc>
                <a:spcPct val="150000"/>
              </a:lnSpc>
            </a:pPr>
            <a:endParaRPr lang="en-US" sz="2000" dirty="0">
              <a:latin typeface="Bookman Old Style"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1267" name="Picture 3"/>
          <p:cNvPicPr>
            <a:picLocks noChangeAspect="1" noChangeArrowheads="1"/>
          </p:cNvPicPr>
          <p:nvPr/>
        </p:nvPicPr>
        <p:blipFill>
          <a:blip r:embed="rId2"/>
          <a:srcRect/>
          <a:stretch>
            <a:fillRect/>
          </a:stretch>
        </p:blipFill>
        <p:spPr bwMode="auto">
          <a:xfrm>
            <a:off x="609600" y="228600"/>
            <a:ext cx="7543800" cy="33528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a:srcRect/>
          <a:stretch>
            <a:fillRect/>
          </a:stretch>
        </p:blipFill>
        <p:spPr bwMode="auto">
          <a:xfrm>
            <a:off x="609600" y="3810000"/>
            <a:ext cx="7467600" cy="27146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Bookman Old Style" pitchFamily="18" charset="0"/>
              </a:rPr>
              <a:t>Regression with dummy variables: interpretations </a:t>
            </a:r>
            <a:endParaRPr lang="en-US" sz="2400" dirty="0"/>
          </a:p>
        </p:txBody>
      </p:sp>
      <p:sp>
        <p:nvSpPr>
          <p:cNvPr id="3" name="Content Placeholder 2"/>
          <p:cNvSpPr>
            <a:spLocks noGrp="1"/>
          </p:cNvSpPr>
          <p:nvPr>
            <p:ph idx="1"/>
          </p:nvPr>
        </p:nvSpPr>
        <p:spPr>
          <a:xfrm>
            <a:off x="152400" y="990600"/>
            <a:ext cx="8839200" cy="5638800"/>
          </a:xfrm>
        </p:spPr>
        <p:txBody>
          <a:bodyPr>
            <a:normAutofit/>
          </a:bodyPr>
          <a:lstStyle/>
          <a:p>
            <a:pPr algn="just">
              <a:lnSpc>
                <a:spcPct val="150000"/>
              </a:lnSpc>
            </a:pPr>
            <a:r>
              <a:rPr lang="en-US" sz="2000" dirty="0" smtClean="0">
                <a:latin typeface="Bookman Old Style" pitchFamily="18" charset="0"/>
              </a:rPr>
              <a:t>Suppose one estimates determinants of wage differentials (</a:t>
            </a:r>
            <a:r>
              <a:rPr lang="en-US" sz="2000" dirty="0" err="1" smtClean="0">
                <a:latin typeface="Bookman Old Style" pitchFamily="18" charset="0"/>
              </a:rPr>
              <a:t>logarism</a:t>
            </a:r>
            <a:r>
              <a:rPr lang="en-US" sz="2000" dirty="0" smtClean="0">
                <a:latin typeface="Bookman Old Style" pitchFamily="18" charset="0"/>
              </a:rPr>
              <a:t> of wage: </a:t>
            </a:r>
            <a:r>
              <a:rPr lang="en-US" sz="2000" dirty="0" err="1" smtClean="0">
                <a:latin typeface="Bookman Old Style" pitchFamily="18" charset="0"/>
              </a:rPr>
              <a:t>lwage</a:t>
            </a:r>
            <a:r>
              <a:rPr lang="en-US" sz="2000" dirty="0" smtClean="0">
                <a:latin typeface="Bookman Old Style" pitchFamily="18" charset="0"/>
              </a:rPr>
              <a:t>) using education (years  of schooling), black(dummy)  and south dummy </a:t>
            </a: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endParaRPr lang="en-US" sz="2000" dirty="0" smtClean="0">
              <a:latin typeface="Bookman Old Style" pitchFamily="18" charset="0"/>
            </a:endParaRPr>
          </a:p>
          <a:p>
            <a:pPr algn="just">
              <a:lnSpc>
                <a:spcPct val="150000"/>
              </a:lnSpc>
            </a:pPr>
            <a:r>
              <a:rPr lang="en-US" sz="2000" dirty="0" smtClean="0">
                <a:latin typeface="Bookman Old Style" pitchFamily="18" charset="0"/>
              </a:rPr>
              <a:t>Coefficient of black: citrus paribus, black households earn 19% less wage than white households. </a:t>
            </a:r>
          </a:p>
        </p:txBody>
      </p:sp>
      <p:pic>
        <p:nvPicPr>
          <p:cNvPr id="1029" name="Picture 5"/>
          <p:cNvPicPr>
            <a:picLocks noChangeAspect="1" noChangeArrowheads="1"/>
          </p:cNvPicPr>
          <p:nvPr/>
        </p:nvPicPr>
        <p:blipFill>
          <a:blip r:embed="rId2"/>
          <a:srcRect/>
          <a:stretch>
            <a:fillRect/>
          </a:stretch>
        </p:blipFill>
        <p:spPr bwMode="auto">
          <a:xfrm>
            <a:off x="457200" y="2590800"/>
            <a:ext cx="8382001" cy="304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US" sz="3600" dirty="0" smtClean="0">
              <a:latin typeface="Bookman Old Style" pitchFamily="18" charset="0"/>
            </a:endParaRPr>
          </a:p>
          <a:p>
            <a:pPr algn="just"/>
            <a:endParaRPr lang="en-US" sz="3600" dirty="0" smtClean="0">
              <a:latin typeface="Bookman Old Style" pitchFamily="18" charset="0"/>
            </a:endParaRPr>
          </a:p>
          <a:p>
            <a:pPr lvl="0" algn="ctr">
              <a:buNone/>
            </a:pPr>
            <a:r>
              <a:rPr lang="en-US" sz="3600" b="1" dirty="0" smtClean="0">
                <a:latin typeface="Bookman Old Style" pitchFamily="18" charset="0"/>
              </a:rPr>
              <a:t>REGRESSION MODELS FOR CATEGORICAL DEPENDENT VARIABLES</a:t>
            </a:r>
            <a:endParaRPr lang="en-US" sz="3600" dirty="0" smtClean="0">
              <a:latin typeface="Bookman Old Style" pitchFamily="18" charset="0"/>
            </a:endParaRPr>
          </a:p>
          <a:p>
            <a:pPr algn="just">
              <a:buNone/>
            </a:pPr>
            <a:endParaRPr lang="en-US" sz="3600"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lvl="1" algn="ctr" rtl="0">
              <a:spcBef>
                <a:spcPct val="0"/>
              </a:spcBef>
            </a:pPr>
            <a:r>
              <a:rPr lang="en-US" sz="2400" b="1" dirty="0">
                <a:latin typeface="Bookman Old Style" pitchFamily="18" charset="0"/>
              </a:rPr>
              <a:t>Models for Binary </a:t>
            </a:r>
            <a:r>
              <a:rPr lang="en-US" sz="2400" b="1" dirty="0" smtClean="0">
                <a:latin typeface="Bookman Old Style" pitchFamily="18" charset="0"/>
              </a:rPr>
              <a:t>Outcomes</a:t>
            </a:r>
            <a:endParaRPr lang="en-US" sz="2400" dirty="0">
              <a:latin typeface="Bookman Old Style" pitchFamily="18" charset="0"/>
            </a:endParaRPr>
          </a:p>
        </p:txBody>
      </p:sp>
      <p:sp>
        <p:nvSpPr>
          <p:cNvPr id="3" name="Content Placeholder 2"/>
          <p:cNvSpPr>
            <a:spLocks noGrp="1"/>
          </p:cNvSpPr>
          <p:nvPr>
            <p:ph idx="1"/>
          </p:nvPr>
        </p:nvSpPr>
        <p:spPr>
          <a:xfrm>
            <a:off x="152400" y="990600"/>
            <a:ext cx="8839200" cy="5715000"/>
          </a:xfrm>
        </p:spPr>
        <p:txBody>
          <a:bodyPr>
            <a:normAutofit fontScale="85000" lnSpcReduction="20000"/>
          </a:bodyPr>
          <a:lstStyle/>
          <a:p>
            <a:pPr algn="just">
              <a:lnSpc>
                <a:spcPct val="160000"/>
              </a:lnSpc>
            </a:pPr>
            <a:r>
              <a:rPr lang="en-US" sz="2000" dirty="0" smtClean="0">
                <a:latin typeface="Bookman Old Style" pitchFamily="18" charset="0"/>
              </a:rPr>
              <a:t>Regression models for binary outcomes allow a researcher to explore how each explanatory variable affects the probability of the event occurring. </a:t>
            </a:r>
          </a:p>
          <a:p>
            <a:pPr algn="just">
              <a:lnSpc>
                <a:spcPct val="160000"/>
              </a:lnSpc>
              <a:buNone/>
            </a:pPr>
            <a:endParaRPr lang="en-US" sz="2000" dirty="0" smtClean="0">
              <a:latin typeface="Bookman Old Style" pitchFamily="18" charset="0"/>
            </a:endParaRPr>
          </a:p>
          <a:p>
            <a:pPr algn="just">
              <a:lnSpc>
                <a:spcPct val="160000"/>
              </a:lnSpc>
            </a:pPr>
            <a:r>
              <a:rPr lang="en-US" sz="2000" dirty="0" smtClean="0">
                <a:latin typeface="Bookman Old Style" pitchFamily="18" charset="0"/>
              </a:rPr>
              <a:t>the two most frequently used models are: the </a:t>
            </a:r>
            <a:r>
              <a:rPr lang="en-US" sz="2000" i="1" dirty="0" smtClean="0">
                <a:latin typeface="Bookman Old Style" pitchFamily="18" charset="0"/>
              </a:rPr>
              <a:t>binary </a:t>
            </a:r>
            <a:r>
              <a:rPr lang="en-US" sz="2000" i="1" dirty="0" err="1" smtClean="0">
                <a:latin typeface="Bookman Old Style" pitchFamily="18" charset="0"/>
              </a:rPr>
              <a:t>logit</a:t>
            </a:r>
            <a:r>
              <a:rPr lang="en-US" sz="2000" i="1" dirty="0" smtClean="0">
                <a:latin typeface="Bookman Old Style" pitchFamily="18" charset="0"/>
              </a:rPr>
              <a:t> </a:t>
            </a:r>
            <a:r>
              <a:rPr lang="en-US" sz="2000" dirty="0" smtClean="0">
                <a:latin typeface="Bookman Old Style" pitchFamily="18" charset="0"/>
              </a:rPr>
              <a:t>and </a:t>
            </a:r>
            <a:r>
              <a:rPr lang="en-US" sz="2000" i="1" dirty="0" smtClean="0">
                <a:latin typeface="Bookman Old Style" pitchFamily="18" charset="0"/>
              </a:rPr>
              <a:t>binary </a:t>
            </a:r>
            <a:r>
              <a:rPr lang="en-US" sz="2000" i="1" dirty="0" err="1" smtClean="0">
                <a:latin typeface="Bookman Old Style" pitchFamily="18" charset="0"/>
              </a:rPr>
              <a:t>probit</a:t>
            </a:r>
            <a:r>
              <a:rPr lang="en-US" sz="2000" i="1" dirty="0" smtClean="0">
                <a:latin typeface="Bookman Old Style" pitchFamily="18" charset="0"/>
              </a:rPr>
              <a:t> </a:t>
            </a:r>
            <a:r>
              <a:rPr lang="en-US" sz="2000" dirty="0" smtClean="0">
                <a:latin typeface="Bookman Old Style" pitchFamily="18" charset="0"/>
              </a:rPr>
              <a:t>models, referred to jointly as the </a:t>
            </a:r>
            <a:r>
              <a:rPr lang="en-US" sz="2000" i="1" dirty="0" smtClean="0">
                <a:latin typeface="Bookman Old Style" pitchFamily="18" charset="0"/>
              </a:rPr>
              <a:t>binary regression model </a:t>
            </a:r>
            <a:r>
              <a:rPr lang="en-US" sz="2000" dirty="0" smtClean="0">
                <a:latin typeface="Bookman Old Style" pitchFamily="18" charset="0"/>
              </a:rPr>
              <a:t>(BRM).</a:t>
            </a:r>
          </a:p>
          <a:p>
            <a:pPr algn="just">
              <a:lnSpc>
                <a:spcPct val="160000"/>
              </a:lnSpc>
              <a:buNone/>
            </a:pPr>
            <a:endParaRPr lang="en-US" sz="2000" dirty="0" smtClean="0">
              <a:latin typeface="Bookman Old Style" pitchFamily="18" charset="0"/>
            </a:endParaRPr>
          </a:p>
          <a:p>
            <a:pPr algn="just">
              <a:lnSpc>
                <a:spcPct val="160000"/>
              </a:lnSpc>
              <a:buNone/>
            </a:pPr>
            <a:endParaRPr lang="en-US" sz="2000" dirty="0" smtClean="0">
              <a:latin typeface="Bookman Old Style" pitchFamily="18" charset="0"/>
            </a:endParaRPr>
          </a:p>
          <a:p>
            <a:pPr algn="just">
              <a:lnSpc>
                <a:spcPct val="160000"/>
              </a:lnSpc>
            </a:pPr>
            <a:r>
              <a:rPr lang="en-US" sz="2000" dirty="0" smtClean="0">
                <a:latin typeface="Bookman Old Style" pitchFamily="18" charset="0"/>
              </a:rPr>
              <a:t>In the statistical model for binary </a:t>
            </a:r>
            <a:r>
              <a:rPr lang="en-US" sz="2000" dirty="0" err="1" smtClean="0">
                <a:latin typeface="Bookman Old Style" pitchFamily="18" charset="0"/>
              </a:rPr>
              <a:t>logit</a:t>
            </a:r>
            <a:r>
              <a:rPr lang="en-US" sz="2000" dirty="0" smtClean="0">
                <a:latin typeface="Bookman Old Style" pitchFamily="18" charset="0"/>
              </a:rPr>
              <a:t> and </a:t>
            </a:r>
            <a:r>
              <a:rPr lang="en-US" sz="2000" dirty="0" err="1" smtClean="0">
                <a:latin typeface="Bookman Old Style" pitchFamily="18" charset="0"/>
              </a:rPr>
              <a:t>probit</a:t>
            </a:r>
            <a:r>
              <a:rPr lang="en-US" sz="2000" dirty="0" smtClean="0">
                <a:latin typeface="Bookman Old Style" pitchFamily="18" charset="0"/>
              </a:rPr>
              <a:t>, there are three ways to derive the BRM, with each method leading to the same mathematical model:</a:t>
            </a:r>
          </a:p>
          <a:p>
            <a:pPr marL="457200" lvl="0" indent="-457200" algn="just">
              <a:lnSpc>
                <a:spcPct val="160000"/>
              </a:lnSpc>
              <a:buAutoNum type="alphaLcPeriod"/>
            </a:pPr>
            <a:r>
              <a:rPr lang="en-US" sz="2000" dirty="0" smtClean="0">
                <a:latin typeface="Bookman Old Style" pitchFamily="18" charset="0"/>
              </a:rPr>
              <a:t>An unobserved or latent variable can be hypothesized along with a measurement model relating the latent variable to the observed, binary outcome.</a:t>
            </a:r>
          </a:p>
          <a:p>
            <a:pPr marL="457200" lvl="0" indent="-457200" algn="just">
              <a:lnSpc>
                <a:spcPct val="160000"/>
              </a:lnSpc>
              <a:buAutoNum type="alphaLcPeriod"/>
            </a:pPr>
            <a:r>
              <a:rPr lang="en-US" sz="2000" dirty="0" smtClean="0">
                <a:latin typeface="Bookman Old Style" pitchFamily="18" charset="0"/>
              </a:rPr>
              <a:t>The model can be constructed as a probability model.</a:t>
            </a:r>
          </a:p>
          <a:p>
            <a:pPr marL="457200" lvl="0" indent="-457200" algn="just">
              <a:lnSpc>
                <a:spcPct val="160000"/>
              </a:lnSpc>
              <a:buAutoNum type="alphaLcPeriod"/>
            </a:pPr>
            <a:r>
              <a:rPr lang="en-US" sz="2000" dirty="0" smtClean="0">
                <a:latin typeface="Bookman Old Style" pitchFamily="18" charset="0"/>
              </a:rPr>
              <a:t>The model can be generated as random utility or discrete choice model.</a:t>
            </a:r>
          </a:p>
          <a:p>
            <a:pPr algn="just">
              <a:lnSpc>
                <a:spcPct val="150000"/>
              </a:lnSpc>
            </a:pPr>
            <a:endParaRPr lang="en-US" sz="2000" dirty="0" smtClean="0">
              <a:latin typeface="Bookman Old Style" pitchFamily="18" charset="0"/>
            </a:endParaRPr>
          </a:p>
          <a:p>
            <a:endParaRPr lang="en-US" sz="2000"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t>Con’d</a:t>
            </a:r>
            <a:r>
              <a:rPr lang="en-US" sz="3200" dirty="0" smtClean="0"/>
              <a:t> </a:t>
            </a:r>
            <a:endParaRPr lang="en-US" sz="3200" dirty="0"/>
          </a:p>
        </p:txBody>
      </p:sp>
      <p:sp>
        <p:nvSpPr>
          <p:cNvPr id="3" name="Content Placeholder 2"/>
          <p:cNvSpPr>
            <a:spLocks noGrp="1"/>
          </p:cNvSpPr>
          <p:nvPr>
            <p:ph idx="1"/>
          </p:nvPr>
        </p:nvSpPr>
        <p:spPr>
          <a:xfrm>
            <a:off x="152400" y="1066800"/>
            <a:ext cx="8839200" cy="5562600"/>
          </a:xfrm>
        </p:spPr>
        <p:txBody>
          <a:bodyPr>
            <a:normAutofit fontScale="62500" lnSpcReduction="20000"/>
          </a:bodyPr>
          <a:lstStyle/>
          <a:p>
            <a:pPr algn="just">
              <a:lnSpc>
                <a:spcPct val="170000"/>
              </a:lnSpc>
              <a:buNone/>
            </a:pPr>
            <a:r>
              <a:rPr lang="en-US" b="1" dirty="0" smtClean="0">
                <a:latin typeface="Bookman Old Style" pitchFamily="18" charset="0"/>
              </a:rPr>
              <a:t>Requirements for binary regression:</a:t>
            </a:r>
            <a:endParaRPr lang="en-US" dirty="0" smtClean="0">
              <a:latin typeface="Bookman Old Style" pitchFamily="18" charset="0"/>
            </a:endParaRPr>
          </a:p>
          <a:p>
            <a:pPr lvl="0" algn="just">
              <a:lnSpc>
                <a:spcPct val="170000"/>
              </a:lnSpc>
              <a:buFont typeface="Wingdings" pitchFamily="2" charset="2"/>
              <a:buChar char="Ø"/>
            </a:pPr>
            <a:r>
              <a:rPr lang="en-US" dirty="0" smtClean="0">
                <a:latin typeface="Bookman Old Style" pitchFamily="18" charset="0"/>
              </a:rPr>
              <a:t>An outcome variable with two possible categorical outcomes (1=success; 0=failure).</a:t>
            </a:r>
          </a:p>
          <a:p>
            <a:pPr lvl="0" algn="just">
              <a:lnSpc>
                <a:spcPct val="170000"/>
              </a:lnSpc>
              <a:buFont typeface="Wingdings" pitchFamily="2" charset="2"/>
              <a:buChar char="Ø"/>
            </a:pPr>
            <a:r>
              <a:rPr lang="en-US" dirty="0" smtClean="0">
                <a:latin typeface="Bookman Old Style" pitchFamily="18" charset="0"/>
              </a:rPr>
              <a:t>A way to estimate the probability p of the outcome variable:</a:t>
            </a:r>
          </a:p>
          <a:p>
            <a:pPr lvl="0" algn="just">
              <a:lnSpc>
                <a:spcPct val="170000"/>
              </a:lnSpc>
              <a:buFont typeface="Wingdings" pitchFamily="2" charset="2"/>
              <a:buChar char="Ø"/>
            </a:pPr>
            <a:r>
              <a:rPr lang="en-US" dirty="0" smtClean="0">
                <a:latin typeface="Bookman Old Style" pitchFamily="18" charset="0"/>
              </a:rPr>
              <a:t>If p is the probability of an event, then (1-p) is the probability of it not occurring.</a:t>
            </a:r>
          </a:p>
          <a:p>
            <a:pPr lvl="0" algn="just">
              <a:lnSpc>
                <a:spcPct val="170000"/>
              </a:lnSpc>
              <a:buFont typeface="Wingdings" pitchFamily="2" charset="2"/>
              <a:buChar char="Ø"/>
            </a:pPr>
            <a:r>
              <a:rPr lang="en-US" dirty="0" smtClean="0">
                <a:latin typeface="Bookman Old Style" pitchFamily="18" charset="0"/>
              </a:rPr>
              <a:t>A way of linking the outcome variable to the explanatory variables.</a:t>
            </a:r>
          </a:p>
          <a:p>
            <a:pPr lvl="0" algn="just">
              <a:lnSpc>
                <a:spcPct val="170000"/>
              </a:lnSpc>
              <a:buFont typeface="Wingdings" pitchFamily="2" charset="2"/>
              <a:buChar char="Ø"/>
            </a:pPr>
            <a:r>
              <a:rPr lang="en-US" dirty="0" smtClean="0">
                <a:latin typeface="Bookman Old Style" pitchFamily="18" charset="0"/>
              </a:rPr>
              <a:t>A way of estimating the coefficients of the regression equation.</a:t>
            </a:r>
          </a:p>
          <a:p>
            <a:pPr lvl="0" algn="just">
              <a:lnSpc>
                <a:spcPct val="170000"/>
              </a:lnSpc>
              <a:buFont typeface="Wingdings" pitchFamily="2" charset="2"/>
              <a:buChar char="Ø"/>
            </a:pPr>
            <a:r>
              <a:rPr lang="en-US" dirty="0" smtClean="0">
                <a:latin typeface="Bookman Old Style" pitchFamily="18" charset="0"/>
              </a:rPr>
              <a:t>A way to test the goodness of fit of the regression model.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r>
              <a:rPr lang="en-US" dirty="0" smtClean="0"/>
              <a:t> </a:t>
            </a:r>
            <a:endParaRPr lang="en-US" dirty="0"/>
          </a:p>
        </p:txBody>
      </p:sp>
      <p:sp>
        <p:nvSpPr>
          <p:cNvPr id="3" name="Content Placeholder 2"/>
          <p:cNvSpPr>
            <a:spLocks noGrp="1"/>
          </p:cNvSpPr>
          <p:nvPr>
            <p:ph idx="1"/>
          </p:nvPr>
        </p:nvSpPr>
        <p:spPr/>
        <p:txBody>
          <a:bodyPr>
            <a:normAutofit/>
          </a:bodyPr>
          <a:lstStyle/>
          <a:p>
            <a:pPr algn="just">
              <a:lnSpc>
                <a:spcPct val="150000"/>
              </a:lnSpc>
              <a:buNone/>
            </a:pPr>
            <a:r>
              <a:rPr lang="en-US" sz="2200" b="1" dirty="0" smtClean="0">
                <a:latin typeface="Bookman Old Style" pitchFamily="18" charset="0"/>
              </a:rPr>
              <a:t>Assumptions:</a:t>
            </a:r>
            <a:endParaRPr lang="en-US" sz="2200" dirty="0" smtClean="0">
              <a:latin typeface="Bookman Old Style" pitchFamily="18" charset="0"/>
            </a:endParaRPr>
          </a:p>
          <a:p>
            <a:pPr lvl="0" algn="just">
              <a:lnSpc>
                <a:spcPct val="150000"/>
              </a:lnSpc>
            </a:pPr>
            <a:r>
              <a:rPr lang="en-US" sz="2200" dirty="0" smtClean="0">
                <a:latin typeface="Bookman Old Style" pitchFamily="18" charset="0"/>
              </a:rPr>
              <a:t>The outcome must be discrete.</a:t>
            </a:r>
          </a:p>
          <a:p>
            <a:pPr lvl="0" algn="just">
              <a:lnSpc>
                <a:spcPct val="150000"/>
              </a:lnSpc>
            </a:pPr>
            <a:r>
              <a:rPr lang="en-US" sz="2200" dirty="0" smtClean="0">
                <a:latin typeface="Bookman Old Style" pitchFamily="18" charset="0"/>
              </a:rPr>
              <a:t>Distributional assumptions of errors</a:t>
            </a:r>
          </a:p>
          <a:p>
            <a:pPr lvl="0" algn="just">
              <a:lnSpc>
                <a:spcPct val="150000"/>
              </a:lnSpc>
            </a:pPr>
            <a:r>
              <a:rPr lang="en-US" sz="2200" dirty="0" smtClean="0">
                <a:latin typeface="Bookman Old Style" pitchFamily="18" charset="0"/>
              </a:rPr>
              <a:t>If the outcome is continuous then multiple regression is more powerful given that the assumptions are met.</a:t>
            </a:r>
          </a:p>
          <a:p>
            <a:pPr algn="just">
              <a:lnSpc>
                <a:spcPct val="150000"/>
              </a:lnSpc>
            </a:pPr>
            <a:r>
              <a:rPr lang="en-US" sz="2200" dirty="0" smtClean="0">
                <a:latin typeface="Bookman Old Style" pitchFamily="18" charset="0"/>
              </a:rPr>
              <a:t>Linearity in the </a:t>
            </a:r>
            <a:r>
              <a:rPr lang="en-US" sz="2200" dirty="0" err="1" smtClean="0">
                <a:latin typeface="Bookman Old Style" pitchFamily="18" charset="0"/>
              </a:rPr>
              <a:t>logit</a:t>
            </a:r>
            <a:r>
              <a:rPr lang="en-US" sz="2200" dirty="0" smtClean="0">
                <a:latin typeface="Bookman Old Style" pitchFamily="18" charset="0"/>
              </a:rPr>
              <a:t>/</a:t>
            </a:r>
            <a:r>
              <a:rPr lang="en-US" sz="2200" dirty="0" err="1" smtClean="0">
                <a:latin typeface="Bookman Old Style" pitchFamily="18" charset="0"/>
              </a:rPr>
              <a:t>probit</a:t>
            </a:r>
            <a:endParaRPr lang="en-US" sz="2200" dirty="0">
              <a:latin typeface="Bookman Old Style"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2530</Words>
  <Application>Microsoft Office PowerPoint</Application>
  <PresentationFormat>On-screen Show (4:3)</PresentationFormat>
  <Paragraphs>206</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Regression with dummy variables </vt:lpstr>
      <vt:lpstr>dummy variables as explanatory vars…. </vt:lpstr>
      <vt:lpstr>Con’d </vt:lpstr>
      <vt:lpstr>Con’d </vt:lpstr>
      <vt:lpstr>Regression with dummy variables: interpretations </vt:lpstr>
      <vt:lpstr>Slide 6</vt:lpstr>
      <vt:lpstr>Models for Binary Outcomes</vt:lpstr>
      <vt:lpstr>Con’d </vt:lpstr>
      <vt:lpstr>Con’d </vt:lpstr>
      <vt:lpstr>Slide 10</vt:lpstr>
      <vt:lpstr>Linear probability model (LPM)</vt:lpstr>
      <vt:lpstr>Con’d </vt:lpstr>
      <vt:lpstr>Slide 13</vt:lpstr>
      <vt:lpstr>The logit model</vt:lpstr>
      <vt:lpstr>Con’d </vt:lpstr>
      <vt:lpstr>Con’d </vt:lpstr>
      <vt:lpstr>Con’d </vt:lpstr>
      <vt:lpstr>Interpretation of coefficients and marginal effects</vt:lpstr>
      <vt:lpstr>Con’d </vt:lpstr>
      <vt:lpstr>Con’d </vt:lpstr>
      <vt:lpstr>Con’d </vt:lpstr>
      <vt:lpstr>Con’d </vt:lpstr>
      <vt:lpstr>The probit model</vt:lpstr>
      <vt:lpstr>Computer Lab: Estimation and interpretation of binary outcome models</vt:lpstr>
      <vt:lpstr>Slide 25</vt:lpstr>
      <vt:lpstr>Slide 26</vt:lpstr>
      <vt:lpstr>Slide 27</vt:lpstr>
      <vt:lpstr>Slide 28</vt:lpstr>
      <vt:lpstr>Slide 29</vt:lpstr>
      <vt:lpstr>Slide 30</vt:lpstr>
      <vt:lpstr>Con’d </vt:lpstr>
      <vt:lpstr>Con’d </vt:lpstr>
      <vt:lpstr>Con’d </vt:lpstr>
      <vt:lpstr>Con’d </vt:lpstr>
      <vt:lpstr>Slide 35</vt:lpstr>
      <vt:lpstr>Computer Lab: Estimation, interpretation and tests of nominal outcome models</vt:lpstr>
      <vt:lpstr>Slide 37</vt:lpstr>
      <vt:lpstr>Slide 38</vt:lpstr>
      <vt:lpstr> The MNP model outputs reported below are nearly similar to the outputs in the MNL model. </vt:lpstr>
      <vt:lpstr>Slide 40</vt:lpstr>
      <vt:lpstr>Slide 41</vt:lpstr>
      <vt:lpstr>Models for Ordinal Outcomes</vt:lpstr>
      <vt:lpstr>Con’d </vt:lpstr>
      <vt:lpstr>Con’d </vt:lpstr>
      <vt:lpstr>Computer Lab: Application and analysis of ordinal outcome models</vt:lpstr>
      <vt:lpstr>Slide 46</vt:lpstr>
      <vt:lpstr>Con’d </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with dummy variables </dc:title>
  <dc:creator>D.B</dc:creator>
  <cp:lastModifiedBy>user</cp:lastModifiedBy>
  <cp:revision>24</cp:revision>
  <dcterms:created xsi:type="dcterms:W3CDTF">2006-08-16T00:00:00Z</dcterms:created>
  <dcterms:modified xsi:type="dcterms:W3CDTF">2020-04-29T06:32:38Z</dcterms:modified>
</cp:coreProperties>
</file>