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4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5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6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8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4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2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0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1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7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65C7-CB8D-4AF2-850D-3F1DE7B14C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6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combination" TargetMode="External"/><Relationship Id="rId2" Type="http://schemas.openxmlformats.org/officeDocument/2006/relationships/hyperlink" Target="https://en.wikipedia.org/wiki/Order_of_integ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onary_proce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 Series Econometrics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Analysis of Nonstationary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Stationarity and Unit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Nonstationary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915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Integrated time series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89" y="1264596"/>
            <a:ext cx="10379413" cy="52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Integrated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673" y="1342417"/>
            <a:ext cx="9844392" cy="49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Spurious  regression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38" y="1352145"/>
            <a:ext cx="10865795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7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8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Spurious  regression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09" y="1245140"/>
            <a:ext cx="10982527" cy="53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1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stationarity: unit root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69" y="1342417"/>
            <a:ext cx="10009762" cy="50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9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unit root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15" y="1225685"/>
            <a:ext cx="10924162" cy="5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8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unit root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47" y="1420239"/>
            <a:ext cx="10622604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4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940" y="1206230"/>
            <a:ext cx="10632332" cy="5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3135" y="1095153"/>
            <a:ext cx="10090298" cy="538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86" y="1158949"/>
            <a:ext cx="11780874" cy="552893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If the time series variables under consideration, Y and X, are the same order of integration though they are individually non stationary, the estimation of regression equation of Y on X or X on Y in level form [or static form] by OLS method is referred to as </a:t>
            </a:r>
            <a:r>
              <a:rPr lang="en-US" dirty="0" err="1" smtClean="0">
                <a:latin typeface="Bookman Old Style" pitchFamily="18" charset="0"/>
              </a:rPr>
              <a:t>cointegration</a:t>
            </a:r>
            <a:r>
              <a:rPr lang="en-US" dirty="0" smtClean="0">
                <a:latin typeface="Bookman Old Style" pitchFamily="18" charset="0"/>
              </a:rPr>
              <a:t> regression. 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Bookman Old Style" pitchFamily="18" charset="0"/>
              </a:rPr>
              <a:t>Inshort</a:t>
            </a:r>
            <a:r>
              <a:rPr lang="en-US" dirty="0" smtClean="0">
                <a:latin typeface="Bookman Old Style" pitchFamily="18" charset="0"/>
              </a:rPr>
              <a:t> if the linear combination of non-stationary series is stationary we can say that there is </a:t>
            </a:r>
            <a:r>
              <a:rPr lang="en-US" dirty="0" err="1" smtClean="0">
                <a:latin typeface="Bookman Old Style" pitchFamily="18" charset="0"/>
              </a:rPr>
              <a:t>cointegraion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If two or more series are individually </a:t>
            </a:r>
            <a:r>
              <a:rPr lang="en-US" dirty="0" smtClean="0">
                <a:latin typeface="Bookman Old Style" pitchFamily="18" charset="0"/>
                <a:hlinkClick r:id="rId2" tooltip="Order of integration"/>
              </a:rPr>
              <a:t>integrated</a:t>
            </a:r>
            <a:r>
              <a:rPr lang="en-US" dirty="0" smtClean="0">
                <a:latin typeface="Bookman Old Style" pitchFamily="18" charset="0"/>
              </a:rPr>
              <a:t> but some </a:t>
            </a:r>
            <a:r>
              <a:rPr lang="en-US" dirty="0" smtClean="0">
                <a:latin typeface="Bookman Old Style" pitchFamily="18" charset="0"/>
                <a:hlinkClick r:id="rId3" tooltip="Linear combination"/>
              </a:rPr>
              <a:t>linear combination</a:t>
            </a:r>
            <a:r>
              <a:rPr lang="en-US" dirty="0" smtClean="0">
                <a:latin typeface="Bookman Old Style" pitchFamily="18" charset="0"/>
              </a:rPr>
              <a:t> of them has a lower </a:t>
            </a:r>
            <a:r>
              <a:rPr lang="en-US" dirty="0" smtClean="0">
                <a:latin typeface="Bookman Old Style" pitchFamily="18" charset="0"/>
                <a:hlinkClick r:id="rId2" tooltip="Order of integration"/>
              </a:rPr>
              <a:t>order of integration</a:t>
            </a:r>
            <a:r>
              <a:rPr lang="en-US" dirty="0" smtClean="0">
                <a:latin typeface="Bookman Old Style" pitchFamily="18" charset="0"/>
              </a:rPr>
              <a:t>, then the series are said to be </a:t>
            </a:r>
            <a:r>
              <a:rPr lang="en-US" dirty="0" err="1" smtClean="0">
                <a:latin typeface="Bookman Old Style" pitchFamily="18" charset="0"/>
              </a:rPr>
              <a:t>cointegrated</a:t>
            </a:r>
            <a:r>
              <a:rPr lang="en-US" dirty="0" smtClean="0">
                <a:latin typeface="Bookman Old Style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 common example is where the individual series are first-order integrated (I(1)) but some (</a:t>
            </a:r>
            <a:r>
              <a:rPr lang="en-US" b="1" dirty="0" err="1" smtClean="0">
                <a:latin typeface="Bookman Old Style" pitchFamily="18" charset="0"/>
              </a:rPr>
              <a:t>cointegrating</a:t>
            </a:r>
            <a:r>
              <a:rPr lang="en-US" dirty="0" smtClean="0">
                <a:latin typeface="Bookman Old Style" pitchFamily="18" charset="0"/>
              </a:rPr>
              <a:t>) vector of coefficients exists to form a </a:t>
            </a:r>
            <a:r>
              <a:rPr lang="en-US" dirty="0" smtClean="0">
                <a:latin typeface="Bookman Old Style" pitchFamily="18" charset="0"/>
                <a:hlinkClick r:id="rId4" tooltip="Stationary process"/>
              </a:rPr>
              <a:t>stationary</a:t>
            </a:r>
            <a:r>
              <a:rPr lang="en-US" dirty="0" smtClean="0">
                <a:latin typeface="Bookman Old Style" pitchFamily="18" charset="0"/>
              </a:rPr>
              <a:t> linear combination of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0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99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677"/>
            <a:ext cx="10515600" cy="516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sequence of random variables is 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stochastic process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particular realization of the stochastic process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time series is generated by a stochastic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random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process.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sample is to a population in cross 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data, realization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(time series) is to a random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121" y="1105786"/>
            <a:ext cx="11823405" cy="55289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If there exists a stationary linear combination of </a:t>
            </a:r>
            <a:r>
              <a:rPr lang="en-US" dirty="0" err="1" smtClean="0">
                <a:latin typeface="Bookman Old Style" pitchFamily="18" charset="0"/>
              </a:rPr>
              <a:t>nonstationary</a:t>
            </a:r>
            <a:r>
              <a:rPr lang="en-US" dirty="0" smtClean="0">
                <a:latin typeface="Bookman Old Style" pitchFamily="18" charset="0"/>
              </a:rPr>
              <a:t> random variables, the variables combined are said to be </a:t>
            </a:r>
            <a:r>
              <a:rPr lang="en-US" dirty="0" err="1" smtClean="0">
                <a:latin typeface="Bookman Old Style" pitchFamily="18" charset="0"/>
              </a:rPr>
              <a:t>cointegrated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latin typeface="Bookman Old Style" pitchFamily="18" charset="0"/>
              </a:rPr>
              <a:t>The old woman and the boy are unrelated to one another, except that they are both on a random walk in the park.  Information about the boy's location tells us nothing about the old woman's location.</a:t>
            </a:r>
            <a:endParaRPr lang="en-US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The old man and the dog are joined by one of those leashes that has the cord rolled up inside the handle on a spring.    Individually, the dog and the man are each on a random walk.   They cannot wander too far from one another because of the leash.  We say that the random processes describing their paths are </a:t>
            </a:r>
            <a:r>
              <a:rPr lang="en-US" b="1" dirty="0" err="1" smtClean="0">
                <a:latin typeface="Bookman Old Style" pitchFamily="18" charset="0"/>
              </a:rPr>
              <a:t>cointegrated</a:t>
            </a:r>
            <a:r>
              <a:rPr lang="en-US" b="1" dirty="0" smtClean="0">
                <a:latin typeface="Bookman Old Style" pitchFamily="18" charset="0"/>
              </a:rPr>
              <a:t>. </a:t>
            </a:r>
            <a:endParaRPr lang="en-US" dirty="0" smtClean="0">
              <a:latin typeface="Bookman Old Style" pitchFamily="18" charset="0"/>
            </a:endParaRPr>
          </a:p>
        </p:txBody>
      </p:sp>
      <p:pic>
        <p:nvPicPr>
          <p:cNvPr id="6" name="Picture 3" descr="C:\Users\user\Desktop\oldman_do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977" y="2344479"/>
            <a:ext cx="2228850" cy="1704975"/>
          </a:xfrm>
          <a:prstGeom prst="rect">
            <a:avLst/>
          </a:prstGeom>
          <a:noFill/>
        </p:spPr>
      </p:pic>
      <p:pic>
        <p:nvPicPr>
          <p:cNvPr id="7" name="Picture 2" descr="C:\Users\user\Desktop\boy_randomWal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214" y="2223976"/>
            <a:ext cx="447675" cy="809625"/>
          </a:xfrm>
          <a:prstGeom prst="rect">
            <a:avLst/>
          </a:prstGeom>
          <a:noFill/>
        </p:spPr>
      </p:pic>
      <p:pic>
        <p:nvPicPr>
          <p:cNvPr id="8" name="Picture 4" descr="C:\Users\user\Desktop\oldladyRandomWal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8079" y="3023190"/>
            <a:ext cx="38100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993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645" y="1201478"/>
            <a:ext cx="11707290" cy="53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633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Engle-Granger Methodology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1871" y="1328395"/>
            <a:ext cx="10356110" cy="50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756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364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Con’d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9851" y="1095154"/>
            <a:ext cx="10940902" cy="54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368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Con’d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912" y="1382233"/>
            <a:ext cx="10982832" cy="50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335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00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Con’d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1116" y="1124196"/>
            <a:ext cx="10728252" cy="53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372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88" y="1303506"/>
            <a:ext cx="10369684" cy="45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45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98" y="1050588"/>
            <a:ext cx="10963072" cy="53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8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6" y="1186774"/>
            <a:ext cx="10768519" cy="53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Trend and difference stationary process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49" y="1303506"/>
            <a:ext cx="10554511" cy="5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7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28" y="1147863"/>
            <a:ext cx="11099259" cy="5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9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98" y="1157591"/>
            <a:ext cx="10778247" cy="55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8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54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34" y="1128408"/>
            <a:ext cx="10437779" cy="5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251</Words>
  <Application>Microsoft Office PowerPoint</Application>
  <PresentationFormat>Custom</PresentationFormat>
  <Paragraphs>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Time Series Econometrics Analysis of Nonstationary Data</vt:lpstr>
      <vt:lpstr>Introduction </vt:lpstr>
      <vt:lpstr>Stationary and unit root </vt:lpstr>
      <vt:lpstr>Stationary and unit root </vt:lpstr>
      <vt:lpstr>Stationary and unit root </vt:lpstr>
      <vt:lpstr>Trend and difference stationary process </vt:lpstr>
      <vt:lpstr>Non-stationary time series </vt:lpstr>
      <vt:lpstr>Non-stationary time series </vt:lpstr>
      <vt:lpstr>Non-stationary time series </vt:lpstr>
      <vt:lpstr>Integrated time series </vt:lpstr>
      <vt:lpstr>Integrated time series </vt:lpstr>
      <vt:lpstr>Spurious  regression </vt:lpstr>
      <vt:lpstr>Spurious  regression </vt:lpstr>
      <vt:lpstr>Test of stationarity: unit root</vt:lpstr>
      <vt:lpstr>Test of stationarity: unit root</vt:lpstr>
      <vt:lpstr>Test of stationarity: unit root</vt:lpstr>
      <vt:lpstr>Test of stationarity:</vt:lpstr>
      <vt:lpstr>Con’d </vt:lpstr>
      <vt:lpstr>Linear combination and coinetgration </vt:lpstr>
      <vt:lpstr>Linear combination and coinetgration </vt:lpstr>
      <vt:lpstr>Linear combination and coinetgration </vt:lpstr>
      <vt:lpstr>The Engle-Granger Methodology</vt:lpstr>
      <vt:lpstr>Con’d </vt:lpstr>
      <vt:lpstr>Con’d </vt:lpstr>
      <vt:lpstr>Con’d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Tenagne Computer</dc:creator>
  <cp:lastModifiedBy>user</cp:lastModifiedBy>
  <cp:revision>31</cp:revision>
  <dcterms:created xsi:type="dcterms:W3CDTF">2018-07-29T06:57:15Z</dcterms:created>
  <dcterms:modified xsi:type="dcterms:W3CDTF">2020-04-29T06:34:28Z</dcterms:modified>
</cp:coreProperties>
</file>