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8" r:id="rId21"/>
    <p:sldId id="274" r:id="rId22"/>
    <p:sldId id="275"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29" r:id="rId86"/>
    <p:sldId id="343" r:id="rId87"/>
    <p:sldId id="344" r:id="rId88"/>
    <p:sldId id="345" r:id="rId89"/>
    <p:sldId id="346" r:id="rId90"/>
    <p:sldId id="347" r:id="rId91"/>
    <p:sldId id="348" r:id="rId92"/>
    <p:sldId id="349" r:id="rId93"/>
    <p:sldId id="350" r:id="rId94"/>
    <p:sldId id="351" r:id="rId95"/>
    <p:sldId id="352" r:id="rId96"/>
    <p:sldId id="353" r:id="rId97"/>
    <p:sldId id="355" r:id="rId98"/>
    <p:sldId id="354" r:id="rId99"/>
    <p:sldId id="356" r:id="rId100"/>
    <p:sldId id="357" r:id="rId101"/>
    <p:sldId id="358" r:id="rId102"/>
    <p:sldId id="359" r:id="rId103"/>
    <p:sldId id="360" r:id="rId104"/>
    <p:sldId id="361"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20" y="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Econometrics for managers </a:t>
            </a:r>
            <a:endParaRPr lang="en-US" dirty="0"/>
          </a:p>
        </p:txBody>
      </p:sp>
      <p:sp>
        <p:nvSpPr>
          <p:cNvPr id="3" name="Subtitle 2"/>
          <p:cNvSpPr>
            <a:spLocks noGrp="1"/>
          </p:cNvSpPr>
          <p:nvPr>
            <p:ph type="subTitle" idx="1"/>
          </p:nvPr>
        </p:nvSpPr>
        <p:spPr/>
        <p:txBody>
          <a:bodyPr/>
          <a:lstStyle/>
          <a:p>
            <a:r>
              <a:rPr lang="en-US" dirty="0" err="1" smtClean="0"/>
              <a:t>Debre</a:t>
            </a:r>
            <a:r>
              <a:rPr lang="en-US" dirty="0" smtClean="0"/>
              <a:t> </a:t>
            </a:r>
            <a:r>
              <a:rPr lang="en-US" dirty="0" err="1" smtClean="0"/>
              <a:t>Markos</a:t>
            </a:r>
            <a:r>
              <a:rPr lang="en-US" dirty="0" smtClean="0"/>
              <a:t> university </a:t>
            </a:r>
          </a:p>
          <a:p>
            <a:r>
              <a:rPr lang="en-US" dirty="0" smtClean="0"/>
              <a:t>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err="1" smtClean="0"/>
              <a:t>Con’d</a:t>
            </a:r>
            <a:r>
              <a:rPr lang="en-US" sz="3600" dirty="0" smtClean="0"/>
              <a:t> </a:t>
            </a:r>
            <a:endParaRPr lang="en-US" sz="3600" dirty="0"/>
          </a:p>
        </p:txBody>
      </p:sp>
      <p:sp>
        <p:nvSpPr>
          <p:cNvPr id="3" name="Content Placeholder 2"/>
          <p:cNvSpPr>
            <a:spLocks noGrp="1"/>
          </p:cNvSpPr>
          <p:nvPr>
            <p:ph idx="1"/>
          </p:nvPr>
        </p:nvSpPr>
        <p:spPr/>
        <p:txBody>
          <a:bodyPr>
            <a:normAutofit fontScale="77500" lnSpcReduction="20000"/>
          </a:bodyPr>
          <a:lstStyle/>
          <a:p>
            <a:pPr>
              <a:lnSpc>
                <a:spcPct val="160000"/>
              </a:lnSpc>
            </a:pPr>
            <a:r>
              <a:rPr lang="en-US" dirty="0" smtClean="0">
                <a:latin typeface="Bookman Old Style" pitchFamily="18" charset="0"/>
              </a:rPr>
              <a:t>In correlation, the two variables are treated as equals. </a:t>
            </a:r>
          </a:p>
          <a:p>
            <a:pPr>
              <a:lnSpc>
                <a:spcPct val="160000"/>
              </a:lnSpc>
            </a:pPr>
            <a:r>
              <a:rPr lang="en-US" dirty="0" smtClean="0">
                <a:latin typeface="Bookman Old Style" pitchFamily="18" charset="0"/>
              </a:rPr>
              <a:t>In regression, one variable is  considered independent (or predictor) variable (</a:t>
            </a:r>
            <a:r>
              <a:rPr lang="en-US" i="1" dirty="0" smtClean="0">
                <a:latin typeface="Bookman Old Style" pitchFamily="18" charset="0"/>
              </a:rPr>
              <a:t>x</a:t>
            </a:r>
            <a:r>
              <a:rPr lang="en-US" dirty="0" smtClean="0">
                <a:latin typeface="Bookman Old Style" pitchFamily="18" charset="0"/>
              </a:rPr>
              <a:t>) and the other the dependent (or outcome) variable y.</a:t>
            </a:r>
          </a:p>
          <a:p>
            <a:pPr>
              <a:lnSpc>
                <a:spcPct val="160000"/>
              </a:lnSpc>
            </a:pPr>
            <a:r>
              <a:rPr lang="en-US" dirty="0" smtClean="0">
                <a:latin typeface="Bookman Old Style" pitchFamily="18" charset="0"/>
              </a:rPr>
              <a:t>If you know something about x, this knowledge helps us </a:t>
            </a:r>
            <a:r>
              <a:rPr lang="en-US" i="1" dirty="0" smtClean="0">
                <a:latin typeface="Bookman Old Style" pitchFamily="18" charset="0"/>
              </a:rPr>
              <a:t>predict </a:t>
            </a:r>
            <a:r>
              <a:rPr lang="en-US" dirty="0" smtClean="0">
                <a:latin typeface="Bookman Old Style" pitchFamily="18" charset="0"/>
              </a:rPr>
              <a:t>something about y (sound like conditional probabilities).</a:t>
            </a:r>
          </a:p>
          <a:p>
            <a:pPr>
              <a:lnSpc>
                <a:spcPct val="160000"/>
              </a:lnSpc>
            </a:pPr>
            <a:endParaRPr lang="en-US" dirty="0">
              <a:latin typeface="Bookman Old Style"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Detection of </a:t>
            </a:r>
            <a:r>
              <a:rPr lang="en-US" sz="2400" dirty="0" err="1" smtClean="0">
                <a:latin typeface="Bookman Old Style" pitchFamily="18" charset="0"/>
              </a:rPr>
              <a:t>heteroscedasticity</a:t>
            </a:r>
            <a:r>
              <a:rPr lang="en-US" sz="2400" dirty="0" smtClean="0">
                <a:latin typeface="Bookman Old Style" pitchFamily="18" charset="0"/>
              </a:rPr>
              <a:t> from graphic plots</a:t>
            </a:r>
            <a:endParaRPr lang="en-US" sz="2400" dirty="0">
              <a:latin typeface="Bookman Old Style" pitchFamily="18" charset="0"/>
            </a:endParaRPr>
          </a:p>
        </p:txBody>
      </p:sp>
      <p:pic>
        <p:nvPicPr>
          <p:cNvPr id="5" name="image27.jpeg"/>
          <p:cNvPicPr>
            <a:picLocks noGrp="1"/>
          </p:cNvPicPr>
          <p:nvPr>
            <p:ph idx="1"/>
          </p:nvPr>
        </p:nvPicPr>
        <p:blipFill>
          <a:blip r:embed="rId2" cstate="print"/>
          <a:stretch>
            <a:fillRect/>
          </a:stretch>
        </p:blipFill>
        <p:spPr>
          <a:xfrm>
            <a:off x="533400" y="1295400"/>
            <a:ext cx="8229600" cy="46482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lvl="1" algn="ctr" rtl="0">
              <a:spcBef>
                <a:spcPct val="0"/>
              </a:spcBef>
            </a:pPr>
            <a:r>
              <a:rPr lang="en-US" sz="2400" b="1" dirty="0">
                <a:latin typeface="Bookman Old Style" pitchFamily="18" charset="0"/>
              </a:rPr>
              <a:t>Formal Tests for </a:t>
            </a:r>
            <a:r>
              <a:rPr lang="en-US" sz="2400" b="1" dirty="0" err="1" smtClean="0">
                <a:latin typeface="Bookman Old Style" pitchFamily="18" charset="0"/>
              </a:rPr>
              <a:t>Heteroscedasticity</a:t>
            </a:r>
            <a:endParaRPr lang="en-US" sz="2400" dirty="0">
              <a:latin typeface="Bookman Old Style" pitchFamily="18" charset="0"/>
            </a:endParaRPr>
          </a:p>
        </p:txBody>
      </p:sp>
      <p:sp>
        <p:nvSpPr>
          <p:cNvPr id="4" name="Content Placeholder 2"/>
          <p:cNvSpPr>
            <a:spLocks noGrp="1" noRot="1" noChangeAspect="1" noMove="1" noResize="1" noEditPoints="1" noAdjustHandles="1" noChangeArrowheads="1" noChangeShapeType="1" noTextEdit="1"/>
          </p:cNvSpPr>
          <p:nvPr>
            <p:ph idx="1"/>
          </p:nvPr>
        </p:nvSpPr>
        <p:spPr>
          <a:xfrm>
            <a:off x="457200" y="914400"/>
            <a:ext cx="8229600" cy="5211763"/>
          </a:xfrm>
          <a:blipFill rotWithShape="1">
            <a:blip r:embed="rId2"/>
            <a:stretch>
              <a:fillRect l="-1113" t="-2286" r="-2156" b="-9486"/>
            </a:stretch>
          </a:blipFill>
        </p:spPr>
        <p:txBody>
          <a:bodyPr/>
          <a:lstStyle/>
          <a:p>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fade">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fade">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 end="2"/>
                                            </p:txEl>
                                          </p:spTgt>
                                        </p:tgtEl>
                                        <p:attrNameLst>
                                          <p:attrName>style.visibility</p:attrName>
                                        </p:attrNameLst>
                                      </p:cBhvr>
                                      <p:to>
                                        <p:strVal val="visible"/>
                                      </p:to>
                                    </p:set>
                                    <p:animEffect transition="in" filter="fade">
                                      <p:cBhvr>
                                        <p:cTn id="22" dur="500"/>
                                        <p:tgtEl>
                                          <p:spTgt spid="4">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charRg st="2" end="2"/>
                                            </p:txEl>
                                          </p:spTgt>
                                        </p:tgtEl>
                                        <p:attrNameLst>
                                          <p:attrName>style.visibility</p:attrName>
                                        </p:attrNameLst>
                                      </p:cBhvr>
                                      <p:to>
                                        <p:strVal val="visible"/>
                                      </p:to>
                                    </p:set>
                                    <p:animEffect transition="in" filter="fade">
                                      <p:cBhvr>
                                        <p:cTn id="27" dur="500"/>
                                        <p:tgtEl>
                                          <p:spTgt spid="4">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charRg st="2" end="2"/>
                                            </p:txEl>
                                          </p:spTgt>
                                        </p:tgtEl>
                                        <p:attrNameLst>
                                          <p:attrName>style.visibility</p:attrName>
                                        </p:attrNameLst>
                                      </p:cBhvr>
                                      <p:to>
                                        <p:strVal val="visible"/>
                                      </p:to>
                                    </p:set>
                                    <p:animEffect transition="in" filter="fade">
                                      <p:cBhvr>
                                        <p:cTn id="32" dur="500"/>
                                        <p:tgtEl>
                                          <p:spTgt spid="4">
                                            <p:txEl>
                                              <p:char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charRg st="2" end="2"/>
                                            </p:txEl>
                                          </p:spTgt>
                                        </p:tgtEl>
                                        <p:attrNameLst>
                                          <p:attrName>style.visibility</p:attrName>
                                        </p:attrNameLst>
                                      </p:cBhvr>
                                      <p:to>
                                        <p:strVal val="visible"/>
                                      </p:to>
                                    </p:set>
                                    <p:animEffect transition="in" filter="fade">
                                      <p:cBhvr>
                                        <p:cTn id="37" dur="500"/>
                                        <p:tgtEl>
                                          <p:spTgt spid="4">
                                            <p:txEl>
                                              <p:char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charRg st="2" end="2"/>
                                            </p:txEl>
                                          </p:spTgt>
                                        </p:tgtEl>
                                        <p:attrNameLst>
                                          <p:attrName>style.visibility</p:attrName>
                                        </p:attrNameLst>
                                      </p:cBhvr>
                                      <p:to>
                                        <p:strVal val="visible"/>
                                      </p:to>
                                    </p:set>
                                    <p:animEffect transition="in" filter="fade">
                                      <p:cBhvr>
                                        <p:cTn id="42" dur="500"/>
                                        <p:tgtEl>
                                          <p:spTgt spid="4">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4" name="Content Placeholder 2"/>
          <p:cNvSpPr>
            <a:spLocks noGrp="1" noRot="1" noChangeAspect="1" noMove="1" noResize="1" noEditPoints="1" noAdjustHandles="1" noChangeArrowheads="1" noChangeShapeType="1" noTextEdit="1"/>
          </p:cNvSpPr>
          <p:nvPr>
            <p:ph idx="1"/>
          </p:nvPr>
        </p:nvSpPr>
        <p:spPr>
          <a:xfrm>
            <a:off x="152400" y="1066800"/>
            <a:ext cx="8839200" cy="5486400"/>
          </a:xfrm>
          <a:blipFill rotWithShape="1">
            <a:blip r:embed="rId2"/>
            <a:stretch>
              <a:fillRect l="-759" t="-959" r="-2759"/>
            </a:stretch>
          </a:blipFill>
        </p:spPr>
        <p:txBody>
          <a:bodyPr/>
          <a:lstStyle/>
          <a:p>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fade">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fade">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 end="2"/>
                                            </p:txEl>
                                          </p:spTgt>
                                        </p:tgtEl>
                                        <p:attrNameLst>
                                          <p:attrName>style.visibility</p:attrName>
                                        </p:attrNameLst>
                                      </p:cBhvr>
                                      <p:to>
                                        <p:strVal val="visible"/>
                                      </p:to>
                                    </p:set>
                                    <p:animEffect transition="in" filter="fade">
                                      <p:cBhvr>
                                        <p:cTn id="22" dur="500"/>
                                        <p:tgtEl>
                                          <p:spTgt spid="4">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charRg st="2" end="2"/>
                                            </p:txEl>
                                          </p:spTgt>
                                        </p:tgtEl>
                                        <p:attrNameLst>
                                          <p:attrName>style.visibility</p:attrName>
                                        </p:attrNameLst>
                                      </p:cBhvr>
                                      <p:to>
                                        <p:strVal val="visible"/>
                                      </p:to>
                                    </p:set>
                                    <p:animEffect transition="in" filter="fade">
                                      <p:cBhvr>
                                        <p:cTn id="27" dur="500"/>
                                        <p:tgtEl>
                                          <p:spTgt spid="4">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charRg st="2" end="2"/>
                                            </p:txEl>
                                          </p:spTgt>
                                        </p:tgtEl>
                                        <p:attrNameLst>
                                          <p:attrName>style.visibility</p:attrName>
                                        </p:attrNameLst>
                                      </p:cBhvr>
                                      <p:to>
                                        <p:strVal val="visible"/>
                                      </p:to>
                                    </p:set>
                                    <p:animEffect transition="in" filter="fade">
                                      <p:cBhvr>
                                        <p:cTn id="32" dur="500"/>
                                        <p:tgtEl>
                                          <p:spTgt spid="4">
                                            <p:txEl>
                                              <p:char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charRg st="2" end="2"/>
                                            </p:txEl>
                                          </p:spTgt>
                                        </p:tgtEl>
                                        <p:attrNameLst>
                                          <p:attrName>style.visibility</p:attrName>
                                        </p:attrNameLst>
                                      </p:cBhvr>
                                      <p:to>
                                        <p:strVal val="visible"/>
                                      </p:to>
                                    </p:set>
                                    <p:animEffect transition="in" filter="fade">
                                      <p:cBhvr>
                                        <p:cTn id="37" dur="500"/>
                                        <p:tgtEl>
                                          <p:spTgt spid="4">
                                            <p:txEl>
                                              <p:char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charRg st="2" end="2"/>
                                            </p:txEl>
                                          </p:spTgt>
                                        </p:tgtEl>
                                        <p:attrNameLst>
                                          <p:attrName>style.visibility</p:attrName>
                                        </p:attrNameLst>
                                      </p:cBhvr>
                                      <p:to>
                                        <p:strVal val="visible"/>
                                      </p:to>
                                    </p:set>
                                    <p:animEffect transition="in" filter="fade">
                                      <p:cBhvr>
                                        <p:cTn id="42" dur="500"/>
                                        <p:tgtEl>
                                          <p:spTgt spid="4">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lvl="1" algn="ctr" rtl="0">
              <a:spcBef>
                <a:spcPct val="0"/>
              </a:spcBef>
            </a:pPr>
            <a:r>
              <a:rPr lang="en-US" sz="2400" b="1" dirty="0">
                <a:latin typeface="Bookman Old Style" pitchFamily="18" charset="0"/>
              </a:rPr>
              <a:t>Remedial Measures for </a:t>
            </a:r>
            <a:r>
              <a:rPr lang="en-US" sz="2400" b="1" dirty="0" err="1" smtClean="0">
                <a:latin typeface="Bookman Old Style" pitchFamily="18" charset="0"/>
              </a:rPr>
              <a:t>Heteroscedasticity</a:t>
            </a:r>
            <a:endParaRPr lang="en-US" sz="2400" dirty="0">
              <a:latin typeface="Bookman Old Style" pitchFamily="18" charset="0"/>
            </a:endParaRPr>
          </a:p>
        </p:txBody>
      </p:sp>
      <p:sp>
        <p:nvSpPr>
          <p:cNvPr id="3" name="Content Placeholder 2"/>
          <p:cNvSpPr>
            <a:spLocks noGrp="1"/>
          </p:cNvSpPr>
          <p:nvPr>
            <p:ph idx="1"/>
          </p:nvPr>
        </p:nvSpPr>
        <p:spPr>
          <a:xfrm>
            <a:off x="152400" y="1066800"/>
            <a:ext cx="8839200" cy="5638800"/>
          </a:xfrm>
        </p:spPr>
        <p:txBody>
          <a:bodyPr>
            <a:noAutofit/>
          </a:bodyPr>
          <a:lstStyle/>
          <a:p>
            <a:pPr algn="just">
              <a:lnSpc>
                <a:spcPct val="150000"/>
              </a:lnSpc>
              <a:buFont typeface="Wingdings" pitchFamily="2" charset="2"/>
              <a:buChar char="Ø"/>
            </a:pPr>
            <a:r>
              <a:rPr lang="en-US" sz="2400" dirty="0" smtClean="0">
                <a:latin typeface="Bookman Old Style" pitchFamily="18" charset="0"/>
              </a:rPr>
              <a:t>In the last two decades, econometricians have learned how to adjust standard errors, so that </a:t>
            </a:r>
            <a:r>
              <a:rPr lang="en-US" sz="2400" i="1" dirty="0" smtClean="0">
                <a:latin typeface="Bookman Old Style" pitchFamily="18" charset="0"/>
              </a:rPr>
              <a:t>t</a:t>
            </a:r>
            <a:r>
              <a:rPr lang="en-US" sz="2400" dirty="0" smtClean="0">
                <a:latin typeface="Bookman Old Style" pitchFamily="18" charset="0"/>
              </a:rPr>
              <a:t>, </a:t>
            </a:r>
            <a:r>
              <a:rPr lang="en-US" sz="2400" i="1" dirty="0" smtClean="0">
                <a:latin typeface="Bookman Old Style" pitchFamily="18" charset="0"/>
              </a:rPr>
              <a:t>F</a:t>
            </a:r>
            <a:r>
              <a:rPr lang="en-US" sz="2400" dirty="0" smtClean="0">
                <a:latin typeface="Bookman Old Style" pitchFamily="18" charset="0"/>
              </a:rPr>
              <a:t>, and </a:t>
            </a:r>
            <a:r>
              <a:rPr lang="en-US" sz="2400" i="1" dirty="0" smtClean="0">
                <a:latin typeface="Bookman Old Style" pitchFamily="18" charset="0"/>
              </a:rPr>
              <a:t>LM </a:t>
            </a:r>
            <a:r>
              <a:rPr lang="en-US" sz="2400" dirty="0" smtClean="0">
                <a:latin typeface="Bookman Old Style" pitchFamily="18" charset="0"/>
              </a:rPr>
              <a:t>statistics  are valid in the presence of </a:t>
            </a:r>
            <a:r>
              <a:rPr lang="en-US" sz="2400" b="1" dirty="0" err="1" smtClean="0">
                <a:latin typeface="Bookman Old Style" pitchFamily="18" charset="0"/>
              </a:rPr>
              <a:t>heteroskedasticity</a:t>
            </a:r>
            <a:r>
              <a:rPr lang="en-US" sz="2400" dirty="0" smtClean="0">
                <a:latin typeface="Bookman Old Style" pitchFamily="18" charset="0"/>
              </a:rPr>
              <a:t>. </a:t>
            </a:r>
          </a:p>
          <a:p>
            <a:pPr marL="0" indent="0" algn="just">
              <a:lnSpc>
                <a:spcPct val="150000"/>
              </a:lnSpc>
              <a:buNone/>
            </a:pPr>
            <a:endParaRPr lang="en-US" sz="2400" dirty="0" smtClean="0">
              <a:latin typeface="Bookman Old Style" pitchFamily="18" charset="0"/>
            </a:endParaRPr>
          </a:p>
          <a:p>
            <a:pPr algn="just">
              <a:lnSpc>
                <a:spcPct val="150000"/>
              </a:lnSpc>
              <a:buFont typeface="Wingdings" pitchFamily="2" charset="2"/>
              <a:buChar char="Ø"/>
            </a:pPr>
            <a:r>
              <a:rPr lang="en-US" sz="2400" dirty="0" smtClean="0">
                <a:latin typeface="Bookman Old Style" pitchFamily="18" charset="0"/>
              </a:rPr>
              <a:t>This is very convenient because it means we can report new statistics that work, regardless of the kind of </a:t>
            </a:r>
            <a:r>
              <a:rPr lang="en-US" sz="2400" dirty="0" err="1" smtClean="0">
                <a:latin typeface="Bookman Old Style" pitchFamily="18" charset="0"/>
              </a:rPr>
              <a:t>heteroskedasticity</a:t>
            </a:r>
            <a:r>
              <a:rPr lang="en-US" sz="2400" dirty="0" smtClean="0">
                <a:latin typeface="Bookman Old Style" pitchFamily="18" charset="0"/>
              </a:rPr>
              <a:t> present in the population. </a:t>
            </a:r>
          </a:p>
          <a:p>
            <a:endParaRPr lang="en-US" sz="2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143000"/>
            <a:ext cx="8839200" cy="5486400"/>
          </a:xfrm>
        </p:spPr>
        <p:txBody>
          <a:bodyPr>
            <a:normAutofit fontScale="70000" lnSpcReduction="20000"/>
          </a:bodyPr>
          <a:lstStyle/>
          <a:p>
            <a:pPr algn="just">
              <a:lnSpc>
                <a:spcPct val="170000"/>
              </a:lnSpc>
              <a:buFont typeface="Wingdings" pitchFamily="2" charset="2"/>
              <a:buChar char="Ø"/>
            </a:pPr>
            <a:r>
              <a:rPr lang="en-US" dirty="0" smtClean="0">
                <a:latin typeface="Bookman Old Style" pitchFamily="18" charset="0"/>
              </a:rPr>
              <a:t>While </a:t>
            </a:r>
            <a:r>
              <a:rPr lang="en-US" dirty="0" err="1" smtClean="0">
                <a:latin typeface="Bookman Old Style" pitchFamily="18" charset="0"/>
              </a:rPr>
              <a:t>heteroscedasticity</a:t>
            </a:r>
            <a:r>
              <a:rPr lang="en-US" dirty="0" smtClean="0">
                <a:latin typeface="Bookman Old Style" pitchFamily="18" charset="0"/>
              </a:rPr>
              <a:t> is the property of disturbances, the </a:t>
            </a:r>
            <a:br>
              <a:rPr lang="en-US" dirty="0" smtClean="0">
                <a:latin typeface="Bookman Old Style" pitchFamily="18" charset="0"/>
              </a:rPr>
            </a:br>
            <a:r>
              <a:rPr lang="en-US" dirty="0" smtClean="0">
                <a:latin typeface="Bookman Old Style" pitchFamily="18" charset="0"/>
              </a:rPr>
              <a:t>above tests deal with residuals.</a:t>
            </a:r>
          </a:p>
          <a:p>
            <a:pPr algn="just">
              <a:lnSpc>
                <a:spcPct val="170000"/>
              </a:lnSpc>
              <a:buFont typeface="Wingdings" pitchFamily="2" charset="2"/>
              <a:buChar char="Ø"/>
            </a:pPr>
            <a:r>
              <a:rPr lang="en-US" dirty="0" smtClean="0">
                <a:latin typeface="Bookman Old Style" pitchFamily="18" charset="0"/>
              </a:rPr>
              <a:t>Thus, they may not report the genuine </a:t>
            </a:r>
            <a:r>
              <a:rPr lang="en-US" dirty="0" err="1" smtClean="0">
                <a:latin typeface="Bookman Old Style" pitchFamily="18" charset="0"/>
              </a:rPr>
              <a:t>heteroskedasticity</a:t>
            </a:r>
            <a:r>
              <a:rPr lang="en-US" dirty="0" smtClean="0">
                <a:latin typeface="Bookman Old Style" pitchFamily="18" charset="0"/>
              </a:rPr>
              <a:t>.</a:t>
            </a:r>
          </a:p>
          <a:p>
            <a:pPr algn="just">
              <a:lnSpc>
                <a:spcPct val="170000"/>
              </a:lnSpc>
              <a:buFont typeface="Wingdings" pitchFamily="2" charset="2"/>
              <a:buChar char="Ø"/>
            </a:pPr>
            <a:r>
              <a:rPr lang="en-US" dirty="0" smtClean="0">
                <a:latin typeface="Bookman Old Style" pitchFamily="18" charset="0"/>
              </a:rPr>
              <a:t>Diagnostic results against </a:t>
            </a:r>
            <a:r>
              <a:rPr lang="en-US" dirty="0" err="1" smtClean="0">
                <a:latin typeface="Bookman Old Style" pitchFamily="18" charset="0"/>
              </a:rPr>
              <a:t>homoskedasticity</a:t>
            </a:r>
            <a:r>
              <a:rPr lang="en-US" dirty="0" smtClean="0">
                <a:latin typeface="Bookman Old Style" pitchFamily="18" charset="0"/>
              </a:rPr>
              <a:t> could be due to</a:t>
            </a:r>
            <a:br>
              <a:rPr lang="en-US" dirty="0" smtClean="0">
                <a:latin typeface="Bookman Old Style" pitchFamily="18" charset="0"/>
              </a:rPr>
            </a:br>
            <a:r>
              <a:rPr lang="en-US" dirty="0" smtClean="0">
                <a:latin typeface="Bookman Old Style" pitchFamily="18" charset="0"/>
              </a:rPr>
              <a:t>misspecification of the model.</a:t>
            </a:r>
          </a:p>
          <a:p>
            <a:pPr algn="just">
              <a:lnSpc>
                <a:spcPct val="170000"/>
              </a:lnSpc>
              <a:buFont typeface="Wingdings" pitchFamily="2" charset="2"/>
              <a:buChar char="Ø"/>
            </a:pPr>
            <a:r>
              <a:rPr lang="en-US" dirty="0" smtClean="0">
                <a:latin typeface="Bookman Old Style" pitchFamily="18" charset="0"/>
              </a:rPr>
              <a:t>But, if we are sure that there is a genuine </a:t>
            </a:r>
            <a:r>
              <a:rPr lang="en-US" dirty="0" err="1" smtClean="0">
                <a:latin typeface="Bookman Old Style" pitchFamily="18" charset="0"/>
              </a:rPr>
              <a:t>heteroskedasticity</a:t>
            </a:r>
            <a:r>
              <a:rPr lang="en-US" dirty="0" smtClean="0">
                <a:latin typeface="Bookman Old Style" pitchFamily="18" charset="0"/>
              </a:rPr>
              <a:t/>
            </a:r>
            <a:br>
              <a:rPr lang="en-US" dirty="0" smtClean="0">
                <a:latin typeface="Bookman Old Style" pitchFamily="18" charset="0"/>
              </a:rPr>
            </a:br>
            <a:r>
              <a:rPr lang="en-US" dirty="0" smtClean="0">
                <a:latin typeface="Bookman Old Style" pitchFamily="18" charset="0"/>
              </a:rPr>
              <a:t>problem, we can deal with the problem using:</a:t>
            </a:r>
          </a:p>
          <a:p>
            <a:pPr algn="just">
              <a:lnSpc>
                <a:spcPct val="170000"/>
              </a:lnSpc>
              <a:buNone/>
            </a:pPr>
            <a:endParaRPr lang="en-US" dirty="0" smtClean="0">
              <a:latin typeface="Bookman Old Style" pitchFamily="18" charset="0"/>
            </a:endParaRPr>
          </a:p>
          <a:p>
            <a:pPr algn="just">
              <a:lnSpc>
                <a:spcPct val="170000"/>
              </a:lnSpc>
              <a:buFont typeface="Wingdings" pitchFamily="2" charset="2"/>
              <a:buChar char="ü"/>
            </a:pPr>
            <a:r>
              <a:rPr lang="en-US" sz="2900" b="1" dirty="0" err="1" smtClean="0">
                <a:latin typeface="Bookman Old Style" pitchFamily="18" charset="0"/>
              </a:rPr>
              <a:t>Heteroskedasticity</a:t>
            </a:r>
            <a:r>
              <a:rPr lang="en-US" sz="2900" b="1" dirty="0" smtClean="0">
                <a:latin typeface="Bookman Old Style" pitchFamily="18" charset="0"/>
              </a:rPr>
              <a:t>-robust statistics after estimation by OLS.</a:t>
            </a:r>
          </a:p>
          <a:p>
            <a:pPr algn="just">
              <a:lnSpc>
                <a:spcPct val="170000"/>
              </a:lnSpc>
              <a:buFont typeface="Wingdings" pitchFamily="2" charset="2"/>
              <a:buChar char="ü"/>
            </a:pPr>
            <a:r>
              <a:rPr lang="en-US" sz="2900" b="1" dirty="0" smtClean="0">
                <a:latin typeface="Bookman Old Style" pitchFamily="18" charset="0"/>
              </a:rPr>
              <a:t>Weighted least squares (</a:t>
            </a:r>
            <a:r>
              <a:rPr lang="en-US" sz="2900" b="1" i="1" dirty="0" smtClean="0">
                <a:latin typeface="Bookman Old Style" pitchFamily="18" charset="0"/>
              </a:rPr>
              <a:t>WLS</a:t>
            </a:r>
            <a:r>
              <a:rPr lang="en-US" sz="2900" b="1" dirty="0" smtClean="0">
                <a:latin typeface="Bookman Old Style" pitchFamily="18" charset="0"/>
              </a:rPr>
              <a:t>) estimation.</a:t>
            </a:r>
            <a:endParaRPr lang="en-US" sz="2900" b="1"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latin typeface="Bookman Old Style" pitchFamily="18" charset="0"/>
              </a:rPr>
              <a:t>AUTOCORRELATION</a:t>
            </a:r>
            <a:endParaRPr lang="en-US" sz="3200" dirty="0"/>
          </a:p>
        </p:txBody>
      </p:sp>
      <p:sp>
        <p:nvSpPr>
          <p:cNvPr id="4"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16" r="-2462"/>
            </a:stretch>
          </a:blipFill>
        </p:spPr>
        <p:txBody>
          <a:bodyPr/>
          <a:lstStyle/>
          <a:p>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fade">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fade">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 end="2"/>
                                            </p:txEl>
                                          </p:spTgt>
                                        </p:tgtEl>
                                        <p:attrNameLst>
                                          <p:attrName>style.visibility</p:attrName>
                                        </p:attrNameLst>
                                      </p:cBhvr>
                                      <p:to>
                                        <p:strVal val="visible"/>
                                      </p:to>
                                    </p:set>
                                    <p:animEffect transition="in" filter="fade">
                                      <p:cBhvr>
                                        <p:cTn id="22" dur="500"/>
                                        <p:tgtEl>
                                          <p:spTgt spid="4">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charRg st="2" end="2"/>
                                            </p:txEl>
                                          </p:spTgt>
                                        </p:tgtEl>
                                        <p:attrNameLst>
                                          <p:attrName>style.visibility</p:attrName>
                                        </p:attrNameLst>
                                      </p:cBhvr>
                                      <p:to>
                                        <p:strVal val="visible"/>
                                      </p:to>
                                    </p:set>
                                    <p:animEffect transition="in" filter="fade">
                                      <p:cBhvr>
                                        <p:cTn id="27" dur="500"/>
                                        <p:tgtEl>
                                          <p:spTgt spid="4">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lvl="2" algn="ctr" rtl="0">
              <a:spcBef>
                <a:spcPct val="0"/>
              </a:spcBef>
            </a:pPr>
            <a:r>
              <a:rPr lang="en-US" sz="2400" b="1" dirty="0">
                <a:latin typeface="Bookman Old Style" pitchFamily="18" charset="0"/>
              </a:rPr>
              <a:t>Causes of </a:t>
            </a:r>
            <a:r>
              <a:rPr lang="en-US" sz="2400" b="1" dirty="0" smtClean="0">
                <a:latin typeface="Bookman Old Style" pitchFamily="18" charset="0"/>
              </a:rPr>
              <a:t>autocorrelation</a:t>
            </a:r>
            <a:endParaRPr lang="en-US" sz="2400" dirty="0">
              <a:latin typeface="Bookman Old Style" pitchFamily="18" charset="0"/>
            </a:endParaRPr>
          </a:p>
        </p:txBody>
      </p:sp>
      <p:sp>
        <p:nvSpPr>
          <p:cNvPr id="3" name="Content Placeholder 2"/>
          <p:cNvSpPr>
            <a:spLocks noGrp="1"/>
          </p:cNvSpPr>
          <p:nvPr>
            <p:ph idx="1"/>
          </p:nvPr>
        </p:nvSpPr>
        <p:spPr>
          <a:xfrm>
            <a:off x="152400" y="838200"/>
            <a:ext cx="8839200" cy="5867400"/>
          </a:xfrm>
        </p:spPr>
        <p:txBody>
          <a:bodyPr>
            <a:normAutofit fontScale="55000" lnSpcReduction="20000"/>
          </a:bodyPr>
          <a:lstStyle/>
          <a:p>
            <a:pPr algn="just">
              <a:lnSpc>
                <a:spcPct val="170000"/>
              </a:lnSpc>
              <a:buFont typeface="Wingdings" pitchFamily="2" charset="2"/>
              <a:buChar char="Ø"/>
            </a:pPr>
            <a:r>
              <a:rPr lang="en-US" i="1" dirty="0" smtClean="0">
                <a:latin typeface="Bookman Old Style" pitchFamily="18" charset="0"/>
              </a:rPr>
              <a:t>Specification bias</a:t>
            </a:r>
          </a:p>
          <a:p>
            <a:pPr algn="just">
              <a:lnSpc>
                <a:spcPct val="170000"/>
              </a:lnSpc>
              <a:buFont typeface="Wingdings" pitchFamily="2" charset="2"/>
              <a:buChar char="Ø"/>
            </a:pPr>
            <a:r>
              <a:rPr lang="en-US" i="1" dirty="0" smtClean="0">
                <a:latin typeface="Bookman Old Style" pitchFamily="18" charset="0"/>
              </a:rPr>
              <a:t>Cobweb phenomenon</a:t>
            </a:r>
          </a:p>
          <a:p>
            <a:pPr algn="just">
              <a:lnSpc>
                <a:spcPct val="170000"/>
              </a:lnSpc>
              <a:buFont typeface="Wingdings" pitchFamily="2" charset="2"/>
              <a:buChar char="Ø"/>
            </a:pPr>
            <a:r>
              <a:rPr lang="en-US" i="1" dirty="0" smtClean="0">
                <a:latin typeface="Bookman Old Style" pitchFamily="18" charset="0"/>
              </a:rPr>
              <a:t>Lags</a:t>
            </a:r>
          </a:p>
          <a:p>
            <a:pPr algn="just">
              <a:lnSpc>
                <a:spcPct val="170000"/>
              </a:lnSpc>
              <a:buFont typeface="Wingdings" pitchFamily="2" charset="2"/>
              <a:buChar char="Ø"/>
            </a:pPr>
            <a:r>
              <a:rPr lang="en-US" i="1" dirty="0" smtClean="0">
                <a:latin typeface="Bookman Old Style" pitchFamily="18" charset="0"/>
              </a:rPr>
              <a:t>Data manipulation</a:t>
            </a:r>
          </a:p>
          <a:p>
            <a:pPr algn="just">
              <a:lnSpc>
                <a:spcPct val="170000"/>
              </a:lnSpc>
              <a:buFont typeface="Wingdings" pitchFamily="2" charset="2"/>
              <a:buChar char="Ø"/>
            </a:pPr>
            <a:r>
              <a:rPr lang="en-US" i="1" dirty="0" err="1" smtClean="0">
                <a:latin typeface="Bookman Old Style" pitchFamily="18" charset="0"/>
              </a:rPr>
              <a:t>Nonstationarity</a:t>
            </a:r>
            <a:endParaRPr lang="en-US" i="1" dirty="0" smtClean="0">
              <a:latin typeface="Bookman Old Style" pitchFamily="18" charset="0"/>
            </a:endParaRPr>
          </a:p>
          <a:p>
            <a:pPr algn="just">
              <a:lnSpc>
                <a:spcPct val="170000"/>
              </a:lnSpc>
              <a:buNone/>
            </a:pPr>
            <a:r>
              <a:rPr lang="en-US" b="1" dirty="0" smtClean="0">
                <a:latin typeface="Bookman Old Style" pitchFamily="18" charset="0"/>
              </a:rPr>
              <a:t>Consequences of autocorrelation</a:t>
            </a:r>
          </a:p>
          <a:p>
            <a:pPr marL="514350" indent="-514350" algn="just">
              <a:lnSpc>
                <a:spcPct val="170000"/>
              </a:lnSpc>
              <a:buAutoNum type="arabicPeriod"/>
            </a:pPr>
            <a:r>
              <a:rPr lang="en-US" dirty="0" smtClean="0">
                <a:latin typeface="Bookman Old Style" pitchFamily="18" charset="0"/>
              </a:rPr>
              <a:t>the residual variance is likely to underestimate the true variance. As a result, we are likely to overestimate </a:t>
            </a:r>
            <a:r>
              <a:rPr lang="en-US" i="1" dirty="0" smtClean="0">
                <a:latin typeface="Bookman Old Style" pitchFamily="18" charset="0"/>
              </a:rPr>
              <a:t>R</a:t>
            </a:r>
            <a:r>
              <a:rPr lang="en-US" baseline="30000" dirty="0" smtClean="0">
                <a:latin typeface="Bookman Old Style" pitchFamily="18" charset="0"/>
              </a:rPr>
              <a:t>2</a:t>
            </a:r>
            <a:r>
              <a:rPr lang="en-US" dirty="0" smtClean="0">
                <a:latin typeface="Bookman Old Style" pitchFamily="18" charset="0"/>
              </a:rPr>
              <a:t>. </a:t>
            </a:r>
          </a:p>
          <a:p>
            <a:pPr marL="514350" indent="-514350" algn="just">
              <a:lnSpc>
                <a:spcPct val="170000"/>
              </a:lnSpc>
              <a:buAutoNum type="arabicPeriod"/>
            </a:pPr>
            <a:r>
              <a:rPr lang="en-US" dirty="0" smtClean="0">
                <a:latin typeface="Bookman Old Style" pitchFamily="18" charset="0"/>
              </a:rPr>
              <a:t>Therefore, the usual </a:t>
            </a:r>
            <a:r>
              <a:rPr lang="en-US" i="1" dirty="0" smtClean="0">
                <a:latin typeface="Bookman Old Style" pitchFamily="18" charset="0"/>
              </a:rPr>
              <a:t>t </a:t>
            </a:r>
            <a:r>
              <a:rPr lang="en-US" dirty="0" smtClean="0">
                <a:latin typeface="Bookman Old Style" pitchFamily="18" charset="0"/>
              </a:rPr>
              <a:t>and </a:t>
            </a:r>
            <a:r>
              <a:rPr lang="en-US" i="1" dirty="0" smtClean="0">
                <a:latin typeface="Bookman Old Style" pitchFamily="18" charset="0"/>
              </a:rPr>
              <a:t>F </a:t>
            </a:r>
            <a:r>
              <a:rPr lang="en-US" dirty="0" smtClean="0">
                <a:latin typeface="Bookman Old Style" pitchFamily="18" charset="0"/>
              </a:rPr>
              <a:t>tests of significance are no longer valid, and if applied, are likely to give seriously misleading conclusions about the statistical significance of the estimated regression coefficients. </a:t>
            </a:r>
          </a:p>
          <a:p>
            <a:pPr marL="514350" indent="-514350" algn="just">
              <a:lnSpc>
                <a:spcPct val="170000"/>
              </a:lnSpc>
              <a:buAutoNum type="arabicPeriod"/>
            </a:pPr>
            <a:r>
              <a:rPr lang="en-US" dirty="0" smtClean="0">
                <a:latin typeface="Bookman Old Style" pitchFamily="18" charset="0"/>
              </a:rPr>
              <a:t>The OLS estimator is no more BLUE</a:t>
            </a:r>
            <a:endParaRPr lang="en-US" dirty="0">
              <a:latin typeface="Bookman Old Style"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lvl="1" algn="ctr" rtl="0">
              <a:spcBef>
                <a:spcPct val="0"/>
              </a:spcBef>
            </a:pPr>
            <a:r>
              <a:rPr lang="en-US" sz="2400" b="1" dirty="0">
                <a:latin typeface="Bookman Old Style" pitchFamily="18" charset="0"/>
              </a:rPr>
              <a:t>Detection of </a:t>
            </a:r>
            <a:r>
              <a:rPr lang="en-US" sz="2400" b="1" dirty="0" smtClean="0">
                <a:latin typeface="Bookman Old Style" pitchFamily="18" charset="0"/>
              </a:rPr>
              <a:t>Autocorrelation</a:t>
            </a:r>
            <a:endParaRPr lang="en-US" sz="2400" dirty="0">
              <a:latin typeface="Bookman Old Style" pitchFamily="18" charset="0"/>
            </a:endParaRPr>
          </a:p>
        </p:txBody>
      </p:sp>
      <p:sp>
        <p:nvSpPr>
          <p:cNvPr id="4" name="Content Placeholder 2"/>
          <p:cNvSpPr>
            <a:spLocks noGrp="1" noRot="1" noChangeAspect="1" noMove="1" noResize="1" noEditPoints="1" noAdjustHandles="1" noChangeArrowheads="1" noChangeShapeType="1" noTextEdit="1"/>
          </p:cNvSpPr>
          <p:nvPr>
            <p:ph idx="1"/>
          </p:nvPr>
        </p:nvSpPr>
        <p:spPr>
          <a:xfrm>
            <a:off x="457200" y="1066800"/>
            <a:ext cx="8229600" cy="5059363"/>
          </a:xfrm>
          <a:blipFill rotWithShape="1">
            <a:blip r:embed="rId2"/>
            <a:stretch>
              <a:fillRect l="-616" r="-2462"/>
            </a:stretch>
          </a:blipFill>
        </p:spPr>
        <p:txBody>
          <a:bodyPr/>
          <a:lstStyle/>
          <a:p>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fade">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fade">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 end="2"/>
                                            </p:txEl>
                                          </p:spTgt>
                                        </p:tgtEl>
                                        <p:attrNameLst>
                                          <p:attrName>style.visibility</p:attrName>
                                        </p:attrNameLst>
                                      </p:cBhvr>
                                      <p:to>
                                        <p:strVal val="visible"/>
                                      </p:to>
                                    </p:set>
                                    <p:animEffect transition="in" filter="fade">
                                      <p:cBhvr>
                                        <p:cTn id="22" dur="500"/>
                                        <p:tgtEl>
                                          <p:spTgt spid="4">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charRg st="2" end="2"/>
                                            </p:txEl>
                                          </p:spTgt>
                                        </p:tgtEl>
                                        <p:attrNameLst>
                                          <p:attrName>style.visibility</p:attrName>
                                        </p:attrNameLst>
                                      </p:cBhvr>
                                      <p:to>
                                        <p:strVal val="visible"/>
                                      </p:to>
                                    </p:set>
                                    <p:animEffect transition="in" filter="fade">
                                      <p:cBhvr>
                                        <p:cTn id="27" dur="500"/>
                                        <p:tgtEl>
                                          <p:spTgt spid="4">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smtClean="0">
                <a:latin typeface="Bookman Old Style" pitchFamily="18" charset="0"/>
              </a:rPr>
              <a:t>Causes of autocorrelation</a:t>
            </a:r>
            <a:endParaRPr lang="en-US" sz="3200" dirty="0">
              <a:latin typeface="Bookman Old Style" pitchFamily="18" charset="0"/>
            </a:endParaRPr>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algn="just">
              <a:lnSpc>
                <a:spcPct val="150000"/>
              </a:lnSpc>
            </a:pPr>
            <a:r>
              <a:rPr lang="en-US" sz="2800" i="1" dirty="0" smtClean="0">
                <a:latin typeface="Bookman Old Style" pitchFamily="18" charset="0"/>
              </a:rPr>
              <a:t>Specification bias</a:t>
            </a:r>
          </a:p>
          <a:p>
            <a:pPr algn="just">
              <a:lnSpc>
                <a:spcPct val="150000"/>
              </a:lnSpc>
            </a:pPr>
            <a:r>
              <a:rPr lang="en-US" sz="2800" i="1" dirty="0" smtClean="0">
                <a:latin typeface="Bookman Old Style" pitchFamily="18" charset="0"/>
              </a:rPr>
              <a:t>Cobweb phenomenon</a:t>
            </a:r>
          </a:p>
          <a:p>
            <a:pPr algn="just">
              <a:lnSpc>
                <a:spcPct val="150000"/>
              </a:lnSpc>
            </a:pPr>
            <a:r>
              <a:rPr lang="en-US" sz="2800" i="1" dirty="0" smtClean="0">
                <a:latin typeface="Bookman Old Style" pitchFamily="18" charset="0"/>
              </a:rPr>
              <a:t>Lags</a:t>
            </a:r>
          </a:p>
          <a:p>
            <a:pPr algn="just">
              <a:lnSpc>
                <a:spcPct val="150000"/>
              </a:lnSpc>
            </a:pPr>
            <a:r>
              <a:rPr lang="en-US" sz="2800" i="1" dirty="0" smtClean="0">
                <a:latin typeface="Bookman Old Style" pitchFamily="18" charset="0"/>
              </a:rPr>
              <a:t>Data manipulation</a:t>
            </a:r>
          </a:p>
          <a:p>
            <a:pPr algn="just">
              <a:lnSpc>
                <a:spcPct val="150000"/>
              </a:lnSpc>
            </a:pPr>
            <a:r>
              <a:rPr lang="en-US" sz="2800" i="1" dirty="0" err="1" smtClean="0">
                <a:latin typeface="Bookman Old Style" pitchFamily="18" charset="0"/>
              </a:rPr>
              <a:t>Nonstationarity</a:t>
            </a:r>
            <a:endParaRPr lang="en-US" sz="2800" i="1" dirty="0" smtClean="0">
              <a:latin typeface="Bookman Old Style" pitchFamily="18" charset="0"/>
            </a:endParaRPr>
          </a:p>
          <a:p>
            <a:pPr algn="just">
              <a:lnSpc>
                <a:spcPct val="150000"/>
              </a:lnSpc>
              <a:buNone/>
            </a:pPr>
            <a:r>
              <a:rPr lang="en-US" sz="2800" b="1" dirty="0" smtClean="0">
                <a:latin typeface="Bookman Old Style" pitchFamily="18" charset="0"/>
              </a:rPr>
              <a:t>Consequences of autocorrelation</a:t>
            </a:r>
          </a:p>
          <a:p>
            <a:pPr algn="just">
              <a:lnSpc>
                <a:spcPct val="150000"/>
              </a:lnSpc>
            </a:pPr>
            <a:r>
              <a:rPr lang="en-US" sz="2800" dirty="0" smtClean="0">
                <a:latin typeface="Bookman Old Style" pitchFamily="18" charset="0"/>
              </a:rPr>
              <a:t>the usual </a:t>
            </a:r>
            <a:r>
              <a:rPr lang="en-US" sz="2800" i="1" dirty="0" smtClean="0">
                <a:latin typeface="Bookman Old Style" pitchFamily="18" charset="0"/>
              </a:rPr>
              <a:t>t </a:t>
            </a:r>
            <a:r>
              <a:rPr lang="en-US" sz="2800" dirty="0" smtClean="0">
                <a:latin typeface="Bookman Old Style" pitchFamily="18" charset="0"/>
              </a:rPr>
              <a:t>and </a:t>
            </a:r>
            <a:r>
              <a:rPr lang="en-US" sz="2800" i="1" dirty="0" smtClean="0">
                <a:latin typeface="Bookman Old Style" pitchFamily="18" charset="0"/>
              </a:rPr>
              <a:t>F </a:t>
            </a:r>
            <a:r>
              <a:rPr lang="en-US" sz="2800" dirty="0" smtClean="0">
                <a:latin typeface="Bookman Old Style" pitchFamily="18" charset="0"/>
              </a:rPr>
              <a:t>tests of significance are no longer valid, </a:t>
            </a:r>
          </a:p>
          <a:p>
            <a:pPr algn="just">
              <a:lnSpc>
                <a:spcPct val="150000"/>
              </a:lnSpc>
            </a:pPr>
            <a:r>
              <a:rPr lang="en-US" sz="2800" dirty="0" smtClean="0">
                <a:latin typeface="Bookman Old Style" pitchFamily="18" charset="0"/>
              </a:rPr>
              <a:t>The OLS estimator is no more BLUE</a:t>
            </a:r>
          </a:p>
          <a:p>
            <a:pPr algn="just">
              <a:lnSpc>
                <a:spcPct val="150000"/>
              </a:lnSpc>
            </a:pPr>
            <a:r>
              <a:rPr lang="en-US" sz="2800" dirty="0" smtClean="0">
                <a:latin typeface="Bookman Old Style" pitchFamily="18" charset="0"/>
              </a:rPr>
              <a:t>confidence intervals are likely to be wider</a:t>
            </a:r>
          </a:p>
          <a:p>
            <a:pPr algn="just">
              <a:lnSpc>
                <a:spcPct val="150000"/>
              </a:lnSpc>
              <a:buNone/>
            </a:pPr>
            <a:endParaRPr lang="en-US" sz="2800" dirty="0">
              <a:latin typeface="Bookman Old Style"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lvl="1" algn="ctr" rtl="0">
              <a:spcBef>
                <a:spcPct val="0"/>
              </a:spcBef>
            </a:pPr>
            <a:r>
              <a:rPr lang="en-US" sz="2400" b="1" dirty="0">
                <a:latin typeface="Bookman Old Style" pitchFamily="18" charset="0"/>
              </a:rPr>
              <a:t>Detection of </a:t>
            </a:r>
            <a:r>
              <a:rPr lang="en-US" sz="2400" b="1" dirty="0" smtClean="0">
                <a:latin typeface="Bookman Old Style" pitchFamily="18" charset="0"/>
              </a:rPr>
              <a:t>Autocorrelation</a:t>
            </a:r>
            <a:endParaRPr lang="en-US" sz="2400" dirty="0">
              <a:latin typeface="Bookman Old Style" pitchFamily="18" charset="0"/>
            </a:endParaRPr>
          </a:p>
        </p:txBody>
      </p:sp>
      <p:sp>
        <p:nvSpPr>
          <p:cNvPr id="3" name="Content Placeholder 2"/>
          <p:cNvSpPr>
            <a:spLocks noGrp="1"/>
          </p:cNvSpPr>
          <p:nvPr>
            <p:ph idx="1"/>
          </p:nvPr>
        </p:nvSpPr>
        <p:spPr>
          <a:xfrm>
            <a:off x="152400" y="990600"/>
            <a:ext cx="8839200" cy="5715000"/>
          </a:xfrm>
        </p:spPr>
        <p:txBody>
          <a:bodyPr/>
          <a:lstStyle/>
          <a:p>
            <a:pPr marL="342900" lvl="2" indent="-342900"/>
            <a:r>
              <a:rPr lang="en-US" b="1" dirty="0" smtClean="0">
                <a:latin typeface="Bookman Old Style" pitchFamily="18" charset="0"/>
              </a:rPr>
              <a:t>Graphical method</a:t>
            </a:r>
            <a:endParaRPr lang="en-US" sz="2000" dirty="0" smtClean="0">
              <a:latin typeface="Bookman Old Style" pitchFamily="18" charset="0"/>
            </a:endParaRPr>
          </a:p>
          <a:p>
            <a:endParaRPr lang="en-US" dirty="0"/>
          </a:p>
        </p:txBody>
      </p:sp>
      <p:pic>
        <p:nvPicPr>
          <p:cNvPr id="4" name="image32.png"/>
          <p:cNvPicPr/>
          <p:nvPr/>
        </p:nvPicPr>
        <p:blipFill>
          <a:blip r:embed="rId2" cstate="print"/>
          <a:stretch>
            <a:fillRect/>
          </a:stretch>
        </p:blipFill>
        <p:spPr>
          <a:xfrm>
            <a:off x="609600" y="1600200"/>
            <a:ext cx="8077200" cy="4953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066800"/>
            <a:ext cx="8763000" cy="5638800"/>
          </a:xfrm>
        </p:spPr>
        <p:txBody>
          <a:bodyPr/>
          <a:lstStyle/>
          <a:p>
            <a:pPr>
              <a:lnSpc>
                <a:spcPct val="150000"/>
              </a:lnSpc>
            </a:pPr>
            <a:r>
              <a:rPr lang="en-US" sz="2000" dirty="0" smtClean="0">
                <a:latin typeface="Bookman Old Style" pitchFamily="18" charset="0"/>
              </a:rPr>
              <a:t>Econometrics is different from correlation as Econometrics is  the application of statistical, and mathematical techniques to the analysis of economic data with a purpose of verifying or refuting economic theories.</a:t>
            </a:r>
          </a:p>
          <a:p>
            <a:endParaRPr lang="en-US" dirty="0"/>
          </a:p>
        </p:txBody>
      </p:sp>
      <p:pic>
        <p:nvPicPr>
          <p:cNvPr id="20484" name="Picture 4"/>
          <p:cNvPicPr>
            <a:picLocks noChangeAspect="1" noChangeArrowheads="1"/>
          </p:cNvPicPr>
          <p:nvPr/>
        </p:nvPicPr>
        <p:blipFill>
          <a:blip r:embed="rId2"/>
          <a:srcRect/>
          <a:stretch>
            <a:fillRect/>
          </a:stretch>
        </p:blipFill>
        <p:spPr bwMode="auto">
          <a:xfrm>
            <a:off x="228600" y="2895600"/>
            <a:ext cx="8763000" cy="3810000"/>
          </a:xfrm>
          <a:prstGeom prst="rect">
            <a:avLst/>
          </a:prstGeom>
          <a:noFill/>
          <a:ln w="9525">
            <a:noFill/>
            <a:miter lim="800000"/>
            <a:headEnd/>
            <a:tailEnd/>
          </a:ln>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2" algn="ctr" rtl="0">
              <a:spcBef>
                <a:spcPct val="0"/>
              </a:spcBef>
            </a:pP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Durbin-Watson (DW) </a:t>
            </a:r>
            <a:r>
              <a:rPr lang="en-US" sz="2400" b="1" dirty="0">
                <a:latin typeface="Bookman Old Style" pitchFamily="18" charset="0"/>
              </a:rPr>
              <a:t>test</a:t>
            </a:r>
            <a:r>
              <a:rPr lang="en-US" sz="1600" dirty="0"/>
              <a:t/>
            </a:r>
            <a:br>
              <a:rPr lang="en-US" sz="1600" dirty="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371600"/>
            <a:ext cx="80772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err="1" smtClean="0">
                <a:latin typeface="Bookman Old Style" pitchFamily="18" charset="0"/>
              </a:rPr>
              <a:t>Con’d</a:t>
            </a:r>
            <a:r>
              <a:rPr lang="en-US" sz="3200" dirty="0" smtClean="0">
                <a:latin typeface="Bookman Old Style" pitchFamily="18" charset="0"/>
              </a:rPr>
              <a:t> </a:t>
            </a:r>
            <a:endParaRPr lang="en-US" sz="3200" dirty="0">
              <a:latin typeface="Bookman Old Style" pitchFamily="18" charset="0"/>
            </a:endParaRPr>
          </a:p>
        </p:txBody>
      </p:sp>
      <p:sp>
        <p:nvSpPr>
          <p:cNvPr id="3" name="Content Placeholder 2"/>
          <p:cNvSpPr>
            <a:spLocks noGrp="1"/>
          </p:cNvSpPr>
          <p:nvPr>
            <p:ph idx="1"/>
          </p:nvPr>
        </p:nvSpPr>
        <p:spPr>
          <a:xfrm>
            <a:off x="152400" y="1143000"/>
            <a:ext cx="8763000" cy="5410200"/>
          </a:xfrm>
        </p:spPr>
        <p:txBody>
          <a:bodyPr>
            <a:normAutofit/>
          </a:bodyPr>
          <a:lstStyle/>
          <a:p>
            <a:pPr algn="just">
              <a:lnSpc>
                <a:spcPct val="150000"/>
              </a:lnSpc>
            </a:pPr>
            <a:r>
              <a:rPr lang="en-US" sz="2200" dirty="0" smtClean="0">
                <a:latin typeface="Bookman Old Style" pitchFamily="18" charset="0"/>
              </a:rPr>
              <a:t>the Durbin Watson test relies on the following assumptions:</a:t>
            </a:r>
          </a:p>
          <a:p>
            <a:pPr lvl="3" algn="just">
              <a:lnSpc>
                <a:spcPct val="150000"/>
              </a:lnSpc>
            </a:pPr>
            <a:r>
              <a:rPr lang="en-US" dirty="0" smtClean="0">
                <a:latin typeface="Bookman Old Style" pitchFamily="18" charset="0"/>
              </a:rPr>
              <a:t>The regression model includes the intercept term.</a:t>
            </a:r>
            <a:endParaRPr lang="en-US" sz="1800" dirty="0" smtClean="0">
              <a:latin typeface="Bookman Old Style" pitchFamily="18" charset="0"/>
            </a:endParaRPr>
          </a:p>
          <a:p>
            <a:pPr lvl="3" algn="just">
              <a:lnSpc>
                <a:spcPct val="150000"/>
              </a:lnSpc>
            </a:pPr>
            <a:r>
              <a:rPr lang="en-US" dirty="0" smtClean="0">
                <a:latin typeface="Bookman Old Style" pitchFamily="18" charset="0"/>
              </a:rPr>
              <a:t>The explanatory variables are non-stochastic, or fixed in repeated sampling.</a:t>
            </a:r>
            <a:endParaRPr lang="en-US" sz="1800" dirty="0" smtClean="0">
              <a:latin typeface="Bookman Old Style" pitchFamily="18" charset="0"/>
            </a:endParaRPr>
          </a:p>
          <a:p>
            <a:pPr lvl="3" algn="just">
              <a:lnSpc>
                <a:spcPct val="150000"/>
              </a:lnSpc>
            </a:pPr>
            <a:r>
              <a:rPr lang="en-US" dirty="0" smtClean="0">
                <a:latin typeface="Bookman Old Style" pitchFamily="18" charset="0"/>
              </a:rPr>
              <a:t>The disturbances are generated by the first order autoregressive scheme.</a:t>
            </a:r>
            <a:endParaRPr lang="en-US" sz="1800" dirty="0" smtClean="0">
              <a:latin typeface="Bookman Old Style" pitchFamily="18" charset="0"/>
            </a:endParaRPr>
          </a:p>
          <a:p>
            <a:pPr lvl="3" algn="just">
              <a:lnSpc>
                <a:spcPct val="150000"/>
              </a:lnSpc>
            </a:pPr>
            <a:r>
              <a:rPr lang="en-US" dirty="0" smtClean="0">
                <a:latin typeface="Bookman Old Style" pitchFamily="18" charset="0"/>
              </a:rPr>
              <a:t>The error term is assumed to be normally distributed.</a:t>
            </a:r>
            <a:endParaRPr lang="en-US" sz="1800" dirty="0" smtClean="0">
              <a:latin typeface="Bookman Old Style" pitchFamily="18" charset="0"/>
            </a:endParaRPr>
          </a:p>
          <a:p>
            <a:pPr lvl="3" algn="just">
              <a:lnSpc>
                <a:spcPct val="150000"/>
              </a:lnSpc>
            </a:pPr>
            <a:r>
              <a:rPr lang="en-US" dirty="0" smtClean="0">
                <a:latin typeface="Bookman Old Style" pitchFamily="18" charset="0"/>
              </a:rPr>
              <a:t>The regression model does not include the lagged values of the dependent and explanatory variables.</a:t>
            </a:r>
            <a:endParaRPr lang="en-US" sz="1800" dirty="0" smtClean="0">
              <a:latin typeface="Bookman Old Style" pitchFamily="18" charset="0"/>
            </a:endParaRPr>
          </a:p>
          <a:p>
            <a:pPr lvl="3" algn="just">
              <a:lnSpc>
                <a:spcPct val="150000"/>
              </a:lnSpc>
            </a:pPr>
            <a:r>
              <a:rPr lang="en-US" dirty="0" smtClean="0">
                <a:latin typeface="Bookman Old Style" pitchFamily="18" charset="0"/>
              </a:rPr>
              <a:t>There are no missing values in the data.</a:t>
            </a:r>
            <a:endParaRPr lang="en-US" sz="1800" dirty="0" smtClean="0">
              <a:latin typeface="Bookman Old Style" pitchFamily="18" charset="0"/>
            </a:endParaRPr>
          </a:p>
          <a:p>
            <a:pPr algn="just">
              <a:lnSpc>
                <a:spcPct val="150000"/>
              </a:lnSpc>
            </a:pPr>
            <a:endParaRPr lang="en-US" dirty="0">
              <a:latin typeface="Bookman Old Style"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latin typeface="Bookman Old Style" pitchFamily="18" charset="0"/>
              </a:rPr>
              <a:t>Con’d</a:t>
            </a:r>
            <a:r>
              <a:rPr lang="en-US" sz="3200" dirty="0" smtClean="0">
                <a:latin typeface="Bookman Old Style" pitchFamily="18" charset="0"/>
              </a:rPr>
              <a:t> </a:t>
            </a:r>
            <a:endParaRPr lang="en-US" sz="3200" dirty="0">
              <a:latin typeface="Bookman Old Style"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143000"/>
            <a:ext cx="830580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2" algn="ctr" rtl="0">
              <a:spcBef>
                <a:spcPct val="0"/>
              </a:spcBef>
            </a:pPr>
            <a:r>
              <a:rPr lang="en-US" b="1" dirty="0" smtClean="0"/>
              <a:t/>
            </a:r>
            <a:br>
              <a:rPr lang="en-US" b="1" dirty="0" smtClean="0"/>
            </a:br>
            <a:r>
              <a:rPr lang="en-US" sz="2400" b="1" dirty="0" smtClean="0">
                <a:latin typeface="Bookman Old Style" pitchFamily="18" charset="0"/>
              </a:rPr>
              <a:t>Higher order tests: The </a:t>
            </a:r>
            <a:r>
              <a:rPr lang="en-US" sz="2400" b="1" dirty="0" err="1" smtClean="0">
                <a:latin typeface="Bookman Old Style" pitchFamily="18" charset="0"/>
              </a:rPr>
              <a:t>Breusch</a:t>
            </a:r>
            <a:r>
              <a:rPr lang="en-US" sz="2400" b="1" dirty="0" smtClean="0">
                <a:latin typeface="Bookman Old Style" pitchFamily="18" charset="0"/>
              </a:rPr>
              <a:t> – Godfrey (BG) test</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219200"/>
            <a:ext cx="8839200" cy="5410200"/>
          </a:xfrm>
        </p:spPr>
        <p:txBody>
          <a:bodyPr>
            <a:normAutofit fontScale="62500" lnSpcReduction="20000"/>
          </a:bodyPr>
          <a:lstStyle/>
          <a:p>
            <a:pPr algn="just">
              <a:lnSpc>
                <a:spcPct val="170000"/>
              </a:lnSpc>
            </a:pPr>
            <a:r>
              <a:rPr lang="en-US" dirty="0" smtClean="0">
                <a:latin typeface="Bookman Old Style" pitchFamily="18" charset="0"/>
              </a:rPr>
              <a:t>There are various higher order tests including the </a:t>
            </a:r>
            <a:r>
              <a:rPr lang="en-US" dirty="0" err="1" smtClean="0">
                <a:latin typeface="Bookman Old Style" pitchFamily="18" charset="0"/>
              </a:rPr>
              <a:t>Ljung</a:t>
            </a:r>
            <a:r>
              <a:rPr lang="en-US" dirty="0" smtClean="0">
                <a:latin typeface="Bookman Old Style" pitchFamily="18" charset="0"/>
              </a:rPr>
              <a:t>-Box Q (P</a:t>
            </a:r>
            <a:r>
              <a:rPr lang="en-US" baseline="30000" dirty="0" smtClean="0">
                <a:latin typeface="Bookman Old Style" pitchFamily="18" charset="0"/>
              </a:rPr>
              <a:t>2</a:t>
            </a:r>
            <a:r>
              <a:rPr lang="en-US" dirty="0" smtClean="0">
                <a:latin typeface="Bookman Old Style" pitchFamily="18" charset="0"/>
              </a:rPr>
              <a:t> statistic), Portmanteau test, and </a:t>
            </a:r>
            <a:r>
              <a:rPr lang="en-US" dirty="0" err="1" smtClean="0">
                <a:latin typeface="Bookman Old Style" pitchFamily="18" charset="0"/>
              </a:rPr>
              <a:t>Breusch</a:t>
            </a:r>
            <a:r>
              <a:rPr lang="en-US" dirty="0" smtClean="0">
                <a:latin typeface="Bookman Old Style" pitchFamily="18" charset="0"/>
              </a:rPr>
              <a:t>-Godfrey (BG) test. </a:t>
            </a:r>
          </a:p>
          <a:p>
            <a:pPr algn="just">
              <a:lnSpc>
                <a:spcPct val="170000"/>
              </a:lnSpc>
            </a:pPr>
            <a:r>
              <a:rPr lang="en-US" dirty="0" smtClean="0">
                <a:latin typeface="Bookman Old Style" pitchFamily="18" charset="0"/>
              </a:rPr>
              <a:t>The BG test, also known as the LM test, is a general test for autocorrelation in the sense that it allows for: </a:t>
            </a:r>
          </a:p>
          <a:p>
            <a:pPr marL="514350" lvl="0" indent="-514350" algn="just">
              <a:lnSpc>
                <a:spcPct val="170000"/>
              </a:lnSpc>
              <a:buAutoNum type="alphaLcPeriod"/>
            </a:pPr>
            <a:r>
              <a:rPr lang="en-US" dirty="0" err="1" smtClean="0">
                <a:latin typeface="Bookman Old Style" pitchFamily="18" charset="0"/>
              </a:rPr>
              <a:t>nonstochastic</a:t>
            </a:r>
            <a:r>
              <a:rPr lang="en-US" dirty="0" smtClean="0">
                <a:latin typeface="Bookman Old Style" pitchFamily="18" charset="0"/>
              </a:rPr>
              <a:t> </a:t>
            </a:r>
            <a:r>
              <a:rPr lang="en-US" dirty="0" err="1" smtClean="0">
                <a:latin typeface="Bookman Old Style" pitchFamily="18" charset="0"/>
              </a:rPr>
              <a:t>regressors</a:t>
            </a:r>
            <a:r>
              <a:rPr lang="en-US" dirty="0" smtClean="0">
                <a:latin typeface="Bookman Old Style" pitchFamily="18" charset="0"/>
              </a:rPr>
              <a:t> such as the lagged values of the </a:t>
            </a:r>
            <a:r>
              <a:rPr lang="en-US" dirty="0" err="1" smtClean="0">
                <a:latin typeface="Bookman Old Style" pitchFamily="18" charset="0"/>
              </a:rPr>
              <a:t>regressand</a:t>
            </a:r>
            <a:r>
              <a:rPr lang="en-US" dirty="0" smtClean="0">
                <a:latin typeface="Bookman Old Style" pitchFamily="18" charset="0"/>
              </a:rPr>
              <a:t>;</a:t>
            </a:r>
            <a:endParaRPr lang="en-US" sz="2800" dirty="0" smtClean="0">
              <a:latin typeface="Bookman Old Style" pitchFamily="18" charset="0"/>
            </a:endParaRPr>
          </a:p>
          <a:p>
            <a:pPr marL="514350" lvl="0" indent="-514350" algn="just">
              <a:lnSpc>
                <a:spcPct val="170000"/>
              </a:lnSpc>
              <a:buAutoNum type="alphaLcPeriod"/>
            </a:pPr>
            <a:r>
              <a:rPr lang="en-US" dirty="0" smtClean="0">
                <a:latin typeface="Bookman Old Style" pitchFamily="18" charset="0"/>
              </a:rPr>
              <a:t>higher-order autoregressive schemes such as AR(1), AR (2)etc.; and</a:t>
            </a:r>
            <a:endParaRPr lang="en-US" sz="2800" dirty="0" smtClean="0">
              <a:latin typeface="Bookman Old Style" pitchFamily="18" charset="0"/>
            </a:endParaRPr>
          </a:p>
          <a:p>
            <a:pPr marL="514350" lvl="0" indent="-514350" algn="just">
              <a:lnSpc>
                <a:spcPct val="170000"/>
              </a:lnSpc>
              <a:buAutoNum type="alphaLcPeriod"/>
            </a:pPr>
            <a:r>
              <a:rPr lang="en-US" dirty="0" smtClean="0">
                <a:latin typeface="Bookman Old Style" pitchFamily="18" charset="0"/>
              </a:rPr>
              <a:t>simple or higher-order moving averages of white noise error terms.</a:t>
            </a:r>
            <a:endParaRPr lang="en-US" sz="2800" dirty="0" smtClean="0">
              <a:latin typeface="Bookman Old Style" pitchFamily="18" charset="0"/>
            </a:endParaRP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Bookman Old Style" pitchFamily="18" charset="0"/>
              </a:rPr>
              <a:t>Computer Lab: </a:t>
            </a:r>
            <a:r>
              <a:rPr lang="en-US" sz="2400" b="1" dirty="0" err="1" smtClean="0">
                <a:latin typeface="Bookman Old Style" pitchFamily="18" charset="0"/>
              </a:rPr>
              <a:t>Postestimation</a:t>
            </a:r>
            <a:r>
              <a:rPr lang="en-US" sz="2400" b="1" dirty="0" smtClean="0">
                <a:latin typeface="Bookman Old Style" pitchFamily="18" charset="0"/>
              </a:rPr>
              <a:t> tests (after MLR)</a:t>
            </a:r>
            <a:endParaRPr lang="en-US" sz="2400" dirty="0">
              <a:latin typeface="Bookman Old Style" pitchFamily="18" charset="0"/>
            </a:endParaRPr>
          </a:p>
        </p:txBody>
      </p:sp>
      <p:sp>
        <p:nvSpPr>
          <p:cNvPr id="3" name="Content Placeholder 2"/>
          <p:cNvSpPr>
            <a:spLocks noGrp="1"/>
          </p:cNvSpPr>
          <p:nvPr>
            <p:ph idx="1"/>
          </p:nvPr>
        </p:nvSpPr>
        <p:spPr>
          <a:xfrm>
            <a:off x="152400" y="914400"/>
            <a:ext cx="8839200" cy="5791200"/>
          </a:xfrm>
        </p:spPr>
        <p:txBody>
          <a:bodyPr>
            <a:normAutofit fontScale="47500" lnSpcReduction="20000"/>
          </a:bodyPr>
          <a:lstStyle/>
          <a:p>
            <a:pPr algn="just">
              <a:lnSpc>
                <a:spcPct val="170000"/>
              </a:lnSpc>
            </a:pPr>
            <a:r>
              <a:rPr lang="en-US" dirty="0" smtClean="0">
                <a:latin typeface="Bookman Old Style" pitchFamily="18" charset="0"/>
              </a:rPr>
              <a:t>Consider the database </a:t>
            </a:r>
            <a:r>
              <a:rPr lang="en-US" b="1" i="1" dirty="0" err="1" smtClean="0">
                <a:latin typeface="Bookman Old Style" pitchFamily="18" charset="0"/>
              </a:rPr>
              <a:t>food_security</a:t>
            </a:r>
            <a:r>
              <a:rPr lang="en-US" b="1" i="1" dirty="0" smtClean="0">
                <a:latin typeface="Bookman Old Style" pitchFamily="18" charset="0"/>
              </a:rPr>
              <a:t> </a:t>
            </a:r>
            <a:r>
              <a:rPr lang="en-US" dirty="0" smtClean="0">
                <a:latin typeface="Bookman Old Style" pitchFamily="18" charset="0"/>
              </a:rPr>
              <a:t>to estimate a linear model of determinants of daily calorie intake (</a:t>
            </a:r>
            <a:r>
              <a:rPr lang="en-US" dirty="0" err="1" smtClean="0">
                <a:latin typeface="Bookman Old Style" pitchFamily="18" charset="0"/>
              </a:rPr>
              <a:t>lncalav</a:t>
            </a:r>
            <a:r>
              <a:rPr lang="en-US" dirty="0" smtClean="0">
                <a:latin typeface="Bookman Old Style" pitchFamily="18" charset="0"/>
              </a:rPr>
              <a:t>). Suppose the factors influencing daily calorie intake per capita of households are farming system (</a:t>
            </a:r>
            <a:r>
              <a:rPr lang="en-US" dirty="0" err="1" smtClean="0">
                <a:latin typeface="Bookman Old Style" pitchFamily="18" charset="0"/>
              </a:rPr>
              <a:t>farmsy</a:t>
            </a:r>
            <a:r>
              <a:rPr lang="en-US" dirty="0" smtClean="0">
                <a:latin typeface="Bookman Old Style" pitchFamily="18" charset="0"/>
              </a:rPr>
              <a:t>), gender (</a:t>
            </a:r>
            <a:r>
              <a:rPr lang="en-US" dirty="0" err="1" smtClean="0">
                <a:latin typeface="Bookman Old Style" pitchFamily="18" charset="0"/>
              </a:rPr>
              <a:t>femal</a:t>
            </a:r>
            <a:r>
              <a:rPr lang="en-US" dirty="0" smtClean="0">
                <a:latin typeface="Bookman Old Style" pitchFamily="18" charset="0"/>
              </a:rPr>
              <a:t>), family size (</a:t>
            </a:r>
            <a:r>
              <a:rPr lang="en-US" dirty="0" err="1" smtClean="0">
                <a:latin typeface="Bookman Old Style" pitchFamily="18" charset="0"/>
              </a:rPr>
              <a:t>famsz</a:t>
            </a:r>
            <a:r>
              <a:rPr lang="en-US" dirty="0" smtClean="0">
                <a:latin typeface="Bookman Old Style" pitchFamily="18" charset="0"/>
              </a:rPr>
              <a:t>), land allocated to staples (</a:t>
            </a:r>
            <a:r>
              <a:rPr lang="en-US" dirty="0" err="1" smtClean="0">
                <a:latin typeface="Bookman Old Style" pitchFamily="18" charset="0"/>
              </a:rPr>
              <a:t>landst</a:t>
            </a:r>
            <a:r>
              <a:rPr lang="en-US" dirty="0" smtClean="0">
                <a:latin typeface="Bookman Old Style" pitchFamily="18" charset="0"/>
              </a:rPr>
              <a:t>), access to irrigation (</a:t>
            </a:r>
            <a:r>
              <a:rPr lang="en-US" dirty="0" err="1" smtClean="0">
                <a:latin typeface="Bookman Old Style" pitchFamily="18" charset="0"/>
              </a:rPr>
              <a:t>irrig</a:t>
            </a:r>
            <a:r>
              <a:rPr lang="en-US" dirty="0" smtClean="0">
                <a:latin typeface="Bookman Old Style" pitchFamily="18" charset="0"/>
              </a:rPr>
              <a:t>), fertilizer quantity used for crop production (</a:t>
            </a:r>
            <a:r>
              <a:rPr lang="en-US" dirty="0" err="1" smtClean="0">
                <a:latin typeface="Bookman Old Style" pitchFamily="18" charset="0"/>
              </a:rPr>
              <a:t>frtqt</a:t>
            </a:r>
            <a:r>
              <a:rPr lang="en-US" dirty="0" smtClean="0">
                <a:latin typeface="Bookman Old Style" pitchFamily="18" charset="0"/>
              </a:rPr>
              <a:t>), oxen used for draught power (oxen), (log of) annual gross income in ETB (</a:t>
            </a:r>
            <a:r>
              <a:rPr lang="en-US" dirty="0" err="1" smtClean="0">
                <a:latin typeface="Bookman Old Style" pitchFamily="18" charset="0"/>
              </a:rPr>
              <a:t>lninom</a:t>
            </a:r>
            <a:r>
              <a:rPr lang="en-US" dirty="0" smtClean="0">
                <a:latin typeface="Bookman Old Style" pitchFamily="18" charset="0"/>
              </a:rPr>
              <a:t>), and access to off-farm activities (</a:t>
            </a:r>
            <a:r>
              <a:rPr lang="en-US" dirty="0" err="1" smtClean="0">
                <a:latin typeface="Bookman Old Style" pitchFamily="18" charset="0"/>
              </a:rPr>
              <a:t>ofarm</a:t>
            </a:r>
            <a:r>
              <a:rPr lang="en-US" dirty="0" smtClean="0">
                <a:latin typeface="Bookman Old Style" pitchFamily="18" charset="0"/>
              </a:rPr>
              <a:t>).</a:t>
            </a:r>
          </a:p>
          <a:p>
            <a:pPr algn="just">
              <a:lnSpc>
                <a:spcPct val="170000"/>
              </a:lnSpc>
              <a:buNone/>
            </a:pPr>
            <a:r>
              <a:rPr lang="en-US" dirty="0" smtClean="0">
                <a:latin typeface="Bookman Old Style" pitchFamily="18" charset="0"/>
              </a:rPr>
              <a:t>workout the following problems:</a:t>
            </a:r>
          </a:p>
          <a:p>
            <a:pPr marL="514350" lvl="0" indent="-514350" algn="just">
              <a:lnSpc>
                <a:spcPct val="170000"/>
              </a:lnSpc>
              <a:buAutoNum type="alphaLcPeriod"/>
            </a:pPr>
            <a:r>
              <a:rPr lang="en-US" dirty="0" smtClean="0">
                <a:latin typeface="Bookman Old Style" pitchFamily="18" charset="0"/>
              </a:rPr>
              <a:t>Estimate the OLS model for determinants of (log) daily calorie intake per adult equivalent of farm households in the study area.</a:t>
            </a:r>
          </a:p>
          <a:p>
            <a:pPr marL="514350" lvl="0" indent="-514350" algn="just">
              <a:lnSpc>
                <a:spcPct val="170000"/>
              </a:lnSpc>
              <a:buAutoNum type="alphaLcPeriod"/>
            </a:pPr>
            <a:r>
              <a:rPr lang="en-US" dirty="0" smtClean="0">
                <a:latin typeface="Bookman Old Style" pitchFamily="18" charset="0"/>
              </a:rPr>
              <a:t>Are the residuals from the model estimation </a:t>
            </a:r>
            <a:r>
              <a:rPr lang="en-US" dirty="0" err="1" smtClean="0">
                <a:latin typeface="Bookman Old Style" pitchFamily="18" charset="0"/>
              </a:rPr>
              <a:t>homoscedastic</a:t>
            </a:r>
            <a:r>
              <a:rPr lang="en-US" dirty="0" smtClean="0">
                <a:latin typeface="Bookman Old Style" pitchFamily="18" charset="0"/>
              </a:rPr>
              <a:t> (of the same variance)?</a:t>
            </a:r>
          </a:p>
          <a:p>
            <a:pPr marL="514350" lvl="0" indent="-514350" algn="just">
              <a:lnSpc>
                <a:spcPct val="170000"/>
              </a:lnSpc>
              <a:buAutoNum type="alphaLcPeriod"/>
            </a:pPr>
            <a:r>
              <a:rPr lang="en-US" dirty="0" smtClean="0">
                <a:latin typeface="Bookman Old Style" pitchFamily="18" charset="0"/>
              </a:rPr>
              <a:t>Is there specification error or omitted variable bias in the model?</a:t>
            </a:r>
          </a:p>
          <a:p>
            <a:pPr marL="514350" lvl="0" indent="-514350" algn="just">
              <a:lnSpc>
                <a:spcPct val="170000"/>
              </a:lnSpc>
              <a:buAutoNum type="alphaLcPeriod"/>
            </a:pPr>
            <a:r>
              <a:rPr lang="en-US" dirty="0" smtClean="0">
                <a:latin typeface="Bookman Old Style" pitchFamily="18" charset="0"/>
              </a:rPr>
              <a:t>Are the explanatory variables seriously correlated among each other?</a:t>
            </a:r>
          </a:p>
          <a:p>
            <a:pPr marL="514350" lvl="0" indent="-514350" algn="just">
              <a:lnSpc>
                <a:spcPct val="170000"/>
              </a:lnSpc>
              <a:buAutoNum type="alphaLcPeriod"/>
            </a:pPr>
            <a:r>
              <a:rPr lang="en-US" dirty="0" smtClean="0">
                <a:latin typeface="Bookman Old Style" pitchFamily="18" charset="0"/>
              </a:rPr>
              <a:t>Predict the daily calorie intake of all sample households and of those households with and without access to irrigation. Which predicted value is greater? Interpret the results.</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100" dirty="0" smtClean="0">
                <a:latin typeface="Bookman Old Style" pitchFamily="18" charset="0"/>
              </a:rPr>
              <a:t/>
            </a:r>
            <a:br>
              <a:rPr lang="en-US" sz="3100" dirty="0" smtClean="0">
                <a:latin typeface="Bookman Old Style" pitchFamily="18" charset="0"/>
              </a:rPr>
            </a:br>
            <a:r>
              <a:rPr lang="en-US" sz="2700" dirty="0" smtClean="0">
                <a:latin typeface="Bookman Old Style" pitchFamily="18" charset="0"/>
              </a:rPr>
              <a:t>The following post-estimation commands are of special interest after regress:</a:t>
            </a: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524000"/>
            <a:ext cx="8229599" cy="4648200"/>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fontScale="92500"/>
          </a:bodyPr>
          <a:lstStyle/>
          <a:p>
            <a:pPr algn="just">
              <a:lnSpc>
                <a:spcPct val="150000"/>
              </a:lnSpc>
              <a:buNone/>
            </a:pPr>
            <a:r>
              <a:rPr lang="en-US" sz="2000" b="1" i="1" dirty="0" smtClean="0">
                <a:latin typeface="Bookman Old Style" pitchFamily="18" charset="0"/>
              </a:rPr>
              <a:t>Tests for </a:t>
            </a:r>
            <a:r>
              <a:rPr lang="en-US" sz="2000" b="1" i="1" dirty="0" err="1" smtClean="0">
                <a:latin typeface="Bookman Old Style" pitchFamily="18" charset="0"/>
              </a:rPr>
              <a:t>heteroscedasticity</a:t>
            </a:r>
            <a:endParaRPr lang="en-US" sz="2000" b="1" i="1" dirty="0" smtClean="0">
              <a:latin typeface="Bookman Old Style" pitchFamily="18" charset="0"/>
            </a:endParaRPr>
          </a:p>
          <a:p>
            <a:pPr algn="just">
              <a:lnSpc>
                <a:spcPct val="150000"/>
              </a:lnSpc>
            </a:pPr>
            <a:endParaRPr lang="en-US" sz="2000" b="1" i="1" dirty="0" smtClean="0">
              <a:latin typeface="Bookman Old Style" pitchFamily="18" charset="0"/>
            </a:endParaRPr>
          </a:p>
          <a:p>
            <a:pPr algn="just">
              <a:lnSpc>
                <a:spcPct val="150000"/>
              </a:lnSpc>
            </a:pPr>
            <a:endParaRPr lang="en-US" sz="2000" b="1" i="1" dirty="0" smtClean="0">
              <a:latin typeface="Bookman Old Style" pitchFamily="18" charset="0"/>
            </a:endParaRPr>
          </a:p>
          <a:p>
            <a:pPr algn="just">
              <a:lnSpc>
                <a:spcPct val="150000"/>
              </a:lnSpc>
            </a:pPr>
            <a:endParaRPr lang="en-US" sz="2000" b="1" i="1" dirty="0" smtClean="0">
              <a:latin typeface="Bookman Old Style" pitchFamily="18" charset="0"/>
            </a:endParaRPr>
          </a:p>
          <a:p>
            <a:pPr algn="just">
              <a:lnSpc>
                <a:spcPct val="150000"/>
              </a:lnSpc>
            </a:pPr>
            <a:r>
              <a:rPr lang="en-US" sz="2000" dirty="0" smtClean="0">
                <a:latin typeface="Bookman Old Style" pitchFamily="18" charset="0"/>
              </a:rPr>
              <a:t>The test for </a:t>
            </a:r>
            <a:r>
              <a:rPr lang="en-US" sz="2000" dirty="0" err="1" smtClean="0">
                <a:latin typeface="Bookman Old Style" pitchFamily="18" charset="0"/>
              </a:rPr>
              <a:t>heteroscedasticity</a:t>
            </a:r>
            <a:r>
              <a:rPr lang="en-US" sz="2000" dirty="0" smtClean="0">
                <a:latin typeface="Bookman Old Style" pitchFamily="18" charset="0"/>
              </a:rPr>
              <a:t> after OLS suggests that the errors are of the same variance.  The null that the errors have constant variance is accepted.</a:t>
            </a:r>
          </a:p>
          <a:p>
            <a:pPr algn="just">
              <a:lnSpc>
                <a:spcPct val="150000"/>
              </a:lnSpc>
              <a:buNone/>
            </a:pPr>
            <a:r>
              <a:rPr lang="en-US" sz="2000" b="1" i="1" dirty="0" smtClean="0">
                <a:latin typeface="Bookman Old Style" pitchFamily="18" charset="0"/>
              </a:rPr>
              <a:t>Testes for omitted variables</a:t>
            </a:r>
          </a:p>
          <a:p>
            <a:pPr algn="just">
              <a:lnSpc>
                <a:spcPct val="150000"/>
              </a:lnSpc>
              <a:buNone/>
            </a:pPr>
            <a:endParaRPr lang="en-US" sz="2000" b="1" i="1" dirty="0" smtClean="0">
              <a:latin typeface="Bookman Old Style" pitchFamily="18" charset="0"/>
            </a:endParaRPr>
          </a:p>
          <a:p>
            <a:pPr algn="just">
              <a:lnSpc>
                <a:spcPct val="150000"/>
              </a:lnSpc>
              <a:buNone/>
            </a:pPr>
            <a:endParaRPr lang="en-US" sz="2000" b="1" i="1" dirty="0" smtClean="0">
              <a:latin typeface="Bookman Old Style" pitchFamily="18" charset="0"/>
            </a:endParaRPr>
          </a:p>
          <a:p>
            <a:pPr algn="just">
              <a:lnSpc>
                <a:spcPct val="150000"/>
              </a:lnSpc>
              <a:buNone/>
            </a:pPr>
            <a:endParaRPr lang="en-US" sz="2000" b="1" i="1" dirty="0" smtClean="0">
              <a:latin typeface="Bookman Old Style" pitchFamily="18" charset="0"/>
            </a:endParaRPr>
          </a:p>
          <a:p>
            <a:pPr algn="just">
              <a:lnSpc>
                <a:spcPct val="150000"/>
              </a:lnSpc>
            </a:pPr>
            <a:r>
              <a:rPr lang="en-US" sz="2000" dirty="0" smtClean="0">
                <a:latin typeface="Bookman Old Style" pitchFamily="18" charset="0"/>
              </a:rPr>
              <a:t>The null that there is not omitted variable in the model is accepted suggesting that the model has no problem of omitted variable bias.</a:t>
            </a:r>
          </a:p>
          <a:p>
            <a:endParaRPr lang="en-US" dirty="0" smtClean="0"/>
          </a:p>
          <a:p>
            <a:endParaRPr lang="en-US" dirty="0" smtClean="0"/>
          </a:p>
          <a:p>
            <a:endParaRPr lang="en-US" b="1" i="1" dirty="0" smtClean="0"/>
          </a:p>
          <a:p>
            <a:endParaRPr lang="en-US" dirty="0" smtClean="0"/>
          </a:p>
          <a:p>
            <a:endParaRPr lang="en-US" dirty="0"/>
          </a:p>
        </p:txBody>
      </p:sp>
      <p:pic>
        <p:nvPicPr>
          <p:cNvPr id="4" name="image34.png"/>
          <p:cNvPicPr/>
          <p:nvPr/>
        </p:nvPicPr>
        <p:blipFill>
          <a:blip r:embed="rId2" cstate="print"/>
          <a:stretch>
            <a:fillRect/>
          </a:stretch>
        </p:blipFill>
        <p:spPr>
          <a:xfrm>
            <a:off x="609600" y="762000"/>
            <a:ext cx="5791200" cy="1564082"/>
          </a:xfrm>
          <a:prstGeom prst="rect">
            <a:avLst/>
          </a:prstGeom>
        </p:spPr>
      </p:pic>
      <p:pic>
        <p:nvPicPr>
          <p:cNvPr id="5" name="image35.png"/>
          <p:cNvPicPr/>
          <p:nvPr/>
        </p:nvPicPr>
        <p:blipFill>
          <a:blip r:embed="rId3" cstate="print"/>
          <a:stretch>
            <a:fillRect/>
          </a:stretch>
        </p:blipFill>
        <p:spPr>
          <a:xfrm>
            <a:off x="1143000" y="4038600"/>
            <a:ext cx="5791200" cy="14478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324600"/>
          </a:xfrm>
        </p:spPr>
        <p:txBody>
          <a:bodyPr/>
          <a:lstStyle/>
          <a:p>
            <a:r>
              <a:rPr lang="en-US" b="1" i="1" dirty="0" smtClean="0"/>
              <a:t>Tests for </a:t>
            </a:r>
            <a:r>
              <a:rPr lang="en-US" b="1" i="1" dirty="0" err="1" smtClean="0"/>
              <a:t>multicollinearity</a:t>
            </a:r>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pPr>
              <a:lnSpc>
                <a:spcPct val="150000"/>
              </a:lnSpc>
            </a:pPr>
            <a:r>
              <a:rPr lang="en-US" sz="2000" dirty="0" smtClean="0">
                <a:latin typeface="Bookman Old Style" pitchFamily="18" charset="0"/>
              </a:rPr>
              <a:t>The test for </a:t>
            </a:r>
            <a:r>
              <a:rPr lang="en-US" sz="2000" dirty="0" err="1" smtClean="0">
                <a:latin typeface="Bookman Old Style" pitchFamily="18" charset="0"/>
              </a:rPr>
              <a:t>multicollinearity</a:t>
            </a:r>
            <a:r>
              <a:rPr lang="en-US" sz="2000" dirty="0" smtClean="0">
                <a:latin typeface="Bookman Old Style" pitchFamily="18" charset="0"/>
              </a:rPr>
              <a:t> reported below suggests that there is no serious problem of </a:t>
            </a:r>
            <a:r>
              <a:rPr lang="en-US" sz="2000" dirty="0" err="1" smtClean="0">
                <a:latin typeface="Bookman Old Style" pitchFamily="18" charset="0"/>
              </a:rPr>
              <a:t>multicollinearity</a:t>
            </a:r>
            <a:r>
              <a:rPr lang="en-US" sz="2000" dirty="0" smtClean="0">
                <a:latin typeface="Bookman Old Style" pitchFamily="18" charset="0"/>
              </a:rPr>
              <a:t> among explanatory variables because the mean VIF is about 1.6.</a:t>
            </a:r>
          </a:p>
          <a:p>
            <a:endParaRPr lang="en-US" b="1" i="1" dirty="0" smtClean="0"/>
          </a:p>
          <a:p>
            <a:endParaRPr lang="en-US" dirty="0" smtClean="0"/>
          </a:p>
          <a:p>
            <a:endParaRPr lang="en-US" dirty="0"/>
          </a:p>
        </p:txBody>
      </p:sp>
      <p:pic>
        <p:nvPicPr>
          <p:cNvPr id="4" name="image36.png"/>
          <p:cNvPicPr/>
          <p:nvPr/>
        </p:nvPicPr>
        <p:blipFill>
          <a:blip r:embed="rId2" cstate="print"/>
          <a:stretch>
            <a:fillRect/>
          </a:stretch>
        </p:blipFill>
        <p:spPr>
          <a:xfrm>
            <a:off x="1828800" y="1371600"/>
            <a:ext cx="2759057" cy="1997938"/>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i="1" dirty="0" smtClean="0"/>
              <a:t/>
            </a:r>
            <a:br>
              <a:rPr lang="en-US" b="1" i="1" dirty="0" smtClean="0"/>
            </a:br>
            <a:r>
              <a:rPr lang="en-US" sz="2700" b="1" i="1" dirty="0" smtClean="0">
                <a:latin typeface="Bookman Old Style" pitchFamily="18" charset="0"/>
              </a:rPr>
              <a:t>Predicted value</a:t>
            </a:r>
            <a:r>
              <a:rPr lang="en-US" sz="3600" dirty="0" smtClean="0">
                <a:latin typeface="Bookman Old Style" pitchFamily="18" charset="0"/>
              </a:rPr>
              <a:t/>
            </a:r>
            <a:br>
              <a:rPr lang="en-US" sz="3600" dirty="0" smtClean="0">
                <a:latin typeface="Bookman Old Style" pitchFamily="18" charset="0"/>
              </a:rPr>
            </a:br>
            <a:endParaRPr lang="en-US" sz="3600" dirty="0">
              <a:latin typeface="Bookman Old Style" pitchFamily="18" charset="0"/>
            </a:endParaRPr>
          </a:p>
        </p:txBody>
      </p:sp>
      <p:sp>
        <p:nvSpPr>
          <p:cNvPr id="3" name="Content Placeholder 2"/>
          <p:cNvSpPr>
            <a:spLocks noGrp="1"/>
          </p:cNvSpPr>
          <p:nvPr>
            <p:ph idx="1"/>
          </p:nvPr>
        </p:nvSpPr>
        <p:spPr>
          <a:xfrm>
            <a:off x="152400" y="838200"/>
            <a:ext cx="8839200" cy="5791200"/>
          </a:xfrm>
        </p:spPr>
        <p:txBody>
          <a:bodyPr>
            <a:normAutofit/>
          </a:bodyPr>
          <a:lstStyle/>
          <a:p>
            <a:pPr algn="just">
              <a:lnSpc>
                <a:spcPct val="150000"/>
              </a:lnSpc>
            </a:pPr>
            <a:r>
              <a:rPr lang="en-US" sz="1800" dirty="0" smtClean="0">
                <a:latin typeface="Bookman Old Style" pitchFamily="18" charset="0"/>
              </a:rPr>
              <a:t>The predicted value of the dependent variable is about 7.54. The antilog of this predicted value is 1878.7 kcal, suggesting that households obtain this quantity of daily calorie intake as predicted by all the variables.</a:t>
            </a:r>
          </a:p>
          <a:p>
            <a:pPr algn="just">
              <a:lnSpc>
                <a:spcPct val="150000"/>
              </a:lnSpc>
            </a:pPr>
            <a:endParaRPr lang="en-US" sz="2000" dirty="0">
              <a:latin typeface="Bookman Old Style" pitchFamily="18" charset="0"/>
            </a:endParaRPr>
          </a:p>
        </p:txBody>
      </p:sp>
      <p:pic>
        <p:nvPicPr>
          <p:cNvPr id="4" name="image37.png"/>
          <p:cNvPicPr/>
          <p:nvPr/>
        </p:nvPicPr>
        <p:blipFill>
          <a:blip r:embed="rId2" cstate="print"/>
          <a:stretch>
            <a:fillRect/>
          </a:stretch>
        </p:blipFill>
        <p:spPr>
          <a:xfrm>
            <a:off x="533400" y="2362200"/>
            <a:ext cx="7543800" cy="4191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lvl="1" algn="ctr" rtl="0">
              <a:spcBef>
                <a:spcPct val="0"/>
              </a:spcBef>
            </a:pPr>
            <a:r>
              <a:rPr lang="en-US" b="1" dirty="0" smtClean="0"/>
              <a:t/>
            </a:r>
            <a:br>
              <a:rPr lang="en-US" b="1" dirty="0" smtClean="0"/>
            </a:br>
            <a:r>
              <a:rPr lang="en-US" sz="2000" b="1" dirty="0" smtClean="0"/>
              <a:t>Significance of the Stochastic Disturbance Term</a:t>
            </a:r>
            <a:r>
              <a:rPr lang="en-US" sz="2400" dirty="0" smtClean="0"/>
              <a:t/>
            </a:r>
            <a:br>
              <a:rPr lang="en-US" sz="2400" dirty="0" smtClean="0"/>
            </a:br>
            <a:endParaRPr lang="en-US" dirty="0"/>
          </a:p>
        </p:txBody>
      </p:sp>
      <p:sp>
        <p:nvSpPr>
          <p:cNvPr id="3" name="Content Placeholder 2"/>
          <p:cNvSpPr>
            <a:spLocks noGrp="1"/>
          </p:cNvSpPr>
          <p:nvPr>
            <p:ph idx="1"/>
          </p:nvPr>
        </p:nvSpPr>
        <p:spPr>
          <a:xfrm>
            <a:off x="228600" y="762000"/>
            <a:ext cx="8763000" cy="5943600"/>
          </a:xfrm>
        </p:spPr>
        <p:txBody>
          <a:bodyPr>
            <a:normAutofit fontScale="40000" lnSpcReduction="20000"/>
          </a:bodyPr>
          <a:lstStyle/>
          <a:p>
            <a:pPr>
              <a:lnSpc>
                <a:spcPct val="170000"/>
              </a:lnSpc>
              <a:buFont typeface="Wingdings" pitchFamily="2" charset="2"/>
              <a:buChar char="ü"/>
            </a:pPr>
            <a:r>
              <a:rPr lang="en-US" sz="4300" dirty="0" smtClean="0">
                <a:latin typeface="Bookman Old Style" pitchFamily="18" charset="0"/>
              </a:rPr>
              <a:t>The disturbance term is a surrogate for all those variables that are omitted from the model but that collectively affect y. The obvious question is: Why not introduce these variables into the model explicitly? Stated otherwise, why not develop a multiple regression model with as many variables as possible? The reasons are many.</a:t>
            </a:r>
          </a:p>
          <a:p>
            <a:pPr lvl="0">
              <a:lnSpc>
                <a:spcPct val="170000"/>
              </a:lnSpc>
              <a:buFont typeface="Wingdings" pitchFamily="2" charset="2"/>
              <a:buChar char="Ø"/>
            </a:pPr>
            <a:r>
              <a:rPr lang="en-US" sz="4300" i="1" dirty="0" smtClean="0">
                <a:latin typeface="Bookman Old Style" pitchFamily="18" charset="0"/>
              </a:rPr>
              <a:t>Vagueness of theory</a:t>
            </a:r>
            <a:r>
              <a:rPr lang="en-US" sz="4300" dirty="0" smtClean="0">
                <a:latin typeface="Bookman Old Style" pitchFamily="18" charset="0"/>
              </a:rPr>
              <a:t>: The theory, if any, determining the behavior of y may be, and often is, incomplete.</a:t>
            </a:r>
          </a:p>
          <a:p>
            <a:pPr lvl="0">
              <a:lnSpc>
                <a:spcPct val="170000"/>
              </a:lnSpc>
              <a:buFont typeface="Wingdings" pitchFamily="2" charset="2"/>
              <a:buChar char="Ø"/>
            </a:pPr>
            <a:r>
              <a:rPr lang="en-US" sz="4300" i="1" dirty="0" smtClean="0">
                <a:latin typeface="Bookman Old Style" pitchFamily="18" charset="0"/>
              </a:rPr>
              <a:t>Unavailability of data.</a:t>
            </a:r>
          </a:p>
          <a:p>
            <a:pPr lvl="0">
              <a:lnSpc>
                <a:spcPct val="170000"/>
              </a:lnSpc>
              <a:buFont typeface="Wingdings" pitchFamily="2" charset="2"/>
              <a:buChar char="Ø"/>
            </a:pPr>
            <a:r>
              <a:rPr lang="en-US" sz="4300" i="1" dirty="0" smtClean="0">
                <a:latin typeface="Bookman Old Style" pitchFamily="18" charset="0"/>
              </a:rPr>
              <a:t>Core variables vs. peripheral variables</a:t>
            </a:r>
            <a:r>
              <a:rPr lang="en-US" sz="4300" dirty="0" smtClean="0">
                <a:latin typeface="Bookman Old Style" pitchFamily="18" charset="0"/>
              </a:rPr>
              <a:t>: It is quite possible that the joint influence of all or some of the variables may be so small and at best nonsystematic or random that as a practical matter and for cost considerations it does not pay to introduce them into the model explicitly. One hopes that their combined effect can be treated as a random variable.</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200" dirty="0" err="1" smtClean="0"/>
              <a:t>Con’d</a:t>
            </a:r>
            <a:r>
              <a:rPr lang="en-US" sz="3200" dirty="0" smtClean="0"/>
              <a:t> </a:t>
            </a:r>
            <a:endParaRPr lang="en-US" sz="3200" dirty="0"/>
          </a:p>
        </p:txBody>
      </p:sp>
      <p:sp>
        <p:nvSpPr>
          <p:cNvPr id="3" name="Content Placeholder 2"/>
          <p:cNvSpPr>
            <a:spLocks noGrp="1"/>
          </p:cNvSpPr>
          <p:nvPr>
            <p:ph idx="1"/>
          </p:nvPr>
        </p:nvSpPr>
        <p:spPr>
          <a:xfrm>
            <a:off x="152400" y="762000"/>
            <a:ext cx="8839200" cy="5791200"/>
          </a:xfrm>
        </p:spPr>
        <p:txBody>
          <a:bodyPr>
            <a:normAutofit fontScale="32500" lnSpcReduction="20000"/>
          </a:bodyPr>
          <a:lstStyle/>
          <a:p>
            <a:pPr lvl="0" algn="just">
              <a:lnSpc>
                <a:spcPct val="170000"/>
              </a:lnSpc>
              <a:buFont typeface="Wingdings" pitchFamily="2" charset="2"/>
              <a:buChar char="Ø"/>
            </a:pPr>
            <a:r>
              <a:rPr lang="en-US" sz="4200" i="1" dirty="0" smtClean="0">
                <a:latin typeface="Bookman Old Style" pitchFamily="18" charset="0"/>
              </a:rPr>
              <a:t>Intrinsic randomness in human </a:t>
            </a:r>
            <a:r>
              <a:rPr lang="en-US" sz="4200" i="1" dirty="0" err="1" smtClean="0">
                <a:latin typeface="Bookman Old Style" pitchFamily="18" charset="0"/>
              </a:rPr>
              <a:t>behavior</a:t>
            </a:r>
            <a:r>
              <a:rPr lang="en-US" sz="4200" dirty="0" err="1" smtClean="0">
                <a:latin typeface="Bookman Old Style" pitchFamily="18" charset="0"/>
              </a:rPr>
              <a:t>:Even</a:t>
            </a:r>
            <a:r>
              <a:rPr lang="en-US" sz="4200" dirty="0" smtClean="0">
                <a:latin typeface="Bookman Old Style" pitchFamily="18" charset="0"/>
              </a:rPr>
              <a:t> if we succeed in introducing all the relevant variables into the model, there is bound to be some “intrinsic” randomness in individual </a:t>
            </a:r>
            <a:r>
              <a:rPr lang="en-US" sz="4200" i="1" dirty="0" smtClean="0">
                <a:latin typeface="Bookman Old Style" pitchFamily="18" charset="0"/>
              </a:rPr>
              <a:t>y</a:t>
            </a:r>
            <a:r>
              <a:rPr lang="en-US" sz="4200" dirty="0" smtClean="0">
                <a:latin typeface="Bookman Old Style" pitchFamily="18" charset="0"/>
              </a:rPr>
              <a:t>' </a:t>
            </a:r>
            <a:r>
              <a:rPr lang="en-US" sz="4200" i="1" dirty="0" smtClean="0">
                <a:latin typeface="Bookman Old Style" pitchFamily="18" charset="0"/>
              </a:rPr>
              <a:t>s </a:t>
            </a:r>
            <a:r>
              <a:rPr lang="en-US" sz="4200" dirty="0" smtClean="0">
                <a:latin typeface="Bookman Old Style" pitchFamily="18" charset="0"/>
              </a:rPr>
              <a:t>that cannot be explained no matter how hard we try. The disturbances may very well reflect this intrinsic randomness.</a:t>
            </a:r>
          </a:p>
          <a:p>
            <a:pPr lvl="0" algn="just">
              <a:lnSpc>
                <a:spcPct val="170000"/>
              </a:lnSpc>
              <a:buFont typeface="Wingdings" pitchFamily="2" charset="2"/>
              <a:buChar char="Ø"/>
            </a:pPr>
            <a:r>
              <a:rPr lang="en-US" sz="4200" i="1" dirty="0" smtClean="0">
                <a:latin typeface="Bookman Old Style" pitchFamily="18" charset="0"/>
              </a:rPr>
              <a:t>Poor proxy variables: </a:t>
            </a:r>
            <a:r>
              <a:rPr lang="en-US" sz="4200" dirty="0" smtClean="0">
                <a:latin typeface="Bookman Old Style" pitchFamily="18" charset="0"/>
              </a:rPr>
              <a:t>Although the classical regression model assumes that the variables </a:t>
            </a:r>
            <a:r>
              <a:rPr lang="en-US" sz="4200" dirty="0" err="1" smtClean="0">
                <a:latin typeface="Bookman Old Style" pitchFamily="18" charset="0"/>
              </a:rPr>
              <a:t>yand</a:t>
            </a:r>
            <a:r>
              <a:rPr lang="en-US" sz="4200" dirty="0" smtClean="0">
                <a:latin typeface="Bookman Old Style" pitchFamily="18" charset="0"/>
              </a:rPr>
              <a:t> </a:t>
            </a:r>
            <a:r>
              <a:rPr lang="en-US" sz="4200" dirty="0" err="1" smtClean="0">
                <a:latin typeface="Bookman Old Style" pitchFamily="18" charset="0"/>
              </a:rPr>
              <a:t>xare</a:t>
            </a:r>
            <a:r>
              <a:rPr lang="en-US" sz="4200" dirty="0" smtClean="0">
                <a:latin typeface="Bookman Old Style" pitchFamily="18" charset="0"/>
              </a:rPr>
              <a:t> measured accurately, in practice the data may be plagued by errors of measurement.</a:t>
            </a:r>
          </a:p>
          <a:p>
            <a:pPr lvl="0" algn="just">
              <a:lnSpc>
                <a:spcPct val="170000"/>
              </a:lnSpc>
              <a:buFont typeface="Wingdings" pitchFamily="2" charset="2"/>
              <a:buChar char="Ø"/>
            </a:pPr>
            <a:r>
              <a:rPr lang="en-US" sz="4200" i="1" dirty="0" smtClean="0">
                <a:latin typeface="Bookman Old Style" pitchFamily="18" charset="0"/>
              </a:rPr>
              <a:t>Principle of parsimony: </a:t>
            </a:r>
            <a:r>
              <a:rPr lang="en-US" sz="4200" dirty="0" smtClean="0">
                <a:latin typeface="Bookman Old Style" pitchFamily="18" charset="0"/>
              </a:rPr>
              <a:t>Following Occam’s razor, we would like to keep our regression model as simple as possible. If we can explain the behavior of </a:t>
            </a:r>
            <a:r>
              <a:rPr lang="en-US" sz="4200" dirty="0" err="1" smtClean="0">
                <a:latin typeface="Bookman Old Style" pitchFamily="18" charset="0"/>
              </a:rPr>
              <a:t>y“substantially</a:t>
            </a:r>
            <a:r>
              <a:rPr lang="en-US" sz="4200" dirty="0" smtClean="0">
                <a:latin typeface="Bookman Old Style" pitchFamily="18" charset="0"/>
              </a:rPr>
              <a:t>” with two or three explanatory variables and if our theory is not strong enough to suggest what other variables might be included, why introduce more variables? Let the disturbance </a:t>
            </a:r>
            <a:r>
              <a:rPr lang="en-US" sz="4200" dirty="0" err="1" smtClean="0">
                <a:latin typeface="Bookman Old Style" pitchFamily="18" charset="0"/>
              </a:rPr>
              <a:t>termrepresent</a:t>
            </a:r>
            <a:r>
              <a:rPr lang="en-US" sz="4200" dirty="0" smtClean="0">
                <a:latin typeface="Bookman Old Style" pitchFamily="18" charset="0"/>
              </a:rPr>
              <a:t> all other variables. Of course, we should not exclude relevant and important variables just to keep the regression model simple.</a:t>
            </a:r>
          </a:p>
          <a:p>
            <a:pPr lvl="0" algn="just">
              <a:lnSpc>
                <a:spcPct val="170000"/>
              </a:lnSpc>
              <a:buFont typeface="Wingdings" pitchFamily="2" charset="2"/>
              <a:buChar char="Ø"/>
            </a:pPr>
            <a:r>
              <a:rPr lang="en-US" sz="4200" i="1" dirty="0" smtClean="0">
                <a:latin typeface="Bookman Old Style" pitchFamily="18" charset="0"/>
              </a:rPr>
              <a:t>Wrong functional form: </a:t>
            </a:r>
            <a:r>
              <a:rPr lang="en-US" sz="4200" dirty="0" smtClean="0">
                <a:latin typeface="Bookman Old Style" pitchFamily="18" charset="0"/>
              </a:rPr>
              <a:t>Even if we have theoretically correct variables explaining a phenomenon and even if we can obtain data on these variables, very often we do not know the form of the functional relationship between the </a:t>
            </a:r>
            <a:r>
              <a:rPr lang="en-US" sz="4200" dirty="0" err="1" smtClean="0">
                <a:latin typeface="Bookman Old Style" pitchFamily="18" charset="0"/>
              </a:rPr>
              <a:t>regressand</a:t>
            </a:r>
            <a:r>
              <a:rPr lang="en-US" sz="4200" dirty="0" smtClean="0">
                <a:latin typeface="Bookman Old Style" pitchFamily="18" charset="0"/>
              </a:rPr>
              <a:t> and the </a:t>
            </a:r>
            <a:r>
              <a:rPr lang="en-US" sz="4200" dirty="0" err="1" smtClean="0">
                <a:latin typeface="Bookman Old Style" pitchFamily="18" charset="0"/>
              </a:rPr>
              <a:t>regressors</a:t>
            </a:r>
            <a:r>
              <a:rPr lang="en-US" sz="4200" dirty="0" smtClean="0">
                <a:latin typeface="Bookman Old Style" pitchFamily="18" charset="0"/>
              </a:rPr>
              <a:t>.</a:t>
            </a:r>
          </a:p>
          <a:p>
            <a:pPr algn="just">
              <a:lnSpc>
                <a:spcPct val="170000"/>
              </a:lnSpc>
            </a:pPr>
            <a:endParaRPr lang="en-US" dirty="0">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sz="2700" dirty="0" smtClean="0">
                <a:latin typeface="Bookman Old Style" pitchFamily="18" charset="0"/>
              </a:rPr>
              <a:t>Scale of measurements</a:t>
            </a:r>
            <a:r>
              <a:rPr lang="en-US" dirty="0" smtClean="0"/>
              <a:t/>
            </a:r>
            <a:br>
              <a:rPr lang="en-US" dirty="0" smtClean="0"/>
            </a:br>
            <a:endParaRPr lang="en-US" dirty="0"/>
          </a:p>
        </p:txBody>
      </p:sp>
      <p:sp>
        <p:nvSpPr>
          <p:cNvPr id="3" name="Content Placeholder 2"/>
          <p:cNvSpPr>
            <a:spLocks noGrp="1"/>
          </p:cNvSpPr>
          <p:nvPr>
            <p:ph idx="1"/>
          </p:nvPr>
        </p:nvSpPr>
        <p:spPr>
          <a:xfrm>
            <a:off x="228600" y="1143000"/>
            <a:ext cx="8610600" cy="5562600"/>
          </a:xfrm>
        </p:spPr>
        <p:txBody>
          <a:bodyPr>
            <a:normAutofit fontScale="55000" lnSpcReduction="20000"/>
          </a:bodyPr>
          <a:lstStyle/>
          <a:p>
            <a:pPr algn="just">
              <a:lnSpc>
                <a:spcPct val="170000"/>
              </a:lnSpc>
            </a:pPr>
            <a:r>
              <a:rPr lang="en-US" b="1" dirty="0" smtClean="0">
                <a:latin typeface="Bookman Old Style" panose="02050604050505020204" pitchFamily="18" charset="0"/>
              </a:rPr>
              <a:t>Nominal Scale:</a:t>
            </a:r>
            <a:r>
              <a:rPr lang="en-US" dirty="0" smtClean="0">
                <a:latin typeface="Bookman Old Style" panose="02050604050505020204" pitchFamily="18" charset="0"/>
              </a:rPr>
              <a:t> Consists of ‘naming’ observations or classifying them into various mutually exclusive categories.</a:t>
            </a:r>
          </a:p>
          <a:p>
            <a:pPr algn="just">
              <a:lnSpc>
                <a:spcPct val="170000"/>
              </a:lnSpc>
            </a:pPr>
            <a:r>
              <a:rPr lang="en-US" dirty="0" smtClean="0">
                <a:latin typeface="Bookman Old Style" panose="02050604050505020204" pitchFamily="18" charset="0"/>
              </a:rPr>
              <a:t>classified by some quality it possesses rather than by an amount or quantity. </a:t>
            </a:r>
          </a:p>
          <a:p>
            <a:pPr marL="0" indent="0" algn="just">
              <a:lnSpc>
                <a:spcPct val="170000"/>
              </a:lnSpc>
              <a:buNone/>
            </a:pPr>
            <a:r>
              <a:rPr lang="en-US" b="1" dirty="0" smtClean="0">
                <a:latin typeface="Bookman Old Style" panose="02050604050505020204" pitchFamily="18" charset="0"/>
              </a:rPr>
              <a:t>example: </a:t>
            </a:r>
            <a:r>
              <a:rPr lang="en-US" dirty="0" smtClean="0">
                <a:latin typeface="Bookman Old Style" panose="02050604050505020204" pitchFamily="18" charset="0"/>
              </a:rPr>
              <a:t> Religion: Christianity, Islam, Hinduism, etc.; Sex: Male, Female</a:t>
            </a:r>
          </a:p>
          <a:p>
            <a:pPr algn="just">
              <a:lnSpc>
                <a:spcPct val="170000"/>
              </a:lnSpc>
            </a:pPr>
            <a:r>
              <a:rPr lang="en-US" b="1" dirty="0" smtClean="0">
                <a:latin typeface="Bookman Old Style" panose="02050604050505020204" pitchFamily="18" charset="0"/>
              </a:rPr>
              <a:t>Ordinal Scale:</a:t>
            </a:r>
            <a:r>
              <a:rPr lang="en-US" dirty="0" smtClean="0">
                <a:latin typeface="Bookman Old Style" panose="02050604050505020204" pitchFamily="18" charset="0"/>
              </a:rPr>
              <a:t> Whenever observations are not only different from category to category, but can be ranked according to some criterion.  The variables deal with their relative difference rather than with quantitative differences. </a:t>
            </a:r>
          </a:p>
          <a:p>
            <a:pPr algn="just">
              <a:lnSpc>
                <a:spcPct val="170000"/>
              </a:lnSpc>
            </a:pPr>
            <a:r>
              <a:rPr lang="en-US" dirty="0" smtClean="0">
                <a:latin typeface="Bookman Old Style" panose="02050604050505020204" pitchFamily="18" charset="0"/>
              </a:rPr>
              <a:t>have meaningful inequalities. </a:t>
            </a:r>
          </a:p>
          <a:p>
            <a:pPr marL="0" indent="0" algn="just">
              <a:lnSpc>
                <a:spcPct val="170000"/>
              </a:lnSpc>
              <a:buNone/>
            </a:pPr>
            <a:r>
              <a:rPr lang="en-US" dirty="0" smtClean="0">
                <a:latin typeface="Bookman Old Style" panose="02050604050505020204" pitchFamily="18" charset="0"/>
              </a:rPr>
              <a:t>Example: Individuals may be classified according to socio-economic as low, medium &amp; high</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sp>
        <p:nvSpPr>
          <p:cNvPr id="3" name="Content Placeholder 2"/>
          <p:cNvSpPr>
            <a:spLocks noGrp="1"/>
          </p:cNvSpPr>
          <p:nvPr>
            <p:ph idx="1"/>
          </p:nvPr>
        </p:nvSpPr>
        <p:spPr>
          <a:xfrm>
            <a:off x="228600" y="1219200"/>
            <a:ext cx="8686800" cy="5334000"/>
          </a:xfrm>
        </p:spPr>
        <p:txBody>
          <a:bodyPr>
            <a:normAutofit fontScale="47500" lnSpcReduction="20000"/>
          </a:bodyPr>
          <a:lstStyle/>
          <a:p>
            <a:pPr>
              <a:lnSpc>
                <a:spcPct val="160000"/>
              </a:lnSpc>
            </a:pPr>
            <a:r>
              <a:rPr lang="en-US" b="1" u="sng" dirty="0" smtClean="0">
                <a:latin typeface="Bookman Old Style" pitchFamily="18" charset="0"/>
              </a:rPr>
              <a:t>Interval Scale:</a:t>
            </a:r>
            <a:r>
              <a:rPr lang="en-US" dirty="0" smtClean="0">
                <a:latin typeface="Bookman Old Style" pitchFamily="18" charset="0"/>
              </a:rPr>
              <a:t>  not only possible to order measurements, but also the distance between any two measurements is known but not meaningful quotients. </a:t>
            </a:r>
            <a:r>
              <a:rPr lang="en-US" b="1" dirty="0" smtClean="0">
                <a:latin typeface="Bookman Old Style" pitchFamily="18" charset="0"/>
              </a:rPr>
              <a:t>Example: time period in years like 1989, 2015 etc</a:t>
            </a:r>
            <a:endParaRPr lang="en-US" dirty="0" smtClean="0">
              <a:latin typeface="Bookman Old Style" pitchFamily="18" charset="0"/>
            </a:endParaRPr>
          </a:p>
          <a:p>
            <a:pPr>
              <a:lnSpc>
                <a:spcPct val="160000"/>
              </a:lnSpc>
            </a:pPr>
            <a:r>
              <a:rPr lang="en-US" b="1" i="1" u="sng" dirty="0" smtClean="0">
                <a:latin typeface="Bookman Old Style" pitchFamily="18" charset="0"/>
              </a:rPr>
              <a:t>Ratio Scale: -</a:t>
            </a:r>
            <a:r>
              <a:rPr lang="en-US" dirty="0" smtClean="0">
                <a:latin typeface="Bookman Old Style" pitchFamily="18" charset="0"/>
              </a:rPr>
              <a:t> continues variable : Example: Variables such as age, height, length, income, etc</a:t>
            </a:r>
          </a:p>
          <a:p>
            <a:pPr>
              <a:lnSpc>
                <a:spcPct val="160000"/>
              </a:lnSpc>
              <a:buNone/>
            </a:pPr>
            <a:r>
              <a:rPr lang="en-US" sz="4000" b="1" dirty="0" smtClean="0">
                <a:latin typeface="Bookman Old Style" pitchFamily="18" charset="0"/>
              </a:rPr>
              <a:t>Types of data (variables) </a:t>
            </a:r>
          </a:p>
          <a:p>
            <a:pPr marL="514350" indent="-514350">
              <a:lnSpc>
                <a:spcPct val="160000"/>
              </a:lnSpc>
              <a:buAutoNum type="alphaLcPeriod"/>
            </a:pPr>
            <a:r>
              <a:rPr lang="en-US" b="1" dirty="0" smtClean="0">
                <a:latin typeface="Bookman Old Style" pitchFamily="18" charset="0"/>
              </a:rPr>
              <a:t>Time series:</a:t>
            </a:r>
            <a:r>
              <a:rPr lang="en-US" dirty="0" smtClean="0">
                <a:latin typeface="Bookman Old Style" pitchFamily="18" charset="0"/>
              </a:rPr>
              <a:t> a set of observations on the values that a variable takes at different times. </a:t>
            </a:r>
          </a:p>
          <a:p>
            <a:pPr marL="514350" indent="-514350">
              <a:lnSpc>
                <a:spcPct val="160000"/>
              </a:lnSpc>
              <a:buAutoNum type="alphaLcPeriod"/>
            </a:pPr>
            <a:r>
              <a:rPr lang="en-US" b="1" dirty="0" smtClean="0">
                <a:latin typeface="Bookman Old Style" pitchFamily="18" charset="0"/>
              </a:rPr>
              <a:t>Cross-sectional data</a:t>
            </a:r>
            <a:r>
              <a:rPr lang="en-US" dirty="0" smtClean="0">
                <a:latin typeface="Bookman Old Style" pitchFamily="18" charset="0"/>
              </a:rPr>
              <a:t>: data on one or more variables collected at the same point in time</a:t>
            </a:r>
          </a:p>
          <a:p>
            <a:pPr marL="514350" indent="-514350">
              <a:lnSpc>
                <a:spcPct val="160000"/>
              </a:lnSpc>
              <a:buAutoNum type="alphaLcPeriod"/>
            </a:pPr>
            <a:r>
              <a:rPr lang="en-US" b="1" dirty="0" smtClean="0">
                <a:latin typeface="Bookman Old Style" pitchFamily="18" charset="0"/>
              </a:rPr>
              <a:t>Pooled data</a:t>
            </a:r>
            <a:r>
              <a:rPr lang="en-US" dirty="0" smtClean="0">
                <a:latin typeface="Bookman Old Style" pitchFamily="18" charset="0"/>
              </a:rPr>
              <a:t>: combination of time series and cross-section data</a:t>
            </a:r>
          </a:p>
          <a:p>
            <a:pPr marL="514350" indent="-514350">
              <a:lnSpc>
                <a:spcPct val="160000"/>
              </a:lnSpc>
              <a:buAutoNum type="alphaLcPeriod"/>
            </a:pPr>
            <a:r>
              <a:rPr lang="en-US" b="1" dirty="0" smtClean="0">
                <a:latin typeface="Bookman Old Style" pitchFamily="18" charset="0"/>
              </a:rPr>
              <a:t>Panel data</a:t>
            </a:r>
            <a:r>
              <a:rPr lang="en-US" dirty="0" smtClean="0">
                <a:latin typeface="Bookman Old Style" pitchFamily="18" charset="0"/>
              </a:rPr>
              <a:t>: a special type of pooled data in which the same cross-section  unit is surveyed overtime.  </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5791200"/>
          </a:xfrm>
        </p:spPr>
        <p:txBody>
          <a:bodyPr>
            <a:normAutofit fontScale="55000" lnSpcReduction="20000"/>
          </a:bodyPr>
          <a:lstStyle/>
          <a:p>
            <a:pPr algn="just">
              <a:lnSpc>
                <a:spcPct val="160000"/>
              </a:lnSpc>
              <a:buNone/>
            </a:pPr>
            <a:r>
              <a:rPr lang="en-US" dirty="0" smtClean="0">
                <a:latin typeface="Bookman Old Style" pitchFamily="18" charset="0"/>
              </a:rPr>
              <a:t>Variables can be classified as continuous and discrete variables.  </a:t>
            </a:r>
          </a:p>
          <a:p>
            <a:pPr lvl="0" algn="just" fontAlgn="auto">
              <a:lnSpc>
                <a:spcPct val="160000"/>
              </a:lnSpc>
            </a:pPr>
            <a:r>
              <a:rPr lang="en-US" b="1" u="sng" dirty="0" smtClean="0">
                <a:latin typeface="Bookman Old Style" pitchFamily="18" charset="0"/>
              </a:rPr>
              <a:t>Continuous Variables</a:t>
            </a:r>
            <a:r>
              <a:rPr lang="en-US" dirty="0" smtClean="0">
                <a:latin typeface="Bookman Old Style" pitchFamily="18" charset="0"/>
              </a:rPr>
              <a:t>: - are usually obtained by measurement not by counting. These are variables which assume or take any decimal value when collected. The variables like </a:t>
            </a:r>
            <a:r>
              <a:rPr lang="en-US" dirty="0" smtClean="0">
                <a:solidFill>
                  <a:srgbClr val="FF0000"/>
                </a:solidFill>
                <a:latin typeface="Bookman Old Style" pitchFamily="18" charset="0"/>
              </a:rPr>
              <a:t>age, 	time, height, income, price, temperature</a:t>
            </a:r>
            <a:r>
              <a:rPr lang="en-US" dirty="0" smtClean="0">
                <a:latin typeface="Bookman Old Style" pitchFamily="18" charset="0"/>
              </a:rPr>
              <a:t>, and etc are all continuous since the data collected from such variables can take decimal values.</a:t>
            </a:r>
          </a:p>
          <a:p>
            <a:pPr lvl="0" algn="just" fontAlgn="auto">
              <a:lnSpc>
                <a:spcPct val="160000"/>
              </a:lnSpc>
            </a:pPr>
            <a:r>
              <a:rPr lang="en-US" b="1" u="sng" dirty="0" smtClean="0">
                <a:latin typeface="Bookman Old Style" pitchFamily="18" charset="0"/>
              </a:rPr>
              <a:t>Discrete Variables</a:t>
            </a:r>
            <a:r>
              <a:rPr lang="en-US" dirty="0" smtClean="0">
                <a:latin typeface="Bookman Old Style" pitchFamily="18" charset="0"/>
              </a:rPr>
              <a:t>: - are obtained by counting. A discrete variable takes always whole number values that are counted.  Example variables such as </a:t>
            </a:r>
            <a:r>
              <a:rPr lang="en-US" dirty="0" smtClean="0">
                <a:solidFill>
                  <a:srgbClr val="FF0000"/>
                </a:solidFill>
                <a:latin typeface="Bookman Old Style" pitchFamily="18" charset="0"/>
              </a:rPr>
              <a:t>number of students, number of errors per page, number of accidents on traffic line, number of defective or non-defective items produced in production line.</a:t>
            </a:r>
          </a:p>
          <a:p>
            <a:pPr algn="just">
              <a:lnSpc>
                <a:spcPct val="160000"/>
              </a:lnSpc>
              <a:buNone/>
            </a:pPr>
            <a:r>
              <a:rPr lang="en-US" dirty="0" smtClean="0">
                <a:latin typeface="Bookman Old Style" pitchFamily="18" charset="0"/>
              </a:rPr>
              <a:t>Various econometricians used different ways of wordings to define </a:t>
            </a:r>
            <a:r>
              <a:rPr lang="en-US" b="1" i="1" dirty="0" smtClean="0">
                <a:latin typeface="Bookman Old Style" pitchFamily="18" charset="0"/>
              </a:rPr>
              <a:t>econometrics</a:t>
            </a:r>
            <a:r>
              <a:rPr lang="en-US" dirty="0" smtClean="0">
                <a:latin typeface="Bookman Old Style" pitchFamily="18" charset="0"/>
              </a:rPr>
              <a:t>. But if we distill the fundamental features/concepts of all the definitions, we may obtain the following definition.</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Bookman Old Style" pitchFamily="18" charset="0"/>
              </a:rPr>
              <a:t>Definition of the Simple Regression Model</a:t>
            </a:r>
            <a:endParaRPr lang="en-US" sz="2400" dirty="0"/>
          </a:p>
        </p:txBody>
      </p:sp>
      <p:sp>
        <p:nvSpPr>
          <p:cNvPr id="3" name="Content Placeholder 2"/>
          <p:cNvSpPr>
            <a:spLocks noGrp="1"/>
          </p:cNvSpPr>
          <p:nvPr>
            <p:ph idx="1"/>
          </p:nvPr>
        </p:nvSpPr>
        <p:spPr/>
        <p:txBody>
          <a:bodyPr>
            <a:normAutofit fontScale="62500" lnSpcReduction="20000"/>
          </a:bodyPr>
          <a:lstStyle/>
          <a:p>
            <a:pPr algn="just">
              <a:lnSpc>
                <a:spcPct val="120000"/>
              </a:lnSpc>
            </a:pPr>
            <a:r>
              <a:rPr lang="en-US" dirty="0" smtClean="0">
                <a:latin typeface="Bookman Old Style" pitchFamily="18" charset="0"/>
              </a:rPr>
              <a:t>premise: y and x are two variables, representing some population, and we are interested in “explaining y in terms of x,” or in “studying how y varies with changes in x.” </a:t>
            </a:r>
          </a:p>
          <a:p>
            <a:pPr algn="just">
              <a:lnSpc>
                <a:spcPct val="120000"/>
              </a:lnSpc>
            </a:pPr>
            <a:r>
              <a:rPr lang="en-US" dirty="0" smtClean="0">
                <a:latin typeface="Bookman Old Style" pitchFamily="18" charset="0"/>
              </a:rPr>
              <a:t>example:  y is hourly wage and x is years of education</a:t>
            </a:r>
          </a:p>
          <a:p>
            <a:pPr algn="just">
              <a:lnSpc>
                <a:spcPct val="120000"/>
              </a:lnSpc>
            </a:pPr>
            <a:r>
              <a:rPr lang="en-US" dirty="0" smtClean="0">
                <a:latin typeface="Bookman Old Style" pitchFamily="18" charset="0"/>
              </a:rPr>
              <a:t>In writing down a model that will “explain y in terms of x,” we must confront three issues. </a:t>
            </a:r>
          </a:p>
          <a:p>
            <a:pPr marL="514350" indent="-514350" algn="just">
              <a:lnSpc>
                <a:spcPct val="120000"/>
              </a:lnSpc>
              <a:buAutoNum type="alphaUcPeriod"/>
            </a:pPr>
            <a:r>
              <a:rPr lang="en-US" dirty="0" smtClean="0">
                <a:latin typeface="Bookman Old Style" pitchFamily="18" charset="0"/>
              </a:rPr>
              <a:t>there is never an exact relationship between two variables, how do we allow for other factors to affect y? </a:t>
            </a:r>
          </a:p>
          <a:p>
            <a:pPr marL="514350" indent="-514350" algn="just">
              <a:lnSpc>
                <a:spcPct val="120000"/>
              </a:lnSpc>
              <a:buAutoNum type="alphaUcPeriod"/>
            </a:pPr>
            <a:r>
              <a:rPr lang="en-US" dirty="0" smtClean="0">
                <a:latin typeface="Bookman Old Style" pitchFamily="18" charset="0"/>
              </a:rPr>
              <a:t>what is the functional relationship between y and x? </a:t>
            </a:r>
          </a:p>
          <a:p>
            <a:pPr marL="514350" indent="-514350" algn="just">
              <a:lnSpc>
                <a:spcPct val="120000"/>
              </a:lnSpc>
              <a:buAutoNum type="alphaUcPeriod"/>
            </a:pPr>
            <a:r>
              <a:rPr lang="en-US" dirty="0" smtClean="0">
                <a:latin typeface="Bookman Old Style" pitchFamily="18" charset="0"/>
              </a:rPr>
              <a:t>how can we be sure we are capturing a ceteris paribus relationship between y and x?</a:t>
            </a:r>
          </a:p>
          <a:p>
            <a:pPr marL="514350" indent="-514350" algn="just">
              <a:lnSpc>
                <a:spcPct val="120000"/>
              </a:lnSpc>
              <a:buNone/>
            </a:pPr>
            <a:r>
              <a:rPr lang="en-US" dirty="0" smtClean="0">
                <a:latin typeface="Bookman Old Style" pitchFamily="18" charset="0"/>
              </a:rPr>
              <a:t>We can resolve these ambiguities by writing down an equation relating y to x. A simple equation is                     …….(1)</a:t>
            </a:r>
            <a:endParaRPr lang="es-ES" dirty="0" smtClean="0">
              <a:latin typeface="Bookman Old Style" pitchFamily="18" charset="0"/>
            </a:endParaRPr>
          </a:p>
          <a:p>
            <a:endParaRPr lang="en-US" dirty="0"/>
          </a:p>
        </p:txBody>
      </p:sp>
      <p:pic>
        <p:nvPicPr>
          <p:cNvPr id="4" name="Picture 3"/>
          <p:cNvPicPr/>
          <p:nvPr/>
        </p:nvPicPr>
        <p:blipFill>
          <a:blip r:embed="rId2"/>
          <a:srcRect/>
          <a:stretch>
            <a:fillRect/>
          </a:stretch>
        </p:blipFill>
        <p:spPr bwMode="auto">
          <a:xfrm>
            <a:off x="5638800" y="5562600"/>
            <a:ext cx="1676400" cy="533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248400"/>
          </a:xfrm>
        </p:spPr>
        <p:txBody>
          <a:bodyPr/>
          <a:lstStyle/>
          <a:p>
            <a:pPr algn="just">
              <a:lnSpc>
                <a:spcPct val="150000"/>
              </a:lnSpc>
            </a:pPr>
            <a:r>
              <a:rPr lang="en-US" sz="2200" dirty="0" smtClean="0">
                <a:latin typeface="Bookman Old Style" pitchFamily="18" charset="0"/>
              </a:rPr>
              <a:t>Equation (1)defines the simple linear regression model. It is also called the two-variable linear regression model or </a:t>
            </a:r>
            <a:r>
              <a:rPr lang="en-US" sz="2200" dirty="0" err="1" smtClean="0">
                <a:latin typeface="Bookman Old Style" pitchFamily="18" charset="0"/>
              </a:rPr>
              <a:t>bivariate</a:t>
            </a:r>
            <a:r>
              <a:rPr lang="en-US" sz="2200" dirty="0" smtClean="0">
                <a:latin typeface="Bookman Old Style" pitchFamily="18" charset="0"/>
              </a:rPr>
              <a:t> linear regression model because it relates the two variables x and y.</a:t>
            </a:r>
          </a:p>
          <a:p>
            <a:pPr algn="just">
              <a:lnSpc>
                <a:spcPct val="150000"/>
              </a:lnSpc>
            </a:pPr>
            <a:endParaRPr lang="en-US" dirty="0" smtClean="0">
              <a:latin typeface="Bookman Old Style" pitchFamily="18" charset="0"/>
            </a:endParaRPr>
          </a:p>
          <a:p>
            <a:pPr>
              <a:lnSpc>
                <a:spcPct val="80000"/>
              </a:lnSpc>
            </a:pPr>
            <a:endParaRPr lang="en-US" dirty="0" smtClean="0"/>
          </a:p>
          <a:p>
            <a:endParaRPr lang="en-US" dirty="0"/>
          </a:p>
        </p:txBody>
      </p:sp>
      <p:pic>
        <p:nvPicPr>
          <p:cNvPr id="4" name="Picture 3"/>
          <p:cNvPicPr/>
          <p:nvPr/>
        </p:nvPicPr>
        <p:blipFill>
          <a:blip r:embed="rId2"/>
          <a:srcRect/>
          <a:stretch>
            <a:fillRect/>
          </a:stretch>
        </p:blipFill>
        <p:spPr bwMode="auto">
          <a:xfrm>
            <a:off x="762000" y="2514600"/>
            <a:ext cx="7543800" cy="3886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 assumption of multiple linear regression (MLR) model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A1: </a:t>
            </a:r>
            <a:r>
              <a:rPr lang="en-US" b="1" i="1" dirty="0" smtClean="0"/>
              <a:t>Linear in parameters</a:t>
            </a:r>
            <a:r>
              <a:rPr lang="en-US" b="1" dirty="0" smtClean="0"/>
              <a:t>:</a:t>
            </a:r>
            <a:endParaRPr lang="en-US" dirty="0" smtClean="0"/>
          </a:p>
          <a:p>
            <a:r>
              <a:rPr lang="en-US" dirty="0" smtClean="0"/>
              <a:t>The regression model is linear in the parameters (between y and x): </a:t>
            </a:r>
          </a:p>
          <a:p>
            <a:pPr>
              <a:buNone/>
            </a:pPr>
            <a:r>
              <a:rPr lang="en-US" b="1" dirty="0" smtClean="0"/>
              <a:t>A2: </a:t>
            </a:r>
            <a:r>
              <a:rPr lang="en-US" b="1" i="1" dirty="0" smtClean="0"/>
              <a:t>Random sampling</a:t>
            </a:r>
            <a:r>
              <a:rPr lang="en-US" b="1" dirty="0" smtClean="0"/>
              <a:t>:</a:t>
            </a:r>
            <a:endParaRPr lang="en-US" dirty="0" smtClean="0"/>
          </a:p>
          <a:p>
            <a:r>
              <a:rPr lang="en-US" dirty="0" smtClean="0"/>
              <a:t>Random sampling of </a:t>
            </a:r>
            <a:r>
              <a:rPr lang="en-US" i="1" dirty="0" smtClean="0"/>
              <a:t>n </a:t>
            </a:r>
            <a:r>
              <a:rPr lang="en-US" dirty="0" smtClean="0"/>
              <a:t>observations: (</a:t>
            </a:r>
            <a:r>
              <a:rPr lang="en-US" i="1" dirty="0" smtClean="0"/>
              <a:t>x</a:t>
            </a:r>
            <a:r>
              <a:rPr lang="en-US" i="1" baseline="-25000" dirty="0" smtClean="0"/>
              <a:t>i</a:t>
            </a:r>
            <a:r>
              <a:rPr lang="en-US" i="1" dirty="0" smtClean="0"/>
              <a:t> </a:t>
            </a:r>
            <a:r>
              <a:rPr lang="en-US" dirty="0" smtClean="0"/>
              <a:t>, </a:t>
            </a:r>
            <a:r>
              <a:rPr lang="en-US" i="1" dirty="0" err="1" smtClean="0"/>
              <a:t>y</a:t>
            </a:r>
            <a:r>
              <a:rPr lang="en-US" i="1" baseline="-25000" dirty="0" err="1" smtClean="0"/>
              <a:t>i</a:t>
            </a:r>
            <a:r>
              <a:rPr lang="en-US" i="1" dirty="0" smtClean="0"/>
              <a:t> </a:t>
            </a:r>
            <a:r>
              <a:rPr lang="en-US" dirty="0" smtClean="0"/>
              <a:t>):</a:t>
            </a:r>
            <a:r>
              <a:rPr lang="en-US" i="1" dirty="0" err="1" smtClean="0"/>
              <a:t>i</a:t>
            </a:r>
            <a:r>
              <a:rPr lang="en-US" i="1" dirty="0" smtClean="0"/>
              <a:t> </a:t>
            </a:r>
            <a:r>
              <a:rPr lang="en-US" dirty="0" smtClean="0"/>
              <a:t>= 1,2,...,</a:t>
            </a:r>
            <a:r>
              <a:rPr lang="en-US" i="1" dirty="0" smtClean="0"/>
              <a:t>n</a:t>
            </a:r>
            <a:r>
              <a:rPr lang="en-US" dirty="0" smtClean="0"/>
              <a:t>.</a:t>
            </a:r>
          </a:p>
          <a:p>
            <a:pPr>
              <a:buNone/>
            </a:pPr>
            <a:r>
              <a:rPr lang="en-US" b="1" dirty="0" smtClean="0"/>
              <a:t>A3: </a:t>
            </a:r>
            <a:r>
              <a:rPr lang="en-US" b="1" i="1" dirty="0" smtClean="0"/>
              <a:t>Sample variation</a:t>
            </a:r>
            <a:r>
              <a:rPr lang="en-US" b="1" dirty="0" smtClean="0"/>
              <a:t>:</a:t>
            </a:r>
            <a:endParaRPr lang="en-US" dirty="0" smtClean="0"/>
          </a:p>
          <a:p>
            <a:r>
              <a:rPr lang="en-US" dirty="0" smtClean="0"/>
              <a:t>There must be sufficient variability in the values taken by the </a:t>
            </a:r>
            <a:r>
              <a:rPr lang="en-US" dirty="0" err="1" smtClean="0"/>
              <a:t>regressors</a:t>
            </a:r>
            <a:r>
              <a:rPr lang="en-US" dirty="0" smtClean="0"/>
              <a:t>, xi’s are not all the same value:</a:t>
            </a:r>
          </a:p>
          <a:p>
            <a:pPr>
              <a:buNone/>
            </a:pPr>
            <a:r>
              <a:rPr lang="en-US" b="1" dirty="0" smtClean="0"/>
              <a:t>A4: </a:t>
            </a:r>
            <a:r>
              <a:rPr lang="en-US" b="1" i="1" dirty="0" smtClean="0"/>
              <a:t>Zero conditional mean</a:t>
            </a:r>
            <a:r>
              <a:rPr lang="en-US" b="1" dirty="0" smtClean="0"/>
              <a:t>:</a:t>
            </a:r>
            <a:endParaRPr lang="en-US" dirty="0" smtClean="0"/>
          </a:p>
          <a:p>
            <a:r>
              <a:rPr lang="en-US" dirty="0" smtClean="0"/>
              <a:t>The  error  has   an   expected  value  of  0,   given   any  values   of  the  explanatory variable: </a:t>
            </a:r>
            <a:r>
              <a:rPr lang="en-US" i="1" dirty="0" smtClean="0"/>
              <a:t>E</a:t>
            </a:r>
            <a:r>
              <a:rPr lang="en-US" dirty="0" smtClean="0"/>
              <a:t>(</a:t>
            </a:r>
            <a:r>
              <a:rPr lang="en-US" i="1" dirty="0" smtClean="0"/>
              <a:t>e/ x</a:t>
            </a:r>
            <a:r>
              <a:rPr lang="en-US" dirty="0" smtClean="0"/>
              <a:t>) = 0.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lvl="1"/>
            <a:r>
              <a:rPr lang="en-US" b="1" dirty="0" smtClean="0"/>
              <a:t/>
            </a:r>
            <a:br>
              <a:rPr lang="en-US" b="1" dirty="0" smtClean="0"/>
            </a:br>
            <a:r>
              <a:rPr lang="en-US" b="1" dirty="0" smtClean="0"/>
              <a:t/>
            </a:r>
            <a:br>
              <a:rPr lang="en-US" b="1" dirty="0" smtClean="0"/>
            </a:br>
            <a:r>
              <a:rPr lang="en-US" sz="2700" b="1" dirty="0" smtClean="0">
                <a:latin typeface="Bookman Old Style" pitchFamily="18" charset="0"/>
              </a:rPr>
              <a:t>INTRODUCTION: The Basics of Econometrics </a:t>
            </a:r>
            <a:r>
              <a:rPr lang="en-US" dirty="0" smtClean="0">
                <a:latin typeface="Bookman Old Style" pitchFamily="18" charset="0"/>
              </a:rPr>
              <a:t/>
            </a:r>
            <a:br>
              <a:rPr lang="en-US" dirty="0" smtClean="0">
                <a:latin typeface="Bookman Old Style" pitchFamily="18" charset="0"/>
              </a:rPr>
            </a:br>
            <a:r>
              <a:rPr lang="en-US" b="1" dirty="0" smtClean="0"/>
              <a:t/>
            </a:r>
            <a:br>
              <a:rPr lang="en-US" b="1" dirty="0" smtClean="0"/>
            </a:br>
            <a:endParaRPr lang="en-US" dirty="0"/>
          </a:p>
        </p:txBody>
      </p:sp>
      <p:sp>
        <p:nvSpPr>
          <p:cNvPr id="3" name="Content Placeholder 2"/>
          <p:cNvSpPr>
            <a:spLocks noGrp="1"/>
          </p:cNvSpPr>
          <p:nvPr>
            <p:ph idx="1"/>
          </p:nvPr>
        </p:nvSpPr>
        <p:spPr>
          <a:xfrm>
            <a:off x="152400" y="990600"/>
            <a:ext cx="8839200" cy="5562600"/>
          </a:xfrm>
        </p:spPr>
        <p:txBody>
          <a:bodyPr>
            <a:normAutofit fontScale="47500" lnSpcReduction="20000"/>
          </a:bodyPr>
          <a:lstStyle/>
          <a:p>
            <a:r>
              <a:rPr lang="en-US" sz="800" b="1" dirty="0" smtClean="0"/>
              <a:t> </a:t>
            </a:r>
            <a:endParaRPr lang="en-US" sz="5400" dirty="0" smtClean="0"/>
          </a:p>
          <a:p>
            <a:pPr>
              <a:lnSpc>
                <a:spcPct val="170000"/>
              </a:lnSpc>
              <a:buNone/>
            </a:pPr>
            <a:r>
              <a:rPr lang="en-US" dirty="0" smtClean="0">
                <a:latin typeface="Bookman Old Style" pitchFamily="18" charset="0"/>
              </a:rPr>
              <a:t>Econometrics means “economic measurement”. The scope of econometrics is much broader, as can be seen from the following definitions:</a:t>
            </a:r>
          </a:p>
          <a:p>
            <a:pPr marL="514350" lvl="0" indent="-514350">
              <a:lnSpc>
                <a:spcPct val="170000"/>
              </a:lnSpc>
              <a:buFont typeface="+mj-lt"/>
              <a:buAutoNum type="arabicPeriod"/>
            </a:pPr>
            <a:r>
              <a:rPr lang="en-US" dirty="0" smtClean="0">
                <a:latin typeface="Bookman Old Style" pitchFamily="18" charset="0"/>
              </a:rPr>
              <a:t>“Consists of the application of mathematical statistics to economic data to lend empirical support to the models constructed by mathematical economics and to obtain numerical results” (Gerhard, 1968).</a:t>
            </a:r>
            <a:endParaRPr lang="en-US" sz="2800" dirty="0" smtClean="0">
              <a:latin typeface="Bookman Old Style" pitchFamily="18" charset="0"/>
            </a:endParaRPr>
          </a:p>
          <a:p>
            <a:pPr marL="514350" lvl="0" indent="-514350">
              <a:lnSpc>
                <a:spcPct val="170000"/>
              </a:lnSpc>
              <a:buFont typeface="+mj-lt"/>
              <a:buAutoNum type="arabicPeriod"/>
            </a:pPr>
            <a:r>
              <a:rPr lang="en-US" dirty="0" smtClean="0">
                <a:latin typeface="Bookman Old Style" pitchFamily="18" charset="0"/>
              </a:rPr>
              <a:t>“Econometrics may be defined as the social science in which the tools of economic theory, mathematics, and statistical inference are applied to the analysis of economic phenomena” (Goldberger, 1964).</a:t>
            </a:r>
            <a:endParaRPr lang="en-US" sz="2800" dirty="0" smtClean="0">
              <a:latin typeface="Bookman Old Style" pitchFamily="18" charset="0"/>
            </a:endParaRPr>
          </a:p>
          <a:p>
            <a:pPr marL="514350" lvl="0" indent="-514350">
              <a:lnSpc>
                <a:spcPct val="170000"/>
              </a:lnSpc>
              <a:buFont typeface="+mj-lt"/>
              <a:buAutoNum type="arabicPeriod"/>
            </a:pPr>
            <a:r>
              <a:rPr lang="en-US" dirty="0" smtClean="0">
                <a:latin typeface="Bookman Old Style" pitchFamily="18" charset="0"/>
              </a:rPr>
              <a:t>“Econometrics is concerned with the empirical determination of economic laws” (</a:t>
            </a:r>
            <a:r>
              <a:rPr lang="en-US" dirty="0" err="1" smtClean="0">
                <a:latin typeface="Bookman Old Style" pitchFamily="18" charset="0"/>
              </a:rPr>
              <a:t>Theil</a:t>
            </a:r>
            <a:r>
              <a:rPr lang="en-US" dirty="0" smtClean="0">
                <a:latin typeface="Bookman Old Style" pitchFamily="18" charset="0"/>
              </a:rPr>
              <a:t>, 1971).</a:t>
            </a:r>
            <a:endParaRPr lang="en-US" sz="2800" dirty="0" smtClean="0">
              <a:latin typeface="Bookman Old Style" pitchFamily="18" charset="0"/>
            </a:endParaRPr>
          </a:p>
          <a:p>
            <a:pPr marL="514350" lvl="0" indent="-514350">
              <a:lnSpc>
                <a:spcPct val="170000"/>
              </a:lnSpc>
              <a:buFont typeface="+mj-lt"/>
              <a:buAutoNum type="arabicPeriod"/>
            </a:pPr>
            <a:r>
              <a:rPr lang="en-US" dirty="0" smtClean="0">
                <a:latin typeface="Bookman Old Style" pitchFamily="18" charset="0"/>
              </a:rPr>
              <a:t>Econometrics is the quantitative analysis of actual economic phenomena based on concurrent development of theory and observation, related by appropriate methods of inference (</a:t>
            </a:r>
            <a:r>
              <a:rPr lang="en-US" dirty="0" err="1" smtClean="0">
                <a:latin typeface="Bookman Old Style" pitchFamily="18" charset="0"/>
              </a:rPr>
              <a:t>Samuelson</a:t>
            </a:r>
            <a:r>
              <a:rPr lang="en-US" i="1" dirty="0" err="1" smtClean="0">
                <a:latin typeface="Bookman Old Style" pitchFamily="18" charset="0"/>
              </a:rPr>
              <a:t>et</a:t>
            </a:r>
            <a:r>
              <a:rPr lang="en-US" i="1" dirty="0" smtClean="0">
                <a:latin typeface="Bookman Old Style" pitchFamily="18" charset="0"/>
              </a:rPr>
              <a:t> al.,</a:t>
            </a:r>
            <a:r>
              <a:rPr lang="en-US" dirty="0" smtClean="0">
                <a:latin typeface="Bookman Old Style" pitchFamily="18" charset="0"/>
              </a:rPr>
              <a:t>1954).</a:t>
            </a:r>
            <a:endParaRPr lang="en-US" sz="2800" dirty="0" smtClean="0">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76200" y="838200"/>
            <a:ext cx="8915400" cy="5867400"/>
          </a:xfrm>
        </p:spPr>
        <p:txBody>
          <a:bodyPr>
            <a:normAutofit fontScale="47500" lnSpcReduction="20000"/>
          </a:bodyPr>
          <a:lstStyle/>
          <a:p>
            <a:pPr algn="just">
              <a:lnSpc>
                <a:spcPct val="170000"/>
              </a:lnSpc>
              <a:buNone/>
            </a:pPr>
            <a:r>
              <a:rPr lang="en-US" sz="3500" b="1" dirty="0" smtClean="0">
                <a:latin typeface="Bookman Old Style" pitchFamily="18" charset="0"/>
              </a:rPr>
              <a:t>A5: </a:t>
            </a:r>
            <a:r>
              <a:rPr lang="en-US" sz="3500" b="1" i="1" dirty="0" err="1" smtClean="0">
                <a:latin typeface="Bookman Old Style" pitchFamily="18" charset="0"/>
              </a:rPr>
              <a:t>Homoscedasticity</a:t>
            </a:r>
            <a:r>
              <a:rPr lang="en-US" sz="3500" b="1" i="1" dirty="0" smtClean="0">
                <a:latin typeface="Bookman Old Style" pitchFamily="18" charset="0"/>
              </a:rPr>
              <a:t>:</a:t>
            </a:r>
            <a:endParaRPr lang="en-US" sz="3500" dirty="0" smtClean="0">
              <a:latin typeface="Bookman Old Style" pitchFamily="18" charset="0"/>
            </a:endParaRPr>
          </a:p>
          <a:p>
            <a:pPr algn="just">
              <a:lnSpc>
                <a:spcPct val="170000"/>
              </a:lnSpc>
            </a:pPr>
            <a:r>
              <a:rPr lang="en-US" sz="3500" dirty="0" smtClean="0">
                <a:latin typeface="Bookman Old Style" pitchFamily="18" charset="0"/>
              </a:rPr>
              <a:t>The error has the same variance given any value of the explanatory variable: </a:t>
            </a:r>
            <a:r>
              <a:rPr lang="en-US" sz="3500" i="1" dirty="0" err="1" smtClean="0">
                <a:latin typeface="Bookman Old Style" pitchFamily="18" charset="0"/>
              </a:rPr>
              <a:t>Var</a:t>
            </a:r>
            <a:r>
              <a:rPr lang="en-US" sz="3500" dirty="0" smtClean="0">
                <a:latin typeface="Bookman Old Style" pitchFamily="18" charset="0"/>
              </a:rPr>
              <a:t>(</a:t>
            </a:r>
            <a:r>
              <a:rPr lang="en-US" sz="3500" i="1" dirty="0" smtClean="0">
                <a:latin typeface="Bookman Old Style" pitchFamily="18" charset="0"/>
              </a:rPr>
              <a:t>e/ x</a:t>
            </a:r>
            <a:r>
              <a:rPr lang="en-US" sz="3500" dirty="0" smtClean="0">
                <a:latin typeface="Bookman Old Style" pitchFamily="18" charset="0"/>
              </a:rPr>
              <a:t>) = </a:t>
            </a:r>
            <a:r>
              <a:rPr lang="en-US" sz="3500" i="1" dirty="0" smtClean="0">
                <a:latin typeface="Bookman Old Style" pitchFamily="18" charset="0"/>
              </a:rPr>
              <a:t>s</a:t>
            </a:r>
            <a:r>
              <a:rPr lang="en-US" sz="3500" baseline="30000" dirty="0" smtClean="0">
                <a:latin typeface="Bookman Old Style" pitchFamily="18" charset="0"/>
              </a:rPr>
              <a:t>2</a:t>
            </a:r>
            <a:r>
              <a:rPr lang="en-US" sz="3500" dirty="0" smtClean="0">
                <a:latin typeface="Bookman Old Style" pitchFamily="18" charset="0"/>
              </a:rPr>
              <a:t>. For given </a:t>
            </a:r>
            <a:r>
              <a:rPr lang="en-US" sz="3500" i="1" dirty="0" smtClean="0">
                <a:latin typeface="Bookman Old Style" pitchFamily="18" charset="0"/>
              </a:rPr>
              <a:t>x</a:t>
            </a:r>
            <a:r>
              <a:rPr lang="en-US" sz="3500" dirty="0" smtClean="0">
                <a:latin typeface="Bookman Old Style" pitchFamily="18" charset="0"/>
              </a:rPr>
              <a:t>' </a:t>
            </a:r>
            <a:r>
              <a:rPr lang="en-US" sz="3500" i="1" dirty="0" smtClean="0">
                <a:latin typeface="Bookman Old Style" pitchFamily="18" charset="0"/>
              </a:rPr>
              <a:t>s </a:t>
            </a:r>
            <a:r>
              <a:rPr lang="en-US" sz="3500" dirty="0" smtClean="0">
                <a:latin typeface="Bookman Old Style" pitchFamily="18" charset="0"/>
              </a:rPr>
              <a:t>, the variance of </a:t>
            </a:r>
            <a:r>
              <a:rPr lang="en-US" sz="3500" i="1" dirty="0" smtClean="0">
                <a:latin typeface="Bookman Old Style" pitchFamily="18" charset="0"/>
              </a:rPr>
              <a:t>e </a:t>
            </a:r>
            <a:r>
              <a:rPr lang="en-US" sz="3500" i="1" baseline="-25000" dirty="0" err="1" smtClean="0">
                <a:latin typeface="Bookman Old Style" pitchFamily="18" charset="0"/>
              </a:rPr>
              <a:t>i</a:t>
            </a:r>
            <a:r>
              <a:rPr lang="en-US" sz="3500" i="1" dirty="0" smtClean="0">
                <a:latin typeface="Bookman Old Style" pitchFamily="18" charset="0"/>
              </a:rPr>
              <a:t> </a:t>
            </a:r>
            <a:r>
              <a:rPr lang="en-US" sz="3500" dirty="0" smtClean="0">
                <a:latin typeface="Bookman Old Style" pitchFamily="18" charset="0"/>
              </a:rPr>
              <a:t>is constant or </a:t>
            </a:r>
            <a:r>
              <a:rPr lang="en-US" sz="3500" dirty="0" err="1" smtClean="0">
                <a:latin typeface="Bookman Old Style" pitchFamily="18" charset="0"/>
              </a:rPr>
              <a:t>homoscedastic</a:t>
            </a:r>
            <a:r>
              <a:rPr lang="en-US" sz="3500" dirty="0" smtClean="0">
                <a:latin typeface="Bookman Old Style" pitchFamily="18" charset="0"/>
              </a:rPr>
              <a:t>.</a:t>
            </a:r>
            <a:endParaRPr lang="en-US" sz="3500" b="1" dirty="0" smtClean="0">
              <a:latin typeface="Bookman Old Style" pitchFamily="18" charset="0"/>
            </a:endParaRPr>
          </a:p>
          <a:p>
            <a:pPr algn="just">
              <a:lnSpc>
                <a:spcPct val="170000"/>
              </a:lnSpc>
              <a:buNone/>
            </a:pPr>
            <a:r>
              <a:rPr lang="en-US" sz="3500" b="1" dirty="0" smtClean="0">
                <a:latin typeface="Bookman Old Style" pitchFamily="18" charset="0"/>
              </a:rPr>
              <a:t>A6: </a:t>
            </a:r>
            <a:r>
              <a:rPr lang="en-US" sz="3500" i="1" dirty="0" smtClean="0">
                <a:latin typeface="Bookman Old Style" pitchFamily="18" charset="0"/>
              </a:rPr>
              <a:t>x </a:t>
            </a:r>
            <a:r>
              <a:rPr lang="en-US" sz="3500" b="1" dirty="0" smtClean="0">
                <a:latin typeface="Bookman Old Style" pitchFamily="18" charset="0"/>
              </a:rPr>
              <a:t>values are fixed in repeated sampling: </a:t>
            </a:r>
            <a:r>
              <a:rPr lang="en-US" sz="3500" i="1" dirty="0" smtClean="0">
                <a:latin typeface="Bookman Old Style" pitchFamily="18" charset="0"/>
              </a:rPr>
              <a:t>x </a:t>
            </a:r>
            <a:r>
              <a:rPr lang="en-US" sz="3500" dirty="0" smtClean="0">
                <a:latin typeface="Bookman Old Style" pitchFamily="18" charset="0"/>
              </a:rPr>
              <a:t>is assumed to be </a:t>
            </a:r>
            <a:r>
              <a:rPr lang="en-US" sz="3500" i="1" dirty="0" err="1" smtClean="0">
                <a:latin typeface="Bookman Old Style" pitchFamily="18" charset="0"/>
              </a:rPr>
              <a:t>nonstochastic</a:t>
            </a:r>
            <a:endParaRPr lang="en-US" sz="3500" dirty="0" smtClean="0">
              <a:latin typeface="Bookman Old Style" pitchFamily="18" charset="0"/>
            </a:endParaRPr>
          </a:p>
          <a:p>
            <a:pPr algn="just">
              <a:lnSpc>
                <a:spcPct val="170000"/>
              </a:lnSpc>
              <a:buNone/>
            </a:pPr>
            <a:r>
              <a:rPr lang="en-US" sz="3500" b="1" dirty="0" smtClean="0">
                <a:latin typeface="Bookman Old Style" pitchFamily="18" charset="0"/>
              </a:rPr>
              <a:t>A7: </a:t>
            </a:r>
            <a:r>
              <a:rPr lang="en-US" sz="3500" b="1" i="1" dirty="0" smtClean="0">
                <a:latin typeface="Bookman Old Style" pitchFamily="18" charset="0"/>
              </a:rPr>
              <a:t>No autocorrelation </a:t>
            </a:r>
            <a:r>
              <a:rPr lang="en-US" sz="3500" b="1" dirty="0" smtClean="0">
                <a:latin typeface="Bookman Old Style" pitchFamily="18" charset="0"/>
              </a:rPr>
              <a:t>between the disturbances.</a:t>
            </a:r>
          </a:p>
          <a:p>
            <a:pPr algn="just">
              <a:lnSpc>
                <a:spcPct val="170000"/>
              </a:lnSpc>
              <a:buNone/>
            </a:pPr>
            <a:r>
              <a:rPr lang="en-US" sz="3500" b="1" dirty="0" smtClean="0">
                <a:latin typeface="Bookman Old Style" pitchFamily="18" charset="0"/>
              </a:rPr>
              <a:t>A8: </a:t>
            </a:r>
            <a:r>
              <a:rPr lang="en-US" sz="3500" b="1" i="1" dirty="0" err="1" smtClean="0">
                <a:latin typeface="Bookman Old Style" pitchFamily="18" charset="0"/>
              </a:rPr>
              <a:t>Exogeneity</a:t>
            </a:r>
            <a:r>
              <a:rPr lang="en-US" sz="3500" b="1" i="1" dirty="0" smtClean="0">
                <a:latin typeface="Bookman Old Style" pitchFamily="18" charset="0"/>
              </a:rPr>
              <a:t> of the independent variables</a:t>
            </a:r>
            <a:r>
              <a:rPr lang="en-US" sz="3500" b="1" dirty="0" smtClean="0">
                <a:latin typeface="Bookman Old Style" pitchFamily="18" charset="0"/>
              </a:rPr>
              <a:t>:</a:t>
            </a:r>
          </a:p>
          <a:p>
            <a:pPr algn="just">
              <a:lnSpc>
                <a:spcPct val="170000"/>
              </a:lnSpc>
              <a:buNone/>
            </a:pPr>
            <a:r>
              <a:rPr lang="en-US" sz="3500" b="1" i="1" dirty="0" smtClean="0">
                <a:latin typeface="Bookman Old Style" pitchFamily="18" charset="0"/>
              </a:rPr>
              <a:t>A9: The number of observations n must be greater than the number of parameters to be estimated. </a:t>
            </a:r>
            <a:endParaRPr lang="en-US" sz="3500" dirty="0" smtClean="0">
              <a:latin typeface="Bookman Old Style" pitchFamily="18" charset="0"/>
            </a:endParaRPr>
          </a:p>
          <a:p>
            <a:pPr algn="just">
              <a:lnSpc>
                <a:spcPct val="170000"/>
              </a:lnSpc>
              <a:buNone/>
            </a:pPr>
            <a:r>
              <a:rPr lang="en-US" sz="3500" b="1" dirty="0" smtClean="0">
                <a:latin typeface="Bookman Old Style" pitchFamily="18" charset="0"/>
              </a:rPr>
              <a:t>A10: </a:t>
            </a:r>
            <a:r>
              <a:rPr lang="en-US" sz="3500" b="1" i="1" dirty="0" smtClean="0">
                <a:latin typeface="Bookman Old Style" pitchFamily="18" charset="0"/>
              </a:rPr>
              <a:t>No specification error:</a:t>
            </a:r>
            <a:endParaRPr lang="en-US" sz="3500" dirty="0" smtClean="0">
              <a:latin typeface="Bookman Old Style" pitchFamily="18" charset="0"/>
            </a:endParaRPr>
          </a:p>
          <a:p>
            <a:pPr algn="just">
              <a:lnSpc>
                <a:spcPct val="170000"/>
              </a:lnSpc>
            </a:pPr>
            <a:r>
              <a:rPr lang="en-US" sz="3500" dirty="0" smtClean="0">
                <a:latin typeface="Bookman Old Style" pitchFamily="18" charset="0"/>
              </a:rPr>
              <a:t>The regression model is correctly specified. </a:t>
            </a:r>
          </a:p>
          <a:p>
            <a:pPr algn="just">
              <a:lnSpc>
                <a:spcPct val="170000"/>
              </a:lnSpc>
            </a:pPr>
            <a:r>
              <a:rPr lang="en-US" sz="3500" b="1" i="1" dirty="0" smtClean="0">
                <a:latin typeface="Bookman Old Style" pitchFamily="18" charset="0"/>
              </a:rPr>
              <a:t>A11: No perfect </a:t>
            </a:r>
            <a:r>
              <a:rPr lang="en-US" sz="3500" b="1" i="1" dirty="0" err="1" smtClean="0">
                <a:latin typeface="Bookman Old Style" pitchFamily="18" charset="0"/>
              </a:rPr>
              <a:t>collinearity</a:t>
            </a:r>
            <a:r>
              <a:rPr lang="en-US" sz="3500" b="1" i="1" dirty="0" smtClean="0">
                <a:latin typeface="Bookman Old Style" pitchFamily="18" charset="0"/>
              </a:rPr>
              <a:t>: </a:t>
            </a:r>
            <a:r>
              <a:rPr lang="en-US" sz="3500" dirty="0" smtClean="0">
                <a:latin typeface="Bookman Old Style" pitchFamily="18" charset="0"/>
              </a:rPr>
              <a:t>That is, there are no perfect </a:t>
            </a:r>
            <a:r>
              <a:rPr lang="en-US" sz="3500" i="1" dirty="0" err="1" smtClean="0">
                <a:latin typeface="Bookman Old Style" pitchFamily="18" charset="0"/>
              </a:rPr>
              <a:t>linear</a:t>
            </a:r>
            <a:r>
              <a:rPr lang="en-US" sz="3500" dirty="0" err="1" smtClean="0">
                <a:latin typeface="Bookman Old Style" pitchFamily="18" charset="0"/>
              </a:rPr>
              <a:t>relationships</a:t>
            </a:r>
            <a:r>
              <a:rPr lang="en-US" sz="3500" dirty="0" smtClean="0">
                <a:latin typeface="Bookman Old Style" pitchFamily="18" charset="0"/>
              </a:rPr>
              <a:t> among the explanatory variables.</a:t>
            </a:r>
          </a:p>
          <a:p>
            <a:pPr algn="just">
              <a:lnSpc>
                <a:spcPct val="170000"/>
              </a:lnSpc>
              <a:buNone/>
            </a:pPr>
            <a:endParaRPr lang="en-US" dirty="0" smtClean="0"/>
          </a:p>
          <a:p>
            <a:pPr algn="just">
              <a:lnSpc>
                <a:spcPct val="170000"/>
              </a:lnSpc>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smtClean="0">
                <a:latin typeface="Bookman Old Style" pitchFamily="18" charset="0"/>
              </a:rPr>
              <a:t>Deriving ordinary least squares (OLS) </a:t>
            </a:r>
            <a:endParaRPr lang="en-US" sz="2800" dirty="0"/>
          </a:p>
        </p:txBody>
      </p:sp>
      <p:sp>
        <p:nvSpPr>
          <p:cNvPr id="3" name="Content Placeholder 2"/>
          <p:cNvSpPr>
            <a:spLocks noGrp="1"/>
          </p:cNvSpPr>
          <p:nvPr>
            <p:ph idx="1"/>
          </p:nvPr>
        </p:nvSpPr>
        <p:spPr>
          <a:xfrm>
            <a:off x="228600" y="990600"/>
            <a:ext cx="8686800" cy="5486400"/>
          </a:xfrm>
        </p:spPr>
        <p:txBody>
          <a:bodyPr/>
          <a:lstStyle/>
          <a:p>
            <a:r>
              <a:rPr lang="en-US" dirty="0" smtClean="0"/>
              <a:t>Graphic decomposition of effects</a:t>
            </a:r>
          </a:p>
          <a:p>
            <a:endParaRPr lang="en-US" dirty="0"/>
          </a:p>
        </p:txBody>
      </p:sp>
      <p:pic>
        <p:nvPicPr>
          <p:cNvPr id="4" name="image4.png"/>
          <p:cNvPicPr/>
          <p:nvPr/>
        </p:nvPicPr>
        <p:blipFill>
          <a:blip r:embed="rId2" cstate="print"/>
          <a:stretch>
            <a:fillRect/>
          </a:stretch>
        </p:blipFill>
        <p:spPr>
          <a:xfrm>
            <a:off x="1143000" y="1752600"/>
            <a:ext cx="6629400" cy="457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800" dirty="0" err="1" smtClean="0"/>
              <a:t>Con’d</a:t>
            </a:r>
            <a:r>
              <a:rPr lang="en-US" sz="2800" dirty="0" smtClean="0"/>
              <a:t> </a:t>
            </a:r>
            <a:endParaRPr lang="en-US" sz="2800" dirty="0"/>
          </a:p>
        </p:txBody>
      </p:sp>
      <p:sp>
        <p:nvSpPr>
          <p:cNvPr id="3" name="Content Placeholder 2"/>
          <p:cNvSpPr>
            <a:spLocks noGrp="1"/>
          </p:cNvSpPr>
          <p:nvPr>
            <p:ph idx="1"/>
          </p:nvPr>
        </p:nvSpPr>
        <p:spPr>
          <a:xfrm>
            <a:off x="152400" y="1066800"/>
            <a:ext cx="8763000" cy="5638800"/>
          </a:xfrm>
        </p:spPr>
        <p:txBody>
          <a:bodyPr>
            <a:normAutofit/>
          </a:bodyPr>
          <a:lstStyle/>
          <a:p>
            <a:pPr>
              <a:buNone/>
            </a:pPr>
            <a:r>
              <a:rPr lang="en-US" sz="2400" dirty="0" smtClean="0">
                <a:latin typeface="Bookman Old Style" pitchFamily="18" charset="0"/>
              </a:rPr>
              <a:t>Given a simple linear regression model:</a:t>
            </a:r>
          </a:p>
          <a:p>
            <a:pPr>
              <a:buNone/>
            </a:pPr>
            <a:endParaRPr lang="en-US" dirty="0" smtClean="0"/>
          </a:p>
          <a:p>
            <a:r>
              <a:rPr lang="en-US" sz="2400" dirty="0" smtClean="0">
                <a:latin typeface="Bookman Old Style" pitchFamily="18" charset="0"/>
              </a:rPr>
              <a:t>Depending </a:t>
            </a:r>
            <a:r>
              <a:rPr lang="en-US" sz="2400" dirty="0" smtClean="0">
                <a:latin typeface="Bookman Old Style" pitchFamily="18" charset="0"/>
              </a:rPr>
              <a:t>on the nature of data and functional form there are </a:t>
            </a:r>
            <a:r>
              <a:rPr lang="en-US" sz="2400" dirty="0" smtClean="0">
                <a:latin typeface="Bookman Old Style" pitchFamily="18" charset="0"/>
              </a:rPr>
              <a:t>different techniques of </a:t>
            </a:r>
            <a:r>
              <a:rPr lang="en-US" sz="2400" dirty="0" smtClean="0">
                <a:latin typeface="Bookman Old Style" pitchFamily="18" charset="0"/>
              </a:rPr>
              <a:t>estimating </a:t>
            </a:r>
            <a:r>
              <a:rPr lang="en-US" sz="2400" dirty="0" smtClean="0">
                <a:latin typeface="Bookman Old Style" pitchFamily="18" charset="0"/>
              </a:rPr>
              <a:t>parameters </a:t>
            </a:r>
            <a:r>
              <a:rPr lang="en-US" sz="2400" dirty="0" smtClean="0">
                <a:latin typeface="Bookman Old Style" pitchFamily="18" charset="0"/>
              </a:rPr>
              <a:t>in which OLS one of most </a:t>
            </a:r>
            <a:r>
              <a:rPr lang="en-US" sz="2400" dirty="0" smtClean="0">
                <a:latin typeface="Bookman Old Style" pitchFamily="18" charset="0"/>
              </a:rPr>
              <a:t>widely </a:t>
            </a:r>
            <a:r>
              <a:rPr lang="en-US" sz="2400" dirty="0" smtClean="0">
                <a:latin typeface="Bookman Old Style" pitchFamily="18" charset="0"/>
              </a:rPr>
              <a:t>used technique.  </a:t>
            </a:r>
          </a:p>
          <a:p>
            <a:pPr>
              <a:buNone/>
            </a:pPr>
            <a:endParaRPr lang="en-US" dirty="0"/>
          </a:p>
        </p:txBody>
      </p:sp>
      <p:pic>
        <p:nvPicPr>
          <p:cNvPr id="4" name="Picture 3"/>
          <p:cNvPicPr/>
          <p:nvPr/>
        </p:nvPicPr>
        <p:blipFill>
          <a:blip r:embed="rId2"/>
          <a:srcRect/>
          <a:stretch>
            <a:fillRect/>
          </a:stretch>
        </p:blipFill>
        <p:spPr bwMode="auto">
          <a:xfrm>
            <a:off x="5029200" y="1600200"/>
            <a:ext cx="1676400" cy="533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457200" y="1143000"/>
            <a:ext cx="8229600" cy="502919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533401" y="1066800"/>
            <a:ext cx="8153400" cy="49529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bwMode="auto">
          <a:xfrm>
            <a:off x="1600200" y="1905000"/>
            <a:ext cx="3276600" cy="104019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2209800" y="3352801"/>
            <a:ext cx="1828800" cy="79447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en-US" b="1" dirty="0" smtClean="0"/>
              <a:t/>
            </a:r>
            <a:br>
              <a:rPr lang="en-US" b="1" dirty="0" smtClean="0"/>
            </a:br>
            <a:r>
              <a:rPr lang="en-US" sz="2800" b="1" dirty="0" smtClean="0">
                <a:latin typeface="Bookman Old Style" pitchFamily="18" charset="0"/>
              </a:rPr>
              <a:t>Statistical Properties of OLS Estimators</a:t>
            </a:r>
            <a:r>
              <a:rPr lang="en-US" sz="2400" dirty="0" smtClean="0"/>
              <a:t/>
            </a:r>
            <a:br>
              <a:rPr lang="en-US" sz="2400" dirty="0" smtClean="0"/>
            </a:br>
            <a:endParaRPr lang="en-US" dirty="0"/>
          </a:p>
        </p:txBody>
      </p:sp>
      <p:sp>
        <p:nvSpPr>
          <p:cNvPr id="3" name="Content Placeholder 2"/>
          <p:cNvSpPr>
            <a:spLocks noGrp="1"/>
          </p:cNvSpPr>
          <p:nvPr>
            <p:ph idx="1"/>
          </p:nvPr>
        </p:nvSpPr>
        <p:spPr>
          <a:xfrm>
            <a:off x="152400" y="990600"/>
            <a:ext cx="8915400" cy="5715000"/>
          </a:xfrm>
        </p:spPr>
        <p:txBody>
          <a:bodyPr>
            <a:normAutofit fontScale="55000" lnSpcReduction="20000"/>
          </a:bodyPr>
          <a:lstStyle/>
          <a:p>
            <a:pPr>
              <a:lnSpc>
                <a:spcPct val="170000"/>
              </a:lnSpc>
            </a:pPr>
            <a:r>
              <a:rPr lang="en-US" dirty="0" smtClean="0">
                <a:latin typeface="Bookman Old Style" pitchFamily="18" charset="0"/>
              </a:rPr>
              <a:t>Given the assumptions of the classical linear regression model, the OLS estimates possess some ideal or optimum properties. These properties are contained in the well-known </a:t>
            </a:r>
            <a:r>
              <a:rPr lang="en-US" i="1" dirty="0" smtClean="0">
                <a:latin typeface="Bookman Old Style" pitchFamily="18" charset="0"/>
              </a:rPr>
              <a:t>Gauss– Markov theorem. </a:t>
            </a:r>
            <a:endParaRPr lang="en-US" dirty="0" smtClean="0">
              <a:latin typeface="Bookman Old Style" pitchFamily="18" charset="0"/>
            </a:endParaRPr>
          </a:p>
          <a:p>
            <a:pPr>
              <a:lnSpc>
                <a:spcPct val="170000"/>
              </a:lnSpc>
            </a:pPr>
            <a:r>
              <a:rPr lang="en-US" dirty="0" smtClean="0">
                <a:latin typeface="Bookman Old Style" pitchFamily="18" charset="0"/>
              </a:rPr>
              <a:t>An estimator is said to be a (BLUE) estimator if :</a:t>
            </a:r>
          </a:p>
          <a:p>
            <a:pPr marL="571500" lvl="0" indent="-571500">
              <a:lnSpc>
                <a:spcPct val="170000"/>
              </a:lnSpc>
              <a:buFont typeface="+mj-lt"/>
              <a:buAutoNum type="romanUcPeriod"/>
            </a:pPr>
            <a:r>
              <a:rPr lang="en-US" dirty="0" smtClean="0">
                <a:latin typeface="Bookman Old Style" pitchFamily="18" charset="0"/>
              </a:rPr>
              <a:t>It is </a:t>
            </a:r>
            <a:r>
              <a:rPr lang="en-US" i="1" dirty="0" smtClean="0">
                <a:latin typeface="Bookman Old Style" pitchFamily="18" charset="0"/>
              </a:rPr>
              <a:t>linear, </a:t>
            </a:r>
            <a:r>
              <a:rPr lang="en-US" dirty="0" smtClean="0">
                <a:latin typeface="Bookman Old Style" pitchFamily="18" charset="0"/>
              </a:rPr>
              <a:t>that is, a linear function of a random variable, such as the dependent variable y in the regression model.</a:t>
            </a:r>
            <a:endParaRPr lang="en-US" sz="2800" dirty="0" smtClean="0">
              <a:latin typeface="Bookman Old Style" pitchFamily="18" charset="0"/>
            </a:endParaRPr>
          </a:p>
          <a:p>
            <a:pPr marL="571500" lvl="0" indent="-571500">
              <a:lnSpc>
                <a:spcPct val="170000"/>
              </a:lnSpc>
              <a:buFont typeface="+mj-lt"/>
              <a:buAutoNum type="romanUcPeriod"/>
            </a:pPr>
            <a:r>
              <a:rPr lang="en-US" dirty="0" smtClean="0">
                <a:latin typeface="Bookman Old Style" pitchFamily="18" charset="0"/>
              </a:rPr>
              <a:t>It is </a:t>
            </a:r>
            <a:r>
              <a:rPr lang="en-US" i="1" dirty="0" smtClean="0">
                <a:latin typeface="Bookman Old Style" pitchFamily="18" charset="0"/>
              </a:rPr>
              <a:t>unbiased, </a:t>
            </a:r>
            <a:r>
              <a:rPr lang="en-US" dirty="0" smtClean="0">
                <a:latin typeface="Bookman Old Style" pitchFamily="18" charset="0"/>
              </a:rPr>
              <a:t>that is, its average or expected value is equal to the true value</a:t>
            </a:r>
            <a:r>
              <a:rPr lang="en-US" i="1" dirty="0" smtClean="0">
                <a:latin typeface="Bookman Old Style" pitchFamily="18" charset="0"/>
              </a:rPr>
              <a:t>.</a:t>
            </a:r>
            <a:endParaRPr lang="en-US" sz="2800" i="1" dirty="0" smtClean="0">
              <a:latin typeface="Bookman Old Style" pitchFamily="18" charset="0"/>
            </a:endParaRPr>
          </a:p>
          <a:p>
            <a:pPr marL="571500" lvl="0" indent="-571500">
              <a:lnSpc>
                <a:spcPct val="170000"/>
              </a:lnSpc>
              <a:buFont typeface="+mj-lt"/>
              <a:buAutoNum type="romanUcPeriod"/>
            </a:pPr>
            <a:r>
              <a:rPr lang="en-US" dirty="0" smtClean="0">
                <a:latin typeface="Bookman Old Style" pitchFamily="18" charset="0"/>
              </a:rPr>
              <a:t>It has </a:t>
            </a:r>
            <a:r>
              <a:rPr lang="en-US" i="1" dirty="0" smtClean="0">
                <a:latin typeface="Bookman Old Style" pitchFamily="18" charset="0"/>
              </a:rPr>
              <a:t>minimum variance </a:t>
            </a:r>
            <a:r>
              <a:rPr lang="en-US" dirty="0" smtClean="0">
                <a:latin typeface="Bookman Old Style" pitchFamily="18" charset="0"/>
              </a:rPr>
              <a:t>in the class of all such linear unbiased estimators; an unbiased estimator with the least variance is known as an </a:t>
            </a:r>
            <a:r>
              <a:rPr lang="en-US" i="1" dirty="0" smtClean="0">
                <a:latin typeface="Bookman Old Style" pitchFamily="18" charset="0"/>
              </a:rPr>
              <a:t>efficient estimator.</a:t>
            </a:r>
            <a:endParaRPr lang="en-US" sz="2800" dirty="0" smtClean="0">
              <a:latin typeface="Bookman Old Style" pitchFamily="18"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err="1" smtClean="0"/>
              <a:t>Con’d</a:t>
            </a:r>
            <a:r>
              <a:rPr lang="en-US" dirty="0" smtClean="0"/>
              <a:t> </a:t>
            </a:r>
            <a:endParaRPr lang="en-US" dirty="0"/>
          </a:p>
        </p:txBody>
      </p:sp>
      <p:sp>
        <p:nvSpPr>
          <p:cNvPr id="3" name="Content Placeholder 2"/>
          <p:cNvSpPr>
            <a:spLocks noGrp="1"/>
          </p:cNvSpPr>
          <p:nvPr>
            <p:ph idx="1"/>
          </p:nvPr>
        </p:nvSpPr>
        <p:spPr>
          <a:xfrm>
            <a:off x="228600" y="1143000"/>
            <a:ext cx="8686800" cy="5562600"/>
          </a:xfrm>
        </p:spPr>
        <p:txBody>
          <a:bodyPr>
            <a:normAutofit/>
          </a:bodyPr>
          <a:lstStyle/>
          <a:p>
            <a:pPr>
              <a:lnSpc>
                <a:spcPct val="150000"/>
              </a:lnSpc>
            </a:pPr>
            <a:r>
              <a:rPr lang="en-US" sz="2000" i="1" dirty="0" smtClean="0">
                <a:latin typeface="Bookman Old Style" pitchFamily="18" charset="0"/>
              </a:rPr>
              <a:t>Gauss–Markov theorem: </a:t>
            </a:r>
            <a:r>
              <a:rPr lang="en-US" sz="2000" dirty="0" smtClean="0">
                <a:latin typeface="Bookman Old Style" pitchFamily="18" charset="0"/>
              </a:rPr>
              <a:t>Given the assumptions of the classical linear regression model, the least-squares estimators, in the class of unbiased linear estimators, have minimum variance, that is, they are BLUE.</a:t>
            </a:r>
          </a:p>
          <a:p>
            <a:pPr>
              <a:lnSpc>
                <a:spcPct val="150000"/>
              </a:lnSpc>
              <a:buNone/>
            </a:pPr>
            <a:r>
              <a:rPr lang="en-US" sz="2000" b="1" dirty="0" smtClean="0">
                <a:latin typeface="Bookman Old Style" pitchFamily="18" charset="0"/>
              </a:rPr>
              <a:t>a. Linearity in parameters</a:t>
            </a:r>
            <a:endParaRPr lang="en-US" sz="1400" dirty="0" smtClean="0">
              <a:latin typeface="Bookman Old Style" pitchFamily="18" charset="0"/>
            </a:endParaRPr>
          </a:p>
          <a:p>
            <a:pPr>
              <a:lnSpc>
                <a:spcPct val="150000"/>
              </a:lnSpc>
            </a:pPr>
            <a:r>
              <a:rPr lang="en-US" sz="2000" dirty="0" smtClean="0">
                <a:latin typeface="Bookman Old Style" pitchFamily="18" charset="0"/>
              </a:rPr>
              <a:t>The linearity assumption is a key to understanding of OLS models. The restriction is that our model of the population must be linear in the parameters:</a:t>
            </a:r>
          </a:p>
          <a:p>
            <a:endParaRPr lang="en-US" sz="2800" dirty="0" smtClean="0"/>
          </a:p>
          <a:p>
            <a:endParaRPr lang="en-US" sz="2800" dirty="0"/>
          </a:p>
        </p:txBody>
      </p:sp>
      <p:pic>
        <p:nvPicPr>
          <p:cNvPr id="1027" name="Picture 3"/>
          <p:cNvPicPr>
            <a:picLocks noChangeAspect="1" noChangeArrowheads="1"/>
          </p:cNvPicPr>
          <p:nvPr/>
        </p:nvPicPr>
        <p:blipFill>
          <a:blip r:embed="rId2"/>
          <a:srcRect/>
          <a:stretch>
            <a:fillRect/>
          </a:stretch>
        </p:blipFill>
        <p:spPr bwMode="auto">
          <a:xfrm>
            <a:off x="2895600" y="5181600"/>
            <a:ext cx="4153191" cy="1295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lstStyle/>
          <a:p>
            <a:pPr>
              <a:lnSpc>
                <a:spcPct val="150000"/>
              </a:lnSpc>
            </a:pPr>
            <a:r>
              <a:rPr lang="en-US" sz="2800" dirty="0" smtClean="0">
                <a:latin typeface="Bookman Old Style" pitchFamily="18" charset="0"/>
              </a:rPr>
              <a:t>OLS model cannot be non-linear in the parameters. Non-linear in the variables (</a:t>
            </a:r>
            <a:r>
              <a:rPr lang="en-US" sz="2800" i="1" baseline="-25000" dirty="0" err="1" smtClean="0">
                <a:latin typeface="Bookman Old Style" pitchFamily="18" charset="0"/>
              </a:rPr>
              <a:t>x</a:t>
            </a:r>
            <a:r>
              <a:rPr lang="en-US" sz="2800" baseline="-25000" dirty="0" err="1" smtClean="0">
                <a:latin typeface="Bookman Old Style" pitchFamily="18" charset="0"/>
              </a:rPr>
              <a:t>'</a:t>
            </a:r>
            <a:r>
              <a:rPr lang="en-US" sz="2800" i="1" baseline="-25000" dirty="0" err="1" smtClean="0">
                <a:latin typeface="Bookman Old Style" pitchFamily="18" charset="0"/>
              </a:rPr>
              <a:t>s</a:t>
            </a:r>
            <a:r>
              <a:rPr lang="en-US" sz="2800" dirty="0" smtClean="0">
                <a:latin typeface="Bookman Old Style" pitchFamily="18" charset="0"/>
              </a:rPr>
              <a:t>) , however, is fine and quite useful:</a:t>
            </a:r>
          </a:p>
          <a:p>
            <a:endParaRPr lang="en-US" dirty="0" smtClean="0"/>
          </a:p>
          <a:p>
            <a:endParaRPr lang="en-US" dirty="0" smtClean="0"/>
          </a:p>
          <a:p>
            <a:endParaRPr lang="en-US" dirty="0"/>
          </a:p>
        </p:txBody>
      </p:sp>
      <p:pic>
        <p:nvPicPr>
          <p:cNvPr id="2052" name="Picture 4"/>
          <p:cNvPicPr>
            <a:picLocks noChangeAspect="1" noChangeArrowheads="1"/>
          </p:cNvPicPr>
          <p:nvPr/>
        </p:nvPicPr>
        <p:blipFill>
          <a:blip r:embed="rId2"/>
          <a:srcRect/>
          <a:stretch>
            <a:fillRect/>
          </a:stretch>
        </p:blipFill>
        <p:spPr bwMode="auto">
          <a:xfrm>
            <a:off x="3200400" y="3962400"/>
            <a:ext cx="3768208" cy="10033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lvl="2">
              <a:lnSpc>
                <a:spcPct val="150000"/>
              </a:lnSpc>
              <a:buNone/>
            </a:pPr>
            <a:endParaRPr lang="en-US" sz="2000" b="1" dirty="0" smtClean="0">
              <a:latin typeface="Bookman Old Style" pitchFamily="18" charset="0"/>
            </a:endParaRPr>
          </a:p>
          <a:p>
            <a:pPr lvl="2">
              <a:lnSpc>
                <a:spcPct val="150000"/>
              </a:lnSpc>
              <a:buNone/>
            </a:pPr>
            <a:r>
              <a:rPr lang="en-US" sz="2000" b="1" dirty="0" smtClean="0">
                <a:latin typeface="Bookman Old Style" pitchFamily="18" charset="0"/>
              </a:rPr>
              <a:t>B. </a:t>
            </a:r>
            <a:r>
              <a:rPr lang="en-US" sz="2000" b="1" dirty="0" err="1" smtClean="0">
                <a:latin typeface="Bookman Old Style" pitchFamily="18" charset="0"/>
              </a:rPr>
              <a:t>Unbiasedness</a:t>
            </a:r>
            <a:endParaRPr lang="en-US" sz="1800" dirty="0" smtClean="0">
              <a:latin typeface="Bookman Old Style" pitchFamily="18" charset="0"/>
            </a:endParaRPr>
          </a:p>
          <a:p>
            <a:pPr>
              <a:lnSpc>
                <a:spcPct val="150000"/>
              </a:lnSpc>
            </a:pPr>
            <a:r>
              <a:rPr lang="en-US" sz="2800" dirty="0" smtClean="0">
                <a:latin typeface="Bookman Old Style" pitchFamily="18" charset="0"/>
              </a:rPr>
              <a:t>Average or expected value of the estimator equals true value of the population parameter. </a:t>
            </a:r>
            <a:endParaRPr lang="en-US" sz="2800" dirty="0" smtClean="0">
              <a:latin typeface="Bookman Old Style" pitchFamily="18" charset="0"/>
            </a:endParaRPr>
          </a:p>
          <a:p>
            <a:pPr>
              <a:lnSpc>
                <a:spcPct val="150000"/>
              </a:lnSpc>
            </a:pPr>
            <a:r>
              <a:rPr lang="en-US" sz="2800" dirty="0" smtClean="0">
                <a:latin typeface="Bookman Old Style" pitchFamily="18" charset="0"/>
              </a:rPr>
              <a:t>The </a:t>
            </a:r>
            <a:r>
              <a:rPr lang="en-US" sz="2800" dirty="0" smtClean="0">
                <a:latin typeface="Bookman Old Style" pitchFamily="18" charset="0"/>
              </a:rPr>
              <a:t>implication is that sampling distribution of the parameters is centered around the population parameter and hence they are </a:t>
            </a:r>
            <a:r>
              <a:rPr lang="en-US" sz="2800" i="1" dirty="0" smtClean="0">
                <a:latin typeface="Bookman Old Style" pitchFamily="18" charset="0"/>
              </a:rPr>
              <a:t>unbiased estimator </a:t>
            </a:r>
            <a:r>
              <a:rPr lang="en-US" sz="2800" dirty="0" smtClean="0">
                <a:latin typeface="Bookman Old Style" pitchFamily="18" charset="0"/>
              </a:rPr>
              <a:t>of the population parameters.</a:t>
            </a:r>
          </a:p>
          <a:p>
            <a:pPr>
              <a:lnSpc>
                <a:spcPct val="150000"/>
              </a:lnSpc>
              <a:buNone/>
            </a:pPr>
            <a:endParaRPr lang="en-US" sz="2800"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Con’d</a:t>
            </a:r>
            <a:r>
              <a:rPr lang="en-US" sz="3200" dirty="0" smtClean="0"/>
              <a:t> </a:t>
            </a:r>
            <a:endParaRPr lang="en-US" sz="3200" dirty="0"/>
          </a:p>
        </p:txBody>
      </p:sp>
      <p:sp>
        <p:nvSpPr>
          <p:cNvPr id="3" name="Content Placeholder 2"/>
          <p:cNvSpPr>
            <a:spLocks noGrp="1"/>
          </p:cNvSpPr>
          <p:nvPr>
            <p:ph idx="1"/>
          </p:nvPr>
        </p:nvSpPr>
        <p:spPr>
          <a:xfrm>
            <a:off x="152400" y="1295400"/>
            <a:ext cx="8915400" cy="5410200"/>
          </a:xfrm>
        </p:spPr>
        <p:txBody>
          <a:bodyPr>
            <a:normAutofit fontScale="47500" lnSpcReduction="20000"/>
          </a:bodyPr>
          <a:lstStyle/>
          <a:p>
            <a:pPr>
              <a:lnSpc>
                <a:spcPct val="170000"/>
              </a:lnSpc>
              <a:buNone/>
            </a:pPr>
            <a:r>
              <a:rPr lang="en-US" dirty="0" smtClean="0">
                <a:latin typeface="Bookman Old Style" pitchFamily="18" charset="0"/>
              </a:rPr>
              <a:t>The subject of Econometrics deserves to be studied in its own right for the following reasons:</a:t>
            </a:r>
          </a:p>
          <a:p>
            <a:pPr marL="514350" lvl="0" indent="-514350">
              <a:lnSpc>
                <a:spcPct val="170000"/>
              </a:lnSpc>
              <a:buFont typeface="+mj-lt"/>
              <a:buAutoNum type="arabicPeriod"/>
            </a:pPr>
            <a:r>
              <a:rPr lang="en-US" dirty="0" smtClean="0">
                <a:latin typeface="Bookman Old Style" pitchFamily="18" charset="0"/>
              </a:rPr>
              <a:t>Economic theory makes statements or hypotheses that are mostly </a:t>
            </a:r>
            <a:r>
              <a:rPr lang="en-US" i="1" dirty="0" smtClean="0">
                <a:latin typeface="Bookman Old Style" pitchFamily="18" charset="0"/>
              </a:rPr>
              <a:t>qualitative </a:t>
            </a:r>
            <a:r>
              <a:rPr lang="en-US" dirty="0" smtClean="0">
                <a:latin typeface="Bookman Old Style" pitchFamily="18" charset="0"/>
              </a:rPr>
              <a:t>in nature (the law of demand), the law does not provide any numerical measure of the relationship. This is the job of the econometrician.</a:t>
            </a:r>
            <a:endParaRPr lang="en-US" sz="2800" dirty="0" smtClean="0">
              <a:latin typeface="Bookman Old Style" pitchFamily="18" charset="0"/>
            </a:endParaRPr>
          </a:p>
          <a:p>
            <a:pPr marL="514350" lvl="0" indent="-514350">
              <a:lnSpc>
                <a:spcPct val="170000"/>
              </a:lnSpc>
              <a:buFont typeface="+mj-lt"/>
              <a:buAutoNum type="arabicPeriod"/>
            </a:pPr>
            <a:r>
              <a:rPr lang="en-US" dirty="0" smtClean="0">
                <a:latin typeface="Bookman Old Style" pitchFamily="18" charset="0"/>
              </a:rPr>
              <a:t>The main concern of mathematical economics is to express economic theory in mathematical form without regard to measurability or empirical verification of the theory. Econometrics is mainly interested in the empirical verification of economic theory.</a:t>
            </a:r>
            <a:endParaRPr lang="en-US" sz="2800" dirty="0" smtClean="0">
              <a:latin typeface="Bookman Old Style" pitchFamily="18" charset="0"/>
            </a:endParaRPr>
          </a:p>
          <a:p>
            <a:pPr marL="514350" lvl="0" indent="-514350">
              <a:lnSpc>
                <a:spcPct val="170000"/>
              </a:lnSpc>
              <a:buFont typeface="+mj-lt"/>
              <a:buAutoNum type="arabicPeriod"/>
            </a:pPr>
            <a:r>
              <a:rPr lang="en-US" dirty="0" smtClean="0">
                <a:latin typeface="Bookman Old Style" pitchFamily="18" charset="0"/>
              </a:rPr>
              <a:t>Economic statistics is mainly concerned with collecting, processing, and presenting economic data in the form of charts and tables. It does not go any further. The one who does that is the econometrician.</a:t>
            </a:r>
            <a:endParaRPr lang="en-US" sz="2800" dirty="0" smtClean="0">
              <a:latin typeface="Bookman Old Style" pitchFamily="18" charset="0"/>
            </a:endParaRPr>
          </a:p>
          <a:p>
            <a:pPr marL="514350" lvl="0" indent="-514350">
              <a:lnSpc>
                <a:spcPct val="170000"/>
              </a:lnSpc>
              <a:buFont typeface="+mj-lt"/>
              <a:buAutoNum type="arabicPeriod"/>
            </a:pPr>
            <a:r>
              <a:rPr lang="en-US" dirty="0" smtClean="0">
                <a:latin typeface="Bookman Old Style" pitchFamily="18" charset="0"/>
              </a:rPr>
              <a:t>Mathematical statistics provides many of the tools for economic studies, but econometrics supplies the later with many special methods of quantitative analysis based on economic data.</a:t>
            </a:r>
            <a:endParaRPr lang="en-US" sz="2800" dirty="0" smtClean="0">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Bookman Old Style" pitchFamily="18" charset="0"/>
              </a:rPr>
              <a:t>Demonstration of </a:t>
            </a:r>
            <a:r>
              <a:rPr lang="en-US" sz="2400" dirty="0" err="1" smtClean="0">
                <a:latin typeface="Bookman Old Style" pitchFamily="18" charset="0"/>
              </a:rPr>
              <a:t>unbiasedness</a:t>
            </a:r>
            <a:r>
              <a:rPr lang="en-US" sz="2400" dirty="0" smtClean="0">
                <a:latin typeface="Bookman Old Style" pitchFamily="18" charset="0"/>
              </a:rPr>
              <a:t> and efficiency of estimators with normal distribution</a:t>
            </a:r>
            <a:endParaRPr lang="en-US" sz="2400" dirty="0">
              <a:latin typeface="Bookman Old Style" pitchFamily="18" charset="0"/>
            </a:endParaRPr>
          </a:p>
        </p:txBody>
      </p:sp>
      <p:pic>
        <p:nvPicPr>
          <p:cNvPr id="4" name="image5.png"/>
          <p:cNvPicPr>
            <a:picLocks noGrp="1"/>
          </p:cNvPicPr>
          <p:nvPr>
            <p:ph idx="1"/>
          </p:nvPr>
        </p:nvPicPr>
        <p:blipFill>
          <a:blip r:embed="rId2" cstate="print"/>
          <a:stretch>
            <a:fillRect/>
          </a:stretch>
        </p:blipFill>
        <p:spPr>
          <a:xfrm>
            <a:off x="914400" y="1828800"/>
            <a:ext cx="7467600" cy="4572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990600"/>
            <a:ext cx="8839200" cy="5715000"/>
          </a:xfrm>
        </p:spPr>
        <p:txBody>
          <a:bodyPr>
            <a:normAutofit fontScale="32500" lnSpcReduction="20000"/>
          </a:bodyPr>
          <a:lstStyle/>
          <a:p>
            <a:pPr lvl="2">
              <a:lnSpc>
                <a:spcPct val="170000"/>
              </a:lnSpc>
              <a:buNone/>
            </a:pPr>
            <a:endParaRPr lang="en-US" b="1" dirty="0" smtClean="0">
              <a:latin typeface="Bookman Old Style" pitchFamily="18" charset="0"/>
            </a:endParaRPr>
          </a:p>
          <a:p>
            <a:pPr lvl="2">
              <a:lnSpc>
                <a:spcPct val="170000"/>
              </a:lnSpc>
              <a:buNone/>
            </a:pPr>
            <a:r>
              <a:rPr lang="en-US" sz="4900" b="1" dirty="0" smtClean="0">
                <a:latin typeface="Bookman Old Style" pitchFamily="18" charset="0"/>
              </a:rPr>
              <a:t>c. </a:t>
            </a:r>
            <a:r>
              <a:rPr lang="en-US" sz="4900" b="1" dirty="0" smtClean="0">
                <a:latin typeface="Bookman Old Style" pitchFamily="18" charset="0"/>
              </a:rPr>
              <a:t>Efficiency</a:t>
            </a:r>
            <a:endParaRPr lang="en-US" sz="4900" dirty="0" smtClean="0">
              <a:latin typeface="Bookman Old Style" pitchFamily="18" charset="0"/>
            </a:endParaRPr>
          </a:p>
          <a:p>
            <a:pPr>
              <a:lnSpc>
                <a:spcPct val="170000"/>
              </a:lnSpc>
            </a:pPr>
            <a:r>
              <a:rPr lang="en-US" sz="5500" dirty="0" smtClean="0">
                <a:latin typeface="Bookman Old Style" pitchFamily="18" charset="0"/>
              </a:rPr>
              <a:t>An estimator is efficient if it is unbiased and no other unbiased estimator has a smaller variance i.e. it has the minimum possible variance. </a:t>
            </a:r>
            <a:endParaRPr lang="en-US" sz="5500" dirty="0" smtClean="0">
              <a:latin typeface="Bookman Old Style" pitchFamily="18" charset="0"/>
            </a:endParaRPr>
          </a:p>
          <a:p>
            <a:pPr>
              <a:lnSpc>
                <a:spcPct val="170000"/>
              </a:lnSpc>
            </a:pPr>
            <a:r>
              <a:rPr lang="en-US" sz="5500" dirty="0" smtClean="0">
                <a:latin typeface="Bookman Old Style" pitchFamily="18" charset="0"/>
              </a:rPr>
              <a:t>OLS estimators are </a:t>
            </a:r>
            <a:r>
              <a:rPr lang="en-US" sz="5500" dirty="0" smtClean="0">
                <a:latin typeface="Bookman Old Style" pitchFamily="18" charset="0"/>
              </a:rPr>
              <a:t>the Best Linear Unbiased Estimators of the population parameters when the first 5 assumptions of the linear model, the Gauss-Markov theorem, hold: linear, unbiased, and efficient (have smaller variance than any other linear unbiased estimator). We might want to choose a biased estimator, if it has a smaller variance. They fulfill the five Gauss-Markov (G-M) assumptions:</a:t>
            </a:r>
          </a:p>
          <a:p>
            <a:pPr marL="571500" lvl="0" indent="-571500">
              <a:lnSpc>
                <a:spcPct val="170000"/>
              </a:lnSpc>
              <a:buNone/>
            </a:pPr>
            <a:r>
              <a:rPr lang="en-US" sz="5500" dirty="0" smtClean="0">
                <a:latin typeface="Bookman Old Style" pitchFamily="18" charset="0"/>
              </a:rPr>
              <a:t>a. OLS estimators are the “best” among all linear and unbiased estimators.</a:t>
            </a:r>
          </a:p>
          <a:p>
            <a:pPr marL="571500" lvl="0" indent="-571500">
              <a:lnSpc>
                <a:spcPct val="170000"/>
              </a:lnSpc>
              <a:buNone/>
            </a:pPr>
            <a:r>
              <a:rPr lang="en-US" sz="5500" dirty="0" smtClean="0">
                <a:latin typeface="Bookman Old Style" pitchFamily="18" charset="0"/>
              </a:rPr>
              <a:t>b. They are </a:t>
            </a:r>
            <a:r>
              <a:rPr lang="en-US" sz="5500" i="1" dirty="0" smtClean="0">
                <a:latin typeface="Bookman Old Style" pitchFamily="18" charset="0"/>
              </a:rPr>
              <a:t>efficient</a:t>
            </a:r>
            <a:r>
              <a:rPr lang="en-US" sz="5500" dirty="0" smtClean="0">
                <a:latin typeface="Bookman Old Style" pitchFamily="18" charset="0"/>
              </a:rPr>
              <a:t>: i.e. they have smallest variance among all other linear and unbiased estimators</a:t>
            </a:r>
          </a:p>
          <a:p>
            <a:pPr>
              <a:lnSpc>
                <a:spcPct val="170000"/>
              </a:lnSpc>
              <a:buNone/>
            </a:pPr>
            <a:endParaRPr lang="en-US" dirty="0">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381000" y="1295400"/>
            <a:ext cx="8305800" cy="5257800"/>
          </a:xfrm>
        </p:spPr>
        <p:txBody>
          <a:bodyPr>
            <a:normAutofit fontScale="70000" lnSpcReduction="20000"/>
          </a:bodyPr>
          <a:lstStyle/>
          <a:p>
            <a:pPr lvl="0">
              <a:lnSpc>
                <a:spcPct val="160000"/>
              </a:lnSpc>
              <a:buNone/>
            </a:pPr>
            <a:r>
              <a:rPr lang="en-US" sz="2800" i="1" dirty="0" smtClean="0">
                <a:latin typeface="Bookman Old Style" pitchFamily="18" charset="0"/>
              </a:rPr>
              <a:t>c. Normality is unnecessary </a:t>
            </a:r>
            <a:r>
              <a:rPr lang="en-US" sz="2800" dirty="0" smtClean="0">
                <a:latin typeface="Bookman Old Style" pitchFamily="18" charset="0"/>
              </a:rPr>
              <a:t>to assume; G-M result does not depend on normality of dependent variable.</a:t>
            </a:r>
          </a:p>
          <a:p>
            <a:pPr lvl="0">
              <a:lnSpc>
                <a:spcPct val="160000"/>
              </a:lnSpc>
              <a:buNone/>
            </a:pPr>
            <a:r>
              <a:rPr lang="en-US" sz="2800" dirty="0" smtClean="0">
                <a:latin typeface="Bookman Old Style" pitchFamily="18" charset="0"/>
              </a:rPr>
              <a:t>d. Gauss-Markov theorem refers to the estimators </a:t>
            </a:r>
            <a:r>
              <a:rPr lang="en-US" sz="2800" i="1" dirty="0" smtClean="0">
                <a:latin typeface="Bookman Old Style" pitchFamily="18" charset="0"/>
              </a:rPr>
              <a:t>not </a:t>
            </a:r>
            <a:r>
              <a:rPr lang="en-US" sz="2800" dirty="0" smtClean="0">
                <a:latin typeface="Bookman Old Style" pitchFamily="18" charset="0"/>
              </a:rPr>
              <a:t>to actual values of sample estimates calculated from a particular sample.</a:t>
            </a:r>
          </a:p>
          <a:p>
            <a:pPr lvl="0">
              <a:lnSpc>
                <a:spcPct val="160000"/>
              </a:lnSpc>
              <a:buNone/>
            </a:pPr>
            <a:r>
              <a:rPr lang="en-US" sz="2800" dirty="0" smtClean="0">
                <a:latin typeface="Bookman Old Style" pitchFamily="18" charset="0"/>
              </a:rPr>
              <a:t>e. Gauss-Markov theorem applies only to linear and unbiased estimators, there are other types of estimators which we can use and these may be better in which case disregard the Gauss-Markov theorem: e.g. a biased estimator may be more efficient than an unbiased one which fulfills this theorem.</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990600"/>
            <a:ext cx="8839200" cy="5638800"/>
          </a:xfrm>
        </p:spPr>
        <p:txBody>
          <a:bodyPr>
            <a:normAutofit fontScale="70000" lnSpcReduction="20000"/>
          </a:bodyPr>
          <a:lstStyle/>
          <a:p>
            <a:pPr lvl="2" algn="just">
              <a:lnSpc>
                <a:spcPct val="160000"/>
              </a:lnSpc>
              <a:buNone/>
            </a:pPr>
            <a:r>
              <a:rPr lang="en-US" b="1" dirty="0" smtClean="0">
                <a:latin typeface="Bookman Old Style" pitchFamily="18" charset="0"/>
              </a:rPr>
              <a:t>d. Consistency</a:t>
            </a:r>
            <a:endParaRPr lang="en-US" sz="2000" dirty="0" smtClean="0">
              <a:latin typeface="Bookman Old Style" pitchFamily="18" charset="0"/>
            </a:endParaRPr>
          </a:p>
          <a:p>
            <a:pPr algn="just">
              <a:lnSpc>
                <a:spcPct val="160000"/>
              </a:lnSpc>
            </a:pPr>
            <a:r>
              <a:rPr lang="en-US" dirty="0" smtClean="0">
                <a:latin typeface="Bookman Old Style" pitchFamily="18" charset="0"/>
              </a:rPr>
              <a:t>Other properties hold for “small” samples: Consistency is a large sample property i.e. asymptotic property. As n ®¥, the sampling distribution of the estimators collapses to the population parameters. This holds if the variance of the estimators approaches zero as the sample size approaches infinity. True estimators of the parameters are consistent estimators. The population variance, s</a:t>
            </a:r>
            <a:r>
              <a:rPr lang="en-US" baseline="30000" dirty="0" smtClean="0">
                <a:latin typeface="Bookman Old Style" pitchFamily="18" charset="0"/>
              </a:rPr>
              <a:t>2</a:t>
            </a:r>
            <a:r>
              <a:rPr lang="en-US" dirty="0" smtClean="0">
                <a:latin typeface="Bookman Old Style" pitchFamily="18" charset="0"/>
              </a:rPr>
              <a:t>, is an unknown population parameter: variance of the unobservable error terms:</a:t>
            </a:r>
            <a:endParaRPr lang="en-US" dirty="0">
              <a:latin typeface="Bookman Old Style" pitchFamily="18" charset="0"/>
            </a:endParaRPr>
          </a:p>
        </p:txBody>
      </p:sp>
      <p:pic>
        <p:nvPicPr>
          <p:cNvPr id="3075" name="Picture 3"/>
          <p:cNvPicPr>
            <a:picLocks noChangeAspect="1" noChangeArrowheads="1"/>
          </p:cNvPicPr>
          <p:nvPr/>
        </p:nvPicPr>
        <p:blipFill>
          <a:blip r:embed="rId2"/>
          <a:srcRect/>
          <a:stretch>
            <a:fillRect/>
          </a:stretch>
        </p:blipFill>
        <p:spPr bwMode="auto">
          <a:xfrm>
            <a:off x="1447800" y="5181600"/>
            <a:ext cx="1676400" cy="738911"/>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685800" y="5943600"/>
            <a:ext cx="7848600" cy="4127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lstStyle/>
          <a:p>
            <a:pPr>
              <a:lnSpc>
                <a:spcPct val="150000"/>
              </a:lnSpc>
            </a:pPr>
            <a:r>
              <a:rPr lang="en-US" sz="2000" dirty="0" smtClean="0">
                <a:latin typeface="Bookman Old Style" pitchFamily="18" charset="0"/>
              </a:rPr>
              <a:t>If the bias and variance both decrease as </a:t>
            </a:r>
            <a:r>
              <a:rPr lang="en-US" sz="2000" i="1" dirty="0" smtClean="0">
                <a:latin typeface="Bookman Old Style" pitchFamily="18" charset="0"/>
              </a:rPr>
              <a:t>n </a:t>
            </a:r>
            <a:r>
              <a:rPr lang="en-US" sz="2000" dirty="0" smtClean="0">
                <a:latin typeface="Bookman Old Style" pitchFamily="18" charset="0"/>
              </a:rPr>
              <a:t>gets larger, the estimator is consistent. </a:t>
            </a:r>
            <a:r>
              <a:rPr lang="en-US" sz="2000" i="1" dirty="0" smtClean="0">
                <a:latin typeface="Bookman Old Style" pitchFamily="18" charset="0"/>
              </a:rPr>
              <a:t>Asymptotic efficiency </a:t>
            </a:r>
            <a:r>
              <a:rPr lang="en-US" sz="2000" dirty="0" smtClean="0">
                <a:latin typeface="Bookman Old Style" pitchFamily="18" charset="0"/>
              </a:rPr>
              <a:t>requires asymptotic distribution with finite mean and variance, is consistent, and no estimator has smaller asymptotic variance.</a:t>
            </a:r>
          </a:p>
          <a:p>
            <a:pPr>
              <a:lnSpc>
                <a:spcPct val="150000"/>
              </a:lnSpc>
            </a:pPr>
            <a:r>
              <a:rPr lang="en-US" sz="2000" dirty="0" smtClean="0">
                <a:latin typeface="Bookman Old Style" pitchFamily="18" charset="0"/>
              </a:rPr>
              <a:t>Demonstration of consistency</a:t>
            </a:r>
          </a:p>
          <a:p>
            <a:pPr>
              <a:lnSpc>
                <a:spcPct val="150000"/>
              </a:lnSpc>
            </a:pPr>
            <a:endParaRPr lang="en-US" sz="2000" dirty="0" smtClean="0">
              <a:latin typeface="Bookman Old Style" pitchFamily="18" charset="0"/>
            </a:endParaRPr>
          </a:p>
          <a:p>
            <a:endParaRPr lang="en-US" dirty="0"/>
          </a:p>
        </p:txBody>
      </p:sp>
      <p:pic>
        <p:nvPicPr>
          <p:cNvPr id="4" name="image6.png"/>
          <p:cNvPicPr/>
          <p:nvPr/>
        </p:nvPicPr>
        <p:blipFill>
          <a:blip r:embed="rId2" cstate="print"/>
          <a:stretch>
            <a:fillRect/>
          </a:stretch>
        </p:blipFill>
        <p:spPr>
          <a:xfrm>
            <a:off x="1219200" y="2819400"/>
            <a:ext cx="6477000" cy="3581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1" algn="ctr" rtl="0">
              <a:spcBef>
                <a:spcPct val="0"/>
              </a:spcBef>
            </a:pPr>
            <a:r>
              <a:rPr lang="en-US" b="1" dirty="0" smtClean="0"/>
              <a:t/>
            </a:r>
            <a:br>
              <a:rPr lang="en-US" b="1" dirty="0" smtClean="0"/>
            </a:br>
            <a:r>
              <a:rPr lang="en-US" sz="2000" b="1" dirty="0" smtClean="0">
                <a:latin typeface="Bookman Old Style" pitchFamily="18" charset="0"/>
              </a:rPr>
              <a:t>Goodness of Fit</a:t>
            </a:r>
            <a:r>
              <a:rPr lang="en-US" sz="2400" dirty="0" smtClean="0"/>
              <a:t/>
            </a:r>
            <a:br>
              <a:rPr lang="en-US" sz="2400" dirty="0" smtClean="0"/>
            </a:br>
            <a:endParaRPr lang="en-US" dirty="0"/>
          </a:p>
        </p:txBody>
      </p:sp>
      <p:sp>
        <p:nvSpPr>
          <p:cNvPr id="3" name="Content Placeholder 2"/>
          <p:cNvSpPr>
            <a:spLocks noGrp="1"/>
          </p:cNvSpPr>
          <p:nvPr>
            <p:ph idx="1"/>
          </p:nvPr>
        </p:nvSpPr>
        <p:spPr>
          <a:xfrm>
            <a:off x="228600" y="914400"/>
            <a:ext cx="8686800" cy="5638800"/>
          </a:xfrm>
        </p:spPr>
        <p:txBody>
          <a:bodyPr>
            <a:normAutofit/>
          </a:bodyPr>
          <a:lstStyle/>
          <a:p>
            <a:pPr algn="just">
              <a:lnSpc>
                <a:spcPct val="150000"/>
              </a:lnSpc>
            </a:pPr>
            <a:r>
              <a:rPr lang="en-US" sz="2000" dirty="0" smtClean="0">
                <a:latin typeface="Bookman Old Style" pitchFamily="18" charset="0"/>
              </a:rPr>
              <a:t>Coefficient of determination is a measure in a simple linear regression analysis that shows the explanatory power of independent variables (</a:t>
            </a:r>
            <a:r>
              <a:rPr lang="en-US" sz="2000" dirty="0" err="1" smtClean="0">
                <a:latin typeface="Bookman Old Style" pitchFamily="18" charset="0"/>
              </a:rPr>
              <a:t>regressors</a:t>
            </a:r>
            <a:r>
              <a:rPr lang="en-US" sz="2000" dirty="0" smtClean="0">
                <a:latin typeface="Bookman Old Style" pitchFamily="18" charset="0"/>
              </a:rPr>
              <a:t>) in explaining the variation on dependent variable (</a:t>
            </a:r>
            <a:r>
              <a:rPr lang="en-US" sz="2000" dirty="0" err="1" smtClean="0">
                <a:latin typeface="Bookman Old Style" pitchFamily="18" charset="0"/>
              </a:rPr>
              <a:t>regressand</a:t>
            </a:r>
            <a:r>
              <a:rPr lang="en-US" sz="2000" dirty="0" smtClean="0">
                <a:latin typeface="Bookman Old Style" pitchFamily="18" charset="0"/>
              </a:rPr>
              <a:t>). The total variation on the dependent variable can be decomposed as follows:</a:t>
            </a:r>
          </a:p>
          <a:p>
            <a:pPr algn="just">
              <a:lnSpc>
                <a:spcPct val="150000"/>
              </a:lnSpc>
            </a:pPr>
            <a:endParaRPr lang="en-US" sz="2000" dirty="0" smtClean="0">
              <a:latin typeface="Bookman Old Style" pitchFamily="18" charset="0"/>
            </a:endParaRPr>
          </a:p>
          <a:p>
            <a:endParaRPr lang="en-US" dirty="0" smtClean="0"/>
          </a:p>
          <a:p>
            <a:endParaRPr lang="en-US" dirty="0" smtClean="0"/>
          </a:p>
          <a:p>
            <a:endParaRPr lang="en-US" sz="2000" dirty="0" smtClean="0">
              <a:latin typeface="Bookman Old Style" pitchFamily="18" charset="0"/>
            </a:endParaRPr>
          </a:p>
          <a:p>
            <a:r>
              <a:rPr lang="en-US" sz="2000" dirty="0" smtClean="0">
                <a:latin typeface="Bookman Old Style" pitchFamily="18" charset="0"/>
              </a:rPr>
              <a:t>For n observations and k explanatory variables, the total variation in the dependent variable can be decomposed into explained and unexplained variation.</a:t>
            </a:r>
          </a:p>
          <a:p>
            <a:endParaRPr lang="en-US" dirty="0"/>
          </a:p>
        </p:txBody>
      </p:sp>
      <p:pic>
        <p:nvPicPr>
          <p:cNvPr id="4099" name="Picture 3"/>
          <p:cNvPicPr>
            <a:picLocks noChangeAspect="1" noChangeArrowheads="1"/>
          </p:cNvPicPr>
          <p:nvPr/>
        </p:nvPicPr>
        <p:blipFill>
          <a:blip r:embed="rId2"/>
          <a:srcRect/>
          <a:stretch>
            <a:fillRect/>
          </a:stretch>
        </p:blipFill>
        <p:spPr bwMode="auto">
          <a:xfrm>
            <a:off x="990600" y="3505200"/>
            <a:ext cx="6629400" cy="1600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pic>
        <p:nvPicPr>
          <p:cNvPr id="5123" name="Picture 3"/>
          <p:cNvPicPr>
            <a:picLocks noChangeAspect="1" noChangeArrowheads="1"/>
          </p:cNvPicPr>
          <p:nvPr/>
        </p:nvPicPr>
        <p:blipFill>
          <a:blip r:embed="rId2"/>
          <a:srcRect/>
          <a:stretch>
            <a:fillRect/>
          </a:stretch>
        </p:blipFill>
        <p:spPr bwMode="auto">
          <a:xfrm>
            <a:off x="1524000" y="1447800"/>
            <a:ext cx="2819400" cy="544286"/>
          </a:xfrm>
          <a:prstGeom prst="rect">
            <a:avLst/>
          </a:prstGeom>
          <a:noFill/>
          <a:ln w="9525">
            <a:noFill/>
            <a:miter lim="800000"/>
            <a:headEnd/>
            <a:tailEnd/>
          </a:ln>
          <a:effectLst/>
        </p:spPr>
      </p:pic>
      <p:pic>
        <p:nvPicPr>
          <p:cNvPr id="5124" name="Picture 4"/>
          <p:cNvPicPr>
            <a:picLocks noGrp="1" noChangeAspect="1" noChangeArrowheads="1"/>
          </p:cNvPicPr>
          <p:nvPr>
            <p:ph idx="1"/>
          </p:nvPr>
        </p:nvPicPr>
        <p:blipFill>
          <a:blip r:embed="rId3"/>
          <a:srcRect/>
          <a:stretch>
            <a:fillRect/>
          </a:stretch>
        </p:blipFill>
        <p:spPr bwMode="auto">
          <a:xfrm>
            <a:off x="685800" y="2133600"/>
            <a:ext cx="7249876" cy="2286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2700" dirty="0" err="1" smtClean="0">
                <a:latin typeface="Bookman Old Style" pitchFamily="18" charset="0"/>
              </a:rPr>
              <a:t>Con’d</a:t>
            </a:r>
            <a:r>
              <a:rPr lang="en-US" dirty="0" smtClean="0"/>
              <a:t> </a:t>
            </a:r>
            <a:endParaRPr lang="en-US" dirty="0"/>
          </a:p>
        </p:txBody>
      </p:sp>
      <p:sp>
        <p:nvSpPr>
          <p:cNvPr id="3" name="Content Placeholder 2"/>
          <p:cNvSpPr>
            <a:spLocks noGrp="1"/>
          </p:cNvSpPr>
          <p:nvPr>
            <p:ph idx="1"/>
          </p:nvPr>
        </p:nvSpPr>
        <p:spPr>
          <a:xfrm>
            <a:off x="152400" y="838200"/>
            <a:ext cx="8839200" cy="5867400"/>
          </a:xfrm>
        </p:spPr>
        <p:txBody>
          <a:bodyPr>
            <a:normAutofit fontScale="47500" lnSpcReduction="20000"/>
          </a:bodyPr>
          <a:lstStyle/>
          <a:p>
            <a:pPr>
              <a:lnSpc>
                <a:spcPct val="170000"/>
              </a:lnSpc>
            </a:pPr>
            <a:r>
              <a:rPr lang="en-US" dirty="0" smtClean="0">
                <a:latin typeface="Bookman Old Style" pitchFamily="18" charset="0"/>
              </a:rPr>
              <a:t>R</a:t>
            </a:r>
            <a:r>
              <a:rPr lang="en-US" baseline="30000" dirty="0" smtClean="0">
                <a:latin typeface="Bookman Old Style" pitchFamily="18" charset="0"/>
              </a:rPr>
              <a:t>2</a:t>
            </a:r>
            <a:r>
              <a:rPr lang="en-US" dirty="0" smtClean="0">
                <a:latin typeface="Bookman Old Style" pitchFamily="18" charset="0"/>
              </a:rPr>
              <a:t> is the ratio of the explained variation compared to the total variation, or the fraction of the sample variation in y that is explained by x. R</a:t>
            </a:r>
            <a:r>
              <a:rPr lang="en-US" baseline="30000" dirty="0" smtClean="0">
                <a:latin typeface="Bookman Old Style" pitchFamily="18" charset="0"/>
              </a:rPr>
              <a:t>2</a:t>
            </a:r>
            <a:r>
              <a:rPr lang="en-US" dirty="0" smtClean="0">
                <a:latin typeface="Bookman Old Style" pitchFamily="18" charset="0"/>
              </a:rPr>
              <a:t> always lies between zero and 1.If R</a:t>
            </a:r>
            <a:r>
              <a:rPr lang="en-US" baseline="30000" dirty="0" smtClean="0">
                <a:latin typeface="Bookman Old Style" pitchFamily="18" charset="0"/>
              </a:rPr>
              <a:t>2</a:t>
            </a:r>
            <a:r>
              <a:rPr lang="en-US" dirty="0" smtClean="0">
                <a:latin typeface="Bookman Old Style" pitchFamily="18" charset="0"/>
              </a:rPr>
              <a:t>=1, all actual points lie on the regression line (usually an error). If R</a:t>
            </a:r>
            <a:r>
              <a:rPr lang="en-US" baseline="30000" dirty="0" smtClean="0">
                <a:latin typeface="Bookman Old Style" pitchFamily="18" charset="0"/>
              </a:rPr>
              <a:t>2</a:t>
            </a:r>
            <a:r>
              <a:rPr lang="en-US" dirty="0" smtClean="0">
                <a:latin typeface="Bookman Old Style" pitchFamily="18" charset="0"/>
              </a:rPr>
              <a:t>≈0, the regression explains very little; OLS is a “poor fit”.</a:t>
            </a:r>
          </a:p>
          <a:p>
            <a:pPr>
              <a:lnSpc>
                <a:spcPct val="170000"/>
              </a:lnSpc>
              <a:buNone/>
            </a:pPr>
            <a:r>
              <a:rPr lang="en-US" dirty="0" smtClean="0">
                <a:latin typeface="Bookman Old Style" pitchFamily="18" charset="0"/>
              </a:rPr>
              <a:t>The coefficient of determination is explained in a number of ways:</a:t>
            </a:r>
          </a:p>
          <a:p>
            <a:pPr marL="514350" lvl="0" indent="-514350">
              <a:lnSpc>
                <a:spcPct val="170000"/>
              </a:lnSpc>
              <a:buFont typeface="+mj-lt"/>
              <a:buAutoNum type="arabicPeriod"/>
            </a:pPr>
            <a:r>
              <a:rPr lang="en-US" dirty="0" smtClean="0">
                <a:latin typeface="Bookman Old Style" pitchFamily="18" charset="0"/>
              </a:rPr>
              <a:t>R</a:t>
            </a:r>
            <a:r>
              <a:rPr lang="en-US" baseline="30000" dirty="0" smtClean="0">
                <a:latin typeface="Bookman Old Style" pitchFamily="18" charset="0"/>
              </a:rPr>
              <a:t>2</a:t>
            </a:r>
            <a:r>
              <a:rPr lang="en-US" dirty="0" smtClean="0">
                <a:latin typeface="Bookman Old Style" pitchFamily="18" charset="0"/>
              </a:rPr>
              <a:t> is defined in terms of variation about the mean of y so that if a model is re- </a:t>
            </a:r>
            <a:r>
              <a:rPr lang="en-US" dirty="0" err="1" smtClean="0">
                <a:latin typeface="Bookman Old Style" pitchFamily="18" charset="0"/>
              </a:rPr>
              <a:t>parameterised</a:t>
            </a:r>
            <a:r>
              <a:rPr lang="en-US" dirty="0" smtClean="0">
                <a:latin typeface="Bookman Old Style" pitchFamily="18" charset="0"/>
              </a:rPr>
              <a:t> (rearranged) and the dependent variable changes, R</a:t>
            </a:r>
            <a:r>
              <a:rPr lang="en-US" baseline="30000" dirty="0" smtClean="0">
                <a:latin typeface="Bookman Old Style" pitchFamily="18" charset="0"/>
              </a:rPr>
              <a:t>2</a:t>
            </a:r>
            <a:r>
              <a:rPr lang="en-US" dirty="0" smtClean="0">
                <a:latin typeface="Bookman Old Style" pitchFamily="18" charset="0"/>
              </a:rPr>
              <a:t> will change.</a:t>
            </a:r>
          </a:p>
          <a:p>
            <a:pPr marL="514350" lvl="0" indent="-514350">
              <a:lnSpc>
                <a:spcPct val="170000"/>
              </a:lnSpc>
              <a:buFont typeface="+mj-lt"/>
              <a:buAutoNum type="arabicPeriod"/>
            </a:pPr>
            <a:r>
              <a:rPr lang="en-US" dirty="0" smtClean="0">
                <a:latin typeface="Bookman Old Style" pitchFamily="18" charset="0"/>
              </a:rPr>
              <a:t>R</a:t>
            </a:r>
            <a:r>
              <a:rPr lang="en-US" baseline="30000" dirty="0" smtClean="0">
                <a:latin typeface="Bookman Old Style" pitchFamily="18" charset="0"/>
              </a:rPr>
              <a:t>2</a:t>
            </a:r>
            <a:r>
              <a:rPr lang="en-US" dirty="0" smtClean="0">
                <a:latin typeface="Bookman Old Style" pitchFamily="18" charset="0"/>
              </a:rPr>
              <a:t> never falls if more </a:t>
            </a:r>
            <a:r>
              <a:rPr lang="en-US" dirty="0" err="1" smtClean="0">
                <a:latin typeface="Bookman Old Style" pitchFamily="18" charset="0"/>
              </a:rPr>
              <a:t>regressors</a:t>
            </a:r>
            <a:r>
              <a:rPr lang="en-US" dirty="0" smtClean="0">
                <a:latin typeface="Bookman Old Style" pitchFamily="18" charset="0"/>
              </a:rPr>
              <a:t> are added to the regression.</a:t>
            </a:r>
          </a:p>
          <a:p>
            <a:pPr marL="514350" lvl="0" indent="-514350">
              <a:lnSpc>
                <a:spcPct val="170000"/>
              </a:lnSpc>
              <a:buFont typeface="+mj-lt"/>
              <a:buAutoNum type="arabicPeriod"/>
            </a:pPr>
            <a:r>
              <a:rPr lang="en-US" dirty="0" smtClean="0">
                <a:latin typeface="Bookman Old Style" pitchFamily="18" charset="0"/>
              </a:rPr>
              <a:t>R</a:t>
            </a:r>
            <a:r>
              <a:rPr lang="en-US" baseline="30000" dirty="0" smtClean="0">
                <a:latin typeface="Bookman Old Style" pitchFamily="18" charset="0"/>
              </a:rPr>
              <a:t>2</a:t>
            </a:r>
            <a:r>
              <a:rPr lang="en-US" dirty="0" smtClean="0">
                <a:latin typeface="Bookman Old Style" pitchFamily="18" charset="0"/>
              </a:rPr>
              <a:t> quite often takes on values of 0.9 or higher for time series regressions. In order to get around these problems, a modification is often made which takes into account the loss of degrees of freedom associated with adding extra variables. This is known as adjusted R</a:t>
            </a:r>
            <a:r>
              <a:rPr lang="en-US" baseline="30000" dirty="0" smtClean="0">
                <a:latin typeface="Bookman Old Style" pitchFamily="18" charset="0"/>
              </a:rPr>
              <a:t>2</a:t>
            </a:r>
            <a:r>
              <a:rPr lang="en-US" dirty="0" smtClean="0">
                <a:latin typeface="Bookman Old Style" pitchFamily="18" charset="0"/>
              </a:rPr>
              <a:t>. So if we add an extra </a:t>
            </a:r>
            <a:r>
              <a:rPr lang="en-US" dirty="0" err="1" smtClean="0">
                <a:latin typeface="Bookman Old Style" pitchFamily="18" charset="0"/>
              </a:rPr>
              <a:t>regressor</a:t>
            </a:r>
            <a:r>
              <a:rPr lang="en-US" dirty="0" smtClean="0">
                <a:latin typeface="Bookman Old Style" pitchFamily="18" charset="0"/>
              </a:rPr>
              <a:t>, k increases and unless R</a:t>
            </a:r>
            <a:r>
              <a:rPr lang="en-US" baseline="30000" dirty="0" smtClean="0">
                <a:latin typeface="Bookman Old Style" pitchFamily="18" charset="0"/>
              </a:rPr>
              <a:t>2</a:t>
            </a:r>
            <a:r>
              <a:rPr lang="en-US" dirty="0" smtClean="0">
                <a:latin typeface="Bookman Old Style" pitchFamily="18" charset="0"/>
              </a:rPr>
              <a:t> increases by a more than offsetting amount, will actually fall. There are still problems with the criterion because there is no distribution for R</a:t>
            </a:r>
            <a:r>
              <a:rPr lang="en-US" baseline="30000" dirty="0" smtClean="0">
                <a:latin typeface="Bookman Old Style" pitchFamily="18" charset="0"/>
              </a:rPr>
              <a:t>2</a:t>
            </a:r>
            <a:r>
              <a:rPr lang="en-US" dirty="0" smtClean="0">
                <a:latin typeface="Bookman Old Style" pitchFamily="18" charset="0"/>
              </a:rPr>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609600" y="2209800"/>
            <a:ext cx="8001000" cy="28194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1" algn="ctr" rtl="0">
              <a:spcBef>
                <a:spcPct val="0"/>
              </a:spcBef>
            </a:pPr>
            <a:r>
              <a:rPr lang="en-US" sz="2400" b="1" dirty="0" smtClean="0"/>
              <a:t/>
            </a:r>
            <a:br>
              <a:rPr lang="en-US" sz="2400" b="1" dirty="0" smtClean="0"/>
            </a:br>
            <a:r>
              <a:rPr lang="en-US" sz="2400" b="1" dirty="0" smtClean="0"/>
              <a:t>Residual Analysis</a:t>
            </a:r>
            <a:r>
              <a:rPr lang="en-US" sz="3200" dirty="0" smtClean="0"/>
              <a:t/>
            </a:r>
            <a:br>
              <a:rPr lang="en-US" sz="3200" dirty="0" smtClean="0"/>
            </a:b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algn="just">
              <a:lnSpc>
                <a:spcPct val="170000"/>
              </a:lnSpc>
            </a:pPr>
            <a:r>
              <a:rPr lang="en-US" sz="2000" dirty="0" smtClean="0">
                <a:latin typeface="Bookman Old Style" pitchFamily="18" charset="0"/>
              </a:rPr>
              <a:t>We need to check the many assumptions of regression about the errors by examining the residuals</a:t>
            </a:r>
          </a:p>
          <a:p>
            <a:pPr marL="571500" lvl="0" indent="-571500" algn="just">
              <a:lnSpc>
                <a:spcPct val="170000"/>
              </a:lnSpc>
              <a:buFont typeface="+mj-lt"/>
              <a:buAutoNum type="romanUcPeriod"/>
            </a:pPr>
            <a:r>
              <a:rPr lang="en-US" sz="2000" dirty="0" smtClean="0">
                <a:latin typeface="Bookman Old Style" pitchFamily="18" charset="0"/>
              </a:rPr>
              <a:t>Examine for linearity assumption (Figure 8a),</a:t>
            </a:r>
            <a:endParaRPr lang="en-US" sz="1800" dirty="0" smtClean="0">
              <a:latin typeface="Bookman Old Style" pitchFamily="18" charset="0"/>
            </a:endParaRPr>
          </a:p>
          <a:p>
            <a:pPr marL="571500" lvl="0" indent="-571500" algn="just">
              <a:lnSpc>
                <a:spcPct val="170000"/>
              </a:lnSpc>
              <a:buFont typeface="+mj-lt"/>
              <a:buAutoNum type="romanUcPeriod"/>
            </a:pPr>
            <a:r>
              <a:rPr lang="en-US" sz="2000" dirty="0" smtClean="0">
                <a:latin typeface="Bookman Old Style" pitchFamily="18" charset="0"/>
              </a:rPr>
              <a:t>Examine for constant variance for all levels of x of </a:t>
            </a:r>
            <a:r>
              <a:rPr lang="en-US" sz="2000" dirty="0" err="1" smtClean="0">
                <a:latin typeface="Bookman Old Style" pitchFamily="18" charset="0"/>
              </a:rPr>
              <a:t>homoscedasticity</a:t>
            </a:r>
            <a:r>
              <a:rPr lang="en-US" sz="2000" dirty="0" smtClean="0">
                <a:latin typeface="Bookman Old Style" pitchFamily="18" charset="0"/>
              </a:rPr>
              <a:t> (Figure 8b),</a:t>
            </a:r>
            <a:endParaRPr lang="en-US" sz="1800" dirty="0" smtClean="0">
              <a:latin typeface="Bookman Old Style" pitchFamily="18" charset="0"/>
            </a:endParaRPr>
          </a:p>
          <a:p>
            <a:pPr marL="571500" lvl="0" indent="-571500" algn="just">
              <a:lnSpc>
                <a:spcPct val="170000"/>
              </a:lnSpc>
              <a:buFont typeface="+mj-lt"/>
              <a:buAutoNum type="romanUcPeriod"/>
            </a:pPr>
            <a:r>
              <a:rPr lang="en-US" sz="2000" dirty="0" smtClean="0">
                <a:latin typeface="Bookman Old Style" pitchFamily="18" charset="0"/>
              </a:rPr>
              <a:t>Evaluate normal distribution assumption, and</a:t>
            </a:r>
            <a:endParaRPr lang="en-US" sz="1800" dirty="0" smtClean="0">
              <a:latin typeface="Bookman Old Style" pitchFamily="18" charset="0"/>
            </a:endParaRPr>
          </a:p>
          <a:p>
            <a:pPr marL="571500" lvl="0" indent="-571500" algn="just">
              <a:lnSpc>
                <a:spcPct val="170000"/>
              </a:lnSpc>
              <a:buFont typeface="+mj-lt"/>
              <a:buAutoNum type="romanUcPeriod"/>
            </a:pPr>
            <a:r>
              <a:rPr lang="en-US" sz="2000" dirty="0" smtClean="0">
                <a:latin typeface="Bookman Old Style" pitchFamily="18" charset="0"/>
              </a:rPr>
              <a:t>Evaluate independence assumption.</a:t>
            </a:r>
            <a:endParaRPr lang="en-US" sz="1800" dirty="0" smtClean="0">
              <a:latin typeface="Bookman Old Style" pitchFamily="18" charset="0"/>
            </a:endParaRPr>
          </a:p>
          <a:p>
            <a:pPr algn="just">
              <a:lnSpc>
                <a:spcPct val="170000"/>
              </a:lnSpc>
              <a:buNone/>
            </a:pPr>
            <a:endParaRPr lang="en-US" sz="2000"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2" algn="ctr" rtl="0">
              <a:spcBef>
                <a:spcPct val="0"/>
              </a:spcBef>
            </a:pPr>
            <a:r>
              <a:rPr lang="en-US" b="1" dirty="0" smtClean="0"/>
              <a:t/>
            </a:r>
            <a:br>
              <a:rPr lang="en-US" b="1" dirty="0" smtClean="0"/>
            </a:br>
            <a:r>
              <a:rPr lang="en-US" sz="2400" b="1" dirty="0" smtClean="0">
                <a:latin typeface="Bookman Old Style" pitchFamily="18" charset="0"/>
              </a:rPr>
              <a:t>Methodology of econometrics</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295400"/>
            <a:ext cx="8763000" cy="5410200"/>
          </a:xfrm>
        </p:spPr>
        <p:txBody>
          <a:bodyPr>
            <a:normAutofit/>
          </a:bodyPr>
          <a:lstStyle/>
          <a:p>
            <a:r>
              <a:rPr lang="en-US" dirty="0" smtClean="0">
                <a:latin typeface="Bookman Old Style" pitchFamily="18" charset="0"/>
              </a:rPr>
              <a:t>Broadly speaking, traditional econometric methodology proceeds along the following lines:</a:t>
            </a:r>
          </a:p>
          <a:p>
            <a:pPr lvl="3"/>
            <a:r>
              <a:rPr lang="en-US" dirty="0" smtClean="0">
                <a:latin typeface="Bookman Old Style" pitchFamily="18" charset="0"/>
              </a:rPr>
              <a:t>Statement of theory or hypothesis,</a:t>
            </a:r>
            <a:endParaRPr lang="en-US" sz="1800" dirty="0" smtClean="0">
              <a:latin typeface="Bookman Old Style" pitchFamily="18" charset="0"/>
            </a:endParaRPr>
          </a:p>
          <a:p>
            <a:pPr lvl="3"/>
            <a:r>
              <a:rPr lang="en-US" dirty="0" smtClean="0">
                <a:latin typeface="Bookman Old Style" pitchFamily="18" charset="0"/>
              </a:rPr>
              <a:t>Specification of the mathematical model of the theory,</a:t>
            </a:r>
            <a:endParaRPr lang="en-US" sz="1800" dirty="0" smtClean="0">
              <a:latin typeface="Bookman Old Style" pitchFamily="18" charset="0"/>
            </a:endParaRPr>
          </a:p>
          <a:p>
            <a:pPr lvl="3"/>
            <a:r>
              <a:rPr lang="en-US" dirty="0" smtClean="0">
                <a:latin typeface="Bookman Old Style" pitchFamily="18" charset="0"/>
              </a:rPr>
              <a:t>Specification of the statistical, or econometric, model,</a:t>
            </a:r>
            <a:endParaRPr lang="en-US" sz="3600" dirty="0" smtClean="0">
              <a:latin typeface="Bookman Old Style" pitchFamily="18" charset="0"/>
            </a:endParaRPr>
          </a:p>
          <a:p>
            <a:pPr lvl="3"/>
            <a:r>
              <a:rPr lang="en-US" dirty="0" smtClean="0">
                <a:latin typeface="Bookman Old Style" pitchFamily="18" charset="0"/>
              </a:rPr>
              <a:t>Collecting the data,</a:t>
            </a:r>
            <a:endParaRPr lang="en-US" sz="1800" dirty="0" smtClean="0">
              <a:latin typeface="Bookman Old Style" pitchFamily="18" charset="0"/>
            </a:endParaRPr>
          </a:p>
          <a:p>
            <a:pPr lvl="3"/>
            <a:r>
              <a:rPr lang="en-US" dirty="0" smtClean="0">
                <a:latin typeface="Bookman Old Style" pitchFamily="18" charset="0"/>
              </a:rPr>
              <a:t>Estimation of the parameters of the econometric model,</a:t>
            </a:r>
            <a:endParaRPr lang="en-US" sz="1800" dirty="0" smtClean="0">
              <a:latin typeface="Bookman Old Style" pitchFamily="18" charset="0"/>
            </a:endParaRPr>
          </a:p>
          <a:p>
            <a:pPr lvl="3"/>
            <a:r>
              <a:rPr lang="en-US" dirty="0" smtClean="0">
                <a:latin typeface="Bookman Old Style" pitchFamily="18" charset="0"/>
              </a:rPr>
              <a:t>Hypothesis testing,</a:t>
            </a:r>
            <a:endParaRPr lang="en-US" sz="1800" dirty="0" smtClean="0">
              <a:latin typeface="Bookman Old Style" pitchFamily="18" charset="0"/>
            </a:endParaRPr>
          </a:p>
          <a:p>
            <a:pPr lvl="3"/>
            <a:r>
              <a:rPr lang="en-US" dirty="0" smtClean="0">
                <a:latin typeface="Bookman Old Style" pitchFamily="18" charset="0"/>
              </a:rPr>
              <a:t>Forecasting or prediction, and</a:t>
            </a:r>
            <a:endParaRPr lang="en-US" sz="1800" dirty="0" smtClean="0">
              <a:latin typeface="Bookman Old Style" pitchFamily="18" charset="0"/>
            </a:endParaRPr>
          </a:p>
          <a:p>
            <a:pPr lvl="3"/>
            <a:r>
              <a:rPr lang="en-US" dirty="0" smtClean="0">
                <a:latin typeface="Bookman Old Style" pitchFamily="18" charset="0"/>
              </a:rPr>
              <a:t>Using the model for control or policy purposes. </a:t>
            </a:r>
            <a:endParaRPr lang="en-US" dirty="0">
              <a:latin typeface="Bookman Old Style"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dirty="0" smtClean="0">
                <a:latin typeface="Bookman Old Style" pitchFamily="18" charset="0"/>
              </a:rPr>
              <a:t>Graphical analysis of residuals for linearity and </a:t>
            </a:r>
            <a:r>
              <a:rPr lang="en-US" sz="2000" dirty="0" err="1" smtClean="0">
                <a:latin typeface="Bookman Old Style" pitchFamily="18" charset="0"/>
              </a:rPr>
              <a:t>homoscedasticity</a:t>
            </a:r>
            <a:r>
              <a:rPr lang="en-US" sz="2000" dirty="0" smtClean="0">
                <a:latin typeface="Bookman Old Style" pitchFamily="18" charset="0"/>
              </a:rPr>
              <a:t> assumptions</a:t>
            </a:r>
            <a:endParaRPr lang="en-US" sz="2000" dirty="0">
              <a:latin typeface="Bookman Old Style" pitchFamily="18" charset="0"/>
            </a:endParaRPr>
          </a:p>
        </p:txBody>
      </p:sp>
      <p:pic>
        <p:nvPicPr>
          <p:cNvPr id="4" name="image8.jpeg"/>
          <p:cNvPicPr>
            <a:picLocks noGrp="1"/>
          </p:cNvPicPr>
          <p:nvPr>
            <p:ph idx="1"/>
          </p:nvPr>
        </p:nvPicPr>
        <p:blipFill>
          <a:blip r:embed="rId2" cstate="print"/>
          <a:stretch>
            <a:fillRect/>
          </a:stretch>
        </p:blipFill>
        <p:spPr>
          <a:xfrm>
            <a:off x="381000" y="1295400"/>
            <a:ext cx="8305800" cy="4953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i="1" dirty="0" smtClean="0">
                <a:latin typeface="Bookman Old Style" pitchFamily="18" charset="0"/>
              </a:rPr>
              <a:t>The test for normality assumption:</a:t>
            </a:r>
            <a:endParaRPr lang="en-US" sz="2400" dirty="0">
              <a:latin typeface="Bookman Old Style" pitchFamily="18" charset="0"/>
            </a:endParaRPr>
          </a:p>
        </p:txBody>
      </p:sp>
      <p:sp>
        <p:nvSpPr>
          <p:cNvPr id="3" name="Content Placeholder 2"/>
          <p:cNvSpPr>
            <a:spLocks noGrp="1"/>
          </p:cNvSpPr>
          <p:nvPr>
            <p:ph idx="1"/>
          </p:nvPr>
        </p:nvSpPr>
        <p:spPr>
          <a:xfrm>
            <a:off x="152400" y="1143000"/>
            <a:ext cx="8686800" cy="5486400"/>
          </a:xfrm>
        </p:spPr>
        <p:txBody>
          <a:bodyPr>
            <a:normAutofit fontScale="77500" lnSpcReduction="20000"/>
          </a:bodyPr>
          <a:lstStyle/>
          <a:p>
            <a:pPr algn="just">
              <a:lnSpc>
                <a:spcPct val="150000"/>
              </a:lnSpc>
            </a:pPr>
            <a:r>
              <a:rPr lang="en-US" sz="2600" dirty="0" smtClean="0">
                <a:latin typeface="Bookman Old Style" pitchFamily="18" charset="0"/>
              </a:rPr>
              <a:t>In general we assume the error term is normally distributed. The normality of the error term can be tested using the </a:t>
            </a:r>
            <a:r>
              <a:rPr lang="en-US" sz="2600" dirty="0" err="1" smtClean="0">
                <a:latin typeface="Bookman Old Style" pitchFamily="18" charset="0"/>
              </a:rPr>
              <a:t>Jarque-Bera</a:t>
            </a:r>
            <a:r>
              <a:rPr lang="en-US" sz="2600" dirty="0" smtClean="0">
                <a:latin typeface="Bookman Old Style" pitchFamily="18" charset="0"/>
              </a:rPr>
              <a:t> test, which tests for the presence of </a:t>
            </a:r>
            <a:r>
              <a:rPr lang="en-US" sz="2600" dirty="0" err="1" smtClean="0">
                <a:latin typeface="Bookman Old Style" pitchFamily="18" charset="0"/>
              </a:rPr>
              <a:t>skewness</a:t>
            </a:r>
            <a:r>
              <a:rPr lang="en-US" sz="2600" dirty="0" smtClean="0">
                <a:latin typeface="Bookman Old Style" pitchFamily="18" charset="0"/>
              </a:rPr>
              <a:t> (non-symmetry) and kurtosis (fat tails). This test for normality in effect tests for the coefficients of </a:t>
            </a:r>
            <a:r>
              <a:rPr lang="en-US" sz="2600" dirty="0" err="1" smtClean="0">
                <a:latin typeface="Bookman Old Style" pitchFamily="18" charset="0"/>
              </a:rPr>
              <a:t>skewness</a:t>
            </a:r>
            <a:r>
              <a:rPr lang="en-US" sz="2600" dirty="0" smtClean="0">
                <a:latin typeface="Bookman Old Style" pitchFamily="18" charset="0"/>
              </a:rPr>
              <a:t> and excess kurtosis being jointly equal to 0;</a:t>
            </a:r>
          </a:p>
          <a:p>
            <a:endParaRPr lang="en-US" dirty="0" smtClean="0"/>
          </a:p>
          <a:p>
            <a:endParaRPr lang="en-US" dirty="0" smtClean="0"/>
          </a:p>
          <a:p>
            <a:pPr>
              <a:buNone/>
            </a:pPr>
            <a:endParaRPr lang="en-US" dirty="0" smtClean="0"/>
          </a:p>
          <a:p>
            <a:pPr>
              <a:buNone/>
            </a:pPr>
            <a:endParaRPr lang="en-US" dirty="0" smtClean="0"/>
          </a:p>
          <a:p>
            <a:pPr algn="just">
              <a:lnSpc>
                <a:spcPct val="160000"/>
              </a:lnSpc>
            </a:pPr>
            <a:r>
              <a:rPr lang="en-US" sz="2800" dirty="0" smtClean="0">
                <a:latin typeface="Bookman Old Style" pitchFamily="18" charset="0"/>
              </a:rPr>
              <a:t>where </a:t>
            </a:r>
            <a:r>
              <a:rPr lang="en-US" sz="2800" i="1" dirty="0" smtClean="0">
                <a:latin typeface="Bookman Old Style" pitchFamily="18" charset="0"/>
              </a:rPr>
              <a:t>S </a:t>
            </a:r>
            <a:r>
              <a:rPr lang="en-US" sz="2800" dirty="0" smtClean="0">
                <a:latin typeface="Bookman Old Style" pitchFamily="18" charset="0"/>
              </a:rPr>
              <a:t>=coefficient of </a:t>
            </a:r>
            <a:r>
              <a:rPr lang="en-US" sz="2800" dirty="0" err="1" smtClean="0">
                <a:latin typeface="Bookman Old Style" pitchFamily="18" charset="0"/>
              </a:rPr>
              <a:t>skewness</a:t>
            </a:r>
            <a:r>
              <a:rPr lang="en-US" sz="2800" dirty="0" smtClean="0">
                <a:latin typeface="Bookman Old Style" pitchFamily="18" charset="0"/>
              </a:rPr>
              <a:t>, </a:t>
            </a:r>
            <a:r>
              <a:rPr lang="en-US" sz="2800" i="1" dirty="0" smtClean="0">
                <a:latin typeface="Bookman Old Style" pitchFamily="18" charset="0"/>
              </a:rPr>
              <a:t>K </a:t>
            </a:r>
            <a:r>
              <a:rPr lang="en-US" sz="2800" dirty="0" smtClean="0">
                <a:latin typeface="Bookman Old Style" pitchFamily="18" charset="0"/>
              </a:rPr>
              <a:t>= coefficient of excess kurtosis of residuals, and </a:t>
            </a:r>
            <a:r>
              <a:rPr lang="en-US" sz="2800" i="1" dirty="0" smtClean="0">
                <a:latin typeface="Bookman Old Style" pitchFamily="18" charset="0"/>
              </a:rPr>
              <a:t>n </a:t>
            </a:r>
            <a:r>
              <a:rPr lang="en-US" sz="2800" dirty="0" smtClean="0">
                <a:latin typeface="Bookman Old Style" pitchFamily="18" charset="0"/>
              </a:rPr>
              <a:t>=number of observations. </a:t>
            </a:r>
          </a:p>
          <a:p>
            <a:endParaRPr lang="en-US" dirty="0"/>
          </a:p>
        </p:txBody>
      </p:sp>
      <p:pic>
        <p:nvPicPr>
          <p:cNvPr id="7171" name="Picture 3"/>
          <p:cNvPicPr>
            <a:picLocks noChangeAspect="1" noChangeArrowheads="1"/>
          </p:cNvPicPr>
          <p:nvPr/>
        </p:nvPicPr>
        <p:blipFill>
          <a:blip r:embed="rId2"/>
          <a:srcRect/>
          <a:stretch>
            <a:fillRect/>
          </a:stretch>
        </p:blipFill>
        <p:spPr bwMode="auto">
          <a:xfrm>
            <a:off x="1295400" y="3733800"/>
            <a:ext cx="2695144" cy="100171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838200"/>
            <a:ext cx="8686800" cy="5638800"/>
          </a:xfrm>
        </p:spPr>
        <p:txBody>
          <a:bodyPr>
            <a:normAutofit fontScale="85000" lnSpcReduction="20000"/>
          </a:bodyPr>
          <a:lstStyle/>
          <a:p>
            <a:pPr algn="just">
              <a:lnSpc>
                <a:spcPct val="150000"/>
              </a:lnSpc>
              <a:buFont typeface="Wingdings" pitchFamily="2" charset="2"/>
              <a:buChar char="Ø"/>
            </a:pPr>
            <a:r>
              <a:rPr lang="en-US" sz="2200" dirty="0" smtClean="0">
                <a:latin typeface="Bookman Old Style" pitchFamily="18" charset="0"/>
              </a:rPr>
              <a:t>For a normally distributed variable, </a:t>
            </a:r>
            <a:r>
              <a:rPr lang="en-US" sz="2200" i="1" dirty="0" smtClean="0">
                <a:latin typeface="Bookman Old Style" pitchFamily="18" charset="0"/>
              </a:rPr>
              <a:t>S </a:t>
            </a:r>
            <a:r>
              <a:rPr lang="en-US" sz="2200" dirty="0" smtClean="0">
                <a:latin typeface="Bookman Old Style" pitchFamily="18" charset="0"/>
              </a:rPr>
              <a:t>= 0 and </a:t>
            </a:r>
            <a:r>
              <a:rPr lang="en-US" sz="2200" i="1" dirty="0" smtClean="0">
                <a:latin typeface="Bookman Old Style" pitchFamily="18" charset="0"/>
              </a:rPr>
              <a:t>K </a:t>
            </a:r>
            <a:r>
              <a:rPr lang="en-US" sz="2200" dirty="0" smtClean="0">
                <a:latin typeface="Bookman Old Style" pitchFamily="18" charset="0"/>
              </a:rPr>
              <a:t>= 3. </a:t>
            </a:r>
          </a:p>
          <a:p>
            <a:pPr algn="just">
              <a:lnSpc>
                <a:spcPct val="150000"/>
              </a:lnSpc>
              <a:buFont typeface="Wingdings" pitchFamily="2" charset="2"/>
              <a:buChar char="Ø"/>
            </a:pPr>
            <a:r>
              <a:rPr lang="en-US" sz="2200" dirty="0" smtClean="0">
                <a:latin typeface="Bookman Old Style" pitchFamily="18" charset="0"/>
              </a:rPr>
              <a:t>Therefore, the JB test of normality is a test of the joint hypothesis that </a:t>
            </a:r>
            <a:r>
              <a:rPr lang="en-US" sz="2200" i="1" dirty="0" smtClean="0">
                <a:latin typeface="Bookman Old Style" pitchFamily="18" charset="0"/>
              </a:rPr>
              <a:t>S </a:t>
            </a:r>
            <a:r>
              <a:rPr lang="en-US" sz="2200" dirty="0" smtClean="0">
                <a:latin typeface="Bookman Old Style" pitchFamily="18" charset="0"/>
              </a:rPr>
              <a:t>and </a:t>
            </a:r>
            <a:r>
              <a:rPr lang="en-US" sz="2200" i="1" dirty="0" smtClean="0">
                <a:latin typeface="Bookman Old Style" pitchFamily="18" charset="0"/>
              </a:rPr>
              <a:t>K </a:t>
            </a:r>
            <a:r>
              <a:rPr lang="en-US" sz="2200" dirty="0" smtClean="0">
                <a:latin typeface="Bookman Old Style" pitchFamily="18" charset="0"/>
              </a:rPr>
              <a:t>are 0 and 3, respectively. </a:t>
            </a:r>
          </a:p>
          <a:p>
            <a:pPr algn="just">
              <a:lnSpc>
                <a:spcPct val="150000"/>
              </a:lnSpc>
              <a:buFont typeface="Wingdings" pitchFamily="2" charset="2"/>
              <a:buChar char="Ø"/>
            </a:pPr>
            <a:r>
              <a:rPr lang="en-US" sz="2200" dirty="0" smtClean="0">
                <a:latin typeface="Bookman Old Style" pitchFamily="18" charset="0"/>
              </a:rPr>
              <a:t>In that case the value of the JB statistic is expected to be 0. </a:t>
            </a:r>
          </a:p>
          <a:p>
            <a:pPr algn="just">
              <a:lnSpc>
                <a:spcPct val="150000"/>
              </a:lnSpc>
              <a:buFont typeface="Wingdings" pitchFamily="2" charset="2"/>
              <a:buChar char="Ø"/>
            </a:pPr>
            <a:r>
              <a:rPr lang="en-US" sz="2200" dirty="0" smtClean="0">
                <a:latin typeface="Bookman Old Style" pitchFamily="18" charset="0"/>
              </a:rPr>
              <a:t>Under the null hypothesis that the residuals are normally distributed, </a:t>
            </a:r>
            <a:r>
              <a:rPr lang="en-US" sz="2200" dirty="0" err="1" smtClean="0">
                <a:latin typeface="Bookman Old Style" pitchFamily="18" charset="0"/>
              </a:rPr>
              <a:t>Jarque</a:t>
            </a:r>
            <a:r>
              <a:rPr lang="en-US" sz="2200" dirty="0" smtClean="0">
                <a:latin typeface="Bookman Old Style" pitchFamily="18" charset="0"/>
              </a:rPr>
              <a:t> and </a:t>
            </a:r>
            <a:r>
              <a:rPr lang="en-US" sz="2200" dirty="0" err="1" smtClean="0">
                <a:latin typeface="Bookman Old Style" pitchFamily="18" charset="0"/>
              </a:rPr>
              <a:t>Bera</a:t>
            </a:r>
            <a:r>
              <a:rPr lang="en-US" sz="2200" dirty="0" smtClean="0">
                <a:latin typeface="Bookman Old Style" pitchFamily="18" charset="0"/>
              </a:rPr>
              <a:t> showed that </a:t>
            </a:r>
            <a:r>
              <a:rPr lang="en-US" sz="2200" i="1" dirty="0" smtClean="0">
                <a:latin typeface="Bookman Old Style" pitchFamily="18" charset="0"/>
              </a:rPr>
              <a:t>asymptotically (i.e., in large samples) the JB statistic follows the chi-square distribution with 2 </a:t>
            </a:r>
            <a:r>
              <a:rPr lang="en-US" sz="2200" i="1" dirty="0" err="1" smtClean="0">
                <a:latin typeface="Bookman Old Style" pitchFamily="18" charset="0"/>
              </a:rPr>
              <a:t>df</a:t>
            </a:r>
            <a:r>
              <a:rPr lang="en-US" sz="2200" i="1" dirty="0" smtClean="0">
                <a:latin typeface="Bookman Old Style" pitchFamily="18" charset="0"/>
              </a:rPr>
              <a:t>. </a:t>
            </a:r>
          </a:p>
          <a:p>
            <a:pPr algn="just">
              <a:lnSpc>
                <a:spcPct val="150000"/>
              </a:lnSpc>
              <a:buFont typeface="Wingdings" pitchFamily="2" charset="2"/>
              <a:buChar char="Ø"/>
            </a:pPr>
            <a:r>
              <a:rPr lang="en-US" sz="2200" dirty="0" smtClean="0">
                <a:latin typeface="Bookman Old Style" pitchFamily="18" charset="0"/>
              </a:rPr>
              <a:t>If the computed </a:t>
            </a:r>
            <a:r>
              <a:rPr lang="en-US" sz="2200" i="1" dirty="0" smtClean="0">
                <a:latin typeface="Bookman Old Style" pitchFamily="18" charset="0"/>
              </a:rPr>
              <a:t>p </a:t>
            </a:r>
            <a:r>
              <a:rPr lang="en-US" sz="2200" dirty="0" smtClean="0">
                <a:latin typeface="Bookman Old Style" pitchFamily="18" charset="0"/>
              </a:rPr>
              <a:t>value of the JB statistic in an application is sufficiently low, which will happen if the value of the statistic is very different from 0, one can reject the hypothesis that the residuals are normally distributed. But if the </a:t>
            </a:r>
            <a:r>
              <a:rPr lang="en-US" sz="2200" i="1" dirty="0" smtClean="0">
                <a:latin typeface="Bookman Old Style" pitchFamily="18" charset="0"/>
              </a:rPr>
              <a:t>p </a:t>
            </a:r>
            <a:r>
              <a:rPr lang="en-US" sz="2200" dirty="0" smtClean="0">
                <a:latin typeface="Bookman Old Style" pitchFamily="18" charset="0"/>
              </a:rPr>
              <a:t>value is reasonably high, which will happen if the value of the statistic is close to zero, we do not reject the normality assumption.</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dirty="0" smtClean="0"/>
              <a:t>Analysis of residuals for independence (or </a:t>
            </a:r>
            <a:r>
              <a:rPr lang="en-US" sz="2400" dirty="0" err="1" smtClean="0"/>
              <a:t>exogeneity</a:t>
            </a:r>
            <a:r>
              <a:rPr lang="en-US" sz="2400" dirty="0" smtClean="0"/>
              <a:t>)</a:t>
            </a:r>
            <a:endParaRPr lang="en-US" sz="2400" dirty="0"/>
          </a:p>
        </p:txBody>
      </p:sp>
      <p:pic>
        <p:nvPicPr>
          <p:cNvPr id="4" name="image9.png"/>
          <p:cNvPicPr>
            <a:picLocks noGrp="1"/>
          </p:cNvPicPr>
          <p:nvPr>
            <p:ph idx="1"/>
          </p:nvPr>
        </p:nvPicPr>
        <p:blipFill>
          <a:blip r:embed="rId2" cstate="print"/>
          <a:stretch>
            <a:fillRect/>
          </a:stretch>
        </p:blipFill>
        <p:spPr>
          <a:xfrm>
            <a:off x="609600" y="1371600"/>
            <a:ext cx="7848599" cy="411479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1" algn="ctr" rtl="0">
              <a:spcBef>
                <a:spcPct val="0"/>
              </a:spcBef>
            </a:pPr>
            <a:r>
              <a:rPr lang="en-US" b="1" dirty="0" smtClean="0"/>
              <a:t/>
            </a:r>
            <a:br>
              <a:rPr lang="en-US" b="1" dirty="0" smtClean="0"/>
            </a:br>
            <a:r>
              <a:rPr lang="en-US" sz="2000" b="1" dirty="0" smtClean="0">
                <a:latin typeface="Bookman Old Style" pitchFamily="18" charset="0"/>
              </a:rPr>
              <a:t>Basics of Hypothesis Testing</a:t>
            </a:r>
            <a:r>
              <a:rPr lang="en-US" sz="2400" dirty="0" smtClean="0"/>
              <a:t/>
            </a:r>
            <a:br>
              <a:rPr lang="en-US" sz="2400" dirty="0" smtClean="0"/>
            </a:br>
            <a:endParaRPr lang="en-US" dirty="0"/>
          </a:p>
        </p:txBody>
      </p:sp>
      <p:sp>
        <p:nvSpPr>
          <p:cNvPr id="3" name="Content Placeholder 2"/>
          <p:cNvSpPr>
            <a:spLocks noGrp="1"/>
          </p:cNvSpPr>
          <p:nvPr>
            <p:ph idx="1"/>
          </p:nvPr>
        </p:nvSpPr>
        <p:spPr>
          <a:xfrm>
            <a:off x="152400" y="1143000"/>
            <a:ext cx="8763000" cy="5257800"/>
          </a:xfrm>
        </p:spPr>
        <p:txBody>
          <a:bodyPr>
            <a:normAutofit fontScale="47500" lnSpcReduction="20000"/>
          </a:bodyPr>
          <a:lstStyle/>
          <a:p>
            <a:pPr>
              <a:lnSpc>
                <a:spcPct val="170000"/>
              </a:lnSpc>
            </a:pPr>
            <a:r>
              <a:rPr lang="en-US" dirty="0" smtClean="0">
                <a:latin typeface="Bookman Old Style" pitchFamily="18" charset="0"/>
              </a:rPr>
              <a:t>Even if the estimators are right on average, we still want to know how far off they might be in a given sample. </a:t>
            </a:r>
          </a:p>
          <a:p>
            <a:pPr>
              <a:lnSpc>
                <a:spcPct val="170000"/>
              </a:lnSpc>
              <a:buNone/>
            </a:pPr>
            <a:r>
              <a:rPr lang="en-US" dirty="0" smtClean="0">
                <a:latin typeface="Bookman Old Style" pitchFamily="18" charset="0"/>
              </a:rPr>
              <a:t>There are various tests:</a:t>
            </a:r>
          </a:p>
          <a:p>
            <a:pPr lvl="0">
              <a:lnSpc>
                <a:spcPct val="170000"/>
              </a:lnSpc>
              <a:buFont typeface="Wingdings" pitchFamily="2" charset="2"/>
              <a:buChar char="Ø"/>
            </a:pPr>
            <a:r>
              <a:rPr lang="en-US" dirty="0" smtClean="0">
                <a:latin typeface="Bookman Old Style" pitchFamily="18" charset="0"/>
              </a:rPr>
              <a:t>F –test: hypothesis that Null Model does better;</a:t>
            </a:r>
          </a:p>
          <a:p>
            <a:pPr lvl="0">
              <a:lnSpc>
                <a:spcPct val="170000"/>
              </a:lnSpc>
              <a:buFont typeface="Wingdings" pitchFamily="2" charset="2"/>
              <a:buChar char="Ø"/>
            </a:pPr>
            <a:r>
              <a:rPr lang="en-US" dirty="0" smtClean="0">
                <a:latin typeface="Bookman Old Style" pitchFamily="18" charset="0"/>
              </a:rPr>
              <a:t>Log-likelihood Test: joint significance of variables in a maximum likelihood estimator (MLE) model; or</a:t>
            </a:r>
          </a:p>
          <a:p>
            <a:pPr lvl="0">
              <a:lnSpc>
                <a:spcPct val="170000"/>
              </a:lnSpc>
              <a:buFont typeface="Wingdings" pitchFamily="2" charset="2"/>
              <a:buChar char="Ø"/>
            </a:pPr>
            <a:r>
              <a:rPr lang="en-US" dirty="0" smtClean="0">
                <a:latin typeface="Bookman Old Style" pitchFamily="18" charset="0"/>
              </a:rPr>
              <a:t>T-test: tests that individual coefficients are not zero.</a:t>
            </a:r>
          </a:p>
          <a:p>
            <a:pPr lvl="0">
              <a:lnSpc>
                <a:spcPct val="170000"/>
              </a:lnSpc>
              <a:buNone/>
            </a:pPr>
            <a:endParaRPr lang="en-US" dirty="0" smtClean="0">
              <a:latin typeface="Bookman Old Style" pitchFamily="18" charset="0"/>
            </a:endParaRPr>
          </a:p>
          <a:p>
            <a:pPr lvl="0">
              <a:lnSpc>
                <a:spcPct val="170000"/>
              </a:lnSpc>
              <a:buNone/>
            </a:pPr>
            <a:r>
              <a:rPr lang="en-US" dirty="0" smtClean="0">
                <a:latin typeface="Bookman Old Style" pitchFamily="18" charset="0"/>
              </a:rPr>
              <a:t>This is the central task for testing most policy theories. Hypothesis testing procedures are the following:</a:t>
            </a:r>
          </a:p>
          <a:p>
            <a:pPr marL="514350" lvl="0" indent="-514350">
              <a:lnSpc>
                <a:spcPct val="170000"/>
              </a:lnSpc>
              <a:buFont typeface="+mj-lt"/>
              <a:buAutoNum type="arabicPeriod"/>
            </a:pPr>
            <a:r>
              <a:rPr lang="en-US" dirty="0" smtClean="0">
                <a:latin typeface="Bookman Old Style" pitchFamily="18" charset="0"/>
              </a:rPr>
              <a:t>Formulate null and alternative hypothesis: alternative depends on 1 or 2 tailed test:</a:t>
            </a:r>
          </a:p>
          <a:p>
            <a:pPr>
              <a:buNone/>
            </a:pPr>
            <a:r>
              <a:rPr lang="en-US" dirty="0" smtClean="0"/>
              <a:t> </a:t>
            </a:r>
          </a:p>
          <a:p>
            <a:pPr>
              <a:buNone/>
            </a:pPr>
            <a:r>
              <a:rPr lang="en-US" dirty="0" smtClean="0"/>
              <a:t> </a:t>
            </a:r>
          </a:p>
          <a:p>
            <a:endParaRPr lang="en-US" dirty="0" smtClean="0"/>
          </a:p>
          <a:p>
            <a:pPr>
              <a:buNone/>
            </a:pPr>
            <a:endParaRPr lang="en-US" dirty="0"/>
          </a:p>
        </p:txBody>
      </p:sp>
      <p:pic>
        <p:nvPicPr>
          <p:cNvPr id="8195" name="Picture 3"/>
          <p:cNvPicPr>
            <a:picLocks noChangeAspect="1" noChangeArrowheads="1"/>
          </p:cNvPicPr>
          <p:nvPr/>
        </p:nvPicPr>
        <p:blipFill>
          <a:blip r:embed="rId2"/>
          <a:srcRect/>
          <a:stretch>
            <a:fillRect/>
          </a:stretch>
        </p:blipFill>
        <p:spPr bwMode="auto">
          <a:xfrm>
            <a:off x="838200" y="5715000"/>
            <a:ext cx="3915812" cy="37306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066800"/>
            <a:ext cx="8686800" cy="5410200"/>
          </a:xfrm>
        </p:spPr>
        <p:txBody>
          <a:bodyPr>
            <a:normAutofit fontScale="85000" lnSpcReduction="10000"/>
          </a:bodyPr>
          <a:lstStyle/>
          <a:p>
            <a:pPr>
              <a:lnSpc>
                <a:spcPct val="150000"/>
              </a:lnSpc>
              <a:buNone/>
            </a:pPr>
            <a:r>
              <a:rPr lang="en-US" dirty="0" smtClean="0"/>
              <a:t>2. </a:t>
            </a:r>
            <a:r>
              <a:rPr lang="en-US" sz="2800" dirty="0" smtClean="0">
                <a:latin typeface="Bookman Old Style" pitchFamily="18" charset="0"/>
              </a:rPr>
              <a:t>Specify test statistic and appropriate distribution:</a:t>
            </a:r>
          </a:p>
          <a:p>
            <a:pPr>
              <a:lnSpc>
                <a:spcPct val="150000"/>
              </a:lnSpc>
              <a:buNone/>
            </a:pPr>
            <a:endParaRPr lang="en-US" sz="2800" dirty="0" smtClean="0">
              <a:latin typeface="Bookman Old Style" pitchFamily="18" charset="0"/>
            </a:endParaRPr>
          </a:p>
          <a:p>
            <a:pPr lvl="0">
              <a:lnSpc>
                <a:spcPct val="150000"/>
              </a:lnSpc>
              <a:buNone/>
            </a:pPr>
            <a:endParaRPr lang="en-US" sz="2800" dirty="0" smtClean="0">
              <a:latin typeface="Bookman Old Style" pitchFamily="18" charset="0"/>
            </a:endParaRPr>
          </a:p>
          <a:p>
            <a:pPr lvl="0">
              <a:lnSpc>
                <a:spcPct val="150000"/>
              </a:lnSpc>
              <a:buNone/>
            </a:pPr>
            <a:endParaRPr lang="en-US" sz="2800" dirty="0" smtClean="0">
              <a:latin typeface="Bookman Old Style" pitchFamily="18" charset="0"/>
            </a:endParaRPr>
          </a:p>
          <a:p>
            <a:pPr lvl="0">
              <a:lnSpc>
                <a:spcPct val="150000"/>
              </a:lnSpc>
              <a:buNone/>
            </a:pPr>
            <a:r>
              <a:rPr lang="en-US" sz="2800" dirty="0" smtClean="0">
                <a:latin typeface="Bookman Old Style" pitchFamily="18" charset="0"/>
              </a:rPr>
              <a:t>3. Choose rejection region: a.</a:t>
            </a:r>
          </a:p>
          <a:p>
            <a:pPr lvl="0">
              <a:lnSpc>
                <a:spcPct val="150000"/>
              </a:lnSpc>
              <a:buNone/>
            </a:pPr>
            <a:r>
              <a:rPr lang="en-US" sz="2800" dirty="0" smtClean="0">
                <a:latin typeface="Bookman Old Style" pitchFamily="18" charset="0"/>
              </a:rPr>
              <a:t>4. Calculate test statistic.</a:t>
            </a:r>
          </a:p>
          <a:p>
            <a:pPr>
              <a:lnSpc>
                <a:spcPct val="150000"/>
              </a:lnSpc>
              <a:buNone/>
            </a:pPr>
            <a:r>
              <a:rPr lang="en-US" sz="2800" dirty="0" smtClean="0">
                <a:latin typeface="Bookman Old Style" pitchFamily="18" charset="0"/>
              </a:rPr>
              <a:t>5. Reject /Fail to reject the null hypothesis</a:t>
            </a:r>
          </a:p>
          <a:p>
            <a:pPr>
              <a:lnSpc>
                <a:spcPct val="150000"/>
              </a:lnSpc>
              <a:buFont typeface="Wingdings" pitchFamily="2" charset="2"/>
              <a:buChar char="Ø"/>
            </a:pPr>
            <a:r>
              <a:rPr lang="en-US" sz="2800" dirty="0" smtClean="0">
                <a:latin typeface="Bookman Old Style" pitchFamily="18" charset="0"/>
              </a:rPr>
              <a:t>if  P(| t |&gt; </a:t>
            </a:r>
            <a:r>
              <a:rPr lang="en-US" sz="2800" dirty="0" err="1" smtClean="0">
                <a:latin typeface="Bookman Old Style" pitchFamily="18" charset="0"/>
              </a:rPr>
              <a:t>ta</a:t>
            </a:r>
            <a:r>
              <a:rPr lang="en-US" sz="2800" dirty="0" smtClean="0">
                <a:latin typeface="Bookman Old Style" pitchFamily="18" charset="0"/>
              </a:rPr>
              <a:t>/2) reject null hypothesis (two sided),</a:t>
            </a:r>
          </a:p>
          <a:p>
            <a:pPr>
              <a:lnSpc>
                <a:spcPct val="150000"/>
              </a:lnSpc>
              <a:buFont typeface="Wingdings" pitchFamily="2" charset="2"/>
              <a:buChar char="Ø"/>
            </a:pPr>
            <a:r>
              <a:rPr lang="en-US" sz="2800" dirty="0" smtClean="0">
                <a:latin typeface="Bookman Old Style" pitchFamily="18" charset="0"/>
              </a:rPr>
              <a:t>if P(| t |&gt;</a:t>
            </a:r>
            <a:r>
              <a:rPr lang="en-US" sz="2800" dirty="0" err="1" smtClean="0">
                <a:latin typeface="Bookman Old Style" pitchFamily="18" charset="0"/>
              </a:rPr>
              <a:t>ta</a:t>
            </a:r>
            <a:r>
              <a:rPr lang="en-US" sz="2800" dirty="0" smtClean="0">
                <a:latin typeface="Bookman Old Style" pitchFamily="18" charset="0"/>
              </a:rPr>
              <a:t>)	reject null hypothesis (one sided).</a:t>
            </a:r>
          </a:p>
          <a:p>
            <a:pPr>
              <a:buNone/>
            </a:pPr>
            <a:endParaRPr lang="en-US" dirty="0"/>
          </a:p>
        </p:txBody>
      </p:sp>
      <p:pic>
        <p:nvPicPr>
          <p:cNvPr id="9221" name="Picture 5"/>
          <p:cNvPicPr>
            <a:picLocks noChangeAspect="1" noChangeArrowheads="1"/>
          </p:cNvPicPr>
          <p:nvPr/>
        </p:nvPicPr>
        <p:blipFill>
          <a:blip r:embed="rId2"/>
          <a:srcRect/>
          <a:stretch>
            <a:fillRect/>
          </a:stretch>
        </p:blipFill>
        <p:spPr bwMode="auto">
          <a:xfrm>
            <a:off x="2133600" y="2362200"/>
            <a:ext cx="2229356" cy="98791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en-US" b="1" dirty="0" smtClean="0"/>
              <a:t/>
            </a:r>
            <a:br>
              <a:rPr lang="en-US" b="1" dirty="0" smtClean="0"/>
            </a:br>
            <a:r>
              <a:rPr lang="en-US" b="1" dirty="0"/>
              <a:t/>
            </a:r>
            <a:br>
              <a:rPr lang="en-US" b="1" dirty="0"/>
            </a:br>
            <a:r>
              <a:rPr lang="en-US" sz="2700" b="1" dirty="0" smtClean="0">
                <a:latin typeface="Bookman Old Style" pitchFamily="18" charset="0"/>
              </a:rPr>
              <a:t>Confidence Interval Estimation</a:t>
            </a:r>
            <a:r>
              <a:rPr lang="en-US" sz="2400" dirty="0" smtClean="0"/>
              <a:t/>
            </a:r>
            <a:br>
              <a:rPr lang="en-US" sz="2400" dirty="0" smtClean="0"/>
            </a:br>
            <a:endParaRPr lang="en-US" dirty="0"/>
          </a:p>
        </p:txBody>
      </p:sp>
      <p:sp>
        <p:nvSpPr>
          <p:cNvPr id="3" name="Content Placeholder 2"/>
          <p:cNvSpPr>
            <a:spLocks noGrp="1"/>
          </p:cNvSpPr>
          <p:nvPr>
            <p:ph idx="1"/>
          </p:nvPr>
        </p:nvSpPr>
        <p:spPr>
          <a:xfrm>
            <a:off x="228600" y="1066800"/>
            <a:ext cx="8610600" cy="5486400"/>
          </a:xfrm>
        </p:spPr>
        <p:txBody>
          <a:bodyPr>
            <a:normAutofit/>
          </a:bodyPr>
          <a:lstStyle/>
          <a:p>
            <a:pPr algn="just">
              <a:lnSpc>
                <a:spcPct val="150000"/>
              </a:lnSpc>
            </a:pPr>
            <a:r>
              <a:rPr lang="en-US" sz="2000" dirty="0" smtClean="0">
                <a:latin typeface="Bookman Old Style" pitchFamily="18" charset="0"/>
              </a:rPr>
              <a:t>It was shown that, with the normality assumption for the disturbance term, the OLS estimators are themselves normally distributed with means and variances given therein. Therefore,</a:t>
            </a: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r>
              <a:rPr lang="en-US" sz="2000" dirty="0" smtClean="0">
                <a:latin typeface="Bookman Old Style" pitchFamily="18" charset="0"/>
              </a:rPr>
              <a:t>where the </a:t>
            </a:r>
            <a:r>
              <a:rPr lang="en-US" sz="2000" i="1" dirty="0" smtClean="0">
                <a:latin typeface="Bookman Old Style" pitchFamily="18" charset="0"/>
              </a:rPr>
              <a:t>t </a:t>
            </a:r>
            <a:r>
              <a:rPr lang="en-US" sz="2000" dirty="0" smtClean="0">
                <a:latin typeface="Bookman Old Style" pitchFamily="18" charset="0"/>
              </a:rPr>
              <a:t>value in the middle of this double inequality is the </a:t>
            </a:r>
            <a:r>
              <a:rPr lang="en-US" sz="2000" i="1" dirty="0" smtClean="0">
                <a:latin typeface="Bookman Old Style" pitchFamily="18" charset="0"/>
              </a:rPr>
              <a:t>t </a:t>
            </a:r>
            <a:r>
              <a:rPr lang="en-US" sz="2000" dirty="0" smtClean="0">
                <a:latin typeface="Bookman Old Style" pitchFamily="18" charset="0"/>
              </a:rPr>
              <a:t>value and where </a:t>
            </a:r>
            <a:r>
              <a:rPr lang="en-US" sz="2000" i="1" dirty="0" err="1" smtClean="0">
                <a:latin typeface="Bookman Old Style" pitchFamily="18" charset="0"/>
              </a:rPr>
              <a:t>ta</a:t>
            </a:r>
            <a:r>
              <a:rPr lang="en-US" sz="2000" i="1" dirty="0" smtClean="0">
                <a:latin typeface="Bookman Old Style" pitchFamily="18" charset="0"/>
              </a:rPr>
              <a:t>/</a:t>
            </a:r>
            <a:r>
              <a:rPr lang="en-US" sz="2000" dirty="0" smtClean="0">
                <a:latin typeface="Bookman Old Style" pitchFamily="18" charset="0"/>
              </a:rPr>
              <a:t>2 is the value of the </a:t>
            </a:r>
            <a:r>
              <a:rPr lang="en-US" sz="2000" i="1" dirty="0" smtClean="0">
                <a:latin typeface="Bookman Old Style" pitchFamily="18" charset="0"/>
              </a:rPr>
              <a:t>t </a:t>
            </a:r>
            <a:r>
              <a:rPr lang="en-US" sz="2000" dirty="0" smtClean="0">
                <a:latin typeface="Bookman Old Style" pitchFamily="18" charset="0"/>
              </a:rPr>
              <a:t>variable obtained from the </a:t>
            </a:r>
            <a:r>
              <a:rPr lang="en-US" sz="2000" i="1" dirty="0" smtClean="0">
                <a:latin typeface="Bookman Old Style" pitchFamily="18" charset="0"/>
              </a:rPr>
              <a:t>t </a:t>
            </a:r>
            <a:r>
              <a:rPr lang="en-US" sz="2000" dirty="0" smtClean="0">
                <a:latin typeface="Bookman Old Style" pitchFamily="18" charset="0"/>
              </a:rPr>
              <a:t>distribution for </a:t>
            </a:r>
            <a:r>
              <a:rPr lang="en-US" sz="2000" i="1" dirty="0" smtClean="0">
                <a:latin typeface="Bookman Old Style" pitchFamily="18" charset="0"/>
              </a:rPr>
              <a:t>α/</a:t>
            </a:r>
            <a:r>
              <a:rPr lang="en-US" sz="2000" dirty="0" smtClean="0">
                <a:latin typeface="Bookman Old Style" pitchFamily="18" charset="0"/>
              </a:rPr>
              <a:t>2 level of significance and </a:t>
            </a:r>
            <a:r>
              <a:rPr lang="en-US" sz="2000" i="1" dirty="0" smtClean="0">
                <a:latin typeface="Bookman Old Style" pitchFamily="18" charset="0"/>
              </a:rPr>
              <a:t>n </a:t>
            </a:r>
            <a:r>
              <a:rPr lang="en-US" sz="2000" dirty="0" smtClean="0">
                <a:latin typeface="Bookman Old Style" pitchFamily="18" charset="0"/>
              </a:rPr>
              <a:t>− 2 </a:t>
            </a:r>
            <a:r>
              <a:rPr lang="en-US" sz="2000" dirty="0" err="1" smtClean="0">
                <a:latin typeface="Bookman Old Style" pitchFamily="18" charset="0"/>
              </a:rPr>
              <a:t>df</a:t>
            </a:r>
            <a:r>
              <a:rPr lang="en-US" sz="2000" dirty="0" smtClean="0">
                <a:latin typeface="Bookman Old Style" pitchFamily="18" charset="0"/>
              </a:rPr>
              <a:t>; it is often called the </a:t>
            </a:r>
            <a:r>
              <a:rPr lang="en-US" sz="2000" i="1" dirty="0" smtClean="0">
                <a:latin typeface="Bookman Old Style" pitchFamily="18" charset="0"/>
              </a:rPr>
              <a:t>critical t </a:t>
            </a:r>
            <a:r>
              <a:rPr lang="en-US" sz="2000" dirty="0" smtClean="0">
                <a:latin typeface="Bookman Old Style" pitchFamily="18" charset="0"/>
              </a:rPr>
              <a:t>value at </a:t>
            </a:r>
            <a:r>
              <a:rPr lang="en-US" sz="2000" i="1" dirty="0" smtClean="0">
                <a:latin typeface="Bookman Old Style" pitchFamily="18" charset="0"/>
              </a:rPr>
              <a:t>α/</a:t>
            </a:r>
            <a:r>
              <a:rPr lang="en-US" sz="2000" dirty="0" smtClean="0">
                <a:latin typeface="Bookman Old Style" pitchFamily="18" charset="0"/>
              </a:rPr>
              <a:t>2 level of significance. </a:t>
            </a:r>
          </a:p>
          <a:p>
            <a:endParaRPr lang="en-US" dirty="0"/>
          </a:p>
        </p:txBody>
      </p:sp>
      <p:pic>
        <p:nvPicPr>
          <p:cNvPr id="10243" name="Picture 3"/>
          <p:cNvPicPr>
            <a:picLocks noChangeAspect="1" noChangeArrowheads="1"/>
          </p:cNvPicPr>
          <p:nvPr/>
        </p:nvPicPr>
        <p:blipFill>
          <a:blip r:embed="rId2"/>
          <a:srcRect/>
          <a:stretch>
            <a:fillRect/>
          </a:stretch>
        </p:blipFill>
        <p:spPr bwMode="auto">
          <a:xfrm>
            <a:off x="1219200" y="2743200"/>
            <a:ext cx="2569488" cy="6921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457200" y="1143000"/>
            <a:ext cx="8229600" cy="5257800"/>
          </a:xfrm>
        </p:spPr>
        <p:txBody>
          <a:bodyPr/>
          <a:lstStyle/>
          <a:p>
            <a:r>
              <a:rPr lang="en-US" sz="2400" dirty="0" smtClean="0">
                <a:latin typeface="Bookman Old Style" pitchFamily="18" charset="0"/>
              </a:rPr>
              <a:t>After some rearrangement:</a:t>
            </a: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latin typeface="Bookman Old Style" pitchFamily="18" charset="0"/>
            </a:endParaRPr>
          </a:p>
          <a:p>
            <a:endParaRPr lang="en-US" sz="2400" dirty="0" smtClean="0"/>
          </a:p>
          <a:p>
            <a:r>
              <a:rPr lang="en-US" sz="2000" dirty="0" smtClean="0">
                <a:latin typeface="Bookman Old Style" pitchFamily="18" charset="0"/>
              </a:rPr>
              <a:t>Analogously, we can write the confidence interval for w for </a:t>
            </a:r>
            <a:r>
              <a:rPr lang="en-US" sz="2000" i="1" dirty="0" smtClean="0">
                <a:latin typeface="Bookman Old Style" pitchFamily="18" charset="0"/>
              </a:rPr>
              <a:t>β</a:t>
            </a:r>
            <a:r>
              <a:rPr lang="en-US" sz="2000" dirty="0" smtClean="0">
                <a:latin typeface="Bookman Old Style" pitchFamily="18" charset="0"/>
              </a:rPr>
              <a:t>0 as</a:t>
            </a:r>
          </a:p>
          <a:p>
            <a:pPr>
              <a:buNone/>
            </a:pPr>
            <a:endParaRPr lang="en-US" sz="2400" dirty="0" smtClean="0">
              <a:latin typeface="Bookman Old Style" pitchFamily="18" charset="0"/>
            </a:endParaRPr>
          </a:p>
          <a:p>
            <a:pPr>
              <a:buNone/>
            </a:pPr>
            <a:endParaRPr lang="en-US" dirty="0"/>
          </a:p>
        </p:txBody>
      </p:sp>
      <p:pic>
        <p:nvPicPr>
          <p:cNvPr id="11267" name="Picture 3"/>
          <p:cNvPicPr>
            <a:picLocks noChangeAspect="1" noChangeArrowheads="1"/>
          </p:cNvPicPr>
          <p:nvPr/>
        </p:nvPicPr>
        <p:blipFill>
          <a:blip r:embed="rId2"/>
          <a:srcRect/>
          <a:stretch>
            <a:fillRect/>
          </a:stretch>
        </p:blipFill>
        <p:spPr bwMode="auto">
          <a:xfrm>
            <a:off x="1981199" y="1828800"/>
            <a:ext cx="3323765" cy="121285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1905000" y="3200400"/>
            <a:ext cx="5560013" cy="89535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4"/>
          <a:srcRect/>
          <a:stretch>
            <a:fillRect/>
          </a:stretch>
        </p:blipFill>
        <p:spPr bwMode="auto">
          <a:xfrm>
            <a:off x="1219200" y="4876800"/>
            <a:ext cx="5704568" cy="865187"/>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143000"/>
            <a:ext cx="8686800" cy="5181600"/>
          </a:xfrm>
        </p:spPr>
        <p:txBody>
          <a:bodyPr>
            <a:normAutofit fontScale="70000" lnSpcReduction="20000"/>
          </a:bodyPr>
          <a:lstStyle/>
          <a:p>
            <a:pPr algn="just">
              <a:lnSpc>
                <a:spcPct val="150000"/>
              </a:lnSpc>
              <a:buFont typeface="Wingdings" pitchFamily="2" charset="2"/>
              <a:buChar char="Ø"/>
            </a:pPr>
            <a:r>
              <a:rPr lang="en-US" sz="2800" i="1" dirty="0" smtClean="0">
                <a:latin typeface="Bookman Old Style" pitchFamily="18" charset="0"/>
              </a:rPr>
              <a:t>the width of the confidence interval is proportional to the standard error of the estimator. </a:t>
            </a:r>
          </a:p>
          <a:p>
            <a:pPr algn="just">
              <a:lnSpc>
                <a:spcPct val="150000"/>
              </a:lnSpc>
              <a:buFont typeface="Wingdings" pitchFamily="2" charset="2"/>
              <a:buChar char="Ø"/>
            </a:pPr>
            <a:r>
              <a:rPr lang="en-US" sz="2800" dirty="0" smtClean="0">
                <a:latin typeface="Bookman Old Style" pitchFamily="18" charset="0"/>
              </a:rPr>
              <a:t>That is, the larger the standard error, the larger is the width of the confidence interval. </a:t>
            </a:r>
          </a:p>
          <a:p>
            <a:pPr algn="just">
              <a:lnSpc>
                <a:spcPct val="150000"/>
              </a:lnSpc>
              <a:buNone/>
            </a:pPr>
            <a:endParaRPr lang="en-US" sz="2800" dirty="0" smtClean="0">
              <a:latin typeface="Bookman Old Style" pitchFamily="18" charset="0"/>
            </a:endParaRPr>
          </a:p>
          <a:p>
            <a:pPr algn="just">
              <a:lnSpc>
                <a:spcPct val="150000"/>
              </a:lnSpc>
              <a:buFont typeface="Wingdings" pitchFamily="2" charset="2"/>
              <a:buChar char="Ø"/>
            </a:pPr>
            <a:r>
              <a:rPr lang="en-US" sz="2800" dirty="0" smtClean="0">
                <a:latin typeface="Bookman Old Style" pitchFamily="18" charset="0"/>
              </a:rPr>
              <a:t>Put differently, the larger the standard error of the estimator, the greater is the uncertainty of estimating the true value of the unknown parameter. </a:t>
            </a:r>
          </a:p>
          <a:p>
            <a:pPr algn="just">
              <a:lnSpc>
                <a:spcPct val="150000"/>
              </a:lnSpc>
              <a:buNone/>
            </a:pPr>
            <a:endParaRPr lang="en-US" sz="2800" dirty="0" smtClean="0">
              <a:latin typeface="Bookman Old Style" pitchFamily="18" charset="0"/>
            </a:endParaRPr>
          </a:p>
          <a:p>
            <a:pPr algn="just">
              <a:lnSpc>
                <a:spcPct val="150000"/>
              </a:lnSpc>
              <a:buFont typeface="Wingdings" pitchFamily="2" charset="2"/>
              <a:buChar char="Ø"/>
            </a:pPr>
            <a:r>
              <a:rPr lang="en-US" sz="2800" dirty="0" smtClean="0">
                <a:latin typeface="Bookman Old Style" pitchFamily="18" charset="0"/>
              </a:rPr>
              <a:t>Thus, the standard error of an estimator is often described as a measure of the </a:t>
            </a:r>
            <a:r>
              <a:rPr lang="en-US" sz="2800" i="1" dirty="0" smtClean="0">
                <a:latin typeface="Bookman Old Style" pitchFamily="18" charset="0"/>
              </a:rPr>
              <a:t>precision </a:t>
            </a:r>
            <a:r>
              <a:rPr lang="en-US" sz="2800" dirty="0" smtClean="0">
                <a:latin typeface="Bookman Old Style" pitchFamily="18" charset="0"/>
              </a:rPr>
              <a:t>of the estimator, i.e., how precisely the estimator measures the true population value.</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en-US" b="1" dirty="0" smtClean="0"/>
              <a:t/>
            </a:r>
            <a:br>
              <a:rPr lang="en-US" b="1" dirty="0" smtClean="0"/>
            </a:br>
            <a:r>
              <a:rPr lang="en-US" sz="2400" b="1" dirty="0" smtClean="0">
                <a:latin typeface="Bookman Old Style" pitchFamily="18" charset="0"/>
              </a:rPr>
              <a:t>Approaches to Hypothesis Testing</a:t>
            </a:r>
            <a:r>
              <a:rPr lang="en-US" sz="3200" dirty="0" smtClean="0">
                <a:latin typeface="Bookman Old Style" pitchFamily="18" charset="0"/>
              </a:rPr>
              <a:t/>
            </a:r>
            <a:br>
              <a:rPr lang="en-US" sz="3200" dirty="0" smtClean="0">
                <a:latin typeface="Bookman Old Style" pitchFamily="18" charset="0"/>
              </a:rPr>
            </a:br>
            <a:endParaRPr lang="en-US" dirty="0">
              <a:latin typeface="Bookman Old Style" pitchFamily="18" charset="0"/>
            </a:endParaRPr>
          </a:p>
        </p:txBody>
      </p:sp>
      <p:sp>
        <p:nvSpPr>
          <p:cNvPr id="3" name="Content Placeholder 2"/>
          <p:cNvSpPr>
            <a:spLocks noGrp="1"/>
          </p:cNvSpPr>
          <p:nvPr>
            <p:ph idx="1"/>
          </p:nvPr>
        </p:nvSpPr>
        <p:spPr>
          <a:xfrm>
            <a:off x="152400" y="838200"/>
            <a:ext cx="8839200" cy="5943600"/>
          </a:xfrm>
        </p:spPr>
        <p:txBody>
          <a:bodyPr>
            <a:normAutofit fontScale="47500" lnSpcReduction="20000"/>
          </a:bodyPr>
          <a:lstStyle/>
          <a:p>
            <a:pPr algn="just">
              <a:lnSpc>
                <a:spcPct val="170000"/>
              </a:lnSpc>
            </a:pPr>
            <a:r>
              <a:rPr lang="en-US" dirty="0" smtClean="0">
                <a:latin typeface="Bookman Old Style" pitchFamily="18" charset="0"/>
              </a:rPr>
              <a:t>The theory of hypothesis testing is concerned with developing rules or procedures for deciding whether to reject or not reject the null hypothesis. </a:t>
            </a:r>
          </a:p>
          <a:p>
            <a:pPr algn="just">
              <a:lnSpc>
                <a:spcPct val="170000"/>
              </a:lnSpc>
            </a:pPr>
            <a:r>
              <a:rPr lang="en-US" dirty="0" smtClean="0">
                <a:latin typeface="Bookman Old Style" pitchFamily="18" charset="0"/>
              </a:rPr>
              <a:t>There are two </a:t>
            </a:r>
            <a:r>
              <a:rPr lang="en-US" i="1" dirty="0" smtClean="0">
                <a:latin typeface="Bookman Old Style" pitchFamily="18" charset="0"/>
              </a:rPr>
              <a:t>mutually complementary </a:t>
            </a:r>
            <a:r>
              <a:rPr lang="en-US" dirty="0" smtClean="0">
                <a:latin typeface="Bookman Old Style" pitchFamily="18" charset="0"/>
              </a:rPr>
              <a:t>approaches for devising such rules:</a:t>
            </a:r>
          </a:p>
          <a:p>
            <a:pPr marL="514350" indent="-514350" algn="just">
              <a:lnSpc>
                <a:spcPct val="170000"/>
              </a:lnSpc>
              <a:buAutoNum type="alphaLcPeriod"/>
            </a:pPr>
            <a:r>
              <a:rPr lang="en-US" i="1" dirty="0" smtClean="0">
                <a:latin typeface="Bookman Old Style" pitchFamily="18" charset="0"/>
              </a:rPr>
              <a:t>confidence interval </a:t>
            </a:r>
            <a:r>
              <a:rPr lang="en-US" dirty="0" smtClean="0">
                <a:latin typeface="Bookman Old Style" pitchFamily="18" charset="0"/>
              </a:rPr>
              <a:t>and </a:t>
            </a:r>
          </a:p>
          <a:p>
            <a:pPr marL="514350" indent="-514350" algn="just">
              <a:lnSpc>
                <a:spcPct val="170000"/>
              </a:lnSpc>
              <a:buAutoNum type="alphaLcPeriod"/>
            </a:pPr>
            <a:r>
              <a:rPr lang="en-US" i="1" dirty="0" smtClean="0">
                <a:latin typeface="Bookman Old Style" pitchFamily="18" charset="0"/>
              </a:rPr>
              <a:t>test of significance.</a:t>
            </a:r>
          </a:p>
          <a:p>
            <a:pPr marL="514350" indent="-514350" algn="just">
              <a:lnSpc>
                <a:spcPct val="170000"/>
              </a:lnSpc>
            </a:pPr>
            <a:r>
              <a:rPr lang="en-US" dirty="0" smtClean="0">
                <a:latin typeface="Bookman Old Style" pitchFamily="18" charset="0"/>
              </a:rPr>
              <a:t>Both these approaches predicate that the variable (statistic or estimator) under consideration has some probability distribution and that hypothesis testing involves making statements or assertions about the value(s) of the parameter(s) of such distribution. </a:t>
            </a:r>
          </a:p>
          <a:p>
            <a:pPr marL="514350" indent="-514350" algn="just">
              <a:lnSpc>
                <a:spcPct val="170000"/>
              </a:lnSpc>
            </a:pPr>
            <a:r>
              <a:rPr lang="en-US" dirty="0" smtClean="0">
                <a:latin typeface="Bookman Old Style" pitchFamily="18" charset="0"/>
              </a:rPr>
              <a:t>If we hypothesize that </a:t>
            </a:r>
            <a:r>
              <a:rPr lang="en-US" i="1" dirty="0" smtClean="0">
                <a:latin typeface="Bookman Old Style" pitchFamily="18" charset="0"/>
              </a:rPr>
              <a:t>β</a:t>
            </a:r>
            <a:r>
              <a:rPr lang="en-US" sz="1600" dirty="0" smtClean="0">
                <a:latin typeface="Bookman Old Style" pitchFamily="18" charset="0"/>
              </a:rPr>
              <a:t>1</a:t>
            </a:r>
            <a:r>
              <a:rPr lang="en-US" dirty="0" smtClean="0">
                <a:latin typeface="Bookman Old Style" pitchFamily="18" charset="0"/>
              </a:rPr>
              <a:t>= 1, we are making an assertion about one of the parameters of the normal distribution, namely, the mean. Most of the statistical hypotheses encountered are of this type—making assertions about one or more values of the parameters of some assumed probability distribution such as the normal, </a:t>
            </a:r>
            <a:r>
              <a:rPr lang="en-US" i="1" dirty="0" smtClean="0">
                <a:latin typeface="Bookman Old Style" pitchFamily="18" charset="0"/>
              </a:rPr>
              <a:t>F</a:t>
            </a:r>
            <a:r>
              <a:rPr lang="en-US" dirty="0" smtClean="0">
                <a:latin typeface="Bookman Old Style" pitchFamily="18" charset="0"/>
              </a:rPr>
              <a:t>, </a:t>
            </a:r>
            <a:r>
              <a:rPr lang="en-US" i="1" dirty="0" smtClean="0">
                <a:latin typeface="Bookman Old Style" pitchFamily="18" charset="0"/>
              </a:rPr>
              <a:t>t</a:t>
            </a:r>
            <a:r>
              <a:rPr lang="en-US" dirty="0" smtClean="0">
                <a:latin typeface="Bookman Old Style" pitchFamily="18" charset="0"/>
              </a:rPr>
              <a:t>, or </a:t>
            </a:r>
            <a:r>
              <a:rPr lang="en-US" i="1" dirty="0" smtClean="0">
                <a:latin typeface="Bookman Old Style" pitchFamily="18" charset="0"/>
              </a:rPr>
              <a:t>χ</a:t>
            </a:r>
            <a:r>
              <a:rPr lang="en-US" dirty="0" smtClean="0">
                <a:latin typeface="Bookman Old Style" pitchFamily="18" charset="0"/>
              </a:rPr>
              <a:t>2.</a:t>
            </a:r>
          </a:p>
          <a:p>
            <a:pPr algn="just">
              <a:lnSpc>
                <a:spcPct val="170000"/>
              </a:lnSpc>
              <a:buNone/>
            </a:pPr>
            <a:endParaRPr lang="en-US" dirty="0">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p:cNvPicPr>
            <a:picLocks noGrp="1"/>
          </p:cNvPicPr>
          <p:nvPr>
            <p:ph idx="1"/>
          </p:nvPr>
        </p:nvPicPr>
        <p:blipFill>
          <a:blip r:embed="rId2" cstate="print"/>
          <a:stretch>
            <a:fillRect/>
          </a:stretch>
        </p:blipFill>
        <p:spPr>
          <a:xfrm>
            <a:off x="381000" y="838200"/>
            <a:ext cx="8382000" cy="55626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2" algn="ctr" rtl="0">
              <a:spcBef>
                <a:spcPct val="0"/>
              </a:spcBef>
            </a:pPr>
            <a:r>
              <a:rPr lang="en-US" b="1" dirty="0" smtClean="0"/>
              <a:t/>
            </a:r>
            <a:br>
              <a:rPr lang="en-US" b="1" dirty="0" smtClean="0"/>
            </a:br>
            <a:r>
              <a:rPr lang="en-US" b="1" dirty="0" smtClean="0"/>
              <a:t>The confidence-interval approach</a:t>
            </a:r>
            <a:r>
              <a:rPr lang="en-US" sz="2000" dirty="0" smtClean="0"/>
              <a:t/>
            </a:r>
            <a:br>
              <a:rPr lang="en-US" sz="2000" dirty="0" smtClean="0"/>
            </a:br>
            <a:endParaRPr lang="en-US" dirty="0"/>
          </a:p>
        </p:txBody>
      </p:sp>
      <p:sp>
        <p:nvSpPr>
          <p:cNvPr id="3" name="Content Placeholder 2"/>
          <p:cNvSpPr>
            <a:spLocks noGrp="1"/>
          </p:cNvSpPr>
          <p:nvPr>
            <p:ph idx="1"/>
          </p:nvPr>
        </p:nvSpPr>
        <p:spPr>
          <a:xfrm>
            <a:off x="228600" y="990600"/>
            <a:ext cx="8610600" cy="5410200"/>
          </a:xfrm>
        </p:spPr>
        <p:txBody>
          <a:bodyPr>
            <a:normAutofit fontScale="47500" lnSpcReduction="20000"/>
          </a:bodyPr>
          <a:lstStyle/>
          <a:p>
            <a:pPr algn="just">
              <a:lnSpc>
                <a:spcPct val="170000"/>
              </a:lnSpc>
              <a:buNone/>
            </a:pPr>
            <a:r>
              <a:rPr lang="en-US" b="1" i="1" dirty="0" smtClean="0">
                <a:latin typeface="Bookman Old Style" pitchFamily="18" charset="0"/>
              </a:rPr>
              <a:t>Two-sided or two-tail test</a:t>
            </a:r>
            <a:endParaRPr lang="en-US" sz="2800" dirty="0" smtClean="0">
              <a:latin typeface="Bookman Old Style" pitchFamily="18" charset="0"/>
            </a:endParaRPr>
          </a:p>
          <a:p>
            <a:pPr algn="just">
              <a:lnSpc>
                <a:spcPct val="170000"/>
              </a:lnSpc>
            </a:pPr>
            <a:r>
              <a:rPr lang="en-US" dirty="0" smtClean="0">
                <a:latin typeface="Bookman Old Style" pitchFamily="18" charset="0"/>
              </a:rPr>
              <a:t>Reconsider the consumption–income example. The estimated MPC is 0.5091. Suppose we postulate that</a:t>
            </a:r>
          </a:p>
          <a:p>
            <a:pPr algn="just">
              <a:lnSpc>
                <a:spcPct val="170000"/>
              </a:lnSpc>
            </a:pPr>
            <a:endParaRPr lang="en-US" dirty="0" smtClean="0">
              <a:latin typeface="Bookman Old Style" pitchFamily="18" charset="0"/>
            </a:endParaRPr>
          </a:p>
          <a:p>
            <a:pPr algn="just">
              <a:lnSpc>
                <a:spcPct val="170000"/>
              </a:lnSpc>
            </a:pPr>
            <a:endParaRPr lang="en-US" dirty="0" smtClean="0">
              <a:latin typeface="Bookman Old Style" pitchFamily="18" charset="0"/>
            </a:endParaRPr>
          </a:p>
          <a:p>
            <a:pPr algn="just">
              <a:lnSpc>
                <a:spcPct val="170000"/>
              </a:lnSpc>
            </a:pPr>
            <a:r>
              <a:rPr lang="en-US" dirty="0" smtClean="0">
                <a:latin typeface="Bookman Old Style" pitchFamily="18" charset="0"/>
              </a:rPr>
              <a:t>that is, the true MPC is 0.3 under the null hypothesis but it is less than or greater than 0.3 under the alternative hypothesis. </a:t>
            </a:r>
          </a:p>
          <a:p>
            <a:pPr algn="just">
              <a:lnSpc>
                <a:spcPct val="170000"/>
              </a:lnSpc>
              <a:buNone/>
            </a:pPr>
            <a:endParaRPr lang="en-US" dirty="0" smtClean="0">
              <a:latin typeface="Bookman Old Style" pitchFamily="18" charset="0"/>
            </a:endParaRPr>
          </a:p>
          <a:p>
            <a:pPr algn="just">
              <a:lnSpc>
                <a:spcPct val="170000"/>
              </a:lnSpc>
              <a:buNone/>
            </a:pPr>
            <a:endParaRPr lang="en-US" dirty="0" smtClean="0">
              <a:latin typeface="Bookman Old Style" pitchFamily="18" charset="0"/>
            </a:endParaRPr>
          </a:p>
          <a:p>
            <a:pPr algn="just">
              <a:lnSpc>
                <a:spcPct val="170000"/>
              </a:lnSpc>
            </a:pPr>
            <a:r>
              <a:rPr lang="en-US" dirty="0" smtClean="0">
                <a:latin typeface="Bookman Old Style" pitchFamily="18" charset="0"/>
              </a:rPr>
              <a:t>The null hypothesis is a simple hypothesis, whereas the alternative hypothesis is composite; actually it is what is known as a </a:t>
            </a:r>
            <a:r>
              <a:rPr lang="en-US" i="1" dirty="0" smtClean="0">
                <a:latin typeface="Bookman Old Style" pitchFamily="18" charset="0"/>
              </a:rPr>
              <a:t>two-sided hypothesis. </a:t>
            </a:r>
            <a:r>
              <a:rPr lang="en-US" dirty="0" smtClean="0">
                <a:latin typeface="Bookman Old Style" pitchFamily="18" charset="0"/>
              </a:rPr>
              <a:t>Very often such a two-sided alternative hypothesis reflects the fact that we do not have a strong a priori or theoretical expectation about the direction in which the alternative hypothesis should move from the null hypothesis.</a:t>
            </a:r>
          </a:p>
          <a:p>
            <a:endParaRPr lang="en-US" dirty="0"/>
          </a:p>
        </p:txBody>
      </p:sp>
      <p:pic>
        <p:nvPicPr>
          <p:cNvPr id="12291" name="Picture 3"/>
          <p:cNvPicPr>
            <a:picLocks noChangeAspect="1" noChangeArrowheads="1"/>
          </p:cNvPicPr>
          <p:nvPr/>
        </p:nvPicPr>
        <p:blipFill>
          <a:blip r:embed="rId2"/>
          <a:srcRect/>
          <a:stretch>
            <a:fillRect/>
          </a:stretch>
        </p:blipFill>
        <p:spPr bwMode="auto">
          <a:xfrm>
            <a:off x="1905000" y="2134521"/>
            <a:ext cx="1219200" cy="716629"/>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066800"/>
            <a:ext cx="8763000" cy="5638800"/>
          </a:xfrm>
        </p:spPr>
        <p:txBody>
          <a:bodyPr>
            <a:normAutofit fontScale="55000" lnSpcReduction="20000"/>
          </a:bodyPr>
          <a:lstStyle/>
          <a:p>
            <a:pPr algn="just">
              <a:lnSpc>
                <a:spcPct val="170000"/>
              </a:lnSpc>
            </a:pPr>
            <a:r>
              <a:rPr lang="en-US" dirty="0" smtClean="0">
                <a:latin typeface="Bookman Old Style" pitchFamily="18" charset="0"/>
              </a:rPr>
              <a:t>Is the observed MPC compatible with </a:t>
            </a:r>
            <a:r>
              <a:rPr lang="en-US" i="1" dirty="0" smtClean="0">
                <a:latin typeface="Bookman Old Style" pitchFamily="18" charset="0"/>
              </a:rPr>
              <a:t>H</a:t>
            </a:r>
            <a:r>
              <a:rPr lang="en-US" dirty="0" smtClean="0">
                <a:latin typeface="Bookman Old Style" pitchFamily="18" charset="0"/>
              </a:rPr>
              <a:t>0? </a:t>
            </a:r>
          </a:p>
          <a:p>
            <a:pPr algn="just">
              <a:lnSpc>
                <a:spcPct val="170000"/>
              </a:lnSpc>
            </a:pPr>
            <a:r>
              <a:rPr lang="en-US" dirty="0" smtClean="0">
                <a:latin typeface="Bookman Old Style" pitchFamily="18" charset="0"/>
              </a:rPr>
              <a:t>To answer this question, let us refer to the confidence interval. </a:t>
            </a:r>
          </a:p>
          <a:p>
            <a:pPr algn="just">
              <a:lnSpc>
                <a:spcPct val="170000"/>
              </a:lnSpc>
            </a:pPr>
            <a:r>
              <a:rPr lang="en-US" dirty="0" smtClean="0">
                <a:latin typeface="Bookman Old Style" pitchFamily="18" charset="0"/>
              </a:rPr>
              <a:t>We know that in the long run intervals like (0.4268, 0.5914) will contain the true </a:t>
            </a:r>
            <a:r>
              <a:rPr lang="en-US" i="1" dirty="0" smtClean="0">
                <a:latin typeface="Bookman Old Style" pitchFamily="18" charset="0"/>
              </a:rPr>
              <a:t>β</a:t>
            </a:r>
            <a:r>
              <a:rPr lang="en-US" dirty="0" smtClean="0">
                <a:latin typeface="Bookman Old Style" pitchFamily="18" charset="0"/>
              </a:rPr>
              <a:t>1 with 95 percent probability.</a:t>
            </a:r>
          </a:p>
          <a:p>
            <a:pPr algn="just">
              <a:lnSpc>
                <a:spcPct val="170000"/>
              </a:lnSpc>
            </a:pPr>
            <a:r>
              <a:rPr lang="en-US" dirty="0" smtClean="0">
                <a:latin typeface="Bookman Old Style" pitchFamily="18" charset="0"/>
              </a:rPr>
              <a:t>Consequently, in the long run (i.e., repeated sampling) such intervals provide a range or limits within which the true </a:t>
            </a:r>
            <a:r>
              <a:rPr lang="en-US" i="1" dirty="0" smtClean="0">
                <a:latin typeface="Bookman Old Style" pitchFamily="18" charset="0"/>
              </a:rPr>
              <a:t>β</a:t>
            </a:r>
            <a:r>
              <a:rPr lang="en-US" dirty="0" smtClean="0">
                <a:latin typeface="Bookman Old Style" pitchFamily="18" charset="0"/>
              </a:rPr>
              <a:t>1 may lie with a confidence coefficient of, say 95%.</a:t>
            </a:r>
          </a:p>
          <a:p>
            <a:pPr algn="just">
              <a:lnSpc>
                <a:spcPct val="170000"/>
              </a:lnSpc>
              <a:buNone/>
            </a:pPr>
            <a:endParaRPr lang="en-US" dirty="0" smtClean="0">
              <a:latin typeface="Bookman Old Style" pitchFamily="18" charset="0"/>
            </a:endParaRPr>
          </a:p>
          <a:p>
            <a:pPr algn="just">
              <a:lnSpc>
                <a:spcPct val="170000"/>
              </a:lnSpc>
            </a:pPr>
            <a:r>
              <a:rPr lang="en-US" dirty="0" smtClean="0">
                <a:latin typeface="Bookman Old Style" pitchFamily="18" charset="0"/>
              </a:rPr>
              <a:t>Thus, the confidence interval provides a set of plausible null hypotheses. Therefore, if </a:t>
            </a:r>
            <a:r>
              <a:rPr lang="en-US" i="1" dirty="0" smtClean="0">
                <a:latin typeface="Bookman Old Style" pitchFamily="18" charset="0"/>
              </a:rPr>
              <a:t>β</a:t>
            </a:r>
            <a:r>
              <a:rPr lang="en-US" dirty="0" smtClean="0">
                <a:latin typeface="Bookman Old Style" pitchFamily="18" charset="0"/>
              </a:rPr>
              <a:t>1 under </a:t>
            </a:r>
            <a:r>
              <a:rPr lang="en-US" i="1" dirty="0" smtClean="0">
                <a:latin typeface="Bookman Old Style" pitchFamily="18" charset="0"/>
              </a:rPr>
              <a:t>H</a:t>
            </a:r>
            <a:r>
              <a:rPr lang="en-US" dirty="0" smtClean="0">
                <a:latin typeface="Bookman Old Style" pitchFamily="18" charset="0"/>
              </a:rPr>
              <a:t>0 falls within the 100(1 − </a:t>
            </a:r>
            <a:r>
              <a:rPr lang="en-US" i="1" dirty="0" smtClean="0">
                <a:latin typeface="Bookman Old Style" pitchFamily="18" charset="0"/>
              </a:rPr>
              <a:t>α</a:t>
            </a:r>
            <a:r>
              <a:rPr lang="en-US" dirty="0" smtClean="0">
                <a:latin typeface="Bookman Old Style" pitchFamily="18" charset="0"/>
              </a:rPr>
              <a:t>) % confidence interval, we do not reject the null hypothesis; if it lies outside the interval, we may reject it.  </a:t>
            </a:r>
            <a:endParaRPr lang="en-US" dirty="0">
              <a:latin typeface="Bookman Old Style"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dirty="0" smtClean="0">
                <a:latin typeface="Bookman Old Style" pitchFamily="18" charset="0"/>
              </a:rPr>
              <a:t>A 100(1 − </a:t>
            </a:r>
            <a:r>
              <a:rPr lang="en-US" sz="2400" i="1" dirty="0" smtClean="0">
                <a:latin typeface="Bookman Old Style" pitchFamily="18" charset="0"/>
              </a:rPr>
              <a:t>α</a:t>
            </a:r>
            <a:r>
              <a:rPr lang="en-US" sz="2400" dirty="0" smtClean="0">
                <a:latin typeface="Bookman Old Style" pitchFamily="18" charset="0"/>
              </a:rPr>
              <a:t>)% confidence interval for </a:t>
            </a:r>
            <a:r>
              <a:rPr lang="en-US" sz="2400" i="1" dirty="0" smtClean="0">
                <a:latin typeface="Bookman Old Style" pitchFamily="18" charset="0"/>
              </a:rPr>
              <a:t>β</a:t>
            </a:r>
            <a:r>
              <a:rPr lang="en-US" sz="2400" dirty="0" smtClean="0">
                <a:latin typeface="Bookman Old Style" pitchFamily="18" charset="0"/>
              </a:rPr>
              <a:t>1</a:t>
            </a:r>
            <a:endParaRPr lang="en-US" sz="2400" dirty="0">
              <a:latin typeface="Bookman Old Style" pitchFamily="18" charset="0"/>
            </a:endParaRPr>
          </a:p>
        </p:txBody>
      </p:sp>
      <p:pic>
        <p:nvPicPr>
          <p:cNvPr id="4" name="image10.png"/>
          <p:cNvPicPr>
            <a:picLocks noGrp="1"/>
          </p:cNvPicPr>
          <p:nvPr>
            <p:ph idx="1"/>
          </p:nvPr>
        </p:nvPicPr>
        <p:blipFill>
          <a:blip r:embed="rId2" cstate="print"/>
          <a:stretch>
            <a:fillRect/>
          </a:stretch>
        </p:blipFill>
        <p:spPr>
          <a:xfrm>
            <a:off x="838201" y="1600200"/>
            <a:ext cx="7315200" cy="4572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867400"/>
          </a:xfrm>
        </p:spPr>
        <p:txBody>
          <a:bodyPr>
            <a:normAutofit fontScale="62500" lnSpcReduction="20000"/>
          </a:bodyPr>
          <a:lstStyle/>
          <a:p>
            <a:pPr algn="just">
              <a:lnSpc>
                <a:spcPct val="170000"/>
              </a:lnSpc>
            </a:pPr>
            <a:r>
              <a:rPr lang="en-US" dirty="0" smtClean="0">
                <a:latin typeface="Bookman Old Style" pitchFamily="18" charset="0"/>
              </a:rPr>
              <a:t>Following this rule, for our hypothetical example, </a:t>
            </a:r>
            <a:r>
              <a:rPr lang="en-US" i="1" dirty="0" smtClean="0">
                <a:latin typeface="Bookman Old Style" pitchFamily="18" charset="0"/>
              </a:rPr>
              <a:t>H</a:t>
            </a:r>
            <a:r>
              <a:rPr lang="en-US" dirty="0" smtClean="0">
                <a:latin typeface="Bookman Old Style" pitchFamily="18" charset="0"/>
              </a:rPr>
              <a:t>0: </a:t>
            </a:r>
            <a:r>
              <a:rPr lang="en-US" i="1" dirty="0" smtClean="0">
                <a:latin typeface="Bookman Old Style" pitchFamily="18" charset="0"/>
              </a:rPr>
              <a:t>β</a:t>
            </a:r>
            <a:r>
              <a:rPr lang="en-US" dirty="0" smtClean="0">
                <a:latin typeface="Bookman Old Style" pitchFamily="18" charset="0"/>
              </a:rPr>
              <a:t>1= 0</a:t>
            </a:r>
            <a:r>
              <a:rPr lang="en-US" i="1" dirty="0" smtClean="0">
                <a:latin typeface="Bookman Old Style" pitchFamily="18" charset="0"/>
              </a:rPr>
              <a:t>.</a:t>
            </a:r>
            <a:r>
              <a:rPr lang="en-US" dirty="0" smtClean="0">
                <a:latin typeface="Bookman Old Style" pitchFamily="18" charset="0"/>
              </a:rPr>
              <a:t>3 clearly lies outside the 95% confidence interval. </a:t>
            </a:r>
          </a:p>
          <a:p>
            <a:pPr algn="just">
              <a:lnSpc>
                <a:spcPct val="170000"/>
              </a:lnSpc>
            </a:pPr>
            <a:r>
              <a:rPr lang="en-US" dirty="0" smtClean="0">
                <a:latin typeface="Bookman Old Style" pitchFamily="18" charset="0"/>
              </a:rPr>
              <a:t>Therefore, we can reject the hypothesis that the true MPC is 0.3, with 95% confidence. </a:t>
            </a:r>
          </a:p>
          <a:p>
            <a:pPr algn="just">
              <a:lnSpc>
                <a:spcPct val="170000"/>
              </a:lnSpc>
            </a:pPr>
            <a:r>
              <a:rPr lang="en-US" dirty="0" smtClean="0">
                <a:latin typeface="Bookman Old Style" pitchFamily="18" charset="0"/>
              </a:rPr>
              <a:t>If the null hypothesis were true, the probability of our obtaining a value of MPC of as much as 0.5091 by sheer chance or fluke is at the most about 5 percent, a small probability.</a:t>
            </a:r>
          </a:p>
          <a:p>
            <a:pPr algn="just">
              <a:lnSpc>
                <a:spcPct val="170000"/>
              </a:lnSpc>
            </a:pPr>
            <a:r>
              <a:rPr lang="en-US" dirty="0" smtClean="0">
                <a:latin typeface="Bookman Old Style" pitchFamily="18" charset="0"/>
              </a:rPr>
              <a:t>In statistics, when we reject the null hypothesis, we say that our finding is </a:t>
            </a:r>
            <a:r>
              <a:rPr lang="en-US" b="1" i="1" dirty="0" smtClean="0">
                <a:latin typeface="Bookman Old Style" pitchFamily="18" charset="0"/>
              </a:rPr>
              <a:t>statistically significant</a:t>
            </a:r>
            <a:r>
              <a:rPr lang="en-US" b="1" dirty="0" smtClean="0">
                <a:latin typeface="Bookman Old Style" pitchFamily="18" charset="0"/>
              </a:rPr>
              <a:t>. </a:t>
            </a:r>
          </a:p>
          <a:p>
            <a:pPr algn="just">
              <a:lnSpc>
                <a:spcPct val="170000"/>
              </a:lnSpc>
            </a:pPr>
            <a:r>
              <a:rPr lang="en-US" dirty="0" smtClean="0">
                <a:latin typeface="Bookman Old Style" pitchFamily="18" charset="0"/>
              </a:rPr>
              <a:t>On the other hand, when we do not reject the null hypothesis, we say that our finding is </a:t>
            </a:r>
            <a:r>
              <a:rPr lang="en-US" b="1" i="1" dirty="0" smtClean="0">
                <a:latin typeface="Bookman Old Style" pitchFamily="18" charset="0"/>
              </a:rPr>
              <a:t>not statistically significant</a:t>
            </a:r>
            <a:r>
              <a:rPr lang="en-US" i="1" dirty="0" smtClean="0">
                <a:latin typeface="Bookman Old Style" pitchFamily="18" charset="0"/>
              </a:rPr>
              <a:t>. </a:t>
            </a:r>
            <a:endParaRPr lang="en-US" dirty="0" smtClean="0">
              <a:latin typeface="Bookman Old Style" pitchFamily="18" charset="0"/>
            </a:endParaRPr>
          </a:p>
          <a:p>
            <a:pPr algn="just">
              <a:lnSpc>
                <a:spcPct val="170000"/>
              </a:lnSpc>
            </a:pPr>
            <a:endParaRPr lang="en-US" dirty="0">
              <a:latin typeface="Bookman Old Style"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i="1" dirty="0" smtClean="0"/>
              <a:t/>
            </a:r>
            <a:br>
              <a:rPr lang="en-US" b="1" i="1" dirty="0" smtClean="0"/>
            </a:br>
            <a:r>
              <a:rPr lang="en-US" sz="3600" b="1" i="1" dirty="0" smtClean="0"/>
              <a:t>One-sided or one-tail test</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8610600" cy="5410200"/>
          </a:xfrm>
        </p:spPr>
        <p:txBody>
          <a:bodyPr>
            <a:normAutofit fontScale="55000" lnSpcReduction="20000"/>
          </a:bodyPr>
          <a:lstStyle/>
          <a:p>
            <a:pPr algn="just">
              <a:lnSpc>
                <a:spcPct val="170000"/>
              </a:lnSpc>
            </a:pPr>
            <a:r>
              <a:rPr lang="en-US" dirty="0" smtClean="0">
                <a:latin typeface="Bookman Old Style" pitchFamily="18" charset="0"/>
              </a:rPr>
              <a:t>Sometimes we have a strong a priori or theoretical expectation (or expectations based on some previous empirical work) that the alternative hypothesis is one-sided or unidirectional rather than two-sided. </a:t>
            </a:r>
          </a:p>
          <a:p>
            <a:pPr algn="just">
              <a:lnSpc>
                <a:spcPct val="170000"/>
              </a:lnSpc>
            </a:pPr>
            <a:r>
              <a:rPr lang="en-US" dirty="0" smtClean="0">
                <a:latin typeface="Bookman Old Style" pitchFamily="18" charset="0"/>
              </a:rPr>
              <a:t>Thus, for our consumption–income example, one could postulate that</a:t>
            </a:r>
          </a:p>
          <a:p>
            <a:pPr algn="just">
              <a:lnSpc>
                <a:spcPct val="170000"/>
              </a:lnSpc>
              <a:buNone/>
            </a:pPr>
            <a:r>
              <a:rPr lang="en-US" i="1" dirty="0" smtClean="0">
                <a:latin typeface="Bookman Old Style" pitchFamily="18" charset="0"/>
              </a:rPr>
              <a:t>                      H</a:t>
            </a:r>
            <a:r>
              <a:rPr lang="en-US" dirty="0" smtClean="0">
                <a:latin typeface="Bookman Old Style" pitchFamily="18" charset="0"/>
              </a:rPr>
              <a:t>0: </a:t>
            </a:r>
            <a:r>
              <a:rPr lang="en-US" i="1" dirty="0" smtClean="0">
                <a:latin typeface="Bookman Old Style" pitchFamily="18" charset="0"/>
              </a:rPr>
              <a:t>β</a:t>
            </a:r>
            <a:r>
              <a:rPr lang="en-US" dirty="0" smtClean="0">
                <a:latin typeface="Bookman Old Style" pitchFamily="18" charset="0"/>
              </a:rPr>
              <a:t>1≤ 0</a:t>
            </a:r>
            <a:r>
              <a:rPr lang="en-US" i="1" dirty="0" smtClean="0">
                <a:latin typeface="Bookman Old Style" pitchFamily="18" charset="0"/>
              </a:rPr>
              <a:t>.</a:t>
            </a:r>
            <a:r>
              <a:rPr lang="en-US" dirty="0" smtClean="0">
                <a:latin typeface="Bookman Old Style" pitchFamily="18" charset="0"/>
              </a:rPr>
              <a:t>3 and </a:t>
            </a:r>
            <a:r>
              <a:rPr lang="en-US" i="1" dirty="0" smtClean="0">
                <a:latin typeface="Bookman Old Style" pitchFamily="18" charset="0"/>
              </a:rPr>
              <a:t>H</a:t>
            </a:r>
            <a:r>
              <a:rPr lang="en-US" dirty="0" smtClean="0">
                <a:latin typeface="Bookman Old Style" pitchFamily="18" charset="0"/>
              </a:rPr>
              <a:t>1: </a:t>
            </a:r>
            <a:r>
              <a:rPr lang="en-US" i="1" dirty="0" smtClean="0">
                <a:latin typeface="Bookman Old Style" pitchFamily="18" charset="0"/>
              </a:rPr>
              <a:t>β</a:t>
            </a:r>
            <a:r>
              <a:rPr lang="en-US" dirty="0" smtClean="0">
                <a:latin typeface="Bookman Old Style" pitchFamily="18" charset="0"/>
              </a:rPr>
              <a:t>1</a:t>
            </a:r>
            <a:r>
              <a:rPr lang="en-US" i="1" dirty="0" smtClean="0">
                <a:latin typeface="Bookman Old Style" pitchFamily="18" charset="0"/>
              </a:rPr>
              <a:t>&gt;</a:t>
            </a:r>
            <a:r>
              <a:rPr lang="en-US" dirty="0" smtClean="0">
                <a:latin typeface="Bookman Old Style" pitchFamily="18" charset="0"/>
              </a:rPr>
              <a:t>0</a:t>
            </a:r>
            <a:r>
              <a:rPr lang="en-US" i="1" dirty="0" smtClean="0">
                <a:latin typeface="Bookman Old Style" pitchFamily="18" charset="0"/>
              </a:rPr>
              <a:t>.</a:t>
            </a:r>
            <a:r>
              <a:rPr lang="en-US" dirty="0" smtClean="0">
                <a:latin typeface="Bookman Old Style" pitchFamily="18" charset="0"/>
              </a:rPr>
              <a:t>3.</a:t>
            </a:r>
          </a:p>
          <a:p>
            <a:pPr algn="just">
              <a:lnSpc>
                <a:spcPct val="170000"/>
              </a:lnSpc>
              <a:buNone/>
            </a:pPr>
            <a:endParaRPr lang="en-US" dirty="0" smtClean="0">
              <a:latin typeface="Bookman Old Style" pitchFamily="18" charset="0"/>
            </a:endParaRPr>
          </a:p>
          <a:p>
            <a:pPr algn="just">
              <a:lnSpc>
                <a:spcPct val="170000"/>
              </a:lnSpc>
            </a:pPr>
            <a:r>
              <a:rPr lang="en-US" dirty="0" smtClean="0">
                <a:latin typeface="Bookman Old Style" pitchFamily="18" charset="0"/>
              </a:rPr>
              <a:t>Perhaps economic theory or prior empirical work suggests that the MPC is greater than 0.3. Although the procedure to test this hypothesis can be easily derived, the actual mechanics are better explained in terms of the test-of-significance approach discussed next.</a:t>
            </a:r>
          </a:p>
          <a:p>
            <a:pPr algn="just">
              <a:lnSpc>
                <a:spcPct val="170000"/>
              </a:lnSpc>
            </a:pPr>
            <a:endParaRPr lang="en-US" dirty="0">
              <a:latin typeface="Bookman Old Style"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2" algn="ctr" rtl="0">
              <a:spcBef>
                <a:spcPct val="0"/>
              </a:spcBef>
            </a:pPr>
            <a:r>
              <a:rPr lang="en-US" b="1" dirty="0" smtClean="0"/>
              <a:t/>
            </a:r>
            <a:br>
              <a:rPr lang="en-US" b="1" dirty="0" smtClean="0"/>
            </a:br>
            <a:r>
              <a:rPr lang="en-US" b="1" dirty="0"/>
              <a:t/>
            </a:r>
            <a:br>
              <a:rPr lang="en-US" b="1" dirty="0"/>
            </a:br>
            <a:r>
              <a:rPr lang="en-US" sz="3100" b="1" dirty="0" smtClean="0"/>
              <a:t>The test-of-significance approach</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143000"/>
            <a:ext cx="8839200" cy="5410200"/>
          </a:xfrm>
        </p:spPr>
        <p:txBody>
          <a:bodyPr>
            <a:normAutofit fontScale="62500" lnSpcReduction="20000"/>
          </a:bodyPr>
          <a:lstStyle/>
          <a:p>
            <a:pPr>
              <a:lnSpc>
                <a:spcPct val="160000"/>
              </a:lnSpc>
            </a:pPr>
            <a:r>
              <a:rPr lang="en-US" dirty="0" smtClean="0">
                <a:latin typeface="Bookman Old Style" pitchFamily="18" charset="0"/>
              </a:rPr>
              <a:t>An </a:t>
            </a:r>
            <a:r>
              <a:rPr lang="en-US" i="1" dirty="0" smtClean="0">
                <a:latin typeface="Bookman Old Style" pitchFamily="18" charset="0"/>
              </a:rPr>
              <a:t>alternative but complementary approach </a:t>
            </a:r>
            <a:r>
              <a:rPr lang="en-US" dirty="0" smtClean="0">
                <a:latin typeface="Bookman Old Style" pitchFamily="18" charset="0"/>
              </a:rPr>
              <a:t>to the confidence-interval method of testing statistical hypotheses is the </a:t>
            </a:r>
            <a:r>
              <a:rPr lang="en-US" i="1" dirty="0" smtClean="0">
                <a:latin typeface="Bookman Old Style" pitchFamily="18" charset="0"/>
              </a:rPr>
              <a:t>test-of-significance approach </a:t>
            </a:r>
            <a:r>
              <a:rPr lang="en-US" dirty="0" smtClean="0">
                <a:latin typeface="Bookman Old Style" pitchFamily="18" charset="0"/>
              </a:rPr>
              <a:t>developed along independent lines by R. A. Fisher and jointly by </a:t>
            </a:r>
            <a:r>
              <a:rPr lang="en-US" dirty="0" err="1" smtClean="0">
                <a:latin typeface="Bookman Old Style" pitchFamily="18" charset="0"/>
              </a:rPr>
              <a:t>Neyman</a:t>
            </a:r>
            <a:r>
              <a:rPr lang="en-US" dirty="0" smtClean="0">
                <a:latin typeface="Bookman Old Style" pitchFamily="18" charset="0"/>
              </a:rPr>
              <a:t> and Pearson.</a:t>
            </a:r>
          </a:p>
          <a:p>
            <a:pPr>
              <a:lnSpc>
                <a:spcPct val="160000"/>
              </a:lnSpc>
            </a:pPr>
            <a:r>
              <a:rPr lang="en-US" i="1" dirty="0" smtClean="0">
                <a:latin typeface="Bookman Old Style" pitchFamily="18" charset="0"/>
              </a:rPr>
              <a:t>A test of significance is a procedure by which sample results are used to verify the truth or falsity of a null hypothesis.</a:t>
            </a:r>
          </a:p>
          <a:p>
            <a:pPr>
              <a:lnSpc>
                <a:spcPct val="160000"/>
              </a:lnSpc>
            </a:pPr>
            <a:r>
              <a:rPr lang="en-US" dirty="0" smtClean="0">
                <a:latin typeface="Bookman Old Style" pitchFamily="18" charset="0"/>
              </a:rPr>
              <a:t>The key idea </a:t>
            </a:r>
            <a:r>
              <a:rPr lang="en-US" sz="2800" dirty="0" smtClean="0">
                <a:latin typeface="Bookman Old Style" pitchFamily="18" charset="0"/>
              </a:rPr>
              <a:t>behind tests of significance is that of a </a:t>
            </a:r>
            <a:r>
              <a:rPr lang="en-US" sz="2800" i="1" dirty="0" smtClean="0">
                <a:latin typeface="Bookman Old Style" pitchFamily="18" charset="0"/>
              </a:rPr>
              <a:t>test statistic</a:t>
            </a:r>
            <a:r>
              <a:rPr lang="en-US" sz="2800" dirty="0" smtClean="0">
                <a:latin typeface="Bookman Old Style" pitchFamily="18" charset="0"/>
              </a:rPr>
              <a:t>(estimator) and the sampling distribution of such a statistic under the null hypothesis. </a:t>
            </a:r>
          </a:p>
          <a:p>
            <a:pPr>
              <a:lnSpc>
                <a:spcPct val="160000"/>
              </a:lnSpc>
            </a:pPr>
            <a:r>
              <a:rPr lang="en-US" sz="2800" dirty="0" smtClean="0">
                <a:latin typeface="Bookman Old Style" pitchFamily="18" charset="0"/>
              </a:rPr>
              <a:t>The decision to accept or reject </a:t>
            </a:r>
            <a:r>
              <a:rPr lang="en-US" sz="2800" i="1" dirty="0" smtClean="0">
                <a:latin typeface="Bookman Old Style" pitchFamily="18" charset="0"/>
              </a:rPr>
              <a:t>H</a:t>
            </a:r>
            <a:r>
              <a:rPr lang="en-US" sz="2800" dirty="0" smtClean="0">
                <a:latin typeface="Bookman Old Style" pitchFamily="18" charset="0"/>
              </a:rPr>
              <a:t>0 is made on the basis of the value of the test statistic obtained from the data at hand.</a:t>
            </a:r>
          </a:p>
          <a:p>
            <a:pPr>
              <a:buNone/>
            </a:pPr>
            <a:endParaRPr lang="en-US" sz="28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The </a:t>
            </a:r>
            <a:r>
              <a:rPr lang="en-US" sz="2400" i="1" dirty="0" smtClean="0">
                <a:latin typeface="Bookman Old Style" pitchFamily="18" charset="0"/>
              </a:rPr>
              <a:t>t </a:t>
            </a:r>
            <a:r>
              <a:rPr lang="en-US" sz="2400" dirty="0" smtClean="0">
                <a:latin typeface="Bookman Old Style" pitchFamily="18" charset="0"/>
              </a:rPr>
              <a:t>test of significance: decision rules</a:t>
            </a:r>
            <a:endParaRPr lang="en-US" sz="2400" dirty="0">
              <a:latin typeface="Bookman Old Style" pitchFamily="18" charset="0"/>
            </a:endParaRPr>
          </a:p>
        </p:txBody>
      </p:sp>
      <p:pic>
        <p:nvPicPr>
          <p:cNvPr id="13314" name="Picture 2"/>
          <p:cNvPicPr>
            <a:picLocks noGrp="1" noChangeAspect="1" noChangeArrowheads="1"/>
          </p:cNvPicPr>
          <p:nvPr>
            <p:ph idx="1"/>
          </p:nvPr>
        </p:nvPicPr>
        <p:blipFill>
          <a:blip r:embed="rId2"/>
          <a:srcRect/>
          <a:stretch>
            <a:fillRect/>
          </a:stretch>
        </p:blipFill>
        <p:spPr bwMode="auto">
          <a:xfrm>
            <a:off x="381000" y="1600200"/>
            <a:ext cx="8534400" cy="33528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MULTIPLE LINEAR REGRESSION</a:t>
            </a:r>
            <a:br>
              <a:rPr lang="en-US" b="1" dirty="0" smtClean="0"/>
            </a:br>
            <a:endParaRPr lang="en-US" dirty="0"/>
          </a:p>
        </p:txBody>
      </p:sp>
      <p:sp>
        <p:nvSpPr>
          <p:cNvPr id="3" name="Content Placeholder 2"/>
          <p:cNvSpPr>
            <a:spLocks noGrp="1"/>
          </p:cNvSpPr>
          <p:nvPr>
            <p:ph idx="1"/>
          </p:nvPr>
        </p:nvSpPr>
        <p:spPr>
          <a:xfrm>
            <a:off x="152400" y="1143000"/>
            <a:ext cx="8839200" cy="5562600"/>
          </a:xfrm>
        </p:spPr>
        <p:txBody>
          <a:bodyPr>
            <a:normAutofit fontScale="55000" lnSpcReduction="20000"/>
          </a:bodyPr>
          <a:lstStyle/>
          <a:p>
            <a:pPr algn="just">
              <a:lnSpc>
                <a:spcPct val="170000"/>
              </a:lnSpc>
            </a:pPr>
            <a:r>
              <a:rPr lang="en-US" i="1" dirty="0" smtClean="0">
                <a:latin typeface="Bookman Old Style" pitchFamily="18" charset="0"/>
              </a:rPr>
              <a:t>Simple regression </a:t>
            </a:r>
            <a:r>
              <a:rPr lang="en-US" dirty="0" smtClean="0">
                <a:latin typeface="Bookman Old Style" pitchFamily="18" charset="0"/>
              </a:rPr>
              <a:t>is a statistical model that utilizes one </a:t>
            </a:r>
            <a:r>
              <a:rPr lang="en-US" i="1" dirty="0" smtClean="0">
                <a:latin typeface="Bookman Old Style" pitchFamily="18" charset="0"/>
              </a:rPr>
              <a:t>quantitative independent </a:t>
            </a:r>
            <a:r>
              <a:rPr lang="en-US" dirty="0" smtClean="0">
                <a:latin typeface="Bookman Old Style" pitchFamily="18" charset="0"/>
              </a:rPr>
              <a:t>variable “x” to predict the </a:t>
            </a:r>
            <a:r>
              <a:rPr lang="en-US" i="1" dirty="0" smtClean="0">
                <a:latin typeface="Bookman Old Style" pitchFamily="18" charset="0"/>
              </a:rPr>
              <a:t>quantitative dependent </a:t>
            </a:r>
            <a:r>
              <a:rPr lang="en-US" dirty="0" smtClean="0">
                <a:latin typeface="Bookman Old Style" pitchFamily="18" charset="0"/>
              </a:rPr>
              <a:t>variable “y.” If there is only one explanatory variable, x, then we usually speak of “simple” linear regression analysis.</a:t>
            </a:r>
            <a:endParaRPr lang="en-US" sz="2800" dirty="0" smtClean="0">
              <a:latin typeface="Bookman Old Style" pitchFamily="18" charset="0"/>
            </a:endParaRPr>
          </a:p>
          <a:p>
            <a:pPr algn="just">
              <a:lnSpc>
                <a:spcPct val="170000"/>
              </a:lnSpc>
            </a:pPr>
            <a:r>
              <a:rPr lang="en-US" i="1" dirty="0" smtClean="0">
                <a:latin typeface="Bookman Old Style" pitchFamily="18" charset="0"/>
              </a:rPr>
              <a:t>Multiple regression </a:t>
            </a:r>
            <a:r>
              <a:rPr lang="en-US" dirty="0" smtClean="0">
                <a:latin typeface="Bookman Old Style" pitchFamily="18" charset="0"/>
              </a:rPr>
              <a:t>is a statistical model that utilizes two or more quantitative and </a:t>
            </a:r>
            <a:r>
              <a:rPr lang="en-US" i="1" dirty="0" smtClean="0">
                <a:latin typeface="Bookman Old Style" pitchFamily="18" charset="0"/>
              </a:rPr>
              <a:t>qualitative</a:t>
            </a:r>
            <a:r>
              <a:rPr lang="en-US" dirty="0" smtClean="0">
                <a:latin typeface="Bookman Old Style" pitchFamily="18" charset="0"/>
              </a:rPr>
              <a:t> explanatory variables </a:t>
            </a:r>
            <a:r>
              <a:rPr lang="en-US" sz="3600" i="1" dirty="0" smtClean="0">
                <a:latin typeface="Bookman Old Style" pitchFamily="18" charset="0"/>
              </a:rPr>
              <a:t>x</a:t>
            </a:r>
            <a:r>
              <a:rPr lang="en-US" sz="3600" baseline="-25000" dirty="0" smtClean="0">
                <a:latin typeface="Bookman Old Style" pitchFamily="18" charset="0"/>
              </a:rPr>
              <a:t>1</a:t>
            </a:r>
            <a:r>
              <a:rPr lang="en-US" sz="3600" dirty="0" smtClean="0">
                <a:latin typeface="Bookman Old Style" pitchFamily="18" charset="0"/>
              </a:rPr>
              <a:t>,….., </a:t>
            </a:r>
            <a:r>
              <a:rPr lang="en-US" sz="3600" i="1" dirty="0" err="1" smtClean="0">
                <a:latin typeface="Bookman Old Style" pitchFamily="18" charset="0"/>
              </a:rPr>
              <a:t>x</a:t>
            </a:r>
            <a:r>
              <a:rPr lang="en-US" sz="3600" i="1" baseline="-25000" dirty="0" err="1" smtClean="0">
                <a:latin typeface="Bookman Old Style" pitchFamily="18" charset="0"/>
              </a:rPr>
              <a:t>k</a:t>
            </a:r>
            <a:r>
              <a:rPr lang="en-US" sz="3600" i="1" dirty="0" smtClean="0">
                <a:latin typeface="Bookman Old Style" pitchFamily="18" charset="0"/>
              </a:rPr>
              <a:t> </a:t>
            </a:r>
            <a:r>
              <a:rPr lang="en-US" dirty="0" smtClean="0">
                <a:latin typeface="Bookman Old Style" pitchFamily="18" charset="0"/>
              </a:rPr>
              <a:t>to predict a </a:t>
            </a:r>
            <a:r>
              <a:rPr lang="en-US" i="1" dirty="0" smtClean="0">
                <a:latin typeface="Bookman Old Style" pitchFamily="18" charset="0"/>
              </a:rPr>
              <a:t>quantitative </a:t>
            </a:r>
            <a:r>
              <a:rPr lang="en-US" dirty="0" smtClean="0">
                <a:latin typeface="Bookman Old Style" pitchFamily="18" charset="0"/>
              </a:rPr>
              <a:t>dependent variable y. The rule of thumb is that there must be at least two or more quantitative explanatory variables. Hence we say multiple linear regression (MLR) analysis when the model involves</a:t>
            </a:r>
          </a:p>
          <a:p>
            <a:pPr lvl="2" algn="just">
              <a:lnSpc>
                <a:spcPct val="170000"/>
              </a:lnSpc>
            </a:pPr>
            <a:r>
              <a:rPr lang="en-US" sz="2900" dirty="0" smtClean="0">
                <a:latin typeface="Bookman Old Style" pitchFamily="18" charset="0"/>
              </a:rPr>
              <a:t>multiple explanatory variables,</a:t>
            </a:r>
            <a:endParaRPr lang="en-US" sz="2500" dirty="0" smtClean="0">
              <a:latin typeface="Bookman Old Style" pitchFamily="18" charset="0"/>
            </a:endParaRPr>
          </a:p>
          <a:p>
            <a:pPr lvl="2" algn="just">
              <a:lnSpc>
                <a:spcPct val="170000"/>
              </a:lnSpc>
            </a:pPr>
            <a:r>
              <a:rPr lang="en-US" sz="2900" dirty="0" smtClean="0">
                <a:latin typeface="Bookman Old Style" pitchFamily="18" charset="0"/>
              </a:rPr>
              <a:t>an explanatory variable in multiple forms, or</a:t>
            </a:r>
            <a:endParaRPr lang="en-US" sz="2500" dirty="0" smtClean="0">
              <a:latin typeface="Bookman Old Style" pitchFamily="18" charset="0"/>
            </a:endParaRPr>
          </a:p>
          <a:p>
            <a:pPr lvl="2" algn="just">
              <a:lnSpc>
                <a:spcPct val="170000"/>
              </a:lnSpc>
            </a:pPr>
            <a:r>
              <a:rPr lang="en-US" sz="2900" dirty="0" smtClean="0">
                <a:latin typeface="Bookman Old Style" pitchFamily="18" charset="0"/>
              </a:rPr>
              <a:t>a mixture of these</a:t>
            </a:r>
            <a:r>
              <a:rPr lang="en-US" dirty="0" smtClean="0">
                <a:latin typeface="Bookman Old Style" pitchFamily="18" charset="0"/>
              </a:rPr>
              <a:t>.</a:t>
            </a:r>
            <a:endParaRPr lang="en-US" sz="2000" dirty="0" smtClean="0">
              <a:latin typeface="Bookman Old Style" pitchFamily="18" charset="0"/>
            </a:endParaRPr>
          </a:p>
          <a:p>
            <a:pPr algn="just">
              <a:lnSpc>
                <a:spcPct val="170000"/>
              </a:lnSpc>
            </a:pPr>
            <a:endParaRPr lang="en-US" dirty="0">
              <a:latin typeface="Bookman Old Style"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066800"/>
            <a:ext cx="8686800" cy="5105400"/>
          </a:xfrm>
        </p:spPr>
        <p:txBody>
          <a:bodyPr>
            <a:normAutofit fontScale="55000" lnSpcReduction="20000"/>
          </a:bodyPr>
          <a:lstStyle/>
          <a:p>
            <a:pPr algn="just">
              <a:lnSpc>
                <a:spcPct val="170000"/>
              </a:lnSpc>
            </a:pPr>
            <a:r>
              <a:rPr lang="en-US" dirty="0" smtClean="0">
                <a:latin typeface="Bookman Old Style" pitchFamily="18" charset="0"/>
              </a:rPr>
              <a:t>The “linear” portion of the terminology refers to the response variable being expressed as a “linear combination” of the explanatory variables.</a:t>
            </a:r>
          </a:p>
          <a:p>
            <a:pPr algn="just">
              <a:lnSpc>
                <a:spcPct val="170000"/>
              </a:lnSpc>
            </a:pPr>
            <a:r>
              <a:rPr lang="en-US" dirty="0" smtClean="0">
                <a:latin typeface="Bookman Old Style" pitchFamily="18" charset="0"/>
              </a:rPr>
              <a:t>In simple regression b represents the unit change in y per unit change in x. It does not take into account any other variable besides single independent variable. </a:t>
            </a:r>
          </a:p>
          <a:p>
            <a:pPr algn="just">
              <a:lnSpc>
                <a:spcPct val="170000"/>
              </a:lnSpc>
            </a:pPr>
            <a:r>
              <a:rPr lang="en-US" dirty="0" smtClean="0">
                <a:latin typeface="Bookman Old Style" pitchFamily="18" charset="0"/>
              </a:rPr>
              <a:t>In multiple regression, </a:t>
            </a:r>
            <a:r>
              <a:rPr lang="en-US" i="1" dirty="0" smtClean="0">
                <a:latin typeface="Bookman Old Style" pitchFamily="18" charset="0"/>
              </a:rPr>
              <a:t>bi </a:t>
            </a:r>
            <a:r>
              <a:rPr lang="en-US" dirty="0" smtClean="0">
                <a:latin typeface="Bookman Old Style" pitchFamily="18" charset="0"/>
              </a:rPr>
              <a:t>represents the unit change in y per unit change in xi. </a:t>
            </a:r>
          </a:p>
          <a:p>
            <a:pPr algn="just">
              <a:lnSpc>
                <a:spcPct val="170000"/>
              </a:lnSpc>
            </a:pPr>
            <a:r>
              <a:rPr lang="en-US" dirty="0" smtClean="0">
                <a:latin typeface="Bookman Old Style" pitchFamily="18" charset="0"/>
              </a:rPr>
              <a:t>It takes into account the effect of other </a:t>
            </a:r>
            <a:r>
              <a:rPr lang="en-US" i="1" dirty="0" smtClean="0">
                <a:latin typeface="Bookman Old Style" pitchFamily="18" charset="0"/>
              </a:rPr>
              <a:t>b </a:t>
            </a:r>
            <a:r>
              <a:rPr lang="en-US" i="1" dirty="0" err="1" smtClean="0">
                <a:latin typeface="Bookman Old Style" pitchFamily="18" charset="0"/>
              </a:rPr>
              <a:t>i</a:t>
            </a:r>
            <a:r>
              <a:rPr lang="en-US" i="1" dirty="0" smtClean="0">
                <a:latin typeface="Bookman Old Style" pitchFamily="18" charset="0"/>
              </a:rPr>
              <a:t> </a:t>
            </a:r>
            <a:r>
              <a:rPr lang="en-US" dirty="0" smtClean="0">
                <a:latin typeface="Bookman Old Style" pitchFamily="18" charset="0"/>
              </a:rPr>
              <a:t>’s , and hence it is a net regression coefficient.</a:t>
            </a:r>
          </a:p>
          <a:p>
            <a:pPr algn="just">
              <a:lnSpc>
                <a:spcPct val="170000"/>
              </a:lnSpc>
              <a:buNone/>
            </a:pPr>
            <a:endParaRPr lang="en-US" dirty="0" smtClean="0">
              <a:latin typeface="Bookman Old Style" pitchFamily="18" charset="0"/>
            </a:endParaRPr>
          </a:p>
          <a:p>
            <a:pPr>
              <a:buNone/>
            </a:pPr>
            <a:r>
              <a:rPr lang="en-US" dirty="0" smtClean="0">
                <a:latin typeface="Bookman Old Style" pitchFamily="18" charset="0"/>
              </a:rPr>
              <a:t/>
            </a:r>
            <a:br>
              <a:rPr lang="en-US" dirty="0" smtClean="0">
                <a:latin typeface="Bookman Old Style" pitchFamily="18" charset="0"/>
              </a:rPr>
            </a:br>
            <a:endParaRPr lang="en-US" dirty="0" smtClean="0">
              <a:latin typeface="Bookman Old Style" pitchFamily="18" charset="0"/>
            </a:endParaRPr>
          </a:p>
          <a:p>
            <a:endParaRPr lang="en-US" dirty="0">
              <a:latin typeface="Bookman Old Style"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rmAutofit/>
          </a:bodyPr>
          <a:lstStyle/>
          <a:p>
            <a:pPr algn="just"/>
            <a:r>
              <a:rPr lang="en-US" sz="2400" dirty="0" smtClean="0">
                <a:latin typeface="Bookman Old Style" pitchFamily="18" charset="0"/>
              </a:rPr>
              <a:t>Consider the regression model,</a:t>
            </a:r>
          </a:p>
          <a:p>
            <a:pPr algn="just">
              <a:buNone/>
            </a:pPr>
            <a:endParaRPr lang="en-US" sz="2400" dirty="0" smtClean="0">
              <a:latin typeface="Bookman Old Style" pitchFamily="18" charset="0"/>
            </a:endParaRPr>
          </a:p>
          <a:p>
            <a:pPr algn="just"/>
            <a:r>
              <a:rPr lang="en-US" sz="2000" dirty="0" smtClean="0">
                <a:latin typeface="Bookman Old Style" pitchFamily="18" charset="0"/>
              </a:rPr>
              <a:t>We need to have a clear notion of what we can and cannot do with regression analysis. The path model of a regression analysis is useful to conceptualize it.</a:t>
            </a:r>
          </a:p>
          <a:p>
            <a:pPr algn="just">
              <a:buNone/>
            </a:pPr>
            <a:endParaRPr lang="en-US" sz="2000" dirty="0" smtClean="0">
              <a:latin typeface="Bookman Old Style" pitchFamily="18" charset="0"/>
            </a:endParaRPr>
          </a:p>
          <a:p>
            <a:pPr algn="just">
              <a:buNone/>
            </a:pPr>
            <a:r>
              <a:rPr lang="en-US" sz="2000" dirty="0" smtClean="0">
                <a:latin typeface="Bookman Old Style" pitchFamily="18" charset="0"/>
              </a:rPr>
              <a:t>Path diagram of a multiple linear regression analysis</a:t>
            </a:r>
          </a:p>
          <a:p>
            <a:pPr algn="just"/>
            <a:endParaRPr lang="en-US" sz="2400" dirty="0" smtClean="0">
              <a:latin typeface="Bookman Old Style" pitchFamily="18" charset="0"/>
            </a:endParaRPr>
          </a:p>
          <a:p>
            <a:pPr algn="just"/>
            <a:endParaRPr lang="en-US" sz="2400" dirty="0">
              <a:latin typeface="Bookman Old Style" pitchFamily="18" charset="0"/>
            </a:endParaRPr>
          </a:p>
        </p:txBody>
      </p:sp>
      <p:pic>
        <p:nvPicPr>
          <p:cNvPr id="14339" name="Picture 3"/>
          <p:cNvPicPr>
            <a:picLocks noChangeAspect="1" noChangeArrowheads="1"/>
          </p:cNvPicPr>
          <p:nvPr/>
        </p:nvPicPr>
        <p:blipFill>
          <a:blip r:embed="rId2"/>
          <a:srcRect/>
          <a:stretch>
            <a:fillRect/>
          </a:stretch>
        </p:blipFill>
        <p:spPr bwMode="auto">
          <a:xfrm>
            <a:off x="1371600" y="762000"/>
            <a:ext cx="3208368" cy="457200"/>
          </a:xfrm>
          <a:prstGeom prst="rect">
            <a:avLst/>
          </a:prstGeom>
          <a:noFill/>
          <a:ln w="9525">
            <a:noFill/>
            <a:miter lim="800000"/>
            <a:headEnd/>
            <a:tailEnd/>
          </a:ln>
          <a:effectLst/>
        </p:spPr>
      </p:pic>
      <p:pic>
        <p:nvPicPr>
          <p:cNvPr id="6" name="image13.png"/>
          <p:cNvPicPr/>
          <p:nvPr/>
        </p:nvPicPr>
        <p:blipFill>
          <a:blip r:embed="rId3" cstate="print"/>
          <a:stretch>
            <a:fillRect/>
          </a:stretch>
        </p:blipFill>
        <p:spPr>
          <a:xfrm>
            <a:off x="1447800" y="3048000"/>
            <a:ext cx="6019800"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1" algn="ctr" rtl="0">
              <a:spcBef>
                <a:spcPct val="0"/>
              </a:spcBef>
            </a:pPr>
            <a:r>
              <a:rPr kumimoji="0" lang="en-US" sz="1200" b="1" i="0" u="none" strike="noStrike" cap="none" normalizeH="0" baseline="0" dirty="0" smtClean="0">
                <a:ln>
                  <a:noFill/>
                </a:ln>
                <a:solidFill>
                  <a:srgbClr val="001F5F"/>
                </a:solidFill>
                <a:effectLst/>
                <a:latin typeface="Arial" pitchFamily="34" charset="0"/>
                <a:ea typeface="Times New Roman" pitchFamily="18" charset="0"/>
                <a:cs typeface="Arial" pitchFamily="34" charset="0"/>
              </a:rPr>
              <a:t/>
            </a:r>
            <a:br>
              <a:rPr kumimoji="0" lang="en-US" sz="1200" b="1" i="0" u="none" strike="noStrike" cap="none" normalizeH="0" baseline="0" dirty="0" smtClean="0">
                <a:ln>
                  <a:noFill/>
                </a:ln>
                <a:solidFill>
                  <a:srgbClr val="001F5F"/>
                </a:solidFill>
                <a:effectLst/>
                <a:latin typeface="Arial" pitchFamily="34" charset="0"/>
                <a:ea typeface="Times New Roman" pitchFamily="18" charset="0"/>
                <a:cs typeface="Arial" pitchFamily="34" charset="0"/>
              </a:rPr>
            </a:br>
            <a:r>
              <a:rPr kumimoji="0" lang="en-US" sz="2700" b="1" i="0" u="none" strike="noStrike" cap="none" normalizeH="0" baseline="0" dirty="0" smtClean="0">
                <a:ln>
                  <a:noFill/>
                </a:ln>
                <a:solidFill>
                  <a:srgbClr val="001F5F"/>
                </a:solidFill>
                <a:effectLst/>
                <a:latin typeface="Bookman Old Style" pitchFamily="18" charset="0"/>
                <a:ea typeface="Times New Roman" pitchFamily="18" charset="0"/>
                <a:cs typeface="Arial" pitchFamily="34" charset="0"/>
              </a:rPr>
              <a:t>Linear Correlation Analysis</a:t>
            </a:r>
            <a:r>
              <a:rPr kumimoji="0" lang="en-US" sz="1200" b="0" i="0" u="none" strike="noStrike" cap="none" normalizeH="0" baseline="0" dirty="0" smtClean="0">
                <a:ln>
                  <a:noFill/>
                </a:ln>
                <a:solidFill>
                  <a:schemeClr val="tx1"/>
                </a:solidFill>
                <a:effectLst/>
                <a:latin typeface="Arial" pitchFamily="34"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cs typeface="Arial" pitchFamily="34" charset="0"/>
              </a:rPr>
            </a:b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pPr>
              <a:buFont typeface="Wingdings" pitchFamily="2" charset="2"/>
              <a:buChar char="ü"/>
            </a:pPr>
            <a:r>
              <a:rPr lang="en-US" dirty="0" smtClean="0">
                <a:latin typeface="Bookman Old Style" pitchFamily="18" charset="0"/>
              </a:rPr>
              <a:t>The presence of linear correlation between two random variables can be detected by linear correlation analysis. The covariance of two random variables, </a:t>
            </a:r>
            <a:r>
              <a:rPr lang="en-US" i="1" dirty="0" smtClean="0">
                <a:latin typeface="Bookman Old Style" pitchFamily="18" charset="0"/>
              </a:rPr>
              <a:t>x </a:t>
            </a:r>
            <a:r>
              <a:rPr lang="en-US" dirty="0" smtClean="0">
                <a:latin typeface="Bookman Old Style" pitchFamily="18" charset="0"/>
              </a:rPr>
              <a:t>and </a:t>
            </a:r>
            <a:r>
              <a:rPr lang="en-US" i="1" dirty="0" smtClean="0">
                <a:latin typeface="Bookman Old Style" pitchFamily="18" charset="0"/>
              </a:rPr>
              <a:t>y, </a:t>
            </a:r>
            <a:r>
              <a:rPr lang="en-US" dirty="0" smtClean="0">
                <a:latin typeface="Bookman Old Style" pitchFamily="18" charset="0"/>
              </a:rPr>
              <a:t>can be expressed as</a:t>
            </a:r>
          </a:p>
          <a:p>
            <a:pPr>
              <a:buNone/>
            </a:pPr>
            <a:endParaRPr lang="en-US" dirty="0" smtClean="0">
              <a:latin typeface="Bookman Old Style" pitchFamily="18" charset="0"/>
            </a:endParaRPr>
          </a:p>
          <a:p>
            <a:pPr>
              <a:buNone/>
            </a:pPr>
            <a:endParaRPr lang="en-US" dirty="0" smtClean="0">
              <a:latin typeface="Bookman Old Style" pitchFamily="18" charset="0"/>
            </a:endParaRPr>
          </a:p>
          <a:p>
            <a:pPr>
              <a:buNone/>
            </a:pPr>
            <a:endParaRPr lang="en-US" dirty="0" smtClean="0">
              <a:latin typeface="Bookman Old Style" pitchFamily="18" charset="0"/>
            </a:endParaRPr>
          </a:p>
          <a:p>
            <a:pPr>
              <a:buNone/>
            </a:pPr>
            <a:endParaRPr lang="en-US" dirty="0" smtClean="0">
              <a:latin typeface="Bookman Old Style" pitchFamily="18" charset="0"/>
            </a:endParaRPr>
          </a:p>
          <a:p>
            <a:pPr>
              <a:buNone/>
            </a:pPr>
            <a:endParaRPr lang="en-US" dirty="0" smtClean="0">
              <a:latin typeface="Bookman Old Style" pitchFamily="18" charset="0"/>
            </a:endParaRPr>
          </a:p>
          <a:p>
            <a:pPr>
              <a:buFont typeface="Wingdings" pitchFamily="2" charset="2"/>
              <a:buChar char="ü"/>
            </a:pPr>
            <a:r>
              <a:rPr lang="en-US" dirty="0" smtClean="0">
                <a:latin typeface="Bookman Old Style" pitchFamily="18" charset="0"/>
              </a:rPr>
              <a:t>The relationship between </a:t>
            </a:r>
            <a:r>
              <a:rPr lang="en-US" i="1" dirty="0" smtClean="0">
                <a:latin typeface="Bookman Old Style" pitchFamily="18" charset="0"/>
              </a:rPr>
              <a:t>x </a:t>
            </a:r>
            <a:r>
              <a:rPr lang="en-US" dirty="0" smtClean="0">
                <a:latin typeface="Bookman Old Style" pitchFamily="18" charset="0"/>
              </a:rPr>
              <a:t>and </a:t>
            </a:r>
            <a:r>
              <a:rPr lang="en-US" i="1" dirty="0" smtClean="0">
                <a:latin typeface="Bookman Old Style" pitchFamily="18" charset="0"/>
              </a:rPr>
              <a:t>y </a:t>
            </a:r>
            <a:r>
              <a:rPr lang="en-US" dirty="0" smtClean="0">
                <a:latin typeface="Bookman Old Style" pitchFamily="18" charset="0"/>
              </a:rPr>
              <a:t>may be of three types:</a:t>
            </a:r>
          </a:p>
          <a:p>
            <a:pPr>
              <a:buNone/>
            </a:pPr>
            <a:r>
              <a:rPr lang="en-US" dirty="0" smtClean="0">
                <a:latin typeface="Bookman Old Style" pitchFamily="18" charset="0"/>
              </a:rPr>
              <a:t>a. </a:t>
            </a:r>
            <a:r>
              <a:rPr lang="en-US" i="1" dirty="0" err="1" smtClean="0">
                <a:latin typeface="Bookman Old Style" pitchFamily="18" charset="0"/>
              </a:rPr>
              <a:t>Cov</a:t>
            </a:r>
            <a:r>
              <a:rPr lang="en-US" dirty="0" smtClean="0">
                <a:latin typeface="Bookman Old Style" pitchFamily="18" charset="0"/>
              </a:rPr>
              <a:t>(</a:t>
            </a:r>
            <a:r>
              <a:rPr lang="en-US" i="1" dirty="0" smtClean="0">
                <a:latin typeface="Bookman Old Style" pitchFamily="18" charset="0"/>
              </a:rPr>
              <a:t>x</a:t>
            </a:r>
            <a:r>
              <a:rPr lang="en-US" dirty="0" smtClean="0">
                <a:latin typeface="Bookman Old Style" pitchFamily="18" charset="0"/>
              </a:rPr>
              <a:t>, </a:t>
            </a:r>
            <a:r>
              <a:rPr lang="en-US" i="1" dirty="0" smtClean="0">
                <a:latin typeface="Bookman Old Style" pitchFamily="18" charset="0"/>
              </a:rPr>
              <a:t>y</a:t>
            </a:r>
            <a:r>
              <a:rPr lang="en-US" dirty="0" smtClean="0">
                <a:latin typeface="Bookman Old Style" pitchFamily="18" charset="0"/>
              </a:rPr>
              <a:t>) &gt; 0           </a:t>
            </a:r>
            <a:r>
              <a:rPr lang="en-US" i="1" dirty="0" smtClean="0">
                <a:latin typeface="Bookman Old Style" pitchFamily="18" charset="0"/>
              </a:rPr>
              <a:t>positive correlation</a:t>
            </a:r>
          </a:p>
          <a:p>
            <a:pPr>
              <a:buNone/>
            </a:pPr>
            <a:r>
              <a:rPr lang="en-US" i="1" dirty="0" smtClean="0">
                <a:latin typeface="Bookman Old Style" pitchFamily="18" charset="0"/>
              </a:rPr>
              <a:t>b. </a:t>
            </a:r>
            <a:r>
              <a:rPr lang="en-US" i="1" dirty="0" err="1" smtClean="0">
                <a:latin typeface="Bookman Old Style" pitchFamily="18" charset="0"/>
              </a:rPr>
              <a:t>Cov</a:t>
            </a:r>
            <a:r>
              <a:rPr lang="en-US" dirty="0" smtClean="0">
                <a:latin typeface="Bookman Old Style" pitchFamily="18" charset="0"/>
              </a:rPr>
              <a:t>(</a:t>
            </a:r>
            <a:r>
              <a:rPr lang="en-US" i="1" dirty="0" smtClean="0">
                <a:latin typeface="Bookman Old Style" pitchFamily="18" charset="0"/>
              </a:rPr>
              <a:t>x</a:t>
            </a:r>
            <a:r>
              <a:rPr lang="en-US" dirty="0" smtClean="0">
                <a:latin typeface="Bookman Old Style" pitchFamily="18" charset="0"/>
              </a:rPr>
              <a:t>, </a:t>
            </a:r>
            <a:r>
              <a:rPr lang="en-US" i="1" dirty="0" smtClean="0">
                <a:latin typeface="Bookman Old Style" pitchFamily="18" charset="0"/>
              </a:rPr>
              <a:t>y</a:t>
            </a:r>
            <a:r>
              <a:rPr lang="en-US" dirty="0" smtClean="0">
                <a:latin typeface="Bookman Old Style" pitchFamily="18" charset="0"/>
              </a:rPr>
              <a:t>) &lt;0           </a:t>
            </a:r>
            <a:r>
              <a:rPr lang="en-US" i="1" dirty="0" smtClean="0">
                <a:latin typeface="Bookman Old Style" pitchFamily="18" charset="0"/>
              </a:rPr>
              <a:t>negative correlation</a:t>
            </a:r>
          </a:p>
          <a:p>
            <a:pPr>
              <a:buNone/>
            </a:pPr>
            <a:r>
              <a:rPr lang="en-US" i="1" dirty="0" smtClean="0">
                <a:latin typeface="Bookman Old Style" pitchFamily="18" charset="0"/>
              </a:rPr>
              <a:t>c. </a:t>
            </a:r>
            <a:r>
              <a:rPr lang="en-US" i="1" dirty="0" err="1" smtClean="0">
                <a:latin typeface="Bookman Old Style" pitchFamily="18" charset="0"/>
              </a:rPr>
              <a:t>Cov</a:t>
            </a:r>
            <a:r>
              <a:rPr lang="en-US" dirty="0" smtClean="0">
                <a:latin typeface="Bookman Old Style" pitchFamily="18" charset="0"/>
              </a:rPr>
              <a:t>(</a:t>
            </a:r>
            <a:r>
              <a:rPr lang="en-US" i="1" dirty="0" smtClean="0">
                <a:latin typeface="Bookman Old Style" pitchFamily="18" charset="0"/>
              </a:rPr>
              <a:t>x</a:t>
            </a:r>
            <a:r>
              <a:rPr lang="en-US" dirty="0" smtClean="0">
                <a:latin typeface="Bookman Old Style" pitchFamily="18" charset="0"/>
              </a:rPr>
              <a:t>, </a:t>
            </a:r>
            <a:r>
              <a:rPr lang="en-US" i="1" dirty="0" smtClean="0">
                <a:latin typeface="Bookman Old Style" pitchFamily="18" charset="0"/>
              </a:rPr>
              <a:t>y</a:t>
            </a:r>
            <a:r>
              <a:rPr lang="en-US" dirty="0" smtClean="0">
                <a:latin typeface="Bookman Old Style" pitchFamily="18" charset="0"/>
              </a:rPr>
              <a:t>) =0             independent </a:t>
            </a:r>
          </a:p>
          <a:p>
            <a:endParaRPr lang="en-US" dirty="0" smtClean="0">
              <a:latin typeface="Bookman Old Style" pitchFamily="18" charset="0"/>
            </a:endParaRPr>
          </a:p>
          <a:p>
            <a:pPr>
              <a:buNone/>
            </a:pPr>
            <a:endParaRPr lang="en-US" sz="5400" dirty="0" smtClean="0">
              <a:latin typeface="Bookman Old Style" pitchFamily="18" charset="0"/>
            </a:endParaRPr>
          </a:p>
        </p:txBody>
      </p:sp>
      <p:pic>
        <p:nvPicPr>
          <p:cNvPr id="1030" name="Picture 6"/>
          <p:cNvPicPr>
            <a:picLocks noChangeAspect="1" noChangeArrowheads="1"/>
          </p:cNvPicPr>
          <p:nvPr/>
        </p:nvPicPr>
        <p:blipFill>
          <a:blip r:embed="rId2"/>
          <a:srcRect/>
          <a:stretch>
            <a:fillRect/>
          </a:stretch>
        </p:blipFill>
        <p:spPr bwMode="auto">
          <a:xfrm>
            <a:off x="1371600" y="2362200"/>
            <a:ext cx="4876799" cy="1295400"/>
          </a:xfrm>
          <a:prstGeom prst="rect">
            <a:avLst/>
          </a:prstGeom>
          <a:noFill/>
          <a:ln w="9525">
            <a:noFill/>
            <a:miter lim="800000"/>
            <a:headEnd/>
            <a:tailEnd/>
          </a:ln>
          <a:effectLst/>
        </p:spPr>
      </p:pic>
      <p:sp>
        <p:nvSpPr>
          <p:cNvPr id="10" name="Right Arrow 9"/>
          <p:cNvSpPr/>
          <p:nvPr/>
        </p:nvSpPr>
        <p:spPr>
          <a:xfrm>
            <a:off x="2819400" y="53340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95600" y="57150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895600" y="4876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Interaction analysis: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15363" name="Picture 3"/>
          <p:cNvPicPr>
            <a:picLocks noChangeAspect="1" noChangeArrowheads="1"/>
          </p:cNvPicPr>
          <p:nvPr/>
        </p:nvPicPr>
        <p:blipFill>
          <a:blip r:embed="rId2"/>
          <a:srcRect/>
          <a:stretch>
            <a:fillRect/>
          </a:stretch>
        </p:blipFill>
        <p:spPr bwMode="auto">
          <a:xfrm>
            <a:off x="2133600" y="1447801"/>
            <a:ext cx="3844920" cy="533400"/>
          </a:xfrm>
          <a:prstGeom prst="rect">
            <a:avLst/>
          </a:prstGeom>
          <a:noFill/>
          <a:ln w="9525">
            <a:noFill/>
            <a:miter lim="800000"/>
            <a:headEnd/>
            <a:tailEnd/>
          </a:ln>
          <a:effectLst/>
        </p:spPr>
      </p:pic>
      <p:pic>
        <p:nvPicPr>
          <p:cNvPr id="8" name="image15.png"/>
          <p:cNvPicPr/>
          <p:nvPr/>
        </p:nvPicPr>
        <p:blipFill>
          <a:blip r:embed="rId3" cstate="print"/>
          <a:stretch>
            <a:fillRect/>
          </a:stretch>
        </p:blipFill>
        <p:spPr>
          <a:xfrm>
            <a:off x="838200" y="2057400"/>
            <a:ext cx="7772400" cy="4191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219200"/>
            <a:ext cx="8839200" cy="5486400"/>
          </a:xfrm>
        </p:spPr>
        <p:txBody>
          <a:bodyPr/>
          <a:lstStyle/>
          <a:p>
            <a:pPr>
              <a:lnSpc>
                <a:spcPct val="150000"/>
              </a:lnSpc>
              <a:buNone/>
            </a:pPr>
            <a:r>
              <a:rPr lang="en-US" sz="2000" dirty="0" smtClean="0">
                <a:latin typeface="Bookman Old Style" pitchFamily="18" charset="0"/>
              </a:rPr>
              <a:t>The pitfalls expected in multivariate analysis are</a:t>
            </a:r>
          </a:p>
          <a:p>
            <a:pPr lvl="0" algn="ctr">
              <a:buFont typeface="Wingdings" pitchFamily="2" charset="2"/>
              <a:buChar char="Ø"/>
            </a:pPr>
            <a:r>
              <a:rPr lang="en-US" sz="2000" dirty="0" err="1" smtClean="0">
                <a:latin typeface="Bookman Old Style" pitchFamily="18" charset="0"/>
              </a:rPr>
              <a:t>multicollinearity</a:t>
            </a:r>
            <a:r>
              <a:rPr lang="en-US" sz="2000" dirty="0" smtClean="0">
                <a:latin typeface="Bookman Old Style" pitchFamily="18" charset="0"/>
              </a:rPr>
              <a:t>,</a:t>
            </a:r>
          </a:p>
          <a:p>
            <a:pPr lvl="0" algn="ctr">
              <a:buFont typeface="Wingdings" pitchFamily="2" charset="2"/>
              <a:buChar char="Ø"/>
            </a:pPr>
            <a:r>
              <a:rPr lang="en-US" sz="2000" dirty="0" smtClean="0">
                <a:latin typeface="Bookman Old Style" pitchFamily="18" charset="0"/>
              </a:rPr>
              <a:t>residual confounding, and</a:t>
            </a:r>
          </a:p>
          <a:p>
            <a:pPr lvl="0" algn="ctr">
              <a:buFont typeface="Wingdings" pitchFamily="2" charset="2"/>
              <a:buChar char="Ø"/>
            </a:pPr>
            <a:r>
              <a:rPr lang="en-US" sz="2000" dirty="0" smtClean="0">
                <a:latin typeface="Bookman Old Style" pitchFamily="18" charset="0"/>
              </a:rPr>
              <a:t>over-fitting.</a:t>
            </a:r>
          </a:p>
          <a:p>
            <a:pPr>
              <a:lnSpc>
                <a:spcPct val="150000"/>
              </a:lnSpc>
              <a:buNone/>
            </a:pPr>
            <a:r>
              <a:rPr lang="en-US" sz="2000" dirty="0" smtClean="0">
                <a:latin typeface="Bookman Old Style" pitchFamily="18" charset="0"/>
              </a:rPr>
              <a:t>functional forms involving logarithms</a:t>
            </a:r>
          </a:p>
        </p:txBody>
      </p:sp>
      <p:pic>
        <p:nvPicPr>
          <p:cNvPr id="16387" name="Picture 3"/>
          <p:cNvPicPr>
            <a:picLocks noChangeAspect="1" noChangeArrowheads="1"/>
          </p:cNvPicPr>
          <p:nvPr/>
        </p:nvPicPr>
        <p:blipFill>
          <a:blip r:embed="rId2"/>
          <a:srcRect/>
          <a:stretch>
            <a:fillRect/>
          </a:stretch>
        </p:blipFill>
        <p:spPr bwMode="auto">
          <a:xfrm>
            <a:off x="228601" y="3505200"/>
            <a:ext cx="8530718" cy="28956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143000"/>
            <a:ext cx="8686800" cy="5410200"/>
          </a:xfrm>
        </p:spPr>
        <p:txBody>
          <a:bodyPr/>
          <a:lstStyle/>
          <a:p>
            <a:r>
              <a:rPr lang="en-US" sz="2000" dirty="0" smtClean="0">
                <a:latin typeface="Bookman Old Style" pitchFamily="18" charset="0"/>
              </a:rPr>
              <a:t>The multiple linear regression model may be expressed as</a:t>
            </a:r>
          </a:p>
          <a:p>
            <a:endParaRPr lang="en-US" sz="2000" dirty="0" smtClean="0">
              <a:latin typeface="Bookman Old Style" pitchFamily="18" charset="0"/>
            </a:endParaRPr>
          </a:p>
          <a:p>
            <a:pPr>
              <a:buNone/>
            </a:pPr>
            <a:endParaRPr lang="en-US" sz="2000" dirty="0" smtClean="0">
              <a:latin typeface="Bookman Old Style" pitchFamily="18" charset="0"/>
            </a:endParaRPr>
          </a:p>
          <a:p>
            <a:pPr>
              <a:buNone/>
            </a:pPr>
            <a:endParaRPr lang="en-US" sz="2000" dirty="0" smtClean="0">
              <a:latin typeface="Bookman Old Style" pitchFamily="18" charset="0"/>
            </a:endParaRPr>
          </a:p>
          <a:p>
            <a:pPr>
              <a:buNone/>
            </a:pPr>
            <a:endParaRPr lang="en-US" sz="2000" dirty="0" smtClean="0">
              <a:latin typeface="Bookman Old Style" pitchFamily="18" charset="0"/>
            </a:endParaRPr>
          </a:p>
          <a:p>
            <a:pPr>
              <a:buNone/>
            </a:pPr>
            <a:endParaRPr lang="en-US" sz="2000" dirty="0" smtClean="0">
              <a:latin typeface="Bookman Old Style" pitchFamily="18" charset="0"/>
            </a:endParaRPr>
          </a:p>
          <a:p>
            <a:r>
              <a:rPr lang="en-US" sz="2000" dirty="0" smtClean="0">
                <a:latin typeface="Bookman Old Style" pitchFamily="18" charset="0"/>
              </a:rPr>
              <a:t>Matrix format of data for multiple linear regression</a:t>
            </a:r>
          </a:p>
          <a:p>
            <a:endParaRPr lang="en-US" dirty="0" smtClean="0"/>
          </a:p>
          <a:p>
            <a:endParaRPr lang="en-US" dirty="0" smtClean="0"/>
          </a:p>
          <a:p>
            <a:endParaRPr lang="en-US" dirty="0"/>
          </a:p>
        </p:txBody>
      </p:sp>
      <p:pic>
        <p:nvPicPr>
          <p:cNvPr id="17411" name="Picture 3"/>
          <p:cNvPicPr>
            <a:picLocks noChangeAspect="1" noChangeArrowheads="1"/>
          </p:cNvPicPr>
          <p:nvPr/>
        </p:nvPicPr>
        <p:blipFill>
          <a:blip r:embed="rId2"/>
          <a:srcRect/>
          <a:stretch>
            <a:fillRect/>
          </a:stretch>
        </p:blipFill>
        <p:spPr bwMode="auto">
          <a:xfrm>
            <a:off x="1371600" y="1828800"/>
            <a:ext cx="4114801" cy="1162659"/>
          </a:xfrm>
          <a:prstGeom prst="rect">
            <a:avLst/>
          </a:prstGeom>
          <a:noFill/>
          <a:ln w="9525">
            <a:noFill/>
            <a:miter lim="800000"/>
            <a:headEnd/>
            <a:tailEnd/>
          </a:ln>
          <a:effectLst/>
        </p:spPr>
      </p:pic>
      <p:pic>
        <p:nvPicPr>
          <p:cNvPr id="17413" name="Picture 5"/>
          <p:cNvPicPr>
            <a:picLocks noChangeAspect="1" noChangeArrowheads="1"/>
          </p:cNvPicPr>
          <p:nvPr/>
        </p:nvPicPr>
        <p:blipFill>
          <a:blip r:embed="rId3"/>
          <a:srcRect/>
          <a:stretch>
            <a:fillRect/>
          </a:stretch>
        </p:blipFill>
        <p:spPr bwMode="auto">
          <a:xfrm>
            <a:off x="685801" y="3810000"/>
            <a:ext cx="7979740" cy="26670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143000"/>
            <a:ext cx="8763000" cy="5562600"/>
          </a:xfrm>
        </p:spPr>
        <p:txBody>
          <a:bodyPr/>
          <a:lstStyle/>
          <a:p>
            <a:r>
              <a:rPr lang="en-US" sz="2400" dirty="0" smtClean="0">
                <a:latin typeface="Bookman Old Style" pitchFamily="18" charset="0"/>
              </a:rPr>
              <a:t>This can be written as matrix notation:</a:t>
            </a:r>
          </a:p>
          <a:p>
            <a:endParaRPr lang="en-US" dirty="0"/>
          </a:p>
        </p:txBody>
      </p:sp>
      <p:pic>
        <p:nvPicPr>
          <p:cNvPr id="18435" name="Picture 3"/>
          <p:cNvPicPr>
            <a:picLocks noChangeAspect="1" noChangeArrowheads="1"/>
          </p:cNvPicPr>
          <p:nvPr/>
        </p:nvPicPr>
        <p:blipFill>
          <a:blip r:embed="rId2"/>
          <a:srcRect/>
          <a:stretch>
            <a:fillRect/>
          </a:stretch>
        </p:blipFill>
        <p:spPr bwMode="auto">
          <a:xfrm>
            <a:off x="381001" y="1752600"/>
            <a:ext cx="7543800" cy="1757269"/>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2362200" y="3657600"/>
            <a:ext cx="2895600" cy="854121"/>
          </a:xfrm>
          <a:prstGeom prst="rect">
            <a:avLst/>
          </a:prstGeom>
          <a:noFill/>
          <a:ln w="9525">
            <a:noFill/>
            <a:miter lim="800000"/>
            <a:headEnd/>
            <a:tailEnd/>
          </a:ln>
          <a:effectLst/>
        </p:spPr>
      </p:pic>
      <p:pic>
        <p:nvPicPr>
          <p:cNvPr id="18438" name="Picture 6"/>
          <p:cNvPicPr>
            <a:picLocks noChangeAspect="1" noChangeArrowheads="1"/>
          </p:cNvPicPr>
          <p:nvPr/>
        </p:nvPicPr>
        <p:blipFill>
          <a:blip r:embed="rId4"/>
          <a:srcRect/>
          <a:stretch>
            <a:fillRect/>
          </a:stretch>
        </p:blipFill>
        <p:spPr bwMode="auto">
          <a:xfrm>
            <a:off x="2438400" y="4343400"/>
            <a:ext cx="2590800" cy="719032"/>
          </a:xfrm>
          <a:prstGeom prst="rect">
            <a:avLst/>
          </a:prstGeom>
          <a:noFill/>
          <a:ln w="9525">
            <a:noFill/>
            <a:miter lim="800000"/>
            <a:headEnd/>
            <a:tailEnd/>
          </a:ln>
          <a:effectLst/>
        </p:spPr>
      </p:pic>
      <p:pic>
        <p:nvPicPr>
          <p:cNvPr id="18439" name="Picture 7"/>
          <p:cNvPicPr>
            <a:picLocks noChangeAspect="1" noChangeArrowheads="1"/>
          </p:cNvPicPr>
          <p:nvPr/>
        </p:nvPicPr>
        <p:blipFill>
          <a:blip r:embed="rId5"/>
          <a:srcRect/>
          <a:stretch>
            <a:fillRect/>
          </a:stretch>
        </p:blipFill>
        <p:spPr bwMode="auto">
          <a:xfrm>
            <a:off x="2895600" y="4952999"/>
            <a:ext cx="2237541" cy="1593851"/>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143000"/>
            <a:ext cx="8763000" cy="5410200"/>
          </a:xfrm>
        </p:spPr>
        <p:txBody>
          <a:bodyPr/>
          <a:lstStyle/>
          <a:p>
            <a:pPr>
              <a:lnSpc>
                <a:spcPct val="150000"/>
              </a:lnSpc>
            </a:pPr>
            <a:r>
              <a:rPr lang="en-US" sz="2400" dirty="0" smtClean="0">
                <a:latin typeface="Bookman Old Style" pitchFamily="18" charset="0"/>
              </a:rPr>
              <a:t>The variance of the estimators can also be estimated as follows:</a:t>
            </a:r>
          </a:p>
          <a:p>
            <a:endParaRPr lang="en-US" dirty="0"/>
          </a:p>
        </p:txBody>
      </p:sp>
      <p:pic>
        <p:nvPicPr>
          <p:cNvPr id="19459" name="Picture 3"/>
          <p:cNvPicPr>
            <a:picLocks noChangeAspect="1" noChangeArrowheads="1"/>
          </p:cNvPicPr>
          <p:nvPr/>
        </p:nvPicPr>
        <p:blipFill>
          <a:blip r:embed="rId2"/>
          <a:srcRect/>
          <a:stretch>
            <a:fillRect/>
          </a:stretch>
        </p:blipFill>
        <p:spPr bwMode="auto">
          <a:xfrm>
            <a:off x="685800" y="2362200"/>
            <a:ext cx="7162800" cy="39624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381000" y="1066800"/>
            <a:ext cx="8382000" cy="5334000"/>
          </a:xfrm>
        </p:spPr>
        <p:txBody>
          <a:bodyPr>
            <a:normAutofit/>
          </a:bodyPr>
          <a:lstStyle/>
          <a:p>
            <a:pPr>
              <a:buNone/>
            </a:pPr>
            <a:r>
              <a:rPr lang="en-US" sz="2400" dirty="0" smtClean="0">
                <a:latin typeface="Bookman Old Style" pitchFamily="18" charset="0"/>
              </a:rPr>
              <a:t>Estimation of error terms </a:t>
            </a:r>
            <a:endParaRPr lang="en-US" sz="2400" dirty="0">
              <a:latin typeface="Bookman Old Style" pitchFamily="18" charset="0"/>
            </a:endParaRPr>
          </a:p>
        </p:txBody>
      </p:sp>
      <p:pic>
        <p:nvPicPr>
          <p:cNvPr id="20484" name="Picture 4"/>
          <p:cNvPicPr>
            <a:picLocks noChangeAspect="1" noChangeArrowheads="1"/>
          </p:cNvPicPr>
          <p:nvPr/>
        </p:nvPicPr>
        <p:blipFill>
          <a:blip r:embed="rId2"/>
          <a:srcRect/>
          <a:stretch>
            <a:fillRect/>
          </a:stretch>
        </p:blipFill>
        <p:spPr bwMode="auto">
          <a:xfrm>
            <a:off x="685799" y="2133600"/>
            <a:ext cx="7543801" cy="3127375"/>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en-US" b="1" dirty="0" smtClean="0"/>
              <a:t/>
            </a:r>
            <a:br>
              <a:rPr lang="en-US" b="1" dirty="0" smtClean="0"/>
            </a:br>
            <a:r>
              <a:rPr lang="en-US" b="1" dirty="0" smtClean="0"/>
              <a:t>Statistical Tests</a:t>
            </a:r>
            <a:r>
              <a:rPr lang="en-US" sz="2400" dirty="0" smtClean="0"/>
              <a:t/>
            </a:r>
            <a:br>
              <a:rPr lang="en-US" sz="2400" dirty="0" smtClean="0"/>
            </a:br>
            <a:endParaRPr lang="en-US" dirty="0"/>
          </a:p>
        </p:txBody>
      </p:sp>
      <p:sp>
        <p:nvSpPr>
          <p:cNvPr id="3" name="Content Placeholder 2"/>
          <p:cNvSpPr>
            <a:spLocks noGrp="1"/>
          </p:cNvSpPr>
          <p:nvPr>
            <p:ph idx="1"/>
          </p:nvPr>
        </p:nvSpPr>
        <p:spPr>
          <a:xfrm>
            <a:off x="228600" y="838200"/>
            <a:ext cx="8763000" cy="5943600"/>
          </a:xfrm>
        </p:spPr>
        <p:txBody>
          <a:bodyPr>
            <a:normAutofit/>
          </a:bodyPr>
          <a:lstStyle/>
          <a:p>
            <a:pPr lvl="2">
              <a:buFont typeface="Wingdings" pitchFamily="2" charset="2"/>
              <a:buChar char="Ø"/>
            </a:pPr>
            <a:r>
              <a:rPr lang="en-US" sz="2000" b="1" dirty="0" smtClean="0">
                <a:latin typeface="Bookman Old Style" pitchFamily="18" charset="0"/>
              </a:rPr>
              <a:t>Significance of an individual variable (partial regression coefficients)</a:t>
            </a:r>
            <a:endParaRPr lang="en-US" sz="1800" dirty="0" smtClean="0">
              <a:latin typeface="Bookman Old Style" pitchFamily="18" charset="0"/>
            </a:endParaRPr>
          </a:p>
          <a:p>
            <a:r>
              <a:rPr lang="en-US" sz="2000" dirty="0" smtClean="0">
                <a:latin typeface="Bookman Old Style" pitchFamily="18" charset="0"/>
              </a:rPr>
              <a:t>We use t-tests of individual variable slopes. It shows if there is a linear relationship between the variable x</a:t>
            </a:r>
            <a:r>
              <a:rPr lang="en-US" sz="1050" dirty="0" smtClean="0">
                <a:latin typeface="Bookman Old Style" pitchFamily="18" charset="0"/>
              </a:rPr>
              <a:t>i </a:t>
            </a:r>
            <a:r>
              <a:rPr lang="en-US" sz="2000" dirty="0" smtClean="0">
                <a:latin typeface="Bookman Old Style" pitchFamily="18" charset="0"/>
              </a:rPr>
              <a:t>and y. </a:t>
            </a:r>
          </a:p>
          <a:p>
            <a:r>
              <a:rPr lang="en-US" sz="2000" dirty="0" smtClean="0">
                <a:latin typeface="Bookman Old Style" pitchFamily="18" charset="0"/>
              </a:rPr>
              <a:t>The individual t tests are designed to test the hypotheses:</a:t>
            </a:r>
          </a:p>
          <a:p>
            <a:pPr>
              <a:buNone/>
            </a:pPr>
            <a:endParaRPr lang="en-US" sz="2000" dirty="0" smtClean="0">
              <a:latin typeface="Bookman Old Style" pitchFamily="18" charset="0"/>
            </a:endParaRPr>
          </a:p>
          <a:p>
            <a:pPr>
              <a:buNone/>
            </a:pPr>
            <a:endParaRPr lang="en-US" sz="2000" dirty="0" smtClean="0">
              <a:latin typeface="Bookman Old Style" pitchFamily="18" charset="0"/>
            </a:endParaRPr>
          </a:p>
          <a:p>
            <a:pPr>
              <a:buNone/>
            </a:pPr>
            <a:r>
              <a:rPr lang="en-US" sz="2000" dirty="0" smtClean="0">
                <a:latin typeface="Bookman Old Style" pitchFamily="18" charset="0"/>
              </a:rPr>
              <a:t>for each of the partial regression coefficients, given that the other predictor variables are already in the model. </a:t>
            </a:r>
          </a:p>
          <a:p>
            <a:r>
              <a:rPr lang="en-US" sz="2000" dirty="0" smtClean="0">
                <a:latin typeface="Bookman Old Style" pitchFamily="18" charset="0"/>
              </a:rPr>
              <a:t>This test is a test of contribution of </a:t>
            </a:r>
            <a:r>
              <a:rPr lang="en-US" sz="2000" i="1" dirty="0" smtClean="0">
                <a:latin typeface="Bookman Old Style" pitchFamily="18" charset="0"/>
              </a:rPr>
              <a:t>x </a:t>
            </a:r>
            <a:r>
              <a:rPr lang="en-US" sz="2000" i="1" baseline="-25000" dirty="0" smtClean="0">
                <a:latin typeface="Bookman Old Style" pitchFamily="18" charset="0"/>
              </a:rPr>
              <a:t>j</a:t>
            </a:r>
            <a:r>
              <a:rPr lang="en-US" sz="2000" i="1" dirty="0" smtClean="0">
                <a:latin typeface="Bookman Old Style" pitchFamily="18" charset="0"/>
              </a:rPr>
              <a:t> </a:t>
            </a:r>
            <a:r>
              <a:rPr lang="en-US" sz="2000" dirty="0" smtClean="0">
                <a:latin typeface="Bookman Old Style" pitchFamily="18" charset="0"/>
              </a:rPr>
              <a:t>given the other </a:t>
            </a:r>
            <a:r>
              <a:rPr lang="en-US" sz="2000" dirty="0" err="1" smtClean="0">
                <a:latin typeface="Bookman Old Style" pitchFamily="18" charset="0"/>
              </a:rPr>
              <a:t>regressors</a:t>
            </a:r>
            <a:r>
              <a:rPr lang="en-US" sz="2000" dirty="0" smtClean="0">
                <a:latin typeface="Bookman Old Style" pitchFamily="18" charset="0"/>
              </a:rPr>
              <a:t> in the model. </a:t>
            </a:r>
          </a:p>
          <a:p>
            <a:r>
              <a:rPr lang="en-US" sz="2000" dirty="0" smtClean="0">
                <a:latin typeface="Bookman Old Style" pitchFamily="18" charset="0"/>
              </a:rPr>
              <a:t>These tests are based on the student’s t statistic given by: </a:t>
            </a:r>
            <a:endParaRPr lang="en-US" sz="2000" dirty="0">
              <a:latin typeface="Bookman Old Style" pitchFamily="18" charset="0"/>
            </a:endParaRPr>
          </a:p>
        </p:txBody>
      </p:sp>
      <p:pic>
        <p:nvPicPr>
          <p:cNvPr id="21507" name="Picture 3"/>
          <p:cNvPicPr>
            <a:picLocks noChangeAspect="1" noChangeArrowheads="1"/>
          </p:cNvPicPr>
          <p:nvPr/>
        </p:nvPicPr>
        <p:blipFill>
          <a:blip r:embed="rId2"/>
          <a:srcRect/>
          <a:stretch>
            <a:fillRect/>
          </a:stretch>
        </p:blipFill>
        <p:spPr bwMode="auto">
          <a:xfrm>
            <a:off x="1219200" y="2590800"/>
            <a:ext cx="3213958" cy="38735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3"/>
          <a:srcRect/>
          <a:stretch>
            <a:fillRect/>
          </a:stretch>
        </p:blipFill>
        <p:spPr bwMode="auto">
          <a:xfrm>
            <a:off x="1981200" y="5257800"/>
            <a:ext cx="3572345" cy="1030287"/>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943600"/>
          </a:xfrm>
        </p:spPr>
        <p:txBody>
          <a:bodyPr>
            <a:normAutofit/>
          </a:bodyPr>
          <a:lstStyle/>
          <a:p>
            <a:pPr lvl="2">
              <a:buNone/>
            </a:pPr>
            <a:endParaRPr lang="en-US" b="1" dirty="0" smtClean="0">
              <a:latin typeface="Bookman Old Style" pitchFamily="18" charset="0"/>
            </a:endParaRPr>
          </a:p>
          <a:p>
            <a:pPr lvl="2">
              <a:buFont typeface="Wingdings" pitchFamily="2" charset="2"/>
              <a:buChar char="Ø"/>
            </a:pPr>
            <a:r>
              <a:rPr lang="en-US" b="1" dirty="0" smtClean="0">
                <a:latin typeface="Bookman Old Style" pitchFamily="18" charset="0"/>
              </a:rPr>
              <a:t>Overall model significance</a:t>
            </a:r>
            <a:endParaRPr lang="en-US" sz="2000" dirty="0" smtClean="0">
              <a:latin typeface="Bookman Old Style" pitchFamily="18" charset="0"/>
            </a:endParaRPr>
          </a:p>
          <a:p>
            <a:pPr algn="just">
              <a:lnSpc>
                <a:spcPct val="150000"/>
              </a:lnSpc>
            </a:pPr>
            <a:r>
              <a:rPr lang="en-US" sz="2000" dirty="0" smtClean="0">
                <a:latin typeface="Bookman Old Style" pitchFamily="18" charset="0"/>
              </a:rPr>
              <a:t>In multiple regression, there is more than one partial slope—the partial regression coefficients.</a:t>
            </a:r>
          </a:p>
          <a:p>
            <a:pPr algn="just">
              <a:lnSpc>
                <a:spcPct val="150000"/>
              </a:lnSpc>
            </a:pPr>
            <a:r>
              <a:rPr lang="en-US" sz="2000" dirty="0" smtClean="0">
                <a:latin typeface="Bookman Old Style" pitchFamily="18" charset="0"/>
              </a:rPr>
              <a:t>The </a:t>
            </a:r>
            <a:r>
              <a:rPr lang="en-US" sz="2000" i="1" dirty="0" smtClean="0">
                <a:latin typeface="Bookman Old Style" pitchFamily="18" charset="0"/>
              </a:rPr>
              <a:t>t </a:t>
            </a:r>
            <a:r>
              <a:rPr lang="en-US" sz="2000" dirty="0" smtClean="0">
                <a:latin typeface="Bookman Old Style" pitchFamily="18" charset="0"/>
              </a:rPr>
              <a:t>and </a:t>
            </a:r>
            <a:r>
              <a:rPr lang="en-US" sz="2000" i="1" dirty="0" smtClean="0">
                <a:latin typeface="Bookman Old Style" pitchFamily="18" charset="0"/>
              </a:rPr>
              <a:t>F </a:t>
            </a:r>
            <a:r>
              <a:rPr lang="en-US" sz="2000" dirty="0" smtClean="0">
                <a:latin typeface="Bookman Old Style" pitchFamily="18" charset="0"/>
              </a:rPr>
              <a:t>tests are no longer equivalent. Is the regression equation that uses the information provided by the predictor variables </a:t>
            </a:r>
            <a:r>
              <a:rPr lang="en-US" sz="2000" i="1" dirty="0" smtClean="0">
                <a:latin typeface="Bookman Old Style" pitchFamily="18" charset="0"/>
              </a:rPr>
              <a:t>x</a:t>
            </a:r>
            <a:r>
              <a:rPr lang="en-US" sz="300" dirty="0" smtClean="0">
                <a:latin typeface="Bookman Old Style" pitchFamily="18" charset="0"/>
              </a:rPr>
              <a:t>1 </a:t>
            </a:r>
            <a:r>
              <a:rPr lang="en-US" sz="2000" dirty="0" smtClean="0">
                <a:latin typeface="Bookman Old Style" pitchFamily="18" charset="0"/>
              </a:rPr>
              <a:t>, </a:t>
            </a:r>
            <a:r>
              <a:rPr lang="en-US" sz="2000" i="1" dirty="0" smtClean="0">
                <a:latin typeface="Bookman Old Style" pitchFamily="18" charset="0"/>
              </a:rPr>
              <a:t>x</a:t>
            </a:r>
            <a:r>
              <a:rPr lang="en-US" sz="300" dirty="0" smtClean="0">
                <a:latin typeface="Bookman Old Style" pitchFamily="18" charset="0"/>
              </a:rPr>
              <a:t>2 </a:t>
            </a:r>
            <a:r>
              <a:rPr lang="en-US" sz="2000" dirty="0" smtClean="0">
                <a:latin typeface="Bookman Old Style" pitchFamily="18" charset="0"/>
              </a:rPr>
              <a:t>, </a:t>
            </a:r>
            <a:r>
              <a:rPr lang="en-US" sz="2000" i="1" dirty="0" err="1" smtClean="0">
                <a:latin typeface="Bookman Old Style" pitchFamily="18" charset="0"/>
              </a:rPr>
              <a:t>x</a:t>
            </a:r>
            <a:r>
              <a:rPr lang="en-US" sz="300" i="1" dirty="0" err="1" smtClean="0">
                <a:latin typeface="Bookman Old Style" pitchFamily="18" charset="0"/>
              </a:rPr>
              <a:t>k</a:t>
            </a:r>
            <a:r>
              <a:rPr lang="en-US" sz="2800" i="1" dirty="0" smtClean="0">
                <a:latin typeface="Bookman Old Style" pitchFamily="18" charset="0"/>
              </a:rPr>
              <a:t> </a:t>
            </a:r>
            <a:r>
              <a:rPr lang="en-US" sz="2000" dirty="0" smtClean="0">
                <a:latin typeface="Bookman Old Style" pitchFamily="18" charset="0"/>
              </a:rPr>
              <a:t>substantially better than the simple predictor that does not rely on any of the </a:t>
            </a:r>
            <a:r>
              <a:rPr lang="en-US" sz="2000" i="1" dirty="0" smtClean="0">
                <a:latin typeface="Bookman Old Style" pitchFamily="18" charset="0"/>
              </a:rPr>
              <a:t>x</a:t>
            </a:r>
            <a:r>
              <a:rPr lang="en-US" sz="2000" dirty="0" smtClean="0">
                <a:latin typeface="Bookman Old Style" pitchFamily="18" charset="0"/>
              </a:rPr>
              <a:t>-values? This question is answered using an overall </a:t>
            </a:r>
            <a:r>
              <a:rPr lang="en-US" sz="2000" i="1" dirty="0" smtClean="0">
                <a:latin typeface="Bookman Old Style" pitchFamily="18" charset="0"/>
              </a:rPr>
              <a:t>F </a:t>
            </a:r>
            <a:r>
              <a:rPr lang="en-US" sz="2000" dirty="0" smtClean="0">
                <a:latin typeface="Bookman Old Style" pitchFamily="18" charset="0"/>
              </a:rPr>
              <a:t>test</a:t>
            </a:r>
          </a:p>
          <a:p>
            <a:endParaRPr lang="en-US" dirty="0" smtClean="0">
              <a:latin typeface="Bookman Old Style" pitchFamily="18" charset="0"/>
            </a:endParaRPr>
          </a:p>
          <a:p>
            <a:endParaRPr lang="en-US" dirty="0">
              <a:latin typeface="Bookman Old Style" pitchFamily="18" charset="0"/>
            </a:endParaRPr>
          </a:p>
        </p:txBody>
      </p:sp>
      <p:pic>
        <p:nvPicPr>
          <p:cNvPr id="22531" name="Picture 3"/>
          <p:cNvPicPr>
            <a:picLocks noChangeAspect="1" noChangeArrowheads="1"/>
          </p:cNvPicPr>
          <p:nvPr/>
        </p:nvPicPr>
        <p:blipFill>
          <a:blip r:embed="rId2"/>
          <a:srcRect/>
          <a:stretch>
            <a:fillRect/>
          </a:stretch>
        </p:blipFill>
        <p:spPr bwMode="auto">
          <a:xfrm>
            <a:off x="2819400" y="5029200"/>
            <a:ext cx="4088294" cy="1292225"/>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4525963"/>
          </a:xfrm>
        </p:spPr>
        <p:txBody>
          <a:bodyPr/>
          <a:lstStyle/>
          <a:p>
            <a:r>
              <a:rPr lang="en-US" sz="2400" dirty="0" smtClean="0">
                <a:latin typeface="Bookman Old Style" pitchFamily="18" charset="0"/>
              </a:rPr>
              <a:t>Analysis of variance (ANOVA) table in multiple regression</a:t>
            </a:r>
          </a:p>
          <a:p>
            <a:endParaRPr lang="en-US" dirty="0"/>
          </a:p>
        </p:txBody>
      </p:sp>
      <p:pic>
        <p:nvPicPr>
          <p:cNvPr id="23555" name="Picture 3"/>
          <p:cNvPicPr>
            <a:picLocks noChangeAspect="1" noChangeArrowheads="1"/>
          </p:cNvPicPr>
          <p:nvPr/>
        </p:nvPicPr>
        <p:blipFill>
          <a:blip r:embed="rId2"/>
          <a:srcRect/>
          <a:stretch>
            <a:fillRect/>
          </a:stretch>
        </p:blipFill>
        <p:spPr bwMode="auto">
          <a:xfrm>
            <a:off x="304801" y="2743200"/>
            <a:ext cx="8458200" cy="25908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lvl="1" algn="ctr" rtl="0">
              <a:spcBef>
                <a:spcPct val="0"/>
              </a:spcBef>
            </a:pPr>
            <a:r>
              <a:rPr lang="en-US" b="1" dirty="0" smtClean="0"/>
              <a:t/>
            </a:r>
            <a:br>
              <a:rPr lang="en-US" b="1" dirty="0" smtClean="0"/>
            </a:br>
            <a:r>
              <a:rPr lang="en-US" b="1" dirty="0" smtClean="0"/>
              <a:t>Model Specification</a:t>
            </a:r>
            <a:r>
              <a:rPr lang="en-US" sz="2400" dirty="0" smtClean="0"/>
              <a:t/>
            </a:r>
            <a:br>
              <a:rPr lang="en-US" sz="2400" dirty="0" smtClean="0"/>
            </a:br>
            <a:endParaRPr lang="en-US" dirty="0"/>
          </a:p>
        </p:txBody>
      </p:sp>
      <p:sp>
        <p:nvSpPr>
          <p:cNvPr id="3" name="Content Placeholder 2"/>
          <p:cNvSpPr>
            <a:spLocks noGrp="1"/>
          </p:cNvSpPr>
          <p:nvPr>
            <p:ph idx="1"/>
          </p:nvPr>
        </p:nvSpPr>
        <p:spPr>
          <a:xfrm>
            <a:off x="152400" y="685800"/>
            <a:ext cx="8915400" cy="6019800"/>
          </a:xfrm>
        </p:spPr>
        <p:txBody>
          <a:bodyPr>
            <a:normAutofit fontScale="55000" lnSpcReduction="20000"/>
          </a:bodyPr>
          <a:lstStyle/>
          <a:p>
            <a:pPr>
              <a:lnSpc>
                <a:spcPct val="170000"/>
              </a:lnSpc>
            </a:pPr>
            <a:r>
              <a:rPr lang="en-US" i="1" dirty="0" smtClean="0">
                <a:latin typeface="Bookman Old Style" pitchFamily="18" charset="0"/>
              </a:rPr>
              <a:t>Specification </a:t>
            </a:r>
            <a:r>
              <a:rPr lang="en-US" dirty="0" smtClean="0">
                <a:latin typeface="Bookman Old Style" pitchFamily="18" charset="0"/>
              </a:rPr>
              <a:t>is the process of converting a theory into a regression model. </a:t>
            </a:r>
          </a:p>
          <a:p>
            <a:pPr>
              <a:lnSpc>
                <a:spcPct val="170000"/>
              </a:lnSpc>
            </a:pPr>
            <a:r>
              <a:rPr lang="en-US" dirty="0" smtClean="0">
                <a:latin typeface="Bookman Old Style" pitchFamily="18" charset="0"/>
              </a:rPr>
              <a:t>This process consists of selecting an appropriate functional form for the model and choosing which variables to include. </a:t>
            </a:r>
          </a:p>
          <a:p>
            <a:pPr>
              <a:lnSpc>
                <a:spcPct val="170000"/>
              </a:lnSpc>
            </a:pPr>
            <a:r>
              <a:rPr lang="en-US" dirty="0" smtClean="0">
                <a:latin typeface="Bookman Old Style" pitchFamily="18" charset="0"/>
              </a:rPr>
              <a:t>Model specification is one of the first steps in regression analysis. </a:t>
            </a:r>
          </a:p>
          <a:p>
            <a:pPr>
              <a:lnSpc>
                <a:spcPct val="170000"/>
              </a:lnSpc>
            </a:pPr>
            <a:r>
              <a:rPr lang="en-US" dirty="0" smtClean="0">
                <a:latin typeface="Bookman Old Style" pitchFamily="18" charset="0"/>
              </a:rPr>
              <a:t>If an estimated model is </a:t>
            </a:r>
            <a:r>
              <a:rPr lang="en-US" dirty="0" err="1" smtClean="0">
                <a:latin typeface="Bookman Old Style" pitchFamily="18" charset="0"/>
              </a:rPr>
              <a:t>misspecified</a:t>
            </a:r>
            <a:r>
              <a:rPr lang="en-US" dirty="0" smtClean="0">
                <a:latin typeface="Bookman Old Style" pitchFamily="18" charset="0"/>
              </a:rPr>
              <a:t>, it will be biased and inconsistent. </a:t>
            </a:r>
          </a:p>
          <a:p>
            <a:pPr>
              <a:lnSpc>
                <a:spcPct val="170000"/>
              </a:lnSpc>
              <a:buNone/>
            </a:pPr>
            <a:r>
              <a:rPr lang="en-US" dirty="0" smtClean="0">
                <a:latin typeface="Bookman Old Style" pitchFamily="18" charset="0"/>
              </a:rPr>
              <a:t>A model chosen for empirical analysis should satisfy the following criteria:</a:t>
            </a:r>
          </a:p>
          <a:p>
            <a:pPr marL="514350" lvl="0" indent="-514350">
              <a:lnSpc>
                <a:spcPct val="170000"/>
              </a:lnSpc>
              <a:buFont typeface="+mj-lt"/>
              <a:buAutoNum type="arabicPeriod"/>
            </a:pPr>
            <a:r>
              <a:rPr lang="en-US" i="1" dirty="0" smtClean="0">
                <a:latin typeface="Bookman Old Style" pitchFamily="18" charset="0"/>
              </a:rPr>
              <a:t>Be data admissible</a:t>
            </a:r>
          </a:p>
          <a:p>
            <a:pPr marL="514350" lvl="0" indent="-514350">
              <a:lnSpc>
                <a:spcPct val="170000"/>
              </a:lnSpc>
              <a:buFont typeface="+mj-lt"/>
              <a:buAutoNum type="arabicPeriod"/>
            </a:pPr>
            <a:r>
              <a:rPr lang="en-US" i="1" dirty="0" smtClean="0">
                <a:latin typeface="Bookman Old Style" pitchFamily="18" charset="0"/>
              </a:rPr>
              <a:t>Be consistent with theory</a:t>
            </a:r>
          </a:p>
          <a:p>
            <a:pPr marL="514350" lvl="0" indent="-514350">
              <a:lnSpc>
                <a:spcPct val="170000"/>
              </a:lnSpc>
              <a:buFont typeface="+mj-lt"/>
              <a:buAutoNum type="arabicPeriod"/>
            </a:pPr>
            <a:r>
              <a:rPr lang="en-US" i="1" dirty="0" smtClean="0">
                <a:latin typeface="Bookman Old Style" pitchFamily="18" charset="0"/>
              </a:rPr>
              <a:t>Have weakly exogenous </a:t>
            </a:r>
            <a:r>
              <a:rPr lang="en-US" i="1" dirty="0" err="1" smtClean="0">
                <a:latin typeface="Bookman Old Style" pitchFamily="18" charset="0"/>
              </a:rPr>
              <a:t>regressors</a:t>
            </a:r>
            <a:endParaRPr lang="en-US" i="1" dirty="0" smtClean="0">
              <a:latin typeface="Bookman Old Style" pitchFamily="18" charset="0"/>
            </a:endParaRPr>
          </a:p>
          <a:p>
            <a:pPr marL="514350" lvl="0" indent="-514350">
              <a:lnSpc>
                <a:spcPct val="170000"/>
              </a:lnSpc>
              <a:buFont typeface="+mj-lt"/>
              <a:buAutoNum type="arabicPeriod"/>
            </a:pPr>
            <a:r>
              <a:rPr lang="en-US" i="1" dirty="0" smtClean="0">
                <a:latin typeface="Bookman Old Style" pitchFamily="18" charset="0"/>
              </a:rPr>
              <a:t>Exhibit parameter constancy</a:t>
            </a:r>
          </a:p>
          <a:p>
            <a:pPr marL="514350" lvl="0" indent="-514350">
              <a:lnSpc>
                <a:spcPct val="170000"/>
              </a:lnSpc>
              <a:buFont typeface="+mj-lt"/>
              <a:buAutoNum type="arabicPeriod"/>
            </a:pPr>
            <a:r>
              <a:rPr lang="en-US" i="1" dirty="0" smtClean="0">
                <a:latin typeface="Bookman Old Style" pitchFamily="18" charset="0"/>
              </a:rPr>
              <a:t>Exhibit data coherency</a:t>
            </a:r>
          </a:p>
          <a:p>
            <a:pPr marL="514350" lvl="0" indent="-514350">
              <a:lnSpc>
                <a:spcPct val="170000"/>
              </a:lnSpc>
              <a:buFont typeface="+mj-lt"/>
              <a:buAutoNum type="arabicPeriod"/>
            </a:pPr>
            <a:r>
              <a:rPr lang="en-US" i="1" dirty="0" smtClean="0">
                <a:latin typeface="Bookman Old Style" pitchFamily="18" charset="0"/>
              </a:rPr>
              <a:t>Be encompassing</a:t>
            </a:r>
            <a:endParaRPr lang="en-US" dirty="0" smtClean="0">
              <a:latin typeface="Bookman Old Style"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err="1" smtClean="0"/>
              <a:t>Con’d</a:t>
            </a:r>
            <a:r>
              <a:rPr lang="en-US" sz="3200" dirty="0" smtClean="0"/>
              <a:t> </a:t>
            </a:r>
            <a:endParaRPr lang="en-US" sz="3200" dirty="0"/>
          </a:p>
        </p:txBody>
      </p:sp>
      <p:sp>
        <p:nvSpPr>
          <p:cNvPr id="3" name="Content Placeholder 2"/>
          <p:cNvSpPr>
            <a:spLocks noGrp="1"/>
          </p:cNvSpPr>
          <p:nvPr>
            <p:ph idx="1"/>
          </p:nvPr>
        </p:nvSpPr>
        <p:spPr>
          <a:xfrm>
            <a:off x="457200" y="1295400"/>
            <a:ext cx="8229600" cy="5029200"/>
          </a:xfrm>
        </p:spPr>
        <p:txBody>
          <a:bodyPr>
            <a:normAutofit/>
          </a:bodyPr>
          <a:lstStyle/>
          <a:p>
            <a:pPr>
              <a:lnSpc>
                <a:spcPct val="150000"/>
              </a:lnSpc>
            </a:pPr>
            <a:r>
              <a:rPr lang="en-US" sz="2000" dirty="0" smtClean="0">
                <a:latin typeface="Bookman Old Style" pitchFamily="18" charset="0"/>
              </a:rPr>
              <a:t>The correlation coefficient measures the relative strength of the </a:t>
            </a:r>
            <a:r>
              <a:rPr lang="en-US" sz="2000" i="1" dirty="0" smtClean="0">
                <a:latin typeface="Bookman Old Style" pitchFamily="18" charset="0"/>
              </a:rPr>
              <a:t>linear </a:t>
            </a:r>
            <a:r>
              <a:rPr lang="en-US" sz="2000" dirty="0" smtClean="0">
                <a:latin typeface="Bookman Old Style" pitchFamily="18" charset="0"/>
              </a:rPr>
              <a:t>relationship between two variables, which is unit-less. It ranges between –1 and 1. The closer to –1, the stronger the negative linear relationship, the closer to 1, the stronger the positive linear relationship, and the closer to 0, the weaker is any positive linear relationship. The Pearson’s correlation coefficient is the standardized covariance:</a:t>
            </a:r>
          </a:p>
          <a:p>
            <a:endParaRPr lang="en-US" dirty="0"/>
          </a:p>
        </p:txBody>
      </p:sp>
      <p:pic>
        <p:nvPicPr>
          <p:cNvPr id="19459" name="Picture 3"/>
          <p:cNvPicPr>
            <a:picLocks noChangeAspect="1" noChangeArrowheads="1"/>
          </p:cNvPicPr>
          <p:nvPr/>
        </p:nvPicPr>
        <p:blipFill>
          <a:blip r:embed="rId2"/>
          <a:srcRect/>
          <a:stretch>
            <a:fillRect/>
          </a:stretch>
        </p:blipFill>
        <p:spPr bwMode="auto">
          <a:xfrm>
            <a:off x="2057400" y="4724400"/>
            <a:ext cx="3733799" cy="152400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2" algn="ctr" rtl="0">
              <a:spcBef>
                <a:spcPct val="0"/>
              </a:spcBef>
            </a:pPr>
            <a:r>
              <a:rPr lang="en-US" b="1" dirty="0" smtClean="0"/>
              <a:t/>
            </a:r>
            <a:br>
              <a:rPr lang="en-US" b="1" dirty="0" smtClean="0"/>
            </a:br>
            <a:r>
              <a:rPr lang="en-US" b="1" dirty="0" smtClean="0"/>
              <a:t>Meaning and consequences of specification errors</a:t>
            </a:r>
            <a:r>
              <a:rPr lang="en-US" sz="2000" dirty="0" smtClean="0"/>
              <a:t/>
            </a:r>
            <a:br>
              <a:rPr lang="en-US" sz="2000" dirty="0" smtClean="0"/>
            </a:br>
            <a:endParaRPr lang="en-US" dirty="0"/>
          </a:p>
        </p:txBody>
      </p:sp>
      <p:sp>
        <p:nvSpPr>
          <p:cNvPr id="3" name="Content Placeholder 2"/>
          <p:cNvSpPr>
            <a:spLocks noGrp="1"/>
          </p:cNvSpPr>
          <p:nvPr>
            <p:ph idx="1"/>
          </p:nvPr>
        </p:nvSpPr>
        <p:spPr>
          <a:xfrm>
            <a:off x="76200" y="762000"/>
            <a:ext cx="8915400" cy="5943600"/>
          </a:xfrm>
        </p:spPr>
        <p:txBody>
          <a:bodyPr>
            <a:normAutofit fontScale="47500" lnSpcReduction="20000"/>
          </a:bodyPr>
          <a:lstStyle/>
          <a:p>
            <a:pPr algn="just">
              <a:lnSpc>
                <a:spcPct val="170000"/>
              </a:lnSpc>
              <a:buNone/>
            </a:pPr>
            <a:r>
              <a:rPr lang="en-US" dirty="0" smtClean="0">
                <a:latin typeface="Bookman Old Style" pitchFamily="18" charset="0"/>
              </a:rPr>
              <a:t>types of specification errors:</a:t>
            </a:r>
          </a:p>
          <a:p>
            <a:pPr marL="514350" lvl="0" indent="-514350" algn="just">
              <a:lnSpc>
                <a:spcPct val="170000"/>
              </a:lnSpc>
              <a:buFont typeface="+mj-lt"/>
              <a:buAutoNum type="arabicPeriod"/>
            </a:pPr>
            <a:r>
              <a:rPr lang="en-US" i="1" dirty="0" smtClean="0">
                <a:latin typeface="Bookman Old Style" pitchFamily="18" charset="0"/>
              </a:rPr>
              <a:t>Wrong functional form</a:t>
            </a:r>
            <a:r>
              <a:rPr lang="en-US" dirty="0" smtClean="0">
                <a:latin typeface="Bookman Old Style" pitchFamily="18" charset="0"/>
              </a:rPr>
              <a:t>: Incorrect functional form can result in autocorrelation or </a:t>
            </a:r>
            <a:r>
              <a:rPr lang="en-US" dirty="0" err="1" smtClean="0">
                <a:latin typeface="Bookman Old Style" pitchFamily="18" charset="0"/>
              </a:rPr>
              <a:t>heteroscedasticity</a:t>
            </a:r>
            <a:r>
              <a:rPr lang="en-US" dirty="0" smtClean="0">
                <a:latin typeface="Bookman Old Style" pitchFamily="18" charset="0"/>
              </a:rPr>
              <a:t>.</a:t>
            </a:r>
            <a:endParaRPr lang="en-US" sz="2800" dirty="0" smtClean="0">
              <a:latin typeface="Bookman Old Style" pitchFamily="18" charset="0"/>
            </a:endParaRPr>
          </a:p>
          <a:p>
            <a:pPr marL="514350" lvl="0" indent="-514350" algn="just">
              <a:lnSpc>
                <a:spcPct val="170000"/>
              </a:lnSpc>
              <a:buFont typeface="+mj-lt"/>
              <a:buAutoNum type="arabicPeriod"/>
            </a:pPr>
            <a:r>
              <a:rPr lang="en-US" i="1" dirty="0" smtClean="0">
                <a:latin typeface="Bookman Old Style" pitchFamily="18" charset="0"/>
              </a:rPr>
              <a:t>Exclusion (or omission) of a relevant variable </a:t>
            </a:r>
            <a:r>
              <a:rPr lang="en-US" dirty="0" smtClean="0">
                <a:latin typeface="Bookman Old Style" pitchFamily="18" charset="0"/>
              </a:rPr>
              <a:t>(omitted-variable bias): The implication of model misspecification is that if an omitted variable is correlated with the included variables, the estimates are biased as well as inconsistent. In addition, the error variance is incorrect, and usually overestimated. If the omitted variable is uncorrelated to the included variables, the errors are still biased, even though the B’s are not.</a:t>
            </a:r>
            <a:endParaRPr lang="en-US" sz="2800" dirty="0" smtClean="0">
              <a:latin typeface="Bookman Old Style" pitchFamily="18" charset="0"/>
            </a:endParaRPr>
          </a:p>
          <a:p>
            <a:pPr marL="514350" lvl="0" indent="-514350" algn="just">
              <a:lnSpc>
                <a:spcPct val="170000"/>
              </a:lnSpc>
              <a:buFont typeface="+mj-lt"/>
              <a:buAutoNum type="arabicPeriod"/>
            </a:pPr>
            <a:r>
              <a:rPr lang="en-US" i="1" dirty="0" smtClean="0">
                <a:latin typeface="Bookman Old Style" pitchFamily="18" charset="0"/>
              </a:rPr>
              <a:t>Inclusion of an irrelevant variable</a:t>
            </a:r>
            <a:r>
              <a:rPr lang="en-US" dirty="0" smtClean="0">
                <a:latin typeface="Bookman Old Style" pitchFamily="18" charset="0"/>
              </a:rPr>
              <a:t>,</a:t>
            </a:r>
            <a:endParaRPr lang="en-US" sz="2800" dirty="0" smtClean="0">
              <a:latin typeface="Bookman Old Style" pitchFamily="18" charset="0"/>
            </a:endParaRPr>
          </a:p>
          <a:p>
            <a:pPr marL="514350" lvl="0" indent="-514350" algn="just">
              <a:lnSpc>
                <a:spcPct val="170000"/>
              </a:lnSpc>
              <a:buFont typeface="+mj-lt"/>
              <a:buAutoNum type="arabicPeriod"/>
            </a:pPr>
            <a:r>
              <a:rPr lang="en-US" dirty="0" smtClean="0">
                <a:latin typeface="Bookman Old Style" pitchFamily="18" charset="0"/>
              </a:rPr>
              <a:t>Measurement error and </a:t>
            </a:r>
            <a:r>
              <a:rPr lang="en-US" dirty="0" err="1" smtClean="0">
                <a:latin typeface="Bookman Old Style" pitchFamily="18" charset="0"/>
              </a:rPr>
              <a:t>misspecified</a:t>
            </a:r>
            <a:r>
              <a:rPr lang="en-US" dirty="0" smtClean="0">
                <a:latin typeface="Bookman Old Style" pitchFamily="18" charset="0"/>
              </a:rPr>
              <a:t> error term. Measurement errors may affect the independent variables.</a:t>
            </a:r>
            <a:endParaRPr lang="en-US" sz="2800" dirty="0" smtClean="0">
              <a:latin typeface="Bookman Old Style" pitchFamily="18" charset="0"/>
            </a:endParaRPr>
          </a:p>
          <a:p>
            <a:pPr marL="514350" lvl="0" indent="-514350" algn="just">
              <a:lnSpc>
                <a:spcPct val="170000"/>
              </a:lnSpc>
              <a:buFont typeface="+mj-lt"/>
              <a:buAutoNum type="arabicPeriod"/>
            </a:pPr>
            <a:r>
              <a:rPr lang="en-US" dirty="0" smtClean="0">
                <a:latin typeface="Bookman Old Style" pitchFamily="18" charset="0"/>
              </a:rPr>
              <a:t>Incorrect specification of the stochastic error term. The dependent variable may be part of a system of simultaneous equations (simultaneity bias);</a:t>
            </a:r>
            <a:endParaRPr lang="en-US" sz="2800" dirty="0" smtClean="0">
              <a:latin typeface="Bookman Old Style" pitchFamily="18" charset="0"/>
            </a:endParaRPr>
          </a:p>
          <a:p>
            <a:pPr algn="just">
              <a:lnSpc>
                <a:spcPct val="170000"/>
              </a:lnSpc>
            </a:pPr>
            <a:endParaRPr lang="en-US" dirty="0">
              <a:latin typeface="Bookman Old Style"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t>Computer Lab 1: Multiple linear regression (MLR) analysis</a:t>
            </a:r>
            <a:endParaRPr lang="en-US" dirty="0"/>
          </a:p>
        </p:txBody>
      </p:sp>
      <p:sp>
        <p:nvSpPr>
          <p:cNvPr id="3" name="Content Placeholder 2"/>
          <p:cNvSpPr>
            <a:spLocks noGrp="1"/>
          </p:cNvSpPr>
          <p:nvPr>
            <p:ph idx="1"/>
          </p:nvPr>
        </p:nvSpPr>
        <p:spPr>
          <a:xfrm>
            <a:off x="228600" y="914400"/>
            <a:ext cx="8763000" cy="5715000"/>
          </a:xfrm>
        </p:spPr>
        <p:txBody>
          <a:bodyPr>
            <a:normAutofit fontScale="40000" lnSpcReduction="20000"/>
          </a:bodyPr>
          <a:lstStyle/>
          <a:p>
            <a:pPr>
              <a:lnSpc>
                <a:spcPct val="170000"/>
              </a:lnSpc>
              <a:buNone/>
            </a:pPr>
            <a:endParaRPr lang="en-US" sz="2800" dirty="0" smtClean="0">
              <a:latin typeface="Bookman Old Style" pitchFamily="18" charset="0"/>
            </a:endParaRPr>
          </a:p>
          <a:p>
            <a:pPr>
              <a:lnSpc>
                <a:spcPct val="170000"/>
              </a:lnSpc>
            </a:pPr>
            <a:r>
              <a:rPr lang="en-US" sz="3800" dirty="0" smtClean="0">
                <a:latin typeface="Bookman Old Style" pitchFamily="18" charset="0"/>
              </a:rPr>
              <a:t>Consider the database </a:t>
            </a:r>
            <a:r>
              <a:rPr lang="en-US" sz="3800" b="1" i="1" dirty="0" err="1" smtClean="0">
                <a:latin typeface="Bookman Old Style" pitchFamily="18" charset="0"/>
              </a:rPr>
              <a:t>food_security</a:t>
            </a:r>
            <a:r>
              <a:rPr lang="en-US" sz="3800" b="1" i="1" dirty="0" smtClean="0">
                <a:latin typeface="Bookman Old Style" pitchFamily="18" charset="0"/>
              </a:rPr>
              <a:t> </a:t>
            </a:r>
            <a:r>
              <a:rPr lang="en-US" sz="3800" dirty="0" smtClean="0">
                <a:latin typeface="Bookman Old Style" pitchFamily="18" charset="0"/>
              </a:rPr>
              <a:t>to estimate a linear model of determinants of daily calorie intake (</a:t>
            </a:r>
            <a:r>
              <a:rPr lang="en-US" sz="3800" dirty="0" err="1" smtClean="0">
                <a:latin typeface="Bookman Old Style" pitchFamily="18" charset="0"/>
              </a:rPr>
              <a:t>lncalav</a:t>
            </a:r>
            <a:r>
              <a:rPr lang="en-US" sz="3800" dirty="0" smtClean="0">
                <a:latin typeface="Bookman Old Style" pitchFamily="18" charset="0"/>
              </a:rPr>
              <a:t>). Suppose the factors influencing daily calorie intake per capita of households are farming system (</a:t>
            </a:r>
            <a:r>
              <a:rPr lang="en-US" sz="3800" dirty="0" err="1" smtClean="0">
                <a:latin typeface="Bookman Old Style" pitchFamily="18" charset="0"/>
              </a:rPr>
              <a:t>farmsy</a:t>
            </a:r>
            <a:r>
              <a:rPr lang="en-US" sz="3800" dirty="0" smtClean="0">
                <a:latin typeface="Bookman Old Style" pitchFamily="18" charset="0"/>
              </a:rPr>
              <a:t>), gender (</a:t>
            </a:r>
            <a:r>
              <a:rPr lang="en-US" sz="3800" dirty="0" err="1" smtClean="0">
                <a:latin typeface="Bookman Old Style" pitchFamily="18" charset="0"/>
              </a:rPr>
              <a:t>femal</a:t>
            </a:r>
            <a:r>
              <a:rPr lang="en-US" sz="3800" dirty="0" smtClean="0">
                <a:latin typeface="Bookman Old Style" pitchFamily="18" charset="0"/>
              </a:rPr>
              <a:t>), family size (</a:t>
            </a:r>
            <a:r>
              <a:rPr lang="en-US" sz="3800" dirty="0" err="1" smtClean="0">
                <a:latin typeface="Bookman Old Style" pitchFamily="18" charset="0"/>
              </a:rPr>
              <a:t>famsz</a:t>
            </a:r>
            <a:r>
              <a:rPr lang="en-US" sz="3800" dirty="0" smtClean="0">
                <a:latin typeface="Bookman Old Style" pitchFamily="18" charset="0"/>
              </a:rPr>
              <a:t>), land allocated to staples (</a:t>
            </a:r>
            <a:r>
              <a:rPr lang="en-US" sz="3800" dirty="0" err="1" smtClean="0">
                <a:latin typeface="Bookman Old Style" pitchFamily="18" charset="0"/>
              </a:rPr>
              <a:t>landst</a:t>
            </a:r>
            <a:r>
              <a:rPr lang="en-US" sz="3800" dirty="0" smtClean="0">
                <a:latin typeface="Bookman Old Style" pitchFamily="18" charset="0"/>
              </a:rPr>
              <a:t>), access to irrigation (</a:t>
            </a:r>
            <a:r>
              <a:rPr lang="en-US" sz="3800" dirty="0" err="1" smtClean="0">
                <a:latin typeface="Bookman Old Style" pitchFamily="18" charset="0"/>
              </a:rPr>
              <a:t>irrig</a:t>
            </a:r>
            <a:r>
              <a:rPr lang="en-US" sz="3800" dirty="0" smtClean="0">
                <a:latin typeface="Bookman Old Style" pitchFamily="18" charset="0"/>
              </a:rPr>
              <a:t>), fertilizer quantity used for crop production (</a:t>
            </a:r>
            <a:r>
              <a:rPr lang="en-US" sz="3800" dirty="0" err="1" smtClean="0">
                <a:latin typeface="Bookman Old Style" pitchFamily="18" charset="0"/>
              </a:rPr>
              <a:t>frtqt</a:t>
            </a:r>
            <a:r>
              <a:rPr lang="en-US" sz="3800" dirty="0" smtClean="0">
                <a:latin typeface="Bookman Old Style" pitchFamily="18" charset="0"/>
              </a:rPr>
              <a:t>), oxen used for draught power (oxen), (log of) annual gross income in ETB (</a:t>
            </a:r>
            <a:r>
              <a:rPr lang="en-US" sz="3800" dirty="0" err="1" smtClean="0">
                <a:latin typeface="Bookman Old Style" pitchFamily="18" charset="0"/>
              </a:rPr>
              <a:t>lninom</a:t>
            </a:r>
            <a:r>
              <a:rPr lang="en-US" sz="3800" dirty="0" smtClean="0">
                <a:latin typeface="Bookman Old Style" pitchFamily="18" charset="0"/>
              </a:rPr>
              <a:t>), and access to off-farm activities (</a:t>
            </a:r>
            <a:r>
              <a:rPr lang="en-US" sz="3800" dirty="0" err="1" smtClean="0">
                <a:latin typeface="Bookman Old Style" pitchFamily="18" charset="0"/>
              </a:rPr>
              <a:t>ofarm</a:t>
            </a:r>
            <a:r>
              <a:rPr lang="en-US" sz="3800" dirty="0" smtClean="0">
                <a:latin typeface="Bookman Old Style" pitchFamily="18" charset="0"/>
              </a:rPr>
              <a:t>).</a:t>
            </a:r>
          </a:p>
          <a:p>
            <a:pPr>
              <a:lnSpc>
                <a:spcPct val="170000"/>
              </a:lnSpc>
              <a:buNone/>
            </a:pPr>
            <a:endParaRPr lang="en-US" sz="3800" dirty="0" smtClean="0">
              <a:latin typeface="Bookman Old Style" pitchFamily="18" charset="0"/>
            </a:endParaRPr>
          </a:p>
          <a:p>
            <a:pPr>
              <a:lnSpc>
                <a:spcPct val="170000"/>
              </a:lnSpc>
            </a:pPr>
            <a:r>
              <a:rPr lang="en-US" sz="3800" dirty="0" smtClean="0">
                <a:latin typeface="Bookman Old Style" pitchFamily="18" charset="0"/>
              </a:rPr>
              <a:t>Based on this information workout the following problems:</a:t>
            </a:r>
          </a:p>
          <a:p>
            <a:pPr lvl="1">
              <a:lnSpc>
                <a:spcPct val="170000"/>
              </a:lnSpc>
            </a:pPr>
            <a:r>
              <a:rPr lang="en-US" sz="3400" dirty="0" smtClean="0">
                <a:latin typeface="Bookman Old Style" pitchFamily="18" charset="0"/>
              </a:rPr>
              <a:t>Estimate the OLS model for determinants of (log) daily calorie intake per adult equivalent of farm households in the study area.</a:t>
            </a:r>
            <a:endParaRPr lang="en-US" sz="2900" dirty="0" smtClean="0">
              <a:latin typeface="Bookman Old Style" pitchFamily="18" charset="0"/>
            </a:endParaRPr>
          </a:p>
          <a:p>
            <a:pPr lvl="1">
              <a:lnSpc>
                <a:spcPct val="170000"/>
              </a:lnSpc>
            </a:pPr>
            <a:r>
              <a:rPr lang="en-US" sz="3400" dirty="0" smtClean="0">
                <a:latin typeface="Bookman Old Style" pitchFamily="18" charset="0"/>
              </a:rPr>
              <a:t>Which variables are positively/adversely and significantly affecting daily calorie intake?</a:t>
            </a:r>
            <a:endParaRPr lang="en-US" sz="2900" dirty="0" smtClean="0">
              <a:latin typeface="Bookman Old Style" pitchFamily="18" charset="0"/>
            </a:endParaRPr>
          </a:p>
          <a:p>
            <a:pPr lvl="1">
              <a:lnSpc>
                <a:spcPct val="170000"/>
              </a:lnSpc>
            </a:pPr>
            <a:r>
              <a:rPr lang="en-US" sz="3400" dirty="0" smtClean="0">
                <a:latin typeface="Bookman Old Style" pitchFamily="18" charset="0"/>
              </a:rPr>
              <a:t>How do you interpret the fitness of this OLS model to identify determinants of calorie intake?</a:t>
            </a:r>
            <a:endParaRPr lang="en-US" sz="2900" dirty="0" smtClean="0">
              <a:latin typeface="Bookman Old Style" pitchFamily="18" charset="0"/>
            </a:endParaRPr>
          </a:p>
          <a:p>
            <a:pPr>
              <a:lnSpc>
                <a:spcPct val="170000"/>
              </a:lnSpc>
            </a:pPr>
            <a:endParaRPr lang="en-US" dirty="0">
              <a:latin typeface="Bookman Old Style"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png"/>
          <p:cNvPicPr>
            <a:picLocks noGrp="1"/>
          </p:cNvPicPr>
          <p:nvPr>
            <p:ph idx="1"/>
          </p:nvPr>
        </p:nvPicPr>
        <p:blipFill>
          <a:blip r:embed="rId2" cstate="print"/>
          <a:stretch>
            <a:fillRect/>
          </a:stretch>
        </p:blipFill>
        <p:spPr>
          <a:xfrm>
            <a:off x="609600" y="1371600"/>
            <a:ext cx="7924800" cy="4724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1"/>
            <a:r>
              <a:rPr lang="en-US" b="1" dirty="0" smtClean="0"/>
              <a:t/>
            </a:r>
            <a:br>
              <a:rPr lang="en-US" b="1" dirty="0" smtClean="0"/>
            </a:br>
            <a:r>
              <a:rPr lang="en-US" sz="2000" b="1" dirty="0" smtClean="0">
                <a:latin typeface="Bookman Old Style" pitchFamily="18" charset="0"/>
              </a:rPr>
              <a:t>Multiple Equation Models</a:t>
            </a:r>
            <a:r>
              <a:rPr lang="en-US" sz="2800" b="1" dirty="0" smtClean="0">
                <a:latin typeface="Bookman Old Style" pitchFamily="18" charset="0"/>
              </a:rPr>
              <a:t>: </a:t>
            </a:r>
            <a:r>
              <a:rPr lang="en-US" sz="2000" b="1" dirty="0" smtClean="0">
                <a:latin typeface="Bookman Old Style" pitchFamily="18" charset="0"/>
              </a:rPr>
              <a:t>Multivariate regression</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066800"/>
            <a:ext cx="8915400" cy="5638800"/>
          </a:xfrm>
        </p:spPr>
        <p:txBody>
          <a:bodyPr>
            <a:normAutofit fontScale="47500" lnSpcReduction="20000"/>
          </a:bodyPr>
          <a:lstStyle/>
          <a:p>
            <a:pPr algn="just">
              <a:lnSpc>
                <a:spcPct val="170000"/>
              </a:lnSpc>
            </a:pPr>
            <a:r>
              <a:rPr lang="en-US" sz="3400" dirty="0" smtClean="0">
                <a:latin typeface="Bookman Old Style" pitchFamily="18" charset="0"/>
              </a:rPr>
              <a:t>Multivariate regression differs from multiple regression in that several dependent variables are jointly regressed on the same independent variables. </a:t>
            </a:r>
          </a:p>
          <a:p>
            <a:pPr algn="just">
              <a:lnSpc>
                <a:spcPct val="170000"/>
              </a:lnSpc>
            </a:pPr>
            <a:r>
              <a:rPr lang="en-US" sz="3400" dirty="0" smtClean="0">
                <a:latin typeface="Bookman Old Style" pitchFamily="18" charset="0"/>
              </a:rPr>
              <a:t>Multivariate regression is related to </a:t>
            </a:r>
            <a:r>
              <a:rPr lang="en-US" sz="3400" dirty="0" err="1" smtClean="0">
                <a:latin typeface="Bookman Old Style" pitchFamily="18" charset="0"/>
              </a:rPr>
              <a:t>Zellner’s</a:t>
            </a:r>
            <a:r>
              <a:rPr lang="en-US" sz="3400" dirty="0" smtClean="0">
                <a:latin typeface="Bookman Old Style" pitchFamily="18" charset="0"/>
              </a:rPr>
              <a:t> seemingly unrelated regression, but because the same set of independent variables is used for each dependent variable. </a:t>
            </a:r>
          </a:p>
          <a:p>
            <a:pPr algn="just">
              <a:lnSpc>
                <a:spcPct val="170000"/>
              </a:lnSpc>
              <a:buNone/>
            </a:pPr>
            <a:endParaRPr lang="en-US" sz="3400" dirty="0" smtClean="0">
              <a:latin typeface="Bookman Old Style" pitchFamily="18" charset="0"/>
            </a:endParaRPr>
          </a:p>
          <a:p>
            <a:pPr algn="just">
              <a:lnSpc>
                <a:spcPct val="170000"/>
              </a:lnSpc>
            </a:pPr>
            <a:r>
              <a:rPr lang="en-US" sz="3400" dirty="0" smtClean="0">
                <a:latin typeface="Bookman Old Style" pitchFamily="18" charset="0"/>
              </a:rPr>
              <a:t>The individual coefficients and standard errors produced are identical to those that would be produced by multiple linear regression estimating each equation separately. </a:t>
            </a:r>
          </a:p>
          <a:p>
            <a:pPr algn="just">
              <a:lnSpc>
                <a:spcPct val="170000"/>
              </a:lnSpc>
              <a:buNone/>
            </a:pPr>
            <a:endParaRPr lang="en-US" sz="3400" dirty="0" smtClean="0">
              <a:latin typeface="Bookman Old Style" pitchFamily="18" charset="0"/>
            </a:endParaRPr>
          </a:p>
          <a:p>
            <a:pPr algn="just">
              <a:lnSpc>
                <a:spcPct val="170000"/>
              </a:lnSpc>
            </a:pPr>
            <a:r>
              <a:rPr lang="en-US" sz="3400" dirty="0" smtClean="0">
                <a:latin typeface="Bookman Old Style" pitchFamily="18" charset="0"/>
              </a:rPr>
              <a:t>The difference is that multivariate regression, being a joint estimator, also estimates the between-equation </a:t>
            </a:r>
            <a:r>
              <a:rPr lang="en-US" sz="3400" dirty="0" err="1" smtClean="0">
                <a:latin typeface="Bookman Old Style" pitchFamily="18" charset="0"/>
              </a:rPr>
              <a:t>covariances</a:t>
            </a:r>
            <a:r>
              <a:rPr lang="en-US" sz="3400" dirty="0" smtClean="0">
                <a:latin typeface="Bookman Old Style" pitchFamily="18" charset="0"/>
              </a:rPr>
              <a:t>, so we can test coefficients across equations. Hence, the multivariate egression is a special case of the SUR model in which the data matrices are group-specific data sets on the same set of variables.</a:t>
            </a:r>
          </a:p>
          <a:p>
            <a:pPr algn="just">
              <a:lnSpc>
                <a:spcPct val="170000"/>
              </a:lnSpc>
            </a:pPr>
            <a:endParaRPr lang="en-US" dirty="0">
              <a:latin typeface="Bookman Old Style"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lvl="2" algn="ctr" rtl="0">
              <a:spcBef>
                <a:spcPct val="0"/>
              </a:spcBef>
            </a:pPr>
            <a:r>
              <a:rPr lang="en-US" b="1" dirty="0" smtClean="0"/>
              <a:t/>
            </a:r>
            <a:br>
              <a:rPr lang="en-US" b="1" dirty="0" smtClean="0"/>
            </a:br>
            <a:r>
              <a:rPr lang="en-US" sz="2400" b="1" dirty="0" smtClean="0">
                <a:latin typeface="Bookman Old Style" pitchFamily="18" charset="0"/>
              </a:rPr>
              <a:t>Seemingly unrelated regression (SUR)</a:t>
            </a:r>
            <a:r>
              <a:rPr lang="en-US" sz="2000" dirty="0" smtClean="0"/>
              <a:t/>
            </a:r>
            <a:br>
              <a:rPr lang="en-US" sz="2000" dirty="0" smtClean="0"/>
            </a:br>
            <a:endParaRPr lang="en-US" dirty="0"/>
          </a:p>
        </p:txBody>
      </p:sp>
      <p:sp>
        <p:nvSpPr>
          <p:cNvPr id="3" name="Content Placeholder 2"/>
          <p:cNvSpPr>
            <a:spLocks noGrp="1"/>
          </p:cNvSpPr>
          <p:nvPr>
            <p:ph idx="1"/>
          </p:nvPr>
        </p:nvSpPr>
        <p:spPr>
          <a:xfrm>
            <a:off x="152400" y="1066800"/>
            <a:ext cx="8839200" cy="5638800"/>
          </a:xfrm>
        </p:spPr>
        <p:txBody>
          <a:bodyPr>
            <a:normAutofit fontScale="62500" lnSpcReduction="20000"/>
          </a:bodyPr>
          <a:lstStyle/>
          <a:p>
            <a:pPr algn="just">
              <a:lnSpc>
                <a:spcPct val="170000"/>
              </a:lnSpc>
            </a:pPr>
            <a:r>
              <a:rPr lang="en-US" dirty="0" smtClean="0">
                <a:latin typeface="Bookman Old Style" pitchFamily="18" charset="0"/>
              </a:rPr>
              <a:t>Seemingly unrelated regression (SUR) fits seemingly unrelated regression models </a:t>
            </a:r>
          </a:p>
          <a:p>
            <a:pPr algn="just">
              <a:lnSpc>
                <a:spcPct val="170000"/>
              </a:lnSpc>
            </a:pPr>
            <a:r>
              <a:rPr lang="en-US" dirty="0" smtClean="0">
                <a:latin typeface="Bookman Old Style" pitchFamily="18" charset="0"/>
              </a:rPr>
              <a:t>Seemingly unrelated regression models are so called because they appear to be joint estimates from several regression models, each with its own error term. </a:t>
            </a:r>
          </a:p>
          <a:p>
            <a:pPr algn="just">
              <a:lnSpc>
                <a:spcPct val="170000"/>
              </a:lnSpc>
              <a:buNone/>
            </a:pPr>
            <a:endParaRPr lang="en-US" dirty="0" smtClean="0">
              <a:latin typeface="Bookman Old Style" pitchFamily="18" charset="0"/>
            </a:endParaRPr>
          </a:p>
          <a:p>
            <a:pPr algn="just">
              <a:lnSpc>
                <a:spcPct val="170000"/>
              </a:lnSpc>
            </a:pPr>
            <a:r>
              <a:rPr lang="en-US" dirty="0" smtClean="0">
                <a:latin typeface="Bookman Old Style" pitchFamily="18" charset="0"/>
              </a:rPr>
              <a:t>The regressions are related because the (contemporaneous) errors associated with the dependent variables may be correlated. </a:t>
            </a:r>
          </a:p>
          <a:p>
            <a:pPr algn="just">
              <a:lnSpc>
                <a:spcPct val="170000"/>
              </a:lnSpc>
            </a:pPr>
            <a:r>
              <a:rPr lang="en-US" dirty="0" smtClean="0">
                <a:latin typeface="Bookman Old Style" pitchFamily="18" charset="0"/>
              </a:rPr>
              <a:t>When we fit models with the same set of right-hand-side variables, the seemingly unrelated regression results (in terms of coefficients and standard errors) are the same as fitting the models separately.</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066800"/>
            <a:ext cx="8763000" cy="5638800"/>
          </a:xfrm>
        </p:spPr>
        <p:txBody>
          <a:bodyPr>
            <a:normAutofit fontScale="47500" lnSpcReduction="20000"/>
          </a:bodyPr>
          <a:lstStyle/>
          <a:p>
            <a:pPr algn="just">
              <a:lnSpc>
                <a:spcPct val="170000"/>
              </a:lnSpc>
            </a:pPr>
            <a:r>
              <a:rPr lang="en-US" dirty="0" smtClean="0">
                <a:latin typeface="Bookman Old Style" pitchFamily="18" charset="0"/>
              </a:rPr>
              <a:t>When the models do not have the same set of explanatory variables and are not nested, </a:t>
            </a:r>
            <a:r>
              <a:rPr lang="en-US" dirty="0" err="1" smtClean="0">
                <a:latin typeface="Bookman Old Style" pitchFamily="18" charset="0"/>
              </a:rPr>
              <a:t>sureg</a:t>
            </a:r>
            <a:r>
              <a:rPr lang="en-US" dirty="0" smtClean="0">
                <a:latin typeface="Bookman Old Style" pitchFamily="18" charset="0"/>
              </a:rPr>
              <a:t> may lead to more efficient estimates than running the models separately as well as allowing joint tests. </a:t>
            </a:r>
          </a:p>
          <a:p>
            <a:pPr algn="just">
              <a:lnSpc>
                <a:spcPct val="170000"/>
              </a:lnSpc>
            </a:pPr>
            <a:r>
              <a:rPr lang="en-US" dirty="0" smtClean="0">
                <a:latin typeface="Bookman Old Style" pitchFamily="18" charset="0"/>
              </a:rPr>
              <a:t>The seemingly unrelated regression model of two equations, </a:t>
            </a:r>
            <a:r>
              <a:rPr lang="en-US" i="1" dirty="0" smtClean="0">
                <a:latin typeface="Bookman Old Style" pitchFamily="18" charset="0"/>
              </a:rPr>
              <a:t>y</a:t>
            </a:r>
            <a:r>
              <a:rPr lang="en-US" dirty="0" smtClean="0">
                <a:latin typeface="Bookman Old Style" pitchFamily="18" charset="0"/>
              </a:rPr>
              <a:t>1 and </a:t>
            </a:r>
            <a:r>
              <a:rPr lang="en-US" i="1" dirty="0" smtClean="0">
                <a:latin typeface="Bookman Old Style" pitchFamily="18" charset="0"/>
              </a:rPr>
              <a:t>y</a:t>
            </a:r>
            <a:r>
              <a:rPr lang="en-US" dirty="0" smtClean="0">
                <a:latin typeface="Bookman Old Style" pitchFamily="18" charset="0"/>
              </a:rPr>
              <a:t>2 with their own separate set of explanatory variables and parameters to be estimated, can be specified as follows:</a:t>
            </a:r>
          </a:p>
          <a:p>
            <a:pPr algn="just">
              <a:lnSpc>
                <a:spcPct val="170000"/>
              </a:lnSpc>
              <a:buNone/>
            </a:pPr>
            <a:r>
              <a:rPr lang="en-US" dirty="0" smtClean="0">
                <a:latin typeface="Bookman Old Style" pitchFamily="18" charset="0"/>
              </a:rPr>
              <a:t/>
            </a:r>
            <a:br>
              <a:rPr lang="en-US" dirty="0" smtClean="0">
                <a:latin typeface="Bookman Old Style" pitchFamily="18" charset="0"/>
              </a:rPr>
            </a:br>
            <a:r>
              <a:rPr lang="en-US" i="1" dirty="0" smtClean="0">
                <a:latin typeface="Bookman Old Style" pitchFamily="18" charset="0"/>
              </a:rPr>
              <a:t>y</a:t>
            </a:r>
            <a:r>
              <a:rPr lang="en-US" dirty="0" smtClean="0">
                <a:latin typeface="Bookman Old Style" pitchFamily="18" charset="0"/>
              </a:rPr>
              <a:t>1 = </a:t>
            </a:r>
            <a:r>
              <a:rPr lang="en-US" b="1" dirty="0" smtClean="0">
                <a:latin typeface="Bookman Old Style" pitchFamily="18" charset="0"/>
              </a:rPr>
              <a:t>x1β1 </a:t>
            </a:r>
            <a:r>
              <a:rPr lang="en-US" dirty="0" smtClean="0">
                <a:latin typeface="Bookman Old Style" pitchFamily="18" charset="0"/>
              </a:rPr>
              <a:t>+ </a:t>
            </a:r>
            <a:r>
              <a:rPr lang="en-US" i="1" dirty="0" smtClean="0">
                <a:latin typeface="Bookman Old Style" pitchFamily="18" charset="0"/>
              </a:rPr>
              <a:t>e</a:t>
            </a:r>
            <a:r>
              <a:rPr lang="en-US" baseline="-25000" dirty="0" smtClean="0">
                <a:latin typeface="Bookman Old Style" pitchFamily="18" charset="0"/>
              </a:rPr>
              <a:t>1</a:t>
            </a:r>
            <a:endParaRPr lang="en-US" dirty="0" smtClean="0">
              <a:latin typeface="Bookman Old Style" pitchFamily="18" charset="0"/>
            </a:endParaRPr>
          </a:p>
          <a:p>
            <a:pPr algn="just">
              <a:lnSpc>
                <a:spcPct val="170000"/>
              </a:lnSpc>
              <a:buNone/>
            </a:pPr>
            <a:r>
              <a:rPr lang="en-US" i="1" dirty="0" smtClean="0">
                <a:latin typeface="Bookman Old Style" pitchFamily="18" charset="0"/>
              </a:rPr>
              <a:t>      y</a:t>
            </a:r>
            <a:r>
              <a:rPr lang="en-US" dirty="0" smtClean="0">
                <a:latin typeface="Bookman Old Style" pitchFamily="18" charset="0"/>
              </a:rPr>
              <a:t>2 = </a:t>
            </a:r>
            <a:r>
              <a:rPr lang="en-US" b="1" dirty="0" smtClean="0">
                <a:latin typeface="Bookman Old Style" pitchFamily="18" charset="0"/>
              </a:rPr>
              <a:t>x2β2 </a:t>
            </a:r>
            <a:r>
              <a:rPr lang="en-US" dirty="0" smtClean="0">
                <a:latin typeface="Bookman Old Style" pitchFamily="18" charset="0"/>
              </a:rPr>
              <a:t>+ </a:t>
            </a:r>
            <a:r>
              <a:rPr lang="en-US" i="1" dirty="0" smtClean="0">
                <a:latin typeface="Bookman Old Style" pitchFamily="18" charset="0"/>
              </a:rPr>
              <a:t>e </a:t>
            </a:r>
            <a:r>
              <a:rPr lang="en-US" baseline="-25000" dirty="0" smtClean="0">
                <a:latin typeface="Bookman Old Style" pitchFamily="18" charset="0"/>
              </a:rPr>
              <a:t>2</a:t>
            </a:r>
            <a:endParaRPr lang="en-US" dirty="0" smtClean="0">
              <a:latin typeface="Bookman Old Style" pitchFamily="18" charset="0"/>
            </a:endParaRPr>
          </a:p>
          <a:p>
            <a:pPr algn="just">
              <a:lnSpc>
                <a:spcPct val="170000"/>
              </a:lnSpc>
              <a:buNone/>
            </a:pPr>
            <a:r>
              <a:rPr lang="en-US" dirty="0" smtClean="0">
                <a:latin typeface="Bookman Old Style" pitchFamily="18" charset="0"/>
              </a:rPr>
              <a:t> </a:t>
            </a:r>
          </a:p>
          <a:p>
            <a:pPr algn="just">
              <a:lnSpc>
                <a:spcPct val="170000"/>
              </a:lnSpc>
            </a:pPr>
            <a:r>
              <a:rPr lang="en-US" dirty="0" smtClean="0">
                <a:latin typeface="Bookman Old Style" pitchFamily="18" charset="0"/>
              </a:rPr>
              <a:t>The syntax </a:t>
            </a:r>
            <a:r>
              <a:rPr lang="en-US" b="1" i="1" dirty="0" err="1" smtClean="0">
                <a:latin typeface="Bookman Old Style" pitchFamily="18" charset="0"/>
              </a:rPr>
              <a:t>sureg</a:t>
            </a:r>
            <a:r>
              <a:rPr lang="en-US" b="1" i="1" dirty="0" smtClean="0">
                <a:latin typeface="Bookman Old Style" pitchFamily="18" charset="0"/>
              </a:rPr>
              <a:t> </a:t>
            </a:r>
            <a:r>
              <a:rPr lang="en-US" dirty="0" smtClean="0">
                <a:latin typeface="Bookman Old Style" pitchFamily="18" charset="0"/>
              </a:rPr>
              <a:t>in </a:t>
            </a:r>
            <a:r>
              <a:rPr lang="en-US" dirty="0" err="1" smtClean="0">
                <a:latin typeface="Bookman Old Style" pitchFamily="18" charset="0"/>
              </a:rPr>
              <a:t>Stata</a:t>
            </a:r>
            <a:r>
              <a:rPr lang="en-US" dirty="0" smtClean="0">
                <a:latin typeface="Bookman Old Style" pitchFamily="18" charset="0"/>
              </a:rPr>
              <a:t> fits seemingly unrelated regression models. </a:t>
            </a:r>
            <a:r>
              <a:rPr lang="en-US" b="1" i="1" dirty="0" err="1" smtClean="0">
                <a:latin typeface="Bookman Old Style" pitchFamily="18" charset="0"/>
              </a:rPr>
              <a:t>sureg</a:t>
            </a:r>
            <a:r>
              <a:rPr lang="en-US" b="1" i="1" dirty="0" smtClean="0">
                <a:latin typeface="Bookman Old Style" pitchFamily="18" charset="0"/>
              </a:rPr>
              <a:t> </a:t>
            </a:r>
            <a:r>
              <a:rPr lang="en-US" dirty="0" smtClean="0">
                <a:latin typeface="Bookman Old Style" pitchFamily="18" charset="0"/>
              </a:rPr>
              <a:t>uses the asymptotically efficient, feasible, generalized least-squares algorithm. </a:t>
            </a:r>
          </a:p>
          <a:p>
            <a:pPr algn="just">
              <a:lnSpc>
                <a:spcPct val="170000"/>
              </a:lnSpc>
            </a:pPr>
            <a:r>
              <a:rPr lang="en-US" dirty="0" smtClean="0">
                <a:latin typeface="Bookman Old Style" pitchFamily="18" charset="0"/>
              </a:rPr>
              <a:t>The R-squared reported is the percent of variance explained by the predictors. </a:t>
            </a:r>
          </a:p>
          <a:p>
            <a:pPr>
              <a:buNone/>
            </a:pPr>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000" b="1" dirty="0" smtClean="0"/>
              <a:t>Computer Lab 2: Estimation and application of multiple equation models</a:t>
            </a:r>
            <a:endParaRPr lang="en-US" sz="2000" dirty="0"/>
          </a:p>
        </p:txBody>
      </p:sp>
      <p:sp>
        <p:nvSpPr>
          <p:cNvPr id="3" name="Content Placeholder 2"/>
          <p:cNvSpPr>
            <a:spLocks noGrp="1"/>
          </p:cNvSpPr>
          <p:nvPr>
            <p:ph idx="1"/>
          </p:nvPr>
        </p:nvSpPr>
        <p:spPr>
          <a:xfrm>
            <a:off x="228600" y="914400"/>
            <a:ext cx="8763000" cy="5715000"/>
          </a:xfrm>
        </p:spPr>
        <p:txBody>
          <a:bodyPr>
            <a:normAutofit fontScale="47500" lnSpcReduction="20000"/>
          </a:bodyPr>
          <a:lstStyle/>
          <a:p>
            <a:pPr lvl="0" algn="just">
              <a:lnSpc>
                <a:spcPct val="170000"/>
              </a:lnSpc>
            </a:pPr>
            <a:r>
              <a:rPr lang="en-US" sz="3100" dirty="0" smtClean="0">
                <a:latin typeface="Bookman Old Style" pitchFamily="18" charset="0"/>
              </a:rPr>
              <a:t>Consider the database </a:t>
            </a:r>
            <a:r>
              <a:rPr lang="en-US" sz="3100" b="1" i="1" dirty="0" err="1" smtClean="0">
                <a:latin typeface="Bookman Old Style" pitchFamily="18" charset="0"/>
              </a:rPr>
              <a:t>adoption_commercialization</a:t>
            </a:r>
            <a:r>
              <a:rPr lang="en-US" sz="3100" b="1" i="1" dirty="0" smtClean="0">
                <a:latin typeface="Bookman Old Style" pitchFamily="18" charset="0"/>
              </a:rPr>
              <a:t> </a:t>
            </a:r>
            <a:r>
              <a:rPr lang="en-US" sz="3100" dirty="0" smtClean="0">
                <a:latin typeface="Bookman Old Style" pitchFamily="18" charset="0"/>
              </a:rPr>
              <a:t>to estimate the multivariate regression model of market orientation of farmers in land allocation to staples food production (moist2) and to cash crop production (moic2). </a:t>
            </a:r>
          </a:p>
          <a:p>
            <a:pPr lvl="0" algn="just">
              <a:lnSpc>
                <a:spcPct val="170000"/>
              </a:lnSpc>
            </a:pPr>
            <a:r>
              <a:rPr lang="en-US" sz="3100" dirty="0" smtClean="0">
                <a:latin typeface="Bookman Old Style" pitchFamily="18" charset="0"/>
              </a:rPr>
              <a:t>Suppose the common explanatory variables of the two dependent variables are farming system, sex, family size, literacy status, annual gross income, number of oxen, access to irrigation, quantity of chemical fertilizer used, access to off-farm activities, access to credit, distance to the nearest market, and distance to major town. </a:t>
            </a:r>
          </a:p>
          <a:p>
            <a:pPr lvl="0" algn="just">
              <a:lnSpc>
                <a:spcPct val="170000"/>
              </a:lnSpc>
            </a:pPr>
            <a:r>
              <a:rPr lang="en-US" sz="3100" dirty="0" smtClean="0">
                <a:latin typeface="Bookman Old Style" pitchFamily="18" charset="0"/>
              </a:rPr>
              <a:t>Based on this information answer/solve the following questions/problems:</a:t>
            </a:r>
          </a:p>
          <a:p>
            <a:pPr lvl="1" algn="just">
              <a:lnSpc>
                <a:spcPct val="170000"/>
              </a:lnSpc>
            </a:pPr>
            <a:r>
              <a:rPr lang="en-US" sz="3100" dirty="0" smtClean="0">
                <a:latin typeface="Bookman Old Style" pitchFamily="18" charset="0"/>
              </a:rPr>
              <a:t>Estimate the multivariate regression model of the two equations and identify common underlying factors determining land allocation between staples and cash crops production.</a:t>
            </a:r>
          </a:p>
          <a:p>
            <a:pPr lvl="1" algn="just">
              <a:lnSpc>
                <a:spcPct val="170000"/>
              </a:lnSpc>
            </a:pPr>
            <a:r>
              <a:rPr lang="en-US" sz="3100" dirty="0" smtClean="0">
                <a:latin typeface="Bookman Old Style" pitchFamily="18" charset="0"/>
              </a:rPr>
              <a:t>Are land allocations to production of staples and cash crops interdependent household decisions?</a:t>
            </a:r>
          </a:p>
          <a:p>
            <a:pPr algn="just">
              <a:lnSpc>
                <a:spcPct val="170000"/>
              </a:lnSpc>
            </a:pPr>
            <a:endParaRPr lang="en-US" dirty="0">
              <a:latin typeface="Bookman Old Style"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r>
              <a:rPr lang="en-US" sz="2000" dirty="0" smtClean="0"/>
              <a:t>Answer</a:t>
            </a:r>
            <a:r>
              <a:rPr lang="en-US" dirty="0" smtClean="0"/>
              <a:t> </a:t>
            </a:r>
          </a:p>
          <a:p>
            <a:endParaRPr lang="en-US" dirty="0"/>
          </a:p>
        </p:txBody>
      </p:sp>
      <p:pic>
        <p:nvPicPr>
          <p:cNvPr id="4" name="image19.png"/>
          <p:cNvPicPr/>
          <p:nvPr/>
        </p:nvPicPr>
        <p:blipFill>
          <a:blip r:embed="rId2" cstate="print"/>
          <a:stretch>
            <a:fillRect/>
          </a:stretch>
        </p:blipFill>
        <p:spPr>
          <a:xfrm>
            <a:off x="381000" y="762000"/>
            <a:ext cx="8534400" cy="59436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normAutofit fontScale="55000" lnSpcReduction="20000"/>
          </a:bodyPr>
          <a:lstStyle/>
          <a:p>
            <a:pPr algn="just">
              <a:lnSpc>
                <a:spcPct val="170000"/>
              </a:lnSpc>
            </a:pPr>
            <a:r>
              <a:rPr lang="en-US" dirty="0" smtClean="0">
                <a:latin typeface="Bookman Old Style" pitchFamily="18" charset="0"/>
              </a:rPr>
              <a:t>According to the multivariate regression model outputs reported below, the common underlying factors determining land allocation between stapes and cash crops are family size, number of oxen, distance to the nearest market and town.</a:t>
            </a:r>
          </a:p>
          <a:p>
            <a:pPr algn="just">
              <a:lnSpc>
                <a:spcPct val="170000"/>
              </a:lnSpc>
              <a:buNone/>
            </a:pPr>
            <a:endParaRPr lang="en-US" dirty="0" smtClean="0">
              <a:latin typeface="Bookman Old Style" pitchFamily="18" charset="0"/>
            </a:endParaRPr>
          </a:p>
          <a:p>
            <a:pPr algn="just">
              <a:lnSpc>
                <a:spcPct val="170000"/>
              </a:lnSpc>
            </a:pPr>
            <a:r>
              <a:rPr lang="en-US" dirty="0" smtClean="0">
                <a:latin typeface="Bookman Old Style" pitchFamily="18" charset="0"/>
              </a:rPr>
              <a:t>The null that the two equations are independent is rejected. </a:t>
            </a:r>
          </a:p>
          <a:p>
            <a:pPr algn="just">
              <a:lnSpc>
                <a:spcPct val="170000"/>
              </a:lnSpc>
            </a:pPr>
            <a:r>
              <a:rPr lang="en-US" dirty="0" smtClean="0">
                <a:latin typeface="Bookman Old Style" pitchFamily="18" charset="0"/>
              </a:rPr>
              <a:t>The results suggest that market orientation of farmers in their land allocation between staples and cash crops are interdependent household decisions.</a:t>
            </a:r>
          </a:p>
          <a:p>
            <a:pPr algn="just">
              <a:lnSpc>
                <a:spcPct val="170000"/>
              </a:lnSpc>
            </a:pPr>
            <a:endParaRPr lang="en-US" dirty="0">
              <a:latin typeface="Bookman Old Style"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09600"/>
          </a:xfrm>
        </p:spPr>
        <p:txBody>
          <a:bodyPr>
            <a:normAutofit/>
          </a:bodyPr>
          <a:lstStyle/>
          <a:p>
            <a:r>
              <a:rPr lang="en-US" sz="2400" dirty="0" smtClean="0">
                <a:latin typeface="Bookman Old Style" pitchFamily="18" charset="0"/>
              </a:rPr>
              <a:t>Sur model: example </a:t>
            </a:r>
            <a:endParaRPr lang="en-US" sz="2400" dirty="0">
              <a:latin typeface="Bookman Old Style" pitchFamily="18" charset="0"/>
            </a:endParaRPr>
          </a:p>
        </p:txBody>
      </p:sp>
      <p:sp>
        <p:nvSpPr>
          <p:cNvPr id="3" name="Content Placeholder 2"/>
          <p:cNvSpPr>
            <a:spLocks noGrp="1"/>
          </p:cNvSpPr>
          <p:nvPr>
            <p:ph idx="1"/>
          </p:nvPr>
        </p:nvSpPr>
        <p:spPr>
          <a:xfrm>
            <a:off x="152400" y="914400"/>
            <a:ext cx="8839200" cy="5867400"/>
          </a:xfrm>
        </p:spPr>
        <p:txBody>
          <a:bodyPr>
            <a:normAutofit fontScale="40000" lnSpcReduction="20000"/>
          </a:bodyPr>
          <a:lstStyle/>
          <a:p>
            <a:pPr lvl="0" algn="just">
              <a:lnSpc>
                <a:spcPct val="170000"/>
              </a:lnSpc>
            </a:pPr>
            <a:r>
              <a:rPr lang="en-US" sz="3500" dirty="0" smtClean="0">
                <a:latin typeface="Bookman Old Style" pitchFamily="18" charset="0"/>
              </a:rPr>
              <a:t>Consider the database </a:t>
            </a:r>
            <a:r>
              <a:rPr lang="en-US" sz="3500" b="1" i="1" dirty="0" smtClean="0">
                <a:latin typeface="Bookman Old Style" pitchFamily="18" charset="0"/>
              </a:rPr>
              <a:t>Adoption and Commercialization </a:t>
            </a:r>
            <a:r>
              <a:rPr lang="en-US" sz="3500" dirty="0" smtClean="0">
                <a:latin typeface="Bookman Old Style" pitchFamily="18" charset="0"/>
              </a:rPr>
              <a:t>to estimate the linear SUR model of market orientation of farmers in land allocation between staples (moist2) and cash crops (moic2). </a:t>
            </a:r>
          </a:p>
          <a:p>
            <a:pPr lvl="0" algn="just">
              <a:lnSpc>
                <a:spcPct val="170000"/>
              </a:lnSpc>
            </a:pPr>
            <a:r>
              <a:rPr lang="en-US" sz="3500" dirty="0" smtClean="0">
                <a:latin typeface="Bookman Old Style" pitchFamily="18" charset="0"/>
              </a:rPr>
              <a:t>Suppose the explanatory variables influencing market orientation of farmers in their land allocation between staples and cash crops are as follows:</a:t>
            </a:r>
            <a:endParaRPr lang="en-US" sz="3000" dirty="0" smtClean="0">
              <a:latin typeface="Bookman Old Style" pitchFamily="18" charset="0"/>
            </a:endParaRPr>
          </a:p>
          <a:p>
            <a:pPr marL="514350" indent="-514350" algn="just">
              <a:lnSpc>
                <a:spcPct val="170000"/>
              </a:lnSpc>
              <a:buAutoNum type="arabicPeriod"/>
            </a:pPr>
            <a:r>
              <a:rPr lang="en-US" sz="3500" i="1" dirty="0" smtClean="0">
                <a:latin typeface="Bookman Old Style" pitchFamily="18" charset="0"/>
              </a:rPr>
              <a:t>moist2 = f(sex, family size, livestock holding, access to irrigation, quantity of chemical fertilizer used, access to off-farm activities, access to credit, and access to the nearest market).</a:t>
            </a:r>
            <a:endParaRPr lang="en-US" sz="3000" i="1" dirty="0" smtClean="0">
              <a:latin typeface="Bookman Old Style" pitchFamily="18" charset="0"/>
            </a:endParaRPr>
          </a:p>
          <a:p>
            <a:pPr marL="514350" indent="-514350" algn="just">
              <a:lnSpc>
                <a:spcPct val="170000"/>
              </a:lnSpc>
              <a:buAutoNum type="arabicPeriod"/>
            </a:pPr>
            <a:r>
              <a:rPr lang="en-US" sz="3500" i="1" dirty="0" smtClean="0">
                <a:latin typeface="Bookman Old Style" pitchFamily="18" charset="0"/>
              </a:rPr>
              <a:t>moic2 = f(sex, family size, literacy status, livestock holding, access to irrigation, quantity of chemical fertilizer used, access to credit, distance to the nearest market , and distance to major town).</a:t>
            </a:r>
            <a:endParaRPr lang="en-US" sz="4000" dirty="0" smtClean="0">
              <a:latin typeface="Bookman Old Style" pitchFamily="18" charset="0"/>
            </a:endParaRPr>
          </a:p>
          <a:p>
            <a:pPr algn="just">
              <a:lnSpc>
                <a:spcPct val="170000"/>
              </a:lnSpc>
            </a:pPr>
            <a:r>
              <a:rPr lang="en-US" sz="3500" dirty="0" smtClean="0">
                <a:latin typeface="Bookman Old Style" pitchFamily="18" charset="0"/>
              </a:rPr>
              <a:t>Based on this information do the following activities:</a:t>
            </a:r>
          </a:p>
          <a:p>
            <a:pPr lvl="1" algn="just">
              <a:lnSpc>
                <a:spcPct val="170000"/>
              </a:lnSpc>
            </a:pPr>
            <a:r>
              <a:rPr lang="en-US" sz="3000" dirty="0" smtClean="0">
                <a:latin typeface="Bookman Old Style" pitchFamily="18" charset="0"/>
              </a:rPr>
              <a:t>Estimate the linear SUR model of market orientation of farmers in land allocation between staples (moist2) and cash crops (moic2) and interpret the model outputs.</a:t>
            </a:r>
            <a:endParaRPr lang="en-US" dirty="0" smtClean="0">
              <a:latin typeface="Bookman Old Style" pitchFamily="18" charset="0"/>
            </a:endParaRPr>
          </a:p>
          <a:p>
            <a:pPr lvl="1" algn="just">
              <a:lnSpc>
                <a:spcPct val="170000"/>
              </a:lnSpc>
            </a:pPr>
            <a:r>
              <a:rPr lang="en-US" sz="3000" dirty="0" smtClean="0">
                <a:latin typeface="Bookman Old Style" pitchFamily="18" charset="0"/>
              </a:rPr>
              <a:t>Are market orientation of farmers in land allocation between staples and cash crops interdependent household decisions in the study area?</a:t>
            </a:r>
            <a:endParaRPr lang="en-US" dirty="0" smtClean="0">
              <a:latin typeface="Bookman Old Style" pitchFamily="18" charset="0"/>
            </a:endParaRPr>
          </a:p>
          <a:p>
            <a:pPr lvl="1" algn="just">
              <a:lnSpc>
                <a:spcPct val="170000"/>
              </a:lnSpc>
            </a:pPr>
            <a:r>
              <a:rPr lang="en-US" sz="3000" dirty="0" smtClean="0">
                <a:latin typeface="Bookman Old Style" pitchFamily="18" charset="0"/>
              </a:rPr>
              <a:t>Identify the common underlying factors determining land allocation between staples and cash crops production.</a:t>
            </a:r>
            <a:endParaRPr lang="en-US" dirty="0" smtClean="0">
              <a:latin typeface="Bookman Old Style" pitchFamily="18" charset="0"/>
            </a:endParaRPr>
          </a:p>
          <a:p>
            <a:pPr lvl="1" algn="just">
              <a:lnSpc>
                <a:spcPct val="170000"/>
              </a:lnSpc>
            </a:pPr>
            <a:r>
              <a:rPr lang="en-US" sz="3000" dirty="0" smtClean="0">
                <a:latin typeface="Bookman Old Style" pitchFamily="18" charset="0"/>
              </a:rPr>
              <a:t>Predict the two dependent variables from the SUR model.</a:t>
            </a:r>
            <a:endParaRPr lang="en-US" dirty="0" smtClean="0">
              <a:latin typeface="Bookman Old Style" pitchFamily="18" charset="0"/>
            </a:endParaRPr>
          </a:p>
          <a:p>
            <a:pPr algn="just">
              <a:lnSpc>
                <a:spcPct val="170000"/>
              </a:lnSpc>
            </a:pPr>
            <a:endParaRPr lang="en-US"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smtClean="0"/>
              <a:t>Scatter plots of data with various correlation coefficients</a:t>
            </a:r>
            <a:endParaRPr lang="en-US" sz="2400" dirty="0"/>
          </a:p>
        </p:txBody>
      </p:sp>
      <p:pic>
        <p:nvPicPr>
          <p:cNvPr id="4" name="image2.png"/>
          <p:cNvPicPr>
            <a:picLocks noGrp="1"/>
          </p:cNvPicPr>
          <p:nvPr>
            <p:ph idx="1"/>
          </p:nvPr>
        </p:nvPicPr>
        <p:blipFill>
          <a:blip r:embed="rId2" cstate="print"/>
          <a:stretch>
            <a:fillRect/>
          </a:stretch>
        </p:blipFill>
        <p:spPr>
          <a:xfrm>
            <a:off x="457200" y="1219200"/>
            <a:ext cx="8229600" cy="5334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lstStyle/>
          <a:p>
            <a:r>
              <a:rPr lang="en-US" sz="2000" dirty="0" smtClean="0"/>
              <a:t>Answer</a:t>
            </a:r>
            <a:r>
              <a:rPr lang="en-US" dirty="0" smtClean="0"/>
              <a:t> </a:t>
            </a:r>
          </a:p>
          <a:p>
            <a:endParaRPr lang="en-US" dirty="0"/>
          </a:p>
        </p:txBody>
      </p:sp>
      <p:pic>
        <p:nvPicPr>
          <p:cNvPr id="1027" name="Picture 3"/>
          <p:cNvPicPr>
            <a:picLocks noChangeAspect="1" noChangeArrowheads="1"/>
          </p:cNvPicPr>
          <p:nvPr/>
        </p:nvPicPr>
        <p:blipFill>
          <a:blip r:embed="rId2"/>
          <a:srcRect/>
          <a:stretch>
            <a:fillRect/>
          </a:stretch>
        </p:blipFill>
        <p:spPr bwMode="auto">
          <a:xfrm>
            <a:off x="381000" y="762001"/>
            <a:ext cx="8305800" cy="56388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pPr algn="just">
              <a:lnSpc>
                <a:spcPct val="170000"/>
              </a:lnSpc>
            </a:pPr>
            <a:r>
              <a:rPr lang="en-US" dirty="0" smtClean="0">
                <a:latin typeface="Bookman Old Style" pitchFamily="18" charset="0"/>
              </a:rPr>
              <a:t>The SUR model outputs suggest that about 41% and 10% of the variations in land allocation between staples and cash crops are explained by the variables. </a:t>
            </a:r>
          </a:p>
          <a:p>
            <a:pPr algn="just">
              <a:lnSpc>
                <a:spcPct val="170000"/>
              </a:lnSpc>
              <a:buNone/>
            </a:pPr>
            <a:endParaRPr lang="en-US" dirty="0" smtClean="0">
              <a:latin typeface="Bookman Old Style" pitchFamily="18" charset="0"/>
            </a:endParaRPr>
          </a:p>
          <a:p>
            <a:pPr algn="just">
              <a:lnSpc>
                <a:spcPct val="170000"/>
              </a:lnSpc>
            </a:pPr>
            <a:r>
              <a:rPr lang="en-US" dirty="0" smtClean="0">
                <a:latin typeface="Bookman Old Style" pitchFamily="18" charset="0"/>
              </a:rPr>
              <a:t>The common underlying factors determining land allocation in the study area are sex of the head, family size, distance to the nearest market and town. </a:t>
            </a:r>
          </a:p>
          <a:p>
            <a:pPr algn="just">
              <a:lnSpc>
                <a:spcPct val="170000"/>
              </a:lnSpc>
            </a:pPr>
            <a:r>
              <a:rPr lang="en-US" dirty="0" smtClean="0">
                <a:latin typeface="Bookman Old Style" pitchFamily="18" charset="0"/>
              </a:rPr>
              <a:t>The land allocation decisions of farmers between staples and cash crops are interdependent.</a:t>
            </a:r>
          </a:p>
          <a:p>
            <a:pPr algn="just">
              <a:lnSpc>
                <a:spcPct val="170000"/>
              </a:lnSpc>
            </a:pPr>
            <a:endParaRPr lang="en-US" dirty="0">
              <a:latin typeface="Bookman Old Style"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Bookman Old Style" pitchFamily="18" charset="0"/>
              </a:rPr>
              <a:t>The predicted values of the two dependent variables (moist2 and moic2) are reported below. </a:t>
            </a:r>
          </a:p>
          <a:p>
            <a:pPr>
              <a:lnSpc>
                <a:spcPct val="150000"/>
              </a:lnSpc>
              <a:buNone/>
            </a:pPr>
            <a:endParaRPr lang="en-US" sz="2400" dirty="0" smtClean="0">
              <a:latin typeface="Bookman Old Style" pitchFamily="18" charset="0"/>
            </a:endParaRPr>
          </a:p>
          <a:p>
            <a:pPr>
              <a:lnSpc>
                <a:spcPct val="150000"/>
              </a:lnSpc>
            </a:pPr>
            <a:r>
              <a:rPr lang="en-US" sz="2400" dirty="0" smtClean="0">
                <a:latin typeface="Bookman Old Style" pitchFamily="18" charset="0"/>
              </a:rPr>
              <a:t>The market orientation index (%) of farmers in their land allocation to stapes predicted by the variables is about 52% whereas the index for cash crops is not more than 24%.</a:t>
            </a:r>
          </a:p>
          <a:p>
            <a:pPr>
              <a:lnSpc>
                <a:spcPct val="150000"/>
              </a:lnSpc>
            </a:pPr>
            <a:endParaRPr lang="en-US" sz="2400" dirty="0">
              <a:latin typeface="Bookman Old Style"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pic>
        <p:nvPicPr>
          <p:cNvPr id="4" name="image20.png"/>
          <p:cNvPicPr>
            <a:picLocks noGrp="1"/>
          </p:cNvPicPr>
          <p:nvPr>
            <p:ph idx="1"/>
          </p:nvPr>
        </p:nvPicPr>
        <p:blipFill>
          <a:blip r:embed="rId2" cstate="print"/>
          <a:stretch>
            <a:fillRect/>
          </a:stretch>
        </p:blipFill>
        <p:spPr>
          <a:xfrm>
            <a:off x="609600" y="1371600"/>
            <a:ext cx="7772400" cy="44958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pic>
        <p:nvPicPr>
          <p:cNvPr id="4" name="image21.png"/>
          <p:cNvPicPr>
            <a:picLocks noGrp="1"/>
          </p:cNvPicPr>
          <p:nvPr>
            <p:ph idx="1"/>
          </p:nvPr>
        </p:nvPicPr>
        <p:blipFill>
          <a:blip r:embed="rId2" cstate="print"/>
          <a:stretch>
            <a:fillRect/>
          </a:stretch>
        </p:blipFill>
        <p:spPr>
          <a:xfrm>
            <a:off x="762000" y="1219200"/>
            <a:ext cx="7467600" cy="42672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lvl="1" algn="ctr" rtl="0">
              <a:lnSpc>
                <a:spcPct val="150000"/>
              </a:lnSpc>
              <a:spcBef>
                <a:spcPct val="0"/>
              </a:spcBef>
            </a:pPr>
            <a:r>
              <a:rPr lang="en-US" sz="1600" b="1" dirty="0" smtClean="0">
                <a:latin typeface="Bookman Old Style" pitchFamily="18" charset="0"/>
              </a:rPr>
              <a:t/>
            </a:r>
            <a:br>
              <a:rPr lang="en-US" sz="1600" b="1" dirty="0" smtClean="0">
                <a:latin typeface="Bookman Old Style" pitchFamily="18" charset="0"/>
              </a:rPr>
            </a:br>
            <a:r>
              <a:rPr lang="en-US" sz="1600" b="1" dirty="0">
                <a:latin typeface="Bookman Old Style" pitchFamily="18" charset="0"/>
              </a:rPr>
              <a:t/>
            </a:r>
            <a:br>
              <a:rPr lang="en-US" sz="1600" b="1" dirty="0">
                <a:latin typeface="Bookman Old Style" pitchFamily="18" charset="0"/>
              </a:rPr>
            </a:br>
            <a:r>
              <a:rPr lang="en-US" sz="2000" b="1" dirty="0" smtClean="0">
                <a:latin typeface="Bookman Old Style" pitchFamily="18" charset="0"/>
              </a:rPr>
              <a:t>violation of classical assumptions</a:t>
            </a:r>
            <a:br>
              <a:rPr lang="en-US" sz="2000" b="1" dirty="0" smtClean="0">
                <a:latin typeface="Bookman Old Style" pitchFamily="18" charset="0"/>
              </a:rPr>
            </a:br>
            <a:r>
              <a:rPr lang="en-US" sz="2000" b="1" dirty="0" err="1" smtClean="0">
                <a:latin typeface="Bookman Old Style" pitchFamily="18" charset="0"/>
              </a:rPr>
              <a:t>Multicollinearity</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152400" y="1219200"/>
            <a:ext cx="8839200" cy="5486400"/>
          </a:xfrm>
        </p:spPr>
        <p:txBody>
          <a:bodyPr>
            <a:normAutofit fontScale="47500" lnSpcReduction="20000"/>
          </a:bodyPr>
          <a:lstStyle/>
          <a:p>
            <a:pPr lvl="1" algn="just">
              <a:lnSpc>
                <a:spcPct val="170000"/>
              </a:lnSpc>
              <a:buNone/>
            </a:pPr>
            <a:r>
              <a:rPr lang="en-US" b="1" dirty="0" smtClean="0">
                <a:latin typeface="Bookman Old Style" pitchFamily="18" charset="0"/>
              </a:rPr>
              <a:t>Nature of </a:t>
            </a:r>
            <a:r>
              <a:rPr lang="en-US" b="1" dirty="0" err="1" smtClean="0">
                <a:latin typeface="Bookman Old Style" pitchFamily="18" charset="0"/>
              </a:rPr>
              <a:t>Multicollinearity</a:t>
            </a:r>
            <a:endParaRPr lang="en-US" sz="2400" dirty="0" smtClean="0">
              <a:latin typeface="Bookman Old Style" pitchFamily="18" charset="0"/>
            </a:endParaRPr>
          </a:p>
          <a:p>
            <a:pPr algn="just">
              <a:lnSpc>
                <a:spcPct val="170000"/>
              </a:lnSpc>
            </a:pPr>
            <a:r>
              <a:rPr lang="en-US" dirty="0" smtClean="0">
                <a:latin typeface="Bookman Old Style" pitchFamily="18" charset="0"/>
              </a:rPr>
              <a:t>When two or more independent variables in a regression model are highly correlated to each other, it is difficult to determine if each of these variables, individually, has an effect on y, and to quantify the magnitude of that effect. </a:t>
            </a:r>
          </a:p>
          <a:p>
            <a:pPr algn="just">
              <a:lnSpc>
                <a:spcPct val="170000"/>
              </a:lnSpc>
            </a:pPr>
            <a:r>
              <a:rPr lang="en-US" dirty="0" smtClean="0">
                <a:latin typeface="Bookman Old Style" pitchFamily="18" charset="0"/>
              </a:rPr>
              <a:t>Intuitively, for example, if all farms in a sample that use a lot of fertilizer also apply large amounts of pesticides (and vice versa), it would be hard to tell if the observed increase in yield is due to higher fertilizer or to higher pesticide use. </a:t>
            </a:r>
          </a:p>
          <a:p>
            <a:pPr algn="just">
              <a:lnSpc>
                <a:spcPct val="170000"/>
              </a:lnSpc>
            </a:pPr>
            <a:r>
              <a:rPr lang="en-US" dirty="0" smtClean="0">
                <a:latin typeface="Bookman Old Style" pitchFamily="18" charset="0"/>
              </a:rPr>
              <a:t>In economics, when interest and inflation rates are used as independent variables, it is often hard to quantify their individual effects on the dependent variable because they are highly correlated to each other.</a:t>
            </a:r>
          </a:p>
          <a:p>
            <a:pPr algn="just">
              <a:lnSpc>
                <a:spcPct val="170000"/>
              </a:lnSpc>
            </a:pPr>
            <a:r>
              <a:rPr lang="en-US" dirty="0" smtClean="0">
                <a:latin typeface="Bookman Old Style" pitchFamily="18" charset="0"/>
              </a:rPr>
              <a:t>Mathematically, this occurs because, everything else being constant, the standard error associated to a given OLS parameter estimate will be higher if the corresponding independent variable is more highly correlated to the other independent variables in the model. </a:t>
            </a:r>
          </a:p>
          <a:p>
            <a:pPr algn="just">
              <a:lnSpc>
                <a:spcPct val="170000"/>
              </a:lnSpc>
            </a:pPr>
            <a:r>
              <a:rPr lang="en-US" dirty="0" smtClean="0">
                <a:latin typeface="Bookman Old Style" pitchFamily="18" charset="0"/>
              </a:rPr>
              <a:t>This potential problem is known as </a:t>
            </a:r>
            <a:r>
              <a:rPr lang="en-US" i="1" dirty="0" err="1" smtClean="0">
                <a:latin typeface="Bookman Old Style" pitchFamily="18" charset="0"/>
              </a:rPr>
              <a:t>multicollinearity</a:t>
            </a:r>
            <a:r>
              <a:rPr lang="en-US" dirty="0" smtClean="0">
                <a:latin typeface="Bookman Old Style" pitchFamily="18" charset="0"/>
              </a:rPr>
              <a:t>.</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990600"/>
            <a:ext cx="8686800" cy="5638800"/>
          </a:xfrm>
        </p:spPr>
        <p:txBody>
          <a:bodyPr>
            <a:normAutofit fontScale="40000" lnSpcReduction="20000"/>
          </a:bodyPr>
          <a:lstStyle/>
          <a:p>
            <a:pPr algn="just">
              <a:lnSpc>
                <a:spcPct val="170000"/>
              </a:lnSpc>
            </a:pPr>
            <a:r>
              <a:rPr lang="en-US" dirty="0" err="1" smtClean="0">
                <a:latin typeface="Bookman Old Style" pitchFamily="18" charset="0"/>
              </a:rPr>
              <a:t>Multicollinearity</a:t>
            </a:r>
            <a:r>
              <a:rPr lang="en-US" dirty="0" smtClean="0">
                <a:latin typeface="Bookman Old Style" pitchFamily="18" charset="0"/>
              </a:rPr>
              <a:t> (or </a:t>
            </a:r>
            <a:r>
              <a:rPr lang="en-US" dirty="0" err="1" smtClean="0">
                <a:latin typeface="Bookman Old Style" pitchFamily="18" charset="0"/>
              </a:rPr>
              <a:t>intercorrelation</a:t>
            </a:r>
            <a:r>
              <a:rPr lang="en-US" dirty="0" smtClean="0">
                <a:latin typeface="Bookman Old Style" pitchFamily="18" charset="0"/>
              </a:rPr>
              <a:t>) exists when at least some of the predictor variables are correlated among themselves. In observational studies, </a:t>
            </a:r>
            <a:r>
              <a:rPr lang="en-US" dirty="0" err="1" smtClean="0">
                <a:latin typeface="Bookman Old Style" pitchFamily="18" charset="0"/>
              </a:rPr>
              <a:t>multicollinearity</a:t>
            </a:r>
            <a:r>
              <a:rPr lang="en-US" dirty="0" smtClean="0">
                <a:latin typeface="Bookman Old Style" pitchFamily="18" charset="0"/>
              </a:rPr>
              <a:t> happens more often than not. So, we need to understand the effects of </a:t>
            </a:r>
            <a:r>
              <a:rPr lang="en-US" dirty="0" err="1" smtClean="0">
                <a:latin typeface="Bookman Old Style" pitchFamily="18" charset="0"/>
              </a:rPr>
              <a:t>multicollinearity</a:t>
            </a:r>
            <a:r>
              <a:rPr lang="en-US" dirty="0" smtClean="0">
                <a:latin typeface="Bookman Old Style" pitchFamily="18" charset="0"/>
              </a:rPr>
              <a:t> on regression analyses.</a:t>
            </a:r>
          </a:p>
          <a:p>
            <a:pPr algn="just">
              <a:lnSpc>
                <a:spcPct val="170000"/>
              </a:lnSpc>
            </a:pPr>
            <a:r>
              <a:rPr lang="en-US" dirty="0" smtClean="0">
                <a:latin typeface="Bookman Old Style" pitchFamily="18" charset="0"/>
              </a:rPr>
              <a:t>When correlation among </a:t>
            </a:r>
            <a:r>
              <a:rPr lang="en-US" i="1" dirty="0" smtClean="0">
                <a:latin typeface="Bookman Old Style" pitchFamily="18" charset="0"/>
              </a:rPr>
              <a:t>x</a:t>
            </a:r>
            <a:r>
              <a:rPr lang="en-US" dirty="0" smtClean="0">
                <a:latin typeface="Bookman Old Style" pitchFamily="18" charset="0"/>
              </a:rPr>
              <a:t>' </a:t>
            </a:r>
            <a:r>
              <a:rPr lang="en-US" i="1" dirty="0" smtClean="0">
                <a:latin typeface="Bookman Old Style" pitchFamily="18" charset="0"/>
              </a:rPr>
              <a:t>s </a:t>
            </a:r>
            <a:r>
              <a:rPr lang="en-US" dirty="0" smtClean="0">
                <a:latin typeface="Bookman Old Style" pitchFamily="18" charset="0"/>
              </a:rPr>
              <a:t>is low, OLS has lots of information to estimate the coefficients.</a:t>
            </a:r>
          </a:p>
          <a:p>
            <a:pPr algn="just">
              <a:lnSpc>
                <a:spcPct val="170000"/>
              </a:lnSpc>
            </a:pPr>
            <a:r>
              <a:rPr lang="en-US" dirty="0" smtClean="0">
                <a:latin typeface="Bookman Old Style" pitchFamily="18" charset="0"/>
              </a:rPr>
              <a:t>This gives us confidence in our estimates. When correlation among </a:t>
            </a:r>
            <a:r>
              <a:rPr lang="en-US" i="1" dirty="0" smtClean="0">
                <a:latin typeface="Bookman Old Style" pitchFamily="18" charset="0"/>
              </a:rPr>
              <a:t>x</a:t>
            </a:r>
            <a:r>
              <a:rPr lang="en-US" dirty="0" smtClean="0">
                <a:latin typeface="Bookman Old Style" pitchFamily="18" charset="0"/>
              </a:rPr>
              <a:t>' </a:t>
            </a:r>
            <a:r>
              <a:rPr lang="en-US" i="1" dirty="0" smtClean="0">
                <a:latin typeface="Bookman Old Style" pitchFamily="18" charset="0"/>
              </a:rPr>
              <a:t>s </a:t>
            </a:r>
            <a:r>
              <a:rPr lang="en-US" dirty="0" smtClean="0">
                <a:latin typeface="Bookman Old Style" pitchFamily="18" charset="0"/>
              </a:rPr>
              <a:t>is high, OLS has very little information to estimate the parameters. This makes us relatively uncertain about our estimate of these parameters.</a:t>
            </a:r>
          </a:p>
          <a:p>
            <a:pPr algn="just">
              <a:lnSpc>
                <a:spcPct val="170000"/>
              </a:lnSpc>
            </a:pPr>
            <a:r>
              <a:rPr lang="en-US" dirty="0" err="1" smtClean="0">
                <a:latin typeface="Bookman Old Style" pitchFamily="18" charset="0"/>
              </a:rPr>
              <a:t>Multicollinearity</a:t>
            </a:r>
            <a:r>
              <a:rPr lang="en-US" dirty="0" smtClean="0">
                <a:latin typeface="Bookman Old Style" pitchFamily="18" charset="0"/>
              </a:rPr>
              <a:t> could be the reason why independent variables that are believed to be key in determining the value of a given dependent variable do not result statistically significant when conducting the basic significance test. It is not a mistake in the model specification, but due to the nature of the data at hand. It is more common in time-series data models because time often affects the values taken by many of the independent variables in these types of models causing them to be highly correlated to each other A certain degree of correlation (</a:t>
            </a:r>
            <a:r>
              <a:rPr lang="en-US" dirty="0" err="1" smtClean="0">
                <a:latin typeface="Bookman Old Style" pitchFamily="18" charset="0"/>
              </a:rPr>
              <a:t>multicollinearity</a:t>
            </a:r>
            <a:r>
              <a:rPr lang="en-US" dirty="0" smtClean="0">
                <a:latin typeface="Bookman Old Style" pitchFamily="18" charset="0"/>
              </a:rPr>
              <a:t>) between the independent variables is normal and expected in most cases. </a:t>
            </a:r>
          </a:p>
          <a:p>
            <a:pPr algn="just">
              <a:lnSpc>
                <a:spcPct val="170000"/>
              </a:lnSpc>
            </a:pPr>
            <a:r>
              <a:rPr lang="en-US" dirty="0" err="1" smtClean="0">
                <a:latin typeface="Bookman Old Style" pitchFamily="18" charset="0"/>
              </a:rPr>
              <a:t>Multicollinearity</a:t>
            </a:r>
            <a:r>
              <a:rPr lang="en-US" dirty="0" smtClean="0">
                <a:latin typeface="Bookman Old Style" pitchFamily="18" charset="0"/>
              </a:rPr>
              <a:t> is considered </a:t>
            </a:r>
            <a:r>
              <a:rPr lang="en-US" i="1" dirty="0" smtClean="0">
                <a:latin typeface="Bookman Old Style" pitchFamily="18" charset="0"/>
              </a:rPr>
              <a:t>severe </a:t>
            </a:r>
            <a:r>
              <a:rPr lang="en-US" dirty="0" smtClean="0">
                <a:latin typeface="Bookman Old Style" pitchFamily="18" charset="0"/>
              </a:rPr>
              <a:t>and becomes a problem when this correlation is high and interferes with the estimation of the model’s parameters at the desired level of statistical certainty.</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066800"/>
            <a:ext cx="8763000" cy="5562600"/>
          </a:xfrm>
        </p:spPr>
        <p:txBody>
          <a:bodyPr>
            <a:normAutofit fontScale="47500" lnSpcReduction="20000"/>
          </a:bodyPr>
          <a:lstStyle/>
          <a:p>
            <a:pPr algn="just">
              <a:lnSpc>
                <a:spcPct val="170000"/>
              </a:lnSpc>
            </a:pPr>
            <a:r>
              <a:rPr lang="en-US" i="1" dirty="0" smtClean="0">
                <a:latin typeface="Bookman Old Style" pitchFamily="18" charset="0"/>
              </a:rPr>
              <a:t>Perfect </a:t>
            </a:r>
            <a:r>
              <a:rPr lang="en-US" i="1" dirty="0" err="1" smtClean="0">
                <a:latin typeface="Bookman Old Style" pitchFamily="18" charset="0"/>
              </a:rPr>
              <a:t>multicollinearity</a:t>
            </a:r>
            <a:r>
              <a:rPr lang="en-US" i="1" dirty="0" smtClean="0">
                <a:latin typeface="Bookman Old Style" pitchFamily="18" charset="0"/>
              </a:rPr>
              <a:t> </a:t>
            </a:r>
            <a:r>
              <a:rPr lang="en-US" dirty="0" smtClean="0">
                <a:latin typeface="Bookman Old Style" pitchFamily="18" charset="0"/>
              </a:rPr>
              <a:t>occurs when there is a perfect </a:t>
            </a:r>
            <a:r>
              <a:rPr lang="en-US" i="1" dirty="0" smtClean="0">
                <a:latin typeface="Bookman Old Style" pitchFamily="18" charset="0"/>
              </a:rPr>
              <a:t>linear </a:t>
            </a:r>
            <a:r>
              <a:rPr lang="en-US" dirty="0" smtClean="0">
                <a:latin typeface="Bookman Old Style" pitchFamily="18" charset="0"/>
              </a:rPr>
              <a:t>correlation between two or more independent variables, i.e. when an independent variable is actually a linear function of one or more of the others. It occurs, for instance, when including total annual rainfall as well as rainfall during each of the seasons as independent variables in an (annual) time series model; and when independent variable takes a constant value in all observations. </a:t>
            </a:r>
          </a:p>
          <a:p>
            <a:pPr algn="just">
              <a:lnSpc>
                <a:spcPct val="170000"/>
              </a:lnSpc>
            </a:pPr>
            <a:r>
              <a:rPr lang="en-US" dirty="0" smtClean="0">
                <a:latin typeface="Bookman Old Style" pitchFamily="18" charset="0"/>
              </a:rPr>
              <a:t>If there is perfect </a:t>
            </a:r>
            <a:r>
              <a:rPr lang="en-US" dirty="0" err="1" smtClean="0">
                <a:latin typeface="Bookman Old Style" pitchFamily="18" charset="0"/>
              </a:rPr>
              <a:t>multicollinearity</a:t>
            </a:r>
            <a:r>
              <a:rPr lang="en-US" dirty="0" smtClean="0">
                <a:latin typeface="Bookman Old Style" pitchFamily="18" charset="0"/>
              </a:rPr>
              <a:t>, the OLS method cannot produce parameter estimates. </a:t>
            </a:r>
          </a:p>
          <a:p>
            <a:pPr algn="just">
              <a:lnSpc>
                <a:spcPct val="170000"/>
              </a:lnSpc>
            </a:pPr>
            <a:r>
              <a:rPr lang="en-US" dirty="0" smtClean="0">
                <a:latin typeface="Bookman Old Style" pitchFamily="18" charset="0"/>
              </a:rPr>
              <a:t>All cases of perfect </a:t>
            </a:r>
            <a:r>
              <a:rPr lang="en-US" dirty="0" err="1" smtClean="0">
                <a:latin typeface="Bookman Old Style" pitchFamily="18" charset="0"/>
              </a:rPr>
              <a:t>multicollinearity</a:t>
            </a:r>
            <a:r>
              <a:rPr lang="en-US" dirty="0" smtClean="0">
                <a:latin typeface="Bookman Old Style" pitchFamily="18" charset="0"/>
              </a:rPr>
              <a:t> are the result of making a mistake when specifying the model and can be easily corrected by properly specifying the models. Perfect </a:t>
            </a:r>
            <a:r>
              <a:rPr lang="en-US" dirty="0" err="1" smtClean="0">
                <a:latin typeface="Bookman Old Style" pitchFamily="18" charset="0"/>
              </a:rPr>
              <a:t>multicollinearity</a:t>
            </a:r>
            <a:r>
              <a:rPr lang="en-US" dirty="0" smtClean="0">
                <a:latin typeface="Bookman Old Style" pitchFamily="18" charset="0"/>
              </a:rPr>
              <a:t> violates the classical assumption which specifies that no explanatory variable is a perfect linear function of any other explanatory variables. </a:t>
            </a:r>
          </a:p>
          <a:p>
            <a:pPr algn="just">
              <a:lnSpc>
                <a:spcPct val="170000"/>
              </a:lnSpc>
            </a:pPr>
            <a:r>
              <a:rPr lang="en-US" i="1" dirty="0" smtClean="0">
                <a:latin typeface="Bookman Old Style" pitchFamily="18" charset="0"/>
              </a:rPr>
              <a:t>Imperfect </a:t>
            </a:r>
            <a:r>
              <a:rPr lang="en-US" i="1" dirty="0" err="1" smtClean="0">
                <a:latin typeface="Bookman Old Style" pitchFamily="18" charset="0"/>
              </a:rPr>
              <a:t>multicollinearity</a:t>
            </a:r>
            <a:r>
              <a:rPr lang="en-US" i="1" dirty="0" smtClean="0">
                <a:latin typeface="Bookman Old Style" pitchFamily="18" charset="0"/>
              </a:rPr>
              <a:t> </a:t>
            </a:r>
            <a:r>
              <a:rPr lang="en-US" dirty="0" smtClean="0">
                <a:latin typeface="Bookman Old Style" pitchFamily="18" charset="0"/>
              </a:rPr>
              <a:t>occurs when two (or more) explanatory variables are </a:t>
            </a:r>
            <a:r>
              <a:rPr lang="en-US" i="1" dirty="0" smtClean="0">
                <a:latin typeface="Bookman Old Style" pitchFamily="18" charset="0"/>
              </a:rPr>
              <a:t>imperfectly linearly related.</a:t>
            </a:r>
            <a:endParaRPr lang="en-US" dirty="0" smtClean="0">
              <a:latin typeface="Bookman Old Style" pitchFamily="18" charset="0"/>
            </a:endParaRPr>
          </a:p>
          <a:p>
            <a:pPr algn="just">
              <a:lnSpc>
                <a:spcPct val="170000"/>
              </a:lnSpc>
            </a:pPr>
            <a:endParaRPr lang="en-US" dirty="0">
              <a:latin typeface="Bookman Old Style"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700" dirty="0" smtClean="0"/>
              <a:t/>
            </a:r>
            <a:br>
              <a:rPr lang="en-US" sz="2700" dirty="0" smtClean="0"/>
            </a:br>
            <a:r>
              <a:rPr lang="en-US" sz="2200" dirty="0" smtClean="0">
                <a:latin typeface="Bookman Old Style" pitchFamily="18" charset="0"/>
              </a:rPr>
              <a:t/>
            </a:r>
            <a:br>
              <a:rPr lang="en-US" sz="2200" dirty="0" smtClean="0">
                <a:latin typeface="Bookman Old Style" pitchFamily="18" charset="0"/>
              </a:rPr>
            </a:br>
            <a:r>
              <a:rPr lang="en-US" sz="2200" dirty="0" smtClean="0">
                <a:latin typeface="Bookman Old Style" pitchFamily="18" charset="0"/>
              </a:rPr>
              <a:t>The major causes of </a:t>
            </a:r>
            <a:r>
              <a:rPr lang="en-US" sz="2200" dirty="0" err="1" smtClean="0">
                <a:latin typeface="Bookman Old Style" pitchFamily="18" charset="0"/>
              </a:rPr>
              <a:t>multicollinearity</a:t>
            </a:r>
            <a:r>
              <a:rPr lang="en-US" sz="2200" dirty="0" smtClean="0">
                <a:latin typeface="Bookman Old Style" pitchFamily="18" charset="0"/>
              </a:rPr>
              <a:t> are the following:</a:t>
            </a:r>
            <a:br>
              <a:rPr lang="en-US" sz="2200" dirty="0" smtClean="0">
                <a:latin typeface="Bookman Old Style" pitchFamily="18" charset="0"/>
              </a:rPr>
            </a:br>
            <a:endParaRPr lang="en-US" dirty="0">
              <a:latin typeface="Bookman Old Style" pitchFamily="18" charset="0"/>
            </a:endParaRPr>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marL="514350" lvl="0" indent="-514350" algn="just">
              <a:lnSpc>
                <a:spcPct val="170000"/>
              </a:lnSpc>
              <a:buAutoNum type="arabicPeriod"/>
            </a:pPr>
            <a:r>
              <a:rPr lang="en-US" sz="2600" i="1" dirty="0" smtClean="0">
                <a:latin typeface="Bookman Old Style" pitchFamily="18" charset="0"/>
              </a:rPr>
              <a:t>Sampling mechanism</a:t>
            </a:r>
            <a:r>
              <a:rPr lang="en-US" sz="2600" dirty="0" smtClean="0">
                <a:latin typeface="Bookman Old Style" pitchFamily="18" charset="0"/>
              </a:rPr>
              <a:t>: Poorly constructed design and measurement scheme or limited range. Poorly constructed sampling design causes correlation among </a:t>
            </a:r>
            <a:r>
              <a:rPr lang="en-US" sz="2600" i="1" dirty="0" smtClean="0">
                <a:latin typeface="Bookman Old Style" pitchFamily="18" charset="0"/>
              </a:rPr>
              <a:t>x</a:t>
            </a:r>
            <a:r>
              <a:rPr lang="en-US" sz="2600" dirty="0" smtClean="0">
                <a:latin typeface="Bookman Old Style" pitchFamily="18" charset="0"/>
              </a:rPr>
              <a:t>' </a:t>
            </a:r>
            <a:r>
              <a:rPr lang="en-US" sz="2600" i="1" dirty="0" smtClean="0">
                <a:latin typeface="Bookman Old Style" pitchFamily="18" charset="0"/>
              </a:rPr>
              <a:t>s </a:t>
            </a:r>
            <a:endParaRPr lang="en-US" sz="2600" dirty="0" smtClean="0">
              <a:latin typeface="Bookman Old Style" pitchFamily="18" charset="0"/>
            </a:endParaRPr>
          </a:p>
          <a:p>
            <a:pPr marL="514350" lvl="0" indent="-514350" algn="just">
              <a:lnSpc>
                <a:spcPct val="170000"/>
              </a:lnSpc>
              <a:buAutoNum type="arabicPeriod"/>
            </a:pPr>
            <a:r>
              <a:rPr lang="en-US" sz="2600" i="1" dirty="0" smtClean="0">
                <a:latin typeface="Bookman Old Style" pitchFamily="18" charset="0"/>
              </a:rPr>
              <a:t>Poorly constructed measures </a:t>
            </a:r>
            <a:r>
              <a:rPr lang="en-US" sz="2600" dirty="0" smtClean="0">
                <a:latin typeface="Bookman Old Style" pitchFamily="18" charset="0"/>
              </a:rPr>
              <a:t>over-aggregate information and make cases correlate.</a:t>
            </a:r>
          </a:p>
          <a:p>
            <a:pPr marL="514350" lvl="0" indent="-514350" algn="just">
              <a:lnSpc>
                <a:spcPct val="170000"/>
              </a:lnSpc>
              <a:buAutoNum type="arabicPeriod"/>
            </a:pPr>
            <a:r>
              <a:rPr lang="en-US" sz="2600" i="1" dirty="0" smtClean="0">
                <a:latin typeface="Bookman Old Style" pitchFamily="18" charset="0"/>
              </a:rPr>
              <a:t>Statistical model specification</a:t>
            </a:r>
            <a:r>
              <a:rPr lang="en-US" sz="2600" dirty="0" smtClean="0">
                <a:latin typeface="Bookman Old Style" pitchFamily="18" charset="0"/>
              </a:rPr>
              <a:t>: adding polynomial terms or trend indicators.</a:t>
            </a:r>
          </a:p>
          <a:p>
            <a:pPr marL="514350" lvl="0" indent="-514350" algn="just">
              <a:lnSpc>
                <a:spcPct val="170000"/>
              </a:lnSpc>
              <a:buAutoNum type="arabicPeriod"/>
            </a:pPr>
            <a:r>
              <a:rPr lang="en-US" sz="2600" i="1" dirty="0" smtClean="0">
                <a:latin typeface="Bookman Old Style" pitchFamily="18" charset="0"/>
              </a:rPr>
              <a:t>Too many variables in the model: x</a:t>
            </a:r>
            <a:r>
              <a:rPr lang="en-US" sz="2600" dirty="0" smtClean="0">
                <a:latin typeface="Bookman Old Style" pitchFamily="18" charset="0"/>
              </a:rPr>
              <a:t>' </a:t>
            </a:r>
            <a:r>
              <a:rPr lang="en-US" sz="2600" i="1" dirty="0" smtClean="0">
                <a:latin typeface="Bookman Old Style" pitchFamily="18" charset="0"/>
              </a:rPr>
              <a:t>s </a:t>
            </a:r>
            <a:r>
              <a:rPr lang="en-US" sz="2600" dirty="0" smtClean="0">
                <a:latin typeface="Bookman Old Style" pitchFamily="18" charset="0"/>
              </a:rPr>
              <a:t>measure the same conceptual variable. The model</a:t>
            </a:r>
            <a:r>
              <a:rPr lang="en-US" sz="2600" i="1" dirty="0" smtClean="0">
                <a:latin typeface="Bookman Old Style" pitchFamily="18" charset="0"/>
              </a:rPr>
              <a:t> </a:t>
            </a:r>
            <a:r>
              <a:rPr lang="en-US" sz="2600" dirty="0" smtClean="0">
                <a:latin typeface="Bookman Old Style" pitchFamily="18" charset="0"/>
              </a:rPr>
              <a:t>is over determined.</a:t>
            </a:r>
          </a:p>
          <a:p>
            <a:pPr marL="514350" lvl="0" indent="-514350" algn="just">
              <a:lnSpc>
                <a:spcPct val="170000"/>
              </a:lnSpc>
              <a:buAutoNum type="arabicPeriod"/>
            </a:pPr>
            <a:r>
              <a:rPr lang="en-US" sz="2600" i="1" dirty="0" smtClean="0">
                <a:latin typeface="Bookman Old Style" pitchFamily="18" charset="0"/>
              </a:rPr>
              <a:t>The covariates</a:t>
            </a:r>
            <a:r>
              <a:rPr lang="en-US" sz="2600" dirty="0" smtClean="0">
                <a:latin typeface="Bookman Old Style" pitchFamily="18" charset="0"/>
              </a:rPr>
              <a:t>, </a:t>
            </a:r>
            <a:r>
              <a:rPr lang="en-US" sz="2600" i="1" dirty="0" smtClean="0">
                <a:latin typeface="Bookman Old Style" pitchFamily="18" charset="0"/>
              </a:rPr>
              <a:t>x</a:t>
            </a:r>
            <a:r>
              <a:rPr lang="en-US" sz="2600" dirty="0" smtClean="0">
                <a:latin typeface="Bookman Old Style" pitchFamily="18" charset="0"/>
              </a:rPr>
              <a:t>' </a:t>
            </a:r>
            <a:r>
              <a:rPr lang="en-US" sz="2600" i="1" dirty="0" smtClean="0">
                <a:latin typeface="Bookman Old Style" pitchFamily="18" charset="0"/>
              </a:rPr>
              <a:t>s </a:t>
            </a:r>
            <a:r>
              <a:rPr lang="en-US" sz="2600" dirty="0" smtClean="0">
                <a:latin typeface="Bookman Old Style" pitchFamily="18" charset="0"/>
              </a:rPr>
              <a:t>, are causally related to one another.</a:t>
            </a:r>
          </a:p>
          <a:p>
            <a:pPr marL="514350" lvl="0" indent="-514350" algn="just">
              <a:lnSpc>
                <a:spcPct val="170000"/>
              </a:lnSpc>
              <a:buAutoNum type="arabicPeriod"/>
            </a:pPr>
            <a:r>
              <a:rPr lang="en-US" sz="2600" i="1" dirty="0" smtClean="0">
                <a:latin typeface="Bookman Old Style" pitchFamily="18" charset="0"/>
              </a:rPr>
              <a:t>Wrong theoretical specification</a:t>
            </a:r>
            <a:r>
              <a:rPr lang="en-US" sz="2600" dirty="0" smtClean="0">
                <a:latin typeface="Bookman Old Style" pitchFamily="18" charset="0"/>
              </a:rPr>
              <a:t>. Inappropriate construction of theory.</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b="1" dirty="0" smtClean="0">
                <a:latin typeface="Bookman Old Style" pitchFamily="18" charset="0"/>
              </a:rPr>
              <a:t>high degree of </a:t>
            </a:r>
            <a:r>
              <a:rPr lang="en-US" sz="2000" b="1" dirty="0" err="1" smtClean="0">
                <a:latin typeface="Bookman Old Style" pitchFamily="18" charset="0"/>
              </a:rPr>
              <a:t>multicollinearity</a:t>
            </a:r>
            <a:r>
              <a:rPr lang="en-US" sz="2000" b="1" dirty="0" smtClean="0">
                <a:latin typeface="Bookman Old Style" pitchFamily="18" charset="0"/>
              </a:rPr>
              <a:t> will have the following five major consequences</a:t>
            </a:r>
            <a:endParaRPr lang="en-US" sz="2000" b="1" dirty="0">
              <a:latin typeface="Bookman Old Style" pitchFamily="18" charset="0"/>
            </a:endParaRPr>
          </a:p>
        </p:txBody>
      </p:sp>
      <p:sp>
        <p:nvSpPr>
          <p:cNvPr id="3" name="Content Placeholder 2"/>
          <p:cNvSpPr>
            <a:spLocks noGrp="1"/>
          </p:cNvSpPr>
          <p:nvPr>
            <p:ph idx="1"/>
          </p:nvPr>
        </p:nvSpPr>
        <p:spPr>
          <a:xfrm>
            <a:off x="152400" y="1066800"/>
            <a:ext cx="8839200" cy="5638800"/>
          </a:xfrm>
        </p:spPr>
        <p:txBody>
          <a:bodyPr>
            <a:normAutofit fontScale="62500" lnSpcReduction="20000"/>
          </a:bodyPr>
          <a:lstStyle/>
          <a:p>
            <a:pPr marL="514350" lvl="0" indent="-514350">
              <a:lnSpc>
                <a:spcPct val="170000"/>
              </a:lnSpc>
              <a:buAutoNum type="arabicPeriod"/>
            </a:pPr>
            <a:r>
              <a:rPr lang="en-US" i="1" dirty="0" smtClean="0">
                <a:latin typeface="Bookman Old Style" pitchFamily="18" charset="0"/>
              </a:rPr>
              <a:t>Variance is infinite</a:t>
            </a:r>
          </a:p>
          <a:p>
            <a:pPr marL="514350" lvl="0" indent="-514350">
              <a:lnSpc>
                <a:spcPct val="170000"/>
              </a:lnSpc>
              <a:buAutoNum type="arabicPeriod"/>
            </a:pPr>
            <a:r>
              <a:rPr lang="en-US" i="1" dirty="0" smtClean="0">
                <a:latin typeface="Bookman Old Style" pitchFamily="18" charset="0"/>
              </a:rPr>
              <a:t>Significant (high) R </a:t>
            </a:r>
            <a:r>
              <a:rPr lang="en-US" baseline="30000" dirty="0" smtClean="0">
                <a:latin typeface="Bookman Old Style" pitchFamily="18" charset="0"/>
              </a:rPr>
              <a:t>2</a:t>
            </a:r>
            <a:r>
              <a:rPr lang="en-US" dirty="0" smtClean="0">
                <a:latin typeface="Bookman Old Style" pitchFamily="18" charset="0"/>
              </a:rPr>
              <a:t> </a:t>
            </a:r>
          </a:p>
          <a:p>
            <a:pPr marL="514350" lvl="0" indent="-514350">
              <a:lnSpc>
                <a:spcPct val="170000"/>
              </a:lnSpc>
              <a:buAutoNum type="arabicPeriod"/>
            </a:pPr>
            <a:r>
              <a:rPr lang="en-US" i="1" dirty="0" smtClean="0">
                <a:latin typeface="Bookman Old Style" pitchFamily="18" charset="0"/>
              </a:rPr>
              <a:t>Larger variance and </a:t>
            </a:r>
            <a:r>
              <a:rPr lang="en-US" i="1" dirty="0" err="1" smtClean="0">
                <a:latin typeface="Bookman Old Style" pitchFamily="18" charset="0"/>
              </a:rPr>
              <a:t>covariances</a:t>
            </a:r>
            <a:r>
              <a:rPr lang="en-US" i="1" dirty="0" smtClean="0">
                <a:latin typeface="Bookman Old Style" pitchFamily="18" charset="0"/>
              </a:rPr>
              <a:t> of OLS estimators</a:t>
            </a:r>
          </a:p>
          <a:p>
            <a:pPr marL="514350" lvl="0" indent="-514350">
              <a:lnSpc>
                <a:spcPct val="170000"/>
              </a:lnSpc>
              <a:buAutoNum type="arabicPeriod"/>
            </a:pPr>
            <a:r>
              <a:rPr lang="en-US" i="1" dirty="0" smtClean="0">
                <a:latin typeface="Bookman Old Style" pitchFamily="18" charset="0"/>
              </a:rPr>
              <a:t>Wider confidence intervals</a:t>
            </a:r>
          </a:p>
          <a:p>
            <a:pPr marL="514350" lvl="0" indent="-514350">
              <a:lnSpc>
                <a:spcPct val="170000"/>
              </a:lnSpc>
              <a:buAutoNum type="arabicPeriod"/>
            </a:pPr>
            <a:r>
              <a:rPr lang="en-US" i="1" dirty="0" smtClean="0">
                <a:latin typeface="Bookman Old Style" pitchFamily="18" charset="0"/>
              </a:rPr>
              <a:t>Variance inflation factor (VIF)</a:t>
            </a:r>
            <a:endParaRPr lang="en-US" b="1" i="1" dirty="0" smtClean="0">
              <a:latin typeface="Bookman Old Style" pitchFamily="18" charset="0"/>
            </a:endParaRPr>
          </a:p>
          <a:p>
            <a:pPr marL="514350" lvl="0" indent="-514350">
              <a:lnSpc>
                <a:spcPct val="170000"/>
              </a:lnSpc>
              <a:buNone/>
            </a:pPr>
            <a:r>
              <a:rPr lang="en-US" b="1" dirty="0" smtClean="0">
                <a:latin typeface="Bookman Old Style" pitchFamily="18" charset="0"/>
              </a:rPr>
              <a:t>Detection of High </a:t>
            </a:r>
            <a:r>
              <a:rPr lang="en-US" b="1" dirty="0" err="1" smtClean="0">
                <a:latin typeface="Bookman Old Style" pitchFamily="18" charset="0"/>
              </a:rPr>
              <a:t>Multicollinearity</a:t>
            </a:r>
            <a:endParaRPr lang="en-US" sz="2400" dirty="0" smtClean="0">
              <a:latin typeface="Bookman Old Style" pitchFamily="18" charset="0"/>
            </a:endParaRPr>
          </a:p>
          <a:p>
            <a:pPr lvl="0">
              <a:lnSpc>
                <a:spcPct val="170000"/>
              </a:lnSpc>
            </a:pPr>
            <a:r>
              <a:rPr lang="en-US" dirty="0" err="1" smtClean="0">
                <a:latin typeface="Bookman Old Style" pitchFamily="18" charset="0"/>
              </a:rPr>
              <a:t>Multicollinearity</a:t>
            </a:r>
            <a:r>
              <a:rPr lang="en-US" dirty="0" smtClean="0">
                <a:latin typeface="Bookman Old Style" pitchFamily="18" charset="0"/>
              </a:rPr>
              <a:t> is a question of </a:t>
            </a:r>
            <a:r>
              <a:rPr lang="en-US" i="1" dirty="0" smtClean="0">
                <a:latin typeface="Bookman Old Style" pitchFamily="18" charset="0"/>
              </a:rPr>
              <a:t>degree and not of kind</a:t>
            </a:r>
            <a:r>
              <a:rPr lang="en-US" dirty="0" smtClean="0">
                <a:latin typeface="Bookman Old Style" pitchFamily="18" charset="0"/>
              </a:rPr>
              <a:t>. </a:t>
            </a:r>
            <a:endParaRPr lang="en-US" sz="2800" dirty="0" smtClean="0">
              <a:latin typeface="Bookman Old Style" pitchFamily="18" charset="0"/>
            </a:endParaRPr>
          </a:p>
          <a:p>
            <a:pPr lvl="0">
              <a:lnSpc>
                <a:spcPct val="170000"/>
              </a:lnSpc>
            </a:pPr>
            <a:r>
              <a:rPr lang="en-US" dirty="0" err="1" smtClean="0">
                <a:latin typeface="Bookman Old Style" pitchFamily="18" charset="0"/>
              </a:rPr>
              <a:t>Multicollinearity</a:t>
            </a:r>
            <a:r>
              <a:rPr lang="en-US" dirty="0" smtClean="0">
                <a:latin typeface="Bookman Old Style" pitchFamily="18" charset="0"/>
              </a:rPr>
              <a:t> is a </a:t>
            </a:r>
            <a:r>
              <a:rPr lang="en-US" i="1" dirty="0" smtClean="0">
                <a:latin typeface="Bookman Old Style" pitchFamily="18" charset="0"/>
              </a:rPr>
              <a:t>feature of the sample and not of the population</a:t>
            </a:r>
            <a:r>
              <a:rPr lang="en-US" dirty="0" smtClean="0">
                <a:latin typeface="Bookman Old Style" pitchFamily="18" charset="0"/>
              </a:rPr>
              <a:t>. </a:t>
            </a:r>
          </a:p>
          <a:p>
            <a:pPr lvl="0">
              <a:lnSpc>
                <a:spcPct val="170000"/>
              </a:lnSpc>
            </a:pPr>
            <a:r>
              <a:rPr lang="en-US" dirty="0" smtClean="0">
                <a:latin typeface="Bookman Old Style" pitchFamily="18" charset="0"/>
              </a:rPr>
              <a:t>Therefore, we do not “</a:t>
            </a:r>
            <a:r>
              <a:rPr lang="en-US" i="1" dirty="0" smtClean="0">
                <a:latin typeface="Bookman Old Style" pitchFamily="18" charset="0"/>
              </a:rPr>
              <a:t>test for </a:t>
            </a:r>
            <a:r>
              <a:rPr lang="en-US" i="1" dirty="0" err="1" smtClean="0">
                <a:latin typeface="Bookman Old Style" pitchFamily="18" charset="0"/>
              </a:rPr>
              <a:t>multicollinearity</a:t>
            </a:r>
            <a:r>
              <a:rPr lang="en-US" dirty="0" smtClean="0">
                <a:latin typeface="Bookman Old Style" pitchFamily="18" charset="0"/>
              </a:rPr>
              <a:t>” but we measure its </a:t>
            </a:r>
            <a:r>
              <a:rPr lang="en-US" i="1" dirty="0" smtClean="0">
                <a:latin typeface="Bookman Old Style" pitchFamily="18" charset="0"/>
              </a:rPr>
              <a:t>degree </a:t>
            </a:r>
            <a:r>
              <a:rPr lang="en-US" dirty="0" smtClean="0">
                <a:latin typeface="Bookman Old Style" pitchFamily="18" charset="0"/>
              </a:rPr>
              <a:t>in any particular sample.</a:t>
            </a:r>
            <a:endParaRPr lang="en-US" sz="2800" dirty="0" smtClean="0">
              <a:latin typeface="Bookman Old Style" pitchFamily="18" charset="0"/>
            </a:endParaRPr>
          </a:p>
          <a:p>
            <a:pPr marL="514350" lvl="0" indent="-514350">
              <a:buNone/>
            </a:pPr>
            <a:endParaRPr lang="en-US" dirty="0" smtClean="0"/>
          </a:p>
          <a:p>
            <a:pPr lvl="0"/>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t>Illustration of linear and nonlinear relationships</a:t>
            </a:r>
            <a:endParaRPr lang="en-US" sz="2800" dirty="0"/>
          </a:p>
        </p:txBody>
      </p:sp>
      <p:pic>
        <p:nvPicPr>
          <p:cNvPr id="4" name="image3.png"/>
          <p:cNvPicPr>
            <a:picLocks noGrp="1"/>
          </p:cNvPicPr>
          <p:nvPr>
            <p:ph idx="1"/>
          </p:nvPr>
        </p:nvPicPr>
        <p:blipFill>
          <a:blip r:embed="rId2" cstate="print"/>
          <a:stretch>
            <a:fillRect/>
          </a:stretch>
        </p:blipFill>
        <p:spPr>
          <a:xfrm>
            <a:off x="533400" y="1066800"/>
            <a:ext cx="8077199" cy="48768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066800"/>
            <a:ext cx="8839200" cy="5638800"/>
          </a:xfrm>
        </p:spPr>
        <p:txBody>
          <a:bodyPr>
            <a:normAutofit fontScale="70000" lnSpcReduction="20000"/>
          </a:bodyPr>
          <a:lstStyle/>
          <a:p>
            <a:pPr lvl="2">
              <a:lnSpc>
                <a:spcPct val="160000"/>
              </a:lnSpc>
              <a:buNone/>
            </a:pPr>
            <a:r>
              <a:rPr lang="en-US" b="1" dirty="0" smtClean="0">
                <a:latin typeface="Bookman Old Style" pitchFamily="18" charset="0"/>
              </a:rPr>
              <a:t>Rules of thumb</a:t>
            </a:r>
            <a:endParaRPr lang="en-US" dirty="0" smtClean="0">
              <a:latin typeface="Bookman Old Style" pitchFamily="18" charset="0"/>
            </a:endParaRPr>
          </a:p>
          <a:p>
            <a:pPr lvl="0">
              <a:lnSpc>
                <a:spcPct val="160000"/>
              </a:lnSpc>
            </a:pPr>
            <a:r>
              <a:rPr lang="en-US" sz="2400" i="1" dirty="0" smtClean="0">
                <a:latin typeface="Bookman Old Style" pitchFamily="18" charset="0"/>
              </a:rPr>
              <a:t>High R</a:t>
            </a:r>
            <a:r>
              <a:rPr lang="en-US" sz="2400" i="1" baseline="30000" dirty="0" smtClean="0">
                <a:latin typeface="Bookman Old Style" pitchFamily="18" charset="0"/>
              </a:rPr>
              <a:t>2</a:t>
            </a:r>
            <a:r>
              <a:rPr lang="en-US" sz="2400" i="1" dirty="0" smtClean="0">
                <a:latin typeface="Bookman Old Style" pitchFamily="18" charset="0"/>
              </a:rPr>
              <a:t> but few significant t ratios. </a:t>
            </a:r>
          </a:p>
          <a:p>
            <a:pPr lvl="0">
              <a:lnSpc>
                <a:spcPct val="160000"/>
              </a:lnSpc>
            </a:pPr>
            <a:r>
              <a:rPr lang="en-US" sz="2400" i="1" dirty="0" smtClean="0">
                <a:latin typeface="Bookman Old Style" pitchFamily="18" charset="0"/>
              </a:rPr>
              <a:t>High pair-wise correlations among </a:t>
            </a:r>
            <a:r>
              <a:rPr lang="en-US" sz="2400" i="1" dirty="0" err="1" smtClean="0">
                <a:latin typeface="Bookman Old Style" pitchFamily="18" charset="0"/>
              </a:rPr>
              <a:t>regressors</a:t>
            </a:r>
            <a:r>
              <a:rPr lang="en-US" sz="2400" dirty="0" smtClean="0">
                <a:latin typeface="Bookman Old Style" pitchFamily="18" charset="0"/>
              </a:rPr>
              <a:t>. </a:t>
            </a:r>
          </a:p>
          <a:p>
            <a:pPr lvl="0">
              <a:lnSpc>
                <a:spcPct val="160000"/>
              </a:lnSpc>
              <a:buNone/>
            </a:pPr>
            <a:r>
              <a:rPr lang="en-US" sz="2400" dirty="0" smtClean="0">
                <a:latin typeface="Bookman Old Style" pitchFamily="18" charset="0"/>
              </a:rPr>
              <a:t>Formal test</a:t>
            </a:r>
          </a:p>
          <a:p>
            <a:pPr lvl="0">
              <a:lnSpc>
                <a:spcPct val="160000"/>
              </a:lnSpc>
              <a:buNone/>
            </a:pPr>
            <a:r>
              <a:rPr lang="en-US" sz="2400" b="1" dirty="0" smtClean="0">
                <a:latin typeface="Bookman Old Style" pitchFamily="18" charset="0"/>
              </a:rPr>
              <a:t>Variance inflation factor (VIF)</a:t>
            </a:r>
            <a:endParaRPr lang="en-US" sz="2400" dirty="0" smtClean="0">
              <a:latin typeface="Bookman Old Style" pitchFamily="18" charset="0"/>
            </a:endParaRPr>
          </a:p>
          <a:p>
            <a:pPr>
              <a:lnSpc>
                <a:spcPct val="160000"/>
              </a:lnSpc>
            </a:pPr>
            <a:r>
              <a:rPr lang="en-US" sz="2400" dirty="0" smtClean="0">
                <a:latin typeface="Bookman Old Style" pitchFamily="18" charset="0"/>
              </a:rPr>
              <a:t>It is a formal test for </a:t>
            </a:r>
            <a:r>
              <a:rPr lang="en-US" sz="2400" dirty="0" err="1" smtClean="0">
                <a:latin typeface="Bookman Old Style" pitchFamily="18" charset="0"/>
              </a:rPr>
              <a:t>multicollinearity</a:t>
            </a:r>
            <a:r>
              <a:rPr lang="en-US" sz="2400" dirty="0" smtClean="0">
                <a:latin typeface="Bookman Old Style" pitchFamily="18" charset="0"/>
              </a:rPr>
              <a:t> is to conduct “artificial” or auxiliary regressions between each independent variable (as the “dependent” variable) and the remaining independent variables to estimate the variance inflation factors (VIFs).</a:t>
            </a:r>
          </a:p>
          <a:p>
            <a:pPr>
              <a:lnSpc>
                <a:spcPct val="160000"/>
              </a:lnSpc>
            </a:pPr>
            <a:r>
              <a:rPr lang="en-US" sz="2400" dirty="0" smtClean="0">
                <a:latin typeface="Bookman Old Style" pitchFamily="18" charset="0"/>
              </a:rPr>
              <a:t>VIF is a measure of the increase in the variance of the coefficient on </a:t>
            </a:r>
            <a:r>
              <a:rPr lang="en-US" sz="2400" i="1" dirty="0" smtClean="0">
                <a:latin typeface="Bookman Old Style" pitchFamily="18" charset="0"/>
              </a:rPr>
              <a:t>x </a:t>
            </a:r>
            <a:r>
              <a:rPr lang="en-US" sz="2400" i="1" baseline="-25000" dirty="0" smtClean="0">
                <a:latin typeface="Bookman Old Style" pitchFamily="18" charset="0"/>
              </a:rPr>
              <a:t>j</a:t>
            </a:r>
            <a:r>
              <a:rPr lang="en-US" sz="2400" i="1" dirty="0" smtClean="0">
                <a:latin typeface="Bookman Old Style" pitchFamily="18" charset="0"/>
              </a:rPr>
              <a:t> </a:t>
            </a:r>
            <a:r>
              <a:rPr lang="en-US" sz="2400" dirty="0" smtClean="0">
                <a:latin typeface="Bookman Old Style" pitchFamily="18" charset="0"/>
              </a:rPr>
              <a:t>due to the correlation among the explanatory variables compared to what the variance of the coefficient on </a:t>
            </a:r>
            <a:r>
              <a:rPr lang="en-US" sz="2400" i="1" dirty="0" smtClean="0">
                <a:latin typeface="Bookman Old Style" pitchFamily="18" charset="0"/>
              </a:rPr>
              <a:t>x j </a:t>
            </a:r>
            <a:r>
              <a:rPr lang="en-US" sz="2400" dirty="0" smtClean="0">
                <a:latin typeface="Bookman Old Style" pitchFamily="18" charset="0"/>
              </a:rPr>
              <a:t>would be if  </a:t>
            </a:r>
            <a:r>
              <a:rPr lang="en-US" sz="2400" i="1" dirty="0" smtClean="0">
                <a:latin typeface="Bookman Old Style" pitchFamily="18" charset="0"/>
              </a:rPr>
              <a:t>x j </a:t>
            </a:r>
            <a:r>
              <a:rPr lang="en-US" sz="2400" dirty="0" smtClean="0">
                <a:latin typeface="Bookman Old Style" pitchFamily="18" charset="0"/>
              </a:rPr>
              <a:t>were independent of the other explanatory variables. </a:t>
            </a:r>
          </a:p>
          <a:p>
            <a:endParaRPr lang="en-US" sz="2300"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304800" y="1066800"/>
            <a:ext cx="8763000" cy="5562600"/>
          </a:xfrm>
        </p:spPr>
        <p:txBody>
          <a:bodyPr>
            <a:normAutofit/>
          </a:bodyPr>
          <a:lstStyle/>
          <a:p>
            <a:pPr algn="just">
              <a:lnSpc>
                <a:spcPct val="150000"/>
              </a:lnSpc>
            </a:pPr>
            <a:r>
              <a:rPr lang="en-US" sz="2000" dirty="0" smtClean="0">
                <a:latin typeface="Bookman Old Style" pitchFamily="18" charset="0"/>
              </a:rPr>
              <a:t>The VIF is calculated from two steps:</a:t>
            </a:r>
          </a:p>
          <a:p>
            <a:pPr marL="514350" lvl="0" indent="-514350" algn="just">
              <a:lnSpc>
                <a:spcPct val="150000"/>
              </a:lnSpc>
              <a:buAutoNum type="arabicPeriod"/>
            </a:pPr>
            <a:r>
              <a:rPr lang="en-US" sz="2000" dirty="0" smtClean="0">
                <a:latin typeface="Bookman Old Style" pitchFamily="18" charset="0"/>
              </a:rPr>
              <a:t>Run an OLS regression that has xi as a function of all the other explanatory variables in the equation, this equation would be:</a:t>
            </a:r>
          </a:p>
          <a:p>
            <a:pPr marL="514350" indent="-514350" algn="just">
              <a:lnSpc>
                <a:spcPct val="150000"/>
              </a:lnSpc>
              <a:buNone/>
            </a:pPr>
            <a:endParaRPr lang="en-US" sz="2000" dirty="0" smtClean="0">
              <a:latin typeface="Bookman Old Style" pitchFamily="18" charset="0"/>
            </a:endParaRPr>
          </a:p>
          <a:p>
            <a:pPr marL="514350" indent="-514350" algn="just">
              <a:lnSpc>
                <a:spcPct val="150000"/>
              </a:lnSpc>
              <a:buNone/>
            </a:pPr>
            <a:endParaRPr lang="en-US" sz="2000" dirty="0" smtClean="0">
              <a:latin typeface="Bookman Old Style" pitchFamily="18" charset="0"/>
            </a:endParaRPr>
          </a:p>
          <a:p>
            <a:pPr lvl="0" algn="just">
              <a:lnSpc>
                <a:spcPct val="150000"/>
              </a:lnSpc>
              <a:buNone/>
            </a:pPr>
            <a:r>
              <a:rPr lang="en-US" sz="2000" dirty="0" smtClean="0">
                <a:latin typeface="Bookman Old Style" pitchFamily="18" charset="0"/>
              </a:rPr>
              <a:t>2. Calculate the variance inflation factor for the</a:t>
            </a:r>
          </a:p>
          <a:p>
            <a:pPr algn="just">
              <a:lnSpc>
                <a:spcPct val="150000"/>
              </a:lnSpc>
              <a:buNone/>
            </a:pPr>
            <a:r>
              <a:rPr lang="en-US" sz="2000" dirty="0" smtClean="0">
                <a:latin typeface="Bookman Old Style" pitchFamily="18" charset="0"/>
              </a:rPr>
              <a:t/>
            </a:r>
            <a:br>
              <a:rPr lang="en-US" sz="2000" dirty="0" smtClean="0">
                <a:latin typeface="Bookman Old Style" pitchFamily="18" charset="0"/>
              </a:rPr>
            </a:br>
            <a:endParaRPr lang="en-US" sz="2000" dirty="0">
              <a:latin typeface="Bookman Old Style" pitchFamily="18" charset="0"/>
            </a:endParaRPr>
          </a:p>
        </p:txBody>
      </p:sp>
      <p:pic>
        <p:nvPicPr>
          <p:cNvPr id="1027" name="Picture 3"/>
          <p:cNvPicPr>
            <a:picLocks noChangeAspect="1" noChangeArrowheads="1"/>
          </p:cNvPicPr>
          <p:nvPr/>
        </p:nvPicPr>
        <p:blipFill>
          <a:blip r:embed="rId2"/>
          <a:srcRect/>
          <a:stretch>
            <a:fillRect/>
          </a:stretch>
        </p:blipFill>
        <p:spPr bwMode="auto">
          <a:xfrm>
            <a:off x="2286000" y="2667000"/>
            <a:ext cx="4225275" cy="512763"/>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248400" y="3657600"/>
            <a:ext cx="533400" cy="546283"/>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2590800" y="4495800"/>
            <a:ext cx="2127250" cy="8509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609600" y="5410200"/>
            <a:ext cx="8420984" cy="73025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143000"/>
            <a:ext cx="8839200" cy="5410200"/>
          </a:xfrm>
        </p:spPr>
        <p:txBody>
          <a:bodyPr>
            <a:normAutofit fontScale="70000" lnSpcReduction="20000"/>
          </a:bodyPr>
          <a:lstStyle/>
          <a:p>
            <a:pPr algn="just">
              <a:lnSpc>
                <a:spcPct val="160000"/>
              </a:lnSpc>
            </a:pPr>
            <a:r>
              <a:rPr lang="en-US" dirty="0" smtClean="0">
                <a:latin typeface="Bookman Old Style" pitchFamily="18" charset="0"/>
              </a:rPr>
              <a:t>Ideally, VIFs are 1, indicating the variable provides completely independent information or no </a:t>
            </a:r>
            <a:r>
              <a:rPr lang="en-US" dirty="0" err="1" smtClean="0">
                <a:latin typeface="Bookman Old Style" pitchFamily="18" charset="0"/>
              </a:rPr>
              <a:t>multicollinearity</a:t>
            </a:r>
            <a:r>
              <a:rPr lang="en-US" dirty="0" smtClean="0">
                <a:latin typeface="Bookman Old Style" pitchFamily="18" charset="0"/>
              </a:rPr>
              <a:t>.</a:t>
            </a:r>
          </a:p>
          <a:p>
            <a:pPr algn="just">
              <a:lnSpc>
                <a:spcPct val="160000"/>
              </a:lnSpc>
            </a:pPr>
            <a:r>
              <a:rPr lang="en-US" dirty="0" smtClean="0">
                <a:latin typeface="Bookman Old Style" pitchFamily="18" charset="0"/>
              </a:rPr>
              <a:t>The higher the VIF, the more severe will be the effects of </a:t>
            </a:r>
            <a:r>
              <a:rPr lang="en-US" dirty="0" err="1" smtClean="0">
                <a:latin typeface="Bookman Old Style" pitchFamily="18" charset="0"/>
              </a:rPr>
              <a:t>multicollinearity</a:t>
            </a:r>
            <a:r>
              <a:rPr lang="en-US" dirty="0" smtClean="0">
                <a:latin typeface="Bookman Old Style" pitchFamily="18" charset="0"/>
              </a:rPr>
              <a:t>.</a:t>
            </a:r>
          </a:p>
          <a:p>
            <a:pPr algn="just">
              <a:lnSpc>
                <a:spcPct val="160000"/>
              </a:lnSpc>
              <a:buNone/>
            </a:pPr>
            <a:endParaRPr lang="en-US" dirty="0" smtClean="0">
              <a:latin typeface="Bookman Old Style" pitchFamily="18" charset="0"/>
            </a:endParaRPr>
          </a:p>
          <a:p>
            <a:pPr algn="just">
              <a:lnSpc>
                <a:spcPct val="160000"/>
              </a:lnSpc>
            </a:pPr>
            <a:r>
              <a:rPr lang="en-US" i="1" dirty="0" err="1" smtClean="0">
                <a:latin typeface="Bookman Old Style" pitchFamily="18" charset="0"/>
              </a:rPr>
              <a:t>VIF</a:t>
            </a:r>
            <a:r>
              <a:rPr lang="en-US" i="1" baseline="-25000" dirty="0" err="1" smtClean="0">
                <a:latin typeface="Bookman Old Style" pitchFamily="18" charset="0"/>
              </a:rPr>
              <a:t>j</a:t>
            </a:r>
            <a:r>
              <a:rPr lang="en-US" i="1" dirty="0" smtClean="0">
                <a:latin typeface="Bookman Old Style" pitchFamily="18" charset="0"/>
              </a:rPr>
              <a:t> </a:t>
            </a:r>
            <a:r>
              <a:rPr lang="en-US" dirty="0" smtClean="0">
                <a:latin typeface="Bookman Old Style" pitchFamily="18" charset="0"/>
              </a:rPr>
              <a:t>= 2 , for example, means that variance is twice what it would be if </a:t>
            </a:r>
            <a:r>
              <a:rPr lang="en-US" i="1" dirty="0" smtClean="0">
                <a:latin typeface="Bookman Old Style" pitchFamily="18" charset="0"/>
              </a:rPr>
              <a:t>x </a:t>
            </a:r>
            <a:r>
              <a:rPr lang="en-US" i="1" baseline="-25000" dirty="0" smtClean="0">
                <a:latin typeface="Bookman Old Style" pitchFamily="18" charset="0"/>
              </a:rPr>
              <a:t>j</a:t>
            </a:r>
            <a:r>
              <a:rPr lang="en-US" i="1" dirty="0" smtClean="0">
                <a:latin typeface="Bookman Old Style" pitchFamily="18" charset="0"/>
              </a:rPr>
              <a:t> </a:t>
            </a:r>
            <a:r>
              <a:rPr lang="en-US" dirty="0" smtClean="0">
                <a:latin typeface="Bookman Old Style" pitchFamily="18" charset="0"/>
              </a:rPr>
              <a:t>was not affected by </a:t>
            </a:r>
            <a:r>
              <a:rPr lang="en-US" dirty="0" err="1" smtClean="0">
                <a:latin typeface="Bookman Old Style" pitchFamily="18" charset="0"/>
              </a:rPr>
              <a:t>multicollinearity</a:t>
            </a:r>
            <a:r>
              <a:rPr lang="en-US" dirty="0" smtClean="0">
                <a:latin typeface="Bookman Old Style" pitchFamily="18" charset="0"/>
              </a:rPr>
              <a:t>. </a:t>
            </a:r>
          </a:p>
          <a:p>
            <a:pPr algn="just">
              <a:lnSpc>
                <a:spcPct val="160000"/>
              </a:lnSpc>
            </a:pPr>
            <a:r>
              <a:rPr lang="en-US" dirty="0" smtClean="0">
                <a:latin typeface="Bookman Old Style" pitchFamily="18" charset="0"/>
              </a:rPr>
              <a:t>A </a:t>
            </a:r>
            <a:r>
              <a:rPr lang="en-US" i="1" dirty="0" err="1" smtClean="0">
                <a:latin typeface="Bookman Old Style" pitchFamily="18" charset="0"/>
              </a:rPr>
              <a:t>VIF</a:t>
            </a:r>
            <a:r>
              <a:rPr lang="en-US" i="1" baseline="-25000" dirty="0" err="1" smtClean="0">
                <a:latin typeface="Bookman Old Style" pitchFamily="18" charset="0"/>
              </a:rPr>
              <a:t>j</a:t>
            </a:r>
            <a:r>
              <a:rPr lang="en-US" i="1" dirty="0" smtClean="0">
                <a:latin typeface="Bookman Old Style" pitchFamily="18" charset="0"/>
              </a:rPr>
              <a:t> </a:t>
            </a:r>
            <a:r>
              <a:rPr lang="en-US" dirty="0" smtClean="0">
                <a:latin typeface="Bookman Old Style" pitchFamily="18" charset="0"/>
              </a:rPr>
              <a:t>&gt; 10 is clear evidence that the estimation of </a:t>
            </a:r>
            <a:r>
              <a:rPr lang="en-US" i="1" dirty="0" smtClean="0">
                <a:latin typeface="Bookman Old Style" pitchFamily="18" charset="0"/>
              </a:rPr>
              <a:t>b </a:t>
            </a:r>
            <a:r>
              <a:rPr lang="en-US" i="1" baseline="-25000" dirty="0" smtClean="0">
                <a:latin typeface="Bookman Old Style" pitchFamily="18" charset="0"/>
              </a:rPr>
              <a:t>j</a:t>
            </a:r>
            <a:r>
              <a:rPr lang="en-US" i="1" dirty="0" smtClean="0">
                <a:latin typeface="Bookman Old Style" pitchFamily="18" charset="0"/>
              </a:rPr>
              <a:t> </a:t>
            </a:r>
            <a:r>
              <a:rPr lang="en-US" dirty="0" smtClean="0">
                <a:latin typeface="Bookman Old Style" pitchFamily="18" charset="0"/>
              </a:rPr>
              <a:t>is being affected by </a:t>
            </a:r>
            <a:r>
              <a:rPr lang="en-US" dirty="0" err="1" smtClean="0">
                <a:latin typeface="Bookman Old Style" pitchFamily="18" charset="0"/>
              </a:rPr>
              <a:t>multicollinearity</a:t>
            </a:r>
            <a:endParaRPr lang="en-US" dirty="0" smtClean="0">
              <a:latin typeface="Bookman Old Style" pitchFamily="18" charset="0"/>
            </a:endParaRPr>
          </a:p>
          <a:p>
            <a:pPr algn="just">
              <a:lnSpc>
                <a:spcPct val="160000"/>
              </a:lnSpc>
            </a:pPr>
            <a:endParaRPr lang="en-US" dirty="0">
              <a:latin typeface="Bookman Old Style"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1" algn="ctr" rtl="0">
              <a:spcBef>
                <a:spcPct val="0"/>
              </a:spcBef>
            </a:pPr>
            <a:r>
              <a:rPr lang="en-US" b="1" dirty="0" smtClean="0"/>
              <a:t/>
            </a:r>
            <a:br>
              <a:rPr lang="en-US" b="1" dirty="0" smtClean="0"/>
            </a:br>
            <a:r>
              <a:rPr lang="en-US" sz="2000" b="1" dirty="0" smtClean="0">
                <a:latin typeface="Bookman Old Style" pitchFamily="18" charset="0"/>
              </a:rPr>
              <a:t>Remedial </a:t>
            </a:r>
            <a:r>
              <a:rPr lang="en-US" sz="2000" b="1" dirty="0">
                <a:latin typeface="Bookman Old Style" pitchFamily="18" charset="0"/>
              </a:rPr>
              <a:t>Measures for </a:t>
            </a:r>
            <a:r>
              <a:rPr lang="en-US" sz="2000" b="1" dirty="0" err="1">
                <a:latin typeface="Bookman Old Style" pitchFamily="18" charset="0"/>
              </a:rPr>
              <a:t>Multicollinearity</a:t>
            </a:r>
            <a:r>
              <a:rPr lang="en-US" sz="1600" dirty="0"/>
              <a:t/>
            </a:r>
            <a:br>
              <a:rPr lang="en-US" sz="1600" dirty="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just">
              <a:lnSpc>
                <a:spcPct val="150000"/>
              </a:lnSpc>
            </a:pPr>
            <a:r>
              <a:rPr lang="en-US" sz="2000" i="1" dirty="0" smtClean="0">
                <a:latin typeface="Bookman Old Style" pitchFamily="18" charset="0"/>
              </a:rPr>
              <a:t>Transformation of variables</a:t>
            </a:r>
          </a:p>
          <a:p>
            <a:pPr algn="just">
              <a:lnSpc>
                <a:spcPct val="150000"/>
              </a:lnSpc>
            </a:pPr>
            <a:r>
              <a:rPr lang="en-US" sz="2000" i="1" dirty="0" smtClean="0">
                <a:latin typeface="Bookman Old Style" pitchFamily="18" charset="0"/>
              </a:rPr>
              <a:t>Enlarging the sample by adding new data</a:t>
            </a:r>
          </a:p>
          <a:p>
            <a:pPr algn="just">
              <a:lnSpc>
                <a:spcPct val="150000"/>
              </a:lnSpc>
            </a:pPr>
            <a:r>
              <a:rPr lang="en-US" sz="2000" dirty="0" smtClean="0">
                <a:latin typeface="Bookman Old Style" pitchFamily="18" charset="0"/>
              </a:rPr>
              <a:t>factor analysis, principal component and ridge regression</a:t>
            </a:r>
            <a:endParaRPr lang="en-US" sz="2000" dirty="0">
              <a:latin typeface="Bookman Old Style"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b="1" dirty="0"/>
              <a:t>Illustration of Detecting </a:t>
            </a:r>
            <a:r>
              <a:rPr lang="en-US" b="1" dirty="0" err="1" smtClean="0"/>
              <a:t>Multicollinearity</a:t>
            </a:r>
            <a:endParaRPr lang="en-US" dirty="0"/>
          </a:p>
        </p:txBody>
      </p:sp>
      <p:sp>
        <p:nvSpPr>
          <p:cNvPr id="3" name="Content Placeholder 2"/>
          <p:cNvSpPr>
            <a:spLocks noGrp="1"/>
          </p:cNvSpPr>
          <p:nvPr>
            <p:ph idx="1"/>
          </p:nvPr>
        </p:nvSpPr>
        <p:spPr>
          <a:xfrm>
            <a:off x="152400" y="1295400"/>
            <a:ext cx="8839200" cy="5410200"/>
          </a:xfrm>
        </p:spPr>
        <p:txBody>
          <a:bodyPr/>
          <a:lstStyle/>
          <a:p>
            <a:pPr marL="342900" lvl="2" indent="-342900"/>
            <a:r>
              <a:rPr lang="en-US" b="1" dirty="0" smtClean="0"/>
              <a:t>Perfectly uncorrelated data</a:t>
            </a:r>
            <a:endParaRPr lang="en-US" sz="2000" dirty="0" smtClean="0"/>
          </a:p>
          <a:p>
            <a:endParaRPr lang="en-US" dirty="0"/>
          </a:p>
        </p:txBody>
      </p:sp>
      <p:pic>
        <p:nvPicPr>
          <p:cNvPr id="2052" name="Picture 4"/>
          <p:cNvPicPr>
            <a:picLocks noChangeAspect="1" noChangeArrowheads="1"/>
          </p:cNvPicPr>
          <p:nvPr/>
        </p:nvPicPr>
        <p:blipFill>
          <a:blip r:embed="rId2"/>
          <a:srcRect/>
          <a:stretch>
            <a:fillRect/>
          </a:stretch>
        </p:blipFill>
        <p:spPr bwMode="auto">
          <a:xfrm>
            <a:off x="228600" y="2057400"/>
            <a:ext cx="8534400" cy="4114800"/>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lstStyle/>
          <a:p>
            <a:r>
              <a:rPr lang="en-US" sz="2000" dirty="0" smtClean="0">
                <a:latin typeface="Bookman Old Style" pitchFamily="18" charset="0"/>
              </a:rPr>
              <a:t>if we regress y on x1, we will get the following output:</a:t>
            </a:r>
          </a:p>
          <a:p>
            <a:endParaRPr lang="en-US" dirty="0" smtClean="0"/>
          </a:p>
          <a:p>
            <a:endParaRPr lang="en-US" dirty="0" smtClean="0"/>
          </a:p>
          <a:p>
            <a:pPr>
              <a:buNone/>
            </a:pPr>
            <a:endParaRPr lang="en-US" dirty="0" smtClean="0"/>
          </a:p>
          <a:p>
            <a:endParaRPr lang="en-US" dirty="0" smtClean="0"/>
          </a:p>
          <a:p>
            <a:endParaRPr lang="en-US" dirty="0" smtClean="0"/>
          </a:p>
          <a:p>
            <a:r>
              <a:rPr lang="en-US" sz="2000" dirty="0" smtClean="0">
                <a:latin typeface="Bookman Old Style" pitchFamily="18" charset="0"/>
              </a:rPr>
              <a:t>If we regress y on x2, we will get the following output:</a:t>
            </a:r>
          </a:p>
          <a:p>
            <a:pPr>
              <a:buNone/>
            </a:pPr>
            <a:endParaRPr lang="en-US" dirty="0" smtClean="0"/>
          </a:p>
          <a:p>
            <a:endParaRPr lang="en-US" dirty="0" smtClean="0"/>
          </a:p>
          <a:p>
            <a:endParaRPr lang="en-US" dirty="0"/>
          </a:p>
        </p:txBody>
      </p:sp>
      <p:pic>
        <p:nvPicPr>
          <p:cNvPr id="5" name="image23.png"/>
          <p:cNvPicPr/>
          <p:nvPr/>
        </p:nvPicPr>
        <p:blipFill>
          <a:blip r:embed="rId2" cstate="print"/>
          <a:stretch>
            <a:fillRect/>
          </a:stretch>
        </p:blipFill>
        <p:spPr>
          <a:xfrm>
            <a:off x="533400" y="914400"/>
            <a:ext cx="6858000" cy="2438400"/>
          </a:xfrm>
          <a:prstGeom prst="rect">
            <a:avLst/>
          </a:prstGeom>
        </p:spPr>
      </p:pic>
      <p:pic>
        <p:nvPicPr>
          <p:cNvPr id="7" name="image24.png"/>
          <p:cNvPicPr/>
          <p:nvPr/>
        </p:nvPicPr>
        <p:blipFill>
          <a:blip r:embed="rId3" cstate="print"/>
          <a:stretch>
            <a:fillRect/>
          </a:stretch>
        </p:blipFill>
        <p:spPr>
          <a:xfrm>
            <a:off x="533400" y="4038600"/>
            <a:ext cx="6858000" cy="24384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r>
              <a:rPr lang="en-US" sz="2000" dirty="0" smtClean="0">
                <a:latin typeface="Bookman Old Style" pitchFamily="18" charset="0"/>
              </a:rPr>
              <a:t>If we regress y on x1 and x2, we will get the following output:</a:t>
            </a:r>
          </a:p>
          <a:p>
            <a:endParaRPr lang="en-US" dirty="0"/>
          </a:p>
        </p:txBody>
      </p:sp>
      <p:pic>
        <p:nvPicPr>
          <p:cNvPr id="4" name="image25.png"/>
          <p:cNvPicPr/>
          <p:nvPr/>
        </p:nvPicPr>
        <p:blipFill>
          <a:blip r:embed="rId2" cstate="print"/>
          <a:stretch>
            <a:fillRect/>
          </a:stretch>
        </p:blipFill>
        <p:spPr>
          <a:xfrm>
            <a:off x="762000" y="1295400"/>
            <a:ext cx="6858000" cy="33528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latin typeface="Bookman Old Style" pitchFamily="18" charset="0"/>
              </a:rPr>
              <a:t>HETEROSCEDASTICITY</a:t>
            </a:r>
            <a:endParaRPr lang="en-US" sz="3200" dirty="0"/>
          </a:p>
        </p:txBody>
      </p:sp>
      <p:sp>
        <p:nvSpPr>
          <p:cNvPr id="3" name="Content Placeholder 2"/>
          <p:cNvSpPr>
            <a:spLocks noGrp="1"/>
          </p:cNvSpPr>
          <p:nvPr>
            <p:ph idx="1"/>
          </p:nvPr>
        </p:nvSpPr>
        <p:spPr>
          <a:xfrm>
            <a:off x="152400" y="1143000"/>
            <a:ext cx="8839200" cy="5562600"/>
          </a:xfrm>
        </p:spPr>
        <p:txBody>
          <a:bodyPr>
            <a:normAutofit fontScale="70000" lnSpcReduction="20000"/>
          </a:bodyPr>
          <a:lstStyle/>
          <a:p>
            <a:pPr algn="just">
              <a:lnSpc>
                <a:spcPct val="170000"/>
              </a:lnSpc>
            </a:pPr>
            <a:r>
              <a:rPr lang="en-US" dirty="0" smtClean="0">
                <a:latin typeface="Bookman Old Style" pitchFamily="18" charset="0"/>
              </a:rPr>
              <a:t>The assumption of </a:t>
            </a:r>
            <a:r>
              <a:rPr lang="en-US" dirty="0" err="1" smtClean="0">
                <a:latin typeface="Bookman Old Style" pitchFamily="18" charset="0"/>
              </a:rPr>
              <a:t>homoscedasticity</a:t>
            </a:r>
            <a:r>
              <a:rPr lang="en-US" dirty="0" smtClean="0">
                <a:latin typeface="Bookman Old Style" pitchFamily="18" charset="0"/>
              </a:rPr>
              <a:t> is that the error variance is constant. </a:t>
            </a:r>
          </a:p>
          <a:p>
            <a:pPr algn="just">
              <a:lnSpc>
                <a:spcPct val="170000"/>
              </a:lnSpc>
            </a:pPr>
            <a:r>
              <a:rPr lang="en-US" i="1" dirty="0" err="1" smtClean="0">
                <a:latin typeface="Bookman Old Style" pitchFamily="18" charset="0"/>
              </a:rPr>
              <a:t>Homoscedasticity</a:t>
            </a:r>
            <a:r>
              <a:rPr lang="en-US" i="1" dirty="0" smtClean="0">
                <a:latin typeface="Bookman Old Style" pitchFamily="18" charset="0"/>
              </a:rPr>
              <a:t> </a:t>
            </a:r>
            <a:r>
              <a:rPr lang="en-US" dirty="0" smtClean="0">
                <a:latin typeface="Bookman Old Style" pitchFamily="18" charset="0"/>
              </a:rPr>
              <a:t>implies that, conditional on the explanatory variables, the variance of the error </a:t>
            </a:r>
            <a:r>
              <a:rPr lang="en-US" i="1" dirty="0" smtClean="0">
                <a:latin typeface="Bookman Old Style" pitchFamily="18" charset="0"/>
              </a:rPr>
              <a:t>u </a:t>
            </a:r>
            <a:r>
              <a:rPr lang="en-US" dirty="0" smtClean="0">
                <a:latin typeface="Bookman Old Style" pitchFamily="18" charset="0"/>
              </a:rPr>
              <a:t>is constant (does not depend on x): </a:t>
            </a:r>
            <a:r>
              <a:rPr lang="en-US" i="1" dirty="0" err="1" smtClean="0">
                <a:latin typeface="Bookman Old Style" pitchFamily="18" charset="0"/>
              </a:rPr>
              <a:t>Var</a:t>
            </a:r>
            <a:r>
              <a:rPr lang="en-US" dirty="0" smtClean="0">
                <a:latin typeface="Bookman Old Style" pitchFamily="18" charset="0"/>
              </a:rPr>
              <a:t>(</a:t>
            </a:r>
            <a:r>
              <a:rPr lang="en-US" i="1" dirty="0" err="1" smtClean="0">
                <a:latin typeface="Bookman Old Style" pitchFamily="18" charset="0"/>
              </a:rPr>
              <a:t>ui</a:t>
            </a:r>
            <a:r>
              <a:rPr lang="en-US" i="1" dirty="0" smtClean="0">
                <a:latin typeface="Bookman Old Style" pitchFamily="18" charset="0"/>
              </a:rPr>
              <a:t> </a:t>
            </a:r>
            <a:r>
              <a:rPr lang="en-US" dirty="0" smtClean="0">
                <a:latin typeface="Bookman Old Style" pitchFamily="18" charset="0"/>
              </a:rPr>
              <a:t>/ </a:t>
            </a:r>
            <a:r>
              <a:rPr lang="en-US" i="1" dirty="0" smtClean="0">
                <a:latin typeface="Bookman Old Style" pitchFamily="18" charset="0"/>
              </a:rPr>
              <a:t>xi </a:t>
            </a:r>
            <a:r>
              <a:rPr lang="en-US" dirty="0" smtClean="0">
                <a:latin typeface="Bookman Old Style" pitchFamily="18" charset="0"/>
              </a:rPr>
              <a:t>) = </a:t>
            </a:r>
            <a:r>
              <a:rPr lang="en-US" i="1" dirty="0" smtClean="0">
                <a:latin typeface="Bookman Old Style" pitchFamily="18" charset="0"/>
              </a:rPr>
              <a:t>cons</a:t>
            </a:r>
            <a:r>
              <a:rPr lang="en-US" dirty="0" smtClean="0">
                <a:latin typeface="Bookman Old Style" pitchFamily="18" charset="0"/>
              </a:rPr>
              <a:t>tan</a:t>
            </a:r>
            <a:r>
              <a:rPr lang="en-US" i="1" dirty="0" smtClean="0">
                <a:latin typeface="Bookman Old Style" pitchFamily="18" charset="0"/>
              </a:rPr>
              <a:t>t</a:t>
            </a:r>
            <a:r>
              <a:rPr lang="en-US" dirty="0" smtClean="0">
                <a:latin typeface="Bookman Old Style" pitchFamily="18" charset="0"/>
              </a:rPr>
              <a:t>.</a:t>
            </a:r>
          </a:p>
          <a:p>
            <a:pPr algn="just">
              <a:lnSpc>
                <a:spcPct val="170000"/>
              </a:lnSpc>
            </a:pPr>
            <a:r>
              <a:rPr lang="en-US" dirty="0" smtClean="0">
                <a:latin typeface="Bookman Old Style" pitchFamily="18" charset="0"/>
              </a:rPr>
              <a:t>If there is non-constant variance of the error terms, the error terms are related to some variable</a:t>
            </a:r>
          </a:p>
          <a:p>
            <a:pPr algn="just">
              <a:lnSpc>
                <a:spcPct val="170000"/>
              </a:lnSpc>
            </a:pPr>
            <a:r>
              <a:rPr lang="en-US" dirty="0" smtClean="0">
                <a:latin typeface="Bookman Old Style" pitchFamily="18" charset="0"/>
              </a:rPr>
              <a:t>If the variance of </a:t>
            </a:r>
            <a:r>
              <a:rPr lang="en-US" i="1" dirty="0" smtClean="0">
                <a:latin typeface="Bookman Old Style" pitchFamily="18" charset="0"/>
              </a:rPr>
              <a:t>u </a:t>
            </a:r>
            <a:r>
              <a:rPr lang="en-US" dirty="0" smtClean="0">
                <a:latin typeface="Bookman Old Style" pitchFamily="18" charset="0"/>
              </a:rPr>
              <a:t>is different for different values of the </a:t>
            </a:r>
            <a:r>
              <a:rPr lang="en-US" i="1" dirty="0" smtClean="0">
                <a:latin typeface="Bookman Old Style" pitchFamily="18" charset="0"/>
              </a:rPr>
              <a:t>x</a:t>
            </a:r>
            <a:r>
              <a:rPr lang="en-US" dirty="0" smtClean="0">
                <a:latin typeface="Bookman Old Style" pitchFamily="18" charset="0"/>
              </a:rPr>
              <a:t>' </a:t>
            </a:r>
            <a:r>
              <a:rPr lang="en-US" i="1" dirty="0" smtClean="0">
                <a:latin typeface="Bookman Old Style" pitchFamily="18" charset="0"/>
              </a:rPr>
              <a:t>s </a:t>
            </a:r>
            <a:r>
              <a:rPr lang="en-US" dirty="0" smtClean="0">
                <a:latin typeface="Bookman Old Style" pitchFamily="18" charset="0"/>
              </a:rPr>
              <a:t>, then the errors are </a:t>
            </a:r>
            <a:r>
              <a:rPr lang="en-US" dirty="0" err="1" smtClean="0">
                <a:latin typeface="Bookman Old Style" pitchFamily="18" charset="0"/>
              </a:rPr>
              <a:t>heteroscedastic</a:t>
            </a:r>
            <a:r>
              <a:rPr lang="en-US" dirty="0" smtClean="0">
                <a:latin typeface="Bookman Old Style" pitchFamily="18" charset="0"/>
              </a:rPr>
              <a:t>: </a:t>
            </a:r>
          </a:p>
          <a:p>
            <a:pPr>
              <a:buNone/>
            </a:pPr>
            <a:r>
              <a:rPr lang="en-US" dirty="0" smtClean="0"/>
              <a:t/>
            </a:r>
            <a:br>
              <a:rPr lang="en-US" dirty="0" smtClean="0"/>
            </a:br>
            <a:endParaRPr lang="en-US" dirty="0" smtClean="0"/>
          </a:p>
          <a:p>
            <a:endParaRPr lang="en-US" dirty="0" smtClean="0"/>
          </a:p>
          <a:p>
            <a:endParaRPr lang="en-US" dirty="0"/>
          </a:p>
        </p:txBody>
      </p:sp>
      <p:pic>
        <p:nvPicPr>
          <p:cNvPr id="3075" name="Picture 3"/>
          <p:cNvPicPr>
            <a:picLocks noChangeAspect="1" noChangeArrowheads="1"/>
          </p:cNvPicPr>
          <p:nvPr/>
        </p:nvPicPr>
        <p:blipFill>
          <a:blip r:embed="rId2"/>
          <a:srcRect/>
          <a:stretch>
            <a:fillRect/>
          </a:stretch>
        </p:blipFill>
        <p:spPr bwMode="auto">
          <a:xfrm>
            <a:off x="3048000" y="6019800"/>
            <a:ext cx="2285626" cy="55245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Bookman Old Style" pitchFamily="18" charset="0"/>
              </a:rPr>
              <a:t>HETEROSCEDASTICITY</a:t>
            </a:r>
            <a:endParaRPr lang="en-US" sz="3200" dirty="0">
              <a:latin typeface="Bookman Old Style" pitchFamily="18" charset="0"/>
            </a:endParaRPr>
          </a:p>
        </p:txBody>
      </p:sp>
      <p:sp>
        <p:nvSpPr>
          <p:cNvPr id="3" name="Content Placeholder 2"/>
          <p:cNvSpPr>
            <a:spLocks noGrp="1"/>
          </p:cNvSpPr>
          <p:nvPr>
            <p:ph idx="1"/>
          </p:nvPr>
        </p:nvSpPr>
        <p:spPr>
          <a:xfrm>
            <a:off x="152400" y="1066800"/>
            <a:ext cx="8839200" cy="5638800"/>
          </a:xfrm>
        </p:spPr>
        <p:txBody>
          <a:bodyPr>
            <a:normAutofit fontScale="77500" lnSpcReduction="20000"/>
          </a:bodyPr>
          <a:lstStyle/>
          <a:p>
            <a:pPr algn="just">
              <a:lnSpc>
                <a:spcPct val="160000"/>
              </a:lnSpc>
            </a:pPr>
            <a:r>
              <a:rPr lang="en-US" dirty="0" err="1" smtClean="0">
                <a:latin typeface="Bookman Old Style" pitchFamily="18" charset="0"/>
              </a:rPr>
              <a:t>Heteroscedasticity</a:t>
            </a:r>
            <a:r>
              <a:rPr lang="en-US" dirty="0" smtClean="0">
                <a:latin typeface="Bookman Old Style" pitchFamily="18" charset="0"/>
              </a:rPr>
              <a:t> may be caused by:</a:t>
            </a:r>
          </a:p>
          <a:p>
            <a:pPr lvl="2" algn="just">
              <a:lnSpc>
                <a:spcPct val="160000"/>
              </a:lnSpc>
              <a:buFont typeface="Wingdings" pitchFamily="2" charset="2"/>
              <a:buChar char="Ø"/>
            </a:pPr>
            <a:r>
              <a:rPr lang="en-US" dirty="0" smtClean="0">
                <a:latin typeface="Bookman Old Style" pitchFamily="18" charset="0"/>
              </a:rPr>
              <a:t>Model misspecification - omitted variable or improper functional form;</a:t>
            </a:r>
            <a:endParaRPr lang="en-US" sz="2000" dirty="0" smtClean="0">
              <a:latin typeface="Bookman Old Style" pitchFamily="18" charset="0"/>
            </a:endParaRPr>
          </a:p>
          <a:p>
            <a:pPr lvl="2" algn="just">
              <a:lnSpc>
                <a:spcPct val="160000"/>
              </a:lnSpc>
              <a:buFont typeface="Wingdings" pitchFamily="2" charset="2"/>
              <a:buChar char="Ø"/>
            </a:pPr>
            <a:r>
              <a:rPr lang="en-US" dirty="0" smtClean="0">
                <a:latin typeface="Bookman Old Style" pitchFamily="18" charset="0"/>
              </a:rPr>
              <a:t>Learning behaviors across time;</a:t>
            </a:r>
            <a:endParaRPr lang="en-US" sz="2000" dirty="0" smtClean="0">
              <a:latin typeface="Bookman Old Style" pitchFamily="18" charset="0"/>
            </a:endParaRPr>
          </a:p>
          <a:p>
            <a:pPr lvl="2" algn="just">
              <a:lnSpc>
                <a:spcPct val="160000"/>
              </a:lnSpc>
              <a:buFont typeface="Wingdings" pitchFamily="2" charset="2"/>
              <a:buChar char="Ø"/>
            </a:pPr>
            <a:r>
              <a:rPr lang="en-US" dirty="0" smtClean="0">
                <a:latin typeface="Bookman Old Style" pitchFamily="18" charset="0"/>
              </a:rPr>
              <a:t>Changes in data collection or definitions: Outliers or breakdown in model: Frequently observed in cross sectional data sets where demographics are involved</a:t>
            </a:r>
            <a:endParaRPr lang="en-US" sz="2000" dirty="0" smtClean="0">
              <a:latin typeface="Bookman Old Style" pitchFamily="18" charset="0"/>
            </a:endParaRPr>
          </a:p>
          <a:p>
            <a:pPr marL="342900" lvl="1" indent="-342900" algn="just">
              <a:lnSpc>
                <a:spcPct val="160000"/>
              </a:lnSpc>
              <a:buFont typeface="Arial" pitchFamily="34" charset="0"/>
              <a:buChar char="•"/>
            </a:pPr>
            <a:r>
              <a:rPr lang="en-US" sz="2400" dirty="0" smtClean="0">
                <a:latin typeface="Bookman Old Style" pitchFamily="18" charset="0"/>
              </a:rPr>
              <a:t>The consequences of </a:t>
            </a:r>
            <a:r>
              <a:rPr lang="en-US" sz="2400" dirty="0" err="1" smtClean="0">
                <a:latin typeface="Bookman Old Style" pitchFamily="18" charset="0"/>
              </a:rPr>
              <a:t>heteroscedasticity</a:t>
            </a:r>
            <a:r>
              <a:rPr lang="en-US" sz="2400" dirty="0" smtClean="0">
                <a:latin typeface="Bookman Old Style" pitchFamily="18" charset="0"/>
              </a:rPr>
              <a:t> are</a:t>
            </a:r>
          </a:p>
          <a:p>
            <a:pPr marL="342900" lvl="1" indent="-342900" algn="just">
              <a:lnSpc>
                <a:spcPct val="160000"/>
              </a:lnSpc>
              <a:buFont typeface="Wingdings" pitchFamily="2" charset="2"/>
              <a:buChar char="Ø"/>
            </a:pPr>
            <a:r>
              <a:rPr lang="en-US" sz="2400" i="1" dirty="0" smtClean="0">
                <a:latin typeface="Bookman Old Style" pitchFamily="18" charset="0"/>
              </a:rPr>
              <a:t>OLS estimator is not of the smallest variance</a:t>
            </a:r>
          </a:p>
          <a:p>
            <a:pPr marL="342900" lvl="1" indent="-342900" algn="just">
              <a:lnSpc>
                <a:spcPct val="160000"/>
              </a:lnSpc>
              <a:buFont typeface="Wingdings" pitchFamily="2" charset="2"/>
              <a:buChar char="Ø"/>
            </a:pPr>
            <a:r>
              <a:rPr lang="en-US" sz="2400" dirty="0" smtClean="0">
                <a:latin typeface="Bookman Old Style" pitchFamily="18" charset="0"/>
              </a:rPr>
              <a:t>Least square estimators are not efficient (not BLUE)</a:t>
            </a:r>
          </a:p>
          <a:p>
            <a:pPr marL="342900" lvl="1" indent="-342900" algn="just">
              <a:lnSpc>
                <a:spcPct val="160000"/>
              </a:lnSpc>
              <a:buFont typeface="Wingdings" pitchFamily="2" charset="2"/>
              <a:buChar char="Ø"/>
            </a:pPr>
            <a:r>
              <a:rPr lang="en-US" sz="2400" i="1" dirty="0" smtClean="0">
                <a:latin typeface="Bookman Old Style" pitchFamily="18" charset="0"/>
              </a:rPr>
              <a:t>Hypothesis test error</a:t>
            </a:r>
          </a:p>
          <a:p>
            <a:pPr marL="342900" lvl="1" indent="-342900" algn="just">
              <a:lnSpc>
                <a:spcPct val="160000"/>
              </a:lnSpc>
              <a:buFont typeface="Wingdings" pitchFamily="2" charset="2"/>
              <a:buChar char="Ø"/>
            </a:pPr>
            <a:r>
              <a:rPr lang="en-US" sz="2500" i="1" dirty="0" smtClean="0">
                <a:latin typeface="Bookman Old Style" pitchFamily="18" charset="0"/>
              </a:rPr>
              <a:t>Confidence interval of explained variable is predicted incorrectly</a:t>
            </a:r>
            <a:endParaRPr lang="en-US" sz="2500" dirty="0" smtClean="0">
              <a:latin typeface="Bookman Old Style" pitchFamily="18" charset="0"/>
            </a:endParaRPr>
          </a:p>
          <a:p>
            <a:pPr marL="342900" lvl="1" indent="-342900">
              <a:buFont typeface="Arial" pitchFamily="34" charset="0"/>
              <a:buChar char="•"/>
            </a:pPr>
            <a:endParaRPr lang="en-US" sz="2400" dirty="0" smtClean="0"/>
          </a:p>
          <a:p>
            <a:pPr>
              <a:buNone/>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lvl="1"/>
            <a:r>
              <a:rPr lang="en-US" sz="2000" b="1" dirty="0">
                <a:latin typeface="Bookman Old Style" pitchFamily="18" charset="0"/>
              </a:rPr>
              <a:t>Graphic Detection of </a:t>
            </a:r>
            <a:r>
              <a:rPr lang="en-US" sz="2000" b="1" dirty="0" err="1" smtClean="0">
                <a:latin typeface="Bookman Old Style" pitchFamily="18" charset="0"/>
              </a:rPr>
              <a:t>Heteroscedasticity</a:t>
            </a:r>
            <a:r>
              <a:rPr lang="en-US" b="1" dirty="0" smtClean="0">
                <a:latin typeface="Bookman Old Style" pitchFamily="18" charset="0"/>
              </a:rPr>
              <a:t>: </a:t>
            </a:r>
            <a:r>
              <a:rPr lang="en-US" sz="2000" b="1" dirty="0" smtClean="0">
                <a:latin typeface="Bookman Old Style" pitchFamily="18" charset="0"/>
              </a:rPr>
              <a:t>Residual </a:t>
            </a:r>
            <a:r>
              <a:rPr lang="en-US" sz="2000" b="1" dirty="0">
                <a:latin typeface="Bookman Old Style" pitchFamily="18" charset="0"/>
              </a:rPr>
              <a:t>plots</a:t>
            </a:r>
            <a:endParaRPr lang="en-US" sz="2000" dirty="0">
              <a:latin typeface="Bookman Old Style" pitchFamily="18" charset="0"/>
            </a:endParaRPr>
          </a:p>
        </p:txBody>
      </p:sp>
      <p:sp>
        <p:nvSpPr>
          <p:cNvPr id="3" name="Content Placeholder 2"/>
          <p:cNvSpPr>
            <a:spLocks noGrp="1"/>
          </p:cNvSpPr>
          <p:nvPr>
            <p:ph idx="1"/>
          </p:nvPr>
        </p:nvSpPr>
        <p:spPr>
          <a:xfrm>
            <a:off x="228600" y="990600"/>
            <a:ext cx="8686800" cy="5638800"/>
          </a:xfrm>
        </p:spPr>
        <p:txBody>
          <a:bodyPr>
            <a:normAutofit/>
          </a:bodyPr>
          <a:lstStyle/>
          <a:p>
            <a:r>
              <a:rPr lang="en-US" sz="2000" dirty="0" err="1" smtClean="0">
                <a:latin typeface="Bookman Old Style" pitchFamily="18" charset="0"/>
              </a:rPr>
              <a:t>Homoscedastic</a:t>
            </a:r>
            <a:r>
              <a:rPr lang="en-US" sz="2000" dirty="0" smtClean="0">
                <a:latin typeface="Bookman Old Style" pitchFamily="18" charset="0"/>
              </a:rPr>
              <a:t> and </a:t>
            </a:r>
            <a:r>
              <a:rPr lang="en-US" sz="2000" dirty="0" err="1" smtClean="0">
                <a:latin typeface="Bookman Old Style" pitchFamily="18" charset="0"/>
              </a:rPr>
              <a:t>heteroscedastic</a:t>
            </a:r>
            <a:r>
              <a:rPr lang="en-US" sz="2000" dirty="0" smtClean="0">
                <a:latin typeface="Bookman Old Style" pitchFamily="18" charset="0"/>
              </a:rPr>
              <a:t> pattern of errors</a:t>
            </a:r>
          </a:p>
          <a:p>
            <a:pPr>
              <a:buNone/>
            </a:pPr>
            <a:endParaRPr lang="en-US" sz="2000" dirty="0">
              <a:latin typeface="Bookman Old Style" pitchFamily="18" charset="0"/>
            </a:endParaRPr>
          </a:p>
        </p:txBody>
      </p:sp>
      <p:pic>
        <p:nvPicPr>
          <p:cNvPr id="4" name="image26.jpeg"/>
          <p:cNvPicPr/>
          <p:nvPr/>
        </p:nvPicPr>
        <p:blipFill>
          <a:blip r:embed="rId2" cstate="print"/>
          <a:stretch>
            <a:fillRect/>
          </a:stretch>
        </p:blipFill>
        <p:spPr>
          <a:xfrm>
            <a:off x="762000" y="1447800"/>
            <a:ext cx="7696200" cy="50292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7529</Words>
  <Application>Microsoft Office PowerPoint</Application>
  <PresentationFormat>On-screen Show (4:3)</PresentationFormat>
  <Paragraphs>585</Paragraphs>
  <Slides>118</Slides>
  <Notes>0</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Econometrics for managers </vt:lpstr>
      <vt:lpstr>  INTRODUCTION: The Basics of Econometrics   </vt:lpstr>
      <vt:lpstr>Con’d </vt:lpstr>
      <vt:lpstr> Methodology of econometrics </vt:lpstr>
      <vt:lpstr>Slide 5</vt:lpstr>
      <vt:lpstr> Linear Correlation Analysis </vt:lpstr>
      <vt:lpstr>Con’d </vt:lpstr>
      <vt:lpstr>Scatter plots of data with various correlation coefficients</vt:lpstr>
      <vt:lpstr>Illustration of linear and nonlinear relationships</vt:lpstr>
      <vt:lpstr>Con’d </vt:lpstr>
      <vt:lpstr>Con’d </vt:lpstr>
      <vt:lpstr> Significance of the Stochastic Disturbance Term </vt:lpstr>
      <vt:lpstr>Con’d </vt:lpstr>
      <vt:lpstr> Scale of measurements </vt:lpstr>
      <vt:lpstr>Con’d </vt:lpstr>
      <vt:lpstr>Slide 16</vt:lpstr>
      <vt:lpstr>Definition of the Simple Regression Model</vt:lpstr>
      <vt:lpstr>Slide 18</vt:lpstr>
      <vt:lpstr>The basic assumption of multiple linear regression (MLR) model </vt:lpstr>
      <vt:lpstr>Con’d </vt:lpstr>
      <vt:lpstr>Deriving ordinary least squares (OLS) </vt:lpstr>
      <vt:lpstr>Con’d </vt:lpstr>
      <vt:lpstr>Con’d </vt:lpstr>
      <vt:lpstr>Con’d </vt:lpstr>
      <vt:lpstr>Slide 25</vt:lpstr>
      <vt:lpstr> Statistical Properties of OLS Estimators </vt:lpstr>
      <vt:lpstr>Con’d </vt:lpstr>
      <vt:lpstr>Con’d </vt:lpstr>
      <vt:lpstr>Con’d </vt:lpstr>
      <vt:lpstr>Demonstration of unbiasedness and efficiency of estimators with normal distribution</vt:lpstr>
      <vt:lpstr>Con’d </vt:lpstr>
      <vt:lpstr>Con’d </vt:lpstr>
      <vt:lpstr>Con’d </vt:lpstr>
      <vt:lpstr>Slide 34</vt:lpstr>
      <vt:lpstr> Goodness of Fit </vt:lpstr>
      <vt:lpstr>Con’d </vt:lpstr>
      <vt:lpstr>Con’d </vt:lpstr>
      <vt:lpstr>Con’d </vt:lpstr>
      <vt:lpstr> Residual Analysis </vt:lpstr>
      <vt:lpstr>Graphical analysis of residuals for linearity and homoscedasticity assumptions</vt:lpstr>
      <vt:lpstr>The test for normality assumption:</vt:lpstr>
      <vt:lpstr>Con’d </vt:lpstr>
      <vt:lpstr>Analysis of residuals for independence (or exogeneity)</vt:lpstr>
      <vt:lpstr> Basics of Hypothesis Testing </vt:lpstr>
      <vt:lpstr>Con’d </vt:lpstr>
      <vt:lpstr>  Confidence Interval Estimation </vt:lpstr>
      <vt:lpstr>Con’d </vt:lpstr>
      <vt:lpstr>Con’d </vt:lpstr>
      <vt:lpstr> Approaches to Hypothesis Testing </vt:lpstr>
      <vt:lpstr> The confidence-interval approach </vt:lpstr>
      <vt:lpstr>Con’d </vt:lpstr>
      <vt:lpstr>A 100(1 − α)% confidence interval for β1</vt:lpstr>
      <vt:lpstr>Slide 53</vt:lpstr>
      <vt:lpstr> One-sided or one-tail test </vt:lpstr>
      <vt:lpstr>  The test-of-significance approach </vt:lpstr>
      <vt:lpstr>The t test of significance: decision rules</vt:lpstr>
      <vt:lpstr> MULTIPLE LINEAR REGRESSION </vt:lpstr>
      <vt:lpstr>Con’d </vt:lpstr>
      <vt:lpstr>Slide 59</vt:lpstr>
      <vt:lpstr>Interaction analysis: </vt:lpstr>
      <vt:lpstr>Con’d </vt:lpstr>
      <vt:lpstr>Con’d </vt:lpstr>
      <vt:lpstr>Con’d </vt:lpstr>
      <vt:lpstr>Con’d </vt:lpstr>
      <vt:lpstr>Con’d </vt:lpstr>
      <vt:lpstr> Statistical Tests </vt:lpstr>
      <vt:lpstr>Slide 67</vt:lpstr>
      <vt:lpstr>Slide 68</vt:lpstr>
      <vt:lpstr> Model Specification </vt:lpstr>
      <vt:lpstr> Meaning and consequences of specification errors </vt:lpstr>
      <vt:lpstr>Computer Lab 1: Multiple linear regression (MLR) analysis</vt:lpstr>
      <vt:lpstr>Slide 72</vt:lpstr>
      <vt:lpstr> Multiple Equation Models: Multivariate regression </vt:lpstr>
      <vt:lpstr> Seemingly unrelated regression (SUR) </vt:lpstr>
      <vt:lpstr>Con’d </vt:lpstr>
      <vt:lpstr>Computer Lab 2: Estimation and application of multiple equation models</vt:lpstr>
      <vt:lpstr>Slide 77</vt:lpstr>
      <vt:lpstr>Con’d </vt:lpstr>
      <vt:lpstr>Sur model: example </vt:lpstr>
      <vt:lpstr>Slide 80</vt:lpstr>
      <vt:lpstr>Con’d </vt:lpstr>
      <vt:lpstr>Con’d </vt:lpstr>
      <vt:lpstr>Con’d </vt:lpstr>
      <vt:lpstr>Con’d </vt:lpstr>
      <vt:lpstr>  violation of classical assumptions Multicollinearity  </vt:lpstr>
      <vt:lpstr>Con’d </vt:lpstr>
      <vt:lpstr>Con’d </vt:lpstr>
      <vt:lpstr>  The major causes of multicollinearity are the following: </vt:lpstr>
      <vt:lpstr>high degree of multicollinearity will have the following five major consequences</vt:lpstr>
      <vt:lpstr>Con’d </vt:lpstr>
      <vt:lpstr>Con’d </vt:lpstr>
      <vt:lpstr>Con’d </vt:lpstr>
      <vt:lpstr> Remedial Measures for Multicollinearity </vt:lpstr>
      <vt:lpstr>Illustration of Detecting Multicollinearity</vt:lpstr>
      <vt:lpstr>Slide 95</vt:lpstr>
      <vt:lpstr>Slide 96</vt:lpstr>
      <vt:lpstr>HETEROSCEDASTICITY</vt:lpstr>
      <vt:lpstr>HETEROSCEDASTICITY</vt:lpstr>
      <vt:lpstr>Graphic Detection of Heteroscedasticity: Residual plots</vt:lpstr>
      <vt:lpstr>Detection of heteroscedasticity from graphic plots</vt:lpstr>
      <vt:lpstr>Formal Tests for Heteroscedasticity</vt:lpstr>
      <vt:lpstr>Con’d </vt:lpstr>
      <vt:lpstr>Remedial Measures for Heteroscedasticity</vt:lpstr>
      <vt:lpstr>Con’d </vt:lpstr>
      <vt:lpstr>AUTOCORRELATION</vt:lpstr>
      <vt:lpstr>Causes of autocorrelation</vt:lpstr>
      <vt:lpstr>Detection of Autocorrelation</vt:lpstr>
      <vt:lpstr>Causes of autocorrelation</vt:lpstr>
      <vt:lpstr>Detection of Autocorrelation</vt:lpstr>
      <vt:lpstr> Durbin-Watson (DW) test </vt:lpstr>
      <vt:lpstr>Con’d </vt:lpstr>
      <vt:lpstr>Con’d </vt:lpstr>
      <vt:lpstr> Higher order tests: The Breusch – Godfrey (BG) test </vt:lpstr>
      <vt:lpstr>Computer Lab: Postestimation tests (after MLR)</vt:lpstr>
      <vt:lpstr> The following post-estimation commands are of special interest after regress: </vt:lpstr>
      <vt:lpstr>Slide 116</vt:lpstr>
      <vt:lpstr>Slide 117</vt:lpstr>
      <vt:lpstr> Predicted value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dc:creator>
  <cp:lastModifiedBy>user</cp:lastModifiedBy>
  <cp:revision>109</cp:revision>
  <dcterms:created xsi:type="dcterms:W3CDTF">2006-08-16T00:00:00Z</dcterms:created>
  <dcterms:modified xsi:type="dcterms:W3CDTF">2020-04-29T06:29:46Z</dcterms:modified>
</cp:coreProperties>
</file>