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8">
  <p:sldMasterIdLst>
    <p:sldMasterId id="2147483648" r:id="rId1"/>
  </p:sldMasterIdLst>
  <p:notesMasterIdLst>
    <p:notesMasterId r:id="rId72"/>
  </p:notesMasterIdLst>
  <p:handoutMasterIdLst>
    <p:handoutMasterId r:id="rId73"/>
  </p:handoutMasterIdLst>
  <p:sldIdLst>
    <p:sldId id="413" r:id="rId2"/>
    <p:sldId id="414" r:id="rId3"/>
    <p:sldId id="415" r:id="rId4"/>
    <p:sldId id="416" r:id="rId5"/>
    <p:sldId id="417" r:id="rId6"/>
    <p:sldId id="418" r:id="rId7"/>
    <p:sldId id="419" r:id="rId8"/>
    <p:sldId id="420" r:id="rId9"/>
    <p:sldId id="421" r:id="rId10"/>
    <p:sldId id="422" r:id="rId11"/>
    <p:sldId id="423" r:id="rId12"/>
    <p:sldId id="424" r:id="rId13"/>
    <p:sldId id="425" r:id="rId14"/>
    <p:sldId id="426" r:id="rId15"/>
    <p:sldId id="427" r:id="rId16"/>
    <p:sldId id="428" r:id="rId17"/>
    <p:sldId id="429" r:id="rId18"/>
    <p:sldId id="430" r:id="rId19"/>
    <p:sldId id="431" r:id="rId20"/>
    <p:sldId id="432" r:id="rId21"/>
    <p:sldId id="433" r:id="rId22"/>
    <p:sldId id="434" r:id="rId23"/>
    <p:sldId id="435" r:id="rId24"/>
    <p:sldId id="436" r:id="rId25"/>
    <p:sldId id="437" r:id="rId26"/>
    <p:sldId id="438" r:id="rId27"/>
    <p:sldId id="439" r:id="rId28"/>
    <p:sldId id="441" r:id="rId29"/>
    <p:sldId id="442" r:id="rId30"/>
    <p:sldId id="445" r:id="rId31"/>
    <p:sldId id="446" r:id="rId32"/>
    <p:sldId id="447" r:id="rId33"/>
    <p:sldId id="448" r:id="rId34"/>
    <p:sldId id="449" r:id="rId35"/>
    <p:sldId id="450" r:id="rId36"/>
    <p:sldId id="451" r:id="rId37"/>
    <p:sldId id="453" r:id="rId38"/>
    <p:sldId id="455" r:id="rId39"/>
    <p:sldId id="456" r:id="rId40"/>
    <p:sldId id="457" r:id="rId41"/>
    <p:sldId id="458" r:id="rId42"/>
    <p:sldId id="468" r:id="rId43"/>
    <p:sldId id="460" r:id="rId44"/>
    <p:sldId id="469" r:id="rId45"/>
    <p:sldId id="461" r:id="rId46"/>
    <p:sldId id="462" r:id="rId47"/>
    <p:sldId id="463" r:id="rId48"/>
    <p:sldId id="464" r:id="rId49"/>
    <p:sldId id="465" r:id="rId50"/>
    <p:sldId id="466" r:id="rId51"/>
    <p:sldId id="467" r:id="rId52"/>
    <p:sldId id="470" r:id="rId53"/>
    <p:sldId id="471" r:id="rId54"/>
    <p:sldId id="472" r:id="rId55"/>
    <p:sldId id="473" r:id="rId56"/>
    <p:sldId id="474" r:id="rId57"/>
    <p:sldId id="475" r:id="rId58"/>
    <p:sldId id="476" r:id="rId59"/>
    <p:sldId id="477" r:id="rId60"/>
    <p:sldId id="478" r:id="rId61"/>
    <p:sldId id="479" r:id="rId62"/>
    <p:sldId id="480" r:id="rId63"/>
    <p:sldId id="481" r:id="rId64"/>
    <p:sldId id="482" r:id="rId65"/>
    <p:sldId id="483" r:id="rId66"/>
    <p:sldId id="485" r:id="rId67"/>
    <p:sldId id="486" r:id="rId68"/>
    <p:sldId id="487" r:id="rId69"/>
    <p:sldId id="488" r:id="rId70"/>
    <p:sldId id="489" r:id="rId7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36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86047EE-AE13-4351-B5F7-4C49CED88E1D}" type="datetimeFigureOut">
              <a:rPr lang="en-US" smtClean="0"/>
              <a:pPr/>
              <a:t>5/18/2020</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0A8A0A5-8F58-4FE5-A0DD-339143900BEF}" type="slidenum">
              <a:rPr lang="en-US" smtClean="0"/>
              <a:pPr/>
              <a:t>‹#›</a:t>
            </a:fld>
            <a:endParaRPr lang="en-US"/>
          </a:p>
        </p:txBody>
      </p:sp>
    </p:spTree>
    <p:extLst>
      <p:ext uri="{BB962C8B-B14F-4D97-AF65-F5344CB8AC3E}">
        <p14:creationId xmlns:p14="http://schemas.microsoft.com/office/powerpoint/2010/main" val="19993582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C74964D-17E2-413C-8069-5F11FD0BF1B0}" type="datetimeFigureOut">
              <a:rPr lang="en-US" smtClean="0"/>
              <a:pPr/>
              <a:t>5/18/2020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1D47BCD-9D74-4AE5-A7E6-8D668B3DF59A}" type="slidenum">
              <a:rPr lang="en-US" smtClean="0"/>
              <a:pPr/>
              <a:t>‹#›</a:t>
            </a:fld>
            <a:endParaRPr lang="en-US"/>
          </a:p>
        </p:txBody>
      </p:sp>
    </p:spTree>
    <p:extLst>
      <p:ext uri="{BB962C8B-B14F-4D97-AF65-F5344CB8AC3E}">
        <p14:creationId xmlns:p14="http://schemas.microsoft.com/office/powerpoint/2010/main" val="25359645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1D47BCD-9D74-4AE5-A7E6-8D668B3DF59A}" type="slidenum">
              <a:rPr lang="en-US" smtClean="0"/>
              <a:pPr/>
              <a:t>41</a:t>
            </a:fld>
            <a:endParaRPr lang="en-US"/>
          </a:p>
        </p:txBody>
      </p:sp>
    </p:spTree>
    <p:extLst>
      <p:ext uri="{BB962C8B-B14F-4D97-AF65-F5344CB8AC3E}">
        <p14:creationId xmlns:p14="http://schemas.microsoft.com/office/powerpoint/2010/main" val="3923749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D47BCD-9D74-4AE5-A7E6-8D668B3DF59A}" type="slidenum">
              <a:rPr lang="en-US" smtClean="0"/>
              <a:pPr/>
              <a:t>47</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1D47BCD-9D74-4AE5-A7E6-8D668B3DF59A}" type="slidenum">
              <a:rPr lang="en-US" smtClean="0"/>
              <a:pPr/>
              <a:t>55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A24B03E-9CF6-4D20-838A-6E82AFFE4C70}" type="datetimeFigureOut">
              <a:rPr lang="en-US" smtClean="0"/>
              <a:pPr/>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6B1575-4BA0-4932-AEB5-93F9AE61155E}"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24B03E-9CF6-4D20-838A-6E82AFFE4C70}" type="datetimeFigureOut">
              <a:rPr lang="en-US" smtClean="0"/>
              <a:pPr/>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6B1575-4BA0-4932-AEB5-93F9AE61155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24B03E-9CF6-4D20-838A-6E82AFFE4C70}" type="datetimeFigureOut">
              <a:rPr lang="en-US" smtClean="0"/>
              <a:pPr/>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6B1575-4BA0-4932-AEB5-93F9AE61155E}"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24B03E-9CF6-4D20-838A-6E82AFFE4C70}" type="datetimeFigureOut">
              <a:rPr lang="en-US" smtClean="0"/>
              <a:pPr/>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6B1575-4BA0-4932-AEB5-93F9AE61155E}"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24B03E-9CF6-4D20-838A-6E82AFFE4C70}" type="datetimeFigureOut">
              <a:rPr lang="en-US" smtClean="0"/>
              <a:pPr/>
              <a:t>5/18/2020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66B1575-4BA0-4932-AEB5-93F9AE61155E}"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A24B03E-9CF6-4D20-838A-6E82AFFE4C70}" type="datetimeFigureOut">
              <a:rPr lang="en-US" smtClean="0"/>
              <a:pPr/>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6B1575-4BA0-4932-AEB5-93F9AE61155E}"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A24B03E-9CF6-4D20-838A-6E82AFFE4C70}" type="datetimeFigureOut">
              <a:rPr lang="en-US" smtClean="0"/>
              <a:pPr/>
              <a:t>5/18/2020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66B1575-4BA0-4932-AEB5-93F9AE61155E}"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A24B03E-9CF6-4D20-838A-6E82AFFE4C70}" type="datetimeFigureOut">
              <a:rPr lang="en-US" smtClean="0"/>
              <a:pPr/>
              <a:t>5/18/2020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66B1575-4BA0-4932-AEB5-93F9AE61155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24B03E-9CF6-4D20-838A-6E82AFFE4C70}" type="datetimeFigureOut">
              <a:rPr lang="en-US" smtClean="0"/>
              <a:pPr/>
              <a:t>5/18/2020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66B1575-4BA0-4932-AEB5-93F9AE61155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24B03E-9CF6-4D20-838A-6E82AFFE4C70}" type="datetimeFigureOut">
              <a:rPr lang="en-US" smtClean="0"/>
              <a:pPr/>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6B1575-4BA0-4932-AEB5-93F9AE61155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24B03E-9CF6-4D20-838A-6E82AFFE4C70}" type="datetimeFigureOut">
              <a:rPr lang="en-US" smtClean="0"/>
              <a:pPr/>
              <a:t>5/18/2020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66B1575-4BA0-4932-AEB5-93F9AE61155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A24B03E-9CF6-4D20-838A-6E82AFFE4C70}" type="datetimeFigureOut">
              <a:rPr lang="en-US" smtClean="0"/>
              <a:pPr/>
              <a:t>5/18/2020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66B1575-4BA0-4932-AEB5-93F9AE61155E}"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err="1" smtClean="0"/>
              <a:t>Debre</a:t>
            </a:r>
            <a:r>
              <a:rPr lang="en-US" b="1" dirty="0" smtClean="0"/>
              <a:t> </a:t>
            </a:r>
            <a:r>
              <a:rPr lang="en-US" b="1" dirty="0" err="1" smtClean="0"/>
              <a:t>Markos</a:t>
            </a:r>
            <a:r>
              <a:rPr lang="en-US" b="1" dirty="0" smtClean="0"/>
              <a:t> University</a:t>
            </a:r>
            <a:r>
              <a:rPr lang="en-US" dirty="0" smtClean="0"/>
              <a:t/>
            </a:r>
            <a:br>
              <a:rPr lang="en-US" dirty="0" smtClean="0"/>
            </a:br>
            <a:r>
              <a:rPr lang="en-US" b="1" dirty="0" smtClean="0"/>
              <a:t>College of Agriculture and Natural Resources</a:t>
            </a:r>
            <a:r>
              <a:rPr lang="en-US" dirty="0" smtClean="0"/>
              <a:t/>
            </a:r>
            <a:br>
              <a:rPr lang="en-US" dirty="0" smtClean="0"/>
            </a:br>
            <a:r>
              <a:rPr lang="en-US" b="1" dirty="0" smtClean="0"/>
              <a:t>Department of Plant Science</a:t>
            </a:r>
            <a:r>
              <a:rPr lang="en-US" dirty="0" smtClean="0"/>
              <a:t/>
            </a:r>
            <a:br>
              <a:rPr lang="en-US" dirty="0" smtClean="0"/>
            </a:br>
            <a:r>
              <a:rPr lang="en-US" dirty="0" smtClean="0"/>
              <a:t/>
            </a:r>
            <a:br>
              <a:rPr lang="en-US" dirty="0" smtClean="0"/>
            </a:br>
            <a:r>
              <a:rPr lang="en-US" b="1" dirty="0" smtClean="0"/>
              <a:t>Course Title: Quantitative Genetics </a:t>
            </a:r>
            <a:r>
              <a:rPr lang="en-US" dirty="0" smtClean="0"/>
              <a:t/>
            </a:r>
            <a:br>
              <a:rPr lang="en-US" dirty="0" smtClean="0"/>
            </a:br>
            <a:r>
              <a:rPr lang="en-US" b="1" dirty="0" smtClean="0"/>
              <a:t>Course Code: </a:t>
            </a:r>
            <a:r>
              <a:rPr lang="en-US" dirty="0" err="1" smtClean="0"/>
              <a:t>PlBr</a:t>
            </a:r>
            <a:r>
              <a:rPr lang="en-US" dirty="0" smtClean="0"/>
              <a:t> 552</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92500" lnSpcReduction="20000"/>
          </a:bodyPr>
          <a:lstStyle/>
          <a:p>
            <a:pPr algn="just"/>
            <a:r>
              <a:rPr lang="en-US" dirty="0" smtClean="0"/>
              <a:t>The </a:t>
            </a:r>
            <a:r>
              <a:rPr lang="en-US" dirty="0" smtClean="0">
                <a:solidFill>
                  <a:srgbClr val="FF0000"/>
                </a:solidFill>
              </a:rPr>
              <a:t>simplest theory</a:t>
            </a:r>
            <a:r>
              <a:rPr lang="en-US" dirty="0" smtClean="0"/>
              <a:t> of quantitative genetics assumes that all genes affecting a trait </a:t>
            </a:r>
            <a:r>
              <a:rPr lang="en-US" dirty="0" smtClean="0">
                <a:solidFill>
                  <a:srgbClr val="FF0000"/>
                </a:solidFill>
              </a:rPr>
              <a:t>contribute equally</a:t>
            </a:r>
            <a:r>
              <a:rPr lang="en-US" dirty="0" smtClean="0"/>
              <a:t> to the trait. However, detailed genetic analysis has generally determined that relatively </a:t>
            </a:r>
            <a:r>
              <a:rPr lang="en-US" dirty="0" smtClean="0">
                <a:solidFill>
                  <a:srgbClr val="FF0000"/>
                </a:solidFill>
              </a:rPr>
              <a:t>few genes of large effect</a:t>
            </a:r>
            <a:r>
              <a:rPr lang="en-US" dirty="0" smtClean="0"/>
              <a:t> and </a:t>
            </a:r>
            <a:r>
              <a:rPr lang="en-US" dirty="0" smtClean="0">
                <a:solidFill>
                  <a:srgbClr val="FF0000"/>
                </a:solidFill>
              </a:rPr>
              <a:t>many genes of small effect </a:t>
            </a:r>
            <a:r>
              <a:rPr lang="en-US" dirty="0" smtClean="0"/>
              <a:t>contribute to a trait (these are sometimes called major genes and minor genes, respectively). A given gene may also affect more than one trait, that is, it may have </a:t>
            </a:r>
            <a:r>
              <a:rPr lang="en-US" dirty="0" err="1" smtClean="0">
                <a:solidFill>
                  <a:srgbClr val="FF0000"/>
                </a:solidFill>
              </a:rPr>
              <a:t>pleiotropic</a:t>
            </a:r>
            <a:r>
              <a:rPr lang="en-US" dirty="0" smtClean="0"/>
              <a:t> effects. There often appears to be a negative correlation between the size of the effect of an allele and its allelic frequency in the population in such a way that alleles that have large effects often have low frequencies.</a:t>
            </a: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70000" lnSpcReduction="20000"/>
          </a:bodyPr>
          <a:lstStyle/>
          <a:p>
            <a:pPr algn="just"/>
            <a:r>
              <a:rPr lang="en-US" dirty="0" smtClean="0"/>
              <a:t>In summary, although it is controlled by </a:t>
            </a:r>
            <a:r>
              <a:rPr lang="en-US" dirty="0" err="1" smtClean="0">
                <a:solidFill>
                  <a:srgbClr val="FF0000"/>
                </a:solidFill>
              </a:rPr>
              <a:t>polygenes</a:t>
            </a:r>
            <a:r>
              <a:rPr lang="en-US" dirty="0" smtClean="0"/>
              <a:t>, gene transmission follows the principles of Mendel's Law, but </a:t>
            </a:r>
            <a:r>
              <a:rPr lang="en-US" dirty="0" smtClean="0">
                <a:solidFill>
                  <a:srgbClr val="FF0000"/>
                </a:solidFill>
              </a:rPr>
              <a:t>more complicated </a:t>
            </a:r>
            <a:r>
              <a:rPr lang="en-US" dirty="0" smtClean="0"/>
              <a:t>in its computations. In quantitative genetic studies, information on the </a:t>
            </a:r>
            <a:r>
              <a:rPr lang="en-US" dirty="0" smtClean="0">
                <a:solidFill>
                  <a:srgbClr val="FF0000"/>
                </a:solidFill>
              </a:rPr>
              <a:t>population</a:t>
            </a:r>
            <a:r>
              <a:rPr lang="en-US" dirty="0" smtClean="0"/>
              <a:t> is more important than that of an </a:t>
            </a:r>
            <a:r>
              <a:rPr lang="en-US" dirty="0" smtClean="0">
                <a:solidFill>
                  <a:srgbClr val="FF0000"/>
                </a:solidFill>
              </a:rPr>
              <a:t>individual</a:t>
            </a:r>
            <a:r>
              <a:rPr lang="en-US" dirty="0" smtClean="0"/>
              <a:t>.</a:t>
            </a:r>
          </a:p>
          <a:p>
            <a:pPr algn="just">
              <a:buNone/>
            </a:pPr>
            <a:r>
              <a:rPr lang="en-US" dirty="0" smtClean="0"/>
              <a:t> </a:t>
            </a:r>
          </a:p>
          <a:p>
            <a:pPr algn="just"/>
            <a:r>
              <a:rPr lang="en-US" dirty="0" smtClean="0"/>
              <a:t>A gene is a unit of inheritance that is transmitted from parents to offspring or it is a region of DNA that controls a discrete hereditary characteristic of an organism, usually corresponding to a single protein or RNA. The place where a particular gene resides on a chromosome is called a locus (plural, loci). Generally, genes are coding units that produce either polypeptides, which in turn become proteins, enzymes or RNA. The different forms of a gene are termed as alleles. Some genes may have only a few quite similar allelic variations, while others may have many alleles. </a:t>
            </a:r>
          </a:p>
          <a:p>
            <a:pPr algn="just"/>
            <a:r>
              <a:rPr lang="en-US" dirty="0" smtClean="0"/>
              <a:t>In higher organisms, each individual has two copies of a given gene, generally one from its mother and one from its father. At a single gene, diploid individuals may have two genetic constitutions, or genotypes. </a:t>
            </a:r>
          </a:p>
          <a:p>
            <a:pPr algn="just"/>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85000" lnSpcReduction="20000"/>
          </a:bodyPr>
          <a:lstStyle/>
          <a:p>
            <a:pPr algn="just"/>
            <a:r>
              <a:rPr lang="en-US" dirty="0" smtClean="0"/>
              <a:t>Individuals having identical alleles are called </a:t>
            </a:r>
            <a:r>
              <a:rPr lang="en-US" dirty="0" err="1" smtClean="0"/>
              <a:t>homozygotes</a:t>
            </a:r>
            <a:r>
              <a:rPr lang="en-US" dirty="0" smtClean="0"/>
              <a:t>, while those having different alleles are called </a:t>
            </a:r>
            <a:r>
              <a:rPr lang="en-US" dirty="0" err="1" smtClean="0"/>
              <a:t>heterozygotes</a:t>
            </a:r>
            <a:r>
              <a:rPr lang="en-US" dirty="0" smtClean="0"/>
              <a:t>. The term genotype is used to designate the specific set of genes carried by an individual cell or organism, that is, the genetic makeup of the individual and phenotype to designate the observed character.</a:t>
            </a:r>
          </a:p>
          <a:p>
            <a:pPr algn="just"/>
            <a:r>
              <a:rPr lang="en-US" dirty="0" err="1" smtClean="0">
                <a:solidFill>
                  <a:srgbClr val="FF0000"/>
                </a:solidFill>
              </a:rPr>
              <a:t>Ploidy</a:t>
            </a:r>
            <a:r>
              <a:rPr lang="en-US" dirty="0" smtClean="0"/>
              <a:t> is the number of copies of each typical chromosome in the nucleus. The gamete stage of higher </a:t>
            </a:r>
            <a:r>
              <a:rPr lang="en-US" dirty="0" err="1" smtClean="0"/>
              <a:t>organisims</a:t>
            </a:r>
            <a:r>
              <a:rPr lang="en-US" dirty="0" smtClean="0"/>
              <a:t> (like pollen grains, sperm and egg cells) is haploid, while the adult stage is </a:t>
            </a:r>
            <a:r>
              <a:rPr lang="en-US" dirty="0" smtClean="0">
                <a:solidFill>
                  <a:srgbClr val="FF0000"/>
                </a:solidFill>
              </a:rPr>
              <a:t>diploid</a:t>
            </a:r>
            <a:r>
              <a:rPr lang="en-US" dirty="0" smtClean="0"/>
              <a:t>, with two copies of each typical chromosome. </a:t>
            </a:r>
            <a:r>
              <a:rPr lang="en-US" dirty="0" err="1" smtClean="0"/>
              <a:t>Polyploids</a:t>
            </a:r>
            <a:r>
              <a:rPr lang="en-US" dirty="0" smtClean="0"/>
              <a:t> have more than two copies of each type of chromosome. For example, banana is triploid (with three copies), </a:t>
            </a:r>
            <a:r>
              <a:rPr lang="en-US" dirty="0" err="1" smtClean="0"/>
              <a:t>potatoe</a:t>
            </a:r>
            <a:r>
              <a:rPr lang="en-US" dirty="0" smtClean="0"/>
              <a:t> is </a:t>
            </a:r>
            <a:r>
              <a:rPr lang="en-US" dirty="0" err="1" smtClean="0"/>
              <a:t>tetraploid</a:t>
            </a:r>
            <a:r>
              <a:rPr lang="en-US" dirty="0" smtClean="0"/>
              <a:t> (four copies), bread wheat is </a:t>
            </a:r>
            <a:r>
              <a:rPr lang="en-US" dirty="0" err="1" smtClean="0"/>
              <a:t>hexaploid</a:t>
            </a:r>
            <a:r>
              <a:rPr lang="en-US" dirty="0" smtClean="0"/>
              <a:t> (six copies) and strawberry is </a:t>
            </a:r>
            <a:r>
              <a:rPr lang="en-US" dirty="0" err="1" smtClean="0"/>
              <a:t>octaploid</a:t>
            </a:r>
            <a:r>
              <a:rPr lang="en-US" dirty="0" smtClean="0"/>
              <a:t> (eight copies).</a:t>
            </a:r>
          </a:p>
          <a:p>
            <a:pPr algn="just"/>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85000" lnSpcReduction="20000"/>
          </a:bodyPr>
          <a:lstStyle/>
          <a:p>
            <a:pPr algn="just"/>
            <a:r>
              <a:rPr lang="en-US" dirty="0" smtClean="0"/>
              <a:t>The Hardy-Weinberg equilibrium states that single locus genotypic frequencies after one generation of random mating can be represented by a binomial (with two alleles) or multiple alleles function of the allelic frequencies. This principle is of basic importance to quantitative genetics, because it enables us to describe the genetic content in diploid populations in terms of allelic frequencies.</a:t>
            </a:r>
          </a:p>
          <a:p>
            <a:pPr algn="just"/>
            <a:r>
              <a:rPr lang="en-US" dirty="0" smtClean="0"/>
              <a:t> It is particularly useful for a locus with two alleles because it allows following changes in the frequency of one allele instead of the frequency of two genotypes.</a:t>
            </a:r>
          </a:p>
          <a:p>
            <a:pPr algn="just"/>
            <a:r>
              <a:rPr lang="en-US" dirty="0" smtClean="0"/>
              <a:t>Furthermore, in the absence of factors that change allelic frequency (selection, genetic drift, gene flow and mutation) and in the continued presence of random mating, the Hardy-Weinberg genotypic proportions will not change over time. </a:t>
            </a: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77500" lnSpcReduction="20000"/>
          </a:bodyPr>
          <a:lstStyle/>
          <a:p>
            <a:pPr algn="just"/>
            <a:r>
              <a:rPr lang="en-US" dirty="0" smtClean="0">
                <a:solidFill>
                  <a:srgbClr val="FF0000"/>
                </a:solidFill>
              </a:rPr>
              <a:t>Migration</a:t>
            </a:r>
            <a:r>
              <a:rPr lang="en-US" dirty="0" smtClean="0"/>
              <a:t> (gene flow) may occur when individuals move form one place to another, sometimes into a new population. If the immigrants can survive and reproduce in the new population, then bring their genes into that new population and gene flow has occurred. </a:t>
            </a:r>
          </a:p>
          <a:p>
            <a:pPr algn="just"/>
            <a:r>
              <a:rPr lang="en-US" dirty="0" smtClean="0"/>
              <a:t>The main effect of gene flow is to make populations more similar to one another than they would be without it. The long term effect is the opposite of genetic drift. </a:t>
            </a:r>
          </a:p>
          <a:p>
            <a:pPr algn="just">
              <a:buNone/>
            </a:pPr>
            <a:endParaRPr lang="en-US" dirty="0" smtClean="0"/>
          </a:p>
          <a:p>
            <a:pPr algn="just"/>
            <a:r>
              <a:rPr lang="en-US" dirty="0" smtClean="0">
                <a:solidFill>
                  <a:srgbClr val="FF0000"/>
                </a:solidFill>
              </a:rPr>
              <a:t>Mutation</a:t>
            </a:r>
            <a:r>
              <a:rPr lang="en-US" dirty="0" smtClean="0"/>
              <a:t> is any heritable change in the genetic material and it is one of the basic evolutionary processes that act on a population. It is an error that occurs at random with respect to its advantages or disadvantages to the organism. Mutation is the ultimate source of all genetic variations. </a:t>
            </a:r>
          </a:p>
          <a:p>
            <a:pPr algn="just"/>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5897563"/>
          </a:xfrm>
        </p:spPr>
        <p:txBody>
          <a:bodyPr>
            <a:normAutofit fontScale="77500" lnSpcReduction="20000"/>
          </a:bodyPr>
          <a:lstStyle/>
          <a:p>
            <a:pPr algn="just"/>
            <a:r>
              <a:rPr lang="en-US" dirty="0" smtClean="0">
                <a:solidFill>
                  <a:srgbClr val="FF0000"/>
                </a:solidFill>
              </a:rPr>
              <a:t>Selection</a:t>
            </a:r>
            <a:r>
              <a:rPr lang="en-US" dirty="0" smtClean="0"/>
              <a:t> is a process whereby all improvement of domesticated animals or plants has been made (Falconer and Mackay, 1996). Selection in which humans determine the reproductive individuals is termed as </a:t>
            </a:r>
            <a:r>
              <a:rPr lang="en-US" dirty="0" smtClean="0">
                <a:solidFill>
                  <a:srgbClr val="FF0000"/>
                </a:solidFill>
              </a:rPr>
              <a:t>artificial selection;</a:t>
            </a:r>
            <a:r>
              <a:rPr lang="en-US" dirty="0" smtClean="0"/>
              <a:t> in contrast, </a:t>
            </a:r>
            <a:r>
              <a:rPr lang="en-US" dirty="0" smtClean="0">
                <a:solidFill>
                  <a:srgbClr val="FF0000"/>
                </a:solidFill>
              </a:rPr>
              <a:t>natural selection </a:t>
            </a:r>
            <a:r>
              <a:rPr lang="en-US" dirty="0" smtClean="0"/>
              <a:t>does not involve human intervention. In the previous discussions of this section, the main concern was description of the genetic properties of a population as it exists under random mating, with no influences to change its properties. Now considerations are given to the changes brought about by the action of breeders or researchers.</a:t>
            </a:r>
          </a:p>
          <a:p>
            <a:pPr algn="just"/>
            <a:r>
              <a:rPr lang="en-US" dirty="0" smtClean="0"/>
              <a:t>Another important process that alters gene frequencies is genetic drift. Genetic drift is random fluctuation of gene frequencies due to random sampling of gametes at each generation. Its long term effect is to decrease the amount of genetic variation within a population and as a result increase in </a:t>
            </a:r>
            <a:r>
              <a:rPr lang="en-US" dirty="0" err="1" smtClean="0"/>
              <a:t>homozygosity</a:t>
            </a:r>
            <a:r>
              <a:rPr lang="en-US" dirty="0" smtClean="0"/>
              <a:t>. </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85000" lnSpcReduction="20000"/>
          </a:bodyPr>
          <a:lstStyle/>
          <a:p>
            <a:pPr algn="just"/>
            <a:r>
              <a:rPr lang="en-US" dirty="0" smtClean="0"/>
              <a:t>One of the important statistical parameters used to describe a population is the </a:t>
            </a:r>
            <a:r>
              <a:rPr lang="en-US" dirty="0" smtClean="0">
                <a:solidFill>
                  <a:srgbClr val="FF0000"/>
                </a:solidFill>
              </a:rPr>
              <a:t>mean performance</a:t>
            </a:r>
            <a:r>
              <a:rPr lang="en-US" dirty="0" smtClean="0"/>
              <a:t> of the genotypes it contains. </a:t>
            </a:r>
          </a:p>
          <a:p>
            <a:pPr algn="just"/>
            <a:r>
              <a:rPr lang="en-US" dirty="0" smtClean="0"/>
              <a:t>A population mean is a product of the </a:t>
            </a:r>
            <a:r>
              <a:rPr lang="en-US" dirty="0" smtClean="0">
                <a:solidFill>
                  <a:srgbClr val="FF0000"/>
                </a:solidFill>
              </a:rPr>
              <a:t>genotypic value by its frequency.</a:t>
            </a:r>
            <a:r>
              <a:rPr lang="en-US" dirty="0" smtClean="0"/>
              <a:t> Genotypic value can be considered on the basis of a single locus or as a function of all loci of an individual that control a quantitative trait. </a:t>
            </a:r>
          </a:p>
          <a:p>
            <a:pPr algn="just"/>
            <a:r>
              <a:rPr lang="en-US" dirty="0" smtClean="0"/>
              <a:t>The genotypic value of a single locus is the sum of the breeding value and the dominance deviation; and the genotypic value of all loci considered together is the sum of breeding value, dominance deviation and the interaction or </a:t>
            </a:r>
            <a:r>
              <a:rPr lang="en-US" dirty="0" err="1" smtClean="0"/>
              <a:t>epistatic</a:t>
            </a:r>
            <a:r>
              <a:rPr lang="en-US" dirty="0" smtClean="0"/>
              <a:t> deviation. The types of gene actions associated with breeding value, like dominance deviation and </a:t>
            </a:r>
            <a:r>
              <a:rPr lang="en-US" dirty="0" err="1" smtClean="0"/>
              <a:t>epistatic</a:t>
            </a:r>
            <a:r>
              <a:rPr lang="en-US" dirty="0" smtClean="0"/>
              <a:t> deviation are important concepts in quantitative genetics.</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77500" lnSpcReduction="20000"/>
          </a:bodyPr>
          <a:lstStyle/>
          <a:p>
            <a:pPr algn="just"/>
            <a:r>
              <a:rPr lang="ms-MY" dirty="0" smtClean="0"/>
              <a:t>There are a number of </a:t>
            </a:r>
            <a:r>
              <a:rPr lang="ms-MY" dirty="0" smtClean="0">
                <a:solidFill>
                  <a:srgbClr val="FF0000"/>
                </a:solidFill>
              </a:rPr>
              <a:t>mating designs</a:t>
            </a:r>
            <a:r>
              <a:rPr lang="ms-MY" dirty="0" smtClean="0"/>
              <a:t> that can be used by </a:t>
            </a:r>
            <a:r>
              <a:rPr lang="ms-MY" dirty="0" smtClean="0">
                <a:solidFill>
                  <a:srgbClr val="FF0000"/>
                </a:solidFill>
              </a:rPr>
              <a:t>plant breeders</a:t>
            </a:r>
            <a:r>
              <a:rPr lang="ms-MY" dirty="0" smtClean="0"/>
              <a:t> to estimate genetic parameters in a populations. </a:t>
            </a:r>
          </a:p>
          <a:p>
            <a:pPr algn="just"/>
            <a:r>
              <a:rPr lang="ms-MY" dirty="0" smtClean="0"/>
              <a:t>The mating designs differ in the genetic materials evaluated, which determines the extent to which </a:t>
            </a:r>
            <a:r>
              <a:rPr lang="ms-MY" dirty="0" smtClean="0">
                <a:solidFill>
                  <a:srgbClr val="FF0000"/>
                </a:solidFill>
              </a:rPr>
              <a:t>additive, dominance and epistatic variances</a:t>
            </a:r>
            <a:r>
              <a:rPr lang="ms-MY" dirty="0" smtClean="0"/>
              <a:t> can be estimated. Three most commonly used mating designs will be illustrated as to the general procedures for estimating </a:t>
            </a:r>
            <a:r>
              <a:rPr lang="en-US" dirty="0" smtClean="0"/>
              <a:t>combining ability parameters. </a:t>
            </a:r>
          </a:p>
          <a:p>
            <a:pPr algn="just"/>
            <a:r>
              <a:rPr lang="en-US" dirty="0" smtClean="0"/>
              <a:t>Combining ability studies, besides providing information of the nature of gene action, also enables classification of selected parental material with respect to breeding behavior. </a:t>
            </a:r>
          </a:p>
          <a:p>
            <a:pPr algn="just"/>
            <a:r>
              <a:rPr lang="en-US" dirty="0" smtClean="0"/>
              <a:t>Such information on genetic systems controlling the inheritance of quantitative traits, particularly </a:t>
            </a:r>
            <a:r>
              <a:rPr lang="en-US" dirty="0" smtClean="0">
                <a:solidFill>
                  <a:srgbClr val="FF0000"/>
                </a:solidFill>
              </a:rPr>
              <a:t>the nature and magnitude of gene action </a:t>
            </a:r>
            <a:r>
              <a:rPr lang="en-US" dirty="0" smtClean="0"/>
              <a:t>governing the inheritance of economic traits is necessary for a breeding strategy aimed at improving quantitative traits. </a:t>
            </a:r>
          </a:p>
          <a:p>
            <a:pPr algn="just"/>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85000" lnSpcReduction="20000"/>
          </a:bodyPr>
          <a:lstStyle/>
          <a:p>
            <a:pPr algn="just"/>
            <a:r>
              <a:rPr lang="en-US" dirty="0" smtClean="0">
                <a:solidFill>
                  <a:srgbClr val="FF0000"/>
                </a:solidFill>
              </a:rPr>
              <a:t>Heritability</a:t>
            </a:r>
            <a:r>
              <a:rPr lang="en-US" dirty="0" smtClean="0"/>
              <a:t> is the proportion of phenotypic variations among individuals in a population that is due to heritable genetic effects. Heritability could be calculated in the narrow-sense or broad-sense depending on the constituents of genetic effects</a:t>
            </a:r>
          </a:p>
          <a:p>
            <a:pPr algn="just"/>
            <a:r>
              <a:rPr lang="ms-MY" dirty="0" smtClean="0"/>
              <a:t>Genotype and environmental conditions are the two main components that determine a phenotype. Gene expression is partly </a:t>
            </a:r>
            <a:r>
              <a:rPr lang="ms-MY" dirty="0" smtClean="0">
                <a:solidFill>
                  <a:srgbClr val="FF0000"/>
                </a:solidFill>
              </a:rPr>
              <a:t>environmentally</a:t>
            </a:r>
            <a:r>
              <a:rPr lang="ms-MY" dirty="0" smtClean="0"/>
              <a:t> induced and regulated. The better the characterization of the environment, the better our understanding of the relationship between phenotype and environment. </a:t>
            </a:r>
          </a:p>
          <a:p>
            <a:pPr algn="just"/>
            <a:r>
              <a:rPr lang="en-US" dirty="0" smtClean="0"/>
              <a:t>Correlation, indicated by a correlation coefficient, is a measure of a linear association between traits. </a:t>
            </a:r>
          </a:p>
          <a:p>
            <a:pPr algn="just"/>
            <a:r>
              <a:rPr lang="en-US" dirty="0" smtClean="0"/>
              <a:t>The </a:t>
            </a:r>
            <a:r>
              <a:rPr lang="en-US" dirty="0" smtClean="0">
                <a:solidFill>
                  <a:srgbClr val="FF0000"/>
                </a:solidFill>
              </a:rPr>
              <a:t>genetic correlation </a:t>
            </a:r>
            <a:r>
              <a:rPr lang="en-US" dirty="0" smtClean="0"/>
              <a:t>is a measure of the extent to which the same gene, or closely linked genes, cause simultaneous variation in two different traits.</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1.2 </a:t>
            </a:r>
            <a:r>
              <a:rPr lang="ms-MY" b="1" dirty="0" smtClean="0"/>
              <a:t> Development of Quantitative Genetics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62500" lnSpcReduction="20000"/>
          </a:bodyPr>
          <a:lstStyle/>
          <a:p>
            <a:pPr algn="just"/>
            <a:r>
              <a:rPr lang="ms-MY" dirty="0" smtClean="0"/>
              <a:t>Quantitative genetics has a rich history of empirical, experimental and theoretical research, based primarly on a statistical description (Lynch and Walsh, 1998). Statistical relations between phenotype and its genetic base was estimated and a known genes of additive effects have been investigated. The historical development of quantitative genetics are presented as follows.</a:t>
            </a:r>
            <a:endParaRPr lang="en-US" dirty="0" smtClean="0"/>
          </a:p>
          <a:p>
            <a:pPr algn="just"/>
            <a:endParaRPr lang="en-US" dirty="0" smtClean="0"/>
          </a:p>
          <a:p>
            <a:pPr algn="just"/>
            <a:r>
              <a:rPr lang="ms-MY" dirty="0" smtClean="0"/>
              <a:t>In the early 1900’s, soon after the rediscovery of Mendel’s work, there was some doubt about the mechanism of inheritance of quantitative traits. It was believed that such traits do not follow the </a:t>
            </a:r>
            <a:r>
              <a:rPr lang="ms-MY" dirty="0" smtClean="0">
                <a:solidFill>
                  <a:srgbClr val="FF0000"/>
                </a:solidFill>
              </a:rPr>
              <a:t>laws of Mendelian inheritance</a:t>
            </a:r>
            <a:r>
              <a:rPr lang="ms-MY" dirty="0" smtClean="0"/>
              <a:t>. However, several experiments demonstrated that the inheritance of quantitative traits is consistent with </a:t>
            </a:r>
            <a:r>
              <a:rPr lang="ms-MY" dirty="0" smtClean="0">
                <a:solidFill>
                  <a:srgbClr val="FF0000"/>
                </a:solidFill>
              </a:rPr>
              <a:t>Mendel’s laws, and </a:t>
            </a:r>
            <a:r>
              <a:rPr lang="ms-MY" dirty="0" smtClean="0"/>
              <a:t>in 1918 Fisher demonstrated mathematically that the patterns of inheritance seen for quantitative traits can be explained by Mendelian inheritance at multiple loci. This land mark paper established the theoretical foundations of quantitative genetics (Crow, 1990). </a:t>
            </a:r>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Chapter 1</a:t>
            </a:r>
            <a:br>
              <a:rPr lang="en-US" dirty="0" smtClean="0"/>
            </a:br>
            <a:r>
              <a:rPr lang="en-US" dirty="0" smtClean="0"/>
              <a:t>Introduction </a:t>
            </a:r>
            <a:endParaRPr lang="en-US" dirty="0"/>
          </a:p>
        </p:txBody>
      </p:sp>
      <p:sp>
        <p:nvSpPr>
          <p:cNvPr id="3" name="Content Placeholder 2"/>
          <p:cNvSpPr>
            <a:spLocks noGrp="1"/>
          </p:cNvSpPr>
          <p:nvPr>
            <p:ph idx="1"/>
          </p:nvPr>
        </p:nvSpPr>
        <p:spPr/>
        <p:txBody>
          <a:bodyPr>
            <a:normAutofit fontScale="85000" lnSpcReduction="20000"/>
          </a:bodyPr>
          <a:lstStyle/>
          <a:p>
            <a:pPr algn="just"/>
            <a:endParaRPr lang="en-US" dirty="0" smtClean="0"/>
          </a:p>
          <a:p>
            <a:pPr algn="just"/>
            <a:r>
              <a:rPr lang="ms-MY" dirty="0" smtClean="0"/>
              <a:t>Genetics plays an important role in all modern biology and is essential in the understanding of the living world. For example, a true understanding of agricultural and medical sciences cannot be apprciated without a knowledge of genetics. In addition, genetics has many applications in our daily lives. For example, modern strategies to improve yield and quality of plants and animal food products have realied heavily upon the knowledge and technology of genetics. Many of the modern medicines are also derived from discoveries made in the field of genetics. </a:t>
            </a:r>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77500" lnSpcReduction="20000"/>
          </a:bodyPr>
          <a:lstStyle/>
          <a:p>
            <a:pPr algn="just"/>
            <a:r>
              <a:rPr lang="ms-MY" dirty="0" smtClean="0"/>
              <a:t>One of the first experiments to show that quantitative traits are affected by both genetic and environmental factors was conducted by </a:t>
            </a:r>
            <a:r>
              <a:rPr lang="ms-MY" dirty="0" smtClean="0">
                <a:solidFill>
                  <a:srgbClr val="FF0000"/>
                </a:solidFill>
              </a:rPr>
              <a:t>Johannsen in 1903</a:t>
            </a:r>
            <a:r>
              <a:rPr lang="ms-MY" dirty="0" smtClean="0"/>
              <a:t>. He studied seed weight in inbred lines of beans which are homozygous. He compared the seed weight of the offspring and the seed weight of the parents and concluded that the phenotypic differences among lines were inherited, but phenotypic variation within a line was not inherited. </a:t>
            </a:r>
          </a:p>
          <a:p>
            <a:pPr algn="just"/>
            <a:r>
              <a:rPr lang="ms-MY" dirty="0" smtClean="0"/>
              <a:t>Lines with heavier seeds produced offsprings with  heavier seeds, indicating that the difference among lines were due to genetic differences.</a:t>
            </a:r>
          </a:p>
          <a:p>
            <a:pPr algn="just"/>
            <a:r>
              <a:rPr lang="ms-MY" dirty="0" smtClean="0"/>
              <a:t>However, within any single line, there was no relationship between parent seed weight and offspring seed weight, indicating that the within line variation is not heritable, i.e. it is due to environmental effects. </a:t>
            </a:r>
          </a:p>
          <a:p>
            <a:pPr algn="just"/>
            <a:r>
              <a:rPr lang="ms-MY" dirty="0" smtClean="0"/>
              <a:t>Hence, it was concluded that seed weight in beans is affected by both genetic and environmental factors.</a:t>
            </a:r>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85000" lnSpcReduction="20000"/>
          </a:bodyPr>
          <a:lstStyle/>
          <a:p>
            <a:pPr algn="just"/>
            <a:r>
              <a:rPr lang="ms-MY" dirty="0" smtClean="0"/>
              <a:t>Nilsson-Ehle in 1909 studied kernel color in wheat which varies from dark red to white and demonstrated that a continuous distribution of phenotypes can be produced by several genes acting together.</a:t>
            </a:r>
          </a:p>
          <a:p>
            <a:pPr algn="just"/>
            <a:r>
              <a:rPr lang="ms-MY" dirty="0" smtClean="0"/>
              <a:t> Nilsson-Ehle crossed different red lines to white line and examined kernel color in the F1 and F2 generations. The F1 always showed a shade of red intermediate between the two parents, and the F2 showed a range of phenotypes varying from red to white. Some lines segregated approximately 3:1 (red:white) in the F2, whereas some segregated 15:1 and some 63:1. </a:t>
            </a:r>
          </a:p>
          <a:p>
            <a:pPr algn="just"/>
            <a:r>
              <a:rPr lang="ms-MY" dirty="0" smtClean="0"/>
              <a:t>Nilsson-Ehle interpreted his results as follows: kernel color is ontrolled by three independently assorting genes. These three genes act additively independently that gives a </a:t>
            </a:r>
            <a:r>
              <a:rPr lang="ms-MY" dirty="0" smtClean="0">
                <a:solidFill>
                  <a:srgbClr val="FF0000"/>
                </a:solidFill>
              </a:rPr>
              <a:t>continuous distribution </a:t>
            </a:r>
            <a:r>
              <a:rPr lang="ms-MY" dirty="0" smtClean="0"/>
              <a:t>(Hurtl, 1994).</a:t>
            </a:r>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28600"/>
            <a:ext cx="8229600" cy="6324600"/>
          </a:xfrm>
        </p:spPr>
        <p:txBody>
          <a:bodyPr>
            <a:normAutofit fontScale="77500" lnSpcReduction="20000"/>
          </a:bodyPr>
          <a:lstStyle/>
          <a:p>
            <a:pPr algn="just"/>
            <a:r>
              <a:rPr lang="ms-MY" dirty="0" smtClean="0"/>
              <a:t>Fisher in 1918 demonstrated that variation in continuous characters could be explained by Mendelian inheritance of several genes. He also introduced </a:t>
            </a:r>
            <a:r>
              <a:rPr lang="ms-MY" dirty="0" smtClean="0">
                <a:solidFill>
                  <a:srgbClr val="FF0000"/>
                </a:solidFill>
              </a:rPr>
              <a:t>statistical techniques for analysis of variance</a:t>
            </a:r>
            <a:r>
              <a:rPr lang="ms-MY" dirty="0" smtClean="0"/>
              <a:t> (Crow, 1990).  </a:t>
            </a:r>
            <a:endParaRPr lang="en-US" dirty="0" smtClean="0"/>
          </a:p>
          <a:p>
            <a:pPr algn="just">
              <a:buNone/>
            </a:pPr>
            <a:r>
              <a:rPr lang="ms-MY" dirty="0" smtClean="0"/>
              <a:t> </a:t>
            </a:r>
            <a:endParaRPr lang="en-US" dirty="0" smtClean="0"/>
          </a:p>
          <a:p>
            <a:pPr algn="just"/>
            <a:r>
              <a:rPr lang="ms-MY" dirty="0" smtClean="0"/>
              <a:t>Wright (1932) studied coat color in guinea pigs and recognized the importance of gene interaction and analized the effects of inbreeding, non-random mating and selection on the genetic composition of a population. The two most important contribution of Wright are the concept of </a:t>
            </a:r>
            <a:r>
              <a:rPr lang="ms-MY" dirty="0" smtClean="0">
                <a:solidFill>
                  <a:srgbClr val="FF0000"/>
                </a:solidFill>
              </a:rPr>
              <a:t>inbreeding coeficient and effective ppulation size</a:t>
            </a:r>
            <a:r>
              <a:rPr lang="ms-MY" dirty="0" smtClean="0"/>
              <a:t> . </a:t>
            </a:r>
            <a:endParaRPr lang="en-US" dirty="0" smtClean="0"/>
          </a:p>
          <a:p>
            <a:pPr algn="just">
              <a:buNone/>
            </a:pPr>
            <a:r>
              <a:rPr lang="ms-MY" dirty="0" smtClean="0"/>
              <a:t> </a:t>
            </a:r>
            <a:endParaRPr lang="en-US" dirty="0" smtClean="0"/>
          </a:p>
          <a:p>
            <a:pPr algn="just"/>
            <a:r>
              <a:rPr lang="ms-MY" dirty="0" smtClean="0"/>
              <a:t>Mather in 1942 demonstrated the polygenic nature of quantitative characters through estimating effects of gene action, but the refined technique of the effects of polygenes was illustrated later by Mather and Harrison (1949). Furthermore they concluded that </a:t>
            </a:r>
            <a:r>
              <a:rPr lang="ms-MY" dirty="0" smtClean="0">
                <a:solidFill>
                  <a:srgbClr val="FF0000"/>
                </a:solidFill>
              </a:rPr>
              <a:t>qualitative traits</a:t>
            </a:r>
            <a:r>
              <a:rPr lang="ms-MY" dirty="0" smtClean="0"/>
              <a:t> are controlled by </a:t>
            </a:r>
            <a:r>
              <a:rPr lang="ms-MY" dirty="0" smtClean="0">
                <a:solidFill>
                  <a:srgbClr val="FF0000"/>
                </a:solidFill>
              </a:rPr>
              <a:t>major genes</a:t>
            </a:r>
            <a:r>
              <a:rPr lang="ms-MY" dirty="0" smtClean="0"/>
              <a:t>, whereas </a:t>
            </a:r>
            <a:r>
              <a:rPr lang="ms-MY" dirty="0" smtClean="0">
                <a:solidFill>
                  <a:srgbClr val="FF0000"/>
                </a:solidFill>
              </a:rPr>
              <a:t>quantitative traits</a:t>
            </a:r>
            <a:r>
              <a:rPr lang="ms-MY" dirty="0" smtClean="0"/>
              <a:t> are controlled by </a:t>
            </a:r>
            <a:r>
              <a:rPr lang="ms-MY" dirty="0" smtClean="0">
                <a:solidFill>
                  <a:srgbClr val="FF0000"/>
                </a:solidFill>
              </a:rPr>
              <a:t>minor genes</a:t>
            </a:r>
            <a:r>
              <a:rPr lang="ms-MY" dirty="0" smtClean="0"/>
              <a:t> with cummulative effects. </a:t>
            </a:r>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85000" lnSpcReduction="20000"/>
          </a:bodyPr>
          <a:lstStyle/>
          <a:p>
            <a:pPr algn="just"/>
            <a:r>
              <a:rPr lang="ms-MY" dirty="0" smtClean="0"/>
              <a:t>In the 1940s, basic principles of gene actions and gene to gene relationship was investigated. </a:t>
            </a:r>
            <a:r>
              <a:rPr lang="ms-MY" dirty="0" smtClean="0">
                <a:solidFill>
                  <a:srgbClr val="FF0000"/>
                </a:solidFill>
              </a:rPr>
              <a:t>In 1950s mating systems were proposed by Comstock and Robinson</a:t>
            </a:r>
            <a:r>
              <a:rPr lang="ms-MY" dirty="0" smtClean="0"/>
              <a:t> to suite various situations. These mating systems include diallel and North Carolina Designs. As a result of the formulation of these mating designs, biometrical genetics were introduced to estimate </a:t>
            </a:r>
            <a:r>
              <a:rPr lang="ms-MY" dirty="0" smtClean="0">
                <a:solidFill>
                  <a:srgbClr val="FF0000"/>
                </a:solidFill>
              </a:rPr>
              <a:t>combining ability</a:t>
            </a:r>
            <a:r>
              <a:rPr lang="ms-MY" dirty="0" smtClean="0"/>
              <a:t> and investigate mode of gene actions in the 1960s. </a:t>
            </a:r>
            <a:endParaRPr lang="en-US" dirty="0" smtClean="0"/>
          </a:p>
          <a:p>
            <a:pPr algn="just">
              <a:buNone/>
            </a:pPr>
            <a:endParaRPr lang="en-US" dirty="0" smtClean="0"/>
          </a:p>
          <a:p>
            <a:pPr algn="just"/>
            <a:r>
              <a:rPr lang="ms-MY" dirty="0" smtClean="0"/>
              <a:t>In the 1970s, biometerical procedures were more advanced. In the 1980s, techniques in molecular genetics were refined to complement biometerical genetics and in the 1990s, molecular markers and cytoplasmic inheritance were given attention and as a result different gene mapping techniques were investigated. </a:t>
            </a:r>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ms-MY" b="1" dirty="0" smtClean="0"/>
              <a:t>1.3. Basic Features of Quantitative Traits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pPr algn="just"/>
            <a:r>
              <a:rPr lang="ms-MY" dirty="0" smtClean="0"/>
              <a:t>In Mendelian genetics, the phenotypic differences between genotypes are </a:t>
            </a:r>
            <a:r>
              <a:rPr lang="ms-MY" dirty="0" smtClean="0">
                <a:solidFill>
                  <a:srgbClr val="FF0000"/>
                </a:solidFill>
              </a:rPr>
              <a:t>clear</a:t>
            </a:r>
            <a:r>
              <a:rPr lang="ms-MY" dirty="0" smtClean="0"/>
              <a:t> and relatively </a:t>
            </a:r>
            <a:r>
              <a:rPr lang="ms-MY" dirty="0" smtClean="0">
                <a:solidFill>
                  <a:srgbClr val="FF0000"/>
                </a:solidFill>
              </a:rPr>
              <a:t>unambiguous</a:t>
            </a:r>
            <a:r>
              <a:rPr lang="ms-MY" dirty="0" smtClean="0"/>
              <a:t>. With quantitative traits, on the other hand, there can be </a:t>
            </a:r>
            <a:r>
              <a:rPr lang="ms-MY" dirty="0" smtClean="0">
                <a:solidFill>
                  <a:srgbClr val="FF0000"/>
                </a:solidFill>
              </a:rPr>
              <a:t>many genotypes with no clear phenotypic differences between them.</a:t>
            </a:r>
            <a:r>
              <a:rPr lang="ms-MY" dirty="0" smtClean="0"/>
              <a:t> There is a continous range of variation and as a result it is difficult to clearly demarket them for the following reasons.:</a:t>
            </a:r>
            <a:endParaRPr lang="en-US" dirty="0" smtClean="0"/>
          </a:p>
          <a:p>
            <a:pPr algn="just"/>
            <a:r>
              <a:rPr lang="ms-MY" dirty="0" smtClean="0"/>
              <a:t>1. Many different genotypes can have the same phenotype. </a:t>
            </a:r>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fontScale="85000" lnSpcReduction="20000"/>
          </a:bodyPr>
          <a:lstStyle/>
          <a:p>
            <a:pPr algn="just"/>
            <a:r>
              <a:rPr lang="ms-MY" dirty="0" smtClean="0"/>
              <a:t>2.  Dominance (allelic-interaction) can obscure the true genotype effects.</a:t>
            </a:r>
            <a:endParaRPr lang="en-US" dirty="0" smtClean="0"/>
          </a:p>
          <a:p>
            <a:pPr algn="just"/>
            <a:r>
              <a:rPr lang="ms-MY" dirty="0" smtClean="0"/>
              <a:t>3. Environmental variation and the interaction of genotype with environment obscure genitical effects. </a:t>
            </a:r>
            <a:endParaRPr lang="en-US" dirty="0" smtClean="0"/>
          </a:p>
          <a:p>
            <a:pPr algn="just"/>
            <a:r>
              <a:rPr lang="ms-MY" dirty="0" smtClean="0"/>
              <a:t>4.  Epistasis (non-allelic interaction) would impose limitation to make prediction,  for example, predicted response to selection. </a:t>
            </a:r>
            <a:endParaRPr lang="en-US" dirty="0" smtClean="0"/>
          </a:p>
          <a:p>
            <a:pPr algn="just"/>
            <a:endParaRPr lang="en-US" dirty="0" smtClean="0"/>
          </a:p>
          <a:p>
            <a:pPr algn="just"/>
            <a:r>
              <a:rPr lang="en-US" dirty="0" smtClean="0"/>
              <a:t>It would appear that there are many difficulties in studying the genetics of quantitative traits. </a:t>
            </a:r>
            <a:r>
              <a:rPr lang="en-US" dirty="0" smtClean="0">
                <a:solidFill>
                  <a:srgbClr val="FF0000"/>
                </a:solidFill>
              </a:rPr>
              <a:t>However, because their widespread occurrence and practical importance, much effort has been devote to develop methods for their analysis.</a:t>
            </a:r>
            <a:r>
              <a:rPr lang="en-US" dirty="0" smtClean="0"/>
              <a:t> The following sections are intended as basic principles to these methodologies, illustrating the approaches through genetically simplified and applicable situations.</a:t>
            </a:r>
          </a:p>
          <a:p>
            <a:pPr algn="just"/>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400" b="1" dirty="0" smtClean="0"/>
              <a:t>2. GENES AND GENOTYPES</a:t>
            </a:r>
            <a:r>
              <a:rPr lang="en-US" sz="2400" dirty="0" smtClean="0"/>
              <a:t/>
            </a:r>
            <a:br>
              <a:rPr lang="en-US" sz="2400" dirty="0" smtClean="0"/>
            </a:br>
            <a:r>
              <a:rPr lang="en-US" sz="2400" b="1" dirty="0" smtClean="0"/>
              <a:t>2.1. Gene and Genotype Frequencies</a:t>
            </a:r>
            <a:r>
              <a:rPr lang="en-US" sz="2400" dirty="0" smtClean="0"/>
              <a:t/>
            </a:r>
            <a:br>
              <a:rPr lang="en-US" sz="2400" dirty="0" smtClean="0"/>
            </a:br>
            <a:endParaRPr lang="en-US" sz="2400" dirty="0"/>
          </a:p>
        </p:txBody>
      </p:sp>
      <p:sp>
        <p:nvSpPr>
          <p:cNvPr id="3" name="Content Placeholder 2"/>
          <p:cNvSpPr>
            <a:spLocks noGrp="1"/>
          </p:cNvSpPr>
          <p:nvPr>
            <p:ph idx="1"/>
          </p:nvPr>
        </p:nvSpPr>
        <p:spPr/>
        <p:txBody>
          <a:bodyPr>
            <a:normAutofit fontScale="55000" lnSpcReduction="20000"/>
          </a:bodyPr>
          <a:lstStyle/>
          <a:p>
            <a:pPr algn="just"/>
            <a:r>
              <a:rPr lang="ms-MY" dirty="0" smtClean="0"/>
              <a:t>The genetic constitution of a group of individuals can be described in terms of their specific genotypes as to how many of each could be there in the population. Assuming autosomal locus, A in a population of diploid organisms, the composition of a population, in terms of gene A and a can be described as follows. There would be three possible genotypes</a:t>
            </a:r>
            <a:r>
              <a:rPr lang="ms-MY" dirty="0" smtClean="0">
                <a:solidFill>
                  <a:srgbClr val="FF0000"/>
                </a:solidFill>
              </a:rPr>
              <a:t>: AA, Aa and aa</a:t>
            </a:r>
            <a:r>
              <a:rPr lang="ms-MY" dirty="0" smtClean="0"/>
              <a:t>. The genetic constitution of the group would be fully described by the proportion of the individuals that belong to each genotype or by the frequencies of the three genotypes among the individuals. </a:t>
            </a:r>
            <a:endParaRPr lang="en-US" dirty="0" smtClean="0"/>
          </a:p>
          <a:p>
            <a:pPr algn="just">
              <a:buNone/>
            </a:pPr>
            <a:endParaRPr lang="en-US" dirty="0" smtClean="0"/>
          </a:p>
          <a:p>
            <a:pPr algn="just"/>
            <a:r>
              <a:rPr lang="ms-MY" dirty="0" smtClean="0">
                <a:solidFill>
                  <a:srgbClr val="FF0000"/>
                </a:solidFill>
              </a:rPr>
              <a:t>Genotypic frequency</a:t>
            </a:r>
            <a:r>
              <a:rPr lang="ms-MY" dirty="0" smtClean="0"/>
              <a:t> is the proportion of a certain individuals in a population whereas </a:t>
            </a:r>
            <a:r>
              <a:rPr lang="ms-MY" dirty="0" smtClean="0">
                <a:solidFill>
                  <a:srgbClr val="FF0000"/>
                </a:solidFill>
              </a:rPr>
              <a:t>gene frequency </a:t>
            </a:r>
            <a:r>
              <a:rPr lang="ms-MY" dirty="0" smtClean="0"/>
              <a:t>is the proportion of a </a:t>
            </a:r>
            <a:r>
              <a:rPr lang="ms-MY" dirty="0" smtClean="0">
                <a:solidFill>
                  <a:srgbClr val="FF0000"/>
                </a:solidFill>
              </a:rPr>
              <a:t>certain allele </a:t>
            </a:r>
            <a:r>
              <a:rPr lang="ms-MY" dirty="0" smtClean="0"/>
              <a:t>in a population. In the above example, ¼ of the individuals in the group is AA, with frequency of 0.25 or 25%. Similarly, the frequency of individuals with Aa is 50% and that of aa is 25%. The frequencies of all the genotypes together must add upto unity or 100%.</a:t>
            </a:r>
          </a:p>
          <a:p>
            <a:pPr algn="just">
              <a:buNone/>
            </a:pPr>
            <a:endParaRPr lang="ms-MY" dirty="0" smtClean="0"/>
          </a:p>
          <a:p>
            <a:pPr algn="just"/>
            <a:r>
              <a:rPr lang="ms-MY" dirty="0" smtClean="0"/>
              <a:t>Frequency of a gene is the </a:t>
            </a:r>
            <a:r>
              <a:rPr lang="ms-MY" dirty="0" smtClean="0">
                <a:solidFill>
                  <a:srgbClr val="FF0000"/>
                </a:solidFill>
              </a:rPr>
              <a:t>proportion of a certain allele</a:t>
            </a:r>
            <a:r>
              <a:rPr lang="ms-MY" dirty="0" smtClean="0"/>
              <a:t> in a population. This can be illustrated using the following example.</a:t>
            </a:r>
            <a:endParaRPr lang="en-US" dirty="0" smtClean="0"/>
          </a:p>
          <a:p>
            <a:pPr algn="just"/>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0000" lnSpcReduction="20000"/>
          </a:bodyPr>
          <a:lstStyle/>
          <a:p>
            <a:r>
              <a:rPr lang="ms-MY" dirty="0" smtClean="0"/>
              <a:t>Table  Gene and genotype frequencies for a diploid organism</a:t>
            </a:r>
            <a:endParaRPr lang="en-US" dirty="0" smtClean="0"/>
          </a:p>
          <a:p>
            <a:r>
              <a:rPr lang="ms-MY" dirty="0" smtClean="0"/>
              <a:t>Genotype	AA		Aa		aa		Total</a:t>
            </a:r>
            <a:endParaRPr lang="en-US" dirty="0" smtClean="0"/>
          </a:p>
          <a:p>
            <a:r>
              <a:rPr lang="ms-MY" dirty="0" smtClean="0"/>
              <a:t>Number of alleles 2		12		26		  40</a:t>
            </a:r>
            <a:endParaRPr lang="en-US" dirty="0" smtClean="0"/>
          </a:p>
          <a:p>
            <a:r>
              <a:rPr lang="ms-MY" dirty="0" smtClean="0"/>
              <a:t>Proportion	2/40		12/40		26/40		</a:t>
            </a:r>
            <a:endParaRPr lang="en-US" dirty="0" smtClean="0"/>
          </a:p>
          <a:p>
            <a:r>
              <a:rPr lang="ms-MY" dirty="0" smtClean="0"/>
              <a:t>		0.05		0.30		0.65		 1.0</a:t>
            </a:r>
            <a:endParaRPr lang="en-US" dirty="0" smtClean="0"/>
          </a:p>
          <a:p>
            <a:r>
              <a:rPr lang="ms-MY" dirty="0" smtClean="0"/>
              <a:t> </a:t>
            </a:r>
            <a:endParaRPr lang="en-US" dirty="0" smtClean="0"/>
          </a:p>
          <a:p>
            <a:r>
              <a:rPr lang="ms-MY" dirty="0" smtClean="0"/>
              <a:t>Number of allele A		2(2) = 4	  1(12) = 12	0(26) = 0</a:t>
            </a:r>
            <a:endParaRPr lang="en-US" dirty="0" smtClean="0"/>
          </a:p>
          <a:p>
            <a:r>
              <a:rPr lang="ms-MY" b="1" dirty="0" smtClean="0"/>
              <a:t>Number of allele a		0(2) = 0	  1(12) = 12	2(26) = 52</a:t>
            </a:r>
            <a:endParaRPr lang="en-US" b="1" dirty="0" smtClean="0"/>
          </a:p>
          <a:p>
            <a:r>
              <a:rPr lang="ms-MY" b="1" dirty="0" smtClean="0"/>
              <a:t>Total No. of alleles               4	           24	                 52          80</a:t>
            </a:r>
            <a:endParaRPr lang="en-US" b="1" dirty="0" smtClean="0"/>
          </a:p>
          <a:p>
            <a:pPr>
              <a:buNone/>
            </a:pPr>
            <a:r>
              <a:rPr lang="ms-MY" b="1" dirty="0" smtClean="0"/>
              <a:t> </a:t>
            </a:r>
            <a:endParaRPr lang="en-US" b="1" dirty="0" smtClean="0"/>
          </a:p>
          <a:p>
            <a:pPr>
              <a:buNone/>
            </a:pPr>
            <a:endParaRPr lang="en-US" dirty="0">
              <a:solidFill>
                <a:srgbClr val="FF0000"/>
              </a:solidFill>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70000" lnSpcReduction="20000"/>
          </a:bodyPr>
          <a:lstStyle/>
          <a:p>
            <a:pPr algn="just"/>
            <a:r>
              <a:rPr lang="ms-MY" b="1" dirty="0" smtClean="0"/>
              <a:t>2.2. Random Mating</a:t>
            </a:r>
            <a:endParaRPr lang="en-US" b="1" dirty="0" smtClean="0"/>
          </a:p>
          <a:p>
            <a:pPr algn="just"/>
            <a:r>
              <a:rPr lang="ms-MY" b="1" dirty="0" smtClean="0"/>
              <a:t>Random mating occurs when every individual in the population has the same probability (chance) to mate with every other individual in the population.</a:t>
            </a:r>
          </a:p>
          <a:p>
            <a:pPr algn="just"/>
            <a:r>
              <a:rPr lang="ms-MY" b="1" dirty="0" smtClean="0"/>
              <a:t> It occurs naturally in a cross-pollinated crops but not in self-pollinated crops. </a:t>
            </a:r>
          </a:p>
          <a:p>
            <a:pPr algn="just"/>
            <a:r>
              <a:rPr lang="ms-MY" b="1" dirty="0" smtClean="0"/>
              <a:t>Random mating is also called </a:t>
            </a:r>
            <a:r>
              <a:rPr lang="ms-MY" b="1" dirty="0" smtClean="0">
                <a:solidFill>
                  <a:srgbClr val="FF0000"/>
                </a:solidFill>
              </a:rPr>
              <a:t>panmixia</a:t>
            </a:r>
            <a:r>
              <a:rPr lang="ms-MY" b="1" dirty="0" smtClean="0"/>
              <a:t>, while the population involved is called a </a:t>
            </a:r>
            <a:r>
              <a:rPr lang="ms-MY" b="1" dirty="0" smtClean="0">
                <a:solidFill>
                  <a:srgbClr val="FF0000"/>
                </a:solidFill>
              </a:rPr>
              <a:t>panmictic</a:t>
            </a:r>
            <a:r>
              <a:rPr lang="ms-MY" b="1" dirty="0" smtClean="0"/>
              <a:t> population. In a panmictic population, panmixia usually only occurs in large populations with hundreds or thousands of individuals.  </a:t>
            </a:r>
          </a:p>
          <a:p>
            <a:pPr algn="just"/>
            <a:r>
              <a:rPr lang="ms-MY" b="1" dirty="0" smtClean="0"/>
              <a:t>Assuming a diploid organism of locus A with frequency of p and a with frequency of q, three geotypes AA, Aa and aa with frequncy of P, H and Q can be obtained. When these three genotypes under go random mating the following genotypes with their corresponding frequencies can be produced. </a:t>
            </a:r>
            <a:endParaRPr lang="en-US" b="1" dirty="0" smtClean="0"/>
          </a:p>
          <a:p>
            <a:pPr algn="just"/>
            <a:endParaRPr lang="en-US" dirty="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ms-MY" dirty="0" smtClean="0"/>
              <a:t>Table     Mating types  in Random mating </a:t>
            </a:r>
            <a:endParaRPr lang="en-US" dirty="0" smtClean="0"/>
          </a:p>
          <a:p>
            <a:r>
              <a:rPr lang="ms-MY" dirty="0" smtClean="0"/>
              <a:t>		AA		Aa		aa</a:t>
            </a:r>
            <a:endParaRPr lang="en-US" dirty="0" smtClean="0"/>
          </a:p>
          <a:p>
            <a:pPr>
              <a:buNone/>
            </a:pPr>
            <a:r>
              <a:rPr lang="ms-MY" dirty="0" smtClean="0"/>
              <a:t>			P		H		Q</a:t>
            </a:r>
            <a:endParaRPr lang="en-US" dirty="0" smtClean="0"/>
          </a:p>
          <a:p>
            <a:pPr>
              <a:buNone/>
            </a:pPr>
            <a:r>
              <a:rPr lang="ms-MY" dirty="0" smtClean="0"/>
              <a:t> . AA	P	P</a:t>
            </a:r>
            <a:r>
              <a:rPr lang="ms-MY" baseline="30000" dirty="0" smtClean="0"/>
              <a:t>2</a:t>
            </a:r>
            <a:r>
              <a:rPr lang="ms-MY" dirty="0" smtClean="0"/>
              <a:t>		PH		PQ</a:t>
            </a:r>
            <a:endParaRPr lang="en-US" dirty="0" smtClean="0"/>
          </a:p>
          <a:p>
            <a:r>
              <a:rPr lang="ms-MY" dirty="0" smtClean="0"/>
              <a:t>Aa	H	PH		H</a:t>
            </a:r>
            <a:r>
              <a:rPr lang="ms-MY" baseline="30000" dirty="0" smtClean="0"/>
              <a:t>2</a:t>
            </a:r>
            <a:r>
              <a:rPr lang="ms-MY" dirty="0" smtClean="0"/>
              <a:t>		HQ</a:t>
            </a:r>
            <a:endParaRPr lang="en-US" dirty="0" smtClean="0"/>
          </a:p>
          <a:p>
            <a:r>
              <a:rPr lang="ms-MY" dirty="0" smtClean="0"/>
              <a:t>aa	Q	PQ		HQ		Q</a:t>
            </a:r>
            <a:r>
              <a:rPr lang="ms-MY" baseline="30000" dirty="0" smtClean="0"/>
              <a:t>2</a:t>
            </a:r>
            <a:endParaRPr lang="en-US" dirty="0" smtClean="0"/>
          </a:p>
          <a:p>
            <a:pPr>
              <a:buNone/>
            </a:pPr>
            <a:r>
              <a:rPr lang="ms-MY"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lnSpcReduction="10000"/>
          </a:bodyPr>
          <a:lstStyle/>
          <a:p>
            <a:pPr algn="just"/>
            <a:r>
              <a:rPr lang="ms-MY" dirty="0" smtClean="0"/>
              <a:t>The science of genetics can be grouped into three main areas: qualitative (Mendelian or transmission), molecular, and quantitative genetics. </a:t>
            </a:r>
          </a:p>
          <a:p>
            <a:pPr algn="just"/>
            <a:r>
              <a:rPr lang="ms-MY" dirty="0" smtClean="0"/>
              <a:t>There are no fundamental distinictions among these three areas but they are different and complementary ways of studying the same biological entities. In this course, quantitative genetics will be the focal point, although many examples and descriptions of Mendelian and molecular genetics are included.  </a:t>
            </a:r>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85000" lnSpcReduction="20000"/>
          </a:bodyPr>
          <a:lstStyle/>
          <a:p>
            <a:pPr algn="just"/>
            <a:r>
              <a:rPr lang="ms-MY" b="1" dirty="0" smtClean="0"/>
              <a:t>2.3. Hardy-Weinberg Law of Equilibrium</a:t>
            </a:r>
            <a:endParaRPr lang="en-US" dirty="0" smtClean="0"/>
          </a:p>
          <a:p>
            <a:pPr algn="just"/>
            <a:r>
              <a:rPr lang="ms-MY" dirty="0" smtClean="0"/>
              <a:t>Hardy-Weinberg law of equilibrium states that in a large and panmictic population, considering one locus (unlinked gene), in the absence of migration, mutation and selection, gene and genotype frequencies in the population remain constant from one generation to another. </a:t>
            </a:r>
          </a:p>
          <a:p>
            <a:pPr algn="just"/>
            <a:r>
              <a:rPr lang="ms-MY" dirty="0" smtClean="0"/>
              <a:t>The genotypic frequnecies after one generation of random mating can be represented by a binomial (for two alleles) or polynomial (for multiple alleles) function of the allelic frequencies. </a:t>
            </a:r>
          </a:p>
          <a:p>
            <a:pPr algn="just"/>
            <a:r>
              <a:rPr lang="ms-MY" dirty="0" smtClean="0"/>
              <a:t>This law of equilibruim is important in population genetics because it enables to describe the genetic content in </a:t>
            </a:r>
            <a:r>
              <a:rPr lang="ms-MY" b="1" dirty="0" smtClean="0"/>
              <a:t>diploid populations </a:t>
            </a:r>
            <a:r>
              <a:rPr lang="ms-MY" dirty="0" smtClean="0"/>
              <a:t>in terms of allelic frequencies. </a:t>
            </a:r>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62500" lnSpcReduction="20000"/>
          </a:bodyPr>
          <a:lstStyle/>
          <a:p>
            <a:pPr algn="just"/>
            <a:r>
              <a:rPr lang="ms-MY" b="1" dirty="0" smtClean="0"/>
              <a:t>Two alleles</a:t>
            </a:r>
            <a:endParaRPr lang="en-US" dirty="0" smtClean="0"/>
          </a:p>
          <a:p>
            <a:pPr algn="just"/>
            <a:r>
              <a:rPr lang="ms-MY" dirty="0" smtClean="0"/>
              <a:t>The Hardy-Weinberg law allows great </a:t>
            </a:r>
            <a:r>
              <a:rPr lang="ms-MY" dirty="0" smtClean="0">
                <a:solidFill>
                  <a:srgbClr val="FF0000"/>
                </a:solidFill>
              </a:rPr>
              <a:t>simplification of the description </a:t>
            </a:r>
            <a:r>
              <a:rPr lang="ms-MY" dirty="0" smtClean="0"/>
              <a:t>of the genetic content of a population by reducing the number of parameters to be considered. At Hardy-Weinberg genotypic proportion will not change over time in the absence of factors that change allelic frequencies. </a:t>
            </a:r>
            <a:endParaRPr lang="en-US" dirty="0" smtClean="0"/>
          </a:p>
          <a:p>
            <a:pPr algn="just">
              <a:buNone/>
            </a:pPr>
            <a:endParaRPr lang="en-US" dirty="0" smtClean="0"/>
          </a:p>
          <a:p>
            <a:pPr algn="just"/>
            <a:r>
              <a:rPr lang="ms-MY" dirty="0" smtClean="0"/>
              <a:t>The Hardy-Weinberg law assumes that  a population is segregating for two alleles, A and a, at the autosomal locus A in frequencies of p and q (p + q = 1), respectively, and the female and male gametes unite at random to form zygotes. Gametes uniting at random means that the frequency of a progeny zygote is equal to the product of the frequencies of its constituent gametes. </a:t>
            </a:r>
          </a:p>
          <a:p>
            <a:r>
              <a:rPr lang="ms-MY" dirty="0" smtClean="0">
                <a:solidFill>
                  <a:srgbClr val="FF0000"/>
                </a:solidFill>
              </a:rPr>
              <a:t>Hardy-Weinberg law of equilibrium involves four situations/stages to be true</a:t>
            </a:r>
            <a:r>
              <a:rPr lang="ms-MY" dirty="0" smtClean="0"/>
              <a:t>:</a:t>
            </a:r>
            <a:endParaRPr lang="en-US" dirty="0" smtClean="0"/>
          </a:p>
          <a:p>
            <a:pPr marL="514350" lvl="0" indent="-514350">
              <a:buFont typeface="+mj-lt"/>
              <a:buAutoNum type="arabicPeriod"/>
            </a:pPr>
            <a:r>
              <a:rPr lang="ms-MY" dirty="0" smtClean="0"/>
              <a:t>Gene frequency of a parent must have a normal gene segregation, normal gametes, random mating of gametes and random mating of genotypes. </a:t>
            </a:r>
            <a:endParaRPr lang="en-US" dirty="0" smtClean="0"/>
          </a:p>
          <a:p>
            <a:pPr marL="514350" lvl="0" indent="-514350">
              <a:buFont typeface="+mj-lt"/>
              <a:buAutoNum type="arabicPeriod"/>
            </a:pPr>
            <a:r>
              <a:rPr lang="ms-MY" dirty="0" smtClean="0"/>
              <a:t>Random mating of genotypes that could produce normal zygote,</a:t>
            </a:r>
            <a:endParaRPr lang="en-US" dirty="0" smtClean="0"/>
          </a:p>
          <a:p>
            <a:pPr marL="514350" lvl="0" indent="-514350">
              <a:buFont typeface="+mj-lt"/>
              <a:buAutoNum type="arabicPeriod"/>
            </a:pPr>
            <a:r>
              <a:rPr lang="ms-MY" dirty="0" smtClean="0"/>
              <a:t>Progenies of the same frequencies with equal viability, and</a:t>
            </a:r>
            <a:endParaRPr lang="en-US" dirty="0" smtClean="0"/>
          </a:p>
          <a:p>
            <a:pPr marL="514350" indent="-514350">
              <a:buFont typeface="+mj-lt"/>
              <a:buAutoNum type="arabicPeriod"/>
            </a:pPr>
            <a:r>
              <a:rPr lang="ms-MY" dirty="0" smtClean="0"/>
              <a:t>Gene frequency of progenies with equal viability.		</a:t>
            </a:r>
            <a:endParaRPr lang="en-US" dirty="0" smtClean="0"/>
          </a:p>
          <a:p>
            <a:pPr algn="just">
              <a:buNone/>
            </a:pPr>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55000" lnSpcReduction="20000"/>
          </a:bodyPr>
          <a:lstStyle/>
          <a:p>
            <a:r>
              <a:rPr lang="ms-MY" b="1" dirty="0" smtClean="0"/>
              <a:t>Multiple alleles</a:t>
            </a:r>
            <a:endParaRPr lang="en-US" b="1" dirty="0" smtClean="0"/>
          </a:p>
          <a:p>
            <a:pPr algn="just"/>
            <a:r>
              <a:rPr lang="en-US" dirty="0" smtClean="0"/>
              <a:t>In some situations, there are more than two alleles at a locus and in such cases also, the population will reach equilibrium after one generation of random mating. </a:t>
            </a:r>
          </a:p>
          <a:p>
            <a:pPr algn="just"/>
            <a:r>
              <a:rPr lang="en-US" dirty="0" smtClean="0"/>
              <a:t>Extending the Hardy-Weinberg law to multiple alleles can be demonstrated by assuming either random union of gametes or random mating of genotypes. In both of these approaches, the expected genotypic frequencies become p</a:t>
            </a:r>
            <a:r>
              <a:rPr lang="en-US" baseline="-25000" dirty="0" smtClean="0"/>
              <a:t>i</a:t>
            </a:r>
            <a:r>
              <a:rPr lang="en-US" baseline="30000" dirty="0" smtClean="0"/>
              <a:t>2</a:t>
            </a:r>
            <a:r>
              <a:rPr lang="en-US" dirty="0" smtClean="0"/>
              <a:t> for the </a:t>
            </a:r>
            <a:r>
              <a:rPr lang="en-US" dirty="0" err="1" smtClean="0"/>
              <a:t>homozygotes</a:t>
            </a:r>
            <a:r>
              <a:rPr lang="en-US" dirty="0" smtClean="0"/>
              <a:t> and 2p</a:t>
            </a:r>
            <a:r>
              <a:rPr lang="en-US" baseline="-25000" dirty="0" smtClean="0"/>
              <a:t>i</a:t>
            </a:r>
            <a:r>
              <a:rPr lang="en-US" dirty="0" smtClean="0"/>
              <a:t>p</a:t>
            </a:r>
            <a:r>
              <a:rPr lang="en-US" baseline="-25000" dirty="0" smtClean="0"/>
              <a:t>j</a:t>
            </a:r>
            <a:r>
              <a:rPr lang="en-US" dirty="0" smtClean="0"/>
              <a:t> for the </a:t>
            </a:r>
            <a:r>
              <a:rPr lang="en-US" dirty="0" err="1" smtClean="0"/>
              <a:t>Heterozygotes</a:t>
            </a:r>
            <a:endParaRPr lang="en-US" dirty="0" smtClean="0"/>
          </a:p>
          <a:p>
            <a:pPr algn="just"/>
            <a:r>
              <a:rPr lang="ms-MY" dirty="0" smtClean="0"/>
              <a:t>Assuming the case of three alleles on one locus: A,a' and a, the following gene and genotypes can be obtained</a:t>
            </a:r>
            <a:endParaRPr lang="en-US" dirty="0" smtClean="0"/>
          </a:p>
          <a:p>
            <a:r>
              <a:rPr lang="ms-MY" dirty="0" smtClean="0"/>
              <a:t> </a:t>
            </a:r>
            <a:endParaRPr lang="en-US" dirty="0" smtClean="0"/>
          </a:p>
          <a:p>
            <a:r>
              <a:rPr lang="ms-MY" b="1" dirty="0" smtClean="0"/>
              <a:t>Table . Gene and genotype frequencies for three alleles at a locus</a:t>
            </a:r>
            <a:endParaRPr lang="en-US" b="1" dirty="0" smtClean="0"/>
          </a:p>
          <a:p>
            <a:r>
              <a:rPr lang="ms-MY" dirty="0" smtClean="0"/>
              <a:t> </a:t>
            </a:r>
            <a:endParaRPr lang="en-US" dirty="0" smtClean="0"/>
          </a:p>
          <a:p>
            <a:r>
              <a:rPr lang="ms-MY" dirty="0" smtClean="0"/>
              <a:t>		Gene		Genotype</a:t>
            </a:r>
            <a:endParaRPr lang="en-US" dirty="0" smtClean="0"/>
          </a:p>
          <a:p>
            <a:r>
              <a:rPr lang="ms-MY" dirty="0" smtClean="0"/>
              <a:t>	</a:t>
            </a:r>
            <a:endParaRPr lang="en-US" dirty="0" smtClean="0"/>
          </a:p>
          <a:p>
            <a:r>
              <a:rPr lang="ms-MY" dirty="0" smtClean="0"/>
              <a:t>   A	a’	a	AA	Aa’	Aa	a’a’	a’a	aa</a:t>
            </a:r>
            <a:endParaRPr lang="en-US" dirty="0" smtClean="0"/>
          </a:p>
          <a:p>
            <a:r>
              <a:rPr lang="ms-MY" dirty="0" smtClean="0"/>
              <a:t>p	q	r	p</a:t>
            </a:r>
            <a:r>
              <a:rPr lang="ms-MY" baseline="30000" dirty="0" smtClean="0"/>
              <a:t>2</a:t>
            </a:r>
            <a:r>
              <a:rPr lang="ms-MY" dirty="0" smtClean="0"/>
              <a:t>	2pq	2pr	q</a:t>
            </a:r>
            <a:r>
              <a:rPr lang="ms-MY" baseline="30000" dirty="0" smtClean="0"/>
              <a:t>2</a:t>
            </a:r>
            <a:r>
              <a:rPr lang="ms-MY" dirty="0" smtClean="0"/>
              <a:t>	2qr	r</a:t>
            </a:r>
            <a:r>
              <a:rPr lang="ms-MY" baseline="30000" dirty="0" smtClean="0"/>
              <a:t>2</a:t>
            </a:r>
            <a:endParaRPr lang="en-US" dirty="0" smtClean="0"/>
          </a:p>
          <a:p>
            <a:pPr>
              <a:buNone/>
            </a:pPr>
            <a:r>
              <a:rPr lang="ms-MY" dirty="0" smtClean="0"/>
              <a:t> </a:t>
            </a:r>
            <a:endParaRPr lang="en-US" dirty="0" smtClean="0"/>
          </a:p>
          <a:p>
            <a:pPr>
              <a:buNone/>
            </a:pPr>
            <a:r>
              <a:rPr lang="ms-MY" dirty="0" smtClean="0"/>
              <a:t> pi2+2piqj+qj2=1</a:t>
            </a:r>
            <a:endParaRPr lang="en-US" dirty="0" smtClean="0"/>
          </a:p>
          <a:p>
            <a:pPr>
              <a:buNone/>
            </a:pPr>
            <a:r>
              <a:rPr lang="ms-MY"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55000" lnSpcReduction="20000"/>
          </a:bodyPr>
          <a:lstStyle/>
          <a:p>
            <a:r>
              <a:rPr lang="ms-MY" dirty="0" smtClean="0"/>
              <a:t>The proof, after random mating of gametes will be:   </a:t>
            </a:r>
            <a:endParaRPr lang="en-US" dirty="0" smtClean="0"/>
          </a:p>
          <a:p>
            <a:r>
              <a:rPr lang="ms-MY" dirty="0" smtClean="0"/>
              <a:t> </a:t>
            </a:r>
            <a:endParaRPr lang="en-US" dirty="0" smtClean="0"/>
          </a:p>
          <a:p>
            <a:r>
              <a:rPr lang="ms-MY" dirty="0" smtClean="0"/>
              <a:t>		A		a’		a</a:t>
            </a:r>
            <a:endParaRPr lang="en-US" dirty="0" smtClean="0"/>
          </a:p>
          <a:p>
            <a:r>
              <a:rPr lang="ms-MY" dirty="0" smtClean="0"/>
              <a:t>		p		q		r</a:t>
            </a:r>
            <a:endParaRPr lang="en-US" dirty="0" smtClean="0"/>
          </a:p>
          <a:p>
            <a:r>
              <a:rPr lang="ms-MY" dirty="0" smtClean="0"/>
              <a:t> A	p	AA	p</a:t>
            </a:r>
            <a:r>
              <a:rPr lang="ms-MY" baseline="30000" dirty="0" smtClean="0"/>
              <a:t>2</a:t>
            </a:r>
            <a:r>
              <a:rPr lang="ms-MY" dirty="0" smtClean="0"/>
              <a:t>	Aa’	pq	Aa	pr</a:t>
            </a:r>
            <a:endParaRPr lang="en-US" dirty="0" smtClean="0"/>
          </a:p>
          <a:p>
            <a:r>
              <a:rPr lang="ms-MY" dirty="0" smtClean="0"/>
              <a:t>a’	q	Aa’	pq	a’a’	q</a:t>
            </a:r>
            <a:r>
              <a:rPr lang="ms-MY" baseline="30000" dirty="0" smtClean="0"/>
              <a:t>2</a:t>
            </a:r>
            <a:r>
              <a:rPr lang="ms-MY" dirty="0" smtClean="0"/>
              <a:t>	a’a	qr</a:t>
            </a:r>
            <a:endParaRPr lang="en-US" dirty="0" smtClean="0"/>
          </a:p>
          <a:p>
            <a:r>
              <a:rPr lang="ms-MY" dirty="0" smtClean="0"/>
              <a:t>a	r	Aa	pr	a’a	qr 	aa	r</a:t>
            </a:r>
            <a:r>
              <a:rPr lang="ms-MY" baseline="30000" dirty="0" smtClean="0"/>
              <a:t>2</a:t>
            </a:r>
            <a:r>
              <a:rPr lang="ms-MY" dirty="0" smtClean="0"/>
              <a:t>		 </a:t>
            </a:r>
            <a:endParaRPr lang="en-US" dirty="0" smtClean="0"/>
          </a:p>
          <a:p>
            <a:r>
              <a:rPr lang="ms-MY" dirty="0" smtClean="0"/>
              <a:t>Inference:</a:t>
            </a:r>
            <a:endParaRPr lang="en-US" dirty="0" smtClean="0"/>
          </a:p>
          <a:p>
            <a:r>
              <a:rPr lang="ms-MY" dirty="0" smtClean="0"/>
              <a:t> </a:t>
            </a:r>
            <a:endParaRPr lang="en-US" dirty="0" smtClean="0"/>
          </a:p>
          <a:p>
            <a:r>
              <a:rPr lang="ms-MY" dirty="0" smtClean="0"/>
              <a:t>Genotype            AA	Aa’	Aa	a’a’	a’a	aa</a:t>
            </a:r>
            <a:endParaRPr lang="en-US" dirty="0" smtClean="0"/>
          </a:p>
          <a:p>
            <a:r>
              <a:rPr lang="ms-MY" dirty="0" smtClean="0"/>
              <a:t>Frequency         p</a:t>
            </a:r>
            <a:r>
              <a:rPr lang="ms-MY" baseline="30000" dirty="0" smtClean="0"/>
              <a:t>2</a:t>
            </a:r>
            <a:r>
              <a:rPr lang="ms-MY" dirty="0" smtClean="0"/>
              <a:t>	2pq	  2pr	q</a:t>
            </a:r>
            <a:r>
              <a:rPr lang="ms-MY" baseline="30000" dirty="0" smtClean="0"/>
              <a:t>2</a:t>
            </a:r>
            <a:r>
              <a:rPr lang="ms-MY" dirty="0" smtClean="0"/>
              <a:t>	2qr	r</a:t>
            </a:r>
            <a:r>
              <a:rPr lang="ms-MY" baseline="30000" dirty="0" smtClean="0"/>
              <a:t>2</a:t>
            </a:r>
            <a:endParaRPr lang="en-US" dirty="0" smtClean="0"/>
          </a:p>
          <a:p>
            <a:r>
              <a:rPr lang="ms-MY" dirty="0" smtClean="0"/>
              <a:t>		P	Q	R	S	T	U</a:t>
            </a:r>
            <a:endParaRPr lang="en-US" dirty="0" smtClean="0"/>
          </a:p>
          <a:p>
            <a:endParaRPr lang="en-US" dirty="0" smtClean="0"/>
          </a:p>
          <a:p>
            <a:endParaRPr lang="en-US" dirty="0" smtClean="0"/>
          </a:p>
          <a:p>
            <a:pPr>
              <a:buNone/>
            </a:pPr>
            <a:r>
              <a:rPr lang="ms-MY" dirty="0" smtClean="0"/>
              <a:t> </a:t>
            </a:r>
            <a:endParaRPr lang="en-US" dirty="0" smtClean="0"/>
          </a:p>
          <a:p>
            <a:endParaRPr lang="en-US"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ms-MY" dirty="0" smtClean="0"/>
              <a:t>In general, if there are mutiple heterozygotes, with two alleles segregating at each of n loci, the following general formulae can be applied:</a:t>
            </a:r>
            <a:endParaRPr lang="en-US" dirty="0" smtClean="0"/>
          </a:p>
          <a:p>
            <a:pPr lvl="0"/>
            <a:r>
              <a:rPr lang="ms-MY" dirty="0" smtClean="0"/>
              <a:t>The number of gametes = 2</a:t>
            </a:r>
            <a:r>
              <a:rPr lang="ms-MY" baseline="30000" dirty="0" smtClean="0"/>
              <a:t>n</a:t>
            </a:r>
            <a:endParaRPr lang="en-US" dirty="0" smtClean="0"/>
          </a:p>
          <a:p>
            <a:pPr lvl="0"/>
            <a:r>
              <a:rPr lang="ms-MY" dirty="0" smtClean="0"/>
              <a:t>The number gametic combinations = 4</a:t>
            </a:r>
            <a:r>
              <a:rPr lang="ms-MY" baseline="30000" dirty="0" smtClean="0"/>
              <a:t>n</a:t>
            </a:r>
            <a:r>
              <a:rPr lang="ms-MY" dirty="0" smtClean="0"/>
              <a:t>, and</a:t>
            </a:r>
            <a:endParaRPr lang="en-US" dirty="0" smtClean="0"/>
          </a:p>
          <a:p>
            <a:pPr lvl="0"/>
            <a:r>
              <a:rPr lang="ms-MY" dirty="0" smtClean="0"/>
              <a:t>The number of genotypes = 3</a:t>
            </a:r>
            <a:r>
              <a:rPr lang="ms-MY" baseline="30000" dirty="0" smtClean="0"/>
              <a:t>n</a:t>
            </a:r>
            <a:r>
              <a:rPr lang="ms-MY" dirty="0" smtClean="0"/>
              <a:t>.</a:t>
            </a:r>
            <a:endParaRPr lang="en-US" dirty="0" smtClean="0"/>
          </a:p>
          <a:p>
            <a:endParaRPr lang="en-US"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85000" lnSpcReduction="20000"/>
          </a:bodyPr>
          <a:lstStyle/>
          <a:p>
            <a:pPr algn="just"/>
            <a:r>
              <a:rPr lang="en-US" b="1" dirty="0" smtClean="0"/>
              <a:t> </a:t>
            </a:r>
            <a:r>
              <a:rPr lang="ms-MY" b="1" dirty="0" smtClean="0"/>
              <a:t>Factors affecting Hardy-Weinberg equilibrium</a:t>
            </a:r>
            <a:endParaRPr lang="en-US" sz="3600" b="1" dirty="0" smtClean="0"/>
          </a:p>
          <a:p>
            <a:pPr algn="just"/>
            <a:r>
              <a:rPr lang="ms-MY" dirty="0" smtClean="0"/>
              <a:t>One of the implicit assumption of the Hardy-Weinberg law is that the pattern of both </a:t>
            </a:r>
            <a:r>
              <a:rPr lang="ms-MY" dirty="0" smtClean="0">
                <a:solidFill>
                  <a:srgbClr val="FF0000"/>
                </a:solidFill>
              </a:rPr>
              <a:t>sexes have the same genotypic (allelic) frequencies</a:t>
            </a:r>
            <a:r>
              <a:rPr lang="ms-MY" dirty="0" smtClean="0"/>
              <a:t>. However, in natural or artificial populations, female and male parents may have different genotypic frequencies because of differential selection, gene flow or sampling. </a:t>
            </a:r>
            <a:endParaRPr lang="en-US" dirty="0" smtClean="0"/>
          </a:p>
          <a:p>
            <a:pPr lvl="3" algn="just"/>
            <a:r>
              <a:rPr lang="ms-MY" b="1" dirty="0" smtClean="0"/>
              <a:t>Autosomal genes</a:t>
            </a:r>
            <a:endParaRPr lang="en-US" dirty="0" smtClean="0"/>
          </a:p>
          <a:p>
            <a:pPr algn="just"/>
            <a:r>
              <a:rPr lang="ms-MY" dirty="0" smtClean="0"/>
              <a:t>The effect of different sexual allelic frequencies on autosomal gene can be considered, taking p</a:t>
            </a:r>
            <a:r>
              <a:rPr lang="ms-MY" baseline="-25000" dirty="0" smtClean="0"/>
              <a:t>f</a:t>
            </a:r>
            <a:r>
              <a:rPr lang="ms-MY" dirty="0" smtClean="0"/>
              <a:t> and p</a:t>
            </a:r>
            <a:r>
              <a:rPr lang="ms-MY" baseline="-25000" dirty="0" smtClean="0"/>
              <a:t>m</a:t>
            </a:r>
            <a:r>
              <a:rPr lang="ms-MY" dirty="0" smtClean="0"/>
              <a:t> to represent the frequencies of A in females and males, respectively, and q</a:t>
            </a:r>
            <a:r>
              <a:rPr lang="ms-MY" baseline="-25000" dirty="0" smtClean="0"/>
              <a:t>f</a:t>
            </a:r>
            <a:r>
              <a:rPr lang="ms-MY" dirty="0" smtClean="0"/>
              <a:t> and q</a:t>
            </a:r>
            <a:r>
              <a:rPr lang="ms-MY" baseline="-25000" dirty="0" smtClean="0"/>
              <a:t>m</a:t>
            </a:r>
            <a:r>
              <a:rPr lang="ms-MY" dirty="0" smtClean="0"/>
              <a:t> the analogous frequencies of a. As a result, the frequencies of each type of zygote formed from a random union of gametes are:</a:t>
            </a:r>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a:bodyPr>
          <a:lstStyle/>
          <a:p>
            <a:pPr algn="just"/>
            <a:r>
              <a:rPr lang="ms-MY" dirty="0" smtClean="0"/>
              <a:t>P = p</a:t>
            </a:r>
            <a:r>
              <a:rPr lang="ms-MY" baseline="-25000" dirty="0" smtClean="0"/>
              <a:t>f</a:t>
            </a:r>
            <a:r>
              <a:rPr lang="ms-MY" dirty="0" smtClean="0"/>
              <a:t>p</a:t>
            </a:r>
            <a:r>
              <a:rPr lang="ms-MY" baseline="-25000" dirty="0" smtClean="0"/>
              <a:t>m</a:t>
            </a:r>
            <a:endParaRPr lang="en-US" dirty="0" smtClean="0"/>
          </a:p>
          <a:p>
            <a:pPr algn="just"/>
            <a:r>
              <a:rPr lang="ms-MY" dirty="0" smtClean="0"/>
              <a:t>H = p</a:t>
            </a:r>
            <a:r>
              <a:rPr lang="ms-MY" baseline="-25000" dirty="0" smtClean="0"/>
              <a:t>f</a:t>
            </a:r>
            <a:r>
              <a:rPr lang="ms-MY" dirty="0" smtClean="0"/>
              <a:t>q</a:t>
            </a:r>
            <a:r>
              <a:rPr lang="ms-MY" baseline="-25000" dirty="0" smtClean="0"/>
              <a:t>m</a:t>
            </a:r>
            <a:r>
              <a:rPr lang="ms-MY" dirty="0" smtClean="0"/>
              <a:t> + p</a:t>
            </a:r>
            <a:r>
              <a:rPr lang="ms-MY" baseline="-25000" dirty="0" smtClean="0"/>
              <a:t>m</a:t>
            </a:r>
            <a:r>
              <a:rPr lang="ms-MY" dirty="0" smtClean="0"/>
              <a:t>q</a:t>
            </a:r>
            <a:r>
              <a:rPr lang="ms-MY" baseline="-25000" dirty="0" smtClean="0"/>
              <a:t>f</a:t>
            </a:r>
            <a:endParaRPr lang="en-US" dirty="0" smtClean="0"/>
          </a:p>
          <a:p>
            <a:pPr algn="just"/>
            <a:r>
              <a:rPr lang="ms-MY" dirty="0" smtClean="0"/>
              <a:t>Q = q</a:t>
            </a:r>
            <a:r>
              <a:rPr lang="ms-MY" baseline="-25000" dirty="0" smtClean="0"/>
              <a:t>f</a:t>
            </a:r>
            <a:r>
              <a:rPr lang="ms-MY" dirty="0" smtClean="0"/>
              <a:t>q</a:t>
            </a:r>
            <a:r>
              <a:rPr lang="ms-MY" baseline="-25000" dirty="0" smtClean="0"/>
              <a:t>m</a:t>
            </a:r>
            <a:r>
              <a:rPr lang="ms-MY" dirty="0" smtClean="0"/>
              <a:t>.  </a:t>
            </a:r>
            <a:endParaRPr lang="en-US" dirty="0" smtClean="0"/>
          </a:p>
          <a:p>
            <a:pPr algn="just"/>
            <a:r>
              <a:rPr lang="ms-MY" dirty="0" smtClean="0"/>
              <a:t>When the allelic frequencies differ between the sexes, there will be an excess of heterozygotes over the Hardy-Weinberg proportions. This can be shown by representing the frequencies of the two alleles by = ½ (p</a:t>
            </a:r>
            <a:r>
              <a:rPr lang="ms-MY" baseline="-25000" dirty="0" smtClean="0"/>
              <a:t>f</a:t>
            </a:r>
            <a:r>
              <a:rPr lang="ms-MY" dirty="0" smtClean="0"/>
              <a:t> + p</a:t>
            </a:r>
            <a:r>
              <a:rPr lang="ms-MY" baseline="-25000" dirty="0" smtClean="0"/>
              <a:t>m</a:t>
            </a:r>
            <a:r>
              <a:rPr lang="ms-MY" dirty="0" smtClean="0"/>
              <a:t>) and = ½ (q</a:t>
            </a:r>
            <a:r>
              <a:rPr lang="ms-MY" baseline="-25000" dirty="0" smtClean="0"/>
              <a:t>f</a:t>
            </a:r>
            <a:r>
              <a:rPr lang="ms-MY" dirty="0" smtClean="0"/>
              <a:t> + q</a:t>
            </a:r>
            <a:r>
              <a:rPr lang="ms-MY" baseline="-25000" dirty="0" smtClean="0"/>
              <a:t>m</a:t>
            </a:r>
            <a:r>
              <a:rPr lang="ms-MY" dirty="0" smtClean="0"/>
              <a:t>), because half the genes are in females and half in males. </a:t>
            </a:r>
            <a:endParaRPr lang="en-US"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70000" lnSpcReduction="20000"/>
          </a:bodyPr>
          <a:lstStyle/>
          <a:p>
            <a:pPr lvl="3" algn="just"/>
            <a:r>
              <a:rPr lang="ms-MY" sz="3800" b="1" dirty="0" smtClean="0"/>
              <a:t>Sex linked genes </a:t>
            </a:r>
            <a:endParaRPr lang="en-US" sz="3800" dirty="0" smtClean="0"/>
          </a:p>
          <a:p>
            <a:pPr algn="just"/>
            <a:r>
              <a:rPr lang="ms-MY" dirty="0" smtClean="0"/>
              <a:t>Genes on the sex chromosomes in mamals and other organisms have the same pattern of inheritance as all genes in haplo-diploid organisms such as hymenoptera. </a:t>
            </a:r>
          </a:p>
          <a:p>
            <a:pPr algn="just"/>
            <a:r>
              <a:rPr lang="ms-MY" dirty="0" smtClean="0"/>
              <a:t>In both situations, if there is an initial difference in allelic frequencies in the two sexes, then equal allelic frequencies in the two sexes are achieved only over several generations, and the deviation in heterozygosity from Hardy-Weinberg expectations in the diaploid females also disapperas gradually with time.</a:t>
            </a:r>
            <a:endParaRPr lang="en-US" dirty="0" smtClean="0"/>
          </a:p>
          <a:p>
            <a:pPr algn="just">
              <a:buNone/>
            </a:pPr>
            <a:r>
              <a:rPr lang="ms-MY" dirty="0" smtClean="0"/>
              <a:t> </a:t>
            </a:r>
            <a:endParaRPr lang="en-US" dirty="0" smtClean="0"/>
          </a:p>
          <a:p>
            <a:pPr algn="just"/>
            <a:r>
              <a:rPr lang="ms-MY" dirty="0" smtClean="0"/>
              <a:t>There are two forms of combinations of sex chromosomes, homogametic (XX) females and heterogametic (XY or XO) males. In the first case, for alleles on X chromosome, males are haploid (hemizygous) and heterozygousity occurs only in the females. Therefore, the possible genotypes would be more, because Y chromosome usually does not carry genes. </a:t>
            </a:r>
            <a:endParaRPr lang="en-US" dirty="0" smtClean="0"/>
          </a:p>
          <a:p>
            <a:pPr algn="just">
              <a:buNone/>
            </a:pPr>
            <a:r>
              <a:rPr lang="ms-MY" dirty="0" smtClean="0"/>
              <a:t> </a:t>
            </a:r>
            <a:endParaRPr lang="en-US" dirty="0" smtClean="0"/>
          </a:p>
          <a:p>
            <a:pPr algn="just">
              <a:buNone/>
            </a:pPr>
            <a:endParaRPr lang="en-US" dirty="0">
              <a:solidFill>
                <a:srgbClr val="FF0000"/>
              </a:solidFill>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70000" lnSpcReduction="20000"/>
          </a:bodyPr>
          <a:lstStyle/>
          <a:p>
            <a:pPr algn="just"/>
            <a:r>
              <a:rPr lang="ms-MY" b="1" dirty="0" smtClean="0"/>
              <a:t>Two (or more) linked loci</a:t>
            </a:r>
            <a:endParaRPr lang="en-US" dirty="0" smtClean="0"/>
          </a:p>
          <a:p>
            <a:pPr algn="just"/>
            <a:r>
              <a:rPr lang="ms-MY" dirty="0" smtClean="0"/>
              <a:t>Equilibrium in the population is reached after one generation of random mating if all loci are considered separately. Equilibrium is not reached if the loci are considered together. </a:t>
            </a:r>
          </a:p>
          <a:p>
            <a:pPr algn="just"/>
            <a:r>
              <a:rPr lang="ms-MY" dirty="0" smtClean="0"/>
              <a:t>Assuming two populations, one consisting entirely of AABB genotypes and the other entirely of aabb genotypes. </a:t>
            </a:r>
          </a:p>
          <a:p>
            <a:pPr algn="just"/>
            <a:r>
              <a:rPr lang="ms-MY" dirty="0" smtClean="0"/>
              <a:t>All the genotypes would appear in subsequent generations, but not immediately at their eqilibrium frequencies, and the initial association between the traits would be progressively reduced. </a:t>
            </a:r>
          </a:p>
          <a:p>
            <a:pPr algn="just"/>
            <a:r>
              <a:rPr lang="ms-MY" dirty="0" smtClean="0"/>
              <a:t>If the two loci are linked the attainment of eqilibrium frequencies would take longer because the appearance of the missing genotype depends on the recombinantion between two loci.   </a:t>
            </a:r>
            <a:endParaRPr lang="en-US" dirty="0" smtClean="0"/>
          </a:p>
          <a:p>
            <a:pPr algn="just"/>
            <a:r>
              <a:rPr lang="en-US" dirty="0" smtClean="0"/>
              <a:t>Assuming two loci A/a and B/b, with the gene frequency of p, q, r and s the following genotypes can be formed, i.e., allele A, a, B and b with frequency of </a:t>
            </a:r>
            <a:r>
              <a:rPr lang="ms-MY" dirty="0" smtClean="0"/>
              <a:t>p, q, r and s, respectively.</a:t>
            </a:r>
          </a:p>
          <a:p>
            <a:pPr algn="just"/>
            <a:r>
              <a:rPr lang="ms-MY" dirty="0" smtClean="0"/>
              <a:t> </a:t>
            </a:r>
            <a:r>
              <a:rPr lang="en-US" dirty="0" smtClean="0">
                <a:solidFill>
                  <a:srgbClr val="FF0000"/>
                </a:solidFill>
              </a:rPr>
              <a:t>At equilibrium, the genotype AABB, </a:t>
            </a:r>
            <a:r>
              <a:rPr lang="en-US" dirty="0" err="1" smtClean="0">
                <a:solidFill>
                  <a:srgbClr val="FF0000"/>
                </a:solidFill>
              </a:rPr>
              <a:t>AABb</a:t>
            </a:r>
            <a:r>
              <a:rPr lang="en-US" dirty="0" smtClean="0">
                <a:solidFill>
                  <a:srgbClr val="FF0000"/>
                </a:solidFill>
              </a:rPr>
              <a:t>, </a:t>
            </a:r>
            <a:r>
              <a:rPr lang="en-US" dirty="0" err="1" smtClean="0">
                <a:solidFill>
                  <a:srgbClr val="FF0000"/>
                </a:solidFill>
              </a:rPr>
              <a:t>Aabb</a:t>
            </a:r>
            <a:r>
              <a:rPr lang="en-US" dirty="0" smtClean="0">
                <a:solidFill>
                  <a:srgbClr val="FF0000"/>
                </a:solidFill>
              </a:rPr>
              <a:t>, </a:t>
            </a:r>
            <a:r>
              <a:rPr lang="en-US" dirty="0" err="1" smtClean="0">
                <a:solidFill>
                  <a:srgbClr val="FF0000"/>
                </a:solidFill>
              </a:rPr>
              <a:t>AaBB</a:t>
            </a:r>
            <a:r>
              <a:rPr lang="en-US" dirty="0" smtClean="0">
                <a:solidFill>
                  <a:srgbClr val="FF0000"/>
                </a:solidFill>
              </a:rPr>
              <a:t>, </a:t>
            </a:r>
            <a:r>
              <a:rPr lang="en-US" dirty="0" err="1" smtClean="0">
                <a:solidFill>
                  <a:srgbClr val="FF0000"/>
                </a:solidFill>
              </a:rPr>
              <a:t>AaBb</a:t>
            </a:r>
            <a:r>
              <a:rPr lang="en-US" dirty="0" smtClean="0">
                <a:solidFill>
                  <a:srgbClr val="FF0000"/>
                </a:solidFill>
              </a:rPr>
              <a:t>, </a:t>
            </a:r>
            <a:r>
              <a:rPr lang="en-US" dirty="0" err="1" smtClean="0">
                <a:solidFill>
                  <a:srgbClr val="FF0000"/>
                </a:solidFill>
              </a:rPr>
              <a:t>Aabb</a:t>
            </a:r>
            <a:r>
              <a:rPr lang="en-US" dirty="0" smtClean="0">
                <a:solidFill>
                  <a:srgbClr val="FF0000"/>
                </a:solidFill>
              </a:rPr>
              <a:t>, </a:t>
            </a:r>
            <a:r>
              <a:rPr lang="en-US" dirty="0" err="1" smtClean="0">
                <a:solidFill>
                  <a:srgbClr val="FF0000"/>
                </a:solidFill>
              </a:rPr>
              <a:t>aaBB</a:t>
            </a:r>
            <a:r>
              <a:rPr lang="en-US" dirty="0" smtClean="0">
                <a:solidFill>
                  <a:srgbClr val="FF0000"/>
                </a:solidFill>
              </a:rPr>
              <a:t>, </a:t>
            </a:r>
            <a:r>
              <a:rPr lang="en-US" dirty="0" err="1" smtClean="0">
                <a:solidFill>
                  <a:srgbClr val="FF0000"/>
                </a:solidFill>
              </a:rPr>
              <a:t>aaBb</a:t>
            </a:r>
            <a:r>
              <a:rPr lang="en-US" dirty="0" smtClean="0">
                <a:solidFill>
                  <a:srgbClr val="FF0000"/>
                </a:solidFill>
              </a:rPr>
              <a:t> and </a:t>
            </a:r>
            <a:r>
              <a:rPr lang="en-US" dirty="0" err="1" smtClean="0">
                <a:solidFill>
                  <a:srgbClr val="FF0000"/>
                </a:solidFill>
              </a:rPr>
              <a:t>aabb</a:t>
            </a:r>
            <a:r>
              <a:rPr lang="en-US" dirty="0" smtClean="0">
                <a:solidFill>
                  <a:srgbClr val="FF0000"/>
                </a:solidFill>
              </a:rPr>
              <a:t> with frequencies of p</a:t>
            </a:r>
            <a:r>
              <a:rPr lang="en-US" baseline="30000" dirty="0" smtClean="0">
                <a:solidFill>
                  <a:srgbClr val="FF0000"/>
                </a:solidFill>
              </a:rPr>
              <a:t>2</a:t>
            </a:r>
            <a:r>
              <a:rPr lang="en-US" dirty="0" smtClean="0">
                <a:solidFill>
                  <a:srgbClr val="FF0000"/>
                </a:solidFill>
              </a:rPr>
              <a:t>r</a:t>
            </a:r>
            <a:r>
              <a:rPr lang="en-US" baseline="30000" dirty="0" smtClean="0">
                <a:solidFill>
                  <a:srgbClr val="FF0000"/>
                </a:solidFill>
              </a:rPr>
              <a:t>2</a:t>
            </a:r>
            <a:r>
              <a:rPr lang="en-US" dirty="0" smtClean="0">
                <a:solidFill>
                  <a:srgbClr val="FF0000"/>
                </a:solidFill>
              </a:rPr>
              <a:t>, 2p</a:t>
            </a:r>
            <a:r>
              <a:rPr lang="en-US" baseline="30000" dirty="0" smtClean="0">
                <a:solidFill>
                  <a:srgbClr val="FF0000"/>
                </a:solidFill>
              </a:rPr>
              <a:t>2</a:t>
            </a:r>
            <a:r>
              <a:rPr lang="en-US" dirty="0" smtClean="0">
                <a:solidFill>
                  <a:srgbClr val="FF0000"/>
                </a:solidFill>
              </a:rPr>
              <a:t>rs, p</a:t>
            </a:r>
            <a:r>
              <a:rPr lang="en-US" baseline="30000" dirty="0" smtClean="0">
                <a:solidFill>
                  <a:srgbClr val="FF0000"/>
                </a:solidFill>
              </a:rPr>
              <a:t>2</a:t>
            </a:r>
            <a:r>
              <a:rPr lang="en-US" dirty="0" smtClean="0">
                <a:solidFill>
                  <a:srgbClr val="FF0000"/>
                </a:solidFill>
              </a:rPr>
              <a:t>s</a:t>
            </a:r>
            <a:r>
              <a:rPr lang="en-US" baseline="30000" dirty="0" smtClean="0">
                <a:solidFill>
                  <a:srgbClr val="FF0000"/>
                </a:solidFill>
              </a:rPr>
              <a:t>2</a:t>
            </a:r>
            <a:r>
              <a:rPr lang="en-US" dirty="0" smtClean="0">
                <a:solidFill>
                  <a:srgbClr val="FF0000"/>
                </a:solidFill>
              </a:rPr>
              <a:t>, 2pqr</a:t>
            </a:r>
            <a:r>
              <a:rPr lang="en-US" baseline="30000" dirty="0" smtClean="0">
                <a:solidFill>
                  <a:srgbClr val="FF0000"/>
                </a:solidFill>
              </a:rPr>
              <a:t>2</a:t>
            </a:r>
            <a:r>
              <a:rPr lang="en-US" dirty="0" smtClean="0">
                <a:solidFill>
                  <a:srgbClr val="FF0000"/>
                </a:solidFill>
              </a:rPr>
              <a:t>, 4pqrs, 2pqs</a:t>
            </a:r>
            <a:r>
              <a:rPr lang="en-US" baseline="30000" dirty="0" smtClean="0">
                <a:solidFill>
                  <a:srgbClr val="FF0000"/>
                </a:solidFill>
              </a:rPr>
              <a:t>2</a:t>
            </a:r>
            <a:r>
              <a:rPr lang="en-US" dirty="0" smtClean="0">
                <a:solidFill>
                  <a:srgbClr val="FF0000"/>
                </a:solidFill>
              </a:rPr>
              <a:t>, q</a:t>
            </a:r>
            <a:r>
              <a:rPr lang="en-US" baseline="30000" dirty="0" smtClean="0">
                <a:solidFill>
                  <a:srgbClr val="FF0000"/>
                </a:solidFill>
              </a:rPr>
              <a:t>2</a:t>
            </a:r>
            <a:r>
              <a:rPr lang="en-US" dirty="0" smtClean="0">
                <a:solidFill>
                  <a:srgbClr val="FF0000"/>
                </a:solidFill>
              </a:rPr>
              <a:t>r</a:t>
            </a:r>
            <a:r>
              <a:rPr lang="en-US" baseline="30000" dirty="0" smtClean="0">
                <a:solidFill>
                  <a:srgbClr val="FF0000"/>
                </a:solidFill>
              </a:rPr>
              <a:t>2</a:t>
            </a:r>
            <a:r>
              <a:rPr lang="en-US" dirty="0" smtClean="0">
                <a:solidFill>
                  <a:srgbClr val="FF0000"/>
                </a:solidFill>
              </a:rPr>
              <a:t>, 2q</a:t>
            </a:r>
            <a:r>
              <a:rPr lang="en-US" baseline="30000" dirty="0" smtClean="0">
                <a:solidFill>
                  <a:srgbClr val="FF0000"/>
                </a:solidFill>
              </a:rPr>
              <a:t>2</a:t>
            </a:r>
            <a:r>
              <a:rPr lang="en-US" dirty="0" smtClean="0">
                <a:solidFill>
                  <a:srgbClr val="FF0000"/>
                </a:solidFill>
              </a:rPr>
              <a:t>rs and q</a:t>
            </a:r>
            <a:r>
              <a:rPr lang="en-US" baseline="30000" dirty="0" smtClean="0">
                <a:solidFill>
                  <a:srgbClr val="FF0000"/>
                </a:solidFill>
              </a:rPr>
              <a:t>2</a:t>
            </a:r>
            <a:r>
              <a:rPr lang="en-US" dirty="0" smtClean="0">
                <a:solidFill>
                  <a:srgbClr val="FF0000"/>
                </a:solidFill>
              </a:rPr>
              <a:t>s</a:t>
            </a:r>
            <a:r>
              <a:rPr lang="en-US" baseline="30000" dirty="0" smtClean="0">
                <a:solidFill>
                  <a:srgbClr val="FF0000"/>
                </a:solidFill>
              </a:rPr>
              <a:t>2</a:t>
            </a:r>
            <a:r>
              <a:rPr lang="en-US" dirty="0" smtClean="0">
                <a:solidFill>
                  <a:srgbClr val="FF0000"/>
                </a:solidFill>
              </a:rPr>
              <a:t> are formed</a:t>
            </a:r>
            <a:r>
              <a:rPr lang="en-US" dirty="0" smtClean="0"/>
              <a:t>.</a:t>
            </a:r>
          </a:p>
          <a:p>
            <a:pPr algn="just">
              <a:buNone/>
            </a:pPr>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85000" lnSpcReduction="20000"/>
          </a:bodyPr>
          <a:lstStyle/>
          <a:p>
            <a:pPr algn="just"/>
            <a:r>
              <a:rPr lang="ms-MY" dirty="0" smtClean="0"/>
              <a:t>For gametes AB, Ab, aB and ab with frequency of pr,	ps, qr and qs, respectively, e</a:t>
            </a:r>
            <a:r>
              <a:rPr lang="en-US" dirty="0" err="1" smtClean="0"/>
              <a:t>quilibrium</a:t>
            </a:r>
            <a:r>
              <a:rPr lang="en-US" dirty="0" smtClean="0"/>
              <a:t> will be reached after one generation of random mating, if all the gene frequencies are the same, i.e. p = q = r = s = 0.5; or pr = </a:t>
            </a:r>
            <a:r>
              <a:rPr lang="en-US" dirty="0" err="1" smtClean="0"/>
              <a:t>ps</a:t>
            </a:r>
            <a:r>
              <a:rPr lang="en-US" dirty="0" smtClean="0"/>
              <a:t> = </a:t>
            </a:r>
            <a:r>
              <a:rPr lang="en-US" dirty="0" err="1" smtClean="0"/>
              <a:t>qr</a:t>
            </a:r>
            <a:r>
              <a:rPr lang="en-US" dirty="0" smtClean="0"/>
              <a:t> = </a:t>
            </a:r>
            <a:r>
              <a:rPr lang="en-US" dirty="0" err="1" smtClean="0"/>
              <a:t>qs</a:t>
            </a:r>
            <a:r>
              <a:rPr lang="en-US" dirty="0" smtClean="0"/>
              <a:t> = 0.25. At equilibrium, it is expected that the frequency of the repulsion phase gametes (</a:t>
            </a:r>
            <a:r>
              <a:rPr lang="en-US" dirty="0" err="1" smtClean="0"/>
              <a:t>Ab</a:t>
            </a:r>
            <a:r>
              <a:rPr lang="en-US" dirty="0" smtClean="0"/>
              <a:t> and </a:t>
            </a:r>
            <a:r>
              <a:rPr lang="en-US" dirty="0" err="1" smtClean="0"/>
              <a:t>aB</a:t>
            </a:r>
            <a:r>
              <a:rPr lang="en-US" dirty="0" smtClean="0"/>
              <a:t>) equals to the frequency of the coupling phase gametes (AB and </a:t>
            </a:r>
            <a:r>
              <a:rPr lang="en-US" dirty="0" err="1" smtClean="0"/>
              <a:t>ab</a:t>
            </a:r>
            <a:r>
              <a:rPr lang="en-US" dirty="0" smtClean="0"/>
              <a:t>). If for example, the frequencies of A = B = 0.6 and a = b = 0.4, then the following relationship holds:</a:t>
            </a:r>
          </a:p>
          <a:p>
            <a:r>
              <a:rPr lang="ms-MY" dirty="0" smtClean="0"/>
              <a:t>Gametes	</a:t>
            </a:r>
            <a:r>
              <a:rPr lang="ms-MY" dirty="0" smtClean="0">
                <a:solidFill>
                  <a:srgbClr val="FF0000"/>
                </a:solidFill>
              </a:rPr>
              <a:t>AB	Ab		aB	ab</a:t>
            </a:r>
            <a:endParaRPr lang="en-US" dirty="0" smtClean="0">
              <a:solidFill>
                <a:srgbClr val="FF0000"/>
              </a:solidFill>
            </a:endParaRPr>
          </a:p>
          <a:p>
            <a:r>
              <a:rPr lang="ms-MY" dirty="0" smtClean="0">
                <a:solidFill>
                  <a:srgbClr val="FF0000"/>
                </a:solidFill>
              </a:rPr>
              <a:t>		frequncy       0.36	0.24	0.24	0.16</a:t>
            </a:r>
            <a:endParaRPr lang="en-US" dirty="0" smtClean="0">
              <a:solidFill>
                <a:srgbClr val="FF0000"/>
              </a:solidFill>
            </a:endParaRPr>
          </a:p>
          <a:p>
            <a:r>
              <a:rPr lang="ms-MY" dirty="0" smtClean="0">
                <a:solidFill>
                  <a:srgbClr val="FF0000"/>
                </a:solidFill>
              </a:rPr>
              <a:t>				(0.36 x 0.16)	 = (0.24 x 0.24)</a:t>
            </a:r>
            <a:endParaRPr lang="en-US" dirty="0" smtClean="0">
              <a:solidFill>
                <a:srgbClr val="FF0000"/>
              </a:solidFill>
            </a:endParaRPr>
          </a:p>
          <a:p>
            <a:r>
              <a:rPr lang="ms-MY" dirty="0" smtClean="0">
                <a:solidFill>
                  <a:srgbClr val="FF0000"/>
                </a:solidFill>
              </a:rPr>
              <a:t>				0.0576         	 =  	 0.0576</a:t>
            </a:r>
            <a:endParaRPr lang="en-US" dirty="0" smtClean="0">
              <a:solidFill>
                <a:srgbClr val="FF0000"/>
              </a:solidFill>
            </a:endParaRPr>
          </a:p>
          <a:p>
            <a:pPr algn="just"/>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85000" lnSpcReduction="20000"/>
          </a:bodyPr>
          <a:lstStyle/>
          <a:p>
            <a:pPr algn="just"/>
            <a:r>
              <a:rPr lang="ms-MY" dirty="0" smtClean="0"/>
              <a:t>The principles of Mendelian genetics has historically focussed on inferring the function of genes by observing the effects of heritable changes on the </a:t>
            </a:r>
            <a:r>
              <a:rPr lang="ms-MY" dirty="0" smtClean="0">
                <a:solidFill>
                  <a:srgbClr val="FF0000"/>
                </a:solidFill>
              </a:rPr>
              <a:t>phenotype</a:t>
            </a:r>
            <a:r>
              <a:rPr lang="ms-MY" dirty="0" smtClean="0"/>
              <a:t>, establishing rules by which heritable traits are passed from parent to offspring, mapping the location of genes on chromosomes and determining linkage between genes located on the same chromosome. </a:t>
            </a:r>
            <a:endParaRPr lang="en-US" dirty="0" smtClean="0"/>
          </a:p>
          <a:p>
            <a:pPr algn="just">
              <a:buNone/>
            </a:pPr>
            <a:endParaRPr lang="en-US" dirty="0" smtClean="0"/>
          </a:p>
          <a:p>
            <a:pPr algn="just"/>
            <a:r>
              <a:rPr lang="ms-MY" dirty="0" smtClean="0"/>
              <a:t>Molecular genetics on the other hand, deals with </a:t>
            </a:r>
            <a:r>
              <a:rPr lang="ms-MY" dirty="0" smtClean="0">
                <a:solidFill>
                  <a:srgbClr val="FF0000"/>
                </a:solidFill>
              </a:rPr>
              <a:t>biochemical</a:t>
            </a:r>
            <a:r>
              <a:rPr lang="ms-MY" dirty="0" smtClean="0"/>
              <a:t> and </a:t>
            </a:r>
            <a:r>
              <a:rPr lang="ms-MY" dirty="0" smtClean="0">
                <a:solidFill>
                  <a:srgbClr val="FF0000"/>
                </a:solidFill>
              </a:rPr>
              <a:t>molecular</a:t>
            </a:r>
            <a:r>
              <a:rPr lang="ms-MY" dirty="0" smtClean="0"/>
              <a:t> mechanisms by which hereditary information is stored in DNA (deoxyribonucleic acid) and subsequently transmitted to proteins. DNA is the molecule that stores genetic information within the cell. </a:t>
            </a:r>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70000" lnSpcReduction="20000"/>
          </a:bodyPr>
          <a:lstStyle/>
          <a:p>
            <a:pPr algn="just"/>
            <a:r>
              <a:rPr lang="ms-MY" b="1" dirty="0" smtClean="0"/>
              <a:t>Linkage and recombination of genes in a chromosome</a:t>
            </a:r>
            <a:endParaRPr lang="en-US" b="1" dirty="0" smtClean="0"/>
          </a:p>
          <a:p>
            <a:pPr algn="just">
              <a:buNone/>
            </a:pPr>
            <a:endParaRPr lang="en-US" dirty="0" smtClean="0"/>
          </a:p>
          <a:p>
            <a:pPr algn="just"/>
            <a:r>
              <a:rPr lang="ms-MY" dirty="0" smtClean="0"/>
              <a:t>Linkage refers to a case where two loci are linked on the same chromosome, close enough together that the frequency of recombination between the two loci is less than 50%.</a:t>
            </a:r>
          </a:p>
          <a:p>
            <a:pPr algn="just"/>
            <a:r>
              <a:rPr lang="ms-MY" dirty="0" smtClean="0"/>
              <a:t>Recombinantion is any process that creates new combinations of alleles in the offspring. Recmbination between unlinked loci occurs during meiosis I, when nonhomologous chromosome pairs align and separate randomly. This is the chromosomal basis of independent assortment.</a:t>
            </a:r>
            <a:endParaRPr lang="en-US" dirty="0" smtClean="0"/>
          </a:p>
          <a:p>
            <a:pPr algn="just"/>
            <a:r>
              <a:rPr lang="ms-MY" dirty="0" smtClean="0">
                <a:solidFill>
                  <a:srgbClr val="FF0000"/>
                </a:solidFill>
              </a:rPr>
              <a:t>A direct test of independent assortment is to carry out a test cross between F</a:t>
            </a:r>
            <a:r>
              <a:rPr lang="ms-MY" baseline="-25000" dirty="0" smtClean="0">
                <a:solidFill>
                  <a:srgbClr val="FF0000"/>
                </a:solidFill>
              </a:rPr>
              <a:t>1</a:t>
            </a:r>
            <a:r>
              <a:rPr lang="ms-MY" dirty="0" smtClean="0">
                <a:solidFill>
                  <a:srgbClr val="FF0000"/>
                </a:solidFill>
              </a:rPr>
              <a:t> double heterozygote (AaBb) and the double recessive homozygote (aabb). </a:t>
            </a:r>
          </a:p>
          <a:p>
            <a:pPr algn="just"/>
            <a:r>
              <a:rPr lang="ms-MY" dirty="0" smtClean="0"/>
              <a:t>The expected gametes from the AaBb parent when the genes are on different chromosomes will be AB, Ab, aB and ab. Because the possible metaphase I alignments of homologous chromosomes are equaly likely, the double heterozygote produces </a:t>
            </a:r>
            <a:r>
              <a:rPr lang="ms-MY" dirty="0" smtClean="0">
                <a:solidFill>
                  <a:srgbClr val="FF0000"/>
                </a:solidFill>
              </a:rPr>
              <a:t>all four possible types of gametes in equal proportions. </a:t>
            </a:r>
            <a:endParaRPr lang="en-US" dirty="0" smtClean="0">
              <a:solidFill>
                <a:srgbClr val="FF0000"/>
              </a:solidFill>
            </a:endParaRPr>
          </a:p>
          <a:p>
            <a:pPr algn="just"/>
            <a:endParaRPr lang="en-US" dirty="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96000"/>
          </a:xfrm>
        </p:spPr>
        <p:txBody>
          <a:bodyPr>
            <a:normAutofit fontScale="77500" lnSpcReduction="20000"/>
          </a:bodyPr>
          <a:lstStyle/>
          <a:p>
            <a:pPr algn="just"/>
            <a:r>
              <a:rPr lang="ms-MY" dirty="0" smtClean="0"/>
              <a:t>Independent assortment takes place in the AaBb genotype whether the parents were </a:t>
            </a:r>
            <a:r>
              <a:rPr lang="ms-MY" dirty="0" smtClean="0">
                <a:solidFill>
                  <a:srgbClr val="FF0000"/>
                </a:solidFill>
              </a:rPr>
              <a:t>genotypically AABB and aabb or AAbb and aaBB. </a:t>
            </a:r>
          </a:p>
          <a:p>
            <a:pPr algn="just"/>
            <a:r>
              <a:rPr lang="ms-MY" dirty="0" smtClean="0"/>
              <a:t>The four products of meiosis are still expected in equal proportions. Because of independent assortment, an expected 50% of the test cross progeny results from gametes carrying the same combinations of alleles present in the parents (parental types), and 50% results from gametes carrying new combinations of the alleles (recombinants). </a:t>
            </a:r>
          </a:p>
          <a:p>
            <a:pPr algn="just"/>
            <a:r>
              <a:rPr lang="ms-MY" dirty="0" smtClean="0"/>
              <a:t> For example, if the AaBb genotype came from the mating AABB x aabb, then the </a:t>
            </a:r>
            <a:r>
              <a:rPr lang="ms-MY" dirty="0" smtClean="0">
                <a:solidFill>
                  <a:srgbClr val="FF0000"/>
                </a:solidFill>
              </a:rPr>
              <a:t>AB and ab gametes would be parental and the Ab and aB </a:t>
            </a:r>
            <a:r>
              <a:rPr lang="ms-MY" dirty="0" smtClean="0"/>
              <a:t>gametes are recombinant types. </a:t>
            </a:r>
          </a:p>
          <a:p>
            <a:pPr algn="just"/>
            <a:r>
              <a:rPr lang="ms-MY" dirty="0" smtClean="0"/>
              <a:t>On the other hand, if the AaBb genotype came from the mating </a:t>
            </a:r>
            <a:r>
              <a:rPr lang="ms-MY" dirty="0" smtClean="0">
                <a:solidFill>
                  <a:srgbClr val="FF0000"/>
                </a:solidFill>
              </a:rPr>
              <a:t>AAbb x aaBB,</a:t>
            </a:r>
            <a:r>
              <a:rPr lang="ms-MY" dirty="0" smtClean="0"/>
              <a:t> then the </a:t>
            </a:r>
            <a:r>
              <a:rPr lang="ms-MY" dirty="0" smtClean="0">
                <a:solidFill>
                  <a:srgbClr val="FF0000"/>
                </a:solidFill>
              </a:rPr>
              <a:t>Ab and aB </a:t>
            </a:r>
            <a:r>
              <a:rPr lang="ms-MY" dirty="0" smtClean="0"/>
              <a:t>gametes would be parental and the ab and AB gametes are recombinant types.   </a:t>
            </a:r>
            <a:endParaRPr lang="en-US" dirty="0" smtClean="0"/>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85000" lnSpcReduction="20000"/>
          </a:bodyPr>
          <a:lstStyle/>
          <a:p>
            <a:pPr algn="just"/>
            <a:r>
              <a:rPr lang="en-US" dirty="0" smtClean="0"/>
              <a:t>Linked loci undergo recombination when crossing over occurs during meiosis. Non-sister chromatids of homologous chromosomes exchange pieces of chromosomes with a combination of paternally and maternally derived genetic material. </a:t>
            </a:r>
          </a:p>
          <a:p>
            <a:pPr algn="just"/>
            <a:r>
              <a:rPr lang="en-US" dirty="0" smtClean="0"/>
              <a:t>The probability that two linked loci participate in crossing over depends on the distance between them, the closer they are the less likely that crossing over takes place. </a:t>
            </a:r>
          </a:p>
          <a:p>
            <a:pPr algn="just"/>
            <a:r>
              <a:rPr lang="en-US" dirty="0" smtClean="0"/>
              <a:t>In general, alleles at tightly linked loci are likely to stay together longer than alleles at unlinked loci (Cohan, 2000).</a:t>
            </a:r>
          </a:p>
          <a:p>
            <a:pPr algn="just"/>
            <a:endParaRPr lang="en-US" dirty="0" smtClean="0"/>
          </a:p>
          <a:p>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019800"/>
          </a:xfrm>
        </p:spPr>
        <p:txBody>
          <a:bodyPr>
            <a:normAutofit fontScale="92500" lnSpcReduction="20000"/>
          </a:bodyPr>
          <a:lstStyle/>
          <a:p>
            <a:pPr algn="just"/>
            <a:r>
              <a:rPr lang="en-US" dirty="0" smtClean="0"/>
              <a:t>Linkage disequilibrium with respect to two or more loci is called </a:t>
            </a:r>
            <a:r>
              <a:rPr lang="en-US" dirty="0" err="1" smtClean="0"/>
              <a:t>gamatic</a:t>
            </a:r>
            <a:r>
              <a:rPr lang="en-US" dirty="0" smtClean="0"/>
              <a:t> phase disequilibrium or linkage disequilibrium, irrespective of whether the loci are linked or not. </a:t>
            </a:r>
          </a:p>
          <a:p>
            <a:pPr algn="just"/>
            <a:r>
              <a:rPr lang="en-US" dirty="0" smtClean="0"/>
              <a:t>Linkage disequilibrium between two of more loci can be caused by </a:t>
            </a:r>
            <a:r>
              <a:rPr lang="en-US" dirty="0" smtClean="0">
                <a:solidFill>
                  <a:srgbClr val="FF0000"/>
                </a:solidFill>
              </a:rPr>
              <a:t>mixtures of populations having different gene frequencies</a:t>
            </a:r>
            <a:r>
              <a:rPr lang="en-US" dirty="0" smtClean="0"/>
              <a:t>, by chance in a </a:t>
            </a:r>
            <a:r>
              <a:rPr lang="en-US" dirty="0" smtClean="0">
                <a:solidFill>
                  <a:srgbClr val="FF0000"/>
                </a:solidFill>
              </a:rPr>
              <a:t>small population or by selection for a certain allele combination over another</a:t>
            </a:r>
            <a:r>
              <a:rPr lang="en-US" dirty="0" smtClean="0"/>
              <a:t>. The observed frequencies differ from the expected equilibrium frequencies by an amount D, where two of the gametes having positive and the remaining two negative, deviation. </a:t>
            </a:r>
          </a:p>
          <a:p>
            <a:pPr algn="just">
              <a:buNone/>
            </a:pPr>
            <a:r>
              <a:rPr lang="en-US" dirty="0" smtClean="0"/>
              <a:t> </a:t>
            </a:r>
          </a:p>
          <a:p>
            <a:pPr algn="just"/>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6248400"/>
          </a:xfrm>
        </p:spPr>
        <p:txBody>
          <a:bodyPr>
            <a:normAutofit/>
          </a:bodyPr>
          <a:lstStyle/>
          <a:p>
            <a:pPr algn="just"/>
            <a:r>
              <a:rPr lang="en-US" sz="2400" dirty="0" smtClean="0"/>
              <a:t>The disequilibrium can be expressed in relation to the genotypes by comparing the frequencies of coupling and repulsion phases. The genotype </a:t>
            </a:r>
            <a:r>
              <a:rPr lang="en-US" sz="2400" dirty="0" err="1" smtClean="0"/>
              <a:t>ABab</a:t>
            </a:r>
            <a:r>
              <a:rPr lang="en-US" sz="2400" dirty="0" smtClean="0"/>
              <a:t> is a coupling heterozygote with frequency of </a:t>
            </a:r>
            <a:r>
              <a:rPr lang="en-US" sz="2400" dirty="0" err="1" smtClean="0">
                <a:solidFill>
                  <a:srgbClr val="FF0000"/>
                </a:solidFill>
              </a:rPr>
              <a:t>ru</a:t>
            </a:r>
            <a:r>
              <a:rPr lang="en-US" sz="2400" dirty="0" smtClean="0">
                <a:solidFill>
                  <a:srgbClr val="FF0000"/>
                </a:solidFill>
              </a:rPr>
              <a:t> </a:t>
            </a:r>
            <a:r>
              <a:rPr lang="en-US" sz="2400" dirty="0" smtClean="0"/>
              <a:t>as shown below. </a:t>
            </a:r>
          </a:p>
          <a:p>
            <a:pPr algn="just"/>
            <a:r>
              <a:rPr lang="en-US" sz="2400" dirty="0" smtClean="0"/>
              <a:t>The repulsion heterozygote is </a:t>
            </a:r>
            <a:r>
              <a:rPr lang="en-US" sz="2400" dirty="0" err="1" smtClean="0"/>
              <a:t>AbaB</a:t>
            </a:r>
            <a:r>
              <a:rPr lang="en-US" sz="2400" dirty="0" smtClean="0"/>
              <a:t> with its frequency of </a:t>
            </a:r>
            <a:r>
              <a:rPr lang="en-US" sz="2400" dirty="0" err="1" smtClean="0">
                <a:solidFill>
                  <a:srgbClr val="FF0000"/>
                </a:solidFill>
              </a:rPr>
              <a:t>st</a:t>
            </a:r>
            <a:r>
              <a:rPr lang="en-US" sz="2400" dirty="0" smtClean="0"/>
              <a:t>. If the population is in equilibrium, then these two genotypes have equal frequencies. The relationship with D is D = </a:t>
            </a:r>
            <a:r>
              <a:rPr lang="en-US" sz="2400" dirty="0" err="1" smtClean="0"/>
              <a:t>ru</a:t>
            </a:r>
            <a:r>
              <a:rPr lang="en-US" sz="2400" dirty="0" smtClean="0"/>
              <a:t> – </a:t>
            </a:r>
            <a:r>
              <a:rPr lang="en-US" sz="2400" dirty="0" err="1" smtClean="0"/>
              <a:t>st</a:t>
            </a:r>
            <a:r>
              <a:rPr lang="en-US" sz="2400" dirty="0" smtClean="0"/>
              <a:t>, assuming the four gametes (AB, </a:t>
            </a:r>
            <a:r>
              <a:rPr lang="en-US" sz="2400" dirty="0" err="1" smtClean="0"/>
              <a:t>Ab</a:t>
            </a:r>
            <a:r>
              <a:rPr lang="en-US" sz="2400" dirty="0" smtClean="0"/>
              <a:t>, </a:t>
            </a:r>
            <a:r>
              <a:rPr lang="en-US" sz="2400" dirty="0" err="1" smtClean="0"/>
              <a:t>aB</a:t>
            </a:r>
            <a:r>
              <a:rPr lang="en-US" sz="2400" dirty="0" smtClean="0"/>
              <a:t> and </a:t>
            </a:r>
            <a:r>
              <a:rPr lang="en-US" sz="2400" dirty="0" err="1" smtClean="0"/>
              <a:t>ab</a:t>
            </a:r>
            <a:r>
              <a:rPr lang="en-US" sz="2400" dirty="0" smtClean="0"/>
              <a:t>) with frequency of r, s, t and u. </a:t>
            </a:r>
            <a:r>
              <a:rPr lang="ms-MY" sz="2400" dirty="0" smtClean="0"/>
              <a:t>Therefore, D equals to the difference between the frequency of the coupling heterozygote and the frequency of the repulsion heterozygote.</a:t>
            </a:r>
            <a:endParaRPr lang="en-US" sz="2400"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a:bodyPr>
          <a:lstStyle/>
          <a:p>
            <a:pPr algn="just"/>
            <a:r>
              <a:rPr lang="ms-MY" sz="2400" dirty="0" smtClean="0"/>
              <a:t>When a population at linkage disequilibrium undergoes further random mating, D will gradually reduce. Furthermore, the value of D will depend on the rate of recombination. Therefore, for the successive t generations of random mating will be: </a:t>
            </a:r>
            <a:endParaRPr lang="en-US" sz="2400" dirty="0" smtClean="0"/>
          </a:p>
          <a:p>
            <a:pPr algn="just"/>
            <a:r>
              <a:rPr lang="ms-MY" sz="2400" dirty="0" smtClean="0"/>
              <a:t>D</a:t>
            </a:r>
            <a:r>
              <a:rPr lang="ms-MY" sz="2400" baseline="-25000" dirty="0" smtClean="0"/>
              <a:t>t </a:t>
            </a:r>
            <a:r>
              <a:rPr lang="ms-MY" sz="2400" dirty="0" smtClean="0"/>
              <a:t>= D</a:t>
            </a:r>
            <a:r>
              <a:rPr lang="ms-MY" sz="2400" baseline="-25000" dirty="0" smtClean="0"/>
              <a:t>0</a:t>
            </a:r>
            <a:r>
              <a:rPr lang="ms-MY" sz="2400" dirty="0" smtClean="0"/>
              <a:t>(1-C)</a:t>
            </a:r>
            <a:r>
              <a:rPr lang="ms-MY" sz="2400" baseline="30000" dirty="0" smtClean="0"/>
              <a:t>t</a:t>
            </a:r>
            <a:endParaRPr lang="en-US" sz="2400" dirty="0" smtClean="0"/>
          </a:p>
          <a:p>
            <a:pPr algn="just"/>
            <a:r>
              <a:rPr lang="ms-MY" sz="2400" dirty="0" smtClean="0"/>
              <a:t>where: C = rate of recombination, with values of 0 (no linkage) to 0.5 (all loci are linked).</a:t>
            </a:r>
            <a:endParaRPr lang="en-US" sz="2400" dirty="0" smtClean="0"/>
          </a:p>
          <a:p>
            <a:pPr algn="just"/>
            <a:endParaRPr lang="en-US" sz="2400" dirty="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3. </a:t>
            </a:r>
            <a:br>
              <a:rPr lang="en-US" b="1" dirty="0" smtClean="0"/>
            </a:br>
            <a:r>
              <a:rPr lang="en-US" sz="2200" b="1" dirty="0" smtClean="0"/>
              <a:t>Chapter 3</a:t>
            </a:r>
            <a:br>
              <a:rPr lang="en-US" sz="2200" b="1" dirty="0" smtClean="0"/>
            </a:br>
            <a:r>
              <a:rPr lang="en-US" sz="2200" b="1" dirty="0" smtClean="0"/>
              <a:t>CHANGES IN GENE FREQUENCIES IN POPULATIONS</a:t>
            </a:r>
            <a:r>
              <a:rPr lang="en-US" sz="2200" dirty="0" smtClean="0"/>
              <a:t/>
            </a:r>
            <a:br>
              <a:rPr lang="en-US" sz="2200" dirty="0" smtClean="0"/>
            </a:br>
            <a:endParaRPr lang="en-US" sz="2200" dirty="0"/>
          </a:p>
        </p:txBody>
      </p:sp>
      <p:sp>
        <p:nvSpPr>
          <p:cNvPr id="3" name="Content Placeholder 2"/>
          <p:cNvSpPr>
            <a:spLocks noGrp="1"/>
          </p:cNvSpPr>
          <p:nvPr>
            <p:ph idx="1"/>
          </p:nvPr>
        </p:nvSpPr>
        <p:spPr/>
        <p:txBody>
          <a:bodyPr>
            <a:normAutofit fontScale="55000" lnSpcReduction="20000"/>
          </a:bodyPr>
          <a:lstStyle/>
          <a:p>
            <a:pPr algn="just">
              <a:buNone/>
            </a:pPr>
            <a:r>
              <a:rPr lang="ms-MY" dirty="0" smtClean="0"/>
              <a:t> </a:t>
            </a:r>
            <a:endParaRPr lang="en-US" dirty="0" smtClean="0"/>
          </a:p>
          <a:p>
            <a:pPr algn="just">
              <a:buNone/>
            </a:pPr>
            <a:r>
              <a:rPr lang="en-US" dirty="0" smtClean="0"/>
              <a:t> </a:t>
            </a:r>
          </a:p>
          <a:p>
            <a:pPr algn="just"/>
            <a:r>
              <a:rPr lang="en-US" b="1" dirty="0" smtClean="0"/>
              <a:t>3.1. Introduction</a:t>
            </a:r>
            <a:endParaRPr lang="en-US" dirty="0" smtClean="0"/>
          </a:p>
          <a:p>
            <a:pPr algn="just"/>
            <a:r>
              <a:rPr lang="en-US" dirty="0" smtClean="0"/>
              <a:t>According to Hardy-Weinberg Law of Equilibrium, considering only one locus (gene), a population will be at equilibrium with respect to gene and genotype frequencies after one generation of random mating, in the absence of migration, mutation and selection. However there are several factors that change gene frequency and consequently genotype frequencies in a population. </a:t>
            </a:r>
          </a:p>
          <a:p>
            <a:pPr algn="just"/>
            <a:r>
              <a:rPr lang="en-US" dirty="0" smtClean="0"/>
              <a:t> </a:t>
            </a:r>
          </a:p>
          <a:p>
            <a:pPr algn="just"/>
            <a:r>
              <a:rPr lang="en-US" dirty="0" smtClean="0"/>
              <a:t>Factors affecting changes in gene frequencies involve two types of processes, systematic and dispersive. Systematic processes tend to change the gene frequency in a manner predictable both in amount and direction, while the dispersive process, which arises in a small population from the effects of sampling, is predictable in amount but not in direction (Falconer and Mackay, 1996). Systematic processes are of three types: </a:t>
            </a:r>
            <a:r>
              <a:rPr lang="en-US" dirty="0" smtClean="0">
                <a:solidFill>
                  <a:srgbClr val="FF0000"/>
                </a:solidFill>
              </a:rPr>
              <a:t>migration (gene flow), mutation and selection.</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70000" lnSpcReduction="20000"/>
          </a:bodyPr>
          <a:lstStyle/>
          <a:p>
            <a:pPr algn="just"/>
            <a:r>
              <a:rPr lang="ms-MY" b="1" dirty="0" smtClean="0"/>
              <a:t>3.2. Migration (Gene Flow)</a:t>
            </a:r>
            <a:endParaRPr lang="en-US" dirty="0" smtClean="0"/>
          </a:p>
          <a:p>
            <a:pPr algn="just"/>
            <a:r>
              <a:rPr lang="ms-MY" dirty="0" smtClean="0"/>
              <a:t>When a population is subdivided, the amount of genetic relations among the parts of the population can differ. This genetic relations depends primarly on the amount of genetically effective gene flow that takes place among the sub populations or subgroups. </a:t>
            </a:r>
          </a:p>
          <a:p>
            <a:pPr algn="just"/>
            <a:r>
              <a:rPr lang="ms-MY" dirty="0" smtClean="0"/>
              <a:t>When the amount of gene </a:t>
            </a:r>
            <a:r>
              <a:rPr lang="ms-MY" dirty="0" smtClean="0">
                <a:solidFill>
                  <a:srgbClr val="FF0000"/>
                </a:solidFill>
              </a:rPr>
              <a:t>flow between groups is high, </a:t>
            </a:r>
            <a:r>
              <a:rPr lang="ms-MY" dirty="0" smtClean="0"/>
              <a:t>gene flow has the effect of </a:t>
            </a:r>
            <a:r>
              <a:rPr lang="ms-MY" dirty="0" smtClean="0">
                <a:solidFill>
                  <a:srgbClr val="FF0000"/>
                </a:solidFill>
              </a:rPr>
              <a:t>homogenizing genetic variation </a:t>
            </a:r>
            <a:r>
              <a:rPr lang="ms-MY" dirty="0" smtClean="0"/>
              <a:t>over the groups.</a:t>
            </a:r>
          </a:p>
          <a:p>
            <a:pPr algn="just"/>
            <a:r>
              <a:rPr lang="ms-MY" dirty="0" smtClean="0"/>
              <a:t>When the gene flow is low, </a:t>
            </a:r>
            <a:r>
              <a:rPr lang="ms-MY" dirty="0" smtClean="0">
                <a:solidFill>
                  <a:srgbClr val="FF0000"/>
                </a:solidFill>
              </a:rPr>
              <a:t>genetic drift, seletion and mutation in the separate groups may lead to genetic differentiation.</a:t>
            </a:r>
            <a:r>
              <a:rPr lang="ms-MY" dirty="0" smtClean="0"/>
              <a:t> </a:t>
            </a:r>
            <a:endParaRPr lang="en-US" dirty="0" smtClean="0"/>
          </a:p>
          <a:p>
            <a:pPr algn="just"/>
            <a:r>
              <a:rPr lang="ms-MY" dirty="0" smtClean="0"/>
              <a:t>It is important to realize that all types of migration do not necessarly result in the exchange of genes between subpopulations.</a:t>
            </a:r>
          </a:p>
          <a:p>
            <a:pPr algn="just"/>
            <a:r>
              <a:rPr lang="ms-MY" dirty="0" smtClean="0"/>
              <a:t>Movement into another area for food, where there is </a:t>
            </a:r>
            <a:r>
              <a:rPr lang="ms-MY" dirty="0" smtClean="0">
                <a:solidFill>
                  <a:srgbClr val="FF0000"/>
                </a:solidFill>
              </a:rPr>
              <a:t>no mating,</a:t>
            </a:r>
            <a:r>
              <a:rPr lang="ms-MY" dirty="0" smtClean="0"/>
              <a:t> is </a:t>
            </a:r>
            <a:r>
              <a:rPr lang="ms-MY" dirty="0" smtClean="0">
                <a:solidFill>
                  <a:srgbClr val="FF0000"/>
                </a:solidFill>
              </a:rPr>
              <a:t>not genetically effective gene flow. </a:t>
            </a:r>
          </a:p>
          <a:p>
            <a:pPr algn="just"/>
            <a:r>
              <a:rPr lang="ms-MY" dirty="0" smtClean="0"/>
              <a:t>Endler (1977) made an effort to distingush among gene flow, migration and dispersal. Following his recommendation gene flow is used in this course to indicate movement between groups that results in genetic exchange.</a:t>
            </a:r>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77500" lnSpcReduction="20000"/>
          </a:bodyPr>
          <a:lstStyle/>
          <a:p>
            <a:pPr algn="just"/>
            <a:r>
              <a:rPr lang="ms-MY" dirty="0" smtClean="0"/>
              <a:t>Let the proportion of migrants moving into a certain population at each generation be m, and the proportion of nonmigrant (native) be 1- m. If the frequency of a in the migrants is q</a:t>
            </a:r>
            <a:r>
              <a:rPr lang="ms-MY" baseline="-25000" dirty="0" smtClean="0"/>
              <a:t>m</a:t>
            </a:r>
            <a:r>
              <a:rPr lang="ms-MY" dirty="0" smtClean="0"/>
              <a:t> and the frequency of a in the native before gene flow is q</a:t>
            </a:r>
            <a:r>
              <a:rPr lang="ms-MY" baseline="-25000" dirty="0" smtClean="0"/>
              <a:t>0</a:t>
            </a:r>
            <a:r>
              <a:rPr lang="ms-MY" dirty="0" smtClean="0"/>
              <a:t>, then the allelic frequency after gene flow is:</a:t>
            </a:r>
            <a:endParaRPr lang="en-US" dirty="0" smtClean="0"/>
          </a:p>
          <a:p>
            <a:pPr algn="just"/>
            <a:r>
              <a:rPr lang="ms-MY" dirty="0" smtClean="0"/>
              <a:t>		q</a:t>
            </a:r>
            <a:r>
              <a:rPr lang="ms-MY" baseline="-25000" dirty="0" smtClean="0"/>
              <a:t>1</a:t>
            </a:r>
            <a:r>
              <a:rPr lang="ms-MY" dirty="0" smtClean="0"/>
              <a:t> = mq</a:t>
            </a:r>
            <a:r>
              <a:rPr lang="ms-MY" baseline="-25000" dirty="0" smtClean="0"/>
              <a:t>m</a:t>
            </a:r>
            <a:r>
              <a:rPr lang="ms-MY" dirty="0" smtClean="0"/>
              <a:t> + (1 - m)q</a:t>
            </a:r>
            <a:r>
              <a:rPr lang="ms-MY" baseline="-25000" dirty="0" smtClean="0"/>
              <a:t>0</a:t>
            </a:r>
            <a:endParaRPr lang="en-US" dirty="0" smtClean="0"/>
          </a:p>
          <a:p>
            <a:pPr algn="just"/>
            <a:r>
              <a:rPr lang="ms-MY" dirty="0" smtClean="0"/>
              <a:t> 		     = m(q</a:t>
            </a:r>
            <a:r>
              <a:rPr lang="ms-MY" baseline="-25000" dirty="0" smtClean="0"/>
              <a:t>m</a:t>
            </a:r>
            <a:r>
              <a:rPr lang="ms-MY" dirty="0" smtClean="0"/>
              <a:t> - q</a:t>
            </a:r>
            <a:r>
              <a:rPr lang="ms-MY" baseline="-25000" dirty="0" smtClean="0"/>
              <a:t>0</a:t>
            </a:r>
            <a:r>
              <a:rPr lang="ms-MY" dirty="0" smtClean="0"/>
              <a:t>) + q</a:t>
            </a:r>
            <a:r>
              <a:rPr lang="ms-MY" baseline="-25000" dirty="0" smtClean="0"/>
              <a:t>0</a:t>
            </a:r>
            <a:endParaRPr lang="en-US" dirty="0" smtClean="0"/>
          </a:p>
          <a:p>
            <a:pPr algn="just"/>
            <a:r>
              <a:rPr lang="ms-MY" dirty="0" smtClean="0"/>
              <a:t>The change in allelic </a:t>
            </a:r>
            <a:r>
              <a:rPr lang="en-US" dirty="0" smtClean="0"/>
              <a:t>frequency after one generation due to gene flow is then:</a:t>
            </a:r>
          </a:p>
          <a:p>
            <a:pPr algn="just"/>
            <a:r>
              <a:rPr lang="ms-MY" dirty="0" smtClean="0"/>
              <a:t>  		(</a:t>
            </a:r>
            <a:r>
              <a:rPr lang="ms-MY" dirty="0" smtClean="0">
                <a:sym typeface="Symbol"/>
              </a:rPr>
              <a:t></a:t>
            </a:r>
            <a:r>
              <a:rPr lang="ms-MY" dirty="0" smtClean="0"/>
              <a:t>q ) = q</a:t>
            </a:r>
            <a:r>
              <a:rPr lang="ms-MY" baseline="-25000" dirty="0" smtClean="0"/>
              <a:t>1</a:t>
            </a:r>
            <a:r>
              <a:rPr lang="ms-MY" dirty="0" smtClean="0"/>
              <a:t> - q</a:t>
            </a:r>
            <a:r>
              <a:rPr lang="ms-MY" baseline="-25000" dirty="0" smtClean="0"/>
              <a:t>0</a:t>
            </a:r>
            <a:endParaRPr lang="en-US" dirty="0" smtClean="0"/>
          </a:p>
          <a:p>
            <a:pPr algn="just"/>
            <a:r>
              <a:rPr lang="ms-MY" dirty="0" smtClean="0"/>
              <a:t>		         = m(q</a:t>
            </a:r>
            <a:r>
              <a:rPr lang="ms-MY" baseline="-25000" dirty="0" smtClean="0"/>
              <a:t>m</a:t>
            </a:r>
            <a:r>
              <a:rPr lang="ms-MY" dirty="0" smtClean="0"/>
              <a:t>-q</a:t>
            </a:r>
            <a:r>
              <a:rPr lang="ms-MY" baseline="-25000" dirty="0" smtClean="0"/>
              <a:t>0</a:t>
            </a:r>
            <a:r>
              <a:rPr lang="ms-MY" dirty="0" smtClean="0"/>
              <a:t>)</a:t>
            </a:r>
          </a:p>
          <a:p>
            <a:pPr algn="just"/>
            <a:endParaRPr lang="en-US" dirty="0" smtClean="0"/>
          </a:p>
          <a:p>
            <a:pPr algn="just"/>
            <a:r>
              <a:rPr lang="en-US" dirty="0" smtClean="0"/>
              <a:t>From this expression, it is obvious that there will be no change in allelic frequency if m = 0 or if q</a:t>
            </a:r>
            <a:r>
              <a:rPr lang="en-US" baseline="-25000" dirty="0" smtClean="0"/>
              <a:t>0</a:t>
            </a:r>
            <a:r>
              <a:rPr lang="en-US" dirty="0" smtClean="0"/>
              <a:t> = </a:t>
            </a:r>
            <a:r>
              <a:rPr lang="en-US" dirty="0" err="1" smtClean="0"/>
              <a:t>q</a:t>
            </a:r>
            <a:r>
              <a:rPr lang="en-US" baseline="-25000" dirty="0" err="1" smtClean="0"/>
              <a:t>m</a:t>
            </a:r>
            <a:r>
              <a:rPr lang="en-US" dirty="0" smtClean="0"/>
              <a:t>. </a:t>
            </a:r>
          </a:p>
          <a:p>
            <a:pPr algn="just">
              <a:buNone/>
            </a:pPr>
            <a:r>
              <a:rPr lang="en-US" dirty="0" smtClean="0"/>
              <a:t> </a:t>
            </a:r>
            <a:endParaRPr lang="en-US" dirty="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60437"/>
            <a:ext cx="8229600" cy="5364163"/>
          </a:xfrm>
        </p:spPr>
        <p:txBody>
          <a:bodyPr>
            <a:normAutofit fontScale="70000" lnSpcReduction="20000"/>
          </a:bodyPr>
          <a:lstStyle/>
          <a:p>
            <a:pPr algn="just"/>
            <a:r>
              <a:rPr lang="en-US" dirty="0" smtClean="0"/>
              <a:t>q</a:t>
            </a:r>
            <a:r>
              <a:rPr lang="en-US" baseline="-25000" dirty="0" smtClean="0"/>
              <a:t>0</a:t>
            </a:r>
            <a:r>
              <a:rPr lang="en-US" dirty="0" smtClean="0"/>
              <a:t> &lt; </a:t>
            </a:r>
            <a:r>
              <a:rPr lang="en-US" dirty="0" err="1" smtClean="0"/>
              <a:t>q</a:t>
            </a:r>
            <a:r>
              <a:rPr lang="en-US" baseline="-25000" dirty="0" err="1" smtClean="0"/>
              <a:t>m</a:t>
            </a:r>
            <a:r>
              <a:rPr lang="en-US" dirty="0" smtClean="0"/>
              <a:t> the frequency of a increases and if q</a:t>
            </a:r>
            <a:r>
              <a:rPr lang="en-US" baseline="-25000" dirty="0" smtClean="0"/>
              <a:t>0</a:t>
            </a:r>
            <a:r>
              <a:rPr lang="en-US" dirty="0" smtClean="0"/>
              <a:t> &gt; </a:t>
            </a:r>
            <a:r>
              <a:rPr lang="en-US" dirty="0" err="1" smtClean="0"/>
              <a:t>q</a:t>
            </a:r>
            <a:r>
              <a:rPr lang="en-US" baseline="-25000" dirty="0" err="1" smtClean="0"/>
              <a:t>m</a:t>
            </a:r>
            <a:r>
              <a:rPr lang="en-US" dirty="0" smtClean="0"/>
              <a:t> the frequency decreases, indicating that there is a stable equilibrium frequency of a at q</a:t>
            </a:r>
            <a:r>
              <a:rPr lang="en-US" baseline="-25000" dirty="0" smtClean="0"/>
              <a:t>0</a:t>
            </a:r>
            <a:r>
              <a:rPr lang="en-US" dirty="0" smtClean="0"/>
              <a:t> = </a:t>
            </a:r>
            <a:r>
              <a:rPr lang="en-US" dirty="0" err="1" smtClean="0"/>
              <a:t>q</a:t>
            </a:r>
            <a:r>
              <a:rPr lang="en-US" baseline="-25000" dirty="0" err="1" smtClean="0"/>
              <a:t>m</a:t>
            </a:r>
            <a:r>
              <a:rPr lang="en-US" dirty="0" smtClean="0"/>
              <a:t>. </a:t>
            </a:r>
          </a:p>
          <a:p>
            <a:pPr algn="just"/>
            <a:r>
              <a:rPr lang="en-US" dirty="0" smtClean="0"/>
              <a:t>It can therefore be summarized that the change in gene frequency in the new population depends on </a:t>
            </a:r>
            <a:r>
              <a:rPr lang="ms-MY" dirty="0" smtClean="0">
                <a:solidFill>
                  <a:srgbClr val="FF0000"/>
                </a:solidFill>
              </a:rPr>
              <a:t>migration rate </a:t>
            </a:r>
            <a:r>
              <a:rPr lang="ms-MY" dirty="0" smtClean="0"/>
              <a:t>and the </a:t>
            </a:r>
            <a:r>
              <a:rPr lang="ms-MY" dirty="0" smtClean="0">
                <a:solidFill>
                  <a:srgbClr val="FF0000"/>
                </a:solidFill>
              </a:rPr>
              <a:t>difference in gene frequencies between the immigrants and the natives. </a:t>
            </a:r>
          </a:p>
          <a:p>
            <a:pPr algn="just"/>
            <a:r>
              <a:rPr lang="ms-MY" dirty="0" smtClean="0"/>
              <a:t>If gene flow continues, then in the second generation the allelic frequency becomes </a:t>
            </a:r>
            <a:endParaRPr lang="en-US" dirty="0" smtClean="0"/>
          </a:p>
          <a:p>
            <a:pPr algn="just"/>
            <a:r>
              <a:rPr lang="ms-MY" dirty="0" smtClean="0"/>
              <a:t>q</a:t>
            </a:r>
            <a:r>
              <a:rPr lang="ms-MY" baseline="-25000" dirty="0" smtClean="0"/>
              <a:t>2</a:t>
            </a:r>
            <a:r>
              <a:rPr lang="ms-MY" dirty="0" smtClean="0"/>
              <a:t> = (1-m)q</a:t>
            </a:r>
            <a:r>
              <a:rPr lang="ms-MY" baseline="-25000" dirty="0"/>
              <a:t>1</a:t>
            </a:r>
            <a:r>
              <a:rPr lang="ms-MY" dirty="0" smtClean="0"/>
              <a:t> + mq</a:t>
            </a:r>
            <a:r>
              <a:rPr lang="ms-MY" baseline="-25000" dirty="0" smtClean="0"/>
              <a:t>m</a:t>
            </a:r>
            <a:r>
              <a:rPr lang="ms-MY" dirty="0" smtClean="0"/>
              <a:t> </a:t>
            </a:r>
          </a:p>
          <a:p>
            <a:pPr algn="just"/>
            <a:endParaRPr lang="ms-MY" dirty="0" smtClean="0"/>
          </a:p>
          <a:p>
            <a:r>
              <a:rPr lang="ms-MY" dirty="0" smtClean="0"/>
              <a:t>The general equation realting the frequency of a, in generation t to the initial generation is </a:t>
            </a:r>
            <a:endParaRPr lang="en-US" dirty="0" smtClean="0"/>
          </a:p>
          <a:p>
            <a:r>
              <a:rPr lang="ms-MY" dirty="0" smtClean="0">
                <a:solidFill>
                  <a:srgbClr val="FF0000"/>
                </a:solidFill>
              </a:rPr>
              <a:t>q</a:t>
            </a:r>
            <a:r>
              <a:rPr lang="ms-MY" baseline="-25000" dirty="0" smtClean="0">
                <a:solidFill>
                  <a:srgbClr val="FF0000"/>
                </a:solidFill>
              </a:rPr>
              <a:t>t</a:t>
            </a:r>
            <a:r>
              <a:rPr lang="ms-MY" dirty="0" smtClean="0">
                <a:solidFill>
                  <a:srgbClr val="FF0000"/>
                </a:solidFill>
              </a:rPr>
              <a:t> = (1-m)</a:t>
            </a:r>
            <a:r>
              <a:rPr lang="ms-MY" baseline="30000" dirty="0" smtClean="0">
                <a:solidFill>
                  <a:srgbClr val="FF0000"/>
                </a:solidFill>
              </a:rPr>
              <a:t>t</a:t>
            </a:r>
            <a:r>
              <a:rPr lang="ms-MY" dirty="0" smtClean="0">
                <a:solidFill>
                  <a:srgbClr val="FF0000"/>
                </a:solidFill>
              </a:rPr>
              <a:t>q</a:t>
            </a:r>
            <a:r>
              <a:rPr lang="ms-MY" baseline="-25000" dirty="0" smtClean="0">
                <a:solidFill>
                  <a:srgbClr val="FF0000"/>
                </a:solidFill>
              </a:rPr>
              <a:t>0</a:t>
            </a:r>
            <a:r>
              <a:rPr lang="ms-MY" dirty="0" smtClean="0">
                <a:solidFill>
                  <a:srgbClr val="FF0000"/>
                </a:solidFill>
              </a:rPr>
              <a:t> + [1-(1-m)</a:t>
            </a:r>
            <a:r>
              <a:rPr lang="ms-MY" baseline="30000" dirty="0" smtClean="0">
                <a:solidFill>
                  <a:srgbClr val="FF0000"/>
                </a:solidFill>
              </a:rPr>
              <a:t>t</a:t>
            </a:r>
            <a:r>
              <a:rPr lang="ms-MY" dirty="0" smtClean="0">
                <a:solidFill>
                  <a:srgbClr val="FF0000"/>
                </a:solidFill>
              </a:rPr>
              <a:t>]q</a:t>
            </a:r>
            <a:r>
              <a:rPr lang="ms-MY" baseline="-25000" dirty="0" smtClean="0">
                <a:solidFill>
                  <a:srgbClr val="FF0000"/>
                </a:solidFill>
              </a:rPr>
              <a:t>m</a:t>
            </a:r>
            <a:endParaRPr lang="en-US" dirty="0" smtClean="0">
              <a:solidFill>
                <a:srgbClr val="FF0000"/>
              </a:solidFill>
            </a:endParaRPr>
          </a:p>
          <a:p>
            <a:r>
              <a:rPr lang="ms-MY" dirty="0" smtClean="0"/>
              <a:t>As t increases, q</a:t>
            </a:r>
            <a:r>
              <a:rPr lang="ms-MY" baseline="-25000" dirty="0" smtClean="0"/>
              <a:t>t</a:t>
            </a:r>
            <a:r>
              <a:rPr lang="ms-MY" dirty="0" smtClean="0"/>
              <a:t> asymptotically approaches the eqilibrium value qm. </a:t>
            </a:r>
            <a:endParaRPr lang="en-US" dirty="0" smtClean="0"/>
          </a:p>
          <a:p>
            <a:endParaRPr lang="en-US" dirty="0" smtClean="0"/>
          </a:p>
          <a:p>
            <a:pPr algn="just"/>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77500" lnSpcReduction="20000"/>
          </a:bodyPr>
          <a:lstStyle/>
          <a:p>
            <a:pPr algn="just"/>
            <a:r>
              <a:rPr lang="ms-MY" dirty="0" smtClean="0">
                <a:solidFill>
                  <a:srgbClr val="FF0000"/>
                </a:solidFill>
              </a:rPr>
              <a:t>Quantiative</a:t>
            </a:r>
            <a:r>
              <a:rPr lang="ms-MY" dirty="0" smtClean="0"/>
              <a:t> genetics elucidate the factors that determine the gentic composition of groups of realted or unrealted organisms, called populations, and how genetic changes in the populations can lead to the formation of new, reproductively isolated groups of </a:t>
            </a:r>
            <a:r>
              <a:rPr lang="ms-MY" dirty="0" smtClean="0">
                <a:solidFill>
                  <a:srgbClr val="FF0000"/>
                </a:solidFill>
              </a:rPr>
              <a:t>populations</a:t>
            </a:r>
            <a:r>
              <a:rPr lang="ms-MY" dirty="0" smtClean="0"/>
              <a:t>, or </a:t>
            </a:r>
            <a:r>
              <a:rPr lang="ms-MY" dirty="0" smtClean="0">
                <a:solidFill>
                  <a:srgbClr val="FF0000"/>
                </a:solidFill>
              </a:rPr>
              <a:t>species</a:t>
            </a:r>
            <a:r>
              <a:rPr lang="ms-MY" dirty="0" smtClean="0"/>
              <a:t>. Quantitative genetics deals with quantitative traits that are </a:t>
            </a:r>
            <a:r>
              <a:rPr lang="ms-MY" dirty="0" smtClean="0">
                <a:solidFill>
                  <a:srgbClr val="FF0000"/>
                </a:solidFill>
              </a:rPr>
              <a:t>continuous</a:t>
            </a:r>
            <a:r>
              <a:rPr lang="ms-MY" dirty="0" smtClean="0"/>
              <a:t> in </a:t>
            </a:r>
            <a:r>
              <a:rPr lang="ms-MY" dirty="0" smtClean="0">
                <a:solidFill>
                  <a:srgbClr val="FF0000"/>
                </a:solidFill>
              </a:rPr>
              <a:t>distribution</a:t>
            </a:r>
            <a:r>
              <a:rPr lang="ms-MY" dirty="0" smtClean="0"/>
              <a:t>, controlled by many genes (polygenic) each with small cumulative effect and mostly influenced by environment factors.</a:t>
            </a:r>
            <a:endParaRPr lang="en-US" dirty="0" smtClean="0"/>
          </a:p>
          <a:p>
            <a:pPr algn="just">
              <a:buNone/>
            </a:pPr>
            <a:endParaRPr lang="en-US" dirty="0" smtClean="0"/>
          </a:p>
          <a:p>
            <a:pPr algn="just"/>
            <a:r>
              <a:rPr lang="ms-MY" dirty="0" smtClean="0">
                <a:solidFill>
                  <a:srgbClr val="FF0000"/>
                </a:solidFill>
              </a:rPr>
              <a:t>Quantitative</a:t>
            </a:r>
            <a:r>
              <a:rPr lang="ms-MY" dirty="0" smtClean="0"/>
              <a:t> traits are unique challenges for geneticists because Mendelian genetic analysis gives </a:t>
            </a:r>
            <a:r>
              <a:rPr lang="ms-MY" dirty="0" smtClean="0">
                <a:solidFill>
                  <a:srgbClr val="FF0000"/>
                </a:solidFill>
              </a:rPr>
              <a:t>little information</a:t>
            </a:r>
            <a:r>
              <a:rPr lang="ms-MY" dirty="0" smtClean="0"/>
              <a:t> about their genetic basis. A </a:t>
            </a:r>
            <a:r>
              <a:rPr lang="ms-MY" dirty="0" smtClean="0">
                <a:solidFill>
                  <a:srgbClr val="FF0000"/>
                </a:solidFill>
              </a:rPr>
              <a:t>quantitative phenotype</a:t>
            </a:r>
            <a:r>
              <a:rPr lang="ms-MY" dirty="0" smtClean="0"/>
              <a:t> is produced by the simultaneous action of many alleles, consequently, it is not possible to </a:t>
            </a:r>
            <a:r>
              <a:rPr lang="ms-MY" dirty="0" smtClean="0">
                <a:solidFill>
                  <a:srgbClr val="FF0000"/>
                </a:solidFill>
              </a:rPr>
              <a:t>deduce</a:t>
            </a:r>
            <a:r>
              <a:rPr lang="ms-MY" dirty="0" smtClean="0"/>
              <a:t> the </a:t>
            </a:r>
            <a:r>
              <a:rPr lang="ms-MY" dirty="0" smtClean="0">
                <a:solidFill>
                  <a:srgbClr val="FF0000"/>
                </a:solidFill>
              </a:rPr>
              <a:t>genotypes</a:t>
            </a:r>
            <a:r>
              <a:rPr lang="ms-MY" dirty="0" smtClean="0"/>
              <a:t> of individuals from their </a:t>
            </a:r>
            <a:r>
              <a:rPr lang="ms-MY" dirty="0" smtClean="0">
                <a:solidFill>
                  <a:srgbClr val="FF0000"/>
                </a:solidFill>
              </a:rPr>
              <a:t>phenotype</a:t>
            </a:r>
            <a:r>
              <a:rPr lang="ms-MY" dirty="0" smtClean="0"/>
              <a:t>.</a:t>
            </a:r>
            <a:endParaRPr lang="en-US" dirty="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70000" lnSpcReduction="20000"/>
          </a:bodyPr>
          <a:lstStyle/>
          <a:p>
            <a:pPr algn="just"/>
            <a:r>
              <a:rPr lang="ms-MY" dirty="0" smtClean="0"/>
              <a:t>For example, i</a:t>
            </a:r>
            <a:r>
              <a:rPr lang="en-US" dirty="0" smtClean="0"/>
              <a:t>n a bird population, the gene frequency of ‘b’ among the immigrants is 0.4, while that of the natives is 0.1 and the rate of migration is 0.02 per generation.</a:t>
            </a:r>
          </a:p>
          <a:p>
            <a:pPr algn="just"/>
            <a:r>
              <a:rPr lang="en-US" dirty="0" smtClean="0"/>
              <a:t> In this bird population, where </a:t>
            </a:r>
            <a:r>
              <a:rPr lang="en-US" dirty="0" err="1" smtClean="0"/>
              <a:t>q</a:t>
            </a:r>
            <a:r>
              <a:rPr lang="en-US" baseline="-25000" dirty="0" err="1" smtClean="0"/>
              <a:t>m</a:t>
            </a:r>
            <a:r>
              <a:rPr lang="en-US" dirty="0" smtClean="0"/>
              <a:t> = 0.4, q</a:t>
            </a:r>
            <a:r>
              <a:rPr lang="en-US" baseline="-25000" dirty="0" smtClean="0"/>
              <a:t>0</a:t>
            </a:r>
            <a:r>
              <a:rPr lang="en-US" dirty="0" smtClean="0"/>
              <a:t> = 0.1, m = 0.02 per generation, the gene frequency of ‘b’ after one generation of immigration can be calculated as:</a:t>
            </a:r>
          </a:p>
          <a:p>
            <a:pPr algn="just"/>
            <a:r>
              <a:rPr lang="en-US" dirty="0" smtClean="0"/>
              <a:t>q1 	= m(</a:t>
            </a:r>
            <a:r>
              <a:rPr lang="en-US" dirty="0" err="1" smtClean="0"/>
              <a:t>q</a:t>
            </a:r>
            <a:r>
              <a:rPr lang="en-US" baseline="-25000" dirty="0" err="1" smtClean="0"/>
              <a:t>m</a:t>
            </a:r>
            <a:r>
              <a:rPr lang="en-US" dirty="0" smtClean="0"/>
              <a:t> - q</a:t>
            </a:r>
            <a:r>
              <a:rPr lang="en-US" baseline="-25000" dirty="0" smtClean="0"/>
              <a:t>0</a:t>
            </a:r>
            <a:r>
              <a:rPr lang="en-US" dirty="0" smtClean="0"/>
              <a:t> ) + q</a:t>
            </a:r>
            <a:r>
              <a:rPr lang="en-US" baseline="-25000" dirty="0" smtClean="0"/>
              <a:t>0</a:t>
            </a:r>
            <a:r>
              <a:rPr lang="en-US" dirty="0" smtClean="0"/>
              <a:t> </a:t>
            </a:r>
          </a:p>
          <a:p>
            <a:pPr algn="just"/>
            <a:r>
              <a:rPr lang="en-US" dirty="0" smtClean="0"/>
              <a:t>= 0.02(0.4 - 0.1) + 0.1 </a:t>
            </a:r>
          </a:p>
          <a:p>
            <a:r>
              <a:rPr lang="en-US" dirty="0" smtClean="0"/>
              <a:t>= 0.106</a:t>
            </a:r>
          </a:p>
          <a:p>
            <a:r>
              <a:rPr lang="en-US" dirty="0" smtClean="0"/>
              <a:t>The change in gene frequency after one and four generations of immigration can also be estimated as:</a:t>
            </a:r>
          </a:p>
          <a:p>
            <a:r>
              <a:rPr lang="en-US" dirty="0" smtClean="0"/>
              <a:t>Change in q after one generation 	= m(</a:t>
            </a:r>
            <a:r>
              <a:rPr lang="en-US" dirty="0" err="1" smtClean="0"/>
              <a:t>q</a:t>
            </a:r>
            <a:r>
              <a:rPr lang="en-US" baseline="-25000" dirty="0" err="1" smtClean="0"/>
              <a:t>m</a:t>
            </a:r>
            <a:r>
              <a:rPr lang="en-US" dirty="0" smtClean="0"/>
              <a:t> - q</a:t>
            </a:r>
            <a:r>
              <a:rPr lang="en-US" baseline="-25000" dirty="0" smtClean="0"/>
              <a:t>0</a:t>
            </a:r>
            <a:r>
              <a:rPr lang="en-US" dirty="0" smtClean="0"/>
              <a:t> ) </a:t>
            </a:r>
          </a:p>
          <a:p>
            <a:r>
              <a:rPr lang="en-US" dirty="0" smtClean="0"/>
              <a:t>= 0.02 (0.4 – 0.1) </a:t>
            </a:r>
          </a:p>
          <a:p>
            <a:r>
              <a:rPr lang="en-US" dirty="0" smtClean="0"/>
              <a:t>= 0.006</a:t>
            </a:r>
          </a:p>
          <a:p>
            <a:r>
              <a:rPr lang="en-US" dirty="0" smtClean="0"/>
              <a:t>Change in q after four generation 	= m(</a:t>
            </a:r>
            <a:r>
              <a:rPr lang="en-US" dirty="0" err="1" smtClean="0"/>
              <a:t>q</a:t>
            </a:r>
            <a:r>
              <a:rPr lang="en-US" baseline="-25000" dirty="0" err="1" smtClean="0"/>
              <a:t>m</a:t>
            </a:r>
            <a:r>
              <a:rPr lang="en-US" dirty="0" smtClean="0"/>
              <a:t> - </a:t>
            </a:r>
            <a:r>
              <a:rPr lang="en-US" dirty="0" smtClean="0">
                <a:solidFill>
                  <a:srgbClr val="FF0000"/>
                </a:solidFill>
              </a:rPr>
              <a:t>q</a:t>
            </a:r>
            <a:r>
              <a:rPr lang="en-US" baseline="-25000" dirty="0" smtClean="0">
                <a:solidFill>
                  <a:srgbClr val="FF0000"/>
                </a:solidFill>
              </a:rPr>
              <a:t>4</a:t>
            </a:r>
            <a:r>
              <a:rPr lang="en-US" dirty="0" smtClean="0">
                <a:solidFill>
                  <a:srgbClr val="FF0000"/>
                </a:solidFill>
              </a:rPr>
              <a:t> ) </a:t>
            </a:r>
          </a:p>
          <a:p>
            <a:r>
              <a:rPr lang="en-US" dirty="0" smtClean="0"/>
              <a:t>= 0.02 (0.4 – 0.1233) </a:t>
            </a:r>
          </a:p>
          <a:p>
            <a:pPr>
              <a:buNone/>
            </a:pPr>
            <a:r>
              <a:rPr lang="en-US" dirty="0" smtClean="0"/>
              <a:t>  							= 0.005534.</a:t>
            </a:r>
          </a:p>
          <a:p>
            <a:r>
              <a:rPr lang="en-US" dirty="0" smtClean="0"/>
              <a:t>That is q</a:t>
            </a:r>
            <a:r>
              <a:rPr lang="en-US" baseline="-25000" dirty="0" smtClean="0"/>
              <a:t>1</a:t>
            </a:r>
            <a:r>
              <a:rPr lang="en-US" dirty="0" smtClean="0"/>
              <a:t> = 0.106, q</a:t>
            </a:r>
            <a:r>
              <a:rPr lang="en-US" baseline="-25000" dirty="0" smtClean="0"/>
              <a:t>2</a:t>
            </a:r>
            <a:r>
              <a:rPr lang="en-US" dirty="0" smtClean="0"/>
              <a:t> = 0.11188, q</a:t>
            </a:r>
            <a:r>
              <a:rPr lang="en-US" baseline="-25000" dirty="0" smtClean="0"/>
              <a:t>3</a:t>
            </a:r>
            <a:r>
              <a:rPr lang="en-US" dirty="0" smtClean="0"/>
              <a:t> = 0.1176 and q</a:t>
            </a:r>
            <a:r>
              <a:rPr lang="en-US" baseline="-25000" dirty="0" smtClean="0"/>
              <a:t>4</a:t>
            </a:r>
            <a:r>
              <a:rPr lang="en-US" dirty="0" smtClean="0"/>
              <a:t> = 0.123285.</a:t>
            </a:r>
          </a:p>
          <a:p>
            <a:pPr algn="just"/>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77500" lnSpcReduction="20000"/>
          </a:bodyPr>
          <a:lstStyle/>
          <a:p>
            <a:pPr algn="just"/>
            <a:r>
              <a:rPr lang="ms-MY" b="1" dirty="0" smtClean="0"/>
              <a:t>3.3. Mutation</a:t>
            </a:r>
            <a:endParaRPr lang="en-US" dirty="0" smtClean="0"/>
          </a:p>
          <a:p>
            <a:pPr algn="just"/>
            <a:r>
              <a:rPr lang="ms-MY" dirty="0" smtClean="0"/>
              <a:t>Mutation is the sudden change of a gene (allele) in a population to a different form. It is an important process in population genetics and evolution because it is the </a:t>
            </a:r>
            <a:r>
              <a:rPr lang="ms-MY" dirty="0" smtClean="0">
                <a:solidFill>
                  <a:srgbClr val="FF0000"/>
                </a:solidFill>
              </a:rPr>
              <a:t>original source of genetic variation in a population. </a:t>
            </a:r>
          </a:p>
          <a:p>
            <a:pPr algn="just"/>
            <a:r>
              <a:rPr lang="ms-MY" dirty="0" smtClean="0"/>
              <a:t>The process of mutation is multi-level and may involve change in a </a:t>
            </a:r>
            <a:r>
              <a:rPr lang="ms-MY" dirty="0" smtClean="0">
                <a:solidFill>
                  <a:srgbClr val="FF0000"/>
                </a:solidFill>
              </a:rPr>
              <a:t>single nucleotide, several nucleotides, part of a gene, part of a chromosome, a whole chromosome or sets of chromosomes.</a:t>
            </a:r>
          </a:p>
          <a:p>
            <a:pPr algn="just"/>
            <a:r>
              <a:rPr lang="ms-MY" dirty="0" smtClean="0"/>
              <a:t> In this course, emphasis will be given to mutations within a gene that produce a </a:t>
            </a:r>
            <a:r>
              <a:rPr lang="ms-MY" dirty="0" smtClean="0">
                <a:solidFill>
                  <a:srgbClr val="FF0000"/>
                </a:solidFill>
              </a:rPr>
              <a:t>new allele or a new nucleotide </a:t>
            </a:r>
            <a:r>
              <a:rPr lang="ms-MY" dirty="0" smtClean="0"/>
              <a:t>sequence and not on chromosomal mutations. </a:t>
            </a:r>
          </a:p>
          <a:p>
            <a:pPr algn="just"/>
            <a:r>
              <a:rPr lang="ms-MY" dirty="0" smtClean="0"/>
              <a:t>The immediate cause of a mutation may be a mistake in DNA (deoxyribose nucleic acid) replication, an insertion of a transposable element, a physical breakage of the chromosome or a failure in disjunction of meiosis.</a:t>
            </a:r>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77500" lnSpcReduction="20000"/>
          </a:bodyPr>
          <a:lstStyle/>
          <a:p>
            <a:pPr algn="just"/>
            <a:r>
              <a:rPr lang="ms-MY" dirty="0" smtClean="0"/>
              <a:t>In higher organisms, mutation can occur in genes in the nuceus, in organelles such as chloroplasts, mitochondoria and plasmids.</a:t>
            </a:r>
          </a:p>
          <a:p>
            <a:pPr algn="just"/>
            <a:r>
              <a:rPr lang="ms-MY" dirty="0" smtClean="0"/>
              <a:t> A functioning gene has hunderds of </a:t>
            </a:r>
            <a:r>
              <a:rPr lang="ms-MY" dirty="0" smtClean="0">
                <a:solidFill>
                  <a:srgbClr val="FF0000"/>
                </a:solidFill>
              </a:rPr>
              <a:t>base pairs</a:t>
            </a:r>
            <a:r>
              <a:rPr lang="ms-MY" dirty="0" smtClean="0"/>
              <a:t>, and changes in the bse sequence can be a number of types, with different properties and frequencies. Two different mutations in the same gene may give similar or different phenotypes, or no phenotypic change.</a:t>
            </a:r>
            <a:endParaRPr lang="en-US" dirty="0" smtClean="0"/>
          </a:p>
          <a:p>
            <a:pPr algn="just"/>
            <a:r>
              <a:rPr lang="ms-MY" dirty="0" smtClean="0"/>
              <a:t>The effect of mutation on the gentic properties of the population depends on the kinds of mutation.  If the mutational event is so </a:t>
            </a:r>
            <a:r>
              <a:rPr lang="ms-MY" dirty="0" smtClean="0">
                <a:solidFill>
                  <a:srgbClr val="FF0000"/>
                </a:solidFill>
              </a:rPr>
              <a:t>rare</a:t>
            </a:r>
            <a:r>
              <a:rPr lang="ms-MY" dirty="0" smtClean="0"/>
              <a:t>, it does not </a:t>
            </a:r>
            <a:r>
              <a:rPr lang="ms-MY" dirty="0" smtClean="0">
                <a:solidFill>
                  <a:srgbClr val="FF0000"/>
                </a:solidFill>
              </a:rPr>
              <a:t>produce permanent change in a large population. </a:t>
            </a:r>
          </a:p>
          <a:p>
            <a:pPr algn="just"/>
            <a:r>
              <a:rPr lang="ms-MY" dirty="0" smtClean="0"/>
              <a:t>On the other hand, if mutation ocurrs repeatedly, it can produce </a:t>
            </a:r>
            <a:r>
              <a:rPr lang="ms-MY" dirty="0" smtClean="0">
                <a:solidFill>
                  <a:srgbClr val="FF0000"/>
                </a:solidFill>
              </a:rPr>
              <a:t>permanent change </a:t>
            </a:r>
            <a:r>
              <a:rPr lang="ms-MY" dirty="0" smtClean="0"/>
              <a:t>in the population. These two types of mutations are designated as </a:t>
            </a:r>
            <a:r>
              <a:rPr lang="ms-MY" dirty="0" smtClean="0">
                <a:solidFill>
                  <a:srgbClr val="FF0000"/>
                </a:solidFill>
              </a:rPr>
              <a:t>non-recurrent</a:t>
            </a:r>
            <a:r>
              <a:rPr lang="ms-MY" dirty="0" smtClean="0"/>
              <a:t> and </a:t>
            </a:r>
            <a:r>
              <a:rPr lang="ms-MY" dirty="0" smtClean="0">
                <a:solidFill>
                  <a:srgbClr val="FF0000"/>
                </a:solidFill>
              </a:rPr>
              <a:t>recurrent mutations,</a:t>
            </a:r>
            <a:r>
              <a:rPr lang="ms-MY" dirty="0" smtClean="0"/>
              <a:t> respectively.</a:t>
            </a:r>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85000" lnSpcReduction="20000"/>
          </a:bodyPr>
          <a:lstStyle/>
          <a:p>
            <a:pPr algn="just"/>
            <a:r>
              <a:rPr lang="ms-MY" b="1" dirty="0" smtClean="0"/>
              <a:t>3.3.1. Non-recurrent mutation</a:t>
            </a:r>
            <a:endParaRPr lang="en-US" dirty="0" smtClean="0"/>
          </a:p>
          <a:p>
            <a:pPr algn="just"/>
            <a:r>
              <a:rPr lang="ms-MY" dirty="0" smtClean="0"/>
              <a:t>This kind of mutation only involves a small change in the large population and it is as a cause of change of gene frequency, because its product of a unique mutation has a small chance to be viable in a large population. </a:t>
            </a:r>
          </a:p>
          <a:p>
            <a:pPr algn="just"/>
            <a:r>
              <a:rPr lang="ms-MY" dirty="0" smtClean="0"/>
              <a:t>The original mutated gene is present in the heterozygote and its chance of being lost in the next generation is one-half. </a:t>
            </a:r>
          </a:p>
          <a:p>
            <a:pPr algn="just"/>
            <a:r>
              <a:rPr lang="ms-MY" dirty="0" smtClean="0"/>
              <a:t>The loss is permanent, so the chance of indefinite survival is very low, and is zero in an infinitely lage population.   </a:t>
            </a:r>
            <a:endParaRPr lang="en-US" dirty="0" smtClean="0"/>
          </a:p>
          <a:p>
            <a:pPr algn="just">
              <a:buNone/>
            </a:pPr>
            <a:r>
              <a:rPr lang="en-US" dirty="0" smtClean="0"/>
              <a:t/>
            </a:r>
            <a:br>
              <a:rPr lang="en-US" dirty="0" smtClean="0"/>
            </a:br>
            <a:r>
              <a:rPr lang="ms-MY" dirty="0" smtClean="0"/>
              <a:t>		AA                  Aa</a:t>
            </a:r>
            <a:endParaRPr lang="en-US" dirty="0" smtClean="0"/>
          </a:p>
          <a:p>
            <a:pPr algn="just"/>
            <a:endParaRPr lang="en-US" dirty="0"/>
          </a:p>
        </p:txBody>
      </p:sp>
      <p:cxnSp>
        <p:nvCxnSpPr>
          <p:cNvPr id="5" name="Straight Arrow Connector 4"/>
          <p:cNvCxnSpPr/>
          <p:nvPr/>
        </p:nvCxnSpPr>
        <p:spPr>
          <a:xfrm>
            <a:off x="2819400" y="5562600"/>
            <a:ext cx="12954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fontScale="77500" lnSpcReduction="20000"/>
          </a:bodyPr>
          <a:lstStyle/>
          <a:p>
            <a:pPr algn="just">
              <a:buNone/>
            </a:pPr>
            <a:r>
              <a:rPr lang="ms-MY" dirty="0" smtClean="0"/>
              <a:t> </a:t>
            </a:r>
            <a:endParaRPr lang="en-US" dirty="0" smtClean="0"/>
          </a:p>
          <a:p>
            <a:pPr algn="just"/>
            <a:r>
              <a:rPr lang="ms-MY" b="1" dirty="0" smtClean="0"/>
              <a:t>3.3.2. Recurrent Mutation</a:t>
            </a:r>
            <a:endParaRPr lang="en-US" dirty="0" smtClean="0"/>
          </a:p>
          <a:p>
            <a:pPr algn="just"/>
            <a:r>
              <a:rPr lang="ms-MY" dirty="0" smtClean="0"/>
              <a:t>Recurrent mutation is the major agent for causing changes in gene frequencies, and in a large population the frequency of mutant gene is not low because complete loss can occur from sampling. This kind of mutation affects the gene frequency and its occurance is recurring, and has a certain frequency of occurance in the population. 	</a:t>
            </a:r>
            <a:endParaRPr lang="en-US" dirty="0" smtClean="0"/>
          </a:p>
          <a:p>
            <a:pPr algn="just"/>
            <a:r>
              <a:rPr lang="ms-MY" b="1" dirty="0" smtClean="0"/>
              <a:t> </a:t>
            </a:r>
            <a:endParaRPr lang="en-US" dirty="0" smtClean="0"/>
          </a:p>
          <a:p>
            <a:pPr algn="just"/>
            <a:r>
              <a:rPr lang="ms-MY" b="1" dirty="0" smtClean="0"/>
              <a:t>3.3.2.1. Unidirectional (forward) mutation </a:t>
            </a:r>
            <a:endParaRPr lang="en-US" dirty="0" smtClean="0"/>
          </a:p>
          <a:p>
            <a:pPr algn="just"/>
            <a:r>
              <a:rPr lang="ms-MY" dirty="0" smtClean="0"/>
              <a:t>Let, mutation rate/generation = </a:t>
            </a:r>
            <a:r>
              <a:rPr lang="ms-MY" dirty="0" smtClean="0">
                <a:sym typeface="Symbol"/>
              </a:rPr>
              <a:t></a:t>
            </a:r>
            <a:r>
              <a:rPr lang="ms-MY" dirty="0" smtClean="0"/>
              <a:t>	(</a:t>
            </a:r>
            <a:r>
              <a:rPr lang="ms-MY" dirty="0" smtClean="0">
                <a:sym typeface="Symbol"/>
              </a:rPr>
              <a:t></a:t>
            </a:r>
            <a:r>
              <a:rPr lang="ms-MY" dirty="0" smtClean="0"/>
              <a:t> = rate of gene A changing to a per generation). If frequency of A in a population = p</a:t>
            </a:r>
            <a:r>
              <a:rPr lang="ms-MY" baseline="-25000" dirty="0" smtClean="0"/>
              <a:t>0</a:t>
            </a:r>
            <a:r>
              <a:rPr lang="ms-MY" dirty="0" smtClean="0"/>
              <a:t> and frequency of new genes in the next generation p1 =  </a:t>
            </a:r>
            <a:r>
              <a:rPr lang="ms-MY" dirty="0" smtClean="0">
                <a:sym typeface="Symbol"/>
              </a:rPr>
              <a:t></a:t>
            </a:r>
            <a:r>
              <a:rPr lang="ms-MY" dirty="0" smtClean="0"/>
              <a:t>p</a:t>
            </a:r>
            <a:r>
              <a:rPr lang="ms-MY" baseline="-25000" dirty="0" smtClean="0"/>
              <a:t>0.</a:t>
            </a:r>
            <a:r>
              <a:rPr lang="ms-MY" dirty="0" smtClean="0"/>
              <a:t> </a:t>
            </a:r>
            <a:endParaRPr lang="en-US" dirty="0" smtClean="0"/>
          </a:p>
          <a:p>
            <a:pPr algn="just">
              <a:buNone/>
            </a:pPr>
            <a:r>
              <a:rPr lang="en-US" dirty="0" smtClean="0"/>
              <a:t/>
            </a:r>
            <a:br>
              <a:rPr lang="en-US" dirty="0" smtClean="0"/>
            </a:br>
            <a:r>
              <a:rPr lang="ms-MY" dirty="0" smtClean="0"/>
              <a:t>		A               a</a:t>
            </a:r>
            <a:endParaRPr lang="en-US" dirty="0" smtClean="0"/>
          </a:p>
          <a:p>
            <a:pPr algn="just"/>
            <a:endParaRPr lang="en-US" dirty="0"/>
          </a:p>
        </p:txBody>
      </p:sp>
      <p:cxnSp>
        <p:nvCxnSpPr>
          <p:cNvPr id="5" name="Straight Arrow Connector 4"/>
          <p:cNvCxnSpPr/>
          <p:nvPr/>
        </p:nvCxnSpPr>
        <p:spPr>
          <a:xfrm>
            <a:off x="2514600" y="5562600"/>
            <a:ext cx="1143000"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126163"/>
          </a:xfrm>
        </p:spPr>
        <p:txBody>
          <a:bodyPr>
            <a:normAutofit fontScale="70000" lnSpcReduction="20000"/>
          </a:bodyPr>
          <a:lstStyle/>
          <a:p>
            <a:pPr algn="just"/>
            <a:r>
              <a:rPr lang="ms-MY" b="1" dirty="0" smtClean="0"/>
              <a:t>3.3.2.2. Two directional (forward and backward) mutations</a:t>
            </a:r>
            <a:endParaRPr lang="en-US" dirty="0" smtClean="0"/>
          </a:p>
          <a:p>
            <a:pPr algn="just"/>
            <a:r>
              <a:rPr lang="en-US" dirty="0" smtClean="0"/>
              <a:t>In order to examine the effect of mutation on genetic variation in a population, let the rate of mutation from </a:t>
            </a:r>
            <a:r>
              <a:rPr lang="en-US" dirty="0" err="1" smtClean="0"/>
              <a:t>wildtype</a:t>
            </a:r>
            <a:r>
              <a:rPr lang="en-US" dirty="0" smtClean="0"/>
              <a:t> allele (A) to </a:t>
            </a:r>
            <a:r>
              <a:rPr lang="en-US" dirty="0" err="1" smtClean="0"/>
              <a:t>determental</a:t>
            </a:r>
            <a:r>
              <a:rPr lang="en-US" dirty="0" smtClean="0"/>
              <a:t> allele (a) is </a:t>
            </a:r>
            <a:r>
              <a:rPr lang="en-US" dirty="0" smtClean="0">
                <a:sym typeface="Symbol"/>
              </a:rPr>
              <a:t></a:t>
            </a:r>
            <a:r>
              <a:rPr lang="en-US" dirty="0" smtClean="0"/>
              <a:t>/generation, the forward mutation rate, and that of mutation from </a:t>
            </a:r>
            <a:r>
              <a:rPr lang="en-US" dirty="0" err="1" smtClean="0"/>
              <a:t>determental</a:t>
            </a:r>
            <a:r>
              <a:rPr lang="en-US" dirty="0" smtClean="0"/>
              <a:t> to wild type alleles, the backward mutation rate is </a:t>
            </a:r>
            <a:r>
              <a:rPr lang="en-US" dirty="0" smtClean="0">
                <a:sym typeface="Symbol"/>
              </a:rPr>
              <a:t></a:t>
            </a:r>
            <a:r>
              <a:rPr lang="en-US" dirty="0" smtClean="0"/>
              <a:t>/generation. </a:t>
            </a:r>
            <a:r>
              <a:rPr lang="ms-MY" dirty="0" smtClean="0"/>
              <a:t>Therefore, after one generation, the amount of increase in gene a is </a:t>
            </a:r>
            <a:r>
              <a:rPr lang="ms-MY" dirty="0" smtClean="0">
                <a:sym typeface="Symbol"/>
              </a:rPr>
              <a:t></a:t>
            </a:r>
            <a:r>
              <a:rPr lang="ms-MY" dirty="0" smtClean="0"/>
              <a:t>p</a:t>
            </a:r>
            <a:r>
              <a:rPr lang="ms-MY" baseline="-25000" dirty="0" smtClean="0"/>
              <a:t>0 </a:t>
            </a:r>
            <a:r>
              <a:rPr lang="ms-MY" dirty="0" smtClean="0"/>
              <a:t>, while the amount of  increase in gene A is </a:t>
            </a:r>
            <a:r>
              <a:rPr lang="ms-MY" dirty="0" smtClean="0">
                <a:sym typeface="Symbol"/>
              </a:rPr>
              <a:t></a:t>
            </a:r>
            <a:r>
              <a:rPr lang="ms-MY" dirty="0" smtClean="0"/>
              <a:t>q</a:t>
            </a:r>
            <a:r>
              <a:rPr lang="ms-MY" baseline="-25000" dirty="0" smtClean="0"/>
              <a:t>0</a:t>
            </a:r>
            <a:r>
              <a:rPr lang="ms-MY" dirty="0" smtClean="0"/>
              <a:t>.</a:t>
            </a:r>
          </a:p>
          <a:p>
            <a:pPr>
              <a:buNone/>
            </a:pPr>
            <a:r>
              <a:rPr lang="ms-MY" dirty="0" smtClean="0"/>
              <a:t> </a:t>
            </a:r>
            <a:r>
              <a:rPr lang="en-US" dirty="0" smtClean="0"/>
              <a:t/>
            </a:r>
            <a:br>
              <a:rPr lang="en-US" dirty="0" smtClean="0"/>
            </a:br>
            <a:r>
              <a:rPr lang="ms-MY" dirty="0" smtClean="0"/>
              <a:t>	  	A    N	   a</a:t>
            </a:r>
            <a:endParaRPr lang="en-US" dirty="0" smtClean="0"/>
          </a:p>
          <a:p>
            <a:pPr>
              <a:buNone/>
            </a:pPr>
            <a:r>
              <a:rPr lang="ms-MY" dirty="0" smtClean="0"/>
              <a:t>		                  </a:t>
            </a:r>
            <a:r>
              <a:rPr lang="ms-MY" dirty="0" smtClean="0">
                <a:sym typeface="Symbol"/>
              </a:rPr>
              <a:t></a:t>
            </a:r>
          </a:p>
          <a:p>
            <a:pPr>
              <a:buNone/>
            </a:pPr>
            <a:r>
              <a:rPr lang="ms-MY" dirty="0" smtClean="0"/>
              <a:t> </a:t>
            </a:r>
            <a:endParaRPr lang="ms-MY" dirty="0" smtClean="0">
              <a:sym typeface="Symbol"/>
            </a:endParaRPr>
          </a:p>
          <a:p>
            <a:r>
              <a:rPr lang="ms-MY" dirty="0" smtClean="0"/>
              <a:t>Initial gene frequency of A and a is p</a:t>
            </a:r>
            <a:r>
              <a:rPr lang="ms-MY" baseline="-25000" dirty="0" smtClean="0"/>
              <a:t>0</a:t>
            </a:r>
            <a:r>
              <a:rPr lang="ms-MY" dirty="0" smtClean="0"/>
              <a:t> and q</a:t>
            </a:r>
            <a:r>
              <a:rPr lang="ms-MY" baseline="-25000" dirty="0" smtClean="0"/>
              <a:t>0</a:t>
            </a:r>
            <a:r>
              <a:rPr lang="ms-MY" dirty="0" smtClean="0"/>
              <a:t>, respectively, then</a:t>
            </a:r>
            <a:endParaRPr lang="en-US" dirty="0" smtClean="0"/>
          </a:p>
          <a:p>
            <a:r>
              <a:rPr lang="ms-MY" dirty="0" smtClean="0"/>
              <a:t>	</a:t>
            </a:r>
            <a:r>
              <a:rPr lang="ms-MY" dirty="0" smtClean="0">
                <a:sym typeface="Symbol"/>
              </a:rPr>
              <a:t></a:t>
            </a:r>
            <a:r>
              <a:rPr lang="ms-MY" dirty="0" smtClean="0"/>
              <a:t>q (change in gene frequency) = </a:t>
            </a:r>
            <a:r>
              <a:rPr lang="ms-MY" dirty="0" smtClean="0">
                <a:sym typeface="Symbol"/>
              </a:rPr>
              <a:t></a:t>
            </a:r>
            <a:r>
              <a:rPr lang="ms-MY" dirty="0" smtClean="0"/>
              <a:t>p</a:t>
            </a:r>
            <a:r>
              <a:rPr lang="ms-MY" baseline="-25000" dirty="0" smtClean="0"/>
              <a:t>0  </a:t>
            </a:r>
            <a:r>
              <a:rPr lang="ms-MY" dirty="0" smtClean="0"/>
              <a:t>- </a:t>
            </a:r>
            <a:r>
              <a:rPr lang="ms-MY" dirty="0" smtClean="0">
                <a:sym typeface="Symbol"/>
              </a:rPr>
              <a:t></a:t>
            </a:r>
            <a:r>
              <a:rPr lang="ms-MY" dirty="0" smtClean="0"/>
              <a:t>q</a:t>
            </a:r>
            <a:r>
              <a:rPr lang="ms-MY" baseline="-25000" dirty="0" smtClean="0"/>
              <a:t>0</a:t>
            </a:r>
            <a:endParaRPr lang="en-US" dirty="0" smtClean="0"/>
          </a:p>
          <a:p>
            <a:pPr>
              <a:buNone/>
            </a:pPr>
            <a:endParaRPr lang="en-US" dirty="0" smtClean="0"/>
          </a:p>
          <a:p>
            <a:pPr>
              <a:buNone/>
            </a:pPr>
            <a:r>
              <a:rPr lang="ms-MY" dirty="0" smtClean="0"/>
              <a:t> </a:t>
            </a:r>
            <a:endParaRPr lang="en-US" dirty="0" smtClean="0"/>
          </a:p>
          <a:p>
            <a:pPr algn="just"/>
            <a:r>
              <a:rPr lang="ms-MY" dirty="0" smtClean="0"/>
              <a:t>q</a:t>
            </a:r>
            <a:r>
              <a:rPr lang="ms-MY" baseline="-25000" dirty="0" smtClean="0"/>
              <a:t>0</a:t>
            </a:r>
            <a:r>
              <a:rPr lang="ms-MY" dirty="0" smtClean="0"/>
              <a:t> =</a:t>
            </a:r>
            <a:endParaRPr lang="en-US" dirty="0"/>
          </a:p>
        </p:txBody>
      </p:sp>
      <p:cxnSp>
        <p:nvCxnSpPr>
          <p:cNvPr id="7" name="Straight Arrow Connector 6"/>
          <p:cNvCxnSpPr/>
          <p:nvPr/>
        </p:nvCxnSpPr>
        <p:spPr>
          <a:xfrm>
            <a:off x="2667000" y="3733800"/>
            <a:ext cx="762000" cy="0"/>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92500" lnSpcReduction="20000"/>
          </a:bodyPr>
          <a:lstStyle/>
          <a:p>
            <a:pPr algn="just"/>
            <a:r>
              <a:rPr lang="ms-MY" dirty="0" smtClean="0"/>
              <a:t>The summary of the effect of mutation on gene frequency is that mutation rates are generally low, about 10</a:t>
            </a:r>
            <a:r>
              <a:rPr lang="ms-MY" baseline="30000" dirty="0" smtClean="0"/>
              <a:t>-5</a:t>
            </a:r>
            <a:r>
              <a:rPr lang="ms-MY" dirty="0" smtClean="0"/>
              <a:t> to 10</a:t>
            </a:r>
            <a:r>
              <a:rPr lang="ms-MY" baseline="30000" dirty="0" smtClean="0"/>
              <a:t>-6</a:t>
            </a:r>
            <a:r>
              <a:rPr lang="ms-MY" dirty="0" smtClean="0"/>
              <a:t> per generation for most loci in most organisms and therefore, mutation alone can produce very slow changes of gene frequency. </a:t>
            </a:r>
          </a:p>
          <a:p>
            <a:pPr algn="just"/>
            <a:r>
              <a:rPr lang="ms-MY" dirty="0" smtClean="0"/>
              <a:t>In the two directional mutation, mutations are more frequent from the wild type to mutant type, rather than the reverse.  </a:t>
            </a:r>
            <a:endParaRPr lang="en-US" dirty="0" smtClean="0"/>
          </a:p>
          <a:p>
            <a:pPr algn="just"/>
            <a:r>
              <a:rPr lang="en-US" dirty="0" smtClean="0"/>
              <a:t>For example, let the rate of forward mutation (</a:t>
            </a:r>
            <a:r>
              <a:rPr lang="en-US" dirty="0" smtClean="0">
                <a:sym typeface="Symbol"/>
              </a:rPr>
              <a:t></a:t>
            </a:r>
            <a:r>
              <a:rPr lang="en-US" dirty="0" smtClean="0"/>
              <a:t>) = 0.00003 and the rate of backward mutation (</a:t>
            </a:r>
            <a:r>
              <a:rPr lang="en-US" dirty="0" smtClean="0">
                <a:sym typeface="Symbol"/>
              </a:rPr>
              <a:t></a:t>
            </a:r>
            <a:r>
              <a:rPr lang="en-US" dirty="0" smtClean="0"/>
              <a:t>) = 0.00002, then gene frequency at equilibrium can be estimated as:</a:t>
            </a:r>
          </a:p>
          <a:p>
            <a:pPr algn="just"/>
            <a:endParaRPr lang="en-US" dirty="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20000"/>
          </a:bodyPr>
          <a:lstStyle/>
          <a:p>
            <a:pPr algn="just"/>
            <a:r>
              <a:rPr lang="ms-MY" dirty="0" smtClean="0"/>
              <a:t>Mutation can be induced artificially and when there are induced mutations the frequency will be higher than spontaneous mutations.</a:t>
            </a:r>
          </a:p>
          <a:p>
            <a:pPr algn="just"/>
            <a:r>
              <a:rPr lang="ms-MY" dirty="0" smtClean="0"/>
              <a:t>Mutagens are chemical or physical agents to induce mutation. X-ray, gamma-rays and cosmic rays are some of the ionized radiation mutagens, in the order of decreasing wave length and increasing penetrating powe.</a:t>
            </a:r>
          </a:p>
          <a:p>
            <a:pPr algn="just"/>
            <a:r>
              <a:rPr lang="ms-MY" dirty="0" smtClean="0"/>
              <a:t> In this course, emphasis will be given to the effects of mutation rather than the causes.</a:t>
            </a:r>
          </a:p>
          <a:p>
            <a:pPr algn="just"/>
            <a:r>
              <a:rPr lang="ms-MY" dirty="0" smtClean="0"/>
              <a:t>Hence, students can refer literatures related to commericially used mutation agents and their mechanisms.</a:t>
            </a:r>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6400800"/>
          </a:xfrm>
        </p:spPr>
        <p:txBody>
          <a:bodyPr>
            <a:normAutofit fontScale="77500" lnSpcReduction="20000"/>
          </a:bodyPr>
          <a:lstStyle/>
          <a:p>
            <a:pPr algn="just"/>
            <a:r>
              <a:rPr lang="ms-MY" b="1" dirty="0" smtClean="0"/>
              <a:t>3.4. Selection</a:t>
            </a:r>
            <a:endParaRPr lang="en-US" dirty="0" smtClean="0"/>
          </a:p>
          <a:p>
            <a:pPr algn="just"/>
            <a:r>
              <a:rPr lang="ms-MY" dirty="0" smtClean="0"/>
              <a:t>Selection is a process whereby all improvement of domesticated animals or plants has been made (Falconer and Mackay, 1996). </a:t>
            </a:r>
          </a:p>
          <a:p>
            <a:pPr algn="just"/>
            <a:r>
              <a:rPr lang="ms-MY" dirty="0" smtClean="0"/>
              <a:t>Selection in which humans determine the reproductive individuals is termed as artificial selection, in contrast, natural selection does not involve human intervention.</a:t>
            </a:r>
          </a:p>
          <a:p>
            <a:pPr algn="just"/>
            <a:r>
              <a:rPr lang="ms-MY" dirty="0" smtClean="0"/>
              <a:t>In the previous discussions, the main concern was describtion of the genetic properties of a population as it exists under random mating, with no influences to change its properties. </a:t>
            </a:r>
          </a:p>
          <a:p>
            <a:pPr algn="just"/>
            <a:r>
              <a:rPr lang="ms-MY" dirty="0" smtClean="0"/>
              <a:t>Now considerations are given to the changes brought about by the action of breeders or researchers.</a:t>
            </a:r>
          </a:p>
          <a:p>
            <a:pPr algn="just"/>
            <a:r>
              <a:rPr lang="ms-MY" dirty="0" smtClean="0"/>
              <a:t> The assumption of </a:t>
            </a:r>
            <a:r>
              <a:rPr lang="ms-MY" dirty="0" smtClean="0">
                <a:solidFill>
                  <a:srgbClr val="FF0000"/>
                </a:solidFill>
              </a:rPr>
              <a:t>random mating</a:t>
            </a:r>
            <a:r>
              <a:rPr lang="ms-MY" dirty="0" smtClean="0"/>
              <a:t> was to deal with populations where every individual has the same contribution or has the same chance to contribute to the next generations, i.e., considering all individuals having the same viability and fertility. </a:t>
            </a:r>
          </a:p>
          <a:p>
            <a:pPr algn="just"/>
            <a:r>
              <a:rPr lang="ms-MY" dirty="0" smtClean="0"/>
              <a:t>In other words, selection agents are not considered. </a:t>
            </a:r>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62500" lnSpcReduction="20000"/>
          </a:bodyPr>
          <a:lstStyle/>
          <a:p>
            <a:pPr algn="just"/>
            <a:r>
              <a:rPr lang="ms-MY" dirty="0" smtClean="0"/>
              <a:t>When there are individuals with different viability and fertility, then there will be different genetic contributions to the progenies in the succeeding generations. </a:t>
            </a:r>
            <a:r>
              <a:rPr lang="ms-MY" dirty="0" smtClean="0">
                <a:solidFill>
                  <a:srgbClr val="FF0000"/>
                </a:solidFill>
              </a:rPr>
              <a:t>The contribution of an individual to the production of offsprings in the next generation is called fitness or adaptive value or selective value.</a:t>
            </a:r>
            <a:endParaRPr lang="en-US" dirty="0" smtClean="0">
              <a:solidFill>
                <a:srgbClr val="FF0000"/>
              </a:solidFill>
            </a:endParaRPr>
          </a:p>
          <a:p>
            <a:pPr algn="just">
              <a:buNone/>
            </a:pPr>
            <a:endParaRPr lang="en-US" dirty="0" smtClean="0"/>
          </a:p>
          <a:p>
            <a:pPr algn="just"/>
            <a:r>
              <a:rPr lang="ms-MY" dirty="0" smtClean="0"/>
              <a:t>This is closely related to survival of the individuals. The more offsprings produced, the more fit is the individual. There are two factors that determine fitness: </a:t>
            </a:r>
            <a:r>
              <a:rPr lang="ms-MY" dirty="0" smtClean="0">
                <a:solidFill>
                  <a:srgbClr val="FF0000"/>
                </a:solidFill>
              </a:rPr>
              <a:t>long life span and number of offsprings produced within a given period. These two factors lead to higher contribution to the succeeding generation.</a:t>
            </a:r>
            <a:endParaRPr lang="en-US" dirty="0" smtClean="0">
              <a:solidFill>
                <a:srgbClr val="FF0000"/>
              </a:solidFill>
            </a:endParaRPr>
          </a:p>
          <a:p>
            <a:pPr algn="just">
              <a:buNone/>
            </a:pPr>
            <a:endParaRPr lang="en-US" dirty="0" smtClean="0"/>
          </a:p>
          <a:p>
            <a:pPr algn="just"/>
            <a:r>
              <a:rPr lang="ms-MY" dirty="0" smtClean="0"/>
              <a:t>If the difference in fitness is associated with the presence or absence of a gene in the genotype of an individual, selection is said to have been done on the gene. </a:t>
            </a:r>
          </a:p>
          <a:p>
            <a:pPr algn="just"/>
            <a:r>
              <a:rPr lang="ms-MY" dirty="0" smtClean="0"/>
              <a:t>Then the </a:t>
            </a:r>
            <a:r>
              <a:rPr lang="ms-MY" dirty="0" smtClean="0">
                <a:solidFill>
                  <a:srgbClr val="FF0000"/>
                </a:solidFill>
              </a:rPr>
              <a:t>gene frequency in the offsprings will not be the same as it was in the parents, because individuals </a:t>
            </a:r>
            <a:r>
              <a:rPr lang="ms-MY" dirty="0" smtClean="0"/>
              <a:t>in the parental generation contribute genes to the next generation at different rates among genes. Hence, selection results in changes in gene frequencies, and thereby genotype frequencies.</a:t>
            </a:r>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516563"/>
          </a:xfrm>
        </p:spPr>
        <p:txBody>
          <a:bodyPr>
            <a:normAutofit fontScale="92500" lnSpcReduction="10000"/>
          </a:bodyPr>
          <a:lstStyle/>
          <a:p>
            <a:pPr algn="just"/>
            <a:r>
              <a:rPr lang="ms-MY" dirty="0" smtClean="0"/>
              <a:t>In contrast to Mendelian genetic analysis, which relies on determining the </a:t>
            </a:r>
            <a:r>
              <a:rPr lang="ms-MY" dirty="0" smtClean="0">
                <a:solidFill>
                  <a:srgbClr val="FF0000"/>
                </a:solidFill>
              </a:rPr>
              <a:t>discrete</a:t>
            </a:r>
            <a:r>
              <a:rPr lang="ms-MY" dirty="0" smtClean="0"/>
              <a:t> phenotype of each individual and on numerical analysis of offspring phenotypic classes, quantitative trait analysis relies on </a:t>
            </a:r>
            <a:r>
              <a:rPr lang="ms-MY" dirty="0" smtClean="0">
                <a:solidFill>
                  <a:srgbClr val="FF0000"/>
                </a:solidFill>
              </a:rPr>
              <a:t>statistical techniques and analysis of populations of individals</a:t>
            </a:r>
            <a:r>
              <a:rPr lang="ms-MY" dirty="0" smtClean="0"/>
              <a:t>. Statistical techniques can tell us what </a:t>
            </a:r>
            <a:r>
              <a:rPr lang="ms-MY" dirty="0" smtClean="0">
                <a:solidFill>
                  <a:srgbClr val="FF0000"/>
                </a:solidFill>
              </a:rPr>
              <a:t>phenotypes</a:t>
            </a:r>
            <a:r>
              <a:rPr lang="ms-MY" dirty="0" smtClean="0"/>
              <a:t> are present in a given population, whether two populations have similar or different phenotypes, and whether two traits are related, and they can make predictions about what the phenotypes of future generations will be.</a:t>
            </a:r>
            <a:endParaRPr lang="en-US" dirty="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943600"/>
          </a:xfrm>
        </p:spPr>
        <p:txBody>
          <a:bodyPr>
            <a:normAutofit fontScale="70000" lnSpcReduction="20000"/>
          </a:bodyPr>
          <a:lstStyle/>
          <a:p>
            <a:pPr algn="just"/>
            <a:r>
              <a:rPr lang="ms-MY" b="1" dirty="0" smtClean="0"/>
              <a:t>3.4.1. Selection Against Recessive Indiviuals</a:t>
            </a:r>
            <a:endParaRPr lang="en-US" dirty="0" smtClean="0"/>
          </a:p>
          <a:p>
            <a:pPr algn="just"/>
            <a:r>
              <a:rPr lang="ms-MY" dirty="0" smtClean="0"/>
              <a:t>In many instances, there is no complete selection against a homozygotes, and thus the relative fitness of the homozygotes is only partially reduced compared with other genotypes. </a:t>
            </a:r>
          </a:p>
          <a:p>
            <a:pPr algn="just"/>
            <a:r>
              <a:rPr lang="ms-MY" dirty="0" smtClean="0"/>
              <a:t>This is becuase homozygous recessive individuals can survive and produce progeny, although the probability of this ocurring is reduced. There are many examples of recessive mutants that reduce the fitness of homozygotes but do not cause lethality. </a:t>
            </a:r>
            <a:endParaRPr lang="en-US" dirty="0" smtClean="0"/>
          </a:p>
          <a:p>
            <a:pPr algn="just"/>
            <a:r>
              <a:rPr lang="ms-MY" dirty="0" smtClean="0"/>
              <a:t>To represent the relative finess for this type of selection where recessive is determental, it is possible ro consider the following fitness values. </a:t>
            </a:r>
            <a:r>
              <a:rPr lang="ms-MY" dirty="0" smtClean="0">
                <a:solidFill>
                  <a:srgbClr val="FF0000"/>
                </a:solidFill>
              </a:rPr>
              <a:t>Here, the relative fitness of the homozygote recessive is aa, which is less by an amount of s, coefficient of selection, while that of AA is 1</a:t>
            </a:r>
            <a:r>
              <a:rPr lang="ms-MY" dirty="0" smtClean="0"/>
              <a:t>. The value of s ranges from 0 (there is selective neutrality) to 1 (there is a recessive lethality). Therefore, let: </a:t>
            </a:r>
            <a:endParaRPr lang="en-US" dirty="0" smtClean="0"/>
          </a:p>
          <a:p>
            <a:pPr algn="just"/>
            <a:r>
              <a:rPr lang="ms-MY" dirty="0" smtClean="0"/>
              <a:t>s = coefficient of selection,</a:t>
            </a:r>
            <a:endParaRPr lang="en-US" dirty="0" smtClean="0"/>
          </a:p>
          <a:p>
            <a:pPr algn="just"/>
            <a:r>
              <a:rPr lang="ms-MY" dirty="0" smtClean="0"/>
              <a:t>1 = fitness : contribution of the favoured genotype, and </a:t>
            </a:r>
            <a:endParaRPr lang="en-US" dirty="0" smtClean="0"/>
          </a:p>
          <a:p>
            <a:pPr algn="just"/>
            <a:r>
              <a:rPr lang="ms-MY" dirty="0" smtClean="0"/>
              <a:t>1-s : contribution of the genotypes selected against.</a:t>
            </a:r>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85000" lnSpcReduction="20000"/>
          </a:bodyPr>
          <a:lstStyle/>
          <a:p>
            <a:pPr algn="just"/>
            <a:r>
              <a:rPr lang="ms-MY" dirty="0" smtClean="0"/>
              <a:t>Both the mean fitness and the change in allelic frequency are functions of the allelic frequency and the selection coefficient. </a:t>
            </a:r>
          </a:p>
          <a:p>
            <a:pPr algn="just"/>
            <a:r>
              <a:rPr lang="ms-MY" dirty="0" smtClean="0"/>
              <a:t>As for a recessive lethal, the mean fitness reaches a maximum of 1.0 when the population is fixed for A, and a minimum when the population is fixed for a.</a:t>
            </a:r>
          </a:p>
          <a:p>
            <a:pPr algn="just"/>
            <a:r>
              <a:rPr lang="ms-MY" dirty="0" smtClean="0"/>
              <a:t>However, the change in frequency is greatest for an intermediate allelic frequency. </a:t>
            </a:r>
            <a:endParaRPr lang="en-US" dirty="0" smtClean="0"/>
          </a:p>
          <a:p>
            <a:pPr algn="just"/>
            <a:r>
              <a:rPr lang="ms-MY" dirty="0" smtClean="0"/>
              <a:t>It is possible to calculate the number of generations for a given amount of change in allelic frequency.</a:t>
            </a:r>
          </a:p>
          <a:p>
            <a:pPr algn="just"/>
            <a:r>
              <a:rPr lang="ms-MY" dirty="0" smtClean="0"/>
              <a:t> For example, it takes approximately 58 generations for the alleic frequency to decrease from 0.1 to 0.05 when s = 0.2. The pattern of change of frequency over time for a recessive deterimental is similar to that for a recessive lethal, although the rate of change is longer. </a:t>
            </a:r>
            <a:endParaRPr lang="en-US" dirty="0"/>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t>
            </a:r>
            <a:r>
              <a:rPr lang="en-US" sz="3100" b="1" dirty="0" smtClean="0"/>
              <a:t>Chapter 4</a:t>
            </a:r>
            <a:r>
              <a:rPr lang="en-US" sz="3100" b="1" smtClean="0"/>
              <a:t/>
            </a:r>
            <a:br>
              <a:rPr lang="en-US" sz="3100" b="1" smtClean="0"/>
            </a:br>
            <a:r>
              <a:rPr lang="en-US" sz="3100" b="1" smtClean="0"/>
              <a:t>SMALL </a:t>
            </a:r>
            <a:r>
              <a:rPr lang="en-US" sz="3100" b="1" dirty="0" smtClean="0"/>
              <a:t>POPULATION</a:t>
            </a:r>
            <a:r>
              <a:rPr lang="en-US" sz="3100" dirty="0" smtClean="0"/>
              <a:t/>
            </a:r>
            <a:br>
              <a:rPr lang="en-US" sz="3100" dirty="0" smtClean="0"/>
            </a:br>
            <a:endParaRPr lang="en-US" sz="3100" dirty="0"/>
          </a:p>
        </p:txBody>
      </p:sp>
      <p:sp>
        <p:nvSpPr>
          <p:cNvPr id="3" name="Content Placeholder 2"/>
          <p:cNvSpPr>
            <a:spLocks noGrp="1"/>
          </p:cNvSpPr>
          <p:nvPr>
            <p:ph idx="1"/>
          </p:nvPr>
        </p:nvSpPr>
        <p:spPr/>
        <p:txBody>
          <a:bodyPr>
            <a:normAutofit fontScale="70000" lnSpcReduction="20000"/>
          </a:bodyPr>
          <a:lstStyle/>
          <a:p>
            <a:pPr algn="just"/>
            <a:r>
              <a:rPr lang="ms-MY" b="1" dirty="0" smtClean="0"/>
              <a:t>4.1. Introduction</a:t>
            </a:r>
            <a:endParaRPr lang="en-US" b="1" u="sng" dirty="0" smtClean="0"/>
          </a:p>
          <a:p>
            <a:pPr algn="just"/>
            <a:r>
              <a:rPr lang="ms-MY" dirty="0" smtClean="0"/>
              <a:t>In Section 2.3, the Hardy-Weinberg principles were presented, stating that in a large random mating population (in the absence of migration, mutation or selection), gene and genotype frequencies remain constant from one generation to another (systematic process).</a:t>
            </a:r>
            <a:endParaRPr lang="en-US" dirty="0" smtClean="0"/>
          </a:p>
          <a:p>
            <a:pPr algn="just">
              <a:buNone/>
            </a:pPr>
            <a:endParaRPr lang="en-US" dirty="0" smtClean="0"/>
          </a:p>
          <a:p>
            <a:pPr algn="just"/>
            <a:r>
              <a:rPr lang="ms-MY" dirty="0" smtClean="0"/>
              <a:t>These features are not true in </a:t>
            </a:r>
            <a:r>
              <a:rPr lang="ms-MY" dirty="0" smtClean="0">
                <a:solidFill>
                  <a:srgbClr val="FF0000"/>
                </a:solidFill>
              </a:rPr>
              <a:t>small populations.</a:t>
            </a:r>
            <a:r>
              <a:rPr lang="ms-MY" dirty="0" smtClean="0"/>
              <a:t> The gene frequencies are exposed to</a:t>
            </a:r>
            <a:r>
              <a:rPr lang="ms-MY" dirty="0" smtClean="0">
                <a:solidFill>
                  <a:srgbClr val="FF0000"/>
                </a:solidFill>
              </a:rPr>
              <a:t> random increase and decrease</a:t>
            </a:r>
            <a:r>
              <a:rPr lang="ms-MY" dirty="0" smtClean="0"/>
              <a:t> which occur from gamete sampling, because small populations can be considered as samples of large populations.</a:t>
            </a:r>
          </a:p>
          <a:p>
            <a:pPr algn="just"/>
            <a:r>
              <a:rPr lang="ms-MY" dirty="0" smtClean="0"/>
              <a:t> If the sample size is not large enough, it will not represent the large population, and thus changes of gene frequencies occur. The process of change in gene frequencies at random in a small population is called a dispersive process.   </a:t>
            </a:r>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592763"/>
          </a:xfrm>
        </p:spPr>
        <p:txBody>
          <a:bodyPr>
            <a:normAutofit fontScale="62500" lnSpcReduction="20000"/>
          </a:bodyPr>
          <a:lstStyle/>
          <a:p>
            <a:pPr algn="just"/>
            <a:r>
              <a:rPr lang="ms-MY" b="1" dirty="0" smtClean="0"/>
              <a:t>4.2. Idealised Population</a:t>
            </a:r>
            <a:endParaRPr lang="en-US" dirty="0" smtClean="0"/>
          </a:p>
          <a:p>
            <a:pPr algn="just"/>
            <a:r>
              <a:rPr lang="ms-MY" dirty="0" smtClean="0"/>
              <a:t>Idealised population is a large population where mating is at random, and the population is then sub-divided into many sub-populations. This is due to geographical or ecological factors (natural), or controlled mating (laboratory or controlled environment). The initial population, which undergoes random mating is called a base population, and the sub-populations called lines. </a:t>
            </a:r>
            <a:endParaRPr lang="en-US" dirty="0" smtClean="0"/>
          </a:p>
          <a:p>
            <a:pPr algn="just"/>
            <a:r>
              <a:rPr lang="ms-MY" dirty="0" smtClean="0"/>
              <a:t> </a:t>
            </a:r>
            <a:endParaRPr lang="en-US" dirty="0" smtClean="0"/>
          </a:p>
          <a:p>
            <a:pPr algn="just"/>
            <a:r>
              <a:rPr lang="en-US" dirty="0" smtClean="0"/>
              <a:t/>
            </a:r>
            <a:br>
              <a:rPr lang="en-US" dirty="0" smtClean="0"/>
            </a:br>
            <a:r>
              <a:rPr lang="ms-MY" dirty="0" smtClean="0"/>
              <a:t>lines</a:t>
            </a:r>
            <a:endParaRPr lang="en-US" dirty="0" smtClean="0"/>
          </a:p>
          <a:p>
            <a:pPr algn="just"/>
            <a:r>
              <a:rPr lang="ms-MY" dirty="0" smtClean="0"/>
              <a:t> </a:t>
            </a:r>
            <a:endParaRPr lang="en-US" dirty="0" smtClean="0"/>
          </a:p>
          <a:p>
            <a:pPr algn="just"/>
            <a:r>
              <a:rPr lang="ms-MY" dirty="0" smtClean="0"/>
              <a:t> </a:t>
            </a:r>
            <a:endParaRPr lang="en-US" dirty="0" smtClean="0"/>
          </a:p>
          <a:p>
            <a:pPr algn="just"/>
            <a:r>
              <a:rPr lang="en-US" dirty="0" smtClean="0"/>
              <a:t/>
            </a:r>
            <a:br>
              <a:rPr lang="en-US" dirty="0" smtClean="0"/>
            </a:br>
            <a:r>
              <a:rPr lang="ms-MY" dirty="0" smtClean="0"/>
              <a:t>Base population</a:t>
            </a:r>
            <a:endParaRPr lang="en-US" dirty="0" smtClean="0"/>
          </a:p>
          <a:p>
            <a:pPr algn="just"/>
            <a:r>
              <a:rPr lang="ms-MY" dirty="0" smtClean="0"/>
              <a:t> </a:t>
            </a:r>
            <a:endParaRPr lang="en-US" dirty="0" smtClean="0"/>
          </a:p>
          <a:p>
            <a:pPr algn="just"/>
            <a:r>
              <a:rPr lang="ms-MY" dirty="0" smtClean="0"/>
              <a:t> </a:t>
            </a:r>
            <a:endParaRPr lang="en-US" dirty="0" smtClean="0"/>
          </a:p>
          <a:p>
            <a:pPr algn="just"/>
            <a:r>
              <a:rPr lang="ms-MY" dirty="0" smtClean="0"/>
              <a:t>Characteristics of lines can be combined to form the characteristics of the base population.</a:t>
            </a:r>
            <a:endParaRPr lang="en-US" dirty="0" smtClean="0"/>
          </a:p>
          <a:p>
            <a:pPr algn="just">
              <a:buNone/>
            </a:pPr>
            <a:endParaRPr lang="en-US" dirty="0"/>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10000"/>
          </a:bodyPr>
          <a:lstStyle/>
          <a:p>
            <a:pPr algn="just"/>
            <a:r>
              <a:rPr lang="ms-MY" b="1" dirty="0" smtClean="0"/>
              <a:t>4.2.1. Characteristics of Idealised Population</a:t>
            </a:r>
            <a:endParaRPr lang="en-US" dirty="0" smtClean="0"/>
          </a:p>
          <a:p>
            <a:pPr algn="just"/>
            <a:r>
              <a:rPr lang="ms-MY" dirty="0" smtClean="0"/>
              <a:t>Idealized populations are charcterized as follows: mating is restricted to members of the same line, generations are distinct and do not overlap, the number of breeding individuals in each line is the same for all lines and in all generations, breeding individualls are those that transmit genes to the next generation, random mating occurs among individuals within each line, and no selection or mutation at any level.</a:t>
            </a:r>
            <a:endParaRPr lang="en-US" dirty="0" smtClean="0"/>
          </a:p>
          <a:p>
            <a:pPr algn="just"/>
            <a:r>
              <a:rPr lang="ms-MY" dirty="0" smtClean="0"/>
              <a:t> </a:t>
            </a:r>
            <a:endParaRPr lang="en-US" dirty="0" smtClean="0"/>
          </a:p>
          <a:p>
            <a:pPr algn="just"/>
            <a:r>
              <a:rPr lang="ms-MY" dirty="0" smtClean="0"/>
              <a:t>        </a:t>
            </a:r>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91200"/>
          </a:xfrm>
        </p:spPr>
        <p:txBody>
          <a:bodyPr>
            <a:normAutofit fontScale="70000" lnSpcReduction="20000"/>
          </a:bodyPr>
          <a:lstStyle/>
          <a:p>
            <a:pPr algn="just"/>
            <a:r>
              <a:rPr lang="ms-MY" b="1" dirty="0" smtClean="0"/>
              <a:t>4.2.2. Sampling in Idealised Population</a:t>
            </a:r>
            <a:endParaRPr lang="en-US" dirty="0" smtClean="0"/>
          </a:p>
          <a:p>
            <a:pPr algn="just"/>
            <a:r>
              <a:rPr lang="ms-MY" dirty="0" smtClean="0"/>
              <a:t>If the frequency of gene ‘a’ in the base population is  = q</a:t>
            </a:r>
            <a:r>
              <a:rPr lang="ms-MY" baseline="-25000" dirty="0" smtClean="0"/>
              <a:t>o</a:t>
            </a:r>
            <a:r>
              <a:rPr lang="ms-MY" dirty="0" smtClean="0"/>
              <a:t>,</a:t>
            </a:r>
            <a:r>
              <a:rPr lang="ms-MY" baseline="-25000" dirty="0" smtClean="0"/>
              <a:t> </a:t>
            </a:r>
            <a:r>
              <a:rPr lang="ms-MY" dirty="0" smtClean="0"/>
              <a:t>then the mean value for the gene frequency of the gene for all sub-populations = ( ). </a:t>
            </a:r>
            <a:r>
              <a:rPr lang="en-US" dirty="0" smtClean="0"/>
              <a:t>For idealized population</a:t>
            </a:r>
            <a:r>
              <a:rPr lang="ms-MY" dirty="0" smtClean="0"/>
              <a:t> q = q</a:t>
            </a:r>
            <a:r>
              <a:rPr lang="ms-MY" baseline="-25000" dirty="0" smtClean="0"/>
              <a:t>o. </a:t>
            </a:r>
            <a:r>
              <a:rPr lang="ms-MY" dirty="0" smtClean="0"/>
              <a:t>If error is committed, the variance due to differences in gene frequencies will be</a:t>
            </a:r>
            <a:endParaRPr lang="en-US" dirty="0" smtClean="0"/>
          </a:p>
          <a:p>
            <a:pPr algn="just"/>
            <a:r>
              <a:rPr lang="ms-MY" dirty="0" smtClean="0"/>
              <a:t> </a:t>
            </a:r>
            <a:endParaRPr lang="en-US" dirty="0" smtClean="0"/>
          </a:p>
          <a:p>
            <a:pPr algn="just"/>
            <a:r>
              <a:rPr lang="ms-MY" dirty="0" smtClean="0">
                <a:sym typeface="Symbol"/>
              </a:rPr>
              <a:t></a:t>
            </a:r>
            <a:r>
              <a:rPr lang="ms-MY" baseline="30000" dirty="0" smtClean="0"/>
              <a:t>2</a:t>
            </a:r>
            <a:r>
              <a:rPr lang="ms-MY" baseline="-25000" dirty="0" smtClean="0"/>
              <a:t>Δq</a:t>
            </a:r>
            <a:r>
              <a:rPr lang="ms-MY" dirty="0" smtClean="0"/>
              <a:t> = .</a:t>
            </a:r>
            <a:endParaRPr lang="en-US" dirty="0" smtClean="0"/>
          </a:p>
          <a:p>
            <a:pPr algn="just"/>
            <a:r>
              <a:rPr lang="ms-MY" dirty="0" smtClean="0"/>
              <a:t> </a:t>
            </a:r>
            <a:endParaRPr lang="en-US" dirty="0" smtClean="0"/>
          </a:p>
          <a:p>
            <a:pPr algn="just"/>
            <a:r>
              <a:rPr lang="ms-MY" dirty="0" smtClean="0"/>
              <a:t>This difference occurs when sampling is done from each of the lines. This caused the final gene frequency not the same as the initial gene frequency, </a:t>
            </a:r>
            <a:r>
              <a:rPr lang="ms-MY" i="1" dirty="0" smtClean="0"/>
              <a:t>ie</a:t>
            </a:r>
            <a:r>
              <a:rPr lang="ms-MY" dirty="0" smtClean="0"/>
              <a:t> , sub-populations have different characteristics in that there will be random drift and some genes will be lost, while others fixed in the population. Differences in genotype frequencies occurs in such a way that homozygosity normally increases. For eample, if there are k lines in a base population, then random mating occurs within sub-populations. </a:t>
            </a:r>
            <a:endParaRPr lang="en-US" dirty="0"/>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
            </a:r>
            <a:br>
              <a:rPr lang="en-US" b="1" dirty="0" smtClean="0"/>
            </a:br>
            <a:r>
              <a:rPr lang="en-US" sz="3100" b="1" dirty="0" smtClean="0"/>
              <a:t>Chapter 4</a:t>
            </a:r>
            <a:r>
              <a:rPr lang="en-US" sz="3100" b="1" dirty="0"/>
              <a:t>. </a:t>
            </a:r>
            <a:r>
              <a:rPr lang="en-US" sz="3100" b="1" dirty="0" smtClean="0"/>
              <a:t/>
            </a:r>
            <a:br>
              <a:rPr lang="en-US" sz="3100" b="1" dirty="0" smtClean="0"/>
            </a:br>
            <a:r>
              <a:rPr lang="en-US" sz="3100" b="1" dirty="0" smtClean="0"/>
              <a:t>SMALL </a:t>
            </a:r>
            <a:r>
              <a:rPr lang="en-US" sz="3100" b="1" dirty="0"/>
              <a:t>POPULATION</a:t>
            </a:r>
            <a:r>
              <a:rPr lang="en-US" sz="3100" dirty="0"/>
              <a:t/>
            </a:r>
            <a:br>
              <a:rPr lang="en-US" sz="3100" dirty="0"/>
            </a:br>
            <a:r>
              <a:rPr lang="ms-MY" sz="3100" dirty="0"/>
              <a:t> </a:t>
            </a:r>
            <a:r>
              <a:rPr lang="en-US" sz="3100" dirty="0"/>
              <a:t/>
            </a:r>
            <a:br>
              <a:rPr lang="en-US" sz="3100" dirty="0"/>
            </a:br>
            <a:endParaRPr lang="en-US" sz="3100" dirty="0"/>
          </a:p>
        </p:txBody>
      </p:sp>
      <p:sp>
        <p:nvSpPr>
          <p:cNvPr id="3" name="Content Placeholder 2"/>
          <p:cNvSpPr>
            <a:spLocks noGrp="1"/>
          </p:cNvSpPr>
          <p:nvPr>
            <p:ph idx="1"/>
          </p:nvPr>
        </p:nvSpPr>
        <p:spPr/>
        <p:txBody>
          <a:bodyPr>
            <a:normAutofit fontScale="70000" lnSpcReduction="20000"/>
          </a:bodyPr>
          <a:lstStyle/>
          <a:p>
            <a:pPr algn="just"/>
            <a:r>
              <a:rPr lang="ms-MY" b="1" dirty="0" smtClean="0"/>
              <a:t>4.1</a:t>
            </a:r>
            <a:r>
              <a:rPr lang="ms-MY" b="1" dirty="0"/>
              <a:t>. Introduction</a:t>
            </a:r>
            <a:endParaRPr lang="en-US" b="1" u="sng" dirty="0"/>
          </a:p>
          <a:p>
            <a:pPr algn="just"/>
            <a:r>
              <a:rPr lang="ms-MY" dirty="0"/>
              <a:t>In </a:t>
            </a:r>
            <a:r>
              <a:rPr lang="ms-MY" dirty="0" smtClean="0"/>
              <a:t>the </a:t>
            </a:r>
            <a:r>
              <a:rPr lang="ms-MY" dirty="0"/>
              <a:t>Hardy-Weinberg principles were presented, stating that in a large random mating population (in the absence of migration, mutation or selection), gene and genotype frequencies remain constant from one generation to another (systematic process).</a:t>
            </a:r>
            <a:endParaRPr lang="en-US" dirty="0"/>
          </a:p>
          <a:p>
            <a:pPr algn="just"/>
            <a:r>
              <a:rPr lang="ms-MY" dirty="0"/>
              <a:t> </a:t>
            </a:r>
            <a:endParaRPr lang="en-US" dirty="0"/>
          </a:p>
          <a:p>
            <a:pPr algn="just"/>
            <a:r>
              <a:rPr lang="ms-MY" dirty="0"/>
              <a:t>These features are not true in small populations. The gene frequencies are exposed to random increase and decrease which occur from gamete sampling, because small populations can be considered as samples of large populations. If the sample size is not large enough, it will not represent the large population, and thus changes of gene frequencies occur. The process of change in gene frequencies at random in a small population is called a </a:t>
            </a:r>
            <a:r>
              <a:rPr lang="ms-MY" dirty="0">
                <a:solidFill>
                  <a:srgbClr val="FF0000"/>
                </a:solidFill>
              </a:rPr>
              <a:t>dispersive process.   </a:t>
            </a:r>
            <a:endParaRPr lang="en-US" dirty="0">
              <a:solidFill>
                <a:srgbClr val="FF0000"/>
              </a:solidFill>
            </a:endParaRPr>
          </a:p>
          <a:p>
            <a:pPr algn="just"/>
            <a:endParaRPr lang="en-US" dirty="0"/>
          </a:p>
        </p:txBody>
      </p:sp>
    </p:spTree>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fontScale="85000" lnSpcReduction="10000"/>
          </a:bodyPr>
          <a:lstStyle/>
          <a:p>
            <a:pPr algn="just"/>
            <a:r>
              <a:rPr lang="ms-MY" dirty="0"/>
              <a:t>The prevailing situations in a dispersive process are random Drift (Wright's Effect) (changes in gene frequencies at random, frequency changes irregularly from one generation to another, and normally does not return to its initial value), differentiation among sub-populations (drifts occur independently within the small populations which are contained in the large population, matings are only confined within the sub-populations and no random mixing of the large population), uniformity in small populations (genetic variations within small populations become small because of inbreeding and many unfavourable effects are seen) and homozygosity increases among individuals within small population (many unfavourable effects to population can be expressed).     </a:t>
            </a:r>
            <a:endParaRPr lang="en-US" dirty="0"/>
          </a:p>
          <a:p>
            <a:pPr algn="just"/>
            <a:endParaRPr lang="en-US" dirty="0"/>
          </a:p>
        </p:txBody>
      </p:sp>
    </p:spTree>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pPr algn="just"/>
            <a:r>
              <a:rPr lang="ms-MY" b="1" dirty="0" smtClean="0"/>
              <a:t>4.2. </a:t>
            </a:r>
            <a:r>
              <a:rPr lang="ms-MY" b="1" dirty="0"/>
              <a:t>Idealised Population</a:t>
            </a:r>
            <a:endParaRPr lang="en-US" dirty="0"/>
          </a:p>
          <a:p>
            <a:pPr algn="just"/>
            <a:r>
              <a:rPr lang="ms-MY" dirty="0"/>
              <a:t>Idealised population is a large population where mating is at random, and the population is then sub-divided into many sub-populations. This is due to geographical or ecological factors (natural), or controlled mating (laboratory or controlled environment). The initial population, which undergoes random mating is called a base population, and the sub-populations called lines. </a:t>
            </a:r>
            <a:endParaRPr lang="en-US" dirty="0"/>
          </a:p>
          <a:p>
            <a:pPr algn="just"/>
            <a:r>
              <a:rPr lang="en-US" dirty="0" smtClean="0">
                <a:solidFill>
                  <a:srgbClr val="FF0000"/>
                </a:solidFill>
              </a:rPr>
              <a:t>See the picture ------</a:t>
            </a:r>
            <a:r>
              <a:rPr lang="ms-MY" dirty="0">
                <a:solidFill>
                  <a:srgbClr val="FF0000"/>
                </a:solidFill>
              </a:rPr>
              <a:t> </a:t>
            </a:r>
            <a:endParaRPr lang="en-US" dirty="0">
              <a:solidFill>
                <a:srgbClr val="FF0000"/>
              </a:solidFill>
            </a:endParaRPr>
          </a:p>
          <a:p>
            <a:pPr algn="just"/>
            <a:r>
              <a:rPr lang="ms-MY" dirty="0"/>
              <a:t>Characteristics of lines can be combined to form the characteristics of the base population.</a:t>
            </a:r>
            <a:endParaRPr lang="en-US" dirty="0"/>
          </a:p>
          <a:p>
            <a:pPr marL="0" indent="0" algn="just">
              <a:buNone/>
            </a:pPr>
            <a:r>
              <a:rPr lang="ms-MY" dirty="0"/>
              <a:t> </a:t>
            </a:r>
            <a:endParaRPr lang="en-US" dirty="0"/>
          </a:p>
          <a:p>
            <a:pPr algn="just"/>
            <a:endParaRPr lang="en-US" dirty="0"/>
          </a:p>
        </p:txBody>
      </p:sp>
    </p:spTree>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229600" cy="5745163"/>
          </a:xfrm>
        </p:spPr>
        <p:txBody>
          <a:bodyPr>
            <a:normAutofit/>
          </a:bodyPr>
          <a:lstStyle/>
          <a:p>
            <a:pPr algn="just"/>
            <a:r>
              <a:rPr lang="ms-MY" b="1" dirty="0"/>
              <a:t>Characteristics of Idealised Population</a:t>
            </a:r>
            <a:endParaRPr lang="en-US" dirty="0"/>
          </a:p>
          <a:p>
            <a:pPr algn="just"/>
            <a:r>
              <a:rPr lang="ms-MY" dirty="0"/>
              <a:t>Idealized populations are charcterized as follows: mating is restricted to members of the same line, generations are distinct and do not overlap, the number of breeding individuals in each line is the same for all lines and in all generations, breeding individualls are those that transmit genes to the next generation, random mating occurs among individuals within each line, and no selection or mutation at any level.</a:t>
            </a:r>
            <a:endParaRPr lang="en-US" dirty="0"/>
          </a:p>
          <a:p>
            <a:pPr algn="just"/>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440363"/>
          </a:xfrm>
        </p:spPr>
        <p:txBody>
          <a:bodyPr>
            <a:normAutofit fontScale="85000" lnSpcReduction="10000"/>
          </a:bodyPr>
          <a:lstStyle/>
          <a:p>
            <a:pPr algn="just"/>
            <a:r>
              <a:rPr lang="ms-MY" dirty="0" smtClean="0"/>
              <a:t>Traditionally, each of these </a:t>
            </a:r>
            <a:r>
              <a:rPr lang="ms-MY" dirty="0" smtClean="0">
                <a:solidFill>
                  <a:srgbClr val="FF0000"/>
                </a:solidFill>
              </a:rPr>
              <a:t>three areas</a:t>
            </a:r>
            <a:r>
              <a:rPr lang="ms-MY" dirty="0" smtClean="0"/>
              <a:t> of focus has used its own distinct methodologies and techniques. However, the </a:t>
            </a:r>
            <a:r>
              <a:rPr lang="ms-MY" dirty="0" smtClean="0">
                <a:solidFill>
                  <a:srgbClr val="FF0000"/>
                </a:solidFill>
              </a:rPr>
              <a:t>demarcation</a:t>
            </a:r>
            <a:r>
              <a:rPr lang="ms-MY" dirty="0" smtClean="0"/>
              <a:t> between these areas has been eroding in recent years because of advances in </a:t>
            </a:r>
            <a:r>
              <a:rPr lang="ms-MY" dirty="0" smtClean="0">
                <a:solidFill>
                  <a:srgbClr val="FF0000"/>
                </a:solidFill>
              </a:rPr>
              <a:t>molecular biology.</a:t>
            </a:r>
            <a:r>
              <a:rPr lang="ms-MY" dirty="0" smtClean="0"/>
              <a:t> In addition to their own distinct methods, all areas use molecular techniques such as </a:t>
            </a:r>
            <a:r>
              <a:rPr lang="ms-MY" dirty="0" smtClean="0">
                <a:solidFill>
                  <a:srgbClr val="FF0000"/>
                </a:solidFill>
              </a:rPr>
              <a:t>DNA sequencing</a:t>
            </a:r>
            <a:r>
              <a:rPr lang="ms-MY" dirty="0" smtClean="0"/>
              <a:t> (the ability to determine the sequence of different nucleotides in a linear DNA molecule). Application of another recently developed molecular techniques called </a:t>
            </a:r>
            <a:r>
              <a:rPr lang="ms-MY" dirty="0" smtClean="0">
                <a:solidFill>
                  <a:srgbClr val="FF0000"/>
                </a:solidFill>
              </a:rPr>
              <a:t>polymerase chain reaction</a:t>
            </a:r>
            <a:r>
              <a:rPr lang="ms-MY" dirty="0" smtClean="0"/>
              <a:t> (PCR) has allowed evolutionary geneticsts to recover and amplify (expand) DNA from fossil speciemens and thus to establish likely genetic relationships between species. </a:t>
            </a:r>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364163"/>
          </a:xfrm>
        </p:spPr>
        <p:txBody>
          <a:bodyPr>
            <a:normAutofit fontScale="92500" lnSpcReduction="10000"/>
          </a:bodyPr>
          <a:lstStyle/>
          <a:p>
            <a:pPr algn="just"/>
            <a:r>
              <a:rPr lang="ms-MY" b="1" dirty="0"/>
              <a:t>. Inbreeding</a:t>
            </a:r>
            <a:endParaRPr lang="en-US" dirty="0"/>
          </a:p>
          <a:p>
            <a:pPr algn="just"/>
            <a:r>
              <a:rPr lang="en-US" dirty="0" smtClean="0"/>
              <a:t>Inbreeding </a:t>
            </a:r>
            <a:r>
              <a:rPr lang="en-US" dirty="0"/>
              <a:t>is breeding together of individuals more closely related than mates chosen at random from a population (mating of relatives). Inbreeding coefficient is the probability of any individual (diploid individual) being an identical homozygote</a:t>
            </a:r>
            <a:r>
              <a:rPr lang="en-US" dirty="0" smtClean="0"/>
              <a:t>.</a:t>
            </a:r>
          </a:p>
          <a:p>
            <a:pPr algn="just"/>
            <a:r>
              <a:rPr lang="en-US" dirty="0"/>
              <a:t>When there are more genes/genotypes that are identical by descent, then the chance of inbreeding incidence in the population is higher. The incidence of inbreeding is measured by coefficient of inbreeding (F). </a:t>
            </a:r>
          </a:p>
          <a:p>
            <a:pPr algn="just"/>
            <a:endParaRPr lang="en-US" dirty="0"/>
          </a:p>
        </p:txBody>
      </p:sp>
    </p:spTree>
    <p:extLst>
      <p:ext uri="{BB962C8B-B14F-4D97-AF65-F5344CB8AC3E}">
        <p14:creationId xmlns:p14="http://schemas.microsoft.com/office/powerpoint/2010/main" val="33528219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0"/>
            <a:ext cx="8229600" cy="6553200"/>
          </a:xfrm>
        </p:spPr>
        <p:txBody>
          <a:bodyPr>
            <a:normAutofit fontScale="77500" lnSpcReduction="20000"/>
          </a:bodyPr>
          <a:lstStyle/>
          <a:p>
            <a:pPr algn="just"/>
            <a:endParaRPr lang="en-US" b="1" dirty="0" smtClean="0"/>
          </a:p>
          <a:p>
            <a:pPr algn="just">
              <a:buNone/>
            </a:pPr>
            <a:r>
              <a:rPr lang="en-US" b="1" dirty="0" smtClean="0"/>
              <a:t>1.1. An Overview of Quantitative Genetics</a:t>
            </a:r>
            <a:endParaRPr lang="en-US" dirty="0" smtClean="0"/>
          </a:p>
          <a:p>
            <a:pPr algn="just"/>
            <a:r>
              <a:rPr lang="ms-MY" dirty="0" smtClean="0"/>
              <a:t>Quantitative genetics deals with quantitative traits that are continuous in distribution, controlled by many genes (polygenic) each with small cumulative effect and mostly influenced by </a:t>
            </a:r>
            <a:r>
              <a:rPr lang="ms-MY" dirty="0" smtClean="0">
                <a:solidFill>
                  <a:srgbClr val="FF0000"/>
                </a:solidFill>
              </a:rPr>
              <a:t>environmental factors</a:t>
            </a:r>
            <a:r>
              <a:rPr lang="ms-MY" dirty="0" smtClean="0"/>
              <a:t>.</a:t>
            </a:r>
            <a:endParaRPr lang="en-US" dirty="0" smtClean="0"/>
          </a:p>
          <a:p>
            <a:pPr algn="just"/>
            <a:endParaRPr lang="en-US" dirty="0" smtClean="0"/>
          </a:p>
          <a:p>
            <a:pPr algn="just"/>
            <a:r>
              <a:rPr lang="ms-MY" dirty="0" smtClean="0"/>
              <a:t>Genes affecting </a:t>
            </a:r>
            <a:r>
              <a:rPr lang="ms-MY" dirty="0" smtClean="0">
                <a:solidFill>
                  <a:srgbClr val="FF0000"/>
                </a:solidFill>
              </a:rPr>
              <a:t>quantitative</a:t>
            </a:r>
            <a:r>
              <a:rPr lang="ms-MY" dirty="0" smtClean="0"/>
              <a:t> traits are essentially like genes affecting </a:t>
            </a:r>
            <a:r>
              <a:rPr lang="ms-MY" dirty="0" smtClean="0">
                <a:solidFill>
                  <a:srgbClr val="FF0000"/>
                </a:solidFill>
              </a:rPr>
              <a:t>qualitative</a:t>
            </a:r>
            <a:r>
              <a:rPr lang="ms-MY" dirty="0" smtClean="0"/>
              <a:t> traits. There is no reason to assume a different type of gene to account for quantitative genetic variation, and genes known for their </a:t>
            </a:r>
            <a:r>
              <a:rPr lang="ms-MY" dirty="0" smtClean="0">
                <a:solidFill>
                  <a:srgbClr val="FF0000"/>
                </a:solidFill>
              </a:rPr>
              <a:t>qualitative</a:t>
            </a:r>
            <a:r>
              <a:rPr lang="ms-MY" dirty="0" smtClean="0"/>
              <a:t> effect may also have contribution to </a:t>
            </a:r>
            <a:r>
              <a:rPr lang="ms-MY" dirty="0" smtClean="0">
                <a:solidFill>
                  <a:srgbClr val="FF0000"/>
                </a:solidFill>
              </a:rPr>
              <a:t>quantitative</a:t>
            </a:r>
            <a:r>
              <a:rPr lang="ms-MY" dirty="0" smtClean="0"/>
              <a:t> traits. For example, one of the genes described by Mendel for smooth versus wrinkled seed in garden pea, has an underlying quantitative effect on the starch concentration in the seeds. </a:t>
            </a:r>
            <a:r>
              <a:rPr lang="ms-MY" dirty="0" smtClean="0">
                <a:solidFill>
                  <a:srgbClr val="FF0000"/>
                </a:solidFill>
              </a:rPr>
              <a:t>In other words, it is assumed that genes affecting quantitative traits follow Mendelian patterns of inheritance.</a:t>
            </a:r>
            <a:r>
              <a:rPr lang="ms-MY" dirty="0" smtClean="0"/>
              <a:t> Such assumptions allow the formulation of predictive models for quantitative traits that are related to the population genetics.</a:t>
            </a:r>
            <a:endParaRPr lang="en-US" dirty="0" smtClean="0"/>
          </a:p>
          <a:p>
            <a:pPr algn="just"/>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57200"/>
            <a:ext cx="8229600" cy="5668963"/>
          </a:xfrm>
        </p:spPr>
        <p:txBody>
          <a:bodyPr>
            <a:normAutofit fontScale="92500" lnSpcReduction="10000"/>
          </a:bodyPr>
          <a:lstStyle/>
          <a:p>
            <a:pPr algn="just"/>
            <a:r>
              <a:rPr lang="ms-MY" dirty="0" smtClean="0">
                <a:solidFill>
                  <a:srgbClr val="FF0000"/>
                </a:solidFill>
              </a:rPr>
              <a:t>Different quantitative</a:t>
            </a:r>
            <a:r>
              <a:rPr lang="ms-MY" dirty="0" smtClean="0"/>
              <a:t> traits are affected by different numbers of genes. Traits, such as </a:t>
            </a:r>
            <a:r>
              <a:rPr lang="ms-MY" dirty="0" smtClean="0">
                <a:solidFill>
                  <a:srgbClr val="FF0000"/>
                </a:solidFill>
              </a:rPr>
              <a:t>yield</a:t>
            </a:r>
            <a:r>
              <a:rPr lang="ms-MY" dirty="0" smtClean="0"/>
              <a:t> and </a:t>
            </a:r>
            <a:r>
              <a:rPr lang="ms-MY" dirty="0" smtClean="0">
                <a:solidFill>
                  <a:srgbClr val="FF0000"/>
                </a:solidFill>
              </a:rPr>
              <a:t>weight</a:t>
            </a:r>
            <a:r>
              <a:rPr lang="ms-MY" dirty="0" smtClean="0"/>
              <a:t> in plants and animals, are probably affected by large number of genes. Although a large number of genes could casually affect a trait and could potentailly vary, the number that actually do vary within and between populations may be a small subset of this total number. For example, in the long term selection experiment for </a:t>
            </a:r>
            <a:r>
              <a:rPr lang="ms-MY" dirty="0" smtClean="0">
                <a:solidFill>
                  <a:srgbClr val="FF0000"/>
                </a:solidFill>
              </a:rPr>
              <a:t>oil</a:t>
            </a:r>
            <a:r>
              <a:rPr lang="ms-MY" dirty="0" smtClean="0"/>
              <a:t> and </a:t>
            </a:r>
            <a:r>
              <a:rPr lang="ms-MY" dirty="0" smtClean="0">
                <a:solidFill>
                  <a:srgbClr val="FF0000"/>
                </a:solidFill>
              </a:rPr>
              <a:t>protein</a:t>
            </a:r>
            <a:r>
              <a:rPr lang="ms-MY" dirty="0" smtClean="0"/>
              <a:t> content in corn, the minimum estimates of the number of genes that affect the percent of oil and protein are 54 and 122, respectively (Dudley and Lambert, 1992).   </a:t>
            </a:r>
            <a:endParaRPr lang="en-US" dirty="0" smtClean="0"/>
          </a:p>
          <a:p>
            <a:pPr algn="just"/>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7785</TotalTime>
  <Words>7420</Words>
  <Application>Microsoft Office PowerPoint</Application>
  <PresentationFormat>On-screen Show (4:3)</PresentationFormat>
  <Paragraphs>348</Paragraphs>
  <Slides>70</Slides>
  <Notes>3</Notes>
  <HiddenSlides>0</HiddenSlides>
  <MMClips>0</MMClips>
  <ScaleCrop>false</ScaleCrop>
  <HeadingPairs>
    <vt:vector size="4" baseType="variant">
      <vt:variant>
        <vt:lpstr>Theme</vt:lpstr>
      </vt:variant>
      <vt:variant>
        <vt:i4>1</vt:i4>
      </vt:variant>
      <vt:variant>
        <vt:lpstr>Slide Titles</vt:lpstr>
      </vt:variant>
      <vt:variant>
        <vt:i4>70</vt:i4>
      </vt:variant>
    </vt:vector>
  </HeadingPairs>
  <TitlesOfParts>
    <vt:vector size="71" baseType="lpstr">
      <vt:lpstr>Office Theme</vt:lpstr>
      <vt:lpstr>Debre Markos University College of Agriculture and Natural Resources Department of Plant Science  Course Title: Quantitative Genetics  Course Code: PlBr 552</vt:lpstr>
      <vt:lpstr>Chapter 1 Introduction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1.2  Development of Quantitative Genetics </vt:lpstr>
      <vt:lpstr>PowerPoint Presentation</vt:lpstr>
      <vt:lpstr>PowerPoint Presentation</vt:lpstr>
      <vt:lpstr>PowerPoint Presentation</vt:lpstr>
      <vt:lpstr>PowerPoint Presentation</vt:lpstr>
      <vt:lpstr>1.3. Basic Features of Quantitative Traits </vt:lpstr>
      <vt:lpstr>PowerPoint Presentation</vt:lpstr>
      <vt:lpstr>2. GENES AND GENOTYPES 2.1. Gene and Genotype Frequencies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3.  Chapter 3 CHANGES IN GENE FREQUENCIES IN POPULATIONS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Chapter 4 SMALL POPULATION </vt:lpstr>
      <vt:lpstr>PowerPoint Presentation</vt:lpstr>
      <vt:lpstr>PowerPoint Presentation</vt:lpstr>
      <vt:lpstr>PowerPoint Presentation</vt:lpstr>
      <vt:lpstr> Chapter 4.  SMALL POPULATION   </vt:lpstr>
      <vt:lpstr>PowerPoint Presentation</vt:lpstr>
      <vt:lpstr>PowerPoint Presentation</vt:lpstr>
      <vt:lpstr>PowerPoint Presentation</vt:lpstr>
      <vt:lpstr>PowerPoint Presentation</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2 Mendealian Genetics and Its exceptions</dc:title>
  <dc:creator>TOSHIBA</dc:creator>
  <cp:lastModifiedBy>DMU</cp:lastModifiedBy>
  <cp:revision>822</cp:revision>
  <dcterms:created xsi:type="dcterms:W3CDTF">2017-11-25T05:36:33Z</dcterms:created>
  <dcterms:modified xsi:type="dcterms:W3CDTF">2020-05-18T07:05:48Z</dcterms:modified>
</cp:coreProperties>
</file>