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3" r:id="rId9"/>
    <p:sldId id="274" r:id="rId10"/>
    <p:sldId id="263" r:id="rId11"/>
    <p:sldId id="264" r:id="rId12"/>
    <p:sldId id="266" r:id="rId13"/>
    <p:sldId id="267" r:id="rId14"/>
    <p:sldId id="268" r:id="rId15"/>
    <p:sldId id="269" r:id="rId16"/>
    <p:sldId id="270" r:id="rId17"/>
    <p:sldId id="271" r:id="rId18"/>
    <p:sldId id="272" r:id="rId19"/>
    <p:sldId id="265"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5" d="100"/>
          <a:sy n="65" d="100"/>
        </p:scale>
        <p:origin x="66"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5AEFB1-09D7-4A5B-B507-D31D2E30E2CB}" type="datetimeFigureOut">
              <a:rPr lang="en-US" smtClean="0"/>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4B2E76-2992-4AE5-BCCA-AB265B90FB98}" type="slidenum">
              <a:rPr lang="en-US" smtClean="0"/>
              <a:t>‹#›</a:t>
            </a:fld>
            <a:endParaRPr lang="en-US"/>
          </a:p>
        </p:txBody>
      </p:sp>
    </p:spTree>
    <p:extLst>
      <p:ext uri="{BB962C8B-B14F-4D97-AF65-F5344CB8AC3E}">
        <p14:creationId xmlns:p14="http://schemas.microsoft.com/office/powerpoint/2010/main" val="28198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AEFB1-09D7-4A5B-B507-D31D2E30E2CB}" type="datetimeFigureOut">
              <a:rPr lang="en-US" smtClean="0"/>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4B2E76-2992-4AE5-BCCA-AB265B90FB98}" type="slidenum">
              <a:rPr lang="en-US" smtClean="0"/>
              <a:t>‹#›</a:t>
            </a:fld>
            <a:endParaRPr lang="en-US"/>
          </a:p>
        </p:txBody>
      </p:sp>
    </p:spTree>
    <p:extLst>
      <p:ext uri="{BB962C8B-B14F-4D97-AF65-F5344CB8AC3E}">
        <p14:creationId xmlns:p14="http://schemas.microsoft.com/office/powerpoint/2010/main" val="1822444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AEFB1-09D7-4A5B-B507-D31D2E30E2CB}" type="datetimeFigureOut">
              <a:rPr lang="en-US" smtClean="0"/>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4B2E76-2992-4AE5-BCCA-AB265B90FB98}" type="slidenum">
              <a:rPr lang="en-US" smtClean="0"/>
              <a:t>‹#›</a:t>
            </a:fld>
            <a:endParaRPr lang="en-US"/>
          </a:p>
        </p:txBody>
      </p:sp>
    </p:spTree>
    <p:extLst>
      <p:ext uri="{BB962C8B-B14F-4D97-AF65-F5344CB8AC3E}">
        <p14:creationId xmlns:p14="http://schemas.microsoft.com/office/powerpoint/2010/main" val="281114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AEFB1-09D7-4A5B-B507-D31D2E30E2CB}" type="datetimeFigureOut">
              <a:rPr lang="en-US" smtClean="0"/>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4B2E76-2992-4AE5-BCCA-AB265B90FB98}" type="slidenum">
              <a:rPr lang="en-US" smtClean="0"/>
              <a:t>‹#›</a:t>
            </a:fld>
            <a:endParaRPr lang="en-US"/>
          </a:p>
        </p:txBody>
      </p:sp>
    </p:spTree>
    <p:extLst>
      <p:ext uri="{BB962C8B-B14F-4D97-AF65-F5344CB8AC3E}">
        <p14:creationId xmlns:p14="http://schemas.microsoft.com/office/powerpoint/2010/main" val="3362883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5AEFB1-09D7-4A5B-B507-D31D2E30E2CB}" type="datetimeFigureOut">
              <a:rPr lang="en-US" smtClean="0"/>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4B2E76-2992-4AE5-BCCA-AB265B90FB98}" type="slidenum">
              <a:rPr lang="en-US" smtClean="0"/>
              <a:t>‹#›</a:t>
            </a:fld>
            <a:endParaRPr lang="en-US"/>
          </a:p>
        </p:txBody>
      </p:sp>
    </p:spTree>
    <p:extLst>
      <p:ext uri="{BB962C8B-B14F-4D97-AF65-F5344CB8AC3E}">
        <p14:creationId xmlns:p14="http://schemas.microsoft.com/office/powerpoint/2010/main" val="722951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5AEFB1-09D7-4A5B-B507-D31D2E30E2CB}" type="datetimeFigureOut">
              <a:rPr lang="en-US" smtClean="0"/>
              <a:t>3/14/2020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4B2E76-2992-4AE5-BCCA-AB265B90FB98}" type="slidenum">
              <a:rPr lang="en-US" smtClean="0"/>
              <a:t>‹#›</a:t>
            </a:fld>
            <a:endParaRPr lang="en-US"/>
          </a:p>
        </p:txBody>
      </p:sp>
    </p:spTree>
    <p:extLst>
      <p:ext uri="{BB962C8B-B14F-4D97-AF65-F5344CB8AC3E}">
        <p14:creationId xmlns:p14="http://schemas.microsoft.com/office/powerpoint/2010/main" val="604982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5AEFB1-09D7-4A5B-B507-D31D2E30E2CB}" type="datetimeFigureOut">
              <a:rPr lang="en-US" smtClean="0"/>
              <a:t>3/14/2020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4B2E76-2992-4AE5-BCCA-AB265B90FB98}" type="slidenum">
              <a:rPr lang="en-US" smtClean="0"/>
              <a:t>‹#›</a:t>
            </a:fld>
            <a:endParaRPr lang="en-US"/>
          </a:p>
        </p:txBody>
      </p:sp>
    </p:spTree>
    <p:extLst>
      <p:ext uri="{BB962C8B-B14F-4D97-AF65-F5344CB8AC3E}">
        <p14:creationId xmlns:p14="http://schemas.microsoft.com/office/powerpoint/2010/main" val="2515540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5AEFB1-09D7-4A5B-B507-D31D2E30E2CB}" type="datetimeFigureOut">
              <a:rPr lang="en-US" smtClean="0"/>
              <a:t>3/14/2020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4B2E76-2992-4AE5-BCCA-AB265B90FB98}" type="slidenum">
              <a:rPr lang="en-US" smtClean="0"/>
              <a:t>‹#›</a:t>
            </a:fld>
            <a:endParaRPr lang="en-US"/>
          </a:p>
        </p:txBody>
      </p:sp>
    </p:spTree>
    <p:extLst>
      <p:ext uri="{BB962C8B-B14F-4D97-AF65-F5344CB8AC3E}">
        <p14:creationId xmlns:p14="http://schemas.microsoft.com/office/powerpoint/2010/main" val="2470883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5AEFB1-09D7-4A5B-B507-D31D2E30E2CB}" type="datetimeFigureOut">
              <a:rPr lang="en-US" smtClean="0"/>
              <a:t>3/14/2020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4B2E76-2992-4AE5-BCCA-AB265B90FB98}" type="slidenum">
              <a:rPr lang="en-US" smtClean="0"/>
              <a:t>‹#›</a:t>
            </a:fld>
            <a:endParaRPr lang="en-US"/>
          </a:p>
        </p:txBody>
      </p:sp>
    </p:spTree>
    <p:extLst>
      <p:ext uri="{BB962C8B-B14F-4D97-AF65-F5344CB8AC3E}">
        <p14:creationId xmlns:p14="http://schemas.microsoft.com/office/powerpoint/2010/main" val="2298460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25AEFB1-09D7-4A5B-B507-D31D2E30E2CB}" type="datetimeFigureOut">
              <a:rPr lang="en-US" smtClean="0"/>
              <a:t>3/14/2020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4B2E76-2992-4AE5-BCCA-AB265B90FB98}" type="slidenum">
              <a:rPr lang="en-US" smtClean="0"/>
              <a:t>‹#›</a:t>
            </a:fld>
            <a:endParaRPr lang="en-US"/>
          </a:p>
        </p:txBody>
      </p:sp>
    </p:spTree>
    <p:extLst>
      <p:ext uri="{BB962C8B-B14F-4D97-AF65-F5344CB8AC3E}">
        <p14:creationId xmlns:p14="http://schemas.microsoft.com/office/powerpoint/2010/main" val="327324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25AEFB1-09D7-4A5B-B507-D31D2E30E2CB}" type="datetimeFigureOut">
              <a:rPr lang="en-US" smtClean="0"/>
              <a:t>3/14/2020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4B2E76-2992-4AE5-BCCA-AB265B90FB98}" type="slidenum">
              <a:rPr lang="en-US" smtClean="0"/>
              <a:t>‹#›</a:t>
            </a:fld>
            <a:endParaRPr lang="en-US"/>
          </a:p>
        </p:txBody>
      </p:sp>
    </p:spTree>
    <p:extLst>
      <p:ext uri="{BB962C8B-B14F-4D97-AF65-F5344CB8AC3E}">
        <p14:creationId xmlns:p14="http://schemas.microsoft.com/office/powerpoint/2010/main" val="717288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AEFB1-09D7-4A5B-B507-D31D2E30E2CB}" type="datetimeFigureOut">
              <a:rPr lang="en-US" smtClean="0"/>
              <a:t>3/14/2020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4B2E76-2992-4AE5-BCCA-AB265B90FB98}" type="slidenum">
              <a:rPr lang="en-US" smtClean="0"/>
              <a:t>‹#›</a:t>
            </a:fld>
            <a:endParaRPr lang="en-US"/>
          </a:p>
        </p:txBody>
      </p:sp>
    </p:spTree>
    <p:extLst>
      <p:ext uri="{BB962C8B-B14F-4D97-AF65-F5344CB8AC3E}">
        <p14:creationId xmlns:p14="http://schemas.microsoft.com/office/powerpoint/2010/main" val="2169073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CHAAPTER ONE </a:t>
            </a:r>
            <a:endParaRPr lang="en-US" b="1" dirty="0"/>
          </a:p>
        </p:txBody>
      </p:sp>
      <p:sp>
        <p:nvSpPr>
          <p:cNvPr id="3" name="Subtitle 2"/>
          <p:cNvSpPr>
            <a:spLocks noGrp="1"/>
          </p:cNvSpPr>
          <p:nvPr>
            <p:ph type="subTitle" idx="1"/>
          </p:nvPr>
        </p:nvSpPr>
        <p:spPr>
          <a:xfrm>
            <a:off x="811161" y="3602038"/>
            <a:ext cx="10663083" cy="1655762"/>
          </a:xfrm>
        </p:spPr>
        <p:txBody>
          <a:bodyPr>
            <a:normAutofit/>
          </a:bodyPr>
          <a:lstStyle/>
          <a:p>
            <a:r>
              <a:rPr lang="en-US" sz="5400" b="1" dirty="0" smtClean="0"/>
              <a:t>Introduction to Sports Nutrition </a:t>
            </a:r>
            <a:endParaRPr lang="en-US" sz="5400" b="1" dirty="0"/>
          </a:p>
        </p:txBody>
      </p:sp>
    </p:spTree>
    <p:extLst>
      <p:ext uri="{BB962C8B-B14F-4D97-AF65-F5344CB8AC3E}">
        <p14:creationId xmlns:p14="http://schemas.microsoft.com/office/powerpoint/2010/main" val="2385720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703" y="365126"/>
            <a:ext cx="10926097" cy="652514"/>
          </a:xfrm>
        </p:spPr>
        <p:txBody>
          <a:bodyPr>
            <a:normAutofit fontScale="90000"/>
          </a:bodyPr>
          <a:lstStyle/>
          <a:p>
            <a:r>
              <a:rPr lang="en-US" dirty="0" smtClean="0"/>
              <a:t/>
            </a:r>
            <a:br>
              <a:rPr lang="en-US" dirty="0" smtClean="0"/>
            </a:br>
            <a:r>
              <a:rPr lang="en-US" dirty="0"/>
              <a:t/>
            </a:r>
            <a:br>
              <a:rPr lang="en-US" dirty="0"/>
            </a:br>
            <a:r>
              <a:rPr lang="en-US" b="1" dirty="0" smtClean="0"/>
              <a:t>Barriers to achieving an adequate sports diet and best food practice</a:t>
            </a:r>
            <a:br>
              <a:rPr lang="en-US" b="1" dirty="0" smtClean="0"/>
            </a:br>
            <a:r>
              <a:rPr lang="en-US" dirty="0" smtClean="0"/>
              <a:t/>
            </a:r>
            <a:br>
              <a:rPr lang="en-US" dirty="0" smtClean="0"/>
            </a:br>
            <a:endParaRPr lang="en-US" dirty="0"/>
          </a:p>
        </p:txBody>
      </p:sp>
      <p:sp>
        <p:nvSpPr>
          <p:cNvPr id="3" name="Content Placeholder 2"/>
          <p:cNvSpPr>
            <a:spLocks noGrp="1"/>
          </p:cNvSpPr>
          <p:nvPr>
            <p:ph idx="1"/>
          </p:nvPr>
        </p:nvSpPr>
        <p:spPr>
          <a:xfrm>
            <a:off x="221225" y="1386348"/>
            <a:ext cx="11636477" cy="5265175"/>
          </a:xfrm>
        </p:spPr>
        <p:txBody>
          <a:bodyPr>
            <a:normAutofit/>
          </a:bodyPr>
          <a:lstStyle/>
          <a:p>
            <a:r>
              <a:rPr lang="en-US" dirty="0" smtClean="0"/>
              <a:t>Although athletes are  constantly seeking  ways  to  improve exercise  performance, there may  be a number of reasons  that  may  prevent athletes from  choosing  or  adhering to  an  adequate sports  diet  or  adjusting their dietary </a:t>
            </a:r>
            <a:r>
              <a:rPr lang="en-US" dirty="0" err="1" smtClean="0"/>
              <a:t>behaviour</a:t>
            </a:r>
            <a:r>
              <a:rPr lang="en-US" dirty="0" smtClean="0"/>
              <a:t> to achieve optimum performance. </a:t>
            </a:r>
          </a:p>
          <a:p>
            <a:r>
              <a:rPr lang="en-US" dirty="0" smtClean="0"/>
              <a:t>The following  will be discussed  in the subsequent text:</a:t>
            </a:r>
          </a:p>
          <a:p>
            <a:r>
              <a:rPr lang="en-US" dirty="0" smtClean="0"/>
              <a:t>   Athletes’   source   of  information (i.e.  the  media) and  misconceptions about  optimal sports nutrition practices</a:t>
            </a:r>
          </a:p>
          <a:p>
            <a:r>
              <a:rPr lang="en-US" dirty="0" smtClean="0"/>
              <a:t>   Poor nutrition knowledge</a:t>
            </a:r>
          </a:p>
          <a:p>
            <a:r>
              <a:rPr lang="en-US" dirty="0" smtClean="0"/>
              <a:t>   Dietary  extremism</a:t>
            </a:r>
          </a:p>
          <a:p>
            <a:r>
              <a:rPr lang="en-US" dirty="0" smtClean="0"/>
              <a:t>   Poor practical  food skills</a:t>
            </a:r>
          </a:p>
          <a:p>
            <a:r>
              <a:rPr lang="en-US" dirty="0" smtClean="0"/>
              <a:t>   Frequent travel</a:t>
            </a:r>
          </a:p>
          <a:p>
            <a:endParaRPr lang="en-US" dirty="0"/>
          </a:p>
        </p:txBody>
      </p:sp>
    </p:spTree>
    <p:extLst>
      <p:ext uri="{BB962C8B-B14F-4D97-AF65-F5344CB8AC3E}">
        <p14:creationId xmlns:p14="http://schemas.microsoft.com/office/powerpoint/2010/main" val="3542762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4746"/>
          </a:xfrm>
        </p:spPr>
        <p:txBody>
          <a:bodyPr>
            <a:normAutofit fontScale="90000"/>
          </a:bodyPr>
          <a:lstStyle/>
          <a:p>
            <a:r>
              <a:rPr lang="en-US" dirty="0" smtClean="0"/>
              <a:t/>
            </a:r>
            <a:br>
              <a:rPr lang="en-US" dirty="0" smtClean="0"/>
            </a:br>
            <a:r>
              <a:rPr lang="en-US" b="1" dirty="0" smtClean="0"/>
              <a:t>Athletes’ primary source of information and misconceptions</a:t>
            </a:r>
            <a:br>
              <a:rPr lang="en-US" b="1" dirty="0" smtClean="0"/>
            </a:br>
            <a:endParaRPr lang="en-US" b="1" dirty="0"/>
          </a:p>
        </p:txBody>
      </p:sp>
      <p:sp>
        <p:nvSpPr>
          <p:cNvPr id="3" name="Content Placeholder 2"/>
          <p:cNvSpPr>
            <a:spLocks noGrp="1"/>
          </p:cNvSpPr>
          <p:nvPr>
            <p:ph idx="1"/>
          </p:nvPr>
        </p:nvSpPr>
        <p:spPr>
          <a:xfrm>
            <a:off x="838200" y="1179872"/>
            <a:ext cx="10515600" cy="5678128"/>
          </a:xfrm>
        </p:spPr>
        <p:txBody>
          <a:bodyPr>
            <a:normAutofit/>
          </a:bodyPr>
          <a:lstStyle/>
          <a:p>
            <a:pPr algn="just"/>
            <a:r>
              <a:rPr lang="en-US" dirty="0" smtClean="0"/>
              <a:t>There  is a plethora of information available  through the  media,  and  </a:t>
            </a:r>
            <a:r>
              <a:rPr lang="en-US" dirty="0" smtClean="0"/>
              <a:t>surveys </a:t>
            </a:r>
            <a:r>
              <a:rPr lang="en-US" dirty="0" smtClean="0"/>
              <a:t>on athletes have  found that  many  athletes rely on the  media  as the primary source  of  nutrition  information (Jacobson and  </a:t>
            </a:r>
            <a:r>
              <a:rPr lang="en-US" dirty="0" err="1" smtClean="0"/>
              <a:t>Aldana</a:t>
            </a:r>
            <a:r>
              <a:rPr lang="en-US" dirty="0" smtClean="0"/>
              <a:t>,   1992). </a:t>
            </a:r>
          </a:p>
          <a:p>
            <a:pPr algn="just"/>
            <a:r>
              <a:rPr lang="en-US" dirty="0" smtClean="0"/>
              <a:t>Thus at the time, TV, commercials, magazines, advertisements, books, popular  magazines and  newspapers appeared to be a source  of nutritional in- formation for athletes.</a:t>
            </a:r>
          </a:p>
          <a:p>
            <a:pPr algn="just"/>
            <a:r>
              <a:rPr lang="en-US" dirty="0" smtClean="0"/>
              <a:t> Another media  forum, the  Internet, has  become accessible  and  affordable  to athletes. </a:t>
            </a:r>
          </a:p>
          <a:p>
            <a:pPr algn="just"/>
            <a:r>
              <a:rPr lang="en-US" dirty="0" smtClean="0"/>
              <a:t>Various  social networking websites allow users  to exchange information by chat-room forums, email  and  instant  messaging, some  allowing  content to be distributed in ‘real-time’  as it is uploaded. </a:t>
            </a:r>
            <a:endParaRPr lang="en-US" dirty="0"/>
          </a:p>
        </p:txBody>
      </p:sp>
    </p:spTree>
    <p:extLst>
      <p:ext uri="{BB962C8B-B14F-4D97-AF65-F5344CB8AC3E}">
        <p14:creationId xmlns:p14="http://schemas.microsoft.com/office/powerpoint/2010/main" val="760987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57546"/>
          </a:xfrm>
        </p:spPr>
        <p:txBody>
          <a:bodyPr>
            <a:normAutofit fontScale="90000"/>
          </a:bodyPr>
          <a:lstStyle/>
          <a:p>
            <a:r>
              <a:rPr lang="en-US" dirty="0" smtClean="0"/>
              <a:t/>
            </a:r>
            <a:br>
              <a:rPr lang="en-US" dirty="0" smtClean="0"/>
            </a:br>
            <a:r>
              <a:rPr lang="en-US" dirty="0" smtClean="0"/>
              <a:t>Poor nutrition knowledge</a:t>
            </a:r>
            <a:br>
              <a:rPr lang="en-US" dirty="0" smtClean="0"/>
            </a:br>
            <a:endParaRPr lang="en-US" dirty="0"/>
          </a:p>
        </p:txBody>
      </p:sp>
      <p:sp>
        <p:nvSpPr>
          <p:cNvPr id="3" name="Content Placeholder 2"/>
          <p:cNvSpPr>
            <a:spLocks noGrp="1"/>
          </p:cNvSpPr>
          <p:nvPr>
            <p:ph idx="1"/>
          </p:nvPr>
        </p:nvSpPr>
        <p:spPr>
          <a:xfrm>
            <a:off x="265470" y="899652"/>
            <a:ext cx="11710219" cy="5810864"/>
          </a:xfrm>
        </p:spPr>
        <p:txBody>
          <a:bodyPr>
            <a:normAutofit lnSpcReduction="10000"/>
          </a:bodyPr>
          <a:lstStyle/>
          <a:p>
            <a:pPr algn="just"/>
            <a:r>
              <a:rPr lang="en-US" dirty="0" smtClean="0"/>
              <a:t>Since knowledge, attitudes and beliefs may act to encourage or discourage </a:t>
            </a:r>
            <a:r>
              <a:rPr lang="en-US" dirty="0" err="1" smtClean="0"/>
              <a:t>behaviour</a:t>
            </a:r>
            <a:r>
              <a:rPr lang="en-US" dirty="0" smtClean="0"/>
              <a:t> change (Thompson and  Byers,  1994;  Main  and  Wise,  2002), lack  of knowledge about  sports  nutrition may  be  a  barrier  for  athletes who  wish  to follow an adequate sports  diet and  make  </a:t>
            </a:r>
            <a:r>
              <a:rPr lang="en-US" dirty="0" smtClean="0"/>
              <a:t>favorable </a:t>
            </a:r>
            <a:r>
              <a:rPr lang="en-US" dirty="0" smtClean="0"/>
              <a:t>dietary choices. </a:t>
            </a:r>
          </a:p>
          <a:p>
            <a:pPr marL="0" indent="0" algn="just">
              <a:buNone/>
            </a:pPr>
            <a:endParaRPr lang="en-US" dirty="0" smtClean="0"/>
          </a:p>
          <a:p>
            <a:pPr algn="just"/>
            <a:r>
              <a:rPr lang="en-US" dirty="0" smtClean="0"/>
              <a:t>It seems that while some athletes may perceive themselves to have an understanding of nutrition for athletes, their perception may not match their  performance in a knowledge survey.  With  the  rise in over-drinking during exercise,  a recent survey  examined how  ‘beliefs about  hydration and physiology drive drinking </a:t>
            </a:r>
            <a:r>
              <a:rPr lang="en-US" dirty="0" err="1" smtClean="0"/>
              <a:t>behaviours</a:t>
            </a:r>
            <a:r>
              <a:rPr lang="en-US" dirty="0" smtClean="0"/>
              <a:t> in runners’. Winger  et al (2011) found that  most  runners relied  on  personal experience of ‘trial  and  </a:t>
            </a:r>
            <a:r>
              <a:rPr lang="en-US" dirty="0" smtClean="0"/>
              <a:t>error</a:t>
            </a:r>
            <a:r>
              <a:rPr lang="en-US" dirty="0" smtClean="0"/>
              <a:t>’ as a factor influencing their  drinking </a:t>
            </a:r>
            <a:r>
              <a:rPr lang="en-US" dirty="0" err="1" smtClean="0"/>
              <a:t>behaviour</a:t>
            </a:r>
            <a:r>
              <a:rPr lang="en-US" dirty="0" smtClean="0"/>
              <a:t>. However, the survey revealed this  group  of athletes’ inadequate understanding of </a:t>
            </a:r>
            <a:r>
              <a:rPr lang="en-US" dirty="0" smtClean="0"/>
              <a:t>physiological </a:t>
            </a:r>
            <a:r>
              <a:rPr lang="en-US" dirty="0" smtClean="0"/>
              <a:t>principles underlying hydration practices,  putting them at  risk  over- hydration and its consequences.</a:t>
            </a:r>
          </a:p>
          <a:p>
            <a:pPr algn="just"/>
            <a:endParaRPr lang="en-US" dirty="0"/>
          </a:p>
        </p:txBody>
      </p:sp>
    </p:spTree>
    <p:extLst>
      <p:ext uri="{BB962C8B-B14F-4D97-AF65-F5344CB8AC3E}">
        <p14:creationId xmlns:p14="http://schemas.microsoft.com/office/powerpoint/2010/main" val="721551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213" y="368710"/>
            <a:ext cx="11400503" cy="6209071"/>
          </a:xfrm>
        </p:spPr>
        <p:txBody>
          <a:bodyPr>
            <a:normAutofit/>
          </a:bodyPr>
          <a:lstStyle/>
          <a:p>
            <a:pPr algn="just"/>
            <a:r>
              <a:rPr lang="en-US" dirty="0" smtClean="0"/>
              <a:t>Some  athletes may  have  a general nutrition knowledge base,  but  fair poorly  when asked  questions specifically about  the  diet for athletes. Most athletes in recent surveys  have  been  unable to identify  the  role of sport- specific nutrients such as carbohydrates and its role in exercise </a:t>
            </a:r>
            <a:r>
              <a:rPr lang="en-US" dirty="0" smtClean="0"/>
              <a:t>and/or </a:t>
            </a:r>
            <a:r>
              <a:rPr lang="en-US" dirty="0" smtClean="0"/>
              <a:t>proteins as a fuel for exercise.  </a:t>
            </a:r>
          </a:p>
          <a:p>
            <a:pPr algn="just"/>
            <a:endParaRPr lang="en-US" dirty="0"/>
          </a:p>
          <a:p>
            <a:pPr algn="just"/>
            <a:r>
              <a:rPr lang="en-US" dirty="0" smtClean="0"/>
              <a:t>The latter  misconception, that protein is a primary source  of energy  for muscle  contraction, is a common finding  among  athletes surveyed </a:t>
            </a:r>
            <a:endParaRPr lang="en-US" dirty="0"/>
          </a:p>
          <a:p>
            <a:pPr algn="just"/>
            <a:endParaRPr lang="en-US" dirty="0" smtClean="0"/>
          </a:p>
          <a:p>
            <a:pPr algn="just"/>
            <a:r>
              <a:rPr lang="en-US" dirty="0" smtClean="0"/>
              <a:t>It </a:t>
            </a:r>
            <a:r>
              <a:rPr lang="en-US" dirty="0" smtClean="0"/>
              <a:t>is, therefore, not surprising when athletes regard  </a:t>
            </a:r>
            <a:r>
              <a:rPr lang="en-US" dirty="0" smtClean="0"/>
              <a:t>protein  </a:t>
            </a:r>
            <a:r>
              <a:rPr lang="en-US" dirty="0" smtClean="0"/>
              <a:t>supplementation as necessary for exercise  </a:t>
            </a:r>
            <a:r>
              <a:rPr lang="en-US" dirty="0" smtClean="0"/>
              <a:t>performance</a:t>
            </a:r>
            <a:endParaRPr lang="en-US" dirty="0"/>
          </a:p>
        </p:txBody>
      </p:sp>
    </p:spTree>
    <p:extLst>
      <p:ext uri="{BB962C8B-B14F-4D97-AF65-F5344CB8AC3E}">
        <p14:creationId xmlns:p14="http://schemas.microsoft.com/office/powerpoint/2010/main" val="953574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219" y="530942"/>
            <a:ext cx="11724968" cy="5646021"/>
          </a:xfrm>
        </p:spPr>
        <p:txBody>
          <a:bodyPr/>
          <a:lstStyle/>
          <a:p>
            <a:pPr algn="just"/>
            <a:r>
              <a:rPr lang="en-US" dirty="0" smtClean="0"/>
              <a:t>Not all athletes have poor nutrition knowledge, as certain groups of athletes appear to have  a higher level of knowledge in nutrition. </a:t>
            </a:r>
          </a:p>
          <a:p>
            <a:pPr algn="just"/>
            <a:endParaRPr lang="en-US" dirty="0"/>
          </a:p>
          <a:p>
            <a:pPr algn="just"/>
            <a:r>
              <a:rPr lang="en-US" dirty="0" smtClean="0"/>
              <a:t>Apart  from having  a few  misconceptions, elite  athletes competing at  national level, scored  higher on  nutrition-related  multiple-choice, general knowledge and  sport-specific questions than their  age-matched non-athletes </a:t>
            </a:r>
            <a:endParaRPr lang="en-US" dirty="0" smtClean="0"/>
          </a:p>
          <a:p>
            <a:pPr algn="just"/>
            <a:endParaRPr lang="en-US" dirty="0"/>
          </a:p>
          <a:p>
            <a:pPr algn="just"/>
            <a:endParaRPr lang="en-US" dirty="0" smtClean="0"/>
          </a:p>
          <a:p>
            <a:pPr algn="just"/>
            <a:r>
              <a:rPr lang="en-US" dirty="0" smtClean="0"/>
              <a:t>Similarly</a:t>
            </a:r>
            <a:r>
              <a:rPr lang="en-US" dirty="0" smtClean="0"/>
              <a:t>,  Raymond-Barker et  al  (2007) found that  competitive  endurance athletes’ level  of knowledge of general nutrition was significantly higher than non-athletes of the same age group  and gender.</a:t>
            </a:r>
          </a:p>
          <a:p>
            <a:pPr algn="just"/>
            <a:endParaRPr lang="en-US" dirty="0" smtClean="0"/>
          </a:p>
          <a:p>
            <a:pPr algn="just"/>
            <a:endParaRPr lang="en-US" dirty="0"/>
          </a:p>
        </p:txBody>
      </p:sp>
    </p:spTree>
    <p:extLst>
      <p:ext uri="{BB962C8B-B14F-4D97-AF65-F5344CB8AC3E}">
        <p14:creationId xmlns:p14="http://schemas.microsoft.com/office/powerpoint/2010/main" val="1418129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What knowledge would benefit athletes?</a:t>
            </a:r>
            <a:br>
              <a:rPr lang="en-US" b="1" dirty="0" smtClean="0"/>
            </a:br>
            <a:endParaRPr lang="en-US" b="1" dirty="0"/>
          </a:p>
        </p:txBody>
      </p:sp>
      <p:sp>
        <p:nvSpPr>
          <p:cNvPr id="3" name="Content Placeholder 2"/>
          <p:cNvSpPr>
            <a:spLocks noGrp="1"/>
          </p:cNvSpPr>
          <p:nvPr>
            <p:ph idx="1"/>
          </p:nvPr>
        </p:nvSpPr>
        <p:spPr>
          <a:xfrm>
            <a:off x="265471" y="1371600"/>
            <a:ext cx="11651226" cy="5279923"/>
          </a:xfrm>
        </p:spPr>
        <p:txBody>
          <a:bodyPr>
            <a:normAutofit/>
          </a:bodyPr>
          <a:lstStyle/>
          <a:p>
            <a:pPr algn="just"/>
            <a:r>
              <a:rPr lang="en-US" sz="3200" b="1" dirty="0" smtClean="0"/>
              <a:t>Athletes  need  to understand the  concepts in energy  and  fluid balance. In general these  include, but are not exclusively:</a:t>
            </a:r>
          </a:p>
          <a:p>
            <a:pPr algn="just"/>
            <a:r>
              <a:rPr lang="en-US" dirty="0" smtClean="0"/>
              <a:t>   energy  and its terms,  i.e. kilocalorie, kilojoule</a:t>
            </a:r>
            <a:r>
              <a:rPr lang="en-US" dirty="0" smtClean="0"/>
              <a:t>; their </a:t>
            </a:r>
            <a:r>
              <a:rPr lang="en-US" dirty="0" smtClean="0"/>
              <a:t>individual energy  expenditure and energy  intake, and the relation- ship between dietary intake and physical  performance; the nutrient water  and the fine balance between dehydration and over- hydration in sport and the consequences; </a:t>
            </a:r>
          </a:p>
          <a:p>
            <a:pPr algn="just"/>
            <a:endParaRPr lang="en-US" dirty="0"/>
          </a:p>
          <a:p>
            <a:pPr algn="just"/>
            <a:r>
              <a:rPr lang="en-US" dirty="0" smtClean="0"/>
              <a:t>the nutrient alcohol  and its impact  on sports performance and recovery;  vitamins, minerals, dietary allowances and  their  role in health and  exercise; and antioxidants, muscle  soreness and  requirements for athletes of various sports.  </a:t>
            </a:r>
          </a:p>
          <a:p>
            <a:endParaRPr lang="en-US" dirty="0"/>
          </a:p>
        </p:txBody>
      </p:sp>
    </p:spTree>
    <p:extLst>
      <p:ext uri="{BB962C8B-B14F-4D97-AF65-F5344CB8AC3E}">
        <p14:creationId xmlns:p14="http://schemas.microsoft.com/office/powerpoint/2010/main" val="3286997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968" y="693174"/>
            <a:ext cx="11503742" cy="5855110"/>
          </a:xfrm>
        </p:spPr>
        <p:txBody>
          <a:bodyPr/>
          <a:lstStyle/>
          <a:p>
            <a:pPr marL="0" indent="0">
              <a:buNone/>
            </a:pPr>
            <a:r>
              <a:rPr lang="en-US" b="1" dirty="0" smtClean="0"/>
              <a:t>Athletes  may not  be able to practically  apply their  nutrition knowledge to make  favorable food choices,  due to the following  reasons:</a:t>
            </a:r>
          </a:p>
          <a:p>
            <a:pPr marL="0" indent="0">
              <a:buNone/>
            </a:pPr>
            <a:endParaRPr lang="en-US" b="1" dirty="0"/>
          </a:p>
          <a:p>
            <a:pPr algn="just">
              <a:buFont typeface="Wingdings" panose="05000000000000000000" pitchFamily="2" charset="2"/>
              <a:buChar char="§"/>
            </a:pPr>
            <a:r>
              <a:rPr lang="en-US" dirty="0" smtClean="0"/>
              <a:t>Some  </a:t>
            </a:r>
            <a:r>
              <a:rPr lang="en-US" dirty="0"/>
              <a:t>may  have  a misunderstanding of food  </a:t>
            </a:r>
            <a:r>
              <a:rPr lang="en-US" dirty="0" smtClean="0"/>
              <a:t>groups</a:t>
            </a:r>
          </a:p>
          <a:p>
            <a:pPr algn="just">
              <a:buFont typeface="Wingdings" panose="05000000000000000000" pitchFamily="2" charset="2"/>
              <a:buChar char="§"/>
            </a:pPr>
            <a:r>
              <a:rPr lang="en-US" dirty="0" smtClean="0"/>
              <a:t> Other  studies  have  also shown that  while  athletes may have  the knowledge,  or  know  what  advisable  eating  behavior is, favorable dietary practices may not be applied </a:t>
            </a:r>
          </a:p>
          <a:p>
            <a:pPr algn="just">
              <a:buFont typeface="Wingdings" panose="05000000000000000000" pitchFamily="2" charset="2"/>
              <a:buChar char="§"/>
            </a:pPr>
            <a:r>
              <a:rPr lang="en-US" dirty="0" smtClean="0"/>
              <a:t>An inability  to understand the  profile  of foods within food groups,  i.e. those  foods within one food group  have  a similar,  not identical nutrient make-up</a:t>
            </a:r>
          </a:p>
          <a:p>
            <a:pPr>
              <a:buFont typeface="Wingdings" panose="05000000000000000000" pitchFamily="2" charset="2"/>
              <a:buChar char="§"/>
            </a:pPr>
            <a:r>
              <a:rPr lang="en-US" dirty="0"/>
              <a:t>An inability  to read  food labels and  choose  the  most  appropriate pack- aged  food  or  supplement as part  of an  adequate sports  diet</a:t>
            </a:r>
            <a:endParaRPr lang="en-US" b="1" dirty="0"/>
          </a:p>
        </p:txBody>
      </p:sp>
    </p:spTree>
    <p:extLst>
      <p:ext uri="{BB962C8B-B14F-4D97-AF65-F5344CB8AC3E}">
        <p14:creationId xmlns:p14="http://schemas.microsoft.com/office/powerpoint/2010/main" val="1493587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6697" y="796412"/>
            <a:ext cx="11267768" cy="5589639"/>
          </a:xfrm>
        </p:spPr>
        <p:txBody>
          <a:bodyPr/>
          <a:lstStyle/>
          <a:p>
            <a:pPr marL="0" indent="0">
              <a:buNone/>
            </a:pPr>
            <a:r>
              <a:rPr lang="en-US" b="1" dirty="0" smtClean="0"/>
              <a:t>Athletes  may not  be able to convert scientific sports nutrition principles into achievable dietary practices  because  they  do not know:</a:t>
            </a:r>
          </a:p>
          <a:p>
            <a:pPr algn="just"/>
            <a:r>
              <a:rPr lang="en-US" dirty="0"/>
              <a:t> about  their  body  weight  loss (through sweat)  or  gain  (through over- drinking) during exercise  and  its  impact  on  their  health and  </a:t>
            </a:r>
            <a:r>
              <a:rPr lang="en-US" dirty="0" smtClean="0"/>
              <a:t>performance</a:t>
            </a:r>
            <a:r>
              <a:rPr lang="en-US" dirty="0" smtClean="0"/>
              <a:t>; about  </a:t>
            </a:r>
            <a:r>
              <a:rPr lang="en-US" dirty="0"/>
              <a:t>ergogenic aids (performance-enhancing aids) and its uses;</a:t>
            </a:r>
          </a:p>
          <a:p>
            <a:pPr algn="just"/>
            <a:r>
              <a:rPr lang="en-US" dirty="0"/>
              <a:t>  </a:t>
            </a:r>
            <a:endParaRPr lang="en-US" dirty="0" smtClean="0"/>
          </a:p>
          <a:p>
            <a:pPr algn="just"/>
            <a:r>
              <a:rPr lang="en-US" dirty="0" smtClean="0"/>
              <a:t> </a:t>
            </a:r>
            <a:r>
              <a:rPr lang="en-US" dirty="0"/>
              <a:t>about  pre-,  during and post-competition nutrition strategies;</a:t>
            </a:r>
          </a:p>
          <a:p>
            <a:pPr algn="just"/>
            <a:r>
              <a:rPr lang="en-US" dirty="0"/>
              <a:t>   about  sport-specific nutritional  needs,  i.e. fluid  strategies to use  in </a:t>
            </a:r>
            <a:r>
              <a:rPr lang="en-US" dirty="0" smtClean="0"/>
              <a:t>endurance </a:t>
            </a:r>
            <a:r>
              <a:rPr lang="en-US" dirty="0"/>
              <a:t>sports</a:t>
            </a:r>
            <a:r>
              <a:rPr lang="en-US" dirty="0" smtClean="0"/>
              <a:t>.</a:t>
            </a:r>
          </a:p>
          <a:p>
            <a:pPr algn="just"/>
            <a:endParaRPr lang="en-US" b="1" dirty="0"/>
          </a:p>
        </p:txBody>
      </p:sp>
    </p:spTree>
    <p:extLst>
      <p:ext uri="{BB962C8B-B14F-4D97-AF65-F5344CB8AC3E}">
        <p14:creationId xmlns:p14="http://schemas.microsoft.com/office/powerpoint/2010/main" val="2778591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710" y="678426"/>
            <a:ext cx="11459496" cy="5987845"/>
          </a:xfrm>
        </p:spPr>
        <p:txBody>
          <a:bodyPr>
            <a:normAutofit fontScale="92500" lnSpcReduction="10000"/>
          </a:bodyPr>
          <a:lstStyle/>
          <a:p>
            <a:pPr marL="0" indent="0">
              <a:buNone/>
            </a:pPr>
            <a:r>
              <a:rPr lang="en-US" sz="5200" b="1" dirty="0" smtClean="0"/>
              <a:t>Dietary extremism</a:t>
            </a:r>
          </a:p>
          <a:p>
            <a:r>
              <a:rPr lang="en-US" dirty="0" smtClean="0"/>
              <a:t>Athletes  who have misconceptions about  nutrition and sports performance may be trapped by dietary extremism, which  can limit the variety  of foods they  consume in their  diet. </a:t>
            </a:r>
          </a:p>
          <a:p>
            <a:pPr marL="0" indent="0">
              <a:buNone/>
            </a:pPr>
            <a:r>
              <a:rPr lang="en-US" sz="3100" b="1" dirty="0" smtClean="0"/>
              <a:t>Dietary  extremism includes  the following:</a:t>
            </a:r>
          </a:p>
          <a:p>
            <a:r>
              <a:rPr lang="en-US" dirty="0" smtClean="0"/>
              <a:t>   Obsessive </a:t>
            </a:r>
            <a:r>
              <a:rPr lang="en-US" dirty="0" smtClean="0"/>
              <a:t>behavior </a:t>
            </a:r>
            <a:r>
              <a:rPr lang="en-US" dirty="0" smtClean="0"/>
              <a:t>around food</a:t>
            </a:r>
          </a:p>
          <a:p>
            <a:r>
              <a:rPr lang="en-US" dirty="0" smtClean="0"/>
              <a:t>   Disordered eating,  i.e. food restriction, binge eating</a:t>
            </a:r>
          </a:p>
          <a:p>
            <a:r>
              <a:rPr lang="en-US" dirty="0" smtClean="0"/>
              <a:t>   Excessive use of supplements, either nutritional or ergogenic aids</a:t>
            </a:r>
          </a:p>
          <a:p>
            <a:r>
              <a:rPr lang="en-US" dirty="0" smtClean="0"/>
              <a:t>   Consuming very low (calorie) energy  diets leading  to underweight and low body fat levels</a:t>
            </a:r>
          </a:p>
          <a:p>
            <a:r>
              <a:rPr lang="en-US" dirty="0" smtClean="0"/>
              <a:t>   Very low-fat  diets</a:t>
            </a:r>
          </a:p>
          <a:p>
            <a:r>
              <a:rPr lang="en-US" dirty="0" smtClean="0"/>
              <a:t>Exclusion </a:t>
            </a:r>
            <a:r>
              <a:rPr lang="en-US" dirty="0" smtClean="0"/>
              <a:t>of one or more  food groups</a:t>
            </a:r>
          </a:p>
          <a:p>
            <a:r>
              <a:rPr lang="en-US" dirty="0" smtClean="0"/>
              <a:t>   Regularly  skipping  meals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601706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6256"/>
          </a:xfrm>
        </p:spPr>
        <p:txBody>
          <a:bodyPr>
            <a:normAutofit fontScale="90000"/>
          </a:bodyPr>
          <a:lstStyle/>
          <a:p>
            <a:r>
              <a:rPr lang="en-US" dirty="0" smtClean="0"/>
              <a:t>	</a:t>
            </a:r>
            <a:r>
              <a:rPr lang="en-US" b="1" dirty="0" smtClean="0"/>
              <a:t>Basic Sports Nutrition </a:t>
            </a:r>
            <a:r>
              <a:rPr lang="en-US" b="1" dirty="0" smtClean="0"/>
              <a:t>Standard and Guidelines </a:t>
            </a:r>
            <a:endParaRPr lang="en-US" b="1" dirty="0"/>
          </a:p>
        </p:txBody>
      </p:sp>
      <p:sp>
        <p:nvSpPr>
          <p:cNvPr id="3" name="Content Placeholder 2"/>
          <p:cNvSpPr>
            <a:spLocks noGrp="1"/>
          </p:cNvSpPr>
          <p:nvPr>
            <p:ph idx="1"/>
          </p:nvPr>
        </p:nvSpPr>
        <p:spPr>
          <a:xfrm>
            <a:off x="427703" y="1209368"/>
            <a:ext cx="11444749" cy="4967595"/>
          </a:xfrm>
        </p:spPr>
        <p:txBody>
          <a:bodyPr/>
          <a:lstStyle/>
          <a:p>
            <a:pPr algn="just"/>
            <a:r>
              <a:rPr lang="en-US" dirty="0" smtClean="0"/>
              <a:t>Sports nutrition principles are based on sound general nutrition principles that have been modiﬁed to reﬂect the demands of training and competition. </a:t>
            </a:r>
          </a:p>
          <a:p>
            <a:pPr algn="just"/>
            <a:endParaRPr lang="en-US" dirty="0" smtClean="0"/>
          </a:p>
          <a:p>
            <a:pPr algn="just"/>
            <a:r>
              <a:rPr lang="en-US" dirty="0" smtClean="0"/>
              <a:t>General guidelines help all people, including athletes, to achieve optimal nutritional health. </a:t>
            </a:r>
          </a:p>
          <a:p>
            <a:pPr algn="just"/>
            <a:r>
              <a:rPr lang="en-US" dirty="0" smtClean="0"/>
              <a:t>An optimal diet is one in which there are neither deﬁciencies nor excesses</a:t>
            </a:r>
            <a:endParaRPr lang="en-US" dirty="0"/>
          </a:p>
        </p:txBody>
      </p:sp>
    </p:spTree>
    <p:extLst>
      <p:ext uri="{BB962C8B-B14F-4D97-AF65-F5344CB8AC3E}">
        <p14:creationId xmlns:p14="http://schemas.microsoft.com/office/powerpoint/2010/main" val="235778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961" y="365125"/>
            <a:ext cx="11621729" cy="844243"/>
          </a:xfrm>
        </p:spPr>
        <p:txBody>
          <a:bodyPr>
            <a:normAutofit fontScale="90000"/>
          </a:bodyPr>
          <a:lstStyle/>
          <a:p>
            <a:pPr marL="658495" marR="436245">
              <a:spcBef>
                <a:spcPts val="180"/>
              </a:spcBef>
              <a:spcAft>
                <a:spcPts val="0"/>
              </a:spcAft>
            </a:pPr>
            <a:r>
              <a:rPr lang="en-US" dirty="0" smtClean="0">
                <a:solidFill>
                  <a:srgbClr val="363435"/>
                </a:solidFill>
                <a:latin typeface="Times New Roman" panose="02020603050405020304" pitchFamily="18" charset="0"/>
                <a:ea typeface="Times New Roman" panose="02020603050405020304" pitchFamily="18" charset="0"/>
              </a:rPr>
              <a:t/>
            </a:r>
            <a:br>
              <a:rPr lang="en-US" dirty="0" smtClean="0">
                <a:solidFill>
                  <a:srgbClr val="363435"/>
                </a:solidFill>
                <a:latin typeface="Times New Roman" panose="02020603050405020304" pitchFamily="18" charset="0"/>
                <a:ea typeface="Times New Roman" panose="02020603050405020304" pitchFamily="18" charset="0"/>
              </a:rPr>
            </a:br>
            <a:r>
              <a:rPr lang="en-US" b="1" dirty="0" smtClean="0">
                <a:solidFill>
                  <a:srgbClr val="363435"/>
                </a:solidFill>
                <a:latin typeface="Times New Roman" panose="02020603050405020304" pitchFamily="18" charset="0"/>
                <a:ea typeface="Times New Roman" panose="02020603050405020304" pitchFamily="18" charset="0"/>
              </a:rPr>
              <a:t>The</a:t>
            </a:r>
            <a:r>
              <a:rPr lang="en-US" b="1" spc="15" dirty="0" smtClean="0">
                <a:solidFill>
                  <a:srgbClr val="363435"/>
                </a:solidFill>
                <a:latin typeface="Times New Roman" panose="02020603050405020304" pitchFamily="18" charset="0"/>
                <a:ea typeface="Times New Roman" panose="02020603050405020304" pitchFamily="18" charset="0"/>
              </a:rPr>
              <a:t> </a:t>
            </a:r>
            <a:r>
              <a:rPr lang="en-US" b="1" dirty="0">
                <a:solidFill>
                  <a:srgbClr val="363435"/>
                </a:solidFill>
                <a:latin typeface="Times New Roman" panose="02020603050405020304" pitchFamily="18" charset="0"/>
                <a:ea typeface="Times New Roman" panose="02020603050405020304" pitchFamily="18" charset="0"/>
              </a:rPr>
              <a:t>importance</a:t>
            </a:r>
            <a:r>
              <a:rPr lang="en-US" b="1" spc="-185" dirty="0">
                <a:solidFill>
                  <a:srgbClr val="363435"/>
                </a:solidFill>
                <a:latin typeface="Times New Roman" panose="02020603050405020304" pitchFamily="18" charset="0"/>
                <a:ea typeface="Times New Roman" panose="02020603050405020304" pitchFamily="18" charset="0"/>
              </a:rPr>
              <a:t> </a:t>
            </a:r>
            <a:r>
              <a:rPr lang="en-US" b="1" dirty="0">
                <a:solidFill>
                  <a:srgbClr val="363435"/>
                </a:solidFill>
                <a:latin typeface="Times New Roman" panose="02020603050405020304" pitchFamily="18" charset="0"/>
                <a:ea typeface="Times New Roman" panose="02020603050405020304" pitchFamily="18" charset="0"/>
              </a:rPr>
              <a:t>of</a:t>
            </a:r>
            <a:r>
              <a:rPr lang="en-US" b="1" spc="-40" dirty="0">
                <a:solidFill>
                  <a:srgbClr val="363435"/>
                </a:solidFill>
                <a:latin typeface="Times New Roman" panose="02020603050405020304" pitchFamily="18" charset="0"/>
                <a:ea typeface="Times New Roman" panose="02020603050405020304" pitchFamily="18" charset="0"/>
              </a:rPr>
              <a:t> </a:t>
            </a:r>
            <a:r>
              <a:rPr lang="en-US" b="1" dirty="0">
                <a:solidFill>
                  <a:srgbClr val="363435"/>
                </a:solidFill>
                <a:latin typeface="Times New Roman" panose="02020603050405020304" pitchFamily="18" charset="0"/>
                <a:ea typeface="Times New Roman" panose="02020603050405020304" pitchFamily="18" charset="0"/>
              </a:rPr>
              <a:t>an</a:t>
            </a:r>
            <a:r>
              <a:rPr lang="en-US" b="1" spc="-20" dirty="0">
                <a:solidFill>
                  <a:srgbClr val="363435"/>
                </a:solidFill>
                <a:latin typeface="Times New Roman" panose="02020603050405020304" pitchFamily="18" charset="0"/>
                <a:ea typeface="Times New Roman" panose="02020603050405020304" pitchFamily="18" charset="0"/>
              </a:rPr>
              <a:t> </a:t>
            </a:r>
            <a:r>
              <a:rPr lang="en-US" b="1" dirty="0">
                <a:solidFill>
                  <a:srgbClr val="363435"/>
                </a:solidFill>
                <a:latin typeface="Times New Roman" panose="02020603050405020304" pitchFamily="18" charset="0"/>
                <a:ea typeface="Times New Roman" panose="02020603050405020304" pitchFamily="18" charset="0"/>
              </a:rPr>
              <a:t>adequate</a:t>
            </a:r>
            <a:r>
              <a:rPr lang="en-US" b="1" spc="80" dirty="0">
                <a:solidFill>
                  <a:srgbClr val="363435"/>
                </a:solidFill>
                <a:latin typeface="Times New Roman" panose="02020603050405020304" pitchFamily="18" charset="0"/>
                <a:ea typeface="Times New Roman" panose="02020603050405020304" pitchFamily="18" charset="0"/>
              </a:rPr>
              <a:t> </a:t>
            </a:r>
            <a:r>
              <a:rPr lang="en-US" b="1" dirty="0">
                <a:solidFill>
                  <a:srgbClr val="363435"/>
                </a:solidFill>
                <a:latin typeface="Times New Roman" panose="02020603050405020304" pitchFamily="18" charset="0"/>
                <a:ea typeface="Times New Roman" panose="02020603050405020304" pitchFamily="18" charset="0"/>
              </a:rPr>
              <a:t>diet</a:t>
            </a:r>
            <a:r>
              <a:rPr lang="en-US" b="1" spc="15" dirty="0">
                <a:solidFill>
                  <a:srgbClr val="363435"/>
                </a:solidFill>
                <a:latin typeface="Times New Roman" panose="02020603050405020304" pitchFamily="18" charset="0"/>
                <a:ea typeface="Times New Roman" panose="02020603050405020304" pitchFamily="18" charset="0"/>
              </a:rPr>
              <a:t> </a:t>
            </a:r>
            <a:r>
              <a:rPr lang="en-US" b="1" dirty="0">
                <a:solidFill>
                  <a:srgbClr val="363435"/>
                </a:solidFill>
                <a:latin typeface="Times New Roman" panose="02020603050405020304" pitchFamily="18" charset="0"/>
                <a:ea typeface="Times New Roman" panose="02020603050405020304" pitchFamily="18" charset="0"/>
              </a:rPr>
              <a:t>for</a:t>
            </a:r>
            <a:r>
              <a:rPr lang="en-US" b="1" spc="-55" dirty="0">
                <a:solidFill>
                  <a:srgbClr val="363435"/>
                </a:solidFill>
                <a:latin typeface="Times New Roman" panose="02020603050405020304" pitchFamily="18" charset="0"/>
                <a:ea typeface="Times New Roman" panose="02020603050405020304" pitchFamily="18" charset="0"/>
              </a:rPr>
              <a:t> </a:t>
            </a:r>
            <a:r>
              <a:rPr lang="en-US" b="1" dirty="0">
                <a:solidFill>
                  <a:srgbClr val="363435"/>
                </a:solidFill>
                <a:latin typeface="Times New Roman" panose="02020603050405020304" pitchFamily="18" charset="0"/>
                <a:ea typeface="Times New Roman" panose="02020603050405020304" pitchFamily="18" charset="0"/>
              </a:rPr>
              <a:t>athletes</a:t>
            </a:r>
            <a:r>
              <a:rPr lang="en-US" sz="3600" b="1" dirty="0" smtClean="0">
                <a:effectLst/>
                <a:latin typeface="Times New Roman" panose="02020603050405020304" pitchFamily="18" charset="0"/>
                <a:ea typeface="Times New Roman" panose="02020603050405020304" pitchFamily="18" charset="0"/>
              </a:rPr>
              <a:t/>
            </a:r>
            <a:br>
              <a:rPr lang="en-US" sz="3600" b="1" dirty="0" smtClean="0">
                <a:effectLst/>
                <a:latin typeface="Times New Roman" panose="02020603050405020304" pitchFamily="18" charset="0"/>
                <a:ea typeface="Times New Roman" panose="02020603050405020304" pitchFamily="18" charset="0"/>
              </a:rPr>
            </a:br>
            <a:endParaRPr lang="en-US" b="1" dirty="0"/>
          </a:p>
        </p:txBody>
      </p:sp>
      <p:sp>
        <p:nvSpPr>
          <p:cNvPr id="3" name="Content Placeholder 2"/>
          <p:cNvSpPr>
            <a:spLocks noGrp="1"/>
          </p:cNvSpPr>
          <p:nvPr>
            <p:ph idx="1"/>
          </p:nvPr>
        </p:nvSpPr>
        <p:spPr>
          <a:xfrm>
            <a:off x="353961" y="1209368"/>
            <a:ext cx="11488994" cy="5235677"/>
          </a:xfrm>
        </p:spPr>
        <p:txBody>
          <a:bodyPr/>
          <a:lstStyle/>
          <a:p>
            <a:pPr marL="658495" marR="53340" algn="just">
              <a:lnSpc>
                <a:spcPct val="118000"/>
              </a:lnSpc>
              <a:spcBef>
                <a:spcPts val="0"/>
              </a:spcBef>
              <a:spcAft>
                <a:spcPts val="0"/>
              </a:spcAft>
            </a:pPr>
            <a:r>
              <a:rPr lang="en-US" dirty="0" smtClean="0">
                <a:solidFill>
                  <a:srgbClr val="363435"/>
                </a:solidFill>
                <a:latin typeface="Times New Roman" panose="02020603050405020304" pitchFamily="18" charset="0"/>
                <a:ea typeface="Times New Roman" panose="02020603050405020304" pitchFamily="18" charset="0"/>
              </a:rPr>
              <a:t>The</a:t>
            </a:r>
            <a:r>
              <a:rPr lang="en-US" spc="190" dirty="0" smtClean="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nutritional</a:t>
            </a:r>
            <a:r>
              <a:rPr lang="en-US" spc="1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composition</a:t>
            </a:r>
            <a:r>
              <a:rPr lang="en-US" spc="-7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a:t>
            </a:r>
            <a:r>
              <a:rPr lang="en-US" spc="200" dirty="0">
                <a:solidFill>
                  <a:srgbClr val="363435"/>
                </a:solidFill>
                <a:latin typeface="Times New Roman" panose="02020603050405020304" pitchFamily="18" charset="0"/>
                <a:ea typeface="Times New Roman" panose="02020603050405020304" pitchFamily="18" charset="0"/>
              </a:rPr>
              <a:t> </a:t>
            </a:r>
            <a:r>
              <a:rPr lang="en-US" dirty="0" smtClean="0">
                <a:solidFill>
                  <a:srgbClr val="363435"/>
                </a:solidFill>
                <a:latin typeface="Times New Roman" panose="02020603050405020304" pitchFamily="18" charset="0"/>
                <a:ea typeface="Times New Roman" panose="02020603050405020304" pitchFamily="18" charset="0"/>
              </a:rPr>
              <a:t>adequacy </a:t>
            </a:r>
            <a:r>
              <a:rPr lang="en-US" spc="15" dirty="0" smtClean="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a:t>
            </a:r>
            <a:r>
              <a:rPr lang="en-US" spc="18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athlete’s</a:t>
            </a:r>
            <a:r>
              <a:rPr lang="en-US" spc="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diet</a:t>
            </a:r>
            <a:r>
              <a:rPr lang="en-US" spc="17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has</a:t>
            </a:r>
            <a:r>
              <a:rPr lang="en-US" spc="18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a:t>
            </a:r>
            <a:r>
              <a:rPr lang="en-US" spc="18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impact </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on</a:t>
            </a:r>
            <a:r>
              <a:rPr lang="en-US" spc="18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performance and</a:t>
            </a:r>
            <a:r>
              <a:rPr lang="en-US" spc="2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overall </a:t>
            </a:r>
            <a:r>
              <a:rPr lang="en-US" spc="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well- being. </a:t>
            </a:r>
            <a:r>
              <a:rPr lang="en-US" spc="80" dirty="0">
                <a:solidFill>
                  <a:srgbClr val="363435"/>
                </a:solidFill>
                <a:latin typeface="Times New Roman" panose="02020603050405020304" pitchFamily="18" charset="0"/>
                <a:ea typeface="Times New Roman" panose="02020603050405020304" pitchFamily="18" charset="0"/>
              </a:rPr>
              <a:t> </a:t>
            </a:r>
            <a:endParaRPr lang="en-US" spc="80" dirty="0" smtClean="0">
              <a:solidFill>
                <a:srgbClr val="363435"/>
              </a:solidFill>
              <a:latin typeface="Times New Roman" panose="02020603050405020304" pitchFamily="18" charset="0"/>
              <a:ea typeface="Times New Roman" panose="02020603050405020304" pitchFamily="18" charset="0"/>
            </a:endParaRPr>
          </a:p>
          <a:p>
            <a:pPr marL="658495" marR="53340" algn="just">
              <a:lnSpc>
                <a:spcPct val="118000"/>
              </a:lnSpc>
              <a:spcBef>
                <a:spcPts val="0"/>
              </a:spcBef>
              <a:spcAft>
                <a:spcPts val="0"/>
              </a:spcAft>
            </a:pPr>
            <a:endParaRPr lang="en-US" spc="80" dirty="0">
              <a:solidFill>
                <a:srgbClr val="363435"/>
              </a:solidFill>
              <a:latin typeface="Times New Roman" panose="02020603050405020304" pitchFamily="18" charset="0"/>
              <a:ea typeface="Times New Roman" panose="02020603050405020304" pitchFamily="18" charset="0"/>
            </a:endParaRPr>
          </a:p>
          <a:p>
            <a:pPr marL="658495" marR="53340" algn="just">
              <a:lnSpc>
                <a:spcPct val="118000"/>
              </a:lnSpc>
              <a:spcBef>
                <a:spcPts val="0"/>
              </a:spcBef>
              <a:spcAft>
                <a:spcPts val="0"/>
              </a:spcAft>
            </a:pPr>
            <a:r>
              <a:rPr lang="en-US" dirty="0" smtClean="0">
                <a:solidFill>
                  <a:srgbClr val="363435"/>
                </a:solidFill>
                <a:latin typeface="Times New Roman" panose="02020603050405020304" pitchFamily="18" charset="0"/>
                <a:ea typeface="Times New Roman" panose="02020603050405020304" pitchFamily="18" charset="0"/>
              </a:rPr>
              <a:t>The</a:t>
            </a:r>
            <a:r>
              <a:rPr lang="en-US" spc="190" dirty="0" smtClean="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consumption</a:t>
            </a:r>
            <a:r>
              <a:rPr lang="en-US" spc="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a:t>
            </a:r>
            <a:r>
              <a:rPr lang="en-US" spc="1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food</a:t>
            </a:r>
            <a:r>
              <a:rPr lang="en-US" spc="2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 </a:t>
            </a:r>
            <a:r>
              <a:rPr lang="en-US" spc="7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fluid </a:t>
            </a:r>
            <a:r>
              <a:rPr lang="en-US" spc="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as</a:t>
            </a:r>
            <a:r>
              <a:rPr lang="en-US" spc="1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fuel  and </a:t>
            </a:r>
            <a:r>
              <a:rPr lang="en-US" spc="7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hydration,</a:t>
            </a:r>
            <a:r>
              <a:rPr lang="en-US" spc="1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before, during</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 </a:t>
            </a:r>
            <a:r>
              <a:rPr lang="en-US" spc="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after </a:t>
            </a:r>
            <a:r>
              <a:rPr lang="en-US" spc="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training</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 </a:t>
            </a:r>
            <a:r>
              <a:rPr lang="en-US" spc="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competition,</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can  affect</a:t>
            </a:r>
            <a:r>
              <a:rPr lang="en-US" spc="20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 </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athlete’s</a:t>
            </a:r>
            <a:r>
              <a:rPr lang="en-US" spc="70" dirty="0">
                <a:solidFill>
                  <a:srgbClr val="363435"/>
                </a:solidFill>
                <a:latin typeface="Times New Roman" panose="02020603050405020304" pitchFamily="18" charset="0"/>
                <a:ea typeface="Times New Roman" panose="02020603050405020304" pitchFamily="18" charset="0"/>
              </a:rPr>
              <a:t> </a:t>
            </a:r>
            <a:r>
              <a:rPr lang="en-US" dirty="0" smtClean="0">
                <a:solidFill>
                  <a:srgbClr val="363435"/>
                </a:solidFill>
                <a:latin typeface="Times New Roman" panose="02020603050405020304" pitchFamily="18" charset="0"/>
                <a:ea typeface="Times New Roman" panose="02020603050405020304" pitchFamily="18" charset="0"/>
              </a:rPr>
              <a:t>nutritional </a:t>
            </a:r>
            <a:r>
              <a:rPr lang="en-US" spc="125" dirty="0" smtClean="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 </a:t>
            </a:r>
            <a:r>
              <a:rPr lang="en-US" spc="9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immune</a:t>
            </a:r>
            <a:r>
              <a:rPr lang="en-US" spc="8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status, </a:t>
            </a:r>
            <a:r>
              <a:rPr lang="en-US" spc="1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health,</a:t>
            </a:r>
            <a:r>
              <a:rPr lang="en-US" spc="9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body </a:t>
            </a:r>
            <a:r>
              <a:rPr lang="en-US" spc="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mass </a:t>
            </a:r>
            <a:r>
              <a:rPr lang="en-US" spc="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 </a:t>
            </a:r>
            <a:r>
              <a:rPr lang="en-US" spc="9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composition, energy stores</a:t>
            </a:r>
            <a:r>
              <a:rPr lang="en-US" spc="2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a:t>
            </a:r>
            <a:r>
              <a:rPr lang="en-US" spc="2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nutrient</a:t>
            </a:r>
            <a:r>
              <a:rPr lang="en-US" spc="2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availability,</a:t>
            </a:r>
            <a:r>
              <a:rPr lang="en-US" spc="-8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exercise </a:t>
            </a:r>
            <a:r>
              <a:rPr lang="en-US" spc="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performance and</a:t>
            </a:r>
            <a:r>
              <a:rPr lang="en-US" spc="2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recovery.</a:t>
            </a:r>
            <a:endParaRPr lang="en-US"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888831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451" y="648929"/>
            <a:ext cx="11488993" cy="6032090"/>
          </a:xfrm>
        </p:spPr>
        <p:txBody>
          <a:bodyPr>
            <a:normAutofit lnSpcReduction="10000"/>
          </a:bodyPr>
          <a:lstStyle/>
          <a:p>
            <a:pPr algn="just"/>
            <a:r>
              <a:rPr lang="en-US" dirty="0" smtClean="0"/>
              <a:t>The early focus of nutrition research was on the amount and type of nutrients needed to prevent deﬁciencies. </a:t>
            </a:r>
          </a:p>
          <a:p>
            <a:pPr algn="just"/>
            <a:endParaRPr lang="en-US" dirty="0"/>
          </a:p>
          <a:p>
            <a:pPr algn="just"/>
            <a:r>
              <a:rPr lang="en-US" dirty="0" smtClean="0"/>
              <a:t>Once nutrient deﬁciency diseases were well understood the research focus changed to the amount and type of nutrients that help prevent chronic diseases. </a:t>
            </a:r>
          </a:p>
          <a:p>
            <a:pPr algn="just"/>
            <a:r>
              <a:rPr lang="en-US" dirty="0" smtClean="0"/>
              <a:t>A chronic disease is one that progresses slowly, such as heart disease or osteoporosis (i.e., loss of bone mineral density). </a:t>
            </a:r>
          </a:p>
          <a:p>
            <a:pPr algn="just"/>
            <a:r>
              <a:rPr lang="en-US" dirty="0" smtClean="0"/>
              <a:t>These diseases are a reﬂection of long-term, not short-term, nutrient intake.</a:t>
            </a:r>
          </a:p>
          <a:p>
            <a:pPr algn="just"/>
            <a:r>
              <a:rPr lang="en-US" dirty="0" smtClean="0"/>
              <a:t>Keeping in mind the need to prevent nutrient deﬁciencies as well as nutrient excesses, guidelines have been established for energy (calories), macronutrients (i.e., carbohydrates, proteins, and fats), ﬁber, vitamins, minerals, electrolytes (e.g., sodium, potassium), and water. </a:t>
            </a:r>
          </a:p>
          <a:p>
            <a:pPr algn="just"/>
            <a:r>
              <a:rPr lang="en-US" dirty="0" smtClean="0"/>
              <a:t>These guidelines are known as the Dietary Reference Intakes</a:t>
            </a:r>
            <a:endParaRPr lang="en-US" dirty="0"/>
          </a:p>
        </p:txBody>
      </p:sp>
    </p:spTree>
    <p:extLst>
      <p:ext uri="{BB962C8B-B14F-4D97-AF65-F5344CB8AC3E}">
        <p14:creationId xmlns:p14="http://schemas.microsoft.com/office/powerpoint/2010/main" val="1033996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715" y="442452"/>
            <a:ext cx="11533239" cy="6032090"/>
          </a:xfrm>
        </p:spPr>
        <p:txBody>
          <a:bodyPr/>
          <a:lstStyle/>
          <a:p>
            <a:pPr algn="just"/>
            <a:r>
              <a:rPr lang="en-US" dirty="0" smtClean="0"/>
              <a:t>Dietary Reference Intakes (DRI). The Dietary Reference Intakes (DRI) is a standard used to assess and plan diets for individuals and groups (Institute of Medicine, 2006 and 2001). </a:t>
            </a:r>
          </a:p>
          <a:p>
            <a:pPr algn="just"/>
            <a:endParaRPr lang="en-US" dirty="0"/>
          </a:p>
          <a:p>
            <a:pPr algn="just"/>
            <a:r>
              <a:rPr lang="en-US" dirty="0" smtClean="0"/>
              <a:t>The DRI expands on and replaces the 1989 Recommended Dietary Allowances (RDA) and the Recommended Nutrient Intakes (RNI) of Canada.</a:t>
            </a:r>
          </a:p>
          <a:p>
            <a:pPr algn="just"/>
            <a:r>
              <a:rPr lang="en-US" dirty="0" smtClean="0"/>
              <a:t>The DRI is a general term that includes four types of reference values—Recommended Dietary Allowances, Adequate Intake, Estimated Average Requirement and Tolerable Upper Intake Level</a:t>
            </a:r>
            <a:endParaRPr lang="en-US" dirty="0"/>
          </a:p>
        </p:txBody>
      </p:sp>
    </p:spTree>
    <p:extLst>
      <p:ext uri="{BB962C8B-B14F-4D97-AF65-F5344CB8AC3E}">
        <p14:creationId xmlns:p14="http://schemas.microsoft.com/office/powerpoint/2010/main" val="1979690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3961" y="575187"/>
            <a:ext cx="11488994" cy="5973097"/>
          </a:xfrm>
        </p:spPr>
        <p:txBody>
          <a:bodyPr/>
          <a:lstStyle/>
          <a:p>
            <a:pPr algn="just"/>
            <a:r>
              <a:rPr lang="en-US" dirty="0" smtClean="0"/>
              <a:t>The DRI are based on the Recommended Dietary Allowance whenever possible (i.e., when enough research has been conducted). </a:t>
            </a:r>
          </a:p>
          <a:p>
            <a:pPr algn="just"/>
            <a:r>
              <a:rPr lang="en-US" dirty="0" smtClean="0"/>
              <a:t>When an RDA cannot be determined, the Adequate Intake (AI) becomes the reference value for the DRI. The AI is not as scientiﬁcally strong since it is based on estimates or approximations derived from scientiﬁc research. </a:t>
            </a:r>
          </a:p>
          <a:p>
            <a:pPr algn="just"/>
            <a:endParaRPr lang="en-US" dirty="0" smtClean="0"/>
          </a:p>
          <a:p>
            <a:pPr algn="just"/>
            <a:r>
              <a:rPr lang="en-US" dirty="0" smtClean="0"/>
              <a:t>The Dietary Reference Intakes and the reference value used for each vitamin and mineral are found on the inside gatefold of this textbook. </a:t>
            </a:r>
          </a:p>
          <a:p>
            <a:pPr algn="just"/>
            <a:r>
              <a:rPr lang="en-US" dirty="0" smtClean="0"/>
              <a:t>The use of the term RDA has caused some confusion. For many years, the RDA was the standard, but now is one of the reference values used to compile the DRI, the current standard. </a:t>
            </a:r>
            <a:endParaRPr lang="en-US" dirty="0"/>
          </a:p>
        </p:txBody>
      </p:sp>
    </p:spTree>
    <p:extLst>
      <p:ext uri="{BB962C8B-B14F-4D97-AF65-F5344CB8AC3E}">
        <p14:creationId xmlns:p14="http://schemas.microsoft.com/office/powerpoint/2010/main" val="1089944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710" y="486697"/>
            <a:ext cx="11459496" cy="6017342"/>
          </a:xfrm>
        </p:spPr>
        <p:txBody>
          <a:bodyPr/>
          <a:lstStyle/>
          <a:p>
            <a:pPr algn="just"/>
            <a:r>
              <a:rPr lang="en-US" dirty="0" smtClean="0"/>
              <a:t>Athletes in training may wonder how the DRI apply to them since they were developed for the general population. </a:t>
            </a:r>
          </a:p>
          <a:p>
            <a:pPr algn="just"/>
            <a:r>
              <a:rPr lang="en-US" dirty="0" smtClean="0"/>
              <a:t>Since the goal of the DRI is to guard against both nutrient inadequacies and excesses, athletes use the DRI to assess the adequacy of their current diets and to plan nutritious diets. </a:t>
            </a:r>
          </a:p>
          <a:p>
            <a:pPr algn="just"/>
            <a:r>
              <a:rPr lang="en-US" dirty="0" smtClean="0"/>
              <a:t>For example, there is little evidence that athletes need vitamins and minerals in amounts greater than the DRI (Volpe, 2005). </a:t>
            </a:r>
          </a:p>
          <a:p>
            <a:pPr algn="just"/>
            <a:r>
              <a:rPr lang="en-US" dirty="0" smtClean="0"/>
              <a:t>On the other hand, some of the DRI, such as the estimated energy requirement or the need for water intake, may not be appropriate to use with athletes in training because athletes’ energy and ﬂuid needs may be greater than those of the general population. </a:t>
            </a:r>
          </a:p>
          <a:p>
            <a:pPr algn="just"/>
            <a:r>
              <a:rPr lang="en-US" dirty="0" smtClean="0"/>
              <a:t>In such cases other standards and guidelines are used. </a:t>
            </a:r>
            <a:endParaRPr lang="en-US" dirty="0"/>
          </a:p>
        </p:txBody>
      </p:sp>
    </p:spTree>
    <p:extLst>
      <p:ext uri="{BB962C8B-B14F-4D97-AF65-F5344CB8AC3E}">
        <p14:creationId xmlns:p14="http://schemas.microsoft.com/office/powerpoint/2010/main" val="606417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3961" y="825910"/>
            <a:ext cx="11385755" cy="5589638"/>
          </a:xfrm>
        </p:spPr>
        <p:txBody>
          <a:bodyPr/>
          <a:lstStyle/>
          <a:p>
            <a:pPr algn="just"/>
            <a:r>
              <a:rPr lang="en-US" dirty="0" smtClean="0"/>
              <a:t>Most of the dietary recommendations do apply, such as getting adequate nutrients within calorie needs and eating ﬁber-rich fruits, vegetables, and whole grains to meet carbohydrate needs. </a:t>
            </a:r>
          </a:p>
          <a:p>
            <a:pPr algn="just"/>
            <a:endParaRPr lang="en-US" dirty="0"/>
          </a:p>
          <a:p>
            <a:pPr algn="just"/>
            <a:r>
              <a:rPr lang="en-US" dirty="0" smtClean="0"/>
              <a:t>But some of the recommendations may not apply. For example, for those athletes who lose large amounts of sodium in sweat, limiting sodium intake to 2,300 mg daily may be detrimental. </a:t>
            </a:r>
          </a:p>
          <a:p>
            <a:pPr algn="just"/>
            <a:r>
              <a:rPr lang="en-US" dirty="0" smtClean="0"/>
              <a:t>Athletes engaged in regular training will usually easily meet and exceed the physical activity recommendations contained in the Dietary Guidelines. However, some athletes concentrating on sports involving very speciﬁc components of ﬁtness </a:t>
            </a:r>
            <a:endParaRPr lang="en-US" dirty="0"/>
          </a:p>
        </p:txBody>
      </p:sp>
    </p:spTree>
    <p:extLst>
      <p:ext uri="{BB962C8B-B14F-4D97-AF65-F5344CB8AC3E}">
        <p14:creationId xmlns:p14="http://schemas.microsoft.com/office/powerpoint/2010/main" val="1748476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6697" y="840658"/>
            <a:ext cx="11135032" cy="5501148"/>
          </a:xfrm>
        </p:spPr>
        <p:txBody>
          <a:bodyPr/>
          <a:lstStyle/>
          <a:p>
            <a:r>
              <a:rPr lang="en-US" dirty="0" smtClean="0"/>
              <a:t>(e.g., muscular strength for weight lifting or bodybuilding) may need to be conscious of including other components of ﬁtness (e.g., cardiovascular exercise) necessary for long-term health. </a:t>
            </a:r>
          </a:p>
          <a:p>
            <a:endParaRPr lang="en-US" dirty="0"/>
          </a:p>
          <a:p>
            <a:r>
              <a:rPr lang="en-US" dirty="0" smtClean="0"/>
              <a:t>The Dietary Guidelines are a good starting point for people who want to improve their health and ﬁtness. </a:t>
            </a:r>
          </a:p>
          <a:p>
            <a:endParaRPr lang="en-US" dirty="0" smtClean="0"/>
          </a:p>
          <a:p>
            <a:r>
              <a:rPr lang="en-US" dirty="0" smtClean="0"/>
              <a:t>The general nutrition principles can then be modiﬁed to </a:t>
            </a:r>
            <a:r>
              <a:rPr lang="en-US" dirty="0" smtClean="0"/>
              <a:t>ﬁt </a:t>
            </a:r>
            <a:r>
              <a:rPr lang="en-US" dirty="0" smtClean="0"/>
              <a:t>the demands of training</a:t>
            </a:r>
            <a:endParaRPr lang="en-US" dirty="0"/>
          </a:p>
        </p:txBody>
      </p:sp>
    </p:spTree>
    <p:extLst>
      <p:ext uri="{BB962C8B-B14F-4D97-AF65-F5344CB8AC3E}">
        <p14:creationId xmlns:p14="http://schemas.microsoft.com/office/powerpoint/2010/main" val="6791437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213" y="648928"/>
            <a:ext cx="11400503" cy="5810865"/>
          </a:xfrm>
        </p:spPr>
        <p:txBody>
          <a:bodyPr/>
          <a:lstStyle/>
          <a:p>
            <a:r>
              <a:rPr lang="en-US" b="1" dirty="0"/>
              <a:t>Atrophy: </a:t>
            </a:r>
            <a:r>
              <a:rPr lang="en-US" dirty="0"/>
              <a:t>A wasting or decrease in organ or tissue size. </a:t>
            </a:r>
            <a:endParaRPr lang="en-US" dirty="0" smtClean="0"/>
          </a:p>
          <a:p>
            <a:endParaRPr lang="en-US" dirty="0"/>
          </a:p>
          <a:p>
            <a:r>
              <a:rPr lang="en-US" b="1" dirty="0" smtClean="0"/>
              <a:t>Macronutrient</a:t>
            </a:r>
            <a:r>
              <a:rPr lang="en-US" b="1" dirty="0"/>
              <a:t>: </a:t>
            </a:r>
            <a:r>
              <a:rPr lang="en-US" dirty="0"/>
              <a:t>Any essential nutrient needed in large quantities (e.g., carbohydrates, proteins, and fats). </a:t>
            </a:r>
            <a:endParaRPr lang="en-US" dirty="0" smtClean="0"/>
          </a:p>
          <a:p>
            <a:endParaRPr lang="en-US" dirty="0"/>
          </a:p>
          <a:p>
            <a:r>
              <a:rPr lang="en-US" b="1" dirty="0" smtClean="0"/>
              <a:t>Fiber</a:t>
            </a:r>
            <a:r>
              <a:rPr lang="en-US" b="1" dirty="0"/>
              <a:t>:</a:t>
            </a:r>
            <a:r>
              <a:rPr lang="en-US" dirty="0"/>
              <a:t> A component of food that resists digestion (e.g., pectin, cellulose). </a:t>
            </a:r>
            <a:r>
              <a:rPr lang="en-US" b="1" dirty="0"/>
              <a:t>Electrolyte: </a:t>
            </a:r>
            <a:r>
              <a:rPr lang="en-US" dirty="0"/>
              <a:t>A substance in solution that conducts an electrical current (e.g., sodium, potassium). </a:t>
            </a:r>
            <a:endParaRPr lang="en-US" dirty="0" smtClean="0"/>
          </a:p>
          <a:p>
            <a:r>
              <a:rPr lang="en-US" b="1" dirty="0" smtClean="0"/>
              <a:t>Dietary </a:t>
            </a:r>
            <a:r>
              <a:rPr lang="en-US" b="1" dirty="0"/>
              <a:t>Reference Intakes (DRI): </a:t>
            </a:r>
            <a:r>
              <a:rPr lang="en-US" dirty="0"/>
              <a:t>Standard for essential nutrients and other components of food needed by a healthy individual.</a:t>
            </a:r>
          </a:p>
          <a:p>
            <a:endParaRPr lang="en-US" dirty="0"/>
          </a:p>
        </p:txBody>
      </p:sp>
    </p:spTree>
    <p:extLst>
      <p:ext uri="{BB962C8B-B14F-4D97-AF65-F5344CB8AC3E}">
        <p14:creationId xmlns:p14="http://schemas.microsoft.com/office/powerpoint/2010/main" val="1222213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440" y="235975"/>
            <a:ext cx="10793360" cy="678426"/>
          </a:xfrm>
        </p:spPr>
        <p:txBody>
          <a:bodyPr>
            <a:normAutofit/>
          </a:bodyPr>
          <a:lstStyle/>
          <a:p>
            <a:r>
              <a:rPr lang="en-US" sz="4000" b="1" dirty="0">
                <a:solidFill>
                  <a:prstClr val="black"/>
                </a:solidFill>
                <a:latin typeface="Calibri" panose="020F0502020204030204"/>
                <a:ea typeface="+mn-ea"/>
                <a:cs typeface="+mn-cs"/>
              </a:rPr>
              <a:t>Adequate Nutrients within Calorie Needs</a:t>
            </a:r>
            <a:endParaRPr lang="en-US" sz="6000" b="1" dirty="0"/>
          </a:p>
        </p:txBody>
      </p:sp>
      <p:sp>
        <p:nvSpPr>
          <p:cNvPr id="3" name="Content Placeholder 2"/>
          <p:cNvSpPr>
            <a:spLocks noGrp="1"/>
          </p:cNvSpPr>
          <p:nvPr>
            <p:ph idx="1"/>
          </p:nvPr>
        </p:nvSpPr>
        <p:spPr>
          <a:xfrm>
            <a:off x="353961" y="1032386"/>
            <a:ext cx="11474245" cy="5530645"/>
          </a:xfrm>
        </p:spPr>
        <p:txBody>
          <a:bodyPr>
            <a:normAutofit/>
          </a:bodyPr>
          <a:lstStyle/>
          <a:p>
            <a:r>
              <a:rPr lang="en-US" dirty="0" smtClean="0"/>
              <a:t>Consume </a:t>
            </a:r>
            <a:r>
              <a:rPr lang="en-US" dirty="0"/>
              <a:t>a variety of nutrient-dense foods and beverages within and among the basic food groups while choosing foods that limit the intake of saturated and trans fats, cholesterol, added sugars, salt, and alcohol. </a:t>
            </a:r>
            <a:endParaRPr lang="en-US" dirty="0" smtClean="0"/>
          </a:p>
          <a:p>
            <a:endParaRPr lang="en-US" dirty="0"/>
          </a:p>
          <a:p>
            <a:r>
              <a:rPr lang="en-US" dirty="0" smtClean="0"/>
              <a:t>Weight </a:t>
            </a:r>
            <a:r>
              <a:rPr lang="en-US" dirty="0"/>
              <a:t>Management To maintain body weight in a healthy range, balance calories from foods and beverages with calories expended. </a:t>
            </a:r>
            <a:endParaRPr lang="en-US" dirty="0" smtClean="0"/>
          </a:p>
          <a:p>
            <a:endParaRPr lang="en-US" dirty="0"/>
          </a:p>
          <a:p>
            <a:r>
              <a:rPr lang="en-US" dirty="0" smtClean="0"/>
              <a:t>To </a:t>
            </a:r>
            <a:r>
              <a:rPr lang="en-US" dirty="0"/>
              <a:t>prevent gradual weight gain over time, make small decreases in food and beverage calories and increase physical activity.</a:t>
            </a:r>
          </a:p>
          <a:p>
            <a:endParaRPr lang="en-US" dirty="0"/>
          </a:p>
        </p:txBody>
      </p:sp>
    </p:spTree>
    <p:extLst>
      <p:ext uri="{BB962C8B-B14F-4D97-AF65-F5344CB8AC3E}">
        <p14:creationId xmlns:p14="http://schemas.microsoft.com/office/powerpoint/2010/main" val="810130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5471" y="663677"/>
            <a:ext cx="11533239" cy="5914104"/>
          </a:xfrm>
        </p:spPr>
        <p:txBody>
          <a:bodyPr>
            <a:normAutofit lnSpcReduction="10000"/>
          </a:bodyPr>
          <a:lstStyle/>
          <a:p>
            <a:pPr marL="0" indent="0" algn="just">
              <a:buNone/>
            </a:pPr>
            <a:r>
              <a:rPr lang="en-US" b="1" dirty="0"/>
              <a:t>Food Groups to Encourage </a:t>
            </a:r>
            <a:endParaRPr lang="en-US" b="1" dirty="0" smtClean="0"/>
          </a:p>
          <a:p>
            <a:pPr algn="just"/>
            <a:r>
              <a:rPr lang="en-US" b="1" dirty="0" smtClean="0"/>
              <a:t>Consume </a:t>
            </a:r>
            <a:r>
              <a:rPr lang="en-US" b="1" dirty="0"/>
              <a:t>a sufficient amount of fruits and vegetables while staying within energy needs.</a:t>
            </a:r>
            <a:r>
              <a:rPr lang="en-US" dirty="0"/>
              <a:t> </a:t>
            </a:r>
            <a:endParaRPr lang="en-US" dirty="0" smtClean="0"/>
          </a:p>
          <a:p>
            <a:pPr algn="just"/>
            <a:r>
              <a:rPr lang="en-US" dirty="0" smtClean="0"/>
              <a:t>Two </a:t>
            </a:r>
            <a:r>
              <a:rPr lang="en-US" dirty="0"/>
              <a:t>cups of fruit and 2½ cups of vegetables per day are recommended for a reference 2,000-calorie intake, with higher or lower amounts depending on the calorie level. </a:t>
            </a:r>
            <a:endParaRPr lang="en-US" dirty="0" smtClean="0"/>
          </a:p>
          <a:p>
            <a:pPr algn="just"/>
            <a:r>
              <a:rPr lang="en-US" dirty="0" smtClean="0"/>
              <a:t>Choose </a:t>
            </a:r>
            <a:r>
              <a:rPr lang="en-US" dirty="0"/>
              <a:t>a variety of fruits and vegetables each day. In particular, select from all five vegetable subgroups (dark green, orange, legumes, starchy vegetables, and other vegetables) several times a week. </a:t>
            </a:r>
            <a:endParaRPr lang="en-US" dirty="0" smtClean="0"/>
          </a:p>
          <a:p>
            <a:pPr algn="just"/>
            <a:r>
              <a:rPr lang="en-US" dirty="0" smtClean="0"/>
              <a:t>Consume </a:t>
            </a:r>
            <a:r>
              <a:rPr lang="en-US" dirty="0"/>
              <a:t>three or more ounce-equivalents of whole-grain products per day, with the rest of the recommended grains coming from enriched or whole-grain products. In general, at least half the grains should come from whole grains. </a:t>
            </a:r>
            <a:endParaRPr lang="en-US" dirty="0" smtClean="0"/>
          </a:p>
          <a:p>
            <a:pPr algn="just"/>
            <a:r>
              <a:rPr lang="en-US" dirty="0" smtClean="0"/>
              <a:t>Consume </a:t>
            </a:r>
            <a:r>
              <a:rPr lang="en-US" dirty="0"/>
              <a:t>3 cups per day of fat-free or low-fat milk or equivalent milk products.</a:t>
            </a:r>
          </a:p>
          <a:p>
            <a:endParaRPr lang="en-US" dirty="0"/>
          </a:p>
        </p:txBody>
      </p:sp>
    </p:spTree>
    <p:extLst>
      <p:ext uri="{BB962C8B-B14F-4D97-AF65-F5344CB8AC3E}">
        <p14:creationId xmlns:p14="http://schemas.microsoft.com/office/powerpoint/2010/main" val="3499320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4465" y="486696"/>
            <a:ext cx="11474245" cy="6076335"/>
          </a:xfrm>
        </p:spPr>
        <p:txBody>
          <a:bodyPr/>
          <a:lstStyle/>
          <a:p>
            <a:pPr marL="0" indent="0">
              <a:buNone/>
            </a:pPr>
            <a:r>
              <a:rPr lang="en-US" sz="4000" dirty="0"/>
              <a:t>Fats </a:t>
            </a:r>
            <a:endParaRPr lang="en-US" sz="4000" dirty="0" smtClean="0"/>
          </a:p>
          <a:p>
            <a:r>
              <a:rPr lang="en-US" dirty="0" smtClean="0"/>
              <a:t>Consume </a:t>
            </a:r>
            <a:r>
              <a:rPr lang="en-US" dirty="0"/>
              <a:t>less than 10% of calories from saturated fatty acids and less than 300 mg/day of cholesterol, and keep trans fatty acid consumption as low as possible. </a:t>
            </a:r>
            <a:endParaRPr lang="en-US" dirty="0" smtClean="0"/>
          </a:p>
          <a:p>
            <a:endParaRPr lang="en-US" dirty="0"/>
          </a:p>
          <a:p>
            <a:r>
              <a:rPr lang="en-US" b="1" dirty="0" smtClean="0"/>
              <a:t>Keep </a:t>
            </a:r>
            <a:r>
              <a:rPr lang="en-US" b="1" dirty="0"/>
              <a:t>total fat intake between 20 to 35% of calories</a:t>
            </a:r>
            <a:r>
              <a:rPr lang="en-US" dirty="0"/>
              <a:t>, with most fats coming from sources of polyunsaturated and monounsaturated fatty acids, such as fish, nuts, and vegetable oils. </a:t>
            </a:r>
            <a:endParaRPr lang="en-US" dirty="0" smtClean="0"/>
          </a:p>
          <a:p>
            <a:endParaRPr lang="en-US" dirty="0"/>
          </a:p>
          <a:p>
            <a:r>
              <a:rPr lang="en-US" b="1" dirty="0" smtClean="0"/>
              <a:t>When </a:t>
            </a:r>
            <a:r>
              <a:rPr lang="en-US" b="1" dirty="0"/>
              <a:t>selecting and preparing meat</a:t>
            </a:r>
            <a:r>
              <a:rPr lang="en-US" dirty="0"/>
              <a:t>, poultry, dry beans, and milk or milk products, make choices that are lean, low fat, or fat free. Limit intake of fats and oils high in saturated and/or trans fatty acids, and choose products low in such fats and oils.</a:t>
            </a:r>
          </a:p>
          <a:p>
            <a:endParaRPr lang="en-US" dirty="0"/>
          </a:p>
        </p:txBody>
      </p:sp>
    </p:spTree>
    <p:extLst>
      <p:ext uri="{BB962C8B-B14F-4D97-AF65-F5344CB8AC3E}">
        <p14:creationId xmlns:p14="http://schemas.microsoft.com/office/powerpoint/2010/main" val="3053699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3458" y="575187"/>
            <a:ext cx="11341510" cy="5855110"/>
          </a:xfrm>
        </p:spPr>
        <p:txBody>
          <a:bodyPr>
            <a:normAutofit/>
          </a:bodyPr>
          <a:lstStyle/>
          <a:p>
            <a:r>
              <a:rPr lang="en-US" dirty="0">
                <a:solidFill>
                  <a:srgbClr val="363435"/>
                </a:solidFill>
                <a:latin typeface="Times New Roman" panose="02020603050405020304" pitchFamily="18" charset="0"/>
                <a:ea typeface="Times New Roman" panose="02020603050405020304" pitchFamily="18" charset="0"/>
              </a:rPr>
              <a:t>Participation</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a:t>
            </a:r>
            <a:r>
              <a:rPr lang="en-US" spc="1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all</a:t>
            </a:r>
            <a:r>
              <a:rPr lang="en-US" spc="1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types </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a:t>
            </a:r>
            <a:r>
              <a:rPr lang="en-US" spc="10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exercise, </a:t>
            </a:r>
            <a:r>
              <a:rPr lang="en-US" spc="10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ranging</a:t>
            </a:r>
            <a:r>
              <a:rPr lang="en-US" spc="4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from </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recreational</a:t>
            </a:r>
            <a:r>
              <a:rPr lang="en-US" spc="1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exercise to</a:t>
            </a:r>
            <a:r>
              <a:rPr lang="en-US" spc="10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competitive</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sport</a:t>
            </a:r>
            <a:r>
              <a:rPr lang="en-US" spc="19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increases </a:t>
            </a:r>
            <a:r>
              <a:rPr lang="en-US" spc="4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a:t>
            </a:r>
            <a:r>
              <a:rPr lang="en-US" spc="20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physical</a:t>
            </a:r>
            <a:r>
              <a:rPr lang="en-US" spc="2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demands</a:t>
            </a:r>
            <a:r>
              <a:rPr lang="en-US" spc="-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on</a:t>
            </a:r>
            <a:r>
              <a:rPr lang="en-US" spc="15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a:t>
            </a:r>
            <a:r>
              <a:rPr lang="en-US" spc="20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body.</a:t>
            </a:r>
            <a:r>
              <a:rPr lang="en-US" spc="190" dirty="0">
                <a:solidFill>
                  <a:srgbClr val="363435"/>
                </a:solidFill>
                <a:latin typeface="Times New Roman" panose="02020603050405020304" pitchFamily="18" charset="0"/>
                <a:ea typeface="Times New Roman" panose="02020603050405020304" pitchFamily="18" charset="0"/>
              </a:rPr>
              <a:t> </a:t>
            </a:r>
            <a:endParaRPr lang="en-US" spc="190" dirty="0" smtClean="0">
              <a:solidFill>
                <a:srgbClr val="363435"/>
              </a:solidFill>
              <a:latin typeface="Times New Roman" panose="02020603050405020304" pitchFamily="18" charset="0"/>
              <a:ea typeface="Times New Roman" panose="02020603050405020304" pitchFamily="18" charset="0"/>
            </a:endParaRPr>
          </a:p>
          <a:p>
            <a:endParaRPr lang="en-US" spc="190" dirty="0">
              <a:solidFill>
                <a:srgbClr val="363435"/>
              </a:solidFill>
              <a:latin typeface="Times New Roman" panose="02020603050405020304" pitchFamily="18" charset="0"/>
              <a:ea typeface="Times New Roman" panose="02020603050405020304" pitchFamily="18" charset="0"/>
            </a:endParaRPr>
          </a:p>
          <a:p>
            <a:r>
              <a:rPr lang="en-US" dirty="0" smtClean="0">
                <a:solidFill>
                  <a:srgbClr val="363435"/>
                </a:solidFill>
                <a:latin typeface="Times New Roman" panose="02020603050405020304" pitchFamily="18" charset="0"/>
                <a:ea typeface="Times New Roman" panose="02020603050405020304" pitchFamily="18" charset="0"/>
              </a:rPr>
              <a:t>Their</a:t>
            </a:r>
            <a:r>
              <a:rPr lang="en-US" spc="150" dirty="0" smtClean="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 creased</a:t>
            </a:r>
            <a:r>
              <a:rPr lang="en-US" spc="2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energy </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expenditure</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requires</a:t>
            </a:r>
            <a:r>
              <a:rPr lang="en-US" spc="-9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athletes</a:t>
            </a:r>
            <a:r>
              <a:rPr lang="en-US" spc="-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to</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consume</a:t>
            </a:r>
            <a:r>
              <a:rPr lang="en-US" spc="-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higher</a:t>
            </a:r>
            <a:r>
              <a:rPr lang="en-US" spc="-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energy </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 takes</a:t>
            </a:r>
            <a:r>
              <a:rPr lang="en-US" spc="18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a:t>
            </a:r>
            <a:r>
              <a:rPr lang="en-US" spc="19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specific</a:t>
            </a:r>
            <a:r>
              <a:rPr lang="en-US" spc="7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amounts</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nutrients</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from</a:t>
            </a:r>
            <a:r>
              <a:rPr lang="en-US" spc="1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food</a:t>
            </a:r>
            <a:r>
              <a:rPr lang="en-US" spc="10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a:t>
            </a:r>
            <a:r>
              <a:rPr lang="en-US" spc="19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fluids,</a:t>
            </a:r>
            <a:r>
              <a:rPr lang="en-US" spc="15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a:t>
            </a:r>
            <a:r>
              <a:rPr lang="en-US" spc="8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a:t>
            </a:r>
            <a:r>
              <a:rPr lang="en-US" spc="18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pursuit of</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meeting</a:t>
            </a:r>
            <a:r>
              <a:rPr lang="en-US" spc="-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a:t>
            </a:r>
            <a:r>
              <a:rPr lang="en-US" spc="1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demands</a:t>
            </a:r>
            <a:r>
              <a:rPr lang="en-US" spc="-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sport</a:t>
            </a:r>
            <a:r>
              <a:rPr lang="en-US" spc="15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a:t>
            </a:r>
            <a:r>
              <a:rPr lang="en-US" spc="1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exercise.</a:t>
            </a:r>
            <a:r>
              <a:rPr lang="en-US" spc="230" dirty="0">
                <a:solidFill>
                  <a:srgbClr val="363435"/>
                </a:solidFill>
                <a:latin typeface="Times New Roman" panose="02020603050405020304" pitchFamily="18" charset="0"/>
                <a:ea typeface="Times New Roman" panose="02020603050405020304" pitchFamily="18" charset="0"/>
              </a:rPr>
              <a:t> </a:t>
            </a:r>
            <a:endParaRPr lang="en-US" spc="230" dirty="0">
              <a:solidFill>
                <a:srgbClr val="363435"/>
              </a:solidFill>
              <a:latin typeface="Times New Roman" panose="02020603050405020304" pitchFamily="18" charset="0"/>
            </a:endParaRPr>
          </a:p>
          <a:p>
            <a:r>
              <a:rPr lang="en-US" dirty="0"/>
              <a:t>Therefore, an important goal of an adequate diet for athletes is achieving and  maintaining energy  </a:t>
            </a:r>
            <a:r>
              <a:rPr lang="en-US" dirty="0" smtClean="0"/>
              <a:t>balance</a:t>
            </a:r>
            <a:r>
              <a:rPr lang="en-US" dirty="0"/>
              <a:t>, which  aims to restore energy  reserves  and leads to greater fulfilment of health and  performance goals. </a:t>
            </a:r>
          </a:p>
          <a:p>
            <a:r>
              <a:rPr lang="en-US" dirty="0" smtClean="0"/>
              <a:t>While  positive  energy  balance (when energy  intake is higher than energy  expenditure) encourages weight  gain, negative energy  balance (when energy  intake is lower  than energy  </a:t>
            </a:r>
            <a:r>
              <a:rPr lang="en-US" dirty="0" err="1" smtClean="0"/>
              <a:t>expen</a:t>
            </a:r>
            <a:r>
              <a:rPr lang="en-US" dirty="0" smtClean="0"/>
              <a:t>- </a:t>
            </a:r>
            <a:r>
              <a:rPr lang="en-US" dirty="0" err="1" smtClean="0"/>
              <a:t>diture</a:t>
            </a:r>
            <a:r>
              <a:rPr lang="en-US" dirty="0" smtClean="0"/>
              <a:t>) can result  in weight  loss. </a:t>
            </a:r>
          </a:p>
          <a:p>
            <a:endParaRPr lang="en-US" dirty="0" smtClean="0"/>
          </a:p>
          <a:p>
            <a:endParaRPr lang="en-US" dirty="0"/>
          </a:p>
        </p:txBody>
      </p:sp>
    </p:spTree>
    <p:extLst>
      <p:ext uri="{BB962C8B-B14F-4D97-AF65-F5344CB8AC3E}">
        <p14:creationId xmlns:p14="http://schemas.microsoft.com/office/powerpoint/2010/main" val="16493472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219" y="678426"/>
            <a:ext cx="11073581" cy="5884606"/>
          </a:xfrm>
        </p:spPr>
        <p:txBody>
          <a:bodyPr/>
          <a:lstStyle/>
          <a:p>
            <a:pPr marL="0" indent="0">
              <a:buNone/>
            </a:pPr>
            <a:r>
              <a:rPr lang="en-US" sz="3600" b="1" dirty="0"/>
              <a:t>Carbohydrates </a:t>
            </a:r>
            <a:endParaRPr lang="en-US" sz="3600" b="1" dirty="0" smtClean="0"/>
          </a:p>
          <a:p>
            <a:endParaRPr lang="en-US" dirty="0"/>
          </a:p>
          <a:p>
            <a:pPr algn="just"/>
            <a:r>
              <a:rPr lang="en-US" dirty="0" smtClean="0"/>
              <a:t>Choose </a:t>
            </a:r>
            <a:r>
              <a:rPr lang="en-US" dirty="0"/>
              <a:t>fiber-rich fruits, vegetables, and whole grains often. Choose and prepare foods and beverages with little added sugars or caloric sweeteners, </a:t>
            </a:r>
            <a:endParaRPr lang="en-US" dirty="0" smtClean="0"/>
          </a:p>
          <a:p>
            <a:pPr algn="just"/>
            <a:r>
              <a:rPr lang="en-US" dirty="0" smtClean="0"/>
              <a:t>Reduce </a:t>
            </a:r>
            <a:r>
              <a:rPr lang="en-US" dirty="0"/>
              <a:t>the incidence of dental caries by practicing good oral hygiene and consuming sugar- and </a:t>
            </a:r>
            <a:r>
              <a:rPr lang="en-US" dirty="0" smtClean="0"/>
              <a:t>starch containing </a:t>
            </a:r>
            <a:r>
              <a:rPr lang="en-US" dirty="0"/>
              <a:t>foods and beverages less frequently. </a:t>
            </a:r>
          </a:p>
          <a:p>
            <a:pPr marL="0" indent="0" algn="just">
              <a:buNone/>
            </a:pPr>
            <a:r>
              <a:rPr lang="en-US" b="1" dirty="0"/>
              <a:t>Sodium and Potassium </a:t>
            </a:r>
            <a:endParaRPr lang="en-US" b="1" dirty="0" smtClean="0"/>
          </a:p>
          <a:p>
            <a:pPr algn="just"/>
            <a:r>
              <a:rPr lang="en-US" dirty="0" smtClean="0"/>
              <a:t>Consume </a:t>
            </a:r>
            <a:r>
              <a:rPr lang="en-US" dirty="0"/>
              <a:t>less than 2,300 mg (approximately 1 tsp of salt) of sodium per day. Choose and prepare foods with little salt. At the same time, consume potassium-rich foods, such as fruits and vegetables</a:t>
            </a:r>
          </a:p>
        </p:txBody>
      </p:sp>
    </p:spTree>
    <p:extLst>
      <p:ext uri="{BB962C8B-B14F-4D97-AF65-F5344CB8AC3E}">
        <p14:creationId xmlns:p14="http://schemas.microsoft.com/office/powerpoint/2010/main" val="222674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5471" y="530942"/>
            <a:ext cx="11606981" cy="5973097"/>
          </a:xfrm>
        </p:spPr>
        <p:txBody>
          <a:bodyPr/>
          <a:lstStyle/>
          <a:p>
            <a:pPr marL="0" indent="0">
              <a:buNone/>
            </a:pPr>
            <a:r>
              <a:rPr lang="en-US" sz="3600" b="1" dirty="0"/>
              <a:t>Alcoholic Beverages </a:t>
            </a:r>
            <a:endParaRPr lang="en-US" sz="3600" b="1" dirty="0" smtClean="0"/>
          </a:p>
          <a:p>
            <a:endParaRPr lang="en-US" dirty="0"/>
          </a:p>
          <a:p>
            <a:pPr algn="just"/>
            <a:r>
              <a:rPr lang="en-US" dirty="0" smtClean="0"/>
              <a:t>Those </a:t>
            </a:r>
            <a:r>
              <a:rPr lang="en-US" dirty="0"/>
              <a:t>who choose to drink alcoholic beverages should do so sensibly and in moderation—defined as the consumption of up to one drink per day for women and up to two drinks per day for men. </a:t>
            </a:r>
            <a:endParaRPr lang="en-US" dirty="0" smtClean="0"/>
          </a:p>
          <a:p>
            <a:pPr algn="just"/>
            <a:r>
              <a:rPr lang="en-US" dirty="0" smtClean="0"/>
              <a:t>Alcoholic </a:t>
            </a:r>
            <a:r>
              <a:rPr lang="en-US" dirty="0"/>
              <a:t>beverage should not be consumed by some individuals, including those who cannot restrict their alcohol intake, women of childbearing age who may become pregnant, pregnant and lactating women, children and adolescents, individuals taking medications that can interact with alcohol, and those with specific medical conditions. </a:t>
            </a:r>
            <a:endParaRPr lang="en-US" dirty="0" smtClean="0"/>
          </a:p>
          <a:p>
            <a:pPr algn="just"/>
            <a:r>
              <a:rPr lang="en-US" dirty="0" smtClean="0"/>
              <a:t>Alcoholic </a:t>
            </a:r>
            <a:r>
              <a:rPr lang="en-US" dirty="0"/>
              <a:t>beverages should be avoided by individuals engaging in activities that require attention, skill, or coordination, such as driving or operating machinery</a:t>
            </a:r>
          </a:p>
        </p:txBody>
      </p:sp>
    </p:spTree>
    <p:extLst>
      <p:ext uri="{BB962C8B-B14F-4D97-AF65-F5344CB8AC3E}">
        <p14:creationId xmlns:p14="http://schemas.microsoft.com/office/powerpoint/2010/main" val="16542454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967" y="516194"/>
            <a:ext cx="11415251" cy="5958348"/>
          </a:xfrm>
        </p:spPr>
        <p:txBody>
          <a:bodyPr/>
          <a:lstStyle/>
          <a:p>
            <a:pPr marL="0" indent="0">
              <a:buNone/>
            </a:pPr>
            <a:r>
              <a:rPr lang="en-US" sz="3600" b="1" dirty="0"/>
              <a:t>Food Safety </a:t>
            </a:r>
            <a:endParaRPr lang="en-US" sz="3600" b="1" dirty="0" smtClean="0"/>
          </a:p>
          <a:p>
            <a:endParaRPr lang="en-US" dirty="0"/>
          </a:p>
          <a:p>
            <a:pPr algn="just"/>
            <a:r>
              <a:rPr lang="en-US" b="1" dirty="0" smtClean="0"/>
              <a:t>To </a:t>
            </a:r>
            <a:r>
              <a:rPr lang="en-US" b="1" dirty="0"/>
              <a:t>avoid microbial foodborne illness</a:t>
            </a:r>
            <a:r>
              <a:rPr lang="en-US" dirty="0"/>
              <a:t>: Clean hands, food contact surfaces, and fruits and vegetables. </a:t>
            </a:r>
            <a:endParaRPr lang="en-US" dirty="0" smtClean="0"/>
          </a:p>
          <a:p>
            <a:pPr algn="just"/>
            <a:r>
              <a:rPr lang="en-US" dirty="0" smtClean="0"/>
              <a:t>Meat </a:t>
            </a:r>
            <a:r>
              <a:rPr lang="en-US" dirty="0"/>
              <a:t>and poultry should not be washed or rinsed. </a:t>
            </a:r>
            <a:endParaRPr lang="en-US" dirty="0" smtClean="0"/>
          </a:p>
          <a:p>
            <a:pPr algn="just"/>
            <a:r>
              <a:rPr lang="en-US" dirty="0" smtClean="0"/>
              <a:t>Separate </a:t>
            </a:r>
            <a:r>
              <a:rPr lang="en-US" dirty="0"/>
              <a:t>raw, cooked, and ready-to-eat foods while shopping, preparing, or storing foods. </a:t>
            </a:r>
            <a:endParaRPr lang="en-US" dirty="0" smtClean="0"/>
          </a:p>
          <a:p>
            <a:pPr algn="just"/>
            <a:r>
              <a:rPr lang="en-US" dirty="0" smtClean="0"/>
              <a:t>Cook </a:t>
            </a:r>
            <a:r>
              <a:rPr lang="en-US" dirty="0"/>
              <a:t>foods to a safe temperature to kill microorganisms. Chill (refrigerate) perishable food promptly and defrost foods properly. </a:t>
            </a:r>
            <a:endParaRPr lang="en-US" dirty="0" smtClean="0"/>
          </a:p>
          <a:p>
            <a:pPr algn="just"/>
            <a:r>
              <a:rPr lang="en-US" dirty="0" smtClean="0"/>
              <a:t>Avoid </a:t>
            </a:r>
            <a:r>
              <a:rPr lang="en-US" dirty="0"/>
              <a:t>raw (unpasteurized) milk or any products made from unpasteurized milk, raw or partially cooked eggs, or foods containing raw eggs, raw or undercooked meat and poultry, unpasteurized juices, and raw sprouts. </a:t>
            </a:r>
          </a:p>
        </p:txBody>
      </p:sp>
    </p:spTree>
    <p:extLst>
      <p:ext uri="{BB962C8B-B14F-4D97-AF65-F5344CB8AC3E}">
        <p14:creationId xmlns:p14="http://schemas.microsoft.com/office/powerpoint/2010/main" val="35458018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7765"/>
          </a:xfrm>
        </p:spPr>
        <p:txBody>
          <a:bodyPr>
            <a:normAutofit fontScale="90000"/>
          </a:bodyPr>
          <a:lstStyle/>
          <a:p>
            <a:r>
              <a:rPr lang="en-US" sz="4000" b="1" dirty="0">
                <a:solidFill>
                  <a:prstClr val="black"/>
                </a:solidFill>
              </a:rPr>
              <a:t>Basic Sports Nutrition </a:t>
            </a:r>
            <a:r>
              <a:rPr lang="en-US" sz="4000" b="1" dirty="0" smtClean="0">
                <a:solidFill>
                  <a:prstClr val="black"/>
                </a:solidFill>
              </a:rPr>
              <a:t>Guidelines</a:t>
            </a:r>
            <a:endParaRPr lang="en-US" dirty="0"/>
          </a:p>
        </p:txBody>
      </p:sp>
      <p:sp>
        <p:nvSpPr>
          <p:cNvPr id="3" name="Content Placeholder 2"/>
          <p:cNvSpPr>
            <a:spLocks noGrp="1"/>
          </p:cNvSpPr>
          <p:nvPr>
            <p:ph idx="1"/>
          </p:nvPr>
        </p:nvSpPr>
        <p:spPr>
          <a:xfrm>
            <a:off x="162232" y="1002890"/>
            <a:ext cx="11798710" cy="5619136"/>
          </a:xfrm>
        </p:spPr>
        <p:txBody>
          <a:bodyPr/>
          <a:lstStyle/>
          <a:p>
            <a:pPr algn="just"/>
            <a:r>
              <a:rPr lang="en-US" dirty="0"/>
              <a:t>Sports nutrition recommendations build upon and reﬁ ne basic nutrition guidelines. </a:t>
            </a:r>
            <a:endParaRPr lang="en-US" dirty="0" smtClean="0"/>
          </a:p>
          <a:p>
            <a:pPr algn="just"/>
            <a:endParaRPr lang="en-US" dirty="0"/>
          </a:p>
          <a:p>
            <a:pPr algn="just"/>
            <a:r>
              <a:rPr lang="en-US" dirty="0" smtClean="0"/>
              <a:t>Athletes </a:t>
            </a:r>
            <a:r>
              <a:rPr lang="en-US" dirty="0"/>
              <a:t>need to understand and apply general nutrition principles before making </a:t>
            </a:r>
            <a:r>
              <a:rPr lang="en-US" dirty="0" smtClean="0"/>
              <a:t>modiﬁcations </a:t>
            </a:r>
            <a:r>
              <a:rPr lang="en-US" dirty="0"/>
              <a:t>to </a:t>
            </a:r>
            <a:r>
              <a:rPr lang="en-US" dirty="0" smtClean="0"/>
              <a:t>reﬂect </a:t>
            </a:r>
            <a:r>
              <a:rPr lang="en-US" dirty="0"/>
              <a:t>their training and </a:t>
            </a:r>
            <a:r>
              <a:rPr lang="en-US" dirty="0" smtClean="0"/>
              <a:t>sport speciﬁc </a:t>
            </a:r>
            <a:r>
              <a:rPr lang="en-US" dirty="0"/>
              <a:t>nutrient demands. </a:t>
            </a:r>
            <a:endParaRPr lang="en-US" dirty="0" smtClean="0"/>
          </a:p>
          <a:p>
            <a:pPr algn="just"/>
            <a:endParaRPr lang="en-US" dirty="0"/>
          </a:p>
          <a:p>
            <a:pPr algn="just"/>
            <a:r>
              <a:rPr lang="en-US" dirty="0" smtClean="0"/>
              <a:t>Ultimately</a:t>
            </a:r>
            <a:r>
              <a:rPr lang="en-US" dirty="0"/>
              <a:t>, sports nutrition recommendations are ﬁ ne-tuned and are as precise as possible to closely meet the demands of training and competition and </a:t>
            </a:r>
            <a:r>
              <a:rPr lang="en-US" dirty="0" smtClean="0"/>
              <a:t>reﬂect </a:t>
            </a:r>
            <a:r>
              <a:rPr lang="en-US" dirty="0"/>
              <a:t>the needs of the individual athlete. </a:t>
            </a:r>
            <a:endParaRPr lang="en-US" dirty="0" smtClean="0"/>
          </a:p>
          <a:p>
            <a:pPr algn="just"/>
            <a:r>
              <a:rPr lang="en-US" dirty="0" smtClean="0"/>
              <a:t>Here </a:t>
            </a:r>
            <a:r>
              <a:rPr lang="en-US" dirty="0"/>
              <a:t>is a brief overview of some key sports nutrition recommendations (American Dietetic Association et al., 2000; Burke et al., 2001). </a:t>
            </a:r>
          </a:p>
        </p:txBody>
      </p:sp>
    </p:spTree>
    <p:extLst>
      <p:ext uri="{BB962C8B-B14F-4D97-AF65-F5344CB8AC3E}">
        <p14:creationId xmlns:p14="http://schemas.microsoft.com/office/powerpoint/2010/main" val="12037828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709" y="560439"/>
            <a:ext cx="11415251" cy="5616524"/>
          </a:xfrm>
        </p:spPr>
        <p:txBody>
          <a:bodyPr/>
          <a:lstStyle/>
          <a:p>
            <a:pPr algn="just"/>
            <a:r>
              <a:rPr lang="en-US" sz="3600" b="1" dirty="0"/>
              <a:t>Energy: </a:t>
            </a:r>
            <a:r>
              <a:rPr lang="en-US" dirty="0"/>
              <a:t>An adequate amount of energy is needed to support training. Appropriate amounts of food should be consumed daily to avoid long-term energy </a:t>
            </a:r>
            <a:r>
              <a:rPr lang="en-US" dirty="0" smtClean="0"/>
              <a:t>deﬁcits </a:t>
            </a:r>
            <a:r>
              <a:rPr lang="en-US" dirty="0"/>
              <a:t>or excesses. </a:t>
            </a:r>
            <a:endParaRPr lang="en-US" dirty="0" smtClean="0"/>
          </a:p>
          <a:p>
            <a:pPr algn="just"/>
            <a:endParaRPr lang="en-US" dirty="0"/>
          </a:p>
          <a:p>
            <a:pPr algn="just"/>
            <a:r>
              <a:rPr lang="en-US" dirty="0" smtClean="0"/>
              <a:t>Adjustments </a:t>
            </a:r>
            <a:r>
              <a:rPr lang="en-US" dirty="0"/>
              <a:t>to energy intake for the purpose of attaining a body weight or body composition goal should be made slowly and started early enough in the training </a:t>
            </a:r>
            <a:r>
              <a:rPr lang="en-US" dirty="0" err="1"/>
              <a:t>mesocycle</a:t>
            </a:r>
            <a:r>
              <a:rPr lang="en-US" dirty="0"/>
              <a:t> so as not to interfere with training or performance</a:t>
            </a:r>
          </a:p>
        </p:txBody>
      </p:sp>
    </p:spTree>
    <p:extLst>
      <p:ext uri="{BB962C8B-B14F-4D97-AF65-F5344CB8AC3E}">
        <p14:creationId xmlns:p14="http://schemas.microsoft.com/office/powerpoint/2010/main" val="11780286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716" y="545690"/>
            <a:ext cx="11503742" cy="5914104"/>
          </a:xfrm>
        </p:spPr>
        <p:txBody>
          <a:bodyPr/>
          <a:lstStyle/>
          <a:p>
            <a:r>
              <a:rPr lang="en-US" sz="3600" b="1" dirty="0"/>
              <a:t>Carbohydrates: </a:t>
            </a:r>
            <a:r>
              <a:rPr lang="en-US" dirty="0"/>
              <a:t>An intake of 5 to 10 grams (g) of carbohydrates per kilogram (kg) of body weight per day is recommended. </a:t>
            </a:r>
            <a:endParaRPr lang="en-US" dirty="0" smtClean="0"/>
          </a:p>
          <a:p>
            <a:endParaRPr lang="en-US" dirty="0"/>
          </a:p>
          <a:p>
            <a:r>
              <a:rPr lang="en-US" dirty="0" smtClean="0"/>
              <a:t>The </a:t>
            </a:r>
            <a:r>
              <a:rPr lang="en-US" dirty="0"/>
              <a:t>daily amount needed depends on the sport, type of training, gender, and need for carbohydrate loading. </a:t>
            </a:r>
            <a:endParaRPr lang="en-US" dirty="0" smtClean="0"/>
          </a:p>
          <a:p>
            <a:endParaRPr lang="en-US" dirty="0"/>
          </a:p>
          <a:p>
            <a:r>
              <a:rPr lang="en-US" dirty="0" smtClean="0"/>
              <a:t>Timing </a:t>
            </a:r>
            <a:r>
              <a:rPr lang="en-US" dirty="0"/>
              <a:t>is also important and recommendations for carbohydrate intake before, during, and after exercise are made</a:t>
            </a:r>
            <a:r>
              <a:rPr lang="en-US" dirty="0" smtClean="0"/>
              <a:t>.</a:t>
            </a:r>
          </a:p>
          <a:p>
            <a:endParaRPr lang="en-US" dirty="0"/>
          </a:p>
          <a:p>
            <a:r>
              <a:rPr lang="en-US" dirty="0" smtClean="0"/>
              <a:t> </a:t>
            </a:r>
            <a:r>
              <a:rPr lang="en-US" dirty="0"/>
              <a:t>The use of the glycemic index (GI) may assist athletes in ﬁ ne-tuning their carbohydrate intake</a:t>
            </a:r>
          </a:p>
        </p:txBody>
      </p:sp>
    </p:spTree>
    <p:extLst>
      <p:ext uri="{BB962C8B-B14F-4D97-AF65-F5344CB8AC3E}">
        <p14:creationId xmlns:p14="http://schemas.microsoft.com/office/powerpoint/2010/main" val="28459326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3961" y="589935"/>
            <a:ext cx="10999839" cy="6076336"/>
          </a:xfrm>
        </p:spPr>
        <p:txBody>
          <a:bodyPr/>
          <a:lstStyle/>
          <a:p>
            <a:r>
              <a:rPr lang="en-US" sz="3600" b="1" dirty="0"/>
              <a:t>Proteins</a:t>
            </a:r>
            <a:r>
              <a:rPr lang="en-US" dirty="0"/>
              <a:t>: An intake of 1.2 to 1.7 g of protein per kg of body weight per day is generally recommended. </a:t>
            </a:r>
            <a:endParaRPr lang="en-US" dirty="0" smtClean="0"/>
          </a:p>
          <a:p>
            <a:endParaRPr lang="en-US" dirty="0"/>
          </a:p>
          <a:p>
            <a:r>
              <a:rPr lang="en-US" dirty="0" smtClean="0"/>
              <a:t>This </a:t>
            </a:r>
            <a:r>
              <a:rPr lang="en-US" dirty="0"/>
              <a:t>recommendation assumes that energy intake is adequate. </a:t>
            </a:r>
            <a:endParaRPr lang="en-US" dirty="0" smtClean="0"/>
          </a:p>
          <a:p>
            <a:endParaRPr lang="en-US" dirty="0"/>
          </a:p>
          <a:p>
            <a:r>
              <a:rPr lang="en-US" dirty="0" smtClean="0"/>
              <a:t>The </a:t>
            </a:r>
            <a:r>
              <a:rPr lang="en-US" dirty="0"/>
              <a:t>daily amount of proteins needed depends on the sport and type of training. </a:t>
            </a:r>
            <a:endParaRPr lang="en-US" dirty="0" smtClean="0"/>
          </a:p>
          <a:p>
            <a:endParaRPr lang="en-US" dirty="0"/>
          </a:p>
          <a:p>
            <a:r>
              <a:rPr lang="en-US" dirty="0" smtClean="0"/>
              <a:t>Timing </a:t>
            </a:r>
            <a:r>
              <a:rPr lang="en-US" dirty="0"/>
              <a:t>of protein intake is also important. </a:t>
            </a:r>
            <a:endParaRPr lang="en-US" dirty="0" smtClean="0"/>
          </a:p>
          <a:p>
            <a:r>
              <a:rPr lang="en-US" dirty="0" smtClean="0"/>
              <a:t>For </a:t>
            </a:r>
            <a:r>
              <a:rPr lang="en-US" dirty="0"/>
              <a:t>example, </a:t>
            </a:r>
            <a:r>
              <a:rPr lang="en-US" dirty="0" smtClean="0"/>
              <a:t>post-exercise </a:t>
            </a:r>
            <a:r>
              <a:rPr lang="en-US" dirty="0"/>
              <a:t>protein ingestion aids in muscle protein </a:t>
            </a:r>
            <a:r>
              <a:rPr lang="en-US" dirty="0" err="1"/>
              <a:t>resynthesis</a:t>
            </a:r>
            <a:endParaRPr lang="en-US" dirty="0"/>
          </a:p>
        </p:txBody>
      </p:sp>
    </p:spTree>
    <p:extLst>
      <p:ext uri="{BB962C8B-B14F-4D97-AF65-F5344CB8AC3E}">
        <p14:creationId xmlns:p14="http://schemas.microsoft.com/office/powerpoint/2010/main" val="424474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213" y="575186"/>
            <a:ext cx="11312013" cy="5914103"/>
          </a:xfrm>
        </p:spPr>
        <p:txBody>
          <a:bodyPr>
            <a:normAutofit lnSpcReduction="10000"/>
          </a:bodyPr>
          <a:lstStyle/>
          <a:p>
            <a:r>
              <a:rPr lang="en-US" sz="3600" b="1" dirty="0"/>
              <a:t>Fats: </a:t>
            </a:r>
            <a:r>
              <a:rPr lang="en-US" dirty="0"/>
              <a:t>After determining carbohydrate and protein needs, the remainder of the energy intake is typically from fats, although adult athletes may include a small amount of alcohol. </a:t>
            </a:r>
            <a:endParaRPr lang="en-US" dirty="0" smtClean="0"/>
          </a:p>
          <a:p>
            <a:endParaRPr lang="en-US" dirty="0"/>
          </a:p>
          <a:p>
            <a:r>
              <a:rPr lang="en-US" dirty="0" smtClean="0"/>
              <a:t>Trained </a:t>
            </a:r>
            <a:r>
              <a:rPr lang="en-US" dirty="0"/>
              <a:t>athletes generally consume 1.0 to 2.0 g of fat per kg of body weight per day (</a:t>
            </a:r>
            <a:r>
              <a:rPr lang="en-US" dirty="0" err="1"/>
              <a:t>Seebohar</a:t>
            </a:r>
            <a:r>
              <a:rPr lang="en-US" dirty="0"/>
              <a:t>, 2005). </a:t>
            </a:r>
            <a:endParaRPr lang="en-US" dirty="0" smtClean="0"/>
          </a:p>
          <a:p>
            <a:pPr marL="0" indent="0">
              <a:buNone/>
            </a:pPr>
            <a:r>
              <a:rPr lang="en-US" b="1" dirty="0" smtClean="0"/>
              <a:t>Extremely </a:t>
            </a:r>
            <a:r>
              <a:rPr lang="en-US" b="1" dirty="0"/>
              <a:t>low-fat diets can be detrimental to health and performance. Vitamins and minerals: </a:t>
            </a:r>
            <a:endParaRPr lang="en-US" b="1" dirty="0" smtClean="0"/>
          </a:p>
          <a:p>
            <a:r>
              <a:rPr lang="en-US" dirty="0" smtClean="0"/>
              <a:t>Athletes </a:t>
            </a:r>
            <a:r>
              <a:rPr lang="en-US" dirty="0"/>
              <a:t>should meet the DRI for all vitamins and minerals. </a:t>
            </a:r>
            <a:endParaRPr lang="en-US" dirty="0" smtClean="0"/>
          </a:p>
          <a:p>
            <a:r>
              <a:rPr lang="en-US" dirty="0" smtClean="0"/>
              <a:t>The </a:t>
            </a:r>
            <a:r>
              <a:rPr lang="en-US" dirty="0"/>
              <a:t>DRI can be met if energy intake is adequate and foods consumed are nutrient dense (i.e., abundant nutrients in relation to caloric content). </a:t>
            </a:r>
            <a:endParaRPr lang="en-US" dirty="0" smtClean="0"/>
          </a:p>
          <a:p>
            <a:r>
              <a:rPr lang="en-US" dirty="0" smtClean="0"/>
              <a:t>Any </a:t>
            </a:r>
            <a:r>
              <a:rPr lang="en-US" dirty="0"/>
              <a:t>recommendation for vitamin or mineral supplementation should be based on an analysis of the athlete’s usual diet. </a:t>
            </a:r>
          </a:p>
        </p:txBody>
      </p:sp>
    </p:spTree>
    <p:extLst>
      <p:ext uri="{BB962C8B-B14F-4D97-AF65-F5344CB8AC3E}">
        <p14:creationId xmlns:p14="http://schemas.microsoft.com/office/powerpoint/2010/main" val="5736429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4465" y="634180"/>
            <a:ext cx="11533238" cy="5914103"/>
          </a:xfrm>
        </p:spPr>
        <p:txBody>
          <a:bodyPr>
            <a:normAutofit lnSpcReduction="10000"/>
          </a:bodyPr>
          <a:lstStyle/>
          <a:p>
            <a:pPr algn="just"/>
            <a:r>
              <a:rPr lang="en-US" b="1" dirty="0"/>
              <a:t>Fluid: </a:t>
            </a:r>
            <a:r>
              <a:rPr lang="en-US" dirty="0"/>
              <a:t>Athletes should balance </a:t>
            </a:r>
            <a:r>
              <a:rPr lang="en-US" dirty="0" smtClean="0"/>
              <a:t>ﬂuid </a:t>
            </a:r>
            <a:r>
              <a:rPr lang="en-US" dirty="0"/>
              <a:t>intake with </a:t>
            </a:r>
            <a:r>
              <a:rPr lang="en-US" dirty="0" smtClean="0"/>
              <a:t>ﬂuid </a:t>
            </a:r>
            <a:r>
              <a:rPr lang="en-US" dirty="0"/>
              <a:t>loss. </a:t>
            </a:r>
            <a:endParaRPr lang="en-US" dirty="0" smtClean="0"/>
          </a:p>
          <a:p>
            <a:pPr algn="just"/>
            <a:r>
              <a:rPr lang="en-US" dirty="0" smtClean="0"/>
              <a:t>A </a:t>
            </a:r>
            <a:r>
              <a:rPr lang="en-US" dirty="0"/>
              <a:t>number of factors must be considered, including the sweat rate of the athlete and environmental conditions such as temperature, humidity, and altitude. </a:t>
            </a:r>
            <a:endParaRPr lang="en-US" dirty="0" smtClean="0"/>
          </a:p>
          <a:p>
            <a:pPr algn="just"/>
            <a:endParaRPr lang="en-US" dirty="0"/>
          </a:p>
          <a:p>
            <a:pPr algn="just"/>
            <a:r>
              <a:rPr lang="en-US" dirty="0" smtClean="0"/>
              <a:t>In </a:t>
            </a:r>
            <a:r>
              <a:rPr lang="en-US" dirty="0"/>
              <a:t>addition to the above recommendations, there are a number of other critical areas that involve diet. </a:t>
            </a:r>
            <a:endParaRPr lang="en-US" dirty="0" smtClean="0"/>
          </a:p>
          <a:p>
            <a:pPr algn="just"/>
            <a:r>
              <a:rPr lang="en-US" dirty="0" smtClean="0"/>
              <a:t>Attaining </a:t>
            </a:r>
            <a:r>
              <a:rPr lang="en-US" dirty="0"/>
              <a:t>and maintaining a body composition that enhances performance is important. </a:t>
            </a:r>
            <a:endParaRPr lang="en-US" dirty="0" smtClean="0"/>
          </a:p>
          <a:p>
            <a:pPr algn="just"/>
            <a:r>
              <a:rPr lang="en-US" dirty="0" smtClean="0"/>
              <a:t>Some </a:t>
            </a:r>
            <a:r>
              <a:rPr lang="en-US" dirty="0"/>
              <a:t>athletes focus on scale weight since weight may be a sport participation criterion, but attaining a particular weight should be done in a healthy manner. Disordered eating (i.e., abnormal eating patterns) and eating disorders, such as anorexia or bulimia, are concerns for individual athletes as well as teammates, coaches, parents, and anyone else who works with athletes.</a:t>
            </a:r>
          </a:p>
        </p:txBody>
      </p:sp>
    </p:spTree>
    <p:extLst>
      <p:ext uri="{BB962C8B-B14F-4D97-AF65-F5344CB8AC3E}">
        <p14:creationId xmlns:p14="http://schemas.microsoft.com/office/powerpoint/2010/main" val="3705763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219" y="575187"/>
            <a:ext cx="11518491" cy="5928852"/>
          </a:xfrm>
        </p:spPr>
        <p:txBody>
          <a:bodyPr/>
          <a:lstStyle/>
          <a:p>
            <a:pPr algn="just"/>
            <a:r>
              <a:rPr lang="en-US" dirty="0"/>
              <a:t>Athletes need a tremendous amount of information about dietary supplements, since the decision to use them should be based on safety, effectiveness, potency, purity, legality, and ethics</a:t>
            </a:r>
            <a:r>
              <a:rPr lang="en-US" dirty="0" smtClean="0"/>
              <a:t>.</a:t>
            </a:r>
          </a:p>
          <a:p>
            <a:pPr algn="just"/>
            <a:r>
              <a:rPr lang="en-US" dirty="0" smtClean="0"/>
              <a:t> </a:t>
            </a:r>
            <a:r>
              <a:rPr lang="en-US" dirty="0"/>
              <a:t>Proper food and beverage intake before, during, and after exercise can enhance training and performance while improper intake can be detrimental</a:t>
            </a:r>
            <a:r>
              <a:rPr lang="en-US" dirty="0" smtClean="0"/>
              <a:t>.</a:t>
            </a:r>
          </a:p>
          <a:p>
            <a:pPr algn="just"/>
            <a:r>
              <a:rPr lang="en-US" dirty="0" smtClean="0"/>
              <a:t> </a:t>
            </a:r>
            <a:r>
              <a:rPr lang="en-US" dirty="0"/>
              <a:t>All of these issues are covered in depth in the chapters of this text. </a:t>
            </a:r>
            <a:endParaRPr lang="en-US" dirty="0" smtClean="0"/>
          </a:p>
          <a:p>
            <a:pPr algn="just"/>
            <a:r>
              <a:rPr lang="en-US" dirty="0" smtClean="0"/>
              <a:t>With </a:t>
            </a:r>
            <a:r>
              <a:rPr lang="en-US" dirty="0"/>
              <a:t>so many details to consider, some athletes </a:t>
            </a:r>
            <a:r>
              <a:rPr lang="en-US" dirty="0" smtClean="0"/>
              <a:t>ﬁnd </a:t>
            </a:r>
            <a:r>
              <a:rPr lang="en-US" dirty="0"/>
              <a:t>that they begin to follow a rigid daily diet. </a:t>
            </a:r>
            <a:endParaRPr lang="en-US" dirty="0" smtClean="0"/>
          </a:p>
          <a:p>
            <a:pPr algn="just"/>
            <a:r>
              <a:rPr lang="en-US" dirty="0" smtClean="0"/>
              <a:t>The </a:t>
            </a:r>
            <a:r>
              <a:rPr lang="en-US" dirty="0"/>
              <a:t>key is to meet nutrient needs and support training and performance while maintaining dietary </a:t>
            </a:r>
            <a:r>
              <a:rPr lang="en-US" dirty="0" smtClean="0"/>
              <a:t>ﬂexibility</a:t>
            </a:r>
            <a:r>
              <a:rPr lang="en-US" dirty="0"/>
              <a:t>. </a:t>
            </a:r>
            <a:endParaRPr lang="en-US" dirty="0" smtClean="0"/>
          </a:p>
          <a:p>
            <a:pPr algn="just"/>
            <a:r>
              <a:rPr lang="en-US" dirty="0" smtClean="0"/>
              <a:t>Athletes </a:t>
            </a:r>
            <a:r>
              <a:rPr lang="en-US" dirty="0"/>
              <a:t>need to keep their diet in perspective: Food is needed to fuel the </a:t>
            </a:r>
            <a:r>
              <a:rPr lang="en-US" dirty="0" smtClean="0"/>
              <a:t>body</a:t>
            </a:r>
            <a:endParaRPr lang="en-US" dirty="0"/>
          </a:p>
        </p:txBody>
      </p:sp>
    </p:spTree>
    <p:extLst>
      <p:ext uri="{BB962C8B-B14F-4D97-AF65-F5344CB8AC3E}">
        <p14:creationId xmlns:p14="http://schemas.microsoft.com/office/powerpoint/2010/main" val="1228722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974" y="619432"/>
            <a:ext cx="11592232" cy="5958349"/>
          </a:xfrm>
        </p:spPr>
        <p:txBody>
          <a:bodyPr/>
          <a:lstStyle/>
          <a:p>
            <a:pPr algn="just"/>
            <a:r>
              <a:rPr lang="en-US" dirty="0" smtClean="0"/>
              <a:t>However, there are consequences to both positive and negative energy  balance that need to be considered in the long term.  </a:t>
            </a:r>
          </a:p>
          <a:p>
            <a:pPr algn="just"/>
            <a:endParaRPr lang="en-US" dirty="0"/>
          </a:p>
          <a:p>
            <a:pPr algn="just"/>
            <a:r>
              <a:rPr lang="en-US" dirty="0" smtClean="0"/>
              <a:t>Positive energy  balance may lead to over-fatness and chronic  illness, and negative energy  balance may result  in an increased risk of muscle  tis- sue loss, fatigue,  injury  and illness.</a:t>
            </a:r>
          </a:p>
          <a:p>
            <a:pPr algn="just"/>
            <a:r>
              <a:rPr lang="en-US" dirty="0">
                <a:solidFill>
                  <a:srgbClr val="363435"/>
                </a:solidFill>
                <a:latin typeface="Times New Roman" panose="02020603050405020304" pitchFamily="18" charset="0"/>
                <a:ea typeface="Times New Roman" panose="02020603050405020304" pitchFamily="18" charset="0"/>
              </a:rPr>
              <a:t>An</a:t>
            </a:r>
            <a:r>
              <a:rPr lang="en-US" spc="20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adequate</a:t>
            </a:r>
            <a:r>
              <a:rPr lang="en-US" spc="8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diet </a:t>
            </a:r>
            <a:r>
              <a:rPr lang="en-US" spc="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involves </a:t>
            </a:r>
            <a:r>
              <a:rPr lang="en-US" spc="1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more </a:t>
            </a:r>
            <a:r>
              <a:rPr lang="en-US" spc="1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than</a:t>
            </a:r>
            <a:r>
              <a:rPr lang="en-US" spc="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just </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energy </a:t>
            </a:r>
            <a:r>
              <a:rPr lang="en-US" spc="1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balance,</a:t>
            </a:r>
            <a:r>
              <a:rPr lang="en-US" spc="9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as</a:t>
            </a:r>
            <a:r>
              <a:rPr lang="en-US" spc="1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key  </a:t>
            </a:r>
            <a:r>
              <a:rPr lang="en-US" dirty="0" smtClean="0">
                <a:solidFill>
                  <a:srgbClr val="363435"/>
                </a:solidFill>
                <a:latin typeface="Times New Roman" panose="02020603050405020304" pitchFamily="18" charset="0"/>
                <a:ea typeface="Times New Roman" panose="02020603050405020304" pitchFamily="18" charset="0"/>
              </a:rPr>
              <a:t>nutrients </a:t>
            </a:r>
            <a:r>
              <a:rPr lang="en-US" dirty="0">
                <a:solidFill>
                  <a:srgbClr val="363435"/>
                </a:solidFill>
                <a:latin typeface="Times New Roman" panose="02020603050405020304" pitchFamily="18" charset="0"/>
                <a:ea typeface="Times New Roman" panose="02020603050405020304" pitchFamily="18" charset="0"/>
              </a:rPr>
              <a:t>and  fluid</a:t>
            </a:r>
            <a:r>
              <a:rPr lang="en-US" spc="17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replacement</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have </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a:t>
            </a:r>
            <a:r>
              <a:rPr lang="en-US" spc="8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role</a:t>
            </a:r>
            <a:r>
              <a:rPr lang="en-US" spc="18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a:t>
            </a:r>
            <a:r>
              <a:rPr lang="en-US" spc="1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preparation,</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support</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  </a:t>
            </a:r>
            <a:r>
              <a:rPr lang="en-US" dirty="0" smtClean="0">
                <a:solidFill>
                  <a:srgbClr val="363435"/>
                </a:solidFill>
                <a:latin typeface="Times New Roman" panose="02020603050405020304" pitchFamily="18" charset="0"/>
                <a:ea typeface="Times New Roman" panose="02020603050405020304" pitchFamily="18" charset="0"/>
              </a:rPr>
              <a:t>enhancement </a:t>
            </a:r>
            <a:r>
              <a:rPr lang="en-US" dirty="0">
                <a:solidFill>
                  <a:srgbClr val="363435"/>
                </a:solidFill>
                <a:latin typeface="Times New Roman" panose="02020603050405020304" pitchFamily="18" charset="0"/>
                <a:ea typeface="Times New Roman" panose="02020603050405020304" pitchFamily="18" charset="0"/>
              </a:rPr>
              <a:t>of</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a:t>
            </a:r>
            <a:r>
              <a:rPr lang="en-US" spc="2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athlete’s</a:t>
            </a:r>
            <a:r>
              <a:rPr lang="en-US" spc="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exercise </a:t>
            </a:r>
            <a:r>
              <a:rPr lang="en-US" spc="4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 </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sports</a:t>
            </a:r>
            <a:r>
              <a:rPr lang="en-US" spc="2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performance.</a:t>
            </a:r>
            <a:r>
              <a:rPr lang="en-US" spc="10" dirty="0">
                <a:solidFill>
                  <a:srgbClr val="363435"/>
                </a:solidFill>
                <a:latin typeface="Times New Roman" panose="02020603050405020304" pitchFamily="18" charset="0"/>
                <a:ea typeface="Times New Roman" panose="02020603050405020304" pitchFamily="18" charset="0"/>
              </a:rPr>
              <a:t> </a:t>
            </a:r>
            <a:endParaRPr lang="en-US" spc="10" dirty="0" smtClean="0">
              <a:solidFill>
                <a:srgbClr val="363435"/>
              </a:solidFill>
              <a:latin typeface="Times New Roman" panose="02020603050405020304" pitchFamily="18" charset="0"/>
              <a:ea typeface="Times New Roman" panose="02020603050405020304" pitchFamily="18" charset="0"/>
            </a:endParaRPr>
          </a:p>
          <a:p>
            <a:pPr algn="just"/>
            <a:endParaRPr lang="en-US" spc="10" dirty="0">
              <a:solidFill>
                <a:srgbClr val="363435"/>
              </a:solidFill>
              <a:latin typeface="Times New Roman" panose="02020603050405020304" pitchFamily="18" charset="0"/>
              <a:ea typeface="Times New Roman" panose="02020603050405020304" pitchFamily="18" charset="0"/>
            </a:endParaRPr>
          </a:p>
          <a:p>
            <a:pPr algn="just"/>
            <a:r>
              <a:rPr lang="en-US" dirty="0" smtClean="0">
                <a:solidFill>
                  <a:srgbClr val="363435"/>
                </a:solidFill>
                <a:latin typeface="Times New Roman" panose="02020603050405020304" pitchFamily="18" charset="0"/>
                <a:ea typeface="Times New Roman" panose="02020603050405020304" pitchFamily="18" charset="0"/>
              </a:rPr>
              <a:t>An</a:t>
            </a:r>
            <a:r>
              <a:rPr lang="en-US" spc="130" dirty="0" smtClean="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adequate sports  diet</a:t>
            </a:r>
            <a:r>
              <a:rPr lang="en-US" spc="20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also</a:t>
            </a:r>
            <a:r>
              <a:rPr lang="en-US" spc="1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prevents</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some </a:t>
            </a:r>
            <a:r>
              <a:rPr lang="en-US" spc="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negative</a:t>
            </a:r>
            <a:r>
              <a:rPr lang="en-US" spc="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effects</a:t>
            </a:r>
            <a:r>
              <a:rPr lang="en-US" spc="15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associated </a:t>
            </a:r>
            <a:r>
              <a:rPr lang="en-US" spc="9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with </a:t>
            </a:r>
            <a:r>
              <a:rPr lang="en-US" spc="5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prolonged exercise, </a:t>
            </a:r>
            <a:r>
              <a:rPr lang="en-US" spc="7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such  as</a:t>
            </a:r>
            <a:r>
              <a:rPr lang="en-US" spc="9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nutrient</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fatigue. </a:t>
            </a:r>
            <a:endParaRPr lang="en-US" dirty="0"/>
          </a:p>
        </p:txBody>
      </p:sp>
    </p:spTree>
    <p:extLst>
      <p:ext uri="{BB962C8B-B14F-4D97-AF65-F5344CB8AC3E}">
        <p14:creationId xmlns:p14="http://schemas.microsoft.com/office/powerpoint/2010/main" val="6335220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715" y="235974"/>
            <a:ext cx="11474245" cy="6356555"/>
          </a:xfrm>
        </p:spPr>
        <p:txBody>
          <a:bodyPr>
            <a:normAutofit lnSpcReduction="10000"/>
          </a:bodyPr>
          <a:lstStyle/>
          <a:p>
            <a:r>
              <a:rPr lang="en-US" dirty="0"/>
              <a:t>Adhering to a very rigid eating plan can lead to social isolation and can be a sign of compulsive behavior, both of which can create problems for athletes. Some </a:t>
            </a:r>
            <a:r>
              <a:rPr lang="en-US" dirty="0" smtClean="0"/>
              <a:t>ﬁnd </a:t>
            </a:r>
            <a:r>
              <a:rPr lang="en-US" dirty="0"/>
              <a:t>themselves eating the same foods every day and the joy of eating is diminished. </a:t>
            </a:r>
            <a:endParaRPr lang="en-US" dirty="0" smtClean="0"/>
          </a:p>
          <a:p>
            <a:endParaRPr lang="en-US" dirty="0"/>
          </a:p>
          <a:p>
            <a:pPr algn="just"/>
            <a:r>
              <a:rPr lang="en-US" dirty="0" smtClean="0"/>
              <a:t>The </a:t>
            </a:r>
            <a:r>
              <a:rPr lang="en-US" dirty="0"/>
              <a:t>key is to have a </a:t>
            </a:r>
            <a:r>
              <a:rPr lang="en-US" dirty="0" smtClean="0"/>
              <a:t>ﬂexible </a:t>
            </a:r>
            <a:r>
              <a:rPr lang="en-US" dirty="0"/>
              <a:t>eating plan that is nutritious and includes a variety of foods. </a:t>
            </a:r>
            <a:endParaRPr lang="en-US" dirty="0" smtClean="0"/>
          </a:p>
          <a:p>
            <a:pPr algn="just"/>
            <a:r>
              <a:rPr lang="en-US" dirty="0" smtClean="0"/>
              <a:t>Flexibility </a:t>
            </a:r>
            <a:r>
              <a:rPr lang="en-US" dirty="0"/>
              <a:t>usually results in short-term over- and under-eating, but long-term weight stability, proper nutrition, and enjoyment of eating. Flexible eating is not the same as unplanned eating. </a:t>
            </a:r>
            <a:endParaRPr lang="en-US" dirty="0" smtClean="0"/>
          </a:p>
          <a:p>
            <a:pPr algn="just"/>
            <a:r>
              <a:rPr lang="en-US" dirty="0" smtClean="0"/>
              <a:t>Sports </a:t>
            </a:r>
            <a:r>
              <a:rPr lang="en-US" dirty="0"/>
              <a:t>nutrition is complicated and the failure to plan a nutritious diet often results in poor nutrient intake, which may hamper performance and undermine </a:t>
            </a:r>
            <a:r>
              <a:rPr lang="en-US" dirty="0" smtClean="0"/>
              <a:t>long term </a:t>
            </a:r>
            <a:r>
              <a:rPr lang="en-US" dirty="0"/>
              <a:t>health. But eating according to a rigid schedule is a problem, too. </a:t>
            </a:r>
            <a:endParaRPr lang="en-US" dirty="0" smtClean="0"/>
          </a:p>
          <a:p>
            <a:pPr algn="just"/>
            <a:r>
              <a:rPr lang="en-US" dirty="0" smtClean="0"/>
              <a:t>Food </a:t>
            </a:r>
            <a:r>
              <a:rPr lang="en-US" dirty="0"/>
              <a:t>is for fuel and fun, and athletes must </a:t>
            </a:r>
            <a:r>
              <a:rPr lang="en-US" dirty="0" smtClean="0"/>
              <a:t>ﬁnd </a:t>
            </a:r>
            <a:r>
              <a:rPr lang="en-US" dirty="0"/>
              <a:t>the right balance</a:t>
            </a:r>
            <a:r>
              <a:rPr lang="en-US" dirty="0" smtClean="0"/>
              <a:t>.</a:t>
            </a:r>
            <a:endParaRPr lang="en-US" dirty="0"/>
          </a:p>
        </p:txBody>
      </p:sp>
    </p:spTree>
    <p:extLst>
      <p:ext uri="{BB962C8B-B14F-4D97-AF65-F5344CB8AC3E}">
        <p14:creationId xmlns:p14="http://schemas.microsoft.com/office/powerpoint/2010/main" val="3955118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974" y="471948"/>
            <a:ext cx="11592232" cy="6032091"/>
          </a:xfrm>
        </p:spPr>
        <p:txBody>
          <a:bodyPr>
            <a:normAutofit/>
          </a:bodyPr>
          <a:lstStyle/>
          <a:p>
            <a:pPr algn="just"/>
            <a:r>
              <a:rPr lang="en-US" dirty="0">
                <a:solidFill>
                  <a:srgbClr val="363435"/>
                </a:solidFill>
                <a:latin typeface="Times New Roman" panose="02020603050405020304" pitchFamily="18" charset="0"/>
                <a:ea typeface="Times New Roman" panose="02020603050405020304" pitchFamily="18" charset="0"/>
              </a:rPr>
              <a:t>The</a:t>
            </a:r>
            <a:r>
              <a:rPr lang="en-US" spc="1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nutrients,</a:t>
            </a:r>
            <a:r>
              <a:rPr lang="en-US" spc="1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namely,</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carbohydrates, proteins</a:t>
            </a:r>
            <a:r>
              <a:rPr lang="en-US" spc="1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 </a:t>
            </a:r>
            <a:r>
              <a:rPr lang="en-US" spc="1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fats</a:t>
            </a:r>
            <a:r>
              <a:rPr lang="en-US" spc="2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provide</a:t>
            </a:r>
            <a:r>
              <a:rPr lang="en-US" spc="1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energy </a:t>
            </a:r>
            <a:r>
              <a:rPr lang="en-US" spc="19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for</a:t>
            </a:r>
            <a:r>
              <a:rPr lang="en-US" spc="2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exercising </a:t>
            </a:r>
            <a:r>
              <a:rPr lang="en-US" spc="19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muscles. </a:t>
            </a:r>
            <a:r>
              <a:rPr lang="en-US" spc="175" dirty="0">
                <a:solidFill>
                  <a:srgbClr val="363435"/>
                </a:solidFill>
                <a:latin typeface="Times New Roman" panose="02020603050405020304" pitchFamily="18" charset="0"/>
                <a:ea typeface="Times New Roman" panose="02020603050405020304" pitchFamily="18" charset="0"/>
              </a:rPr>
              <a:t> </a:t>
            </a:r>
            <a:endParaRPr lang="en-US" spc="175" dirty="0" smtClean="0">
              <a:solidFill>
                <a:srgbClr val="363435"/>
              </a:solidFill>
              <a:latin typeface="Times New Roman" panose="02020603050405020304" pitchFamily="18" charset="0"/>
              <a:ea typeface="Times New Roman" panose="02020603050405020304" pitchFamily="18" charset="0"/>
            </a:endParaRPr>
          </a:p>
          <a:p>
            <a:pPr algn="just"/>
            <a:r>
              <a:rPr lang="en-US" dirty="0" smtClean="0">
                <a:solidFill>
                  <a:srgbClr val="363435"/>
                </a:solidFill>
                <a:latin typeface="Times New Roman" panose="02020603050405020304" pitchFamily="18" charset="0"/>
                <a:ea typeface="Times New Roman" panose="02020603050405020304" pitchFamily="18" charset="0"/>
              </a:rPr>
              <a:t>The</a:t>
            </a:r>
            <a:r>
              <a:rPr lang="en-US" spc="235" dirty="0" smtClean="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proportion of</a:t>
            </a:r>
            <a:r>
              <a:rPr lang="en-US" spc="9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these </a:t>
            </a:r>
            <a:r>
              <a:rPr lang="en-US" spc="8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nutrients</a:t>
            </a:r>
            <a:r>
              <a:rPr lang="en-US" spc="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required</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are</a:t>
            </a:r>
            <a:r>
              <a:rPr lang="en-US" spc="2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dependent</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on</a:t>
            </a:r>
            <a:r>
              <a:rPr lang="en-US" spc="2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factors </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such </a:t>
            </a:r>
            <a:r>
              <a:rPr lang="en-US" spc="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as</a:t>
            </a:r>
            <a:r>
              <a:rPr lang="en-US" spc="10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 </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athlete’s body</a:t>
            </a:r>
            <a:r>
              <a:rPr lang="en-US" spc="1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weight,</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age,</a:t>
            </a:r>
            <a:r>
              <a:rPr lang="en-US" spc="14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gender,</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intensity</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a:t>
            </a:r>
            <a:r>
              <a:rPr lang="en-US" spc="2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duration</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exercise </a:t>
            </a:r>
            <a:r>
              <a:rPr lang="en-US" spc="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a:t>
            </a:r>
            <a:r>
              <a:rPr lang="en-US" spc="2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timing </a:t>
            </a:r>
            <a:r>
              <a:rPr lang="en-US" spc="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 meals  (i.e.</a:t>
            </a:r>
            <a:r>
              <a:rPr lang="en-US" spc="18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eating </a:t>
            </a:r>
            <a:r>
              <a:rPr lang="en-US" spc="5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before, </a:t>
            </a:r>
            <a:r>
              <a:rPr lang="en-US" spc="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during</a:t>
            </a:r>
            <a:r>
              <a:rPr lang="en-US" spc="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 </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after</a:t>
            </a:r>
            <a:r>
              <a:rPr lang="en-US" spc="2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training</a:t>
            </a:r>
            <a:r>
              <a:rPr lang="en-US" spc="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or</a:t>
            </a:r>
            <a:r>
              <a:rPr lang="en-US" spc="1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competition).</a:t>
            </a:r>
            <a:r>
              <a:rPr lang="en-US" spc="120" dirty="0">
                <a:solidFill>
                  <a:srgbClr val="363435"/>
                </a:solidFill>
                <a:latin typeface="Times New Roman" panose="02020603050405020304" pitchFamily="18" charset="0"/>
                <a:ea typeface="Times New Roman" panose="02020603050405020304" pitchFamily="18" charset="0"/>
              </a:rPr>
              <a:t> </a:t>
            </a:r>
            <a:endParaRPr lang="en-US" spc="120" dirty="0" smtClean="0">
              <a:solidFill>
                <a:srgbClr val="363435"/>
              </a:solidFill>
              <a:latin typeface="Times New Roman" panose="02020603050405020304" pitchFamily="18" charset="0"/>
              <a:ea typeface="Times New Roman" panose="02020603050405020304" pitchFamily="18" charset="0"/>
            </a:endParaRPr>
          </a:p>
          <a:p>
            <a:pPr algn="just"/>
            <a:endParaRPr lang="en-US" spc="120" dirty="0">
              <a:solidFill>
                <a:srgbClr val="363435"/>
              </a:solidFill>
              <a:latin typeface="Times New Roman" panose="02020603050405020304" pitchFamily="18" charset="0"/>
              <a:ea typeface="Times New Roman" panose="02020603050405020304" pitchFamily="18" charset="0"/>
            </a:endParaRPr>
          </a:p>
          <a:p>
            <a:pPr algn="just"/>
            <a:r>
              <a:rPr lang="en-US" dirty="0" smtClean="0">
                <a:solidFill>
                  <a:srgbClr val="363435"/>
                </a:solidFill>
                <a:latin typeface="Times New Roman" panose="02020603050405020304" pitchFamily="18" charset="0"/>
                <a:ea typeface="Times New Roman" panose="02020603050405020304" pitchFamily="18" charset="0"/>
              </a:rPr>
              <a:t>While </a:t>
            </a:r>
            <a:r>
              <a:rPr lang="en-US" dirty="0">
                <a:solidFill>
                  <a:srgbClr val="363435"/>
                </a:solidFill>
                <a:latin typeface="Times New Roman" panose="02020603050405020304" pitchFamily="18" charset="0"/>
                <a:ea typeface="Times New Roman" panose="02020603050405020304" pitchFamily="18" charset="0"/>
              </a:rPr>
              <a:t>many </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athletes believe </a:t>
            </a:r>
            <a:r>
              <a:rPr lang="en-US" spc="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they </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are</a:t>
            </a:r>
            <a:r>
              <a:rPr lang="en-US" spc="18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eating </a:t>
            </a:r>
            <a:r>
              <a:rPr lang="en-US" spc="4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a:t>
            </a:r>
            <a:r>
              <a:rPr lang="en-US" spc="8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high-carbohydrate, low-fat </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eating plan,</a:t>
            </a:r>
            <a:r>
              <a:rPr lang="en-US" spc="2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on</a:t>
            </a:r>
            <a:r>
              <a:rPr lang="en-US" spc="1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closer</a:t>
            </a:r>
            <a:r>
              <a:rPr lang="en-US" spc="1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inspection</a:t>
            </a:r>
            <a:r>
              <a:rPr lang="en-US" spc="-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or</a:t>
            </a:r>
            <a:r>
              <a:rPr lang="en-US" spc="9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analysis</a:t>
            </a:r>
            <a:r>
              <a:rPr lang="en-US" spc="20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a:t>
            </a:r>
            <a:r>
              <a:rPr lang="en-US" spc="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a:t>
            </a:r>
            <a:r>
              <a:rPr lang="en-US" spc="18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diet</a:t>
            </a:r>
            <a:r>
              <a:rPr lang="en-US" spc="1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it</a:t>
            </a:r>
            <a:r>
              <a:rPr lang="en-US" spc="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is</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often</a:t>
            </a:r>
            <a:r>
              <a:rPr lang="en-US" spc="2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revealed</a:t>
            </a:r>
            <a:r>
              <a:rPr lang="en-US" spc="-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that </a:t>
            </a:r>
            <a:r>
              <a:rPr lang="en-US" spc="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 diet</a:t>
            </a:r>
            <a:r>
              <a:rPr lang="en-US" spc="15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is</a:t>
            </a:r>
            <a:r>
              <a:rPr lang="en-US" spc="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a:t>
            </a:r>
            <a:r>
              <a:rPr lang="en-US" spc="1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fact</a:t>
            </a:r>
            <a:r>
              <a:rPr lang="en-US" spc="10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high-fat,</a:t>
            </a:r>
            <a:r>
              <a:rPr lang="en-US" spc="-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low-carbohydrate</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plan,  and</a:t>
            </a:r>
            <a:r>
              <a:rPr lang="en-US" spc="2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not</a:t>
            </a:r>
            <a:r>
              <a:rPr lang="en-US" spc="2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much</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different</a:t>
            </a:r>
            <a:r>
              <a:rPr lang="en-US" spc="-7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to the </a:t>
            </a:r>
            <a:r>
              <a:rPr lang="en-US" spc="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average </a:t>
            </a:r>
            <a:r>
              <a:rPr lang="en-US" spc="10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western</a:t>
            </a:r>
            <a:r>
              <a:rPr lang="en-US" spc="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diet.  </a:t>
            </a:r>
            <a:endParaRPr lang="en-US" dirty="0" smtClean="0">
              <a:solidFill>
                <a:srgbClr val="363435"/>
              </a:solidFill>
              <a:latin typeface="Times New Roman" panose="02020603050405020304" pitchFamily="18" charset="0"/>
              <a:ea typeface="Times New Roman" panose="02020603050405020304" pitchFamily="18" charset="0"/>
            </a:endParaRPr>
          </a:p>
          <a:p>
            <a:pPr algn="just"/>
            <a:r>
              <a:rPr lang="en-US" dirty="0" smtClean="0">
                <a:solidFill>
                  <a:srgbClr val="363435"/>
                </a:solidFill>
                <a:latin typeface="Times New Roman" panose="02020603050405020304" pitchFamily="18" charset="0"/>
                <a:ea typeface="Times New Roman" panose="02020603050405020304" pitchFamily="18" charset="0"/>
              </a:rPr>
              <a:t>Participation</a:t>
            </a:r>
            <a:r>
              <a:rPr lang="en-US" spc="50" dirty="0" smtClean="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a:t>
            </a:r>
            <a:r>
              <a:rPr lang="en-US" spc="1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exercise </a:t>
            </a:r>
            <a:r>
              <a:rPr lang="en-US" spc="8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may </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also</a:t>
            </a:r>
            <a:r>
              <a:rPr lang="en-US" spc="1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increase </a:t>
            </a:r>
            <a:r>
              <a:rPr lang="en-US" spc="1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 need </a:t>
            </a:r>
            <a:r>
              <a:rPr lang="en-US" spc="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for</a:t>
            </a:r>
            <a:r>
              <a:rPr lang="en-US" spc="1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certain</a:t>
            </a:r>
            <a:r>
              <a:rPr lang="en-US" spc="5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vitamins</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 </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minerals,</a:t>
            </a:r>
            <a:r>
              <a:rPr lang="en-US" spc="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those </a:t>
            </a:r>
            <a:r>
              <a:rPr lang="en-US" spc="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that </a:t>
            </a:r>
            <a:r>
              <a:rPr lang="en-US" spc="7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have </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specific</a:t>
            </a:r>
            <a:r>
              <a:rPr lang="en-US" spc="14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functions in</a:t>
            </a:r>
            <a:r>
              <a:rPr lang="en-US" spc="1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exercise </a:t>
            </a:r>
            <a:r>
              <a:rPr lang="en-US" spc="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metabolism and</a:t>
            </a:r>
            <a:r>
              <a:rPr lang="en-US" spc="2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a:t>
            </a:r>
            <a:r>
              <a:rPr lang="en-US" spc="2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immune</a:t>
            </a:r>
            <a:r>
              <a:rPr lang="en-US" spc="9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system.</a:t>
            </a:r>
            <a:endParaRPr lang="en-US" dirty="0"/>
          </a:p>
        </p:txBody>
      </p:sp>
    </p:spTree>
    <p:extLst>
      <p:ext uri="{BB962C8B-B14F-4D97-AF65-F5344CB8AC3E}">
        <p14:creationId xmlns:p14="http://schemas.microsoft.com/office/powerpoint/2010/main" val="1156571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477" y="442452"/>
            <a:ext cx="11769213" cy="6150077"/>
          </a:xfrm>
        </p:spPr>
        <p:txBody>
          <a:bodyPr>
            <a:normAutofit lnSpcReduction="10000"/>
          </a:bodyPr>
          <a:lstStyle/>
          <a:p>
            <a:pPr marL="69850" marR="629920" indent="116840" algn="just">
              <a:lnSpc>
                <a:spcPct val="118000"/>
              </a:lnSpc>
              <a:spcBef>
                <a:spcPts val="5"/>
              </a:spcBef>
              <a:spcAft>
                <a:spcPts val="0"/>
              </a:spcAft>
            </a:pPr>
            <a:r>
              <a:rPr lang="en-US" dirty="0">
                <a:solidFill>
                  <a:srgbClr val="363435"/>
                </a:solidFill>
                <a:latin typeface="Times New Roman" panose="02020603050405020304" pitchFamily="18" charset="0"/>
                <a:ea typeface="Times New Roman" panose="02020603050405020304" pitchFamily="18" charset="0"/>
              </a:rPr>
              <a:t>All</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athletes</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start</a:t>
            </a:r>
            <a:r>
              <a:rPr lang="en-US" spc="20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out</a:t>
            </a:r>
            <a:r>
              <a:rPr lang="en-US" spc="2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with </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recreational</a:t>
            </a:r>
            <a:r>
              <a:rPr lang="en-US" spc="-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exercise. </a:t>
            </a:r>
            <a:r>
              <a:rPr lang="en-US" spc="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Some</a:t>
            </a:r>
            <a:r>
              <a:rPr lang="en-US" spc="20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may</a:t>
            </a:r>
            <a:r>
              <a:rPr lang="en-US" spc="18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continue</a:t>
            </a:r>
            <a:r>
              <a:rPr lang="en-US" spc="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this level </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a:t>
            </a:r>
            <a:r>
              <a:rPr lang="en-US" spc="19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exercise </a:t>
            </a:r>
            <a:r>
              <a:rPr lang="en-US" spc="1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participation</a:t>
            </a:r>
            <a:r>
              <a:rPr lang="en-US" spc="18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indefinitely.</a:t>
            </a:r>
            <a:r>
              <a:rPr lang="en-US" spc="185" dirty="0">
                <a:solidFill>
                  <a:srgbClr val="363435"/>
                </a:solidFill>
                <a:latin typeface="Times New Roman" panose="02020603050405020304" pitchFamily="18" charset="0"/>
                <a:ea typeface="Times New Roman" panose="02020603050405020304" pitchFamily="18" charset="0"/>
              </a:rPr>
              <a:t> </a:t>
            </a:r>
            <a:endParaRPr lang="en-US" spc="185" dirty="0" smtClean="0">
              <a:solidFill>
                <a:srgbClr val="363435"/>
              </a:solidFill>
              <a:latin typeface="Times New Roman" panose="02020603050405020304" pitchFamily="18" charset="0"/>
              <a:ea typeface="Times New Roman" panose="02020603050405020304" pitchFamily="18" charset="0"/>
            </a:endParaRPr>
          </a:p>
          <a:p>
            <a:pPr marL="69850" marR="629920" indent="116840" algn="just">
              <a:lnSpc>
                <a:spcPct val="118000"/>
              </a:lnSpc>
              <a:spcBef>
                <a:spcPts val="5"/>
              </a:spcBef>
              <a:spcAft>
                <a:spcPts val="0"/>
              </a:spcAft>
            </a:pPr>
            <a:r>
              <a:rPr lang="en-US" dirty="0" smtClean="0">
                <a:solidFill>
                  <a:srgbClr val="363435"/>
                </a:solidFill>
                <a:latin typeface="Times New Roman" panose="02020603050405020304" pitchFamily="18" charset="0"/>
                <a:ea typeface="Times New Roman" panose="02020603050405020304" pitchFamily="18" charset="0"/>
              </a:rPr>
              <a:t>However</a:t>
            </a:r>
            <a:r>
              <a:rPr lang="en-US" dirty="0">
                <a:solidFill>
                  <a:srgbClr val="363435"/>
                </a:solidFill>
                <a:latin typeface="Times New Roman" panose="02020603050405020304" pitchFamily="18" charset="0"/>
                <a:ea typeface="Times New Roman" panose="02020603050405020304" pitchFamily="18" charset="0"/>
              </a:rPr>
              <a:t>,</a:t>
            </a:r>
            <a:r>
              <a:rPr lang="en-US" spc="1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for  many </a:t>
            </a:r>
            <a:r>
              <a:rPr lang="en-US" spc="19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athletes, participation</a:t>
            </a:r>
            <a:r>
              <a:rPr lang="en-US" spc="1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  sport </a:t>
            </a:r>
            <a:r>
              <a:rPr lang="en-US" spc="9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can </a:t>
            </a:r>
            <a:r>
              <a:rPr lang="en-US" spc="4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become </a:t>
            </a:r>
            <a:r>
              <a:rPr lang="en-US" spc="1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highly </a:t>
            </a:r>
            <a:r>
              <a:rPr lang="en-US" spc="1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competitive</a:t>
            </a:r>
            <a:r>
              <a:rPr lang="en-US" spc="1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 </a:t>
            </a:r>
            <a:r>
              <a:rPr lang="en-US" spc="10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this </a:t>
            </a:r>
            <a:r>
              <a:rPr lang="en-US" spc="55" dirty="0">
                <a:solidFill>
                  <a:srgbClr val="363435"/>
                </a:solidFill>
                <a:latin typeface="Times New Roman" panose="02020603050405020304" pitchFamily="18" charset="0"/>
                <a:ea typeface="Times New Roman" panose="02020603050405020304" pitchFamily="18" charset="0"/>
              </a:rPr>
              <a:t> </a:t>
            </a:r>
            <a:r>
              <a:rPr lang="en-US" dirty="0" smtClean="0">
                <a:solidFill>
                  <a:srgbClr val="363435"/>
                </a:solidFill>
                <a:latin typeface="Times New Roman" panose="02020603050405020304" pitchFamily="18" charset="0"/>
                <a:ea typeface="Times New Roman" panose="02020603050405020304" pitchFamily="18" charset="0"/>
              </a:rPr>
              <a:t>environment</a:t>
            </a:r>
            <a:r>
              <a:rPr lang="en-US" spc="40" dirty="0" smtClean="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requires</a:t>
            </a:r>
            <a:r>
              <a:rPr lang="en-US" spc="-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that </a:t>
            </a:r>
            <a:r>
              <a:rPr lang="en-US" spc="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athletes</a:t>
            </a:r>
            <a:r>
              <a:rPr lang="en-US" spc="-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train </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a:t>
            </a:r>
            <a:r>
              <a:rPr lang="en-US" spc="2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compete</a:t>
            </a:r>
            <a:r>
              <a:rPr lang="en-US" spc="-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a:t>
            </a:r>
            <a:r>
              <a:rPr lang="en-US" spc="1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their </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maximum</a:t>
            </a:r>
            <a:r>
              <a:rPr lang="en-US" spc="10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capacity. </a:t>
            </a:r>
            <a:endParaRPr lang="en-US" dirty="0" smtClean="0">
              <a:solidFill>
                <a:srgbClr val="363435"/>
              </a:solidFill>
              <a:latin typeface="Times New Roman" panose="02020603050405020304" pitchFamily="18" charset="0"/>
              <a:ea typeface="Times New Roman" panose="02020603050405020304" pitchFamily="18" charset="0"/>
            </a:endParaRPr>
          </a:p>
          <a:p>
            <a:pPr marL="69850" marR="629920" indent="116840" algn="just">
              <a:lnSpc>
                <a:spcPct val="118000"/>
              </a:lnSpc>
              <a:spcBef>
                <a:spcPts val="5"/>
              </a:spcBef>
              <a:spcAft>
                <a:spcPts val="0"/>
              </a:spcAft>
            </a:pPr>
            <a:r>
              <a:rPr lang="en-US" dirty="0" smtClean="0">
                <a:solidFill>
                  <a:srgbClr val="363435"/>
                </a:solidFill>
                <a:latin typeface="Times New Roman" panose="02020603050405020304" pitchFamily="18" charset="0"/>
                <a:ea typeface="Times New Roman" panose="02020603050405020304" pitchFamily="18" charset="0"/>
              </a:rPr>
              <a:t>The</a:t>
            </a:r>
            <a:r>
              <a:rPr lang="en-US" spc="185" dirty="0" smtClean="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need </a:t>
            </a:r>
            <a:r>
              <a:rPr lang="en-US" spc="1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for</a:t>
            </a:r>
            <a:r>
              <a:rPr lang="en-US" spc="1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 </a:t>
            </a:r>
            <a:r>
              <a:rPr lang="en-US" spc="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adequate</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sports </a:t>
            </a:r>
            <a:r>
              <a:rPr lang="en-US" spc="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diet</a:t>
            </a:r>
            <a:r>
              <a:rPr lang="en-US" spc="2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can  help </a:t>
            </a:r>
            <a:r>
              <a:rPr lang="en-US" spc="5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athletes</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sustain</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strenuous activities </a:t>
            </a:r>
            <a:r>
              <a:rPr lang="en-US" spc="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that </a:t>
            </a:r>
            <a:r>
              <a:rPr lang="en-US" spc="4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may</a:t>
            </a:r>
            <a:r>
              <a:rPr lang="en-US" spc="20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be</a:t>
            </a:r>
            <a:r>
              <a:rPr lang="en-US" spc="10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a:t>
            </a:r>
            <a:r>
              <a:rPr lang="en-US" spc="5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varying </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intensity,</a:t>
            </a:r>
            <a:r>
              <a:rPr lang="en-US" spc="-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duration,</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frequency</a:t>
            </a:r>
            <a:r>
              <a:rPr lang="en-US" spc="-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a:t>
            </a:r>
            <a:r>
              <a:rPr lang="en-US" spc="2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skill.</a:t>
            </a:r>
            <a:endParaRPr lang="en-US" dirty="0">
              <a:latin typeface="Times New Roman" panose="02020603050405020304" pitchFamily="18" charset="0"/>
              <a:ea typeface="Times New Roman" panose="02020603050405020304" pitchFamily="18" charset="0"/>
            </a:endParaRPr>
          </a:p>
          <a:p>
            <a:pPr algn="just"/>
            <a:r>
              <a:rPr lang="en-US" dirty="0">
                <a:solidFill>
                  <a:srgbClr val="363435"/>
                </a:solidFill>
                <a:latin typeface="Times New Roman" panose="02020603050405020304" pitchFamily="18" charset="0"/>
                <a:ea typeface="Times New Roman" panose="02020603050405020304" pitchFamily="18" charset="0"/>
              </a:rPr>
              <a:t>To</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help </a:t>
            </a:r>
            <a:r>
              <a:rPr lang="en-US" spc="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a:t>
            </a:r>
            <a:r>
              <a:rPr lang="en-US" spc="2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a:t>
            </a:r>
            <a:r>
              <a:rPr lang="en-US" spc="9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achieve</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a:t>
            </a:r>
            <a:r>
              <a:rPr lang="en-US" spc="2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adequate</a:t>
            </a:r>
            <a:r>
              <a:rPr lang="en-US" spc="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sports </a:t>
            </a:r>
            <a:r>
              <a:rPr lang="en-US" spc="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diet, </a:t>
            </a:r>
            <a:r>
              <a:rPr lang="en-US" spc="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 </a:t>
            </a:r>
            <a:r>
              <a:rPr lang="en-US" spc="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goals</a:t>
            </a:r>
            <a:r>
              <a:rPr lang="en-US" spc="17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set</a:t>
            </a:r>
            <a:r>
              <a:rPr lang="en-US" spc="1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out </a:t>
            </a:r>
            <a:r>
              <a:rPr lang="en-US" spc="4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 the </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following </a:t>
            </a:r>
            <a:r>
              <a:rPr lang="en-US" spc="11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text </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can</a:t>
            </a:r>
            <a:r>
              <a:rPr lang="en-US" spc="2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be</a:t>
            </a:r>
            <a:r>
              <a:rPr lang="en-US" spc="1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applied </a:t>
            </a:r>
            <a:r>
              <a:rPr lang="en-US" spc="10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to</a:t>
            </a:r>
            <a:r>
              <a:rPr lang="en-US" spc="18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all</a:t>
            </a:r>
            <a:r>
              <a:rPr lang="en-US" spc="1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athletes</a:t>
            </a:r>
            <a:r>
              <a:rPr lang="en-US" spc="12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participating</a:t>
            </a:r>
            <a:r>
              <a:rPr lang="en-US" spc="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a:t>
            </a:r>
            <a:r>
              <a:rPr lang="en-US" spc="19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any </a:t>
            </a:r>
            <a:r>
              <a:rPr lang="en-US" spc="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level of</a:t>
            </a:r>
            <a:r>
              <a:rPr lang="en-US" spc="1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sport. </a:t>
            </a:r>
            <a:r>
              <a:rPr lang="en-US" spc="80" dirty="0">
                <a:solidFill>
                  <a:srgbClr val="363435"/>
                </a:solidFill>
                <a:latin typeface="Times New Roman" panose="02020603050405020304" pitchFamily="18" charset="0"/>
                <a:ea typeface="Times New Roman" panose="02020603050405020304" pitchFamily="18" charset="0"/>
              </a:rPr>
              <a:t> </a:t>
            </a:r>
            <a:endParaRPr lang="en-US" spc="80" dirty="0" smtClean="0">
              <a:solidFill>
                <a:srgbClr val="363435"/>
              </a:solidFill>
              <a:latin typeface="Times New Roman" panose="02020603050405020304" pitchFamily="18" charset="0"/>
              <a:ea typeface="Times New Roman" panose="02020603050405020304" pitchFamily="18" charset="0"/>
            </a:endParaRPr>
          </a:p>
          <a:p>
            <a:pPr algn="just"/>
            <a:r>
              <a:rPr lang="en-US" dirty="0" smtClean="0">
                <a:solidFill>
                  <a:srgbClr val="363435"/>
                </a:solidFill>
                <a:latin typeface="Times New Roman" panose="02020603050405020304" pitchFamily="18" charset="0"/>
                <a:ea typeface="Times New Roman" panose="02020603050405020304" pitchFamily="18" charset="0"/>
              </a:rPr>
              <a:t>These  </a:t>
            </a:r>
            <a:r>
              <a:rPr lang="en-US" dirty="0">
                <a:solidFill>
                  <a:srgbClr val="363435"/>
                </a:solidFill>
                <a:latin typeface="Times New Roman" panose="02020603050405020304" pitchFamily="18" charset="0"/>
                <a:ea typeface="Times New Roman" panose="02020603050405020304" pitchFamily="18" charset="0"/>
              </a:rPr>
              <a:t>goals</a:t>
            </a:r>
            <a:r>
              <a:rPr lang="en-US" spc="20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form </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 </a:t>
            </a:r>
            <a:r>
              <a:rPr lang="en-US" spc="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foundation</a:t>
            </a:r>
            <a:r>
              <a:rPr lang="en-US" spc="6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a:t>
            </a:r>
            <a:r>
              <a:rPr lang="en-US" spc="1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 </a:t>
            </a:r>
            <a:r>
              <a:rPr lang="en-US" spc="6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athlete’s</a:t>
            </a:r>
            <a:r>
              <a:rPr lang="en-US" spc="4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everyday</a:t>
            </a:r>
            <a:r>
              <a:rPr lang="en-US" spc="8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diet, which </a:t>
            </a:r>
            <a:r>
              <a:rPr lang="en-US" spc="18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can </a:t>
            </a:r>
            <a:r>
              <a:rPr lang="en-US" spc="4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then</a:t>
            </a:r>
            <a:r>
              <a:rPr lang="en-US" spc="9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be</a:t>
            </a:r>
            <a:r>
              <a:rPr lang="en-US" spc="2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tailored</a:t>
            </a:r>
            <a:r>
              <a:rPr lang="en-US" spc="1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to</a:t>
            </a:r>
            <a:r>
              <a:rPr lang="en-US" spc="2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suit </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the </a:t>
            </a:r>
            <a:r>
              <a:rPr lang="en-US" spc="9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individual</a:t>
            </a:r>
            <a:r>
              <a:rPr lang="en-US" spc="1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needs </a:t>
            </a:r>
            <a:r>
              <a:rPr lang="en-US" spc="1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a:t>
            </a:r>
            <a:r>
              <a:rPr lang="en-US" spc="17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 </a:t>
            </a:r>
            <a:r>
              <a:rPr lang="en-US" spc="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athlete</a:t>
            </a:r>
            <a:r>
              <a:rPr lang="en-US" spc="2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as their </a:t>
            </a:r>
            <a:r>
              <a:rPr lang="en-US" spc="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demand</a:t>
            </a:r>
            <a:r>
              <a:rPr lang="en-US" spc="-2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for</a:t>
            </a:r>
            <a:r>
              <a:rPr lang="en-US" spc="9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food</a:t>
            </a:r>
            <a:r>
              <a:rPr lang="en-US" spc="1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and</a:t>
            </a:r>
            <a:r>
              <a:rPr lang="en-US" spc="21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fluid</a:t>
            </a:r>
            <a:r>
              <a:rPr lang="en-US" spc="15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change</a:t>
            </a:r>
            <a:r>
              <a:rPr lang="en-US" spc="-7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through</a:t>
            </a:r>
            <a:r>
              <a:rPr lang="en-US" spc="3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various </a:t>
            </a:r>
            <a:r>
              <a:rPr lang="en-US" spc="45"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stages</a:t>
            </a:r>
            <a:r>
              <a:rPr lang="en-US" spc="15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of</a:t>
            </a:r>
            <a:r>
              <a:rPr lang="en-US" spc="4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training, competition and</a:t>
            </a:r>
            <a:r>
              <a:rPr lang="en-US" spc="230" dirty="0">
                <a:solidFill>
                  <a:srgbClr val="363435"/>
                </a:solidFill>
                <a:latin typeface="Times New Roman" panose="02020603050405020304" pitchFamily="18" charset="0"/>
                <a:ea typeface="Times New Roman" panose="02020603050405020304" pitchFamily="18" charset="0"/>
              </a:rPr>
              <a:t> </a:t>
            </a:r>
            <a:r>
              <a:rPr lang="en-US" dirty="0">
                <a:solidFill>
                  <a:srgbClr val="363435"/>
                </a:solidFill>
                <a:latin typeface="Times New Roman" panose="02020603050405020304" pitchFamily="18" charset="0"/>
                <a:ea typeface="Times New Roman" panose="02020603050405020304" pitchFamily="18" charset="0"/>
              </a:rPr>
              <a:t>recovery</a:t>
            </a:r>
            <a:endParaRPr lang="en-US" dirty="0"/>
          </a:p>
        </p:txBody>
      </p:sp>
    </p:spTree>
    <p:extLst>
      <p:ext uri="{BB962C8B-B14F-4D97-AF65-F5344CB8AC3E}">
        <p14:creationId xmlns:p14="http://schemas.microsoft.com/office/powerpoint/2010/main" val="3135656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3520"/>
          </a:xfrm>
        </p:spPr>
        <p:txBody>
          <a:bodyPr>
            <a:normAutofit fontScale="90000"/>
          </a:bodyPr>
          <a:lstStyle/>
          <a:p>
            <a:r>
              <a:rPr lang="en-US" dirty="0" smtClean="0"/>
              <a:t/>
            </a:r>
            <a:br>
              <a:rPr lang="en-US" dirty="0" smtClean="0"/>
            </a:br>
            <a:r>
              <a:rPr lang="en-US" b="1" dirty="0" smtClean="0"/>
              <a:t>Goals of an adequate sports diet</a:t>
            </a:r>
            <a:br>
              <a:rPr lang="en-US" b="1" dirty="0" smtClean="0"/>
            </a:br>
            <a:endParaRPr lang="en-US" b="1" dirty="0"/>
          </a:p>
        </p:txBody>
      </p:sp>
      <p:sp>
        <p:nvSpPr>
          <p:cNvPr id="3" name="Content Placeholder 2"/>
          <p:cNvSpPr>
            <a:spLocks noGrp="1"/>
          </p:cNvSpPr>
          <p:nvPr>
            <p:ph idx="1"/>
          </p:nvPr>
        </p:nvSpPr>
        <p:spPr>
          <a:xfrm>
            <a:off x="412955" y="958646"/>
            <a:ext cx="11444748" cy="5707625"/>
          </a:xfrm>
        </p:spPr>
        <p:txBody>
          <a:bodyPr>
            <a:normAutofit fontScale="92500" lnSpcReduction="10000"/>
          </a:bodyPr>
          <a:lstStyle/>
          <a:p>
            <a:r>
              <a:rPr lang="en-US" dirty="0" smtClean="0"/>
              <a:t>   To follow the basic healthy eating  guidelines</a:t>
            </a:r>
          </a:p>
          <a:p>
            <a:r>
              <a:rPr lang="en-US" dirty="0" smtClean="0"/>
              <a:t>   To meet  energy  and nutrient requirements</a:t>
            </a:r>
          </a:p>
          <a:p>
            <a:r>
              <a:rPr lang="en-US" dirty="0" smtClean="0"/>
              <a:t>   To maintain health and well-being in both  short  term  and long term</a:t>
            </a:r>
          </a:p>
          <a:p>
            <a:r>
              <a:rPr lang="en-US" dirty="0" smtClean="0"/>
              <a:t>   To reach  and maintain a healthy body mass, appropriate body composition  levels, including body fat and  body muscle  tissue,  and  body water, as well as other health indices (i.e. waist circumference).</a:t>
            </a:r>
          </a:p>
          <a:p>
            <a:r>
              <a:rPr lang="en-US" dirty="0" smtClean="0"/>
              <a:t>   To plan and implement training and competition nutrition strategies </a:t>
            </a:r>
          </a:p>
          <a:p>
            <a:r>
              <a:rPr lang="en-US" dirty="0"/>
              <a:t> To ensure optimal hydration before,  during and after exercise</a:t>
            </a:r>
          </a:p>
          <a:p>
            <a:r>
              <a:rPr lang="en-US" dirty="0"/>
              <a:t>   To treat  suboptimal nutrient levels and any known nutritional </a:t>
            </a:r>
            <a:r>
              <a:rPr lang="en-US" dirty="0" err="1"/>
              <a:t>deficien</a:t>
            </a:r>
            <a:r>
              <a:rPr lang="en-US" dirty="0"/>
              <a:t>- </a:t>
            </a:r>
            <a:r>
              <a:rPr lang="en-US" dirty="0" err="1"/>
              <a:t>cies</a:t>
            </a:r>
            <a:endParaRPr lang="en-US" dirty="0"/>
          </a:p>
          <a:p>
            <a:r>
              <a:rPr lang="en-US" dirty="0"/>
              <a:t>   To treat  and manage any ailments or diseases (i.e. diabetes) while eating for sport</a:t>
            </a:r>
          </a:p>
          <a:p>
            <a:r>
              <a:rPr lang="en-US" dirty="0"/>
              <a:t>   To determine if or when nutritional supplements may  be of benefit to the diet and exercise  </a:t>
            </a:r>
            <a:r>
              <a:rPr lang="en-US" dirty="0" smtClean="0"/>
              <a:t>performance</a:t>
            </a:r>
          </a:p>
          <a:p>
            <a:endParaRPr lang="en-US" dirty="0"/>
          </a:p>
        </p:txBody>
      </p:sp>
    </p:spTree>
    <p:extLst>
      <p:ext uri="{BB962C8B-B14F-4D97-AF65-F5344CB8AC3E}">
        <p14:creationId xmlns:p14="http://schemas.microsoft.com/office/powerpoint/2010/main" val="232665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975" y="501444"/>
            <a:ext cx="11547986" cy="6061587"/>
          </a:xfrm>
        </p:spPr>
        <p:txBody>
          <a:bodyPr/>
          <a:lstStyle/>
          <a:p>
            <a:pPr marL="0" indent="0">
              <a:buNone/>
            </a:pPr>
            <a:r>
              <a:rPr lang="en-US" sz="3600" b="1" dirty="0" smtClean="0"/>
              <a:t>General training goals are listed below:</a:t>
            </a:r>
          </a:p>
          <a:p>
            <a:pPr algn="just"/>
            <a:r>
              <a:rPr lang="en-US" dirty="0" smtClean="0"/>
              <a:t>Improving performance Improving speciﬁc components of ﬁtness Avoiding injury and overtraining Achieving top performance for selected events (i.e., peaking)</a:t>
            </a:r>
          </a:p>
          <a:p>
            <a:pPr algn="just"/>
            <a:endParaRPr lang="en-US" dirty="0" smtClean="0"/>
          </a:p>
          <a:p>
            <a:pPr algn="just"/>
            <a:r>
              <a:rPr lang="en-US" dirty="0" smtClean="0"/>
              <a:t>Long-term nutrition goals are formulated to support training, provide adequate recovery, maintain the immune system, and support overall health. Athletes who train hard deplete nutrient stores and are at risk for frequent and repeated infections. </a:t>
            </a:r>
          </a:p>
          <a:p>
            <a:pPr algn="just"/>
            <a:r>
              <a:rPr lang="en-US" dirty="0" smtClean="0"/>
              <a:t>Short term nutrition goals are often focused on speciﬁc strategies for nutritional intake prior to and during competition.</a:t>
            </a:r>
            <a:endParaRPr lang="en-US" dirty="0"/>
          </a:p>
        </p:txBody>
      </p:sp>
    </p:spTree>
    <p:extLst>
      <p:ext uri="{BB962C8B-B14F-4D97-AF65-F5344CB8AC3E}">
        <p14:creationId xmlns:p14="http://schemas.microsoft.com/office/powerpoint/2010/main" val="2080463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7638" y="365126"/>
            <a:ext cx="10336161" cy="829494"/>
          </a:xfrm>
        </p:spPr>
        <p:txBody>
          <a:bodyPr>
            <a:normAutofit fontScale="90000"/>
          </a:bodyPr>
          <a:lstStyle/>
          <a:p>
            <a:r>
              <a:rPr lang="en-US" dirty="0" smtClean="0"/>
              <a:t/>
            </a:r>
            <a:br>
              <a:rPr lang="en-US" dirty="0" smtClean="0"/>
            </a:br>
            <a:r>
              <a:rPr lang="en-US" b="1" dirty="0" smtClean="0"/>
              <a:t>Long-term sports nutrition goals:</a:t>
            </a:r>
            <a:br>
              <a:rPr lang="en-US" b="1" dirty="0" smtClean="0"/>
            </a:br>
            <a:endParaRPr lang="en-US" b="1" dirty="0"/>
          </a:p>
        </p:txBody>
      </p:sp>
      <p:sp>
        <p:nvSpPr>
          <p:cNvPr id="3" name="Content Placeholder 2"/>
          <p:cNvSpPr>
            <a:spLocks noGrp="1"/>
          </p:cNvSpPr>
          <p:nvPr>
            <p:ph idx="1"/>
          </p:nvPr>
        </p:nvSpPr>
        <p:spPr>
          <a:xfrm>
            <a:off x="353961" y="1194620"/>
            <a:ext cx="11400504" cy="5206180"/>
          </a:xfrm>
        </p:spPr>
        <p:txBody>
          <a:bodyPr>
            <a:normAutofit lnSpcReduction="10000"/>
          </a:bodyPr>
          <a:lstStyle/>
          <a:p>
            <a:pPr algn="just"/>
            <a:r>
              <a:rPr lang="en-US" dirty="0" smtClean="0"/>
              <a:t>Adequate energy intake to meet the energy demands of training Adequate replenishment of muscle and liver glycogen with dietary carbohydrates</a:t>
            </a:r>
          </a:p>
          <a:p>
            <a:pPr algn="just"/>
            <a:endParaRPr lang="en-US" dirty="0"/>
          </a:p>
          <a:p>
            <a:pPr algn="just"/>
            <a:r>
              <a:rPr lang="en-US" dirty="0" smtClean="0"/>
              <a:t>Adequate protein intake for growth and repair of tissue, particularly muscle Adequate overall diet (e.g., proteins, antioxidant vitamins) to maintain a healthy immune system Adequate hydration</a:t>
            </a:r>
          </a:p>
          <a:p>
            <a:pPr marL="0" indent="0" algn="just">
              <a:buNone/>
            </a:pPr>
            <a:r>
              <a:rPr lang="en-US" sz="3600" b="1" dirty="0" smtClean="0"/>
              <a:t>Short-term sports nutrition goals:</a:t>
            </a:r>
          </a:p>
          <a:p>
            <a:pPr algn="just"/>
            <a:r>
              <a:rPr lang="en-US" dirty="0" smtClean="0"/>
              <a:t>Consumption of food and beverages to delay fatigue during training and competition </a:t>
            </a:r>
          </a:p>
          <a:p>
            <a:pPr algn="just"/>
            <a:r>
              <a:rPr lang="en-US" dirty="0" smtClean="0"/>
              <a:t>Minimization of dehydration and </a:t>
            </a:r>
            <a:r>
              <a:rPr lang="en-US" dirty="0" err="1" smtClean="0"/>
              <a:t>hypohydration</a:t>
            </a:r>
            <a:r>
              <a:rPr lang="en-US" dirty="0" smtClean="0"/>
              <a:t> during exercise Utilization of dietary strategies known to be </a:t>
            </a:r>
            <a:r>
              <a:rPr lang="en-US" dirty="0" smtClean="0"/>
              <a:t>beneﬁcial </a:t>
            </a:r>
            <a:r>
              <a:rPr lang="en-US" dirty="0" smtClean="0"/>
              <a:t>for performance, such as </a:t>
            </a:r>
            <a:r>
              <a:rPr lang="en-US" dirty="0" smtClean="0"/>
              <a:t>pre-competition </a:t>
            </a:r>
            <a:r>
              <a:rPr lang="en-US" dirty="0" smtClean="0"/>
              <a:t>meal, caffeine intake, or carbohydrate loading</a:t>
            </a:r>
          </a:p>
          <a:p>
            <a:pPr algn="just"/>
            <a:endParaRPr lang="en-US" dirty="0"/>
          </a:p>
        </p:txBody>
      </p:sp>
    </p:spTree>
    <p:extLst>
      <p:ext uri="{BB962C8B-B14F-4D97-AF65-F5344CB8AC3E}">
        <p14:creationId xmlns:p14="http://schemas.microsoft.com/office/powerpoint/2010/main" val="58490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4177</Words>
  <Application>Microsoft Office PowerPoint</Application>
  <PresentationFormat>Widescreen</PresentationFormat>
  <Paragraphs>230</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Times New Roman</vt:lpstr>
      <vt:lpstr>Wingdings</vt:lpstr>
      <vt:lpstr>Office Theme</vt:lpstr>
      <vt:lpstr>CHAAPTER ONE </vt:lpstr>
      <vt:lpstr> The importance of an adequate diet for athletes </vt:lpstr>
      <vt:lpstr>PowerPoint Presentation</vt:lpstr>
      <vt:lpstr>PowerPoint Presentation</vt:lpstr>
      <vt:lpstr>PowerPoint Presentation</vt:lpstr>
      <vt:lpstr>PowerPoint Presentation</vt:lpstr>
      <vt:lpstr> Goals of an adequate sports diet </vt:lpstr>
      <vt:lpstr>PowerPoint Presentation</vt:lpstr>
      <vt:lpstr> Long-term sports nutrition goals: </vt:lpstr>
      <vt:lpstr>  Barriers to achieving an adequate sports diet and best food practice  </vt:lpstr>
      <vt:lpstr> Athletes’ primary source of information and misconceptions </vt:lpstr>
      <vt:lpstr> Poor nutrition knowledge </vt:lpstr>
      <vt:lpstr>PowerPoint Presentation</vt:lpstr>
      <vt:lpstr>PowerPoint Presentation</vt:lpstr>
      <vt:lpstr> What knowledge would benefit athletes? </vt:lpstr>
      <vt:lpstr>PowerPoint Presentation</vt:lpstr>
      <vt:lpstr>PowerPoint Presentation</vt:lpstr>
      <vt:lpstr>PowerPoint Presentation</vt:lpstr>
      <vt:lpstr> Basic Sports Nutrition Standard and Guidelines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Adequate Nutrients within Calorie Needs</vt:lpstr>
      <vt:lpstr>PowerPoint Presentation</vt:lpstr>
      <vt:lpstr>PowerPoint Presentation</vt:lpstr>
      <vt:lpstr>PowerPoint Presentation</vt:lpstr>
      <vt:lpstr>PowerPoint Presentation</vt:lpstr>
      <vt:lpstr>PowerPoint Presentation</vt:lpstr>
      <vt:lpstr>Basic Sports Nutrition Guidelines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CHAAPTER ONE</dc:title>
  <dc:creator>user</dc:creator>
  <cp:lastModifiedBy>user</cp:lastModifiedBy>
  <cp:revision>20</cp:revision>
  <dcterms:created xsi:type="dcterms:W3CDTF">2020-03-13T17:31:30Z</dcterms:created>
  <dcterms:modified xsi:type="dcterms:W3CDTF">2020-03-14T19:32:56Z</dcterms:modified>
</cp:coreProperties>
</file>