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8" r:id="rId3"/>
    <p:sldId id="259" r:id="rId4"/>
    <p:sldId id="270" r:id="rId5"/>
    <p:sldId id="268" r:id="rId6"/>
    <p:sldId id="266" r:id="rId7"/>
    <p:sldId id="269" r:id="rId8"/>
    <p:sldId id="273" r:id="rId9"/>
    <p:sldId id="261" r:id="rId10"/>
    <p:sldId id="262" r:id="rId11"/>
    <p:sldId id="263" r:id="rId12"/>
    <p:sldId id="264" r:id="rId13"/>
    <p:sldId id="265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9CD76-1DA1-45FE-BDD6-B903540A3FFC}" type="datetimeFigureOut">
              <a:rPr lang="en-US" smtClean="0"/>
              <a:pPr/>
              <a:t>4/12/2016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5C4C6-2A86-422A-A9A9-D0B7520AC5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9CD76-1DA1-45FE-BDD6-B903540A3FFC}" type="datetimeFigureOut">
              <a:rPr lang="en-US" smtClean="0"/>
              <a:pPr/>
              <a:t>4/12/2016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5C4C6-2A86-422A-A9A9-D0B7520AC5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9CD76-1DA1-45FE-BDD6-B903540A3FFC}" type="datetimeFigureOut">
              <a:rPr lang="en-US" smtClean="0"/>
              <a:pPr/>
              <a:t>4/12/2016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5C4C6-2A86-422A-A9A9-D0B7520AC5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11119-93CA-4B05-A06F-D152161923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Mazen Zaharna Molecular Biology 1/2009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9CD76-1DA1-45FE-BDD6-B903540A3FFC}" type="datetimeFigureOut">
              <a:rPr lang="en-US" smtClean="0"/>
              <a:pPr/>
              <a:t>4/12/2016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5C4C6-2A86-422A-A9A9-D0B7520AC5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9CD76-1DA1-45FE-BDD6-B903540A3FFC}" type="datetimeFigureOut">
              <a:rPr lang="en-US" smtClean="0"/>
              <a:pPr/>
              <a:t>4/12/2016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5C4C6-2A86-422A-A9A9-D0B7520AC5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9CD76-1DA1-45FE-BDD6-B903540A3FFC}" type="datetimeFigureOut">
              <a:rPr lang="en-US" smtClean="0"/>
              <a:pPr/>
              <a:t>4/12/2016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5C4C6-2A86-422A-A9A9-D0B7520AC5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9CD76-1DA1-45FE-BDD6-B903540A3FFC}" type="datetimeFigureOut">
              <a:rPr lang="en-US" smtClean="0"/>
              <a:pPr/>
              <a:t>4/12/2016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5C4C6-2A86-422A-A9A9-D0B7520AC5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9CD76-1DA1-45FE-BDD6-B903540A3FFC}" type="datetimeFigureOut">
              <a:rPr lang="en-US" smtClean="0"/>
              <a:pPr/>
              <a:t>4/12/2016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5C4C6-2A86-422A-A9A9-D0B7520AC5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9CD76-1DA1-45FE-BDD6-B903540A3FFC}" type="datetimeFigureOut">
              <a:rPr lang="en-US" smtClean="0"/>
              <a:pPr/>
              <a:t>4/12/2016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5C4C6-2A86-422A-A9A9-D0B7520AC5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9CD76-1DA1-45FE-BDD6-B903540A3FFC}" type="datetimeFigureOut">
              <a:rPr lang="en-US" smtClean="0"/>
              <a:pPr/>
              <a:t>4/12/2016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5C4C6-2A86-422A-A9A9-D0B7520AC5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9CD76-1DA1-45FE-BDD6-B903540A3FFC}" type="datetimeFigureOut">
              <a:rPr lang="en-US" smtClean="0"/>
              <a:pPr/>
              <a:t>4/12/2016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5C4C6-2A86-422A-A9A9-D0B7520AC5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9CD76-1DA1-45FE-BDD6-B903540A3FFC}" type="datetimeFigureOut">
              <a:rPr lang="en-US" smtClean="0"/>
              <a:pPr/>
              <a:t>4/12/2016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5C4C6-2A86-422A-A9A9-D0B7520AC5E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1" name="Picture 3" descr="karyotyp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2984"/>
            <a:ext cx="9144000" cy="5715016"/>
          </a:xfrm>
          <a:prstGeom prst="rect">
            <a:avLst/>
          </a:prstGeom>
          <a:noFill/>
        </p:spPr>
      </p:pic>
      <p:sp>
        <p:nvSpPr>
          <p:cNvPr id="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-23"/>
            <a:ext cx="9144000" cy="928693"/>
          </a:xfrm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Karyotype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And Its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Evolutionary Changes 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pitchFamily="34" charset="0"/>
              </a:rPr>
              <a:t>Mazen Zaharna Molecular Biology 1/2009</a:t>
            </a:r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5781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2400" dirty="0" smtClean="0"/>
              <a:t>In </a:t>
            </a:r>
            <a:r>
              <a:rPr lang="en-US" sz="2400" dirty="0" err="1" smtClean="0"/>
              <a:t>metacentric</a:t>
            </a:r>
            <a:r>
              <a:rPr lang="en-US" sz="2400" dirty="0" smtClean="0"/>
              <a:t> chromosomes, the </a:t>
            </a:r>
            <a:r>
              <a:rPr lang="en-US" sz="2400" dirty="0" err="1" smtClean="0"/>
              <a:t>centromere</a:t>
            </a:r>
            <a:r>
              <a:rPr lang="en-US" sz="2400" dirty="0" smtClean="0"/>
              <a:t> lies near the center of the chromosome.</a:t>
            </a:r>
            <a:br>
              <a:rPr lang="en-US" sz="2400" dirty="0" smtClean="0"/>
            </a:br>
            <a:r>
              <a:rPr lang="en-US" sz="2400" dirty="0" err="1" smtClean="0"/>
              <a:t>Submetacentric</a:t>
            </a:r>
            <a:r>
              <a:rPr lang="en-US" sz="2400" dirty="0" smtClean="0"/>
              <a:t> &amp; very </a:t>
            </a:r>
            <a:r>
              <a:rPr lang="en-US" sz="2400" dirty="0" err="1" smtClean="0"/>
              <a:t>Submetacentric</a:t>
            </a:r>
            <a:r>
              <a:rPr lang="en-US" sz="2400" dirty="0" smtClean="0"/>
              <a:t> chromosomes, have a </a:t>
            </a:r>
            <a:r>
              <a:rPr lang="en-US" sz="2400" dirty="0" err="1" smtClean="0"/>
              <a:t>centromere</a:t>
            </a:r>
            <a:r>
              <a:rPr lang="en-US" sz="2400" dirty="0" smtClean="0"/>
              <a:t> that is off-center, so that one chromosome arm is longer than the other. </a:t>
            </a:r>
            <a:br>
              <a:rPr lang="en-US" sz="2400" dirty="0" smtClean="0"/>
            </a:br>
            <a:r>
              <a:rPr lang="en-US" sz="2400" dirty="0" smtClean="0"/>
              <a:t>In </a:t>
            </a:r>
            <a:r>
              <a:rPr lang="en-US" sz="2400" dirty="0" err="1" smtClean="0"/>
              <a:t>acrocentric</a:t>
            </a:r>
            <a:r>
              <a:rPr lang="en-US" sz="2400" dirty="0" smtClean="0"/>
              <a:t> chromosomes, the </a:t>
            </a:r>
            <a:r>
              <a:rPr lang="en-US" sz="2400" dirty="0" err="1" smtClean="0"/>
              <a:t>centromere</a:t>
            </a:r>
            <a:r>
              <a:rPr lang="en-US" sz="2400" dirty="0" smtClean="0"/>
              <a:t> resides very near one end.</a:t>
            </a:r>
          </a:p>
        </p:txBody>
      </p:sp>
      <p:pic>
        <p:nvPicPr>
          <p:cNvPr id="11268" name="Picture 4" descr="metacentric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55650" y="3059113"/>
            <a:ext cx="7596188" cy="379888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Chromosome Groups</a:t>
            </a:r>
          </a:p>
        </p:txBody>
      </p:sp>
      <p:graphicFrame>
        <p:nvGraphicFramePr>
          <p:cNvPr id="20770" name="Group 290"/>
          <p:cNvGraphicFramePr>
            <a:graphicFrameLocks noGrp="1"/>
          </p:cNvGraphicFramePr>
          <p:nvPr>
            <p:ph type="tbl" idx="1"/>
          </p:nvPr>
        </p:nvGraphicFramePr>
        <p:xfrm>
          <a:off x="0" y="1285859"/>
          <a:ext cx="9144000" cy="5572143"/>
        </p:xfrm>
        <a:graphic>
          <a:graphicData uri="http://schemas.openxmlformats.org/drawingml/2006/table">
            <a:tbl>
              <a:tblPr/>
              <a:tblGrid>
                <a:gridCol w="971903"/>
                <a:gridCol w="1841500"/>
                <a:gridCol w="6330597"/>
              </a:tblGrid>
              <a:tr h="5592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Group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Chromosomes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Description 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2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5113" marR="0" lvl="0" indent="-2651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1–3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Largest; 1 and 3 are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metacentric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but 2 is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submetacentric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36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4,5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Large;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submetacentric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with two arms very different in size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36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6–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12,X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Medium size;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submetacentric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36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13–15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Medium size;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acrocentric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with satellites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17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16–18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Small; 16 is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metacentric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but 17 and 18 are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submetacentric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5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19,20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Small;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metacentric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17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21,22,Y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Small;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acrocentric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with satellites on 21 and 22 but not on the Y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606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Autosomes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are numbered from largest to smallest, except that chromosome 21 is smaller than chromosome 22.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karyotyp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30213"/>
            <a:ext cx="8953500" cy="581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 descr="D:\MWords\1005\Lecture 5\F4-2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4" y="0"/>
            <a:ext cx="888131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643306" y="4304892"/>
            <a:ext cx="136144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/>
              <a:t>Down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67347" y="2884143"/>
            <a:ext cx="136144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 err="1"/>
              <a:t>Patau</a:t>
            </a:r>
            <a:endParaRPr lang="en-US" sz="1600" b="1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687017" y="2973043"/>
            <a:ext cx="195708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/>
              <a:t>Edwards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6351606" y="3988362"/>
            <a:ext cx="22923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/>
              <a:t>Turner, </a:t>
            </a:r>
            <a:r>
              <a:rPr lang="en-US" sz="1600" b="1" dirty="0" err="1"/>
              <a:t>Klinefelter</a:t>
            </a:r>
            <a:r>
              <a:rPr lang="en-US" sz="1800" b="1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Applications of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karyotypes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643578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To identify genes that contribute to the chromosome-related syndromes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systematic and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phylogenetic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studies</a:t>
            </a:r>
          </a:p>
          <a:p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example, </a:t>
            </a:r>
          </a:p>
          <a:p>
            <a:pPr>
              <a:buNone/>
            </a:pPr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humans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2n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= 46, chimps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2n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= 48</a:t>
            </a:r>
          </a:p>
          <a:p>
            <a:pPr>
              <a:buNone/>
            </a:pPr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pericentric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inversions + 1 centric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fusion</a:t>
            </a:r>
          </a:p>
          <a:p>
            <a:pPr>
              <a:buNone/>
            </a:pPr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Humans 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differ from closest relatives by 9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pericentric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inversions and 1 centric fusion</a:t>
            </a:r>
          </a:p>
          <a:p>
            <a:pPr>
              <a:buNone/>
            </a:pPr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8561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486400" y="5943600"/>
            <a:ext cx="32004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z="1800">
                <a:latin typeface="Book Antiqua" pitchFamily="18" charset="0"/>
              </a:rPr>
              <a:t>from Yunis &amp; Prakash (1982)</a:t>
            </a:r>
          </a:p>
          <a:p>
            <a:r>
              <a:rPr lang="en-GB" sz="1800">
                <a:latin typeface="Book Antiqua" pitchFamily="18" charset="0"/>
              </a:rPr>
              <a:t>Science 215, 1525-1530</a:t>
            </a:r>
            <a:r>
              <a:rPr lang="en-GB">
                <a:latin typeface="Book Antiqua" pitchFamily="18" charset="0"/>
              </a:rPr>
              <a:t>.</a:t>
            </a:r>
          </a:p>
        </p:txBody>
      </p:sp>
      <p:pic>
        <p:nvPicPr>
          <p:cNvPr id="6" name="Picture 5" descr="human-ape chr phylo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87913" y="685800"/>
            <a:ext cx="4256087" cy="4724400"/>
          </a:xfrm>
          <a:prstGeom prst="rect">
            <a:avLst/>
          </a:prstGeom>
          <a:noFill/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148263" y="260350"/>
            <a:ext cx="3770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b="1">
                <a:solidFill>
                  <a:srgbClr val="3333FF"/>
                </a:solidFill>
                <a:latin typeface="Book Antiqua" pitchFamily="18" charset="0"/>
              </a:rPr>
              <a:t>Humans and great apes</a:t>
            </a:r>
            <a:r>
              <a:rPr lang="en-GB">
                <a:latin typeface="Book Antiqua" pitchFamily="18" charset="0"/>
              </a:rPr>
              <a:t> 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364163" y="2276475"/>
            <a:ext cx="1727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z="1800">
                <a:latin typeface="Book Antiqua" pitchFamily="18" charset="0"/>
              </a:rPr>
              <a:t>9 pericentric inversions, and one reciprocal translocaton</a:t>
            </a:r>
            <a:endParaRPr lang="en-GB">
              <a:latin typeface="Book Antiqua" pitchFamily="18" charset="0"/>
            </a:endParaRP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V="1">
            <a:off x="6227763" y="1557338"/>
            <a:ext cx="649287" cy="71913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 flipV="1">
            <a:off x="6300788" y="1341438"/>
            <a:ext cx="1439862" cy="93503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932363" y="1628775"/>
            <a:ext cx="647700" cy="2873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380288" y="836613"/>
            <a:ext cx="792162" cy="28733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724525" y="3789363"/>
            <a:ext cx="792163" cy="28733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5435600" y="1125538"/>
            <a:ext cx="720725" cy="28733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Why do scientists look at chromosomes</a:t>
            </a:r>
            <a:r>
              <a:rPr lang="en-US" sz="4000" b="1" dirty="0" smtClean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Scientists can diagnose or predict genetic disorders by looking at chromosomes. </a:t>
            </a:r>
          </a:p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kind of analysis is used in prenatal testing and in diagnosing certain disorders, such as</a:t>
            </a:r>
          </a:p>
          <a:p>
            <a:pPr lvl="1"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Down syndrome, </a:t>
            </a:r>
          </a:p>
          <a:p>
            <a:pPr lvl="1"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 in diagnosing a specific types of leukemia.</a:t>
            </a:r>
          </a:p>
        </p:txBody>
      </p:sp>
      <p:sp>
        <p:nvSpPr>
          <p:cNvPr id="512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pitchFamily="34" charset="0"/>
              </a:rPr>
              <a:t>MOLECULAR BIOLOGY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4"/>
            <a:ext cx="8229600" cy="43971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 is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Karyotype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71480"/>
            <a:ext cx="7358082" cy="628652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Font typeface="Wingdings" pitchFamily="2" charset="2"/>
              <a:buChar char="§"/>
            </a:pP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A display 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photomicrograph of an individual’s somatic-cell metaphase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chrs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are arranged in a standard sequence (based on number, size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type)</a:t>
            </a:r>
          </a:p>
          <a:p>
            <a:pPr eaLnBrk="1" hangingPunct="1">
              <a:buNone/>
            </a:pPr>
            <a:endParaRPr lang="en-US" sz="3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To analyze chromosomes, cell biologists photograph cells in </a:t>
            </a:r>
            <a:r>
              <a:rPr lang="en-US" sz="31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mitosis</a:t>
            </a:r>
            <a:r>
              <a:rPr lang="en-US" sz="31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=fully condensed and easy to see (usually in </a:t>
            </a:r>
            <a:r>
              <a:rPr lang="en-US" sz="31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metaphase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Chromosomes are then arranged in homolog pairs.</a:t>
            </a:r>
          </a:p>
          <a:p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The homologous pairs are then placed in order of descending size.  sex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chrs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are placed at the end.</a:t>
            </a:r>
          </a:p>
          <a:p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They are numbered according to size</a:t>
            </a:r>
          </a:p>
          <a:p>
            <a:endParaRPr lang="en-US" sz="3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A picture of chromosomes arranged in this way is known as a </a:t>
            </a:r>
            <a:r>
              <a:rPr lang="en-US" sz="31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karyotype</a:t>
            </a:r>
            <a:r>
              <a:rPr lang="en-US" sz="31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1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1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karyotype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is a result of a </a:t>
            </a:r>
            <a:r>
              <a:rPr lang="en-US" sz="31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haploid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sperm (23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chrs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) fertilizing a </a:t>
            </a:r>
            <a:r>
              <a:rPr lang="en-US" sz="31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haploid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egg (23 chromosomes).</a:t>
            </a:r>
            <a:endParaRPr lang="en-US" sz="3100" b="1" dirty="0" smtClean="0">
              <a:latin typeface="Comic Sans MS" pitchFamily="66" charset="0"/>
            </a:endParaRPr>
          </a:p>
          <a:p>
            <a:endParaRPr lang="en-US" sz="2800" dirty="0" smtClean="0">
              <a:latin typeface="Comic Sans MS" pitchFamily="66" charset="0"/>
            </a:endParaRPr>
          </a:p>
          <a:p>
            <a:endParaRPr lang="en-US" sz="2800" dirty="0" smtClean="0">
              <a:latin typeface="Comic Sans MS" pitchFamily="66" charset="0"/>
            </a:endParaRPr>
          </a:p>
          <a:p>
            <a:endParaRPr lang="en-US" sz="2800" b="1" dirty="0" smtClean="0">
              <a:latin typeface="Comic Sans MS" pitchFamily="66" charset="0"/>
            </a:endParaRPr>
          </a:p>
          <a:p>
            <a:pPr eaLnBrk="1" hangingPunct="1">
              <a:buFont typeface="Wingdings" pitchFamily="2" charset="2"/>
              <a:buChar char="§"/>
            </a:pPr>
            <a:endParaRPr lang="en-US" sz="2800" b="1" dirty="0" smtClean="0"/>
          </a:p>
          <a:p>
            <a:pPr eaLnBrk="1" hangingPunct="1">
              <a:buFontTx/>
              <a:buNone/>
            </a:pPr>
            <a:endParaRPr lang="en-US" sz="2800" dirty="0" smtClean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86644" y="0"/>
            <a:ext cx="185735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457200"/>
            <a:ext cx="3914773" cy="2062163"/>
          </a:xfrm>
          <a:prstGeom prst="rect">
            <a:avLst/>
          </a:prstGeom>
          <a:noFill/>
        </p:spPr>
      </p:pic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457200" y="838200"/>
            <a:ext cx="83820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3200" b="1" dirty="0">
                <a:solidFill>
                  <a:srgbClr val="0000FF"/>
                </a:solidFill>
                <a:latin typeface="Times" pitchFamily="18" charset="0"/>
              </a:rPr>
              <a:t>Preparing a </a:t>
            </a:r>
            <a:r>
              <a:rPr lang="en-US" sz="3200" b="1" dirty="0" err="1">
                <a:solidFill>
                  <a:srgbClr val="0000FF"/>
                </a:solidFill>
                <a:latin typeface="Times" pitchFamily="18" charset="0"/>
              </a:rPr>
              <a:t>karyotype</a:t>
            </a:r>
            <a:endParaRPr lang="en-US" sz="3200" b="1" dirty="0">
              <a:latin typeface="Times" pitchFamily="18" charset="0"/>
            </a:endParaRPr>
          </a:p>
          <a:p>
            <a:pPr eaLnBrk="0" hangingPunct="0"/>
            <a:endParaRPr lang="en-US" sz="2400" dirty="0">
              <a:latin typeface="ArialMT" charset="0"/>
            </a:endParaRPr>
          </a:p>
          <a:p>
            <a:pPr eaLnBrk="0" hangingPunct="0">
              <a:buFont typeface="Times" pitchFamily="18" charset="0"/>
              <a:buChar char="•"/>
            </a:pPr>
            <a:r>
              <a:rPr lang="en-US" sz="2400" dirty="0">
                <a:latin typeface="Times" pitchFamily="18" charset="0"/>
              </a:rPr>
              <a:t>  harvest cells</a:t>
            </a:r>
          </a:p>
          <a:p>
            <a:pPr eaLnBrk="0" hangingPunct="0">
              <a:buFont typeface="Times" pitchFamily="18" charset="0"/>
              <a:buChar char="•"/>
            </a:pPr>
            <a:r>
              <a:rPr lang="en-US" sz="2400" dirty="0">
                <a:latin typeface="Times" pitchFamily="18" charset="0"/>
              </a:rPr>
              <a:t>  culture cells 1-2 days</a:t>
            </a:r>
          </a:p>
          <a:p>
            <a:pPr eaLnBrk="0" hangingPunct="0">
              <a:buFont typeface="Times" pitchFamily="18" charset="0"/>
              <a:buChar char="•"/>
            </a:pPr>
            <a:r>
              <a:rPr lang="en-US" sz="2400" dirty="0">
                <a:latin typeface="Times" pitchFamily="18" charset="0"/>
              </a:rPr>
              <a:t>  arrest cells in metaphase with </a:t>
            </a:r>
            <a:r>
              <a:rPr lang="en-US" sz="2400" dirty="0" err="1">
                <a:latin typeface="Times" pitchFamily="18" charset="0"/>
              </a:rPr>
              <a:t>colchicine</a:t>
            </a:r>
            <a:endParaRPr lang="en-US" sz="2400" dirty="0">
              <a:latin typeface="ArialMT" charset="0"/>
            </a:endParaRPr>
          </a:p>
        </p:txBody>
      </p:sp>
      <p:pic>
        <p:nvPicPr>
          <p:cNvPr id="8294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7467" y="2895600"/>
            <a:ext cx="3382963" cy="3360738"/>
          </a:xfrm>
          <a:prstGeom prst="rect">
            <a:avLst/>
          </a:prstGeom>
          <a:noFill/>
        </p:spPr>
      </p:pic>
      <p:sp>
        <p:nvSpPr>
          <p:cNvPr id="82949" name="Text Box 5"/>
          <p:cNvSpPr txBox="1">
            <a:spLocks noChangeArrowheads="1"/>
          </p:cNvSpPr>
          <p:nvPr/>
        </p:nvSpPr>
        <p:spPr bwMode="auto">
          <a:xfrm>
            <a:off x="3643337" y="3155952"/>
            <a:ext cx="5429257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buFont typeface="Times" pitchFamily="18" charset="0"/>
              <a:buChar char="•"/>
            </a:pPr>
            <a:r>
              <a:rPr lang="en-US" sz="2400" dirty="0">
                <a:latin typeface="Times" pitchFamily="18" charset="0"/>
              </a:rPr>
              <a:t> “spread” cells on slide and stain</a:t>
            </a:r>
          </a:p>
          <a:p>
            <a:pPr eaLnBrk="0" hangingPunct="0">
              <a:buFont typeface="Times" pitchFamily="18" charset="0"/>
              <a:buChar char="•"/>
            </a:pPr>
            <a:r>
              <a:rPr lang="en-US" sz="2400" dirty="0">
                <a:latin typeface="Times" pitchFamily="18" charset="0"/>
              </a:rPr>
              <a:t>  count </a:t>
            </a:r>
            <a:r>
              <a:rPr lang="en-US" sz="2400" dirty="0" err="1" smtClean="0">
                <a:latin typeface="Times" pitchFamily="18" charset="0"/>
              </a:rPr>
              <a:t>chrs</a:t>
            </a:r>
            <a:r>
              <a:rPr lang="en-US" sz="2400" dirty="0" smtClean="0">
                <a:latin typeface="Times" pitchFamily="18" charset="0"/>
              </a:rPr>
              <a:t> </a:t>
            </a:r>
            <a:r>
              <a:rPr lang="en-US" sz="2400" dirty="0">
                <a:latin typeface="Times" pitchFamily="18" charset="0"/>
              </a:rPr>
              <a:t>in 20 representative </a:t>
            </a:r>
            <a:r>
              <a:rPr lang="en-US" sz="2400" dirty="0" smtClean="0">
                <a:latin typeface="Times" pitchFamily="18" charset="0"/>
              </a:rPr>
              <a:t> cells </a:t>
            </a:r>
            <a:endParaRPr lang="en-US" sz="2400" dirty="0">
              <a:latin typeface="Times" pitchFamily="18" charset="0"/>
            </a:endParaRPr>
          </a:p>
          <a:p>
            <a:pPr eaLnBrk="0" hangingPunct="0">
              <a:buFont typeface="Times" pitchFamily="18" charset="0"/>
              <a:buChar char="•"/>
            </a:pPr>
            <a:r>
              <a:rPr lang="en-US" sz="2400" dirty="0">
                <a:latin typeface="Times" pitchFamily="18" charset="0"/>
              </a:rPr>
              <a:t>  capture image of 5 “best” cells </a:t>
            </a:r>
            <a:endParaRPr lang="en-US" sz="2400" dirty="0" smtClean="0">
              <a:latin typeface="Times" pitchFamily="18" charset="0"/>
            </a:endParaRPr>
          </a:p>
          <a:p>
            <a:pPr eaLnBrk="0" hangingPunct="0">
              <a:buFont typeface="Times" pitchFamily="18" charset="0"/>
              <a:buChar char="•"/>
              <a:tabLst>
                <a:tab pos="265113" algn="l"/>
              </a:tabLs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photograph is taken or the analysis is done  by a computer. </a:t>
            </a:r>
          </a:p>
          <a:p>
            <a:pPr eaLnBrk="0" hangingPunct="0">
              <a:buFont typeface="Times" pitchFamily="18" charset="0"/>
              <a:buChar char="•"/>
            </a:pPr>
            <a:r>
              <a:rPr lang="en-US" sz="2400" dirty="0" smtClean="0">
                <a:latin typeface="Times" pitchFamily="18" charset="0"/>
              </a:rPr>
              <a:t>construct </a:t>
            </a:r>
            <a:r>
              <a:rPr lang="en-US" sz="2400" dirty="0" err="1" smtClean="0">
                <a:latin typeface="Times" pitchFamily="18" charset="0"/>
              </a:rPr>
              <a:t>karyotypes</a:t>
            </a:r>
            <a:r>
              <a:rPr lang="en-US" sz="2400" dirty="0" smtClean="0">
                <a:latin typeface="Times" pitchFamily="18" charset="0"/>
              </a:rPr>
              <a:t> for each</a:t>
            </a:r>
          </a:p>
          <a:p>
            <a:pPr eaLnBrk="0" hangingPunct="0">
              <a:buFont typeface="Times" pitchFamily="18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Chromosomes are arranged in a standard presentation format of longest to shortest. </a:t>
            </a:r>
          </a:p>
          <a:p>
            <a:pPr eaLnBrk="0" hangingPunct="0">
              <a:buFont typeface="Times" pitchFamily="18" charset="0"/>
              <a:buChar char="•"/>
            </a:pPr>
            <a:endParaRPr lang="en-US" sz="2400" dirty="0">
              <a:latin typeface="Times" pitchFamily="18" charset="0"/>
            </a:endParaRPr>
          </a:p>
        </p:txBody>
      </p:sp>
      <p:sp>
        <p:nvSpPr>
          <p:cNvPr id="82950" name="Text Box 6"/>
          <p:cNvSpPr txBox="1">
            <a:spLocks noChangeArrowheads="1"/>
          </p:cNvSpPr>
          <p:nvPr/>
        </p:nvSpPr>
        <p:spPr bwMode="auto">
          <a:xfrm>
            <a:off x="1143000" y="6248400"/>
            <a:ext cx="1468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FF"/>
                </a:solidFill>
                <a:latin typeface="Times" pitchFamily="18" charset="0"/>
              </a:rPr>
              <a:t>metaphase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1414"/>
            <a:ext cx="9144000" cy="582594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How are DNA samples obtained for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karyotypes</a:t>
            </a:r>
            <a:r>
              <a:rPr lang="en-US" sz="4000" dirty="0"/>
              <a:t>?</a:t>
            </a:r>
          </a:p>
        </p:txBody>
      </p:sp>
      <p:pic>
        <p:nvPicPr>
          <p:cNvPr id="69636" name="Picture 4" descr="13_03_HUMANKARYOTYPE_L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714356"/>
            <a:ext cx="9144000" cy="6357982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4"/>
            <a:ext cx="8229600" cy="928694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Labeling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Karyotype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32" y="1142984"/>
            <a:ext cx="5143536" cy="5429288"/>
          </a:xfrm>
          <a:ln>
            <a:solidFill>
              <a:srgbClr val="00B050"/>
            </a:solidFill>
          </a:ln>
        </p:spPr>
        <p:txBody>
          <a:bodyPr>
            <a:normAutofit fontScale="92500"/>
          </a:bodyPr>
          <a:lstStyle/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label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karyotype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correctly, first list the number of chromosomes found in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karyotype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Ex. 46</a:t>
            </a:r>
          </a:p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Secondly, list the type of sex chromosomes found in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karyotype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Ex. XX</a:t>
            </a:r>
          </a:p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Lastly, list the any abnormalities at the appropriate chromosome number.</a:t>
            </a:r>
          </a:p>
        </p:txBody>
      </p:sp>
      <p:grpSp>
        <p:nvGrpSpPr>
          <p:cNvPr id="82" name="Group 169"/>
          <p:cNvGrpSpPr>
            <a:grpSpLocks/>
          </p:cNvGrpSpPr>
          <p:nvPr/>
        </p:nvGrpSpPr>
        <p:grpSpPr bwMode="auto">
          <a:xfrm>
            <a:off x="4357654" y="1000108"/>
            <a:ext cx="4786346" cy="5857304"/>
            <a:chOff x="1009" y="1269"/>
            <a:chExt cx="3453" cy="2635"/>
          </a:xfrm>
        </p:grpSpPr>
        <p:sp>
          <p:nvSpPr>
            <p:cNvPr id="83" name="Oval 8"/>
            <p:cNvSpPr>
              <a:spLocks noChangeArrowheads="1"/>
            </p:cNvSpPr>
            <p:nvPr/>
          </p:nvSpPr>
          <p:spPr bwMode="auto">
            <a:xfrm>
              <a:off x="3385" y="1497"/>
              <a:ext cx="195" cy="912"/>
            </a:xfrm>
            <a:prstGeom prst="ellipse">
              <a:avLst/>
            </a:prstGeom>
            <a:solidFill>
              <a:srgbClr val="00CC99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4" name="Oval 9"/>
            <p:cNvSpPr>
              <a:spLocks noChangeArrowheads="1"/>
            </p:cNvSpPr>
            <p:nvPr/>
          </p:nvSpPr>
          <p:spPr bwMode="auto">
            <a:xfrm>
              <a:off x="3385" y="2408"/>
              <a:ext cx="195" cy="1432"/>
            </a:xfrm>
            <a:prstGeom prst="ellipse">
              <a:avLst/>
            </a:prstGeom>
            <a:solidFill>
              <a:srgbClr val="00CC99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5" name="Oval 10"/>
            <p:cNvSpPr>
              <a:spLocks noChangeArrowheads="1"/>
            </p:cNvSpPr>
            <p:nvPr/>
          </p:nvSpPr>
          <p:spPr bwMode="auto">
            <a:xfrm>
              <a:off x="3450" y="2375"/>
              <a:ext cx="65" cy="66"/>
            </a:xfrm>
            <a:prstGeom prst="ellipse">
              <a:avLst/>
            </a:prstGeom>
            <a:solidFill>
              <a:srgbClr val="000000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Rectangle 11"/>
            <p:cNvSpPr>
              <a:spLocks noChangeArrowheads="1"/>
            </p:cNvSpPr>
            <p:nvPr/>
          </p:nvSpPr>
          <p:spPr bwMode="auto">
            <a:xfrm>
              <a:off x="3385" y="1725"/>
              <a:ext cx="195" cy="33"/>
            </a:xfrm>
            <a:prstGeom prst="rect">
              <a:avLst/>
            </a:prstGeom>
            <a:solidFill>
              <a:srgbClr val="000000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Rectangle 12"/>
            <p:cNvSpPr>
              <a:spLocks noChangeArrowheads="1"/>
            </p:cNvSpPr>
            <p:nvPr/>
          </p:nvSpPr>
          <p:spPr bwMode="auto">
            <a:xfrm>
              <a:off x="3385" y="1855"/>
              <a:ext cx="195" cy="98"/>
            </a:xfrm>
            <a:prstGeom prst="rect">
              <a:avLst/>
            </a:prstGeom>
            <a:solidFill>
              <a:srgbClr val="000000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8" name="Rectangle 13"/>
            <p:cNvSpPr>
              <a:spLocks noChangeArrowheads="1"/>
            </p:cNvSpPr>
            <p:nvPr/>
          </p:nvSpPr>
          <p:spPr bwMode="auto">
            <a:xfrm>
              <a:off x="3385" y="2017"/>
              <a:ext cx="195" cy="34"/>
            </a:xfrm>
            <a:prstGeom prst="rect">
              <a:avLst/>
            </a:prstGeom>
            <a:solidFill>
              <a:srgbClr val="000000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9" name="Rectangle 14"/>
            <p:cNvSpPr>
              <a:spLocks noChangeArrowheads="1"/>
            </p:cNvSpPr>
            <p:nvPr/>
          </p:nvSpPr>
          <p:spPr bwMode="auto">
            <a:xfrm>
              <a:off x="3385" y="2115"/>
              <a:ext cx="195" cy="33"/>
            </a:xfrm>
            <a:prstGeom prst="rect">
              <a:avLst/>
            </a:prstGeom>
            <a:solidFill>
              <a:srgbClr val="000000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0" name="Rectangle 15"/>
            <p:cNvSpPr>
              <a:spLocks noChangeArrowheads="1"/>
            </p:cNvSpPr>
            <p:nvPr/>
          </p:nvSpPr>
          <p:spPr bwMode="auto">
            <a:xfrm>
              <a:off x="3417" y="2603"/>
              <a:ext cx="131" cy="33"/>
            </a:xfrm>
            <a:prstGeom prst="rect">
              <a:avLst/>
            </a:prstGeom>
            <a:solidFill>
              <a:srgbClr val="000000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1" name="Rectangle 16"/>
            <p:cNvSpPr>
              <a:spLocks noChangeArrowheads="1"/>
            </p:cNvSpPr>
            <p:nvPr/>
          </p:nvSpPr>
          <p:spPr bwMode="auto">
            <a:xfrm>
              <a:off x="3385" y="2896"/>
              <a:ext cx="195" cy="33"/>
            </a:xfrm>
            <a:prstGeom prst="rect">
              <a:avLst/>
            </a:prstGeom>
            <a:solidFill>
              <a:srgbClr val="000000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" name="Rectangle 17"/>
            <p:cNvSpPr>
              <a:spLocks noChangeArrowheads="1"/>
            </p:cNvSpPr>
            <p:nvPr/>
          </p:nvSpPr>
          <p:spPr bwMode="auto">
            <a:xfrm>
              <a:off x="3385" y="3026"/>
              <a:ext cx="195" cy="98"/>
            </a:xfrm>
            <a:prstGeom prst="rect">
              <a:avLst/>
            </a:prstGeom>
            <a:solidFill>
              <a:srgbClr val="000000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3" name="Rectangle 18"/>
            <p:cNvSpPr>
              <a:spLocks noChangeArrowheads="1"/>
            </p:cNvSpPr>
            <p:nvPr/>
          </p:nvSpPr>
          <p:spPr bwMode="auto">
            <a:xfrm>
              <a:off x="3385" y="3221"/>
              <a:ext cx="195" cy="33"/>
            </a:xfrm>
            <a:prstGeom prst="rect">
              <a:avLst/>
            </a:prstGeom>
            <a:solidFill>
              <a:srgbClr val="000000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4" name="Rectangle 19"/>
            <p:cNvSpPr>
              <a:spLocks noChangeArrowheads="1"/>
            </p:cNvSpPr>
            <p:nvPr/>
          </p:nvSpPr>
          <p:spPr bwMode="auto">
            <a:xfrm>
              <a:off x="3385" y="3286"/>
              <a:ext cx="195" cy="131"/>
            </a:xfrm>
            <a:prstGeom prst="rect">
              <a:avLst/>
            </a:prstGeom>
            <a:solidFill>
              <a:srgbClr val="000000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5" name="Rectangle 20"/>
            <p:cNvSpPr>
              <a:spLocks noChangeArrowheads="1"/>
            </p:cNvSpPr>
            <p:nvPr/>
          </p:nvSpPr>
          <p:spPr bwMode="auto">
            <a:xfrm>
              <a:off x="1758" y="1822"/>
              <a:ext cx="158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6" name="Rectangle 21"/>
            <p:cNvSpPr>
              <a:spLocks noChangeArrowheads="1"/>
            </p:cNvSpPr>
            <p:nvPr/>
          </p:nvSpPr>
          <p:spPr bwMode="auto">
            <a:xfrm>
              <a:off x="1797" y="1847"/>
              <a:ext cx="7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 dirty="0">
                  <a:solidFill>
                    <a:srgbClr val="FF3300"/>
                  </a:solidFill>
                </a:rPr>
                <a:t>p</a:t>
              </a:r>
              <a:endParaRPr lang="en-US" dirty="0"/>
            </a:p>
          </p:txBody>
        </p:sp>
        <p:sp>
          <p:nvSpPr>
            <p:cNvPr id="97" name="Rectangle 22"/>
            <p:cNvSpPr>
              <a:spLocks noChangeArrowheads="1"/>
            </p:cNvSpPr>
            <p:nvPr/>
          </p:nvSpPr>
          <p:spPr bwMode="auto">
            <a:xfrm>
              <a:off x="1758" y="3026"/>
              <a:ext cx="158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8" name="Rectangle 23"/>
            <p:cNvSpPr>
              <a:spLocks noChangeArrowheads="1"/>
            </p:cNvSpPr>
            <p:nvPr/>
          </p:nvSpPr>
          <p:spPr bwMode="auto">
            <a:xfrm>
              <a:off x="1797" y="3051"/>
              <a:ext cx="7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FF3300"/>
                  </a:solidFill>
                </a:rPr>
                <a:t>q</a:t>
              </a:r>
              <a:endParaRPr lang="en-US"/>
            </a:p>
          </p:txBody>
        </p:sp>
        <p:sp>
          <p:nvSpPr>
            <p:cNvPr id="99" name="Rectangle 24"/>
            <p:cNvSpPr>
              <a:spLocks noChangeArrowheads="1"/>
            </p:cNvSpPr>
            <p:nvPr/>
          </p:nvSpPr>
          <p:spPr bwMode="auto">
            <a:xfrm>
              <a:off x="2083" y="1946"/>
              <a:ext cx="130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0" name="Rectangle 25"/>
            <p:cNvSpPr>
              <a:spLocks noChangeArrowheads="1"/>
            </p:cNvSpPr>
            <p:nvPr/>
          </p:nvSpPr>
          <p:spPr bwMode="auto">
            <a:xfrm>
              <a:off x="2083" y="3118"/>
              <a:ext cx="1334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1" name="Rectangle 26"/>
            <p:cNvSpPr>
              <a:spLocks noChangeArrowheads="1"/>
            </p:cNvSpPr>
            <p:nvPr/>
          </p:nvSpPr>
          <p:spPr bwMode="auto">
            <a:xfrm>
              <a:off x="2408" y="1783"/>
              <a:ext cx="977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2" name="Rectangle 27"/>
            <p:cNvSpPr>
              <a:spLocks noChangeArrowheads="1"/>
            </p:cNvSpPr>
            <p:nvPr/>
          </p:nvSpPr>
          <p:spPr bwMode="auto">
            <a:xfrm>
              <a:off x="3385" y="1790"/>
              <a:ext cx="195" cy="33"/>
            </a:xfrm>
            <a:prstGeom prst="rect">
              <a:avLst/>
            </a:prstGeom>
            <a:solidFill>
              <a:srgbClr val="000000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" name="Rectangle 28"/>
            <p:cNvSpPr>
              <a:spLocks noChangeArrowheads="1"/>
            </p:cNvSpPr>
            <p:nvPr/>
          </p:nvSpPr>
          <p:spPr bwMode="auto">
            <a:xfrm>
              <a:off x="2441" y="2890"/>
              <a:ext cx="976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4" name="Rectangle 29"/>
            <p:cNvSpPr>
              <a:spLocks noChangeArrowheads="1"/>
            </p:cNvSpPr>
            <p:nvPr/>
          </p:nvSpPr>
          <p:spPr bwMode="auto">
            <a:xfrm>
              <a:off x="2474" y="3410"/>
              <a:ext cx="911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5" name="Rectangle 30"/>
            <p:cNvSpPr>
              <a:spLocks noChangeArrowheads="1"/>
            </p:cNvSpPr>
            <p:nvPr/>
          </p:nvSpPr>
          <p:spPr bwMode="auto">
            <a:xfrm>
              <a:off x="3417" y="3579"/>
              <a:ext cx="131" cy="33"/>
            </a:xfrm>
            <a:prstGeom prst="rect">
              <a:avLst/>
            </a:prstGeom>
            <a:solidFill>
              <a:srgbClr val="000000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6" name="Rectangle 31"/>
            <p:cNvSpPr>
              <a:spLocks noChangeArrowheads="1"/>
            </p:cNvSpPr>
            <p:nvPr/>
          </p:nvSpPr>
          <p:spPr bwMode="auto">
            <a:xfrm>
              <a:off x="1595" y="1269"/>
              <a:ext cx="1950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7" name="Rectangle 32"/>
            <p:cNvSpPr>
              <a:spLocks noChangeArrowheads="1"/>
            </p:cNvSpPr>
            <p:nvPr/>
          </p:nvSpPr>
          <p:spPr bwMode="auto">
            <a:xfrm>
              <a:off x="1634" y="1294"/>
              <a:ext cx="2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 dirty="0">
                  <a:solidFill>
                    <a:srgbClr val="FF3300"/>
                  </a:solidFill>
                </a:rPr>
                <a:t>Arm</a:t>
              </a:r>
              <a:endParaRPr lang="en-US" dirty="0"/>
            </a:p>
          </p:txBody>
        </p:sp>
        <p:sp>
          <p:nvSpPr>
            <p:cNvPr id="108" name="Rectangle 33"/>
            <p:cNvSpPr>
              <a:spLocks noChangeArrowheads="1"/>
            </p:cNvSpPr>
            <p:nvPr/>
          </p:nvSpPr>
          <p:spPr bwMode="auto">
            <a:xfrm>
              <a:off x="1895" y="1294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    </a:t>
              </a:r>
              <a:endParaRPr lang="en-US"/>
            </a:p>
          </p:txBody>
        </p:sp>
        <p:sp>
          <p:nvSpPr>
            <p:cNvPr id="109" name="Rectangle 34"/>
            <p:cNvSpPr>
              <a:spLocks noChangeArrowheads="1"/>
            </p:cNvSpPr>
            <p:nvPr/>
          </p:nvSpPr>
          <p:spPr bwMode="auto">
            <a:xfrm>
              <a:off x="2039" y="1294"/>
              <a:ext cx="43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 dirty="0">
                  <a:solidFill>
                    <a:srgbClr val="00CC99"/>
                  </a:solidFill>
                </a:rPr>
                <a:t>Region</a:t>
              </a:r>
              <a:endParaRPr lang="en-US" dirty="0"/>
            </a:p>
          </p:txBody>
        </p:sp>
        <p:sp>
          <p:nvSpPr>
            <p:cNvPr id="110" name="Rectangle 35"/>
            <p:cNvSpPr>
              <a:spLocks noChangeArrowheads="1"/>
            </p:cNvSpPr>
            <p:nvPr/>
          </p:nvSpPr>
          <p:spPr bwMode="auto">
            <a:xfrm>
              <a:off x="2480" y="1294"/>
              <a:ext cx="7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  </a:t>
              </a:r>
              <a:endParaRPr lang="en-US"/>
            </a:p>
          </p:txBody>
        </p:sp>
        <p:sp>
          <p:nvSpPr>
            <p:cNvPr id="111" name="Rectangle 36"/>
            <p:cNvSpPr>
              <a:spLocks noChangeArrowheads="1"/>
            </p:cNvSpPr>
            <p:nvPr/>
          </p:nvSpPr>
          <p:spPr bwMode="auto">
            <a:xfrm>
              <a:off x="2551" y="1294"/>
              <a:ext cx="31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3333CC"/>
                  </a:solidFill>
                </a:rPr>
                <a:t>Band</a:t>
              </a:r>
              <a:endParaRPr lang="en-US"/>
            </a:p>
          </p:txBody>
        </p:sp>
        <p:sp>
          <p:nvSpPr>
            <p:cNvPr id="112" name="Rectangle 37"/>
            <p:cNvSpPr>
              <a:spLocks noChangeArrowheads="1"/>
            </p:cNvSpPr>
            <p:nvPr/>
          </p:nvSpPr>
          <p:spPr bwMode="auto">
            <a:xfrm>
              <a:off x="2877" y="1294"/>
              <a:ext cx="7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  </a:t>
              </a:r>
              <a:endParaRPr lang="en-US"/>
            </a:p>
          </p:txBody>
        </p:sp>
        <p:sp>
          <p:nvSpPr>
            <p:cNvPr id="113" name="Rectangle 38"/>
            <p:cNvSpPr>
              <a:spLocks noChangeArrowheads="1"/>
            </p:cNvSpPr>
            <p:nvPr/>
          </p:nvSpPr>
          <p:spPr bwMode="auto">
            <a:xfrm>
              <a:off x="2949" y="1294"/>
              <a:ext cx="54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990099"/>
                  </a:solidFill>
                </a:rPr>
                <a:t>Subband</a:t>
              </a:r>
              <a:endParaRPr lang="en-US"/>
            </a:p>
          </p:txBody>
        </p:sp>
        <p:sp>
          <p:nvSpPr>
            <p:cNvPr id="114" name="Rectangle 39"/>
            <p:cNvSpPr>
              <a:spLocks noChangeArrowheads="1"/>
            </p:cNvSpPr>
            <p:nvPr/>
          </p:nvSpPr>
          <p:spPr bwMode="auto">
            <a:xfrm>
              <a:off x="2148" y="1692"/>
              <a:ext cx="152" cy="19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5" name="Rectangle 40"/>
            <p:cNvSpPr>
              <a:spLocks noChangeArrowheads="1"/>
            </p:cNvSpPr>
            <p:nvPr/>
          </p:nvSpPr>
          <p:spPr bwMode="auto">
            <a:xfrm>
              <a:off x="2187" y="1717"/>
              <a:ext cx="7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00CC99"/>
                  </a:solidFill>
                </a:rPr>
                <a:t>2</a:t>
              </a:r>
              <a:endParaRPr lang="en-US"/>
            </a:p>
          </p:txBody>
        </p:sp>
        <p:sp>
          <p:nvSpPr>
            <p:cNvPr id="116" name="Rectangle 41"/>
            <p:cNvSpPr>
              <a:spLocks noChangeArrowheads="1"/>
            </p:cNvSpPr>
            <p:nvPr/>
          </p:nvSpPr>
          <p:spPr bwMode="auto">
            <a:xfrm>
              <a:off x="2187" y="2029"/>
              <a:ext cx="7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00CC99"/>
                  </a:solidFill>
                </a:rPr>
                <a:t>1</a:t>
              </a:r>
              <a:endParaRPr lang="en-US"/>
            </a:p>
          </p:txBody>
        </p:sp>
        <p:sp>
          <p:nvSpPr>
            <p:cNvPr id="117" name="Rectangle 42"/>
            <p:cNvSpPr>
              <a:spLocks noChangeArrowheads="1"/>
            </p:cNvSpPr>
            <p:nvPr/>
          </p:nvSpPr>
          <p:spPr bwMode="auto">
            <a:xfrm>
              <a:off x="2187" y="2652"/>
              <a:ext cx="7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00CC99"/>
                  </a:solidFill>
                </a:rPr>
                <a:t>1</a:t>
              </a:r>
              <a:endParaRPr lang="en-US"/>
            </a:p>
          </p:txBody>
        </p:sp>
        <p:sp>
          <p:nvSpPr>
            <p:cNvPr id="118" name="Rectangle 43"/>
            <p:cNvSpPr>
              <a:spLocks noChangeArrowheads="1"/>
            </p:cNvSpPr>
            <p:nvPr/>
          </p:nvSpPr>
          <p:spPr bwMode="auto">
            <a:xfrm>
              <a:off x="2187" y="3432"/>
              <a:ext cx="7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00CC99"/>
                  </a:solidFill>
                </a:rPr>
                <a:t>2</a:t>
              </a:r>
              <a:endParaRPr lang="en-US"/>
            </a:p>
          </p:txBody>
        </p:sp>
        <p:sp>
          <p:nvSpPr>
            <p:cNvPr id="119" name="Rectangle 44"/>
            <p:cNvSpPr>
              <a:spLocks noChangeArrowheads="1"/>
            </p:cNvSpPr>
            <p:nvPr/>
          </p:nvSpPr>
          <p:spPr bwMode="auto">
            <a:xfrm>
              <a:off x="2571" y="1627"/>
              <a:ext cx="152" cy="20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0" name="Rectangle 45"/>
            <p:cNvSpPr>
              <a:spLocks noChangeArrowheads="1"/>
            </p:cNvSpPr>
            <p:nvPr/>
          </p:nvSpPr>
          <p:spPr bwMode="auto">
            <a:xfrm>
              <a:off x="2610" y="1652"/>
              <a:ext cx="7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3333CC"/>
                  </a:solidFill>
                </a:rPr>
                <a:t>2</a:t>
              </a:r>
              <a:endParaRPr lang="en-US"/>
            </a:p>
          </p:txBody>
        </p:sp>
        <p:sp>
          <p:nvSpPr>
            <p:cNvPr id="121" name="Rectangle 46"/>
            <p:cNvSpPr>
              <a:spLocks noChangeArrowheads="1"/>
            </p:cNvSpPr>
            <p:nvPr/>
          </p:nvSpPr>
          <p:spPr bwMode="auto">
            <a:xfrm>
              <a:off x="2610" y="1808"/>
              <a:ext cx="7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3333CC"/>
                  </a:solidFill>
                </a:rPr>
                <a:t>1</a:t>
              </a:r>
              <a:endParaRPr lang="en-US"/>
            </a:p>
          </p:txBody>
        </p:sp>
        <p:sp>
          <p:nvSpPr>
            <p:cNvPr id="122" name="Rectangle 47"/>
            <p:cNvSpPr>
              <a:spLocks noChangeArrowheads="1"/>
            </p:cNvSpPr>
            <p:nvPr/>
          </p:nvSpPr>
          <p:spPr bwMode="auto">
            <a:xfrm>
              <a:off x="2610" y="2119"/>
              <a:ext cx="7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3333CC"/>
                  </a:solidFill>
                </a:rPr>
                <a:t>1</a:t>
              </a:r>
              <a:endParaRPr lang="en-US"/>
            </a:p>
          </p:txBody>
        </p:sp>
        <p:sp>
          <p:nvSpPr>
            <p:cNvPr id="123" name="Rectangle 48"/>
            <p:cNvSpPr>
              <a:spLocks noChangeArrowheads="1"/>
            </p:cNvSpPr>
            <p:nvPr/>
          </p:nvSpPr>
          <p:spPr bwMode="auto">
            <a:xfrm>
              <a:off x="2610" y="2743"/>
              <a:ext cx="7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3333CC"/>
                  </a:solidFill>
                </a:rPr>
                <a:t>1</a:t>
              </a:r>
              <a:endParaRPr lang="en-US"/>
            </a:p>
          </p:txBody>
        </p:sp>
        <p:sp>
          <p:nvSpPr>
            <p:cNvPr id="124" name="Rectangle 49"/>
            <p:cNvSpPr>
              <a:spLocks noChangeArrowheads="1"/>
            </p:cNvSpPr>
            <p:nvPr/>
          </p:nvSpPr>
          <p:spPr bwMode="auto">
            <a:xfrm>
              <a:off x="2610" y="2899"/>
              <a:ext cx="7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3333CC"/>
                  </a:solidFill>
                </a:rPr>
                <a:t>2</a:t>
              </a:r>
              <a:endParaRPr lang="en-US"/>
            </a:p>
          </p:txBody>
        </p:sp>
        <p:sp>
          <p:nvSpPr>
            <p:cNvPr id="125" name="Rectangle 50"/>
            <p:cNvSpPr>
              <a:spLocks noChangeArrowheads="1"/>
            </p:cNvSpPr>
            <p:nvPr/>
          </p:nvSpPr>
          <p:spPr bwMode="auto">
            <a:xfrm>
              <a:off x="2610" y="3211"/>
              <a:ext cx="7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3333CC"/>
                  </a:solidFill>
                </a:rPr>
                <a:t>3</a:t>
              </a:r>
              <a:endParaRPr lang="en-US"/>
            </a:p>
          </p:txBody>
        </p:sp>
        <p:sp>
          <p:nvSpPr>
            <p:cNvPr id="126" name="Rectangle 51"/>
            <p:cNvSpPr>
              <a:spLocks noChangeArrowheads="1"/>
            </p:cNvSpPr>
            <p:nvPr/>
          </p:nvSpPr>
          <p:spPr bwMode="auto">
            <a:xfrm>
              <a:off x="2610" y="3523"/>
              <a:ext cx="7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3333CC"/>
                  </a:solidFill>
                </a:rPr>
                <a:t>4</a:t>
              </a:r>
              <a:endParaRPr lang="en-US"/>
            </a:p>
          </p:txBody>
        </p:sp>
        <p:sp>
          <p:nvSpPr>
            <p:cNvPr id="127" name="Rectangle 52"/>
            <p:cNvSpPr>
              <a:spLocks noChangeArrowheads="1"/>
            </p:cNvSpPr>
            <p:nvPr/>
          </p:nvSpPr>
          <p:spPr bwMode="auto">
            <a:xfrm>
              <a:off x="3027" y="1497"/>
              <a:ext cx="205" cy="2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8" name="Rectangle 53"/>
            <p:cNvSpPr>
              <a:spLocks noChangeArrowheads="1"/>
            </p:cNvSpPr>
            <p:nvPr/>
          </p:nvSpPr>
          <p:spPr bwMode="auto">
            <a:xfrm>
              <a:off x="3066" y="1520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990099"/>
                  </a:solidFill>
                </a:rPr>
                <a:t>3</a:t>
              </a:r>
              <a:endParaRPr lang="en-US"/>
            </a:p>
          </p:txBody>
        </p:sp>
        <p:sp>
          <p:nvSpPr>
            <p:cNvPr id="129" name="Rectangle 54"/>
            <p:cNvSpPr>
              <a:spLocks noChangeArrowheads="1"/>
            </p:cNvSpPr>
            <p:nvPr/>
          </p:nvSpPr>
          <p:spPr bwMode="auto">
            <a:xfrm>
              <a:off x="3066" y="1610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 dirty="0">
                  <a:solidFill>
                    <a:srgbClr val="990099"/>
                  </a:solidFill>
                </a:rPr>
                <a:t>2</a:t>
              </a:r>
              <a:endParaRPr lang="en-US" dirty="0"/>
            </a:p>
          </p:txBody>
        </p:sp>
        <p:sp>
          <p:nvSpPr>
            <p:cNvPr id="130" name="Rectangle 55"/>
            <p:cNvSpPr>
              <a:spLocks noChangeArrowheads="1"/>
            </p:cNvSpPr>
            <p:nvPr/>
          </p:nvSpPr>
          <p:spPr bwMode="auto">
            <a:xfrm>
              <a:off x="3066" y="1701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990099"/>
                  </a:solidFill>
                </a:rPr>
                <a:t>1</a:t>
              </a:r>
              <a:endParaRPr lang="en-US"/>
            </a:p>
          </p:txBody>
        </p:sp>
        <p:sp>
          <p:nvSpPr>
            <p:cNvPr id="131" name="Rectangle 56"/>
            <p:cNvSpPr>
              <a:spLocks noChangeArrowheads="1"/>
            </p:cNvSpPr>
            <p:nvPr/>
          </p:nvSpPr>
          <p:spPr bwMode="auto">
            <a:xfrm>
              <a:off x="3066" y="1792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990099"/>
                  </a:solidFill>
                </a:rPr>
                <a:t>2</a:t>
              </a:r>
              <a:endParaRPr lang="en-US"/>
            </a:p>
          </p:txBody>
        </p:sp>
        <p:sp>
          <p:nvSpPr>
            <p:cNvPr id="132" name="Rectangle 57"/>
            <p:cNvSpPr>
              <a:spLocks noChangeArrowheads="1"/>
            </p:cNvSpPr>
            <p:nvPr/>
          </p:nvSpPr>
          <p:spPr bwMode="auto">
            <a:xfrm>
              <a:off x="3066" y="1883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990099"/>
                  </a:solidFill>
                </a:rPr>
                <a:t>1</a:t>
              </a:r>
              <a:endParaRPr lang="en-US"/>
            </a:p>
          </p:txBody>
        </p:sp>
        <p:sp>
          <p:nvSpPr>
            <p:cNvPr id="133" name="Rectangle 58"/>
            <p:cNvSpPr>
              <a:spLocks noChangeArrowheads="1"/>
            </p:cNvSpPr>
            <p:nvPr/>
          </p:nvSpPr>
          <p:spPr bwMode="auto">
            <a:xfrm>
              <a:off x="3066" y="1974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990099"/>
                  </a:solidFill>
                </a:rPr>
                <a:t>5</a:t>
              </a:r>
              <a:endParaRPr lang="en-US"/>
            </a:p>
          </p:txBody>
        </p:sp>
        <p:sp>
          <p:nvSpPr>
            <p:cNvPr id="134" name="Rectangle 59"/>
            <p:cNvSpPr>
              <a:spLocks noChangeArrowheads="1"/>
            </p:cNvSpPr>
            <p:nvPr/>
          </p:nvSpPr>
          <p:spPr bwMode="auto">
            <a:xfrm>
              <a:off x="3066" y="2065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990099"/>
                  </a:solidFill>
                </a:rPr>
                <a:t>4</a:t>
              </a:r>
              <a:endParaRPr lang="en-US"/>
            </a:p>
          </p:txBody>
        </p:sp>
        <p:sp>
          <p:nvSpPr>
            <p:cNvPr id="135" name="Rectangle 60"/>
            <p:cNvSpPr>
              <a:spLocks noChangeArrowheads="1"/>
            </p:cNvSpPr>
            <p:nvPr/>
          </p:nvSpPr>
          <p:spPr bwMode="auto">
            <a:xfrm>
              <a:off x="3066" y="2155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990099"/>
                  </a:solidFill>
                </a:rPr>
                <a:t>3</a:t>
              </a:r>
              <a:endParaRPr lang="en-US"/>
            </a:p>
          </p:txBody>
        </p:sp>
        <p:sp>
          <p:nvSpPr>
            <p:cNvPr id="136" name="Rectangle 61"/>
            <p:cNvSpPr>
              <a:spLocks noChangeArrowheads="1"/>
            </p:cNvSpPr>
            <p:nvPr/>
          </p:nvSpPr>
          <p:spPr bwMode="auto">
            <a:xfrm>
              <a:off x="3066" y="2246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990099"/>
                  </a:solidFill>
                </a:rPr>
                <a:t>2</a:t>
              </a:r>
              <a:endParaRPr lang="en-US"/>
            </a:p>
          </p:txBody>
        </p:sp>
        <p:sp>
          <p:nvSpPr>
            <p:cNvPr id="137" name="Rectangle 62"/>
            <p:cNvSpPr>
              <a:spLocks noChangeArrowheads="1"/>
            </p:cNvSpPr>
            <p:nvPr/>
          </p:nvSpPr>
          <p:spPr bwMode="auto">
            <a:xfrm>
              <a:off x="3066" y="2337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990099"/>
                  </a:solidFill>
                </a:rPr>
                <a:t>1</a:t>
              </a:r>
              <a:endParaRPr lang="en-US"/>
            </a:p>
          </p:txBody>
        </p:sp>
        <p:sp>
          <p:nvSpPr>
            <p:cNvPr id="138" name="Rectangle 63"/>
            <p:cNvSpPr>
              <a:spLocks noChangeArrowheads="1"/>
            </p:cNvSpPr>
            <p:nvPr/>
          </p:nvSpPr>
          <p:spPr bwMode="auto">
            <a:xfrm>
              <a:off x="3066" y="2519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990099"/>
                  </a:solidFill>
                </a:rPr>
                <a:t>1</a:t>
              </a:r>
              <a:endParaRPr lang="en-US"/>
            </a:p>
          </p:txBody>
        </p:sp>
        <p:sp>
          <p:nvSpPr>
            <p:cNvPr id="139" name="Rectangle 64"/>
            <p:cNvSpPr>
              <a:spLocks noChangeArrowheads="1"/>
            </p:cNvSpPr>
            <p:nvPr/>
          </p:nvSpPr>
          <p:spPr bwMode="auto">
            <a:xfrm>
              <a:off x="3066" y="2610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990099"/>
                  </a:solidFill>
                </a:rPr>
                <a:t>2</a:t>
              </a:r>
              <a:endParaRPr lang="en-US"/>
            </a:p>
          </p:txBody>
        </p:sp>
        <p:sp>
          <p:nvSpPr>
            <p:cNvPr id="140" name="Rectangle 65"/>
            <p:cNvSpPr>
              <a:spLocks noChangeArrowheads="1"/>
            </p:cNvSpPr>
            <p:nvPr/>
          </p:nvSpPr>
          <p:spPr bwMode="auto">
            <a:xfrm>
              <a:off x="3066" y="2791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990099"/>
                  </a:solidFill>
                </a:rPr>
                <a:t>3</a:t>
              </a:r>
              <a:endParaRPr lang="en-US"/>
            </a:p>
          </p:txBody>
        </p:sp>
        <p:sp>
          <p:nvSpPr>
            <p:cNvPr id="141" name="Rectangle 66"/>
            <p:cNvSpPr>
              <a:spLocks noChangeArrowheads="1"/>
            </p:cNvSpPr>
            <p:nvPr/>
          </p:nvSpPr>
          <p:spPr bwMode="auto">
            <a:xfrm>
              <a:off x="3066" y="2882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990099"/>
                  </a:solidFill>
                </a:rPr>
                <a:t>1</a:t>
              </a:r>
              <a:endParaRPr lang="en-US"/>
            </a:p>
          </p:txBody>
        </p:sp>
        <p:sp>
          <p:nvSpPr>
            <p:cNvPr id="142" name="Rectangle 67"/>
            <p:cNvSpPr>
              <a:spLocks noChangeArrowheads="1"/>
            </p:cNvSpPr>
            <p:nvPr/>
          </p:nvSpPr>
          <p:spPr bwMode="auto">
            <a:xfrm>
              <a:off x="3066" y="2973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990099"/>
                  </a:solidFill>
                </a:rPr>
                <a:t>2</a:t>
              </a:r>
              <a:endParaRPr lang="en-US"/>
            </a:p>
          </p:txBody>
        </p:sp>
        <p:sp>
          <p:nvSpPr>
            <p:cNvPr id="143" name="Rectangle 68"/>
            <p:cNvSpPr>
              <a:spLocks noChangeArrowheads="1"/>
            </p:cNvSpPr>
            <p:nvPr/>
          </p:nvSpPr>
          <p:spPr bwMode="auto">
            <a:xfrm>
              <a:off x="3066" y="3064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990099"/>
                  </a:solidFill>
                </a:rPr>
                <a:t>3</a:t>
              </a:r>
              <a:endParaRPr lang="en-US"/>
            </a:p>
          </p:txBody>
        </p:sp>
        <p:sp>
          <p:nvSpPr>
            <p:cNvPr id="144" name="Rectangle 69"/>
            <p:cNvSpPr>
              <a:spLocks noChangeArrowheads="1"/>
            </p:cNvSpPr>
            <p:nvPr/>
          </p:nvSpPr>
          <p:spPr bwMode="auto">
            <a:xfrm>
              <a:off x="3066" y="3155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990099"/>
                  </a:solidFill>
                </a:rPr>
                <a:t>1</a:t>
              </a:r>
              <a:endParaRPr lang="en-US"/>
            </a:p>
          </p:txBody>
        </p:sp>
        <p:sp>
          <p:nvSpPr>
            <p:cNvPr id="145" name="Rectangle 70"/>
            <p:cNvSpPr>
              <a:spLocks noChangeArrowheads="1"/>
            </p:cNvSpPr>
            <p:nvPr/>
          </p:nvSpPr>
          <p:spPr bwMode="auto">
            <a:xfrm>
              <a:off x="3066" y="3246"/>
              <a:ext cx="13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990099"/>
                  </a:solidFill>
                </a:rPr>
                <a:t>2, 3</a:t>
              </a:r>
              <a:endParaRPr lang="en-US"/>
            </a:p>
          </p:txBody>
        </p:sp>
        <p:sp>
          <p:nvSpPr>
            <p:cNvPr id="146" name="Rectangle 71"/>
            <p:cNvSpPr>
              <a:spLocks noChangeArrowheads="1"/>
            </p:cNvSpPr>
            <p:nvPr/>
          </p:nvSpPr>
          <p:spPr bwMode="auto">
            <a:xfrm>
              <a:off x="3066" y="3336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990099"/>
                  </a:solidFill>
                </a:rPr>
                <a:t>4</a:t>
              </a:r>
              <a:endParaRPr lang="en-US"/>
            </a:p>
          </p:txBody>
        </p:sp>
        <p:sp>
          <p:nvSpPr>
            <p:cNvPr id="147" name="Rectangle 72"/>
            <p:cNvSpPr>
              <a:spLocks noChangeArrowheads="1"/>
            </p:cNvSpPr>
            <p:nvPr/>
          </p:nvSpPr>
          <p:spPr bwMode="auto">
            <a:xfrm>
              <a:off x="3066" y="3427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990099"/>
                  </a:solidFill>
                </a:rPr>
                <a:t>1</a:t>
              </a:r>
              <a:endParaRPr lang="en-US"/>
            </a:p>
          </p:txBody>
        </p:sp>
        <p:sp>
          <p:nvSpPr>
            <p:cNvPr id="148" name="Rectangle 73"/>
            <p:cNvSpPr>
              <a:spLocks noChangeArrowheads="1"/>
            </p:cNvSpPr>
            <p:nvPr/>
          </p:nvSpPr>
          <p:spPr bwMode="auto">
            <a:xfrm>
              <a:off x="3066" y="3518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990099"/>
                  </a:solidFill>
                </a:rPr>
                <a:t>2</a:t>
              </a:r>
              <a:endParaRPr lang="en-US"/>
            </a:p>
          </p:txBody>
        </p:sp>
        <p:sp>
          <p:nvSpPr>
            <p:cNvPr id="149" name="Rectangle 74"/>
            <p:cNvSpPr>
              <a:spLocks noChangeArrowheads="1"/>
            </p:cNvSpPr>
            <p:nvPr/>
          </p:nvSpPr>
          <p:spPr bwMode="auto">
            <a:xfrm>
              <a:off x="3066" y="3609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990099"/>
                  </a:solidFill>
                </a:rPr>
                <a:t>3</a:t>
              </a:r>
              <a:endParaRPr lang="en-US"/>
            </a:p>
          </p:txBody>
        </p:sp>
        <p:sp>
          <p:nvSpPr>
            <p:cNvPr id="150" name="Freeform 76"/>
            <p:cNvSpPr>
              <a:spLocks/>
            </p:cNvSpPr>
            <p:nvPr/>
          </p:nvSpPr>
          <p:spPr bwMode="auto">
            <a:xfrm>
              <a:off x="3580" y="2571"/>
              <a:ext cx="325" cy="65"/>
            </a:xfrm>
            <a:custGeom>
              <a:avLst/>
              <a:gdLst/>
              <a:ahLst/>
              <a:cxnLst>
                <a:cxn ang="0">
                  <a:pos x="162" y="0"/>
                </a:cxn>
                <a:cxn ang="0">
                  <a:pos x="162" y="33"/>
                </a:cxn>
                <a:cxn ang="0">
                  <a:pos x="650" y="33"/>
                </a:cxn>
                <a:cxn ang="0">
                  <a:pos x="650" y="98"/>
                </a:cxn>
                <a:cxn ang="0">
                  <a:pos x="162" y="98"/>
                </a:cxn>
                <a:cxn ang="0">
                  <a:pos x="162" y="130"/>
                </a:cxn>
                <a:cxn ang="0">
                  <a:pos x="0" y="65"/>
                </a:cxn>
                <a:cxn ang="0">
                  <a:pos x="162" y="0"/>
                </a:cxn>
              </a:cxnLst>
              <a:rect l="0" t="0" r="r" b="b"/>
              <a:pathLst>
                <a:path w="650" h="130">
                  <a:moveTo>
                    <a:pt x="162" y="0"/>
                  </a:moveTo>
                  <a:lnTo>
                    <a:pt x="162" y="33"/>
                  </a:lnTo>
                  <a:lnTo>
                    <a:pt x="650" y="33"/>
                  </a:lnTo>
                  <a:lnTo>
                    <a:pt x="650" y="98"/>
                  </a:lnTo>
                  <a:lnTo>
                    <a:pt x="162" y="98"/>
                  </a:lnTo>
                  <a:lnTo>
                    <a:pt x="162" y="130"/>
                  </a:lnTo>
                  <a:lnTo>
                    <a:pt x="0" y="65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1" name="Rectangle 77"/>
            <p:cNvSpPr>
              <a:spLocks noChangeArrowheads="1"/>
            </p:cNvSpPr>
            <p:nvPr/>
          </p:nvSpPr>
          <p:spPr bwMode="auto">
            <a:xfrm>
              <a:off x="3905" y="2505"/>
              <a:ext cx="557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2" name="Rectangle 78"/>
            <p:cNvSpPr>
              <a:spLocks noChangeArrowheads="1"/>
            </p:cNvSpPr>
            <p:nvPr/>
          </p:nvSpPr>
          <p:spPr bwMode="auto">
            <a:xfrm>
              <a:off x="3944" y="2530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17</a:t>
              </a:r>
              <a:endParaRPr lang="en-US"/>
            </a:p>
          </p:txBody>
        </p:sp>
        <p:sp>
          <p:nvSpPr>
            <p:cNvPr id="153" name="Rectangle 79"/>
            <p:cNvSpPr>
              <a:spLocks noChangeArrowheads="1"/>
            </p:cNvSpPr>
            <p:nvPr/>
          </p:nvSpPr>
          <p:spPr bwMode="auto">
            <a:xfrm>
              <a:off x="4090" y="2530"/>
              <a:ext cx="7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FF3300"/>
                  </a:solidFill>
                </a:rPr>
                <a:t>q</a:t>
              </a:r>
              <a:endParaRPr lang="en-US"/>
            </a:p>
          </p:txBody>
        </p:sp>
        <p:sp>
          <p:nvSpPr>
            <p:cNvPr id="154" name="Rectangle 80"/>
            <p:cNvSpPr>
              <a:spLocks noChangeArrowheads="1"/>
            </p:cNvSpPr>
            <p:nvPr/>
          </p:nvSpPr>
          <p:spPr bwMode="auto">
            <a:xfrm>
              <a:off x="4169" y="2530"/>
              <a:ext cx="7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00CC99"/>
                  </a:solidFill>
                </a:rPr>
                <a:t>1</a:t>
              </a:r>
              <a:endParaRPr lang="en-US"/>
            </a:p>
          </p:txBody>
        </p:sp>
        <p:sp>
          <p:nvSpPr>
            <p:cNvPr id="155" name="Rectangle 81"/>
            <p:cNvSpPr>
              <a:spLocks noChangeArrowheads="1"/>
            </p:cNvSpPr>
            <p:nvPr/>
          </p:nvSpPr>
          <p:spPr bwMode="auto">
            <a:xfrm>
              <a:off x="4241" y="2530"/>
              <a:ext cx="7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3333CC"/>
                  </a:solidFill>
                </a:rPr>
                <a:t>1</a:t>
              </a:r>
              <a:endParaRPr lang="en-US"/>
            </a:p>
          </p:txBody>
        </p:sp>
        <p:sp>
          <p:nvSpPr>
            <p:cNvPr id="156" name="Rectangle 82"/>
            <p:cNvSpPr>
              <a:spLocks noChangeArrowheads="1"/>
            </p:cNvSpPr>
            <p:nvPr/>
          </p:nvSpPr>
          <p:spPr bwMode="auto">
            <a:xfrm>
              <a:off x="4314" y="2530"/>
              <a:ext cx="3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FF3300"/>
                  </a:solidFill>
                </a:rPr>
                <a:t>.</a:t>
              </a:r>
              <a:endParaRPr lang="en-US"/>
            </a:p>
          </p:txBody>
        </p:sp>
        <p:sp>
          <p:nvSpPr>
            <p:cNvPr id="157" name="Rectangle 83"/>
            <p:cNvSpPr>
              <a:spLocks noChangeArrowheads="1"/>
            </p:cNvSpPr>
            <p:nvPr/>
          </p:nvSpPr>
          <p:spPr bwMode="auto">
            <a:xfrm>
              <a:off x="4350" y="2530"/>
              <a:ext cx="7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990099"/>
                  </a:solidFill>
                </a:rPr>
                <a:t>2</a:t>
              </a:r>
              <a:endParaRPr lang="en-US"/>
            </a:p>
          </p:txBody>
        </p:sp>
        <p:sp>
          <p:nvSpPr>
            <p:cNvPr id="158" name="Rectangle 84"/>
            <p:cNvSpPr>
              <a:spLocks noChangeArrowheads="1"/>
            </p:cNvSpPr>
            <p:nvPr/>
          </p:nvSpPr>
          <p:spPr bwMode="auto">
            <a:xfrm>
              <a:off x="1009" y="3579"/>
              <a:ext cx="1100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9" name="Rectangle 85"/>
            <p:cNvSpPr>
              <a:spLocks noChangeArrowheads="1"/>
            </p:cNvSpPr>
            <p:nvPr/>
          </p:nvSpPr>
          <p:spPr bwMode="auto">
            <a:xfrm>
              <a:off x="2120" y="3750"/>
              <a:ext cx="100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 dirty="0">
                  <a:solidFill>
                    <a:srgbClr val="000000"/>
                  </a:solidFill>
                </a:rPr>
                <a:t>Chromosome 17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-32" y="1351083"/>
            <a:ext cx="914403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1800" b="1" noProof="1">
                <a:latin typeface="Candara" pitchFamily="34" charset="0"/>
              </a:rPr>
              <a:t>total number of chromosomes,  </a:t>
            </a:r>
          </a:p>
          <a:p>
            <a:pPr eaLnBrk="0" hangingPunct="0"/>
            <a:r>
              <a:rPr lang="en-GB" sz="1800" b="1" noProof="1">
                <a:latin typeface="Candara" pitchFamily="34" charset="0"/>
              </a:rPr>
              <a:t>		sex chromosome constitution,  </a:t>
            </a:r>
          </a:p>
          <a:p>
            <a:pPr eaLnBrk="0" hangingPunct="0"/>
            <a:r>
              <a:rPr lang="en-GB" sz="1800" b="1" noProof="1">
                <a:latin typeface="Candara" pitchFamily="34" charset="0"/>
              </a:rPr>
              <a:t>					anomalies/variants.</a:t>
            </a:r>
            <a:endParaRPr lang="en-GB" sz="1800" noProof="1">
              <a:latin typeface="Candara" pitchFamily="34" charset="0"/>
            </a:endParaRPr>
          </a:p>
          <a:p>
            <a:pPr eaLnBrk="0" hangingPunct="0"/>
            <a:endParaRPr lang="en-GB" sz="1800" noProof="1">
              <a:latin typeface="Candara" pitchFamily="34" charset="0"/>
            </a:endParaRPr>
          </a:p>
          <a:p>
            <a:pPr eaLnBrk="0" hangingPunct="0"/>
            <a:endParaRPr lang="en-GB" sz="1800" noProof="1">
              <a:latin typeface="Candara" pitchFamily="34" charset="0"/>
            </a:endParaRPr>
          </a:p>
          <a:p>
            <a:pPr eaLnBrk="0" hangingPunct="0"/>
            <a:r>
              <a:rPr lang="en-GB" sz="1800" noProof="1">
                <a:latin typeface="Candara" pitchFamily="34" charset="0"/>
              </a:rPr>
              <a:t>	</a:t>
            </a:r>
            <a:r>
              <a:rPr lang="en-GB" sz="1800" b="1" noProof="1">
                <a:latin typeface="Candara" pitchFamily="34" charset="0"/>
              </a:rPr>
              <a:t>46,XY</a:t>
            </a:r>
            <a:endParaRPr lang="en-GB" sz="1800" noProof="1">
              <a:latin typeface="Candara" pitchFamily="34" charset="0"/>
            </a:endParaRPr>
          </a:p>
          <a:p>
            <a:pPr eaLnBrk="0" hangingPunct="0"/>
            <a:r>
              <a:rPr lang="en-GB" sz="1800" b="1" noProof="1">
                <a:latin typeface="Candara" pitchFamily="34" charset="0"/>
              </a:rPr>
              <a:t>	</a:t>
            </a:r>
            <a:r>
              <a:rPr lang="en-GB" sz="1800" b="1" noProof="1">
                <a:solidFill>
                  <a:srgbClr val="FF0000"/>
                </a:solidFill>
                <a:latin typeface="Candara" pitchFamily="34" charset="0"/>
              </a:rPr>
              <a:t>47,XX,+21   	 		</a:t>
            </a:r>
            <a:r>
              <a:rPr lang="en-GB" sz="1800" i="1" noProof="1">
                <a:solidFill>
                  <a:srgbClr val="FF0000"/>
                </a:solidFill>
                <a:latin typeface="Candara" pitchFamily="34" charset="0"/>
              </a:rPr>
              <a:t>Trisomy 21 (Down syndrome)</a:t>
            </a:r>
            <a:endParaRPr lang="en-GB" sz="1800" b="1" noProof="1">
              <a:solidFill>
                <a:srgbClr val="FF0000"/>
              </a:solidFill>
              <a:latin typeface="Candara" pitchFamily="34" charset="0"/>
            </a:endParaRPr>
          </a:p>
          <a:p>
            <a:pPr eaLnBrk="0" hangingPunct="0"/>
            <a:r>
              <a:rPr lang="en-GB" sz="1800" b="1" noProof="1">
                <a:solidFill>
                  <a:srgbClr val="FF0000"/>
                </a:solidFill>
                <a:latin typeface="Candara" pitchFamily="34" charset="0"/>
              </a:rPr>
              <a:t>	47,XXX         			</a:t>
            </a:r>
            <a:r>
              <a:rPr lang="en-GB" sz="1800" i="1" noProof="1">
                <a:solidFill>
                  <a:srgbClr val="FF0000"/>
                </a:solidFill>
                <a:latin typeface="Candara" pitchFamily="34" charset="0"/>
              </a:rPr>
              <a:t>Triple X syndrome</a:t>
            </a:r>
            <a:endParaRPr lang="en-GB" sz="1800" b="1" noProof="1">
              <a:solidFill>
                <a:srgbClr val="FF0000"/>
              </a:solidFill>
              <a:latin typeface="Candara" pitchFamily="34" charset="0"/>
            </a:endParaRPr>
          </a:p>
          <a:p>
            <a:pPr eaLnBrk="0" hangingPunct="0"/>
            <a:r>
              <a:rPr lang="en-GB" sz="1800" b="1" noProof="1">
                <a:solidFill>
                  <a:srgbClr val="FF0000"/>
                </a:solidFill>
                <a:latin typeface="Candara" pitchFamily="34" charset="0"/>
              </a:rPr>
              <a:t>	69,XXY				</a:t>
            </a:r>
            <a:r>
              <a:rPr lang="en-GB" sz="1800" i="1" noProof="1">
                <a:solidFill>
                  <a:srgbClr val="FF0000"/>
                </a:solidFill>
                <a:latin typeface="Candara" pitchFamily="34" charset="0"/>
              </a:rPr>
              <a:t>Triploidy</a:t>
            </a:r>
            <a:br>
              <a:rPr lang="en-GB" sz="1800" i="1" noProof="1">
                <a:solidFill>
                  <a:srgbClr val="FF0000"/>
                </a:solidFill>
                <a:latin typeface="Candara" pitchFamily="34" charset="0"/>
              </a:rPr>
            </a:br>
            <a:endParaRPr lang="en-GB" sz="1800" b="1" noProof="1">
              <a:latin typeface="Candara" pitchFamily="34" charset="0"/>
            </a:endParaRPr>
          </a:p>
          <a:p>
            <a:pPr eaLnBrk="0" hangingPunct="0"/>
            <a:r>
              <a:rPr lang="en-GB" sz="1800" b="1" noProof="1">
                <a:solidFill>
                  <a:schemeClr val="accent2"/>
                </a:solidFill>
                <a:latin typeface="Candara" pitchFamily="34" charset="0"/>
              </a:rPr>
              <a:t>	45,XX,der(13;14)(p11;q11)  		</a:t>
            </a:r>
            <a:r>
              <a:rPr lang="en-GB" sz="1800" i="1" noProof="1">
                <a:solidFill>
                  <a:schemeClr val="accent2"/>
                </a:solidFill>
                <a:latin typeface="Candara" pitchFamily="34" charset="0"/>
              </a:rPr>
              <a:t>Robertsonian translocation</a:t>
            </a:r>
            <a:endParaRPr lang="en-GB" sz="1800" b="1" noProof="1">
              <a:solidFill>
                <a:schemeClr val="accent2"/>
              </a:solidFill>
              <a:latin typeface="Candara" pitchFamily="34" charset="0"/>
            </a:endParaRPr>
          </a:p>
          <a:p>
            <a:pPr eaLnBrk="0" hangingPunct="0"/>
            <a:r>
              <a:rPr lang="en-GB" sz="1800" b="1" noProof="1">
                <a:solidFill>
                  <a:schemeClr val="accent2"/>
                </a:solidFill>
                <a:latin typeface="Candara" pitchFamily="34" charset="0"/>
              </a:rPr>
              <a:t>	46,XY,t(2;4)(p12;q12) 		</a:t>
            </a:r>
            <a:r>
              <a:rPr lang="en-GB" sz="1800" i="1" noProof="1">
                <a:solidFill>
                  <a:schemeClr val="accent2"/>
                </a:solidFill>
                <a:latin typeface="Candara" pitchFamily="34" charset="0"/>
              </a:rPr>
              <a:t>Reciprocal translocation</a:t>
            </a:r>
            <a:endParaRPr lang="en-GB" sz="1800" b="1" noProof="1">
              <a:latin typeface="Candara" pitchFamily="34" charset="0"/>
            </a:endParaRPr>
          </a:p>
          <a:p>
            <a:pPr eaLnBrk="0" hangingPunct="0"/>
            <a:r>
              <a:rPr lang="en-GB" sz="1800" b="1" noProof="1">
                <a:solidFill>
                  <a:srgbClr val="006600"/>
                </a:solidFill>
                <a:latin typeface="Candara" pitchFamily="34" charset="0"/>
              </a:rPr>
              <a:t>	</a:t>
            </a:r>
            <a:br>
              <a:rPr lang="en-GB" sz="1800" b="1" noProof="1">
                <a:solidFill>
                  <a:srgbClr val="006600"/>
                </a:solidFill>
                <a:latin typeface="Candara" pitchFamily="34" charset="0"/>
              </a:rPr>
            </a:br>
            <a:r>
              <a:rPr lang="en-GB" sz="1800" b="1" noProof="1">
                <a:solidFill>
                  <a:srgbClr val="006600"/>
                </a:solidFill>
                <a:latin typeface="Candara" pitchFamily="34" charset="0"/>
              </a:rPr>
              <a:t>	46,XX,del(5)(p25)   		</a:t>
            </a:r>
            <a:r>
              <a:rPr lang="en-GB" sz="1800" i="1" noProof="1">
                <a:solidFill>
                  <a:srgbClr val="006600"/>
                </a:solidFill>
                <a:latin typeface="Candara" pitchFamily="34" charset="0"/>
              </a:rPr>
              <a:t>Deletion tip of chromosome 5</a:t>
            </a:r>
          </a:p>
          <a:p>
            <a:pPr eaLnBrk="0" hangingPunct="0"/>
            <a:r>
              <a:rPr lang="en-GB" sz="1800" b="1" noProof="1">
                <a:solidFill>
                  <a:srgbClr val="006600"/>
                </a:solidFill>
                <a:latin typeface="Candara" pitchFamily="34" charset="0"/>
              </a:rPr>
              <a:t>	46,XX,dup(2)(p13p22)   		</a:t>
            </a:r>
            <a:r>
              <a:rPr lang="en-GB" sz="1800" i="1" noProof="1">
                <a:solidFill>
                  <a:srgbClr val="006600"/>
                </a:solidFill>
                <a:latin typeface="Candara" pitchFamily="34" charset="0"/>
              </a:rPr>
              <a:t>Duplication of part of short arm Chr 2</a:t>
            </a:r>
          </a:p>
          <a:p>
            <a:pPr eaLnBrk="0" hangingPunct="0"/>
            <a:r>
              <a:rPr lang="en-GB" sz="1800" b="1" noProof="1">
                <a:solidFill>
                  <a:srgbClr val="006600"/>
                </a:solidFill>
                <a:latin typeface="Candara" pitchFamily="34" charset="0"/>
              </a:rPr>
              <a:t>	46,XY,inv(11)(p15q14)  		</a:t>
            </a:r>
            <a:r>
              <a:rPr lang="en-GB" sz="1800" i="1" noProof="1">
                <a:solidFill>
                  <a:srgbClr val="006600"/>
                </a:solidFill>
                <a:latin typeface="Candara" pitchFamily="34" charset="0"/>
              </a:rPr>
              <a:t>Pericentric inversion chromosome 11</a:t>
            </a:r>
            <a:endParaRPr lang="en-GB" sz="1800" b="1" noProof="1">
              <a:latin typeface="Candara" pitchFamily="34" charset="0"/>
            </a:endParaRPr>
          </a:p>
          <a:p>
            <a:pPr eaLnBrk="0" hangingPunct="0"/>
            <a:r>
              <a:rPr lang="en-GB" sz="1800" b="1" noProof="1">
                <a:latin typeface="Candara" pitchFamily="34" charset="0"/>
              </a:rPr>
              <a:t>	</a:t>
            </a:r>
            <a:r>
              <a:rPr lang="en-GB" sz="1800" b="1" noProof="1">
                <a:solidFill>
                  <a:srgbClr val="990033"/>
                </a:solidFill>
                <a:latin typeface="Candara" pitchFamily="34" charset="0"/>
              </a:rPr>
              <a:t>46,XY,fra(X)(q27.3)      		</a:t>
            </a:r>
            <a:r>
              <a:rPr lang="en-GB" sz="1800" i="1" noProof="1">
                <a:solidFill>
                  <a:srgbClr val="006600"/>
                </a:solidFill>
                <a:latin typeface="Candara" pitchFamily="34" charset="0"/>
              </a:rPr>
              <a:t>Fragile X syndrome</a:t>
            </a:r>
            <a:endParaRPr lang="en-GB" sz="1800" b="1" noProof="1">
              <a:latin typeface="Candara" pitchFamily="34" charset="0"/>
            </a:endParaRPr>
          </a:p>
          <a:p>
            <a:pPr eaLnBrk="0" hangingPunct="0"/>
            <a:r>
              <a:rPr lang="en-GB" sz="1800" b="1" noProof="1">
                <a:latin typeface="Candara" pitchFamily="34" charset="0"/>
              </a:rPr>
              <a:t>	</a:t>
            </a:r>
            <a:r>
              <a:rPr lang="en-GB" sz="1800" b="1" noProof="1">
                <a:solidFill>
                  <a:srgbClr val="663300"/>
                </a:solidFill>
                <a:latin typeface="Candara" pitchFamily="34" charset="0"/>
              </a:rPr>
              <a:t>46,XY/47,XXY           		</a:t>
            </a:r>
            <a:r>
              <a:rPr lang="en-GB" sz="1800" i="1" noProof="1">
                <a:solidFill>
                  <a:srgbClr val="663300"/>
                </a:solidFill>
                <a:latin typeface="Candara" pitchFamily="34" charset="0"/>
              </a:rPr>
              <a:t>Mosaicism normal/Klinefelter syndrome</a:t>
            </a:r>
            <a:endParaRPr lang="en-GB" sz="1800" dirty="0">
              <a:latin typeface="Candara" pitchFamily="34" charset="0"/>
            </a:endParaRP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928662" y="428604"/>
            <a:ext cx="80010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GB" sz="32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GB" sz="32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Karyotype</a:t>
            </a:r>
            <a:r>
              <a:rPr lang="en-GB" sz="32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an international description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429878" y="2385922"/>
            <a:ext cx="482322" cy="122459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H="1">
            <a:off x="1718466" y="2716576"/>
            <a:ext cx="1527355" cy="91844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 flipH="1">
            <a:off x="2150017" y="2900953"/>
            <a:ext cx="2652775" cy="11225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0" y="0"/>
            <a:ext cx="9215470" cy="2677656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2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Nomenclature of cytogenetic bands.</a:t>
            </a:r>
          </a:p>
          <a:p>
            <a:pPr>
              <a:spcBef>
                <a:spcPct val="50000"/>
              </a:spcBef>
              <a:defRPr/>
            </a:pP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The ideograms show ideal G-banding patterns at 550 band resolution. Major bands are labelled 1,2,3, etc., going from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centromere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to telomere.</a:t>
            </a:r>
          </a:p>
          <a:p>
            <a:pPr>
              <a:spcBef>
                <a:spcPct val="50000"/>
              </a:spcBef>
              <a:defRPr/>
            </a:pP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Major band 11q1 (11q means the long arm of chromosome 11, 11p the short arm) is divided into sub-bands 11q11 – 11q14, and at the highest resolution 11q14 splits into 11q14.1 – 11q14.3. </a:t>
            </a:r>
            <a:endParaRPr lang="en-GB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8" descr="9-1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2643181"/>
            <a:ext cx="9324975" cy="42814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893175" cy="865188"/>
          </a:xfrm>
        </p:spPr>
        <p:txBody>
          <a:bodyPr/>
          <a:lstStyle/>
          <a:p>
            <a:pPr algn="l" eaLnBrk="1" hangingPunct="1"/>
            <a:r>
              <a:rPr lang="en-US" sz="3200" b="1" dirty="0" smtClean="0"/>
              <a:t>How Do Scientists Identify Chromosomes?</a:t>
            </a:r>
          </a:p>
        </p:txBody>
      </p:sp>
      <p:pic>
        <p:nvPicPr>
          <p:cNvPr id="10243" name="Picture 4" descr="Chromosome identification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462713" y="2133600"/>
            <a:ext cx="2681287" cy="3213100"/>
          </a:xfrm>
          <a:noFill/>
        </p:spPr>
      </p:pic>
      <p:sp>
        <p:nvSpPr>
          <p:cNvPr id="10244" name="Rectangle 8"/>
          <p:cNvSpPr>
            <a:spLocks noChangeArrowheads="1"/>
          </p:cNvSpPr>
          <p:nvPr/>
        </p:nvSpPr>
        <p:spPr bwMode="auto">
          <a:xfrm>
            <a:off x="250825" y="1412875"/>
            <a:ext cx="6122988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400" dirty="0"/>
              <a:t>Three key features to identify their similarities and differences:</a:t>
            </a:r>
          </a:p>
          <a:p>
            <a:pPr marL="990600" lvl="1" indent="-5334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400" b="1" dirty="0"/>
              <a:t>Size</a:t>
            </a:r>
            <a:r>
              <a:rPr lang="en-US" sz="2400" dirty="0"/>
              <a:t>. This is the easiest way to tell two different chromosomes apart. </a:t>
            </a:r>
          </a:p>
          <a:p>
            <a:pPr marL="990600" lvl="1" indent="-5334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400" b="1" dirty="0"/>
              <a:t>Banding pattern</a:t>
            </a:r>
            <a:r>
              <a:rPr lang="en-US" sz="2400" dirty="0"/>
              <a:t>. The size and location of </a:t>
            </a:r>
            <a:r>
              <a:rPr lang="en-US" sz="2400" dirty="0" err="1"/>
              <a:t>Giemsa</a:t>
            </a:r>
            <a:r>
              <a:rPr lang="en-US" sz="2400" dirty="0"/>
              <a:t> bands on chromosomes make each chromosome pair unique. </a:t>
            </a:r>
          </a:p>
          <a:p>
            <a:pPr marL="990600" lvl="1" indent="-5334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400" b="1" dirty="0" err="1"/>
              <a:t>Centromere</a:t>
            </a:r>
            <a:r>
              <a:rPr lang="en-US" sz="2400" b="1" dirty="0"/>
              <a:t> position</a:t>
            </a:r>
            <a:r>
              <a:rPr lang="en-US" sz="2400" dirty="0"/>
              <a:t>. </a:t>
            </a:r>
            <a:r>
              <a:rPr lang="en-US" sz="2400" dirty="0" err="1"/>
              <a:t>Centromeres</a:t>
            </a:r>
            <a:r>
              <a:rPr lang="en-US" sz="2400" dirty="0"/>
              <a:t> are regions in chromosomes that appear as a constriction.  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400" dirty="0"/>
              <a:t>Using these key features, scientists match up the 23 pairs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712</Words>
  <Application>Microsoft Office PowerPoint</Application>
  <PresentationFormat>On-screen Show (4:3)</PresentationFormat>
  <Paragraphs>160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Karyotype And Its Evolutionary Changes </vt:lpstr>
      <vt:lpstr>Why do scientists look at chromosomes?</vt:lpstr>
      <vt:lpstr>What is a Karyotype? </vt:lpstr>
      <vt:lpstr>Slide 4</vt:lpstr>
      <vt:lpstr>How are DNA samples obtained for karyotypes?</vt:lpstr>
      <vt:lpstr>Labeling a Karyotype</vt:lpstr>
      <vt:lpstr>Slide 7</vt:lpstr>
      <vt:lpstr>Slide 8</vt:lpstr>
      <vt:lpstr>How Do Scientists Identify Chromosomes?</vt:lpstr>
      <vt:lpstr>In metacentric chromosomes, the centromere lies near the center of the chromosome. Submetacentric &amp; very Submetacentric chromosomes, have a centromere that is off-center, so that one chromosome arm is longer than the other.  In acrocentric chromosomes, the centromere resides very near one end.</vt:lpstr>
      <vt:lpstr>Chromosome Groups</vt:lpstr>
      <vt:lpstr>Slide 12</vt:lpstr>
      <vt:lpstr>Slide 13</vt:lpstr>
      <vt:lpstr>Applications of karyotypes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TADIET</dc:creator>
  <cp:lastModifiedBy>Tadiet</cp:lastModifiedBy>
  <cp:revision>15</cp:revision>
  <dcterms:created xsi:type="dcterms:W3CDTF">2015-06-05T05:55:43Z</dcterms:created>
  <dcterms:modified xsi:type="dcterms:W3CDTF">2016-04-13T00:42:02Z</dcterms:modified>
</cp:coreProperties>
</file>