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303" r:id="rId4"/>
    <p:sldId id="293" r:id="rId5"/>
    <p:sldId id="288" r:id="rId6"/>
    <p:sldId id="257" r:id="rId7"/>
    <p:sldId id="289" r:id="rId8"/>
    <p:sldId id="290" r:id="rId9"/>
    <p:sldId id="291" r:id="rId10"/>
    <p:sldId id="292" r:id="rId11"/>
    <p:sldId id="259" r:id="rId12"/>
    <p:sldId id="285" r:id="rId13"/>
    <p:sldId id="260" r:id="rId14"/>
    <p:sldId id="294" r:id="rId15"/>
    <p:sldId id="302" r:id="rId16"/>
    <p:sldId id="295" r:id="rId17"/>
    <p:sldId id="262" r:id="rId18"/>
    <p:sldId id="280" r:id="rId19"/>
    <p:sldId id="296" r:id="rId20"/>
    <p:sldId id="297" r:id="rId21"/>
    <p:sldId id="298" r:id="rId22"/>
    <p:sldId id="299" r:id="rId23"/>
    <p:sldId id="300" r:id="rId24"/>
    <p:sldId id="301" r:id="rId25"/>
    <p:sldId id="265" r:id="rId26"/>
    <p:sldId id="277" r:id="rId27"/>
    <p:sldId id="269" r:id="rId28"/>
    <p:sldId id="276" r:id="rId2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4660"/>
  </p:normalViewPr>
  <p:slideViewPr>
    <p:cSldViewPr snapToGrid="0">
      <p:cViewPr varScale="1">
        <p:scale>
          <a:sx n="74" d="100"/>
          <a:sy n="74" d="100"/>
        </p:scale>
        <p:origin x="45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065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media/image1.jpg>
</file>

<file path=ppt/media/image2.jp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9662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8660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2250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0811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75791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0383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0647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9718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3092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129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3936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5000"/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E4BB49-D5F3-4A1A-8E75-10D12DEA2D6B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DA2000-3A3D-4204-87F5-D61E232AD0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5751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tryqa.com/what-is-software-quality/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82062" y="2566257"/>
            <a:ext cx="9144000" cy="3106272"/>
          </a:xfrm>
        </p:spPr>
        <p:txBody>
          <a:bodyPr>
            <a:normAutofit fontScale="90000"/>
          </a:bodyPr>
          <a:lstStyle/>
          <a:p>
            <a:r>
              <a:rPr lang="en-US" b="1" dirty="0">
                <a:solidFill>
                  <a:srgbClr val="002060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</a:rPr>
              <a:t>Software Quality Assurance and </a:t>
            </a:r>
            <a:r>
              <a:rPr lang="en-US" b="1" dirty="0" smtClean="0">
                <a:solidFill>
                  <a:srgbClr val="002060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</a:rPr>
              <a:t>Testing</a:t>
            </a:r>
            <a:br>
              <a:rPr lang="en-US" b="1" dirty="0" smtClean="0">
                <a:solidFill>
                  <a:srgbClr val="002060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</a:rPr>
            </a:br>
            <a:r>
              <a:rPr lang="en-US" sz="4000" b="1" dirty="0">
                <a:solidFill>
                  <a:srgbClr val="002060"/>
                </a:soli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</a:effectLst>
              </a:rPr>
              <a:t>SEng4112</a:t>
            </a: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4000" dirty="0" smtClean="0"/>
              <a:t> </a:t>
            </a:r>
            <a:r>
              <a:rPr lang="en-US" sz="4800" b="1" dirty="0" smtClean="0"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Lecture One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54706" y="672353"/>
            <a:ext cx="1992650" cy="1735885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9535144" y="5994502"/>
            <a:ext cx="25818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Garamu</a:t>
            </a:r>
            <a:r>
              <a:rPr lang="en-US" b="1" dirty="0" smtClean="0"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 T. </a:t>
            </a:r>
            <a:r>
              <a:rPr lang="en-US" b="1" dirty="0"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(MSc.)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8915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</a:t>
            </a:r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417935" cy="4819874"/>
          </a:xfrm>
        </p:spPr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§"/>
            </a:pPr>
            <a:r>
              <a:rPr lang="en-US" dirty="0" smtClean="0"/>
              <a:t>QA: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Verification.</a:t>
            </a:r>
          </a:p>
          <a:p>
            <a:pPr marL="914400" lvl="2" indent="0" algn="just">
              <a:buNone/>
            </a:pPr>
            <a:endParaRPr lang="en-US" sz="2400" dirty="0" smtClean="0"/>
          </a:p>
          <a:p>
            <a:pPr marL="914400" lvl="2" indent="0" algn="just">
              <a:buNone/>
            </a:pPr>
            <a:endParaRPr lang="en-US" sz="2400" dirty="0" smtClean="0"/>
          </a:p>
          <a:p>
            <a:pPr lvl="1" algn="just">
              <a:buFont typeface="Wingdings" panose="05000000000000000000" pitchFamily="2" charset="2"/>
              <a:buChar char="§"/>
            </a:pPr>
            <a:r>
              <a:rPr lang="en-US" sz="2600" dirty="0" smtClean="0"/>
              <a:t>QC:</a:t>
            </a:r>
            <a:endParaRPr lang="en-US" sz="2600" dirty="0"/>
          </a:p>
          <a:p>
            <a:pPr marL="457200" lvl="1" indent="0" algn="just">
              <a:buNone/>
            </a:pPr>
            <a:endParaRPr lang="en-US" sz="2600" dirty="0" smtClean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Validation/Software Testing. </a:t>
            </a:r>
            <a:endParaRPr lang="en-US" sz="2600" i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-140596" y="2717443"/>
            <a:ext cx="195758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Example: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80743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3487" y="1690688"/>
            <a:ext cx="11114468" cy="4851780"/>
          </a:xfrm>
        </p:spPr>
        <p:txBody>
          <a:bodyPr>
            <a:normAutofit fontScale="77500" lnSpcReduction="20000"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sz="3100" b="1" dirty="0">
                <a:solidFill>
                  <a:schemeClr val="accent2"/>
                </a:solidFill>
              </a:rPr>
              <a:t>Software </a:t>
            </a:r>
            <a:r>
              <a:rPr lang="en-US" sz="3100" b="1" dirty="0" smtClean="0">
                <a:solidFill>
                  <a:schemeClr val="accent2"/>
                </a:solidFill>
              </a:rPr>
              <a:t>Testing </a:t>
            </a:r>
            <a:r>
              <a:rPr lang="en-US" sz="2600" dirty="0" smtClean="0">
                <a:solidFill>
                  <a:srgbClr val="00B050"/>
                </a:solidFill>
              </a:rPr>
              <a:t>–</a:t>
            </a:r>
            <a:r>
              <a:rPr lang="en-US" sz="2400" b="1" dirty="0"/>
              <a:t>“Software testing is the process of executing a program </a:t>
            </a:r>
            <a:r>
              <a:rPr lang="en-US" sz="2400" b="1" i="1" u="sng" dirty="0"/>
              <a:t>to prove that it </a:t>
            </a:r>
            <a:r>
              <a:rPr lang="en-US" sz="2400" b="1" i="1" u="sng" dirty="0" smtClean="0"/>
              <a:t>works with finding errors</a:t>
            </a:r>
            <a:r>
              <a:rPr lang="en-US" sz="2400" b="1" dirty="0" smtClean="0"/>
              <a:t>” </a:t>
            </a:r>
            <a:endParaRPr lang="en-US" sz="2400" b="1" dirty="0"/>
          </a:p>
          <a:p>
            <a:pPr marL="0" indent="0">
              <a:buNone/>
            </a:pPr>
            <a:endParaRPr lang="en-US" sz="2600" dirty="0" smtClean="0">
              <a:solidFill>
                <a:srgbClr val="00B050"/>
              </a:solidFill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en-US" sz="2600" dirty="0" smtClean="0">
                <a:solidFill>
                  <a:srgbClr val="00B050"/>
                </a:solidFill>
              </a:rPr>
              <a:t> </a:t>
            </a:r>
            <a:r>
              <a:rPr lang="en-US" dirty="0"/>
              <a:t>has different goals and objectives</a:t>
            </a:r>
            <a:r>
              <a:rPr lang="en-US" dirty="0" smtClean="0"/>
              <a:t>. The </a:t>
            </a:r>
            <a:r>
              <a:rPr lang="en-US" dirty="0"/>
              <a:t>major objectives of Software testing are as follows</a:t>
            </a:r>
            <a:r>
              <a:rPr lang="en-US" dirty="0" smtClean="0"/>
              <a:t>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Finding Defects</a:t>
            </a:r>
            <a:r>
              <a:rPr lang="en-US" dirty="0"/>
              <a:t> which may get created by the programmer while developing the software.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Gaining confidence </a:t>
            </a:r>
            <a:r>
              <a:rPr lang="en-US" dirty="0" smtClean="0"/>
              <a:t>in </a:t>
            </a:r>
            <a:r>
              <a:rPr lang="en-US" dirty="0"/>
              <a:t>and providing information about the level of </a:t>
            </a:r>
            <a:r>
              <a:rPr lang="en-US" b="1" dirty="0">
                <a:hlinkClick r:id="rId2"/>
              </a:rPr>
              <a:t>quality</a:t>
            </a:r>
            <a:r>
              <a:rPr lang="en-US" dirty="0"/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To prevent defects</a:t>
            </a:r>
            <a:r>
              <a:rPr lang="en-US" dirty="0"/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dirty="0"/>
              <a:t>To make sure that the end result meets the </a:t>
            </a:r>
            <a:r>
              <a:rPr lang="en-US" dirty="0">
                <a:solidFill>
                  <a:schemeClr val="bg2">
                    <a:lumMod val="50000"/>
                  </a:schemeClr>
                </a:solidFill>
              </a:rPr>
              <a:t>business and user requirements</a:t>
            </a:r>
            <a:r>
              <a:rPr lang="en-US" dirty="0"/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dirty="0"/>
              <a:t>To ensure that it satisfies the BRS that is </a:t>
            </a:r>
            <a:r>
              <a:rPr lang="en-US" dirty="0">
                <a:solidFill>
                  <a:schemeClr val="bg2">
                    <a:lumMod val="50000"/>
                  </a:schemeClr>
                </a:solidFill>
              </a:rPr>
              <a:t>Business Requirement Specification and SRS that is System Requirement Specifications</a:t>
            </a:r>
            <a:r>
              <a:rPr lang="en-US" dirty="0"/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1" dirty="0">
                <a:solidFill>
                  <a:schemeClr val="bg2">
                    <a:lumMod val="50000"/>
                  </a:schemeClr>
                </a:solidFill>
              </a:rPr>
              <a:t>To gain the confidence </a:t>
            </a:r>
            <a:r>
              <a:rPr lang="en-US" dirty="0"/>
              <a:t>of the customers by providing them a quality product.</a:t>
            </a:r>
          </a:p>
          <a:p>
            <a:pPr marL="0" indent="0">
              <a:buNone/>
            </a:pPr>
            <a:r>
              <a:rPr lang="en-US" sz="2800" dirty="0"/>
              <a:t/>
            </a:r>
            <a:br>
              <a:rPr lang="en-US" sz="2800" dirty="0"/>
            </a:b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049934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Error detection (finding errors) Techniques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600" dirty="0" smtClean="0">
                <a:solidFill>
                  <a:schemeClr val="accent2"/>
                </a:solidFill>
              </a:rPr>
              <a:t>Testing: </a:t>
            </a:r>
            <a:r>
              <a:rPr lang="en-US" sz="2600" dirty="0" smtClean="0"/>
              <a:t>Executing program in a controlled environment and “verifying/validating” output</a:t>
            </a:r>
          </a:p>
          <a:p>
            <a:r>
              <a:rPr lang="en-US" sz="2600" dirty="0" smtClean="0">
                <a:solidFill>
                  <a:schemeClr val="accent2"/>
                </a:solidFill>
              </a:rPr>
              <a:t>Inspections and Reviews </a:t>
            </a:r>
          </a:p>
          <a:p>
            <a:r>
              <a:rPr lang="en-US" sz="2600" dirty="0" smtClean="0">
                <a:solidFill>
                  <a:schemeClr val="accent2"/>
                </a:solidFill>
              </a:rPr>
              <a:t>Formal Methods </a:t>
            </a:r>
            <a:r>
              <a:rPr lang="en-US" sz="2600" dirty="0" smtClean="0"/>
              <a:t>(proving software correct)</a:t>
            </a:r>
          </a:p>
          <a:p>
            <a:r>
              <a:rPr lang="en-US" sz="2600" dirty="0" smtClean="0">
                <a:solidFill>
                  <a:schemeClr val="accent2"/>
                </a:solidFill>
              </a:rPr>
              <a:t>Static analysis  </a:t>
            </a:r>
            <a:r>
              <a:rPr lang="en-US" sz="2600" dirty="0" smtClean="0"/>
              <a:t>- detects “error-prone conditions”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337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Faults and Failures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995413" cy="4848130"/>
          </a:xfrm>
        </p:spPr>
        <p:txBody>
          <a:bodyPr/>
          <a:lstStyle/>
          <a:p>
            <a:r>
              <a:rPr lang="en-US" sz="2600" b="1" dirty="0" smtClean="0">
                <a:solidFill>
                  <a:schemeClr val="accent2"/>
                </a:solidFill>
              </a:rPr>
              <a:t>Software Error: </a:t>
            </a:r>
            <a:r>
              <a:rPr lang="en-US" sz="2600" dirty="0" smtClean="0"/>
              <a:t>a mistake made by a </a:t>
            </a:r>
            <a:r>
              <a:rPr lang="en-US" sz="2600" i="1" dirty="0" smtClean="0">
                <a:solidFill>
                  <a:srgbClr val="00B050"/>
                </a:solidFill>
              </a:rPr>
              <a:t>programmer </a:t>
            </a:r>
            <a:r>
              <a:rPr lang="en-US" sz="2600" dirty="0" smtClean="0"/>
              <a:t>or </a:t>
            </a:r>
            <a:r>
              <a:rPr lang="en-US" sz="2600" i="1" dirty="0" smtClean="0">
                <a:solidFill>
                  <a:srgbClr val="00B050"/>
                </a:solidFill>
              </a:rPr>
              <a:t>software engineer </a:t>
            </a:r>
            <a:r>
              <a:rPr lang="en-US" sz="2600" dirty="0" smtClean="0"/>
              <a:t>which caused the fault, which in turn may cause a failure.</a:t>
            </a:r>
          </a:p>
          <a:p>
            <a:endParaRPr lang="en-US" sz="2600" b="1" dirty="0" smtClean="0">
              <a:solidFill>
                <a:srgbClr val="00B050"/>
              </a:solidFill>
            </a:endParaRPr>
          </a:p>
          <a:p>
            <a:r>
              <a:rPr lang="en-US" sz="2600" b="1" dirty="0" smtClean="0">
                <a:solidFill>
                  <a:srgbClr val="00B050"/>
                </a:solidFill>
              </a:rPr>
              <a:t>Example: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dirty="0"/>
              <a:t>Syntax (grammatical) error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dirty="0"/>
              <a:t>Logic error (multiply vice add two operands)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dirty="0"/>
              <a:t>An error is a state of the system.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dirty="0"/>
              <a:t>In the absence of any corrective action by the system, an error state could lead to a failure which would not be attributed to any event subsequent to the error.</a:t>
            </a:r>
          </a:p>
          <a:p>
            <a:pPr marL="0" indent="0">
              <a:buNone/>
            </a:pP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9364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…Faults and Failures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995413" cy="4848130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600" b="1" dirty="0" smtClean="0">
                <a:solidFill>
                  <a:schemeClr val="accent2"/>
                </a:solidFill>
              </a:rPr>
              <a:t>Fault </a:t>
            </a:r>
            <a:r>
              <a:rPr lang="en-US" sz="2600" b="1" dirty="0">
                <a:solidFill>
                  <a:schemeClr val="accent2"/>
                </a:solidFill>
              </a:rPr>
              <a:t>(defect, bug</a:t>
            </a:r>
            <a:r>
              <a:rPr lang="en-US" sz="2600" b="1" dirty="0" smtClean="0">
                <a:solidFill>
                  <a:schemeClr val="accent2"/>
                </a:solidFill>
              </a:rPr>
              <a:t>): </a:t>
            </a:r>
            <a:r>
              <a:rPr lang="en-US" sz="2600" dirty="0" smtClean="0"/>
              <a:t>condition that may cause a failure in the system</a:t>
            </a:r>
          </a:p>
          <a:p>
            <a:pPr marL="0" indent="0">
              <a:buNone/>
            </a:pPr>
            <a:endParaRPr lang="en-US" sz="2600" b="1" dirty="0" smtClean="0">
              <a:solidFill>
                <a:srgbClr val="00B050"/>
              </a:solidFill>
            </a:endParaRPr>
          </a:p>
          <a:p>
            <a:pPr marL="0" indent="0">
              <a:buNone/>
            </a:pPr>
            <a:r>
              <a:rPr lang="en-US" sz="2600" b="1" dirty="0" smtClean="0">
                <a:solidFill>
                  <a:srgbClr val="00B050"/>
                </a:solidFill>
              </a:rPr>
              <a:t>Example: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/>
              <a:t>All software errors may not cause software faults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3300" dirty="0"/>
              <a:t>A fault is the adjudged cause of an error.</a:t>
            </a:r>
            <a:endParaRPr lang="en-US" sz="2800" dirty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/>
              <a:t>That part of the software may not be executed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100" dirty="0"/>
              <a:t>(An error is present but not encountered</a:t>
            </a:r>
            <a:r>
              <a:rPr lang="en-US" sz="2100" dirty="0" smtClean="0"/>
              <a:t>….)</a:t>
            </a:r>
          </a:p>
          <a:p>
            <a:pPr marL="914400" lvl="2" indent="0">
              <a:buNone/>
            </a:pPr>
            <a:endParaRPr lang="en-US" sz="1800" dirty="0" smtClean="0"/>
          </a:p>
          <a:p>
            <a:pPr>
              <a:buFont typeface="Wingdings" panose="05000000000000000000" pitchFamily="2" charset="2"/>
              <a:buChar char="§"/>
            </a:pPr>
            <a:r>
              <a:rPr lang="en-US" sz="2600" b="1" dirty="0">
                <a:solidFill>
                  <a:schemeClr val="accent2"/>
                </a:solidFill>
              </a:rPr>
              <a:t>Failure (problem): </a:t>
            </a:r>
            <a:r>
              <a:rPr lang="en-US" sz="2600" dirty="0"/>
              <a:t>inability of system to perform a function according to its spec due to some fault</a:t>
            </a:r>
          </a:p>
          <a:p>
            <a:pPr marL="228600" lvl="2">
              <a:spcBef>
                <a:spcPts val="1000"/>
              </a:spcBef>
              <a:buFont typeface="Wingdings" panose="05000000000000000000" pitchFamily="2" charset="2"/>
              <a:buChar char="§"/>
            </a:pPr>
            <a:r>
              <a:rPr lang="en-US" sz="2600" b="1" dirty="0">
                <a:solidFill>
                  <a:srgbClr val="00B050"/>
                </a:solidFill>
              </a:rPr>
              <a:t>Example: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  <a:p>
            <a:pPr marL="228600" lvl="2">
              <a:spcBef>
                <a:spcPts val="1000"/>
              </a:spcBef>
              <a:buFont typeface="Wingdings" panose="05000000000000000000" pitchFamily="2" charset="2"/>
              <a:buChar char="§"/>
            </a:pPr>
            <a:r>
              <a:rPr lang="en-US" b="1" dirty="0"/>
              <a:t>standard software </a:t>
            </a:r>
            <a:r>
              <a:rPr lang="en-US" dirty="0"/>
              <a:t>running in different client shops.</a:t>
            </a:r>
          </a:p>
          <a:p>
            <a:pPr marL="914400" lvl="2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5054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Causes of Software Errors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0470" y="1568048"/>
            <a:ext cx="10995413" cy="4848130"/>
          </a:xfrm>
        </p:spPr>
        <p:txBody>
          <a:bodyPr>
            <a:normAutofit/>
          </a:bodyPr>
          <a:lstStyle/>
          <a:p>
            <a:pPr>
              <a:spcBef>
                <a:spcPct val="25000"/>
              </a:spcBef>
              <a:defRPr/>
            </a:pPr>
            <a:r>
              <a:rPr lang="en-GB" sz="3600" b="1" dirty="0">
                <a:solidFill>
                  <a:schemeClr val="accent2"/>
                </a:solidFill>
              </a:rPr>
              <a:t>The nine causes of software errors are: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FF6600"/>
                </a:solidFill>
              </a:rPr>
              <a:t>Faulty requirements definition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chemeClr val="accent2"/>
                </a:solidFill>
              </a:rPr>
              <a:t>Client-developer communication failures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339933"/>
                </a:solidFill>
              </a:rPr>
              <a:t>Deliberate deviations from software requirements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CC00CC"/>
                </a:solidFill>
              </a:rPr>
              <a:t>Logical design errors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FF0066"/>
                </a:solidFill>
              </a:rPr>
              <a:t>Coding errors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008080"/>
                </a:solidFill>
              </a:rPr>
              <a:t>Non-compliance with documentation and coding instructions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990033"/>
                </a:solidFill>
              </a:rPr>
              <a:t>Shortcomings of the testing process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9900CC"/>
                </a:solidFill>
              </a:rPr>
              <a:t>User interface and procedure errors</a:t>
            </a:r>
          </a:p>
          <a:p>
            <a:pPr>
              <a:spcBef>
                <a:spcPct val="25000"/>
              </a:spcBef>
              <a:buFontTx/>
              <a:buAutoNum type="arabicPeriod"/>
              <a:defRPr/>
            </a:pPr>
            <a:r>
              <a:rPr lang="en-GB" sz="2000" b="1" dirty="0">
                <a:solidFill>
                  <a:srgbClr val="FF9966"/>
                </a:solidFill>
              </a:rPr>
              <a:t>Documentation errors</a:t>
            </a:r>
          </a:p>
        </p:txBody>
      </p:sp>
    </p:spTree>
    <p:extLst>
      <p:ext uri="{BB962C8B-B14F-4D97-AF65-F5344CB8AC3E}">
        <p14:creationId xmlns:p14="http://schemas.microsoft.com/office/powerpoint/2010/main" val="33745523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2746" y="255363"/>
            <a:ext cx="10515600" cy="1325563"/>
          </a:xfrm>
        </p:spPr>
        <p:txBody>
          <a:bodyPr/>
          <a:lstStyle/>
          <a:p>
            <a:r>
              <a:rPr lang="en-US" dirty="0" smtClean="0"/>
              <a:t>…Causes </a:t>
            </a:r>
            <a:r>
              <a:rPr lang="en-US" dirty="0"/>
              <a:t>of Software </a:t>
            </a:r>
            <a:r>
              <a:rPr lang="en-US" dirty="0" smtClean="0"/>
              <a:t>Errors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18" y="1580926"/>
            <a:ext cx="10995413" cy="4848130"/>
          </a:xfrm>
        </p:spPr>
        <p:txBody>
          <a:bodyPr/>
          <a:lstStyle/>
          <a:p>
            <a:pPr marL="0" lvl="0" indent="0" fontAlgn="base">
              <a:spcBef>
                <a:spcPct val="25000"/>
              </a:spcBef>
              <a:spcAft>
                <a:spcPct val="0"/>
              </a:spcAft>
              <a:buNone/>
            </a:pPr>
            <a:r>
              <a:rPr lang="en-GB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Faulty Requirements Definition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Usually considered the </a:t>
            </a:r>
            <a:r>
              <a:rPr lang="en-GB" u="sng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root cause 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of software errors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Incorrect requirement definitions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Simply stated, ‘wrong’ definitions (formulas, etc.)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Incomplete definitions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Unclear or implied requirements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Missing requirements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Just flat-out ‘missing.’  (e.g.  Program Element Code)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Inclusion of unneeded requirements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(many projects have gone amuck for including far too many requirements that will never be used.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Impacts budgets, complexity, development time, …</a:t>
            </a:r>
          </a:p>
        </p:txBody>
      </p:sp>
    </p:spTree>
    <p:extLst>
      <p:ext uri="{BB962C8B-B14F-4D97-AF65-F5344CB8AC3E}">
        <p14:creationId xmlns:p14="http://schemas.microsoft.com/office/powerpoint/2010/main" val="2398952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834" y="1690688"/>
            <a:ext cx="10515600" cy="4935070"/>
          </a:xfrm>
        </p:spPr>
        <p:txBody>
          <a:bodyPr>
            <a:normAutofit/>
          </a:bodyPr>
          <a:lstStyle/>
          <a:p>
            <a:pPr marL="0" lvl="0" indent="0" fontAlgn="base">
              <a:spcBef>
                <a:spcPct val="25000"/>
              </a:spcBef>
              <a:spcAft>
                <a:spcPct val="0"/>
              </a:spcAft>
              <a:buNone/>
            </a:pPr>
            <a:r>
              <a:rPr lang="en-GB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Client-developer communication failures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Misunderstanding of instructions in requirements documentation (written / graphical instructions)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Misunderstanding of written </a:t>
            </a:r>
            <a:r>
              <a:rPr lang="en-GB" u="sng" dirty="0">
                <a:latin typeface="Times New Roman" pitchFamily="18" charset="0"/>
                <a:cs typeface="Times New Roman" pitchFamily="18" charset="0"/>
              </a:rPr>
              <a:t>changes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 during development.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Misunderstanding of </a:t>
            </a:r>
            <a:r>
              <a:rPr lang="en-GB" u="sng" dirty="0">
                <a:latin typeface="Times New Roman" pitchFamily="18" charset="0"/>
                <a:cs typeface="Times New Roman" pitchFamily="18" charset="0"/>
              </a:rPr>
              <a:t>oral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 changes during development.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Lack of attention 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to client </a:t>
            </a:r>
            <a:r>
              <a:rPr lang="en-GB" u="sng" dirty="0">
                <a:latin typeface="Times New Roman" pitchFamily="18" charset="0"/>
                <a:cs typeface="Times New Roman" pitchFamily="18" charset="0"/>
              </a:rPr>
              <a:t>messages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 by developers dealing with requirement changes and 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to client </a:t>
            </a:r>
            <a:r>
              <a:rPr lang="en-GB" u="sng" dirty="0">
                <a:latin typeface="Times New Roman" pitchFamily="18" charset="0"/>
                <a:cs typeface="Times New Roman" pitchFamily="18" charset="0"/>
              </a:rPr>
              <a:t>responses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 by clients to developer questions</a:t>
            </a:r>
          </a:p>
          <a:p>
            <a:pPr marL="0" lvl="0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400" dirty="0">
                <a:latin typeface="Times New Roman" pitchFamily="18" charset="0"/>
                <a:cs typeface="Times New Roman" pitchFamily="18" charset="0"/>
              </a:rPr>
              <a:t>Very often, these very talented individuals come from different planets, it seems.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Clients represent the users;  developers represent a different mind set entirely some times! </a:t>
            </a:r>
          </a:p>
        </p:txBody>
      </p:sp>
    </p:spTree>
    <p:extLst>
      <p:ext uri="{BB962C8B-B14F-4D97-AF65-F5344CB8AC3E}">
        <p14:creationId xmlns:p14="http://schemas.microsoft.com/office/powerpoint/2010/main" val="31746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lvl="0" indent="0" fontAlgn="base">
              <a:spcBef>
                <a:spcPct val="25000"/>
              </a:spcBef>
              <a:spcAft>
                <a:spcPct val="0"/>
              </a:spcAft>
              <a:buNone/>
            </a:pPr>
            <a:r>
              <a:rPr lang="en-GB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Deliberate deviations from software requirements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Developer reuses previous / similar work to save time.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Often reused code needs modification which it may contain </a:t>
            </a:r>
            <a:r>
              <a:rPr lang="en-GB" sz="2100" dirty="0" err="1">
                <a:latin typeface="Times New Roman" pitchFamily="18" charset="0"/>
                <a:cs typeface="Times New Roman" pitchFamily="18" charset="0"/>
              </a:rPr>
              <a:t>contain</a:t>
            </a: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 unneeded / unusable extraneous code.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Book suggests developer(s) may overtly </a:t>
            </a:r>
            <a:r>
              <a:rPr lang="en-GB" u="sng" dirty="0">
                <a:latin typeface="Times New Roman" pitchFamily="18" charset="0"/>
                <a:cs typeface="Times New Roman" pitchFamily="18" charset="0"/>
              </a:rPr>
              <a:t>omit</a:t>
            </a:r>
            <a:r>
              <a:rPr lang="en-GB" dirty="0">
                <a:latin typeface="Times New Roman" pitchFamily="18" charset="0"/>
                <a:cs typeface="Times New Roman" pitchFamily="18" charset="0"/>
              </a:rPr>
              <a:t> functionality due to time / budget pressures.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Another BAD choice;  System testing will uncover these problems to everyone’s dismay!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I have never seen this done intentionally – but understand it!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Developer inserting unapproved ‘enhancements’ (perfective coding;  a slick new sort / search );  may also ignore some seemingly minor features, which sometimes are quite major.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latin typeface="Times New Roman" pitchFamily="18" charset="0"/>
                <a:cs typeface="Times New Roman" pitchFamily="18" charset="0"/>
              </a:rPr>
              <a:t>Have seen this and it too causes problems and embarrassment during reviews.  </a:t>
            </a:r>
          </a:p>
        </p:txBody>
      </p:sp>
    </p:spTree>
    <p:extLst>
      <p:ext uri="{BB962C8B-B14F-4D97-AF65-F5344CB8AC3E}">
        <p14:creationId xmlns:p14="http://schemas.microsoft.com/office/powerpoint/2010/main" val="3916614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lvl="0" indent="0" fontAlgn="base">
              <a:spcBef>
                <a:spcPct val="25000"/>
              </a:spcBef>
              <a:spcAft>
                <a:spcPct val="0"/>
              </a:spcAft>
              <a:buNone/>
            </a:pPr>
            <a:r>
              <a:rPr lang="en-GB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Logical design errors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Definitions that represent software requirements by means of erroneous algorithms.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Wrong formulas 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Wrong Decision Logic Tables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Incorrect descriptions in text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Process </a:t>
            </a:r>
            <a:r>
              <a:rPr lang="en-GB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definitions: procedures </a:t>
            </a:r>
            <a:r>
              <a:rPr lang="en-GB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specified by systems analyst not accurately reflecting the real business process. 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Note: all errors are not necessarily software errors.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This seems like a procedural error, and likely not a part of the software system. But they are </a:t>
            </a:r>
            <a:r>
              <a:rPr lang="en-GB" sz="2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errors</a:t>
            </a: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nonetheless!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Erroneous Definition of Boundary Condition – a common source of errors.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</a:pP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“</a:t>
            </a:r>
            <a:r>
              <a:rPr lang="en-GB" sz="2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absolutes</a:t>
            </a: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”  like ‘no more than’  “</a:t>
            </a:r>
            <a:r>
              <a:rPr lang="en-GB" sz="2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fewer than</a:t>
            </a: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”  “</a:t>
            </a:r>
            <a:r>
              <a:rPr lang="en-GB" sz="2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n </a:t>
            </a:r>
            <a:r>
              <a:rPr lang="en-GB" sz="2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times or more”  “the first time” etc.</a:t>
            </a:r>
          </a:p>
        </p:txBody>
      </p:sp>
    </p:spTree>
    <p:extLst>
      <p:ext uri="{BB962C8B-B14F-4D97-AF65-F5344CB8AC3E}">
        <p14:creationId xmlns:p14="http://schemas.microsoft.com/office/powerpoint/2010/main" val="4008999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</a:pPr>
            <a:r>
              <a:rPr lang="en-US" dirty="0" smtClean="0"/>
              <a:t>Objectives of Software Quality Assurance and Testing</a:t>
            </a:r>
          </a:p>
          <a:p>
            <a:pPr>
              <a:lnSpc>
                <a:spcPct val="100000"/>
              </a:lnSpc>
            </a:pPr>
            <a:r>
              <a:rPr lang="en-US" dirty="0" smtClean="0"/>
              <a:t>Quality</a:t>
            </a:r>
          </a:p>
          <a:p>
            <a:pPr>
              <a:lnSpc>
                <a:spcPct val="100000"/>
              </a:lnSpc>
            </a:pPr>
            <a:r>
              <a:rPr lang="en-US" dirty="0" smtClean="0"/>
              <a:t>QA &amp; QC</a:t>
            </a:r>
          </a:p>
          <a:p>
            <a:pPr>
              <a:lnSpc>
                <a:spcPct val="100000"/>
              </a:lnSpc>
            </a:pPr>
            <a:r>
              <a:rPr lang="en-US" dirty="0" smtClean="0"/>
              <a:t>Software testing 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0517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lvl="0" indent="0" fontAlgn="base">
              <a:spcBef>
                <a:spcPct val="25000"/>
              </a:spcBef>
              <a:spcAft>
                <a:spcPct val="0"/>
              </a:spcAft>
              <a:buNone/>
            </a:pPr>
            <a:r>
              <a:rPr lang="en-GB" b="1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Coding errors</a:t>
            </a:r>
          </a:p>
          <a:p>
            <a:pPr marL="457200" lvl="1" indent="0" fontAlgn="base">
              <a:spcBef>
                <a:spcPct val="25000"/>
              </a:spcBef>
              <a:spcAft>
                <a:spcPct val="0"/>
              </a:spcAft>
              <a:buFont typeface="Arial" charset="0"/>
              <a:buChar char="•"/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Too many to try to list.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  <a:buFont typeface="Arial" charset="0"/>
              <a:buChar char="•"/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Syntax errors (grammatical errors)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  <a:buFont typeface="Arial" charset="0"/>
              <a:buChar char="•"/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Logic errors (program runs;  results wrong)</a:t>
            </a:r>
          </a:p>
          <a:p>
            <a:pPr marL="914400" lvl="2" indent="0" fontAlgn="base">
              <a:spcBef>
                <a:spcPct val="25000"/>
              </a:spcBef>
              <a:spcAft>
                <a:spcPct val="0"/>
              </a:spcAft>
              <a:buFont typeface="Arial" charset="0"/>
              <a:buChar char="•"/>
            </a:pPr>
            <a:r>
              <a:rPr lang="en-GB" dirty="0">
                <a:latin typeface="Times New Roman" pitchFamily="18" charset="0"/>
                <a:cs typeface="Times New Roman" pitchFamily="18" charset="0"/>
              </a:rPr>
              <a:t>Run-time errors (crash during execution)</a:t>
            </a:r>
          </a:p>
        </p:txBody>
      </p:sp>
    </p:spTree>
    <p:extLst>
      <p:ext uri="{BB962C8B-B14F-4D97-AF65-F5344CB8AC3E}">
        <p14:creationId xmlns:p14="http://schemas.microsoft.com/office/powerpoint/2010/main" val="1514466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spcBef>
                <a:spcPct val="25000"/>
              </a:spcBef>
              <a:buNone/>
            </a:pPr>
            <a:r>
              <a:rPr lang="en-GB" dirty="0">
                <a:solidFill>
                  <a:srgbClr val="00B050"/>
                </a:solidFill>
              </a:rPr>
              <a:t>Non-compliance </a:t>
            </a:r>
            <a:r>
              <a:rPr lang="en-GB" u="sng" dirty="0">
                <a:solidFill>
                  <a:srgbClr val="00B050"/>
                </a:solidFill>
              </a:rPr>
              <a:t>w/documentation</a:t>
            </a:r>
            <a:r>
              <a:rPr lang="en-GB" dirty="0">
                <a:solidFill>
                  <a:srgbClr val="00B050"/>
                </a:solidFill>
              </a:rPr>
              <a:t> &amp; </a:t>
            </a:r>
            <a:r>
              <a:rPr lang="en-GB" u="sng" dirty="0">
                <a:solidFill>
                  <a:srgbClr val="00B050"/>
                </a:solidFill>
              </a:rPr>
              <a:t>coding</a:t>
            </a:r>
            <a:r>
              <a:rPr lang="en-GB" dirty="0">
                <a:solidFill>
                  <a:srgbClr val="00B050"/>
                </a:solidFill>
              </a:rPr>
              <a:t> </a:t>
            </a:r>
            <a:r>
              <a:rPr lang="en-GB" u="sng" dirty="0">
                <a:solidFill>
                  <a:srgbClr val="00B050"/>
                </a:solidFill>
              </a:rPr>
              <a:t>instructions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Non-compliance with published templates (structure)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Non-compliance with coding standards (attribute names)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(Standards and Integration Branch)</a:t>
            </a:r>
          </a:p>
          <a:p>
            <a:pPr lvl="2">
              <a:spcBef>
                <a:spcPct val="25000"/>
              </a:spcBef>
              <a:buFont typeface="Arial" charset="0"/>
              <a:buChar char="•"/>
            </a:pPr>
            <a:r>
              <a:rPr lang="en-GB" sz="3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Size of program;  </a:t>
            </a:r>
          </a:p>
          <a:p>
            <a:pPr lvl="3">
              <a:spcBef>
                <a:spcPct val="25000"/>
              </a:spcBef>
              <a:buFont typeface="Arial" charset="0"/>
              <a:buChar char="•"/>
            </a:pPr>
            <a:r>
              <a:rPr lang="en-GB" sz="2600" dirty="0">
                <a:latin typeface="Times New Roman" pitchFamily="18" charset="0"/>
                <a:cs typeface="Times New Roman" pitchFamily="18" charset="0"/>
              </a:rPr>
              <a:t>Other programs must be able to run in environment!</a:t>
            </a:r>
          </a:p>
          <a:p>
            <a:pPr lvl="3">
              <a:spcBef>
                <a:spcPct val="25000"/>
              </a:spcBef>
              <a:buFont typeface="Arial" charset="0"/>
              <a:buChar char="•"/>
            </a:pPr>
            <a:r>
              <a:rPr lang="en-GB" sz="2600" dirty="0">
                <a:latin typeface="Times New Roman" pitchFamily="18" charset="0"/>
                <a:cs typeface="Times New Roman" pitchFamily="18" charset="0"/>
              </a:rPr>
              <a:t>Data Elements and Code.</a:t>
            </a:r>
          </a:p>
          <a:p>
            <a:pPr lvl="3">
              <a:spcBef>
                <a:spcPct val="25000"/>
              </a:spcBef>
              <a:buFont typeface="Arial" charset="0"/>
              <a:buChar char="•"/>
            </a:pPr>
            <a:r>
              <a:rPr lang="en-GB" sz="2600" dirty="0">
                <a:latin typeface="Times New Roman" pitchFamily="18" charset="0"/>
                <a:cs typeface="Times New Roman" pitchFamily="18" charset="0"/>
              </a:rPr>
              <a:t>Required documentation manuals and operating instructions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SQA Team:  testing not only execution software but coding standards;  manuals, messages displayed;  resources needed;  resources named (file names, program names).</a:t>
            </a:r>
          </a:p>
        </p:txBody>
      </p:sp>
    </p:spTree>
    <p:extLst>
      <p:ext uri="{BB962C8B-B14F-4D97-AF65-F5344CB8AC3E}">
        <p14:creationId xmlns:p14="http://schemas.microsoft.com/office/powerpoint/2010/main" val="1522861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Bef>
                <a:spcPct val="25000"/>
              </a:spcBef>
              <a:buNone/>
            </a:pPr>
            <a:r>
              <a:rPr lang="en-GB" b="1" dirty="0">
                <a:solidFill>
                  <a:srgbClr val="00B050"/>
                </a:solidFill>
              </a:rPr>
              <a:t>Shortcomings of the Testing Process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Likely the part of the development process cut short most frequently!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Incomplete test plans</a:t>
            </a:r>
          </a:p>
          <a:p>
            <a:pPr lvl="2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Parts of application not tested or tested thoroughly!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Failure to document, report detected errors and faults</a:t>
            </a:r>
          </a:p>
          <a:p>
            <a:pPr lvl="2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So many levels of testing….we will cover.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Failure to quickly correct detected faults due to unclear indications that there ‘was’ a fault</a:t>
            </a:r>
          </a:p>
          <a:p>
            <a:pPr lvl="1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Failure to fix the errors due to time constraints</a:t>
            </a:r>
          </a:p>
          <a:p>
            <a:pPr lvl="2">
              <a:spcBef>
                <a:spcPct val="25000"/>
              </a:spcBef>
              <a:buFont typeface="Arial" charset="0"/>
              <a:buChar char="•"/>
            </a:pPr>
            <a:r>
              <a:rPr lang="en-GB" dirty="0"/>
              <a:t>Many philosophies here depending on severity of the error.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065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Cont.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Bef>
                <a:spcPct val="25000"/>
              </a:spcBef>
              <a:buNone/>
              <a:defRPr/>
            </a:pPr>
            <a:r>
              <a:rPr lang="en-GB" b="1" dirty="0">
                <a:solidFill>
                  <a:srgbClr val="00B050"/>
                </a:solidFill>
              </a:rPr>
              <a:t>User interface and procedure errors</a:t>
            </a:r>
          </a:p>
          <a:p>
            <a:pPr marL="0" indent="0">
              <a:spcBef>
                <a:spcPct val="25000"/>
              </a:spcBef>
              <a:buNone/>
              <a:defRPr/>
            </a:pPr>
            <a:r>
              <a:rPr lang="en-GB" b="1" dirty="0">
                <a:solidFill>
                  <a:srgbClr val="00B050"/>
                </a:solidFill>
              </a:rPr>
              <a:t>Documentation errors</a:t>
            </a:r>
          </a:p>
          <a:p>
            <a:pPr marL="800100" lvl="1" indent="-342900">
              <a:spcBef>
                <a:spcPct val="25000"/>
              </a:spcBef>
              <a:defRPr/>
            </a:pPr>
            <a:r>
              <a:rPr lang="en-GB" dirty="0"/>
              <a:t>Errors in the design documents</a:t>
            </a:r>
          </a:p>
          <a:p>
            <a:pPr marL="1200150" lvl="2" indent="-342900">
              <a:spcBef>
                <a:spcPct val="25000"/>
              </a:spcBef>
              <a:defRPr/>
            </a:pPr>
            <a:r>
              <a:rPr lang="en-GB" dirty="0"/>
              <a:t>Trouble for subsequent redesign and reuse</a:t>
            </a:r>
          </a:p>
          <a:p>
            <a:pPr marL="800100" lvl="1" indent="-342900">
              <a:spcBef>
                <a:spcPct val="25000"/>
              </a:spcBef>
              <a:defRPr/>
            </a:pPr>
            <a:r>
              <a:rPr lang="en-GB" dirty="0"/>
              <a:t>Errors in the documentation within the software for the User Manuals</a:t>
            </a:r>
          </a:p>
          <a:p>
            <a:pPr marL="800100" lvl="1" indent="-342900">
              <a:spcBef>
                <a:spcPct val="25000"/>
              </a:spcBef>
              <a:defRPr/>
            </a:pPr>
            <a:r>
              <a:rPr lang="en-GB" dirty="0"/>
              <a:t>Errors in on-line help, if available.</a:t>
            </a:r>
          </a:p>
          <a:p>
            <a:pPr marL="800100" lvl="1" indent="-342900">
              <a:spcBef>
                <a:spcPct val="25000"/>
              </a:spcBef>
              <a:defRPr/>
            </a:pPr>
            <a:r>
              <a:rPr lang="en-GB" dirty="0"/>
              <a:t>Listing of non-existing software functions</a:t>
            </a:r>
          </a:p>
          <a:p>
            <a:pPr marL="1200150" lvl="2" indent="-342900">
              <a:spcBef>
                <a:spcPct val="25000"/>
              </a:spcBef>
              <a:defRPr/>
            </a:pPr>
            <a:r>
              <a:rPr lang="en-GB" dirty="0"/>
              <a:t>Planned early but dropped;  remain in documentation!</a:t>
            </a:r>
          </a:p>
          <a:p>
            <a:pPr marL="514350">
              <a:spcBef>
                <a:spcPct val="25000"/>
              </a:spcBef>
              <a:defRPr/>
            </a:pPr>
            <a:r>
              <a:rPr lang="en-GB" dirty="0"/>
              <a:t>Many error messages are totally meaningless</a:t>
            </a:r>
          </a:p>
        </p:txBody>
      </p:sp>
    </p:spTree>
    <p:extLst>
      <p:ext uri="{BB962C8B-B14F-4D97-AF65-F5344CB8AC3E}">
        <p14:creationId xmlns:p14="http://schemas.microsoft.com/office/powerpoint/2010/main" val="2892453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Software </a:t>
            </a: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Failure (problems)</a:t>
            </a: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67743" y="1825625"/>
            <a:ext cx="10515600" cy="4351338"/>
          </a:xfrm>
        </p:spPr>
        <p:txBody>
          <a:bodyPr>
            <a:normAutofit/>
          </a:bodyPr>
          <a:lstStyle/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calculation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data entries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matching and merging of data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Data searches that yields incorrect results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processing of data relationship	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coding / implementation of business rules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Inadequate software performance 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Confusing or misleading data 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Inconsistent processing 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or inadequate interfaces  with other systems 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Inadequate performance and security controls </a:t>
            </a:r>
          </a:p>
          <a:p>
            <a:pPr marL="1317625" lvl="2" indent="-460375">
              <a:lnSpc>
                <a:spcPct val="80000"/>
              </a:lnSpc>
              <a:buClr>
                <a:schemeClr val="hlink"/>
              </a:buClr>
              <a:buFont typeface="Wingdings" panose="05000000000000000000" pitchFamily="2" charset="2"/>
              <a:buChar char="§"/>
              <a:defRPr/>
            </a:pPr>
            <a:r>
              <a:rPr lang="en-US" sz="2400" dirty="0">
                <a:cs typeface="Times New Roman" pitchFamily="18" charset="0"/>
              </a:rPr>
              <a:t>Incorrect file handling</a:t>
            </a:r>
          </a:p>
        </p:txBody>
      </p:sp>
    </p:spTree>
    <p:extLst>
      <p:ext uri="{BB962C8B-B14F-4D97-AF65-F5344CB8AC3E}">
        <p14:creationId xmlns:p14="http://schemas.microsoft.com/office/powerpoint/2010/main" val="4239492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>
                <a:solidFill>
                  <a:schemeClr val="accent5">
                    <a:lumMod val="75000"/>
                  </a:schemeClr>
                </a:solidFill>
              </a:rPr>
              <a:t>Software Development Process Cycle</a:t>
            </a:r>
          </a:p>
        </p:txBody>
      </p:sp>
      <p:pic>
        <p:nvPicPr>
          <p:cNvPr id="5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26256" y="1918952"/>
            <a:ext cx="8526082" cy="32712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419431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>
                <a:solidFill>
                  <a:schemeClr val="accent5">
                    <a:lumMod val="75000"/>
                  </a:schemeClr>
                </a:solidFill>
              </a:rPr>
              <a:t>What is SQA?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FontTx/>
              <a:buChar char="•"/>
            </a:pPr>
            <a:r>
              <a:rPr lang="en-US" sz="24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The degree to which a system, component, or process </a:t>
            </a:r>
            <a:r>
              <a:rPr lang="en-US" sz="2400" i="1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meets specified requirements.</a:t>
            </a:r>
          </a:p>
          <a:p>
            <a:pPr algn="just">
              <a:buFontTx/>
              <a:buChar char="•"/>
            </a:pPr>
            <a:r>
              <a:rPr lang="en-US" sz="24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The degree to which a system, component or process </a:t>
            </a:r>
            <a:r>
              <a:rPr lang="en-US" sz="2400" i="1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meets customer or user needs or expectations</a:t>
            </a:r>
            <a:r>
              <a:rPr lang="en-US" sz="2400" i="1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FontTx/>
              <a:buChar char="•"/>
            </a:pPr>
            <a:endParaRPr lang="en-US" sz="2400" i="1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4152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5">
                    <a:lumMod val="75000"/>
                  </a:schemeClr>
                </a:solidFill>
              </a:rPr>
              <a:t>…SQA</a:t>
            </a:r>
            <a:endParaRPr lang="en-US" sz="40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367" y="1825624"/>
            <a:ext cx="11406704" cy="4776881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dirty="0"/>
              <a:t>SQA encompasses the </a:t>
            </a:r>
            <a:r>
              <a:rPr lang="en-US" i="1" dirty="0">
                <a:solidFill>
                  <a:srgbClr val="00B050"/>
                </a:solidFill>
              </a:rPr>
              <a:t>entire software development </a:t>
            </a:r>
            <a:r>
              <a:rPr lang="en-US" i="1" dirty="0" smtClean="0">
                <a:solidFill>
                  <a:srgbClr val="00B050"/>
                </a:solidFill>
              </a:rPr>
              <a:t>process </a:t>
            </a:r>
            <a:r>
              <a:rPr lang="en-US" i="1" dirty="0" smtClean="0"/>
              <a:t>such as</a:t>
            </a:r>
            <a:endParaRPr lang="en-US" i="1" dirty="0"/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/>
              <a:t>software </a:t>
            </a:r>
            <a:r>
              <a:rPr lang="en-US" dirty="0" smtClean="0"/>
              <a:t>requirements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software design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Coding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source </a:t>
            </a:r>
            <a:r>
              <a:rPr lang="en-US" dirty="0"/>
              <a:t>code </a:t>
            </a:r>
            <a:r>
              <a:rPr lang="en-US" dirty="0" smtClean="0"/>
              <a:t>control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code reviews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change management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configuration management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release </a:t>
            </a:r>
            <a:r>
              <a:rPr lang="en-US" dirty="0"/>
              <a:t>management</a:t>
            </a:r>
          </a:p>
        </p:txBody>
      </p:sp>
    </p:spTree>
    <p:extLst>
      <p:ext uri="{BB962C8B-B14F-4D97-AF65-F5344CB8AC3E}">
        <p14:creationId xmlns:p14="http://schemas.microsoft.com/office/powerpoint/2010/main" val="2321817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03761"/>
            <a:ext cx="10515600" cy="13255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29324"/>
            <a:ext cx="10515600" cy="3620434"/>
          </a:xfrm>
        </p:spPr>
        <p:txBody>
          <a:bodyPr/>
          <a:lstStyle/>
          <a:p>
            <a:pPr algn="ctr"/>
            <a:endParaRPr lang="en-US" dirty="0" smtClean="0"/>
          </a:p>
          <a:p>
            <a:pPr marL="0" indent="0" algn="ctr">
              <a:buNone/>
            </a:pPr>
            <a:endParaRPr lang="en-US" sz="6000" dirty="0" smtClean="0"/>
          </a:p>
          <a:p>
            <a:pPr marL="0" indent="0" algn="ctr">
              <a:buNone/>
            </a:pPr>
            <a:r>
              <a:rPr lang="en-US" sz="6000" dirty="0" smtClean="0"/>
              <a:t>The End</a:t>
            </a: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721970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009105"/>
            <a:ext cx="11772900" cy="455896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 smtClean="0">
                <a:solidFill>
                  <a:schemeClr val="accent2">
                    <a:lumMod val="75000"/>
                  </a:schemeClr>
                </a:solidFill>
              </a:rPr>
              <a:t>Quality </a:t>
            </a:r>
            <a:r>
              <a:rPr lang="en-US" sz="2400" b="1" dirty="0" smtClean="0">
                <a:solidFill>
                  <a:schemeClr val="accent2">
                    <a:lumMod val="75000"/>
                  </a:schemeClr>
                </a:solidFill>
              </a:rPr>
              <a:t>Control (QC) - </a:t>
            </a:r>
            <a:r>
              <a:rPr lang="en-US" sz="2400" dirty="0"/>
              <a:t> Is a set of activities for ensuring quality in products. The activities focus on </a:t>
            </a:r>
            <a:r>
              <a:rPr lang="en-US" sz="2400" i="1" dirty="0" smtClean="0">
                <a:solidFill>
                  <a:srgbClr val="00B050"/>
                </a:solidFill>
              </a:rPr>
              <a:t>identifying </a:t>
            </a:r>
            <a:r>
              <a:rPr lang="en-US" sz="2400" i="1" dirty="0">
                <a:solidFill>
                  <a:srgbClr val="00B050"/>
                </a:solidFill>
              </a:rPr>
              <a:t>defects </a:t>
            </a:r>
            <a:r>
              <a:rPr lang="en-US" sz="2400" dirty="0"/>
              <a:t>in the actual products produced. </a:t>
            </a:r>
            <a:endParaRPr lang="en-US" sz="24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marL="282575" indent="0">
              <a:lnSpc>
                <a:spcPct val="100000"/>
              </a:lnSpc>
              <a:buNone/>
            </a:pPr>
            <a:r>
              <a:rPr lang="en-US" sz="2400" b="1" dirty="0" smtClean="0"/>
              <a:t>                -</a:t>
            </a:r>
            <a:r>
              <a:rPr lang="en-US" sz="2400" dirty="0" smtClean="0"/>
              <a:t> is a </a:t>
            </a:r>
            <a:r>
              <a:rPr lang="en-US" sz="2400" dirty="0" smtClean="0">
                <a:solidFill>
                  <a:srgbClr val="00B050"/>
                </a:solidFill>
              </a:rPr>
              <a:t>Reactive</a:t>
            </a:r>
            <a:r>
              <a:rPr lang="en-US" sz="2400" dirty="0" smtClean="0"/>
              <a:t> approach, not proactive one</a:t>
            </a:r>
            <a:r>
              <a:rPr lang="en-US" sz="2400" dirty="0" smtClean="0"/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600" dirty="0"/>
              <a:t>Only quality control (testing) is not enough:</a:t>
            </a:r>
          </a:p>
          <a:p>
            <a:pPr marL="685800" indent="-403225">
              <a:lnSpc>
                <a:spcPct val="100000"/>
              </a:lnSpc>
              <a:buNone/>
            </a:pPr>
            <a:r>
              <a:rPr lang="en-US" sz="2400" b="1" dirty="0">
                <a:solidFill>
                  <a:schemeClr val="accent2">
                    <a:lumMod val="75000"/>
                  </a:schemeClr>
                </a:solidFill>
              </a:rPr>
              <a:t>                What would you do if your software does not pass the QC test?</a:t>
            </a:r>
            <a:endParaRPr lang="en-US" sz="2400" dirty="0"/>
          </a:p>
          <a:p>
            <a:pPr marL="282575" indent="0">
              <a:lnSpc>
                <a:spcPct val="100000"/>
              </a:lnSpc>
              <a:buNone/>
            </a:pPr>
            <a:endParaRPr lang="en-US" sz="2400" dirty="0" smtClean="0"/>
          </a:p>
          <a:p>
            <a:pPr marL="282575" indent="0">
              <a:lnSpc>
                <a:spcPct val="100000"/>
              </a:lnSpc>
              <a:buNone/>
            </a:pPr>
            <a:r>
              <a:rPr lang="en-US" sz="2400" dirty="0" smtClean="0"/>
              <a:t>            </a:t>
            </a:r>
            <a:endParaRPr lang="en-US" dirty="0"/>
          </a:p>
          <a:p>
            <a:pPr>
              <a:buFont typeface="Wingdings" panose="05000000000000000000" pitchFamily="2" charset="2"/>
              <a:buChar char="Ø"/>
            </a:pPr>
            <a:r>
              <a:rPr lang="en-US" sz="2400" b="1" dirty="0" smtClean="0">
                <a:solidFill>
                  <a:schemeClr val="accent2">
                    <a:lumMod val="75000"/>
                  </a:schemeClr>
                </a:solidFill>
              </a:rPr>
              <a:t>              Quality Assurance (QA) - </a:t>
            </a:r>
            <a:r>
              <a:rPr lang="en-US" sz="2400" dirty="0"/>
              <a:t>Is a set of activities for </a:t>
            </a:r>
            <a:r>
              <a:rPr lang="en-US" sz="2400" i="1" dirty="0">
                <a:solidFill>
                  <a:srgbClr val="00B050"/>
                </a:solidFill>
              </a:rPr>
              <a:t>ensuring quality </a:t>
            </a:r>
            <a:r>
              <a:rPr lang="en-US" sz="2400" dirty="0"/>
              <a:t>in the process by which products are </a:t>
            </a:r>
            <a:r>
              <a:rPr lang="en-US" sz="2400" dirty="0" smtClean="0"/>
              <a:t>developed.</a:t>
            </a:r>
            <a:endParaRPr lang="en-US" sz="24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pPr>
              <a:buFontTx/>
              <a:buChar char="-"/>
            </a:pPr>
            <a:r>
              <a:rPr lang="en-US" sz="2600" dirty="0" smtClean="0"/>
              <a:t>includes </a:t>
            </a:r>
            <a:r>
              <a:rPr lang="en-US" sz="2600" dirty="0" smtClean="0">
                <a:solidFill>
                  <a:srgbClr val="00B050"/>
                </a:solidFill>
              </a:rPr>
              <a:t>Proactive</a:t>
            </a:r>
            <a:r>
              <a:rPr lang="en-US" sz="2600" dirty="0" smtClean="0"/>
              <a:t> Approaches.</a:t>
            </a:r>
          </a:p>
          <a:p>
            <a:pPr marL="0" indent="0">
              <a:buNone/>
            </a:pPr>
            <a:endParaRPr lang="en-US" sz="2600" dirty="0" smtClean="0"/>
          </a:p>
        </p:txBody>
      </p:sp>
      <p:sp>
        <p:nvSpPr>
          <p:cNvPr id="4" name="Oval 3"/>
          <p:cNvSpPr/>
          <p:nvPr/>
        </p:nvSpPr>
        <p:spPr>
          <a:xfrm>
            <a:off x="-167425" y="3665166"/>
            <a:ext cx="137803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Definition: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0165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009105"/>
            <a:ext cx="11772900" cy="4558960"/>
          </a:xfrm>
        </p:spPr>
        <p:txBody>
          <a:bodyPr>
            <a:normAutofit lnSpcReduction="10000"/>
          </a:bodyPr>
          <a:lstStyle/>
          <a:p>
            <a:pPr algn="just"/>
            <a:r>
              <a:rPr lang="en-US" sz="2400" b="1" dirty="0"/>
              <a:t>What is Software Quality ?</a:t>
            </a:r>
            <a:endParaRPr lang="en-US" sz="2400" dirty="0">
              <a:solidFill>
                <a:srgbClr val="292526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>
                <a:solidFill>
                  <a:srgbClr val="292526"/>
                </a:solidFill>
                <a:latin typeface="Times New Roman" pitchFamily="18" charset="0"/>
                <a:cs typeface="Times New Roman" pitchFamily="18" charset="0"/>
              </a:rPr>
              <a:t>Quality is a complex concept it means different things to different people, and </a:t>
            </a:r>
            <a:r>
              <a:rPr lang="en-US" sz="2400" i="1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it is highly context dependent.</a:t>
            </a:r>
          </a:p>
          <a:p>
            <a:pPr marL="0" indent="0">
              <a:buNone/>
            </a:pPr>
            <a:endParaRPr lang="en-US" sz="2600" b="1" dirty="0" smtClean="0">
              <a:solidFill>
                <a:schemeClr val="accent2"/>
              </a:solidFill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en-US" sz="2600" b="1" dirty="0" smtClean="0">
                <a:solidFill>
                  <a:schemeClr val="accent2"/>
                </a:solidFill>
              </a:rPr>
              <a:t>What </a:t>
            </a:r>
            <a:r>
              <a:rPr lang="en-US" sz="2600" b="1" dirty="0">
                <a:solidFill>
                  <a:schemeClr val="accent2"/>
                </a:solidFill>
              </a:rPr>
              <a:t>is Quality?</a:t>
            </a:r>
            <a:r>
              <a:rPr lang="en-US" sz="2600" dirty="0"/>
              <a:t> Two traditional </a:t>
            </a:r>
            <a:r>
              <a:rPr lang="en-US" sz="2600" dirty="0" smtClean="0"/>
              <a:t>definitions:</a:t>
            </a:r>
            <a:endParaRPr lang="en-US" sz="2600" dirty="0"/>
          </a:p>
          <a:p>
            <a:pPr marL="1143000" lvl="1" indent="-403225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2000" dirty="0" smtClean="0"/>
              <a:t>Conforms to requirements.</a:t>
            </a:r>
          </a:p>
          <a:p>
            <a:pPr marL="1143000" lvl="1" indent="-403225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2000" dirty="0" smtClean="0"/>
              <a:t>Fit to use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600" b="1" dirty="0" smtClean="0">
                <a:solidFill>
                  <a:schemeClr val="accent2"/>
                </a:solidFill>
              </a:rPr>
              <a:t>Verification: </a:t>
            </a:r>
            <a:r>
              <a:rPr lang="en-US" sz="2600" dirty="0" smtClean="0"/>
              <a:t>checking the software </a:t>
            </a:r>
            <a:r>
              <a:rPr lang="en-US" sz="2600" i="1" dirty="0" smtClean="0">
                <a:solidFill>
                  <a:srgbClr val="00B050"/>
                </a:solidFill>
              </a:rPr>
              <a:t>conforms to its requirements </a:t>
            </a:r>
            <a:r>
              <a:rPr lang="en-US" sz="2600" dirty="0" smtClean="0"/>
              <a:t>(</a:t>
            </a:r>
            <a:r>
              <a:rPr lang="en-US" sz="2600" b="1" dirty="0" smtClean="0">
                <a:solidFill>
                  <a:schemeClr val="bg2">
                    <a:lumMod val="50000"/>
                  </a:schemeClr>
                </a:solidFill>
              </a:rPr>
              <a:t>did the software evolve from the requirements properly</a:t>
            </a:r>
            <a:r>
              <a:rPr lang="en-US" sz="2600" dirty="0" smtClean="0"/>
              <a:t>)</a:t>
            </a:r>
          </a:p>
          <a:p>
            <a:pPr marL="0" indent="0">
              <a:buNone/>
            </a:pPr>
            <a:endParaRPr lang="en-US" sz="2600" b="1" dirty="0" smtClean="0">
              <a:solidFill>
                <a:schemeClr val="accent2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sz="2600" b="1" dirty="0" smtClean="0">
                <a:solidFill>
                  <a:schemeClr val="accent2"/>
                </a:solidFill>
              </a:rPr>
              <a:t>Validation: </a:t>
            </a:r>
            <a:r>
              <a:rPr lang="en-US" sz="2600" dirty="0" smtClean="0"/>
              <a:t>checking software </a:t>
            </a:r>
            <a:r>
              <a:rPr lang="en-US" sz="2600" i="1" dirty="0" smtClean="0">
                <a:solidFill>
                  <a:srgbClr val="00B050"/>
                </a:solidFill>
              </a:rPr>
              <a:t>meets user requirements  </a:t>
            </a:r>
            <a:r>
              <a:rPr lang="en-US" sz="2600" dirty="0" smtClean="0"/>
              <a:t>(</a:t>
            </a:r>
            <a:r>
              <a:rPr lang="en-US" sz="2600" b="1" dirty="0" smtClean="0">
                <a:solidFill>
                  <a:schemeClr val="bg2">
                    <a:lumMod val="50000"/>
                  </a:schemeClr>
                </a:solidFill>
              </a:rPr>
              <a:t>fit to use</a:t>
            </a:r>
            <a:r>
              <a:rPr lang="en-US" sz="2600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77720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9100" y="2009105"/>
            <a:ext cx="11353800" cy="455896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schemeClr val="accent2"/>
                </a:solidFill>
              </a:rPr>
              <a:t>QA: </a:t>
            </a:r>
            <a:r>
              <a:rPr lang="en-US" i="1" dirty="0" smtClean="0">
                <a:solidFill>
                  <a:srgbClr val="00B050"/>
                </a:solidFill>
              </a:rPr>
              <a:t>prevent </a:t>
            </a:r>
            <a:r>
              <a:rPr lang="en-US" i="1" dirty="0">
                <a:solidFill>
                  <a:srgbClr val="00B050"/>
                </a:solidFill>
              </a:rPr>
              <a:t>defects</a:t>
            </a:r>
            <a:r>
              <a:rPr lang="en-US" dirty="0">
                <a:solidFill>
                  <a:schemeClr val="accent2"/>
                </a:solidFill>
              </a:rPr>
              <a:t>. </a:t>
            </a:r>
            <a:r>
              <a:rPr lang="en-US" sz="2000" dirty="0"/>
              <a:t>To make sure that the end result meets the business and user requirements. </a:t>
            </a:r>
            <a:endParaRPr lang="en-US" dirty="0" smtClean="0"/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400" dirty="0" smtClean="0"/>
              <a:t>To </a:t>
            </a:r>
            <a:r>
              <a:rPr lang="en-US" sz="2400" dirty="0"/>
              <a:t>ensure that it satisfies the BRS that is Business Requirement Specification and SRS that is System Requirement Specifications. </a:t>
            </a:r>
            <a:endParaRPr lang="en-US" sz="2400" dirty="0" smtClean="0"/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400" dirty="0" smtClean="0"/>
              <a:t>To </a:t>
            </a:r>
            <a:r>
              <a:rPr lang="en-US" sz="2400" dirty="0"/>
              <a:t>gain the confidence of the customers by providing them a quality product</a:t>
            </a:r>
            <a:r>
              <a:rPr lang="en-US" sz="2400" dirty="0" smtClean="0"/>
              <a:t>.</a:t>
            </a:r>
            <a:r>
              <a:rPr lang="en-US" dirty="0" smtClean="0"/>
              <a:t>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400" dirty="0" smtClean="0"/>
              <a:t>SO</a:t>
            </a:r>
            <a:r>
              <a:rPr lang="en-US" dirty="0" smtClean="0"/>
              <a:t>,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 smtClean="0"/>
              <a:t>It is </a:t>
            </a:r>
            <a:r>
              <a:rPr lang="en-US" b="1" dirty="0" smtClean="0">
                <a:solidFill>
                  <a:srgbClr val="00B050"/>
                </a:solidFill>
              </a:rPr>
              <a:t>proactive quality process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srgbClr val="ED7D31"/>
                </a:solidFill>
              </a:rPr>
              <a:t>QC: </a:t>
            </a:r>
            <a:r>
              <a:rPr lang="en-US" sz="2400" dirty="0" smtClean="0"/>
              <a:t>aims to </a:t>
            </a:r>
            <a:r>
              <a:rPr lang="en-US" sz="2400" i="1" dirty="0" smtClean="0">
                <a:solidFill>
                  <a:srgbClr val="00B050"/>
                </a:solidFill>
              </a:rPr>
              <a:t>identify (and correct) </a:t>
            </a:r>
            <a:r>
              <a:rPr lang="en-US" sz="2400" dirty="0" smtClean="0"/>
              <a:t>defects in the finished product. It’s </a:t>
            </a:r>
            <a:r>
              <a:rPr lang="en-US" sz="2400" dirty="0" smtClean="0">
                <a:solidFill>
                  <a:srgbClr val="00B050"/>
                </a:solidFill>
              </a:rPr>
              <a:t>reactive</a:t>
            </a:r>
            <a:r>
              <a:rPr lang="en-US" sz="2400" dirty="0" smtClean="0"/>
              <a:t> </a:t>
            </a:r>
            <a:r>
              <a:rPr lang="en-US" sz="2400" dirty="0" smtClean="0">
                <a:solidFill>
                  <a:srgbClr val="00B050"/>
                </a:solidFill>
              </a:rPr>
              <a:t>process</a:t>
            </a:r>
            <a:endParaRPr lang="en-US" sz="1800" dirty="0">
              <a:solidFill>
                <a:srgbClr val="00B050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0" y="2743201"/>
            <a:ext cx="137803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Focus on: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3575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</a:t>
            </a:r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417935" cy="4819874"/>
          </a:xfrm>
        </p:spPr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§"/>
            </a:pPr>
            <a:r>
              <a:rPr lang="en-US" dirty="0" smtClean="0"/>
              <a:t>QA: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To improve development and test processes that defect is do not arise when the product is being developed</a:t>
            </a:r>
          </a:p>
          <a:p>
            <a:pPr lvl="2" algn="just">
              <a:buFont typeface="Wingdings" panose="05000000000000000000" pitchFamily="2" charset="2"/>
              <a:buChar char="Ø"/>
            </a:pPr>
            <a:endParaRPr lang="en-US" sz="2400" dirty="0" smtClean="0"/>
          </a:p>
          <a:p>
            <a:pPr lvl="1" algn="just">
              <a:buFont typeface="Wingdings" panose="05000000000000000000" pitchFamily="2" charset="2"/>
              <a:buChar char="§"/>
            </a:pPr>
            <a:r>
              <a:rPr lang="en-US" sz="2600" dirty="0" smtClean="0"/>
              <a:t>QC: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Is to identify defects after a product is developed and before it is released.</a:t>
            </a:r>
            <a:endParaRPr lang="en-US" sz="2600" i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0" y="2743201"/>
            <a:ext cx="137803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Goal: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8474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</a:t>
            </a:r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417935" cy="4819874"/>
          </a:xfrm>
        </p:spPr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§"/>
            </a:pPr>
            <a:r>
              <a:rPr lang="en-US" dirty="0" smtClean="0"/>
              <a:t>QA: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Establish </a:t>
            </a:r>
            <a:r>
              <a:rPr lang="en-US" sz="2600" dirty="0" smtClean="0">
                <a:solidFill>
                  <a:srgbClr val="00B050"/>
                </a:solidFill>
              </a:rPr>
              <a:t>good quality management system </a:t>
            </a:r>
            <a:r>
              <a:rPr lang="en-US" sz="2600" dirty="0" smtClean="0"/>
              <a:t>and the </a:t>
            </a:r>
            <a:r>
              <a:rPr lang="en-US" sz="2600" dirty="0" smtClean="0">
                <a:solidFill>
                  <a:srgbClr val="00B050"/>
                </a:solidFill>
              </a:rPr>
              <a:t>assessment of its adequacy</a:t>
            </a:r>
            <a:r>
              <a:rPr lang="en-US" sz="2600" dirty="0" smtClean="0"/>
              <a:t>. Periodic conformance audits of the operations of the system. </a:t>
            </a:r>
          </a:p>
          <a:p>
            <a:pPr lvl="2" algn="just">
              <a:buFont typeface="Wingdings" panose="05000000000000000000" pitchFamily="2" charset="2"/>
              <a:buChar char="Ø"/>
            </a:pPr>
            <a:endParaRPr lang="en-US" sz="2400" dirty="0" smtClean="0"/>
          </a:p>
          <a:p>
            <a:pPr lvl="1" algn="just">
              <a:buFont typeface="Wingdings" panose="05000000000000000000" pitchFamily="2" charset="2"/>
              <a:buChar char="§"/>
            </a:pPr>
            <a:r>
              <a:rPr lang="en-US" sz="2600" dirty="0" smtClean="0"/>
              <a:t>QC: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Finding and eliminating </a:t>
            </a:r>
            <a:r>
              <a:rPr lang="en-US" sz="2600" dirty="0" smtClean="0">
                <a:solidFill>
                  <a:srgbClr val="00B050"/>
                </a:solidFill>
              </a:rPr>
              <a:t>sources of quality problems </a:t>
            </a:r>
            <a:r>
              <a:rPr lang="en-US" sz="2600" dirty="0" smtClean="0"/>
              <a:t>through </a:t>
            </a:r>
            <a:r>
              <a:rPr lang="en-US" sz="2600" dirty="0" smtClean="0">
                <a:solidFill>
                  <a:srgbClr val="00B050"/>
                </a:solidFill>
              </a:rPr>
              <a:t>tools</a:t>
            </a:r>
            <a:r>
              <a:rPr lang="en-US" sz="2600" dirty="0" smtClean="0"/>
              <a:t> &amp; equipment so that customer’s requirements are continually met. </a:t>
            </a:r>
            <a:endParaRPr lang="en-US" sz="2600" i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0" y="2743201"/>
            <a:ext cx="137803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How: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2619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</a:t>
            </a:r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417935" cy="4819874"/>
          </a:xfrm>
        </p:spPr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§"/>
            </a:pPr>
            <a:r>
              <a:rPr lang="en-US" dirty="0" smtClean="0"/>
              <a:t>QA: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Prevention of quality problems through planned and systematic activities including documentation.</a:t>
            </a:r>
          </a:p>
          <a:p>
            <a:pPr lvl="2" algn="just">
              <a:buFont typeface="Wingdings" panose="05000000000000000000" pitchFamily="2" charset="2"/>
              <a:buChar char="Ø"/>
            </a:pPr>
            <a:endParaRPr lang="en-US" sz="2400" dirty="0" smtClean="0"/>
          </a:p>
          <a:p>
            <a:pPr lvl="1" algn="just">
              <a:buFont typeface="Wingdings" panose="05000000000000000000" pitchFamily="2" charset="2"/>
              <a:buChar char="§"/>
            </a:pPr>
            <a:r>
              <a:rPr lang="en-US" sz="2600" dirty="0" smtClean="0"/>
              <a:t>QC: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The activities or techniques used to achieve and maintain the product quality, process and service. </a:t>
            </a:r>
            <a:endParaRPr lang="en-US" sz="2600" i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0" y="2743201"/>
            <a:ext cx="1378039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What: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7339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5">
                    <a:lumMod val="75000"/>
                  </a:schemeClr>
                </a:solidFill>
              </a:rPr>
              <a:t>…</a:t>
            </a:r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Introduction: </a:t>
            </a:r>
            <a:r>
              <a:rPr lang="en-US" dirty="0"/>
              <a:t>Objectives of Software Quality Assurance and Testing</a:t>
            </a:r>
            <a:br>
              <a:rPr lang="en-US" dirty="0"/>
            </a:b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10417935" cy="4819874"/>
          </a:xfrm>
        </p:spPr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§"/>
            </a:pPr>
            <a:r>
              <a:rPr lang="en-US" dirty="0" smtClean="0"/>
              <a:t>QA: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Everyone on the team involved in developing the product is responsible for quality assurance.</a:t>
            </a:r>
          </a:p>
          <a:p>
            <a:pPr lvl="2" algn="just">
              <a:buFont typeface="Wingdings" panose="05000000000000000000" pitchFamily="2" charset="2"/>
              <a:buChar char="Ø"/>
            </a:pPr>
            <a:endParaRPr lang="en-US" sz="2400" dirty="0" smtClean="0"/>
          </a:p>
          <a:p>
            <a:pPr lvl="1" algn="just">
              <a:buFont typeface="Wingdings" panose="05000000000000000000" pitchFamily="2" charset="2"/>
              <a:buChar char="§"/>
            </a:pPr>
            <a:r>
              <a:rPr lang="en-US" sz="2600" dirty="0" smtClean="0"/>
              <a:t>QC:</a:t>
            </a:r>
          </a:p>
          <a:p>
            <a:pPr lvl="1" algn="just"/>
            <a:endParaRPr lang="en-US" sz="2600" dirty="0"/>
          </a:p>
          <a:p>
            <a:pPr lvl="2" algn="just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2600" dirty="0" smtClean="0"/>
              <a:t>Quality Control is usually the responsibility of a specific team that tests the product for defects. </a:t>
            </a:r>
            <a:endParaRPr lang="en-US" sz="2600" i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0" y="2743201"/>
            <a:ext cx="1596980" cy="1246838"/>
          </a:xfrm>
          <a:prstGeom prst="ellipse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 smtClean="0">
                <a:solidFill>
                  <a:schemeClr val="bg1"/>
                </a:solidFill>
              </a:rPr>
              <a:t>Responsibility:</a:t>
            </a:r>
            <a:endParaRPr lang="en-GB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9663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8270</TotalTime>
  <Words>1485</Words>
  <Application>Microsoft Office PowerPoint</Application>
  <PresentationFormat>Widescreen</PresentationFormat>
  <Paragraphs>241</Paragraphs>
  <Slides>28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4" baseType="lpstr">
      <vt:lpstr>Arial</vt:lpstr>
      <vt:lpstr>Calibri</vt:lpstr>
      <vt:lpstr>Calibri Light</vt:lpstr>
      <vt:lpstr>Times New Roman</vt:lpstr>
      <vt:lpstr>Wingdings</vt:lpstr>
      <vt:lpstr>Office Theme</vt:lpstr>
      <vt:lpstr>Software Quality Assurance and Testing SEng4112   Lecture One</vt:lpstr>
      <vt:lpstr>Contents</vt:lpstr>
      <vt:lpstr> Introduction: Objectives of Software Quality Assurance and Testing </vt:lpstr>
      <vt:lpstr> Introduction: Objectives of Software Quality Assurance and Testing </vt:lpstr>
      <vt:lpstr> …Introduction: Objectives of Software Quality Assurance and Testing </vt:lpstr>
      <vt:lpstr> …Introduction: Objectives of Software Quality Assurance and Testing </vt:lpstr>
      <vt:lpstr> …Introduction: Objectives of Software Quality Assurance and Testing </vt:lpstr>
      <vt:lpstr> …Introduction: Objectives of Software Quality Assurance and Testing </vt:lpstr>
      <vt:lpstr> …Introduction: Objectives of Software Quality Assurance and Testing </vt:lpstr>
      <vt:lpstr> …Introduction: Objectives of Software Quality Assurance and Testing </vt:lpstr>
      <vt:lpstr>Cont. </vt:lpstr>
      <vt:lpstr>Error detection (finding errors) Techniques</vt:lpstr>
      <vt:lpstr>Faults and Failures </vt:lpstr>
      <vt:lpstr>…Faults and Failures </vt:lpstr>
      <vt:lpstr>Causes of Software Errors</vt:lpstr>
      <vt:lpstr>…Causes of Software Errors</vt:lpstr>
      <vt:lpstr>Cont.</vt:lpstr>
      <vt:lpstr>Cont. </vt:lpstr>
      <vt:lpstr>Cont. </vt:lpstr>
      <vt:lpstr>Cont. </vt:lpstr>
      <vt:lpstr>Cont. </vt:lpstr>
      <vt:lpstr>Cont. </vt:lpstr>
      <vt:lpstr>Cont. </vt:lpstr>
      <vt:lpstr>Software Failure (problems)</vt:lpstr>
      <vt:lpstr>Software Development Process Cycle</vt:lpstr>
      <vt:lpstr>What is SQA?</vt:lpstr>
      <vt:lpstr>…SQA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Fani</dc:creator>
  <cp:lastModifiedBy>GL</cp:lastModifiedBy>
  <cp:revision>240</cp:revision>
  <dcterms:created xsi:type="dcterms:W3CDTF">2018-10-25T13:04:31Z</dcterms:created>
  <dcterms:modified xsi:type="dcterms:W3CDTF">2020-03-16T05:10:19Z</dcterms:modified>
</cp:coreProperties>
</file>