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298"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4" r:id="rId21"/>
    <p:sldId id="275" r:id="rId22"/>
    <p:sldId id="276" r:id="rId23"/>
    <p:sldId id="277" r:id="rId24"/>
    <p:sldId id="295" r:id="rId25"/>
    <p:sldId id="296" r:id="rId26"/>
    <p:sldId id="292" r:id="rId27"/>
    <p:sldId id="291" r:id="rId28"/>
    <p:sldId id="290" r:id="rId29"/>
    <p:sldId id="289" r:id="rId30"/>
    <p:sldId id="288" r:id="rId31"/>
    <p:sldId id="287" r:id="rId32"/>
    <p:sldId id="285" r:id="rId33"/>
    <p:sldId id="284" r:id="rId34"/>
    <p:sldId id="283" r:id="rId35"/>
    <p:sldId id="282" r:id="rId36"/>
    <p:sldId id="281" r:id="rId37"/>
    <p:sldId id="280" r:id="rId38"/>
    <p:sldId id="279" r:id="rId39"/>
    <p:sldId id="278" r:id="rId40"/>
    <p:sldId id="29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B50D8C-2BA2-4A6F-8037-FEA984D0C73F}" type="datetimeFigureOut">
              <a:rPr lang="en-US" smtClean="0"/>
              <a:pPr/>
              <a:t>4/9/2019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956BE1-AF38-4F14-A5D5-AEF3C0295F21}" type="slidenum">
              <a:rPr lang="en-US" smtClean="0"/>
              <a:pPr/>
              <a:t>‹#›</a:t>
            </a:fld>
            <a:endParaRPr lang="en-US" dirty="0"/>
          </a:p>
        </p:txBody>
      </p:sp>
    </p:spTree>
    <p:extLst>
      <p:ext uri="{BB962C8B-B14F-4D97-AF65-F5344CB8AC3E}">
        <p14:creationId xmlns:p14="http://schemas.microsoft.com/office/powerpoint/2010/main" val="308621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956BE1-AF38-4F14-A5D5-AEF3C0295F21}" type="slidenum">
              <a:rPr lang="en-US" smtClean="0"/>
              <a:pPr/>
              <a:t>1</a:t>
            </a:fld>
            <a:endParaRPr lang="en-US" dirty="0"/>
          </a:p>
        </p:txBody>
      </p:sp>
    </p:spTree>
    <p:extLst>
      <p:ext uri="{BB962C8B-B14F-4D97-AF65-F5344CB8AC3E}">
        <p14:creationId xmlns:p14="http://schemas.microsoft.com/office/powerpoint/2010/main" val="2896153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56BE1-AF38-4F14-A5D5-AEF3C0295F21}" type="slidenum">
              <a:rPr lang="en-US" smtClean="0"/>
              <a:pPr/>
              <a:t>2</a:t>
            </a:fld>
            <a:endParaRPr lang="en-US" dirty="0"/>
          </a:p>
        </p:txBody>
      </p:sp>
    </p:spTree>
    <p:extLst>
      <p:ext uri="{BB962C8B-B14F-4D97-AF65-F5344CB8AC3E}">
        <p14:creationId xmlns:p14="http://schemas.microsoft.com/office/powerpoint/2010/main" val="2669775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56BE1-AF38-4F14-A5D5-AEF3C0295F21}" type="slidenum">
              <a:rPr lang="en-US" smtClean="0"/>
              <a:pPr/>
              <a:t>22</a:t>
            </a:fld>
            <a:endParaRPr lang="en-US" dirty="0"/>
          </a:p>
        </p:txBody>
      </p:sp>
    </p:spTree>
    <p:extLst>
      <p:ext uri="{BB962C8B-B14F-4D97-AF65-F5344CB8AC3E}">
        <p14:creationId xmlns:p14="http://schemas.microsoft.com/office/powerpoint/2010/main" val="1785097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50AC8D-6186-4ECA-B8C7-4F8651DA6797}" type="datetime1">
              <a:rPr lang="en-US" smtClean="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97FF7-5BF3-4B8D-AD93-8180831C06F2}" type="slidenum">
              <a:rPr lang="en-US" smtClean="0"/>
              <a:pPr/>
              <a:t>‹#›</a:t>
            </a:fld>
            <a:endParaRPr lang="en-US" dirty="0"/>
          </a:p>
        </p:txBody>
      </p:sp>
    </p:spTree>
    <p:extLst>
      <p:ext uri="{BB962C8B-B14F-4D97-AF65-F5344CB8AC3E}">
        <p14:creationId xmlns:p14="http://schemas.microsoft.com/office/powerpoint/2010/main" val="244683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38549-8ED5-418A-BB2F-191DF53E6047}" type="datetime1">
              <a:rPr lang="en-US" smtClean="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97FF7-5BF3-4B8D-AD93-8180831C06F2}" type="slidenum">
              <a:rPr lang="en-US" smtClean="0"/>
              <a:pPr/>
              <a:t>‹#›</a:t>
            </a:fld>
            <a:endParaRPr lang="en-US" dirty="0"/>
          </a:p>
        </p:txBody>
      </p:sp>
    </p:spTree>
    <p:extLst>
      <p:ext uri="{BB962C8B-B14F-4D97-AF65-F5344CB8AC3E}">
        <p14:creationId xmlns:p14="http://schemas.microsoft.com/office/powerpoint/2010/main" val="3757952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74A63-9C1D-41AA-B858-132E319A2C01}" type="datetime1">
              <a:rPr lang="en-US" smtClean="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97FF7-5BF3-4B8D-AD93-8180831C06F2}" type="slidenum">
              <a:rPr lang="en-US" smtClean="0"/>
              <a:pPr/>
              <a:t>‹#›</a:t>
            </a:fld>
            <a:endParaRPr lang="en-US" dirty="0"/>
          </a:p>
        </p:txBody>
      </p:sp>
    </p:spTree>
    <p:extLst>
      <p:ext uri="{BB962C8B-B14F-4D97-AF65-F5344CB8AC3E}">
        <p14:creationId xmlns:p14="http://schemas.microsoft.com/office/powerpoint/2010/main" val="3110956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0DCB30-B783-4058-8A2C-D17C94D8FC92}" type="datetime1">
              <a:rPr lang="en-US" smtClean="0">
                <a:solidFill>
                  <a:prstClr val="black">
                    <a:tint val="75000"/>
                  </a:prstClr>
                </a:solidFill>
              </a:rPr>
              <a:t>4/9/2019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8F13E5-896B-4B45-8693-7AD6AB1779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482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1312F-E895-41A2-B5DB-3B4D5EF12DC0}" type="datetime1">
              <a:rPr lang="en-US" smtClean="0">
                <a:solidFill>
                  <a:prstClr val="black">
                    <a:tint val="75000"/>
                  </a:prstClr>
                </a:solidFill>
              </a:rPr>
              <a:t>4/9/2019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8F13E5-896B-4B45-8693-7AD6AB1779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104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3CD370-B4AB-4FE9-A201-64A40C2B0A9B}" type="datetime1">
              <a:rPr lang="en-US" smtClean="0">
                <a:solidFill>
                  <a:prstClr val="black">
                    <a:tint val="75000"/>
                  </a:prstClr>
                </a:solidFill>
              </a:rPr>
              <a:t>4/9/2019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8F13E5-896B-4B45-8693-7AD6AB1779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1471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00F38D-B08D-4A95-973D-EEF587CD1EDB}" type="datetime1">
              <a:rPr lang="en-US" smtClean="0">
                <a:solidFill>
                  <a:prstClr val="black">
                    <a:tint val="75000"/>
                  </a:prstClr>
                </a:solidFill>
              </a:rPr>
              <a:t>4/9/2019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8F13E5-896B-4B45-8693-7AD6AB1779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1902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CF2CDC-5400-43DD-BD69-0D93237169F6}" type="datetime1">
              <a:rPr lang="en-US" smtClean="0">
                <a:solidFill>
                  <a:prstClr val="black">
                    <a:tint val="75000"/>
                  </a:prstClr>
                </a:solidFill>
              </a:rPr>
              <a:t>4/9/2019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68F13E5-896B-4B45-8693-7AD6AB1779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2735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CBBF2D-E92D-4092-8BD6-17135A9A7AAE}" type="datetime1">
              <a:rPr lang="en-US" smtClean="0">
                <a:solidFill>
                  <a:prstClr val="black">
                    <a:tint val="75000"/>
                  </a:prstClr>
                </a:solidFill>
              </a:rPr>
              <a:t>4/9/2019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68F13E5-896B-4B45-8693-7AD6AB1779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2649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3F5A9-73A5-4A7A-8887-9CC6AD126E93}" type="datetime1">
              <a:rPr lang="en-US" smtClean="0">
                <a:solidFill>
                  <a:prstClr val="black">
                    <a:tint val="75000"/>
                  </a:prstClr>
                </a:solidFill>
              </a:rPr>
              <a:t>4/9/2019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68F13E5-896B-4B45-8693-7AD6AB1779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1530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481EF3-8A0A-418A-86DA-181D77D087A1}" type="datetime1">
              <a:rPr lang="en-US" smtClean="0">
                <a:solidFill>
                  <a:prstClr val="black">
                    <a:tint val="75000"/>
                  </a:prstClr>
                </a:solidFill>
              </a:rPr>
              <a:t>4/9/2019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8F13E5-896B-4B45-8693-7AD6AB1779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8290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C6C48B-4B62-4BF5-B22F-4A0812CF63FF}" type="datetime1">
              <a:rPr lang="en-US" smtClean="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97FF7-5BF3-4B8D-AD93-8180831C06F2}" type="slidenum">
              <a:rPr lang="en-US" smtClean="0"/>
              <a:pPr/>
              <a:t>‹#›</a:t>
            </a:fld>
            <a:endParaRPr lang="en-US" dirty="0"/>
          </a:p>
        </p:txBody>
      </p:sp>
    </p:spTree>
    <p:extLst>
      <p:ext uri="{BB962C8B-B14F-4D97-AF65-F5344CB8AC3E}">
        <p14:creationId xmlns:p14="http://schemas.microsoft.com/office/powerpoint/2010/main" val="658228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4C2343-D3DB-4EB1-9077-BD3290E2DD04}" type="datetime1">
              <a:rPr lang="en-US" smtClean="0">
                <a:solidFill>
                  <a:prstClr val="black">
                    <a:tint val="75000"/>
                  </a:prstClr>
                </a:solidFill>
              </a:rPr>
              <a:t>4/9/2019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8F13E5-896B-4B45-8693-7AD6AB1779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5191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8AE34-CB8D-42EC-8FFD-E92835B4B253}" type="datetime1">
              <a:rPr lang="en-US" smtClean="0">
                <a:solidFill>
                  <a:prstClr val="black">
                    <a:tint val="75000"/>
                  </a:prstClr>
                </a:solidFill>
              </a:rPr>
              <a:t>4/9/2019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8F13E5-896B-4B45-8693-7AD6AB1779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3060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7317B-CB0F-4E30-88D1-3B7F0BB542A1}" type="datetime1">
              <a:rPr lang="en-US" smtClean="0">
                <a:solidFill>
                  <a:prstClr val="black">
                    <a:tint val="75000"/>
                  </a:prstClr>
                </a:solidFill>
              </a:rPr>
              <a:t>4/9/2019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8F13E5-896B-4B45-8693-7AD6AB1779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132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47F49B-EAD7-4AF5-B039-CD6814C0FFF3}" type="datetime1">
              <a:rPr lang="en-US" smtClean="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97FF7-5BF3-4B8D-AD93-8180831C06F2}" type="slidenum">
              <a:rPr lang="en-US" smtClean="0"/>
              <a:pPr/>
              <a:t>‹#›</a:t>
            </a:fld>
            <a:endParaRPr lang="en-US" dirty="0"/>
          </a:p>
        </p:txBody>
      </p:sp>
    </p:spTree>
    <p:extLst>
      <p:ext uri="{BB962C8B-B14F-4D97-AF65-F5344CB8AC3E}">
        <p14:creationId xmlns:p14="http://schemas.microsoft.com/office/powerpoint/2010/main" val="112002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AEC0A1-87EF-4CCE-9CB9-EE7223B02888}" type="datetime1">
              <a:rPr lang="en-US" smtClean="0"/>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397FF7-5BF3-4B8D-AD93-8180831C06F2}" type="slidenum">
              <a:rPr lang="en-US" smtClean="0"/>
              <a:pPr/>
              <a:t>‹#›</a:t>
            </a:fld>
            <a:endParaRPr lang="en-US" dirty="0"/>
          </a:p>
        </p:txBody>
      </p:sp>
    </p:spTree>
    <p:extLst>
      <p:ext uri="{BB962C8B-B14F-4D97-AF65-F5344CB8AC3E}">
        <p14:creationId xmlns:p14="http://schemas.microsoft.com/office/powerpoint/2010/main" val="3205726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D3AA5B-456F-4CDB-816C-181CA9A5315E}" type="datetime1">
              <a:rPr lang="en-US" smtClean="0"/>
              <a:t>4/9/2019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397FF7-5BF3-4B8D-AD93-8180831C06F2}" type="slidenum">
              <a:rPr lang="en-US" smtClean="0"/>
              <a:pPr/>
              <a:t>‹#›</a:t>
            </a:fld>
            <a:endParaRPr lang="en-US" dirty="0"/>
          </a:p>
        </p:txBody>
      </p:sp>
    </p:spTree>
    <p:extLst>
      <p:ext uri="{BB962C8B-B14F-4D97-AF65-F5344CB8AC3E}">
        <p14:creationId xmlns:p14="http://schemas.microsoft.com/office/powerpoint/2010/main" val="2651488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15F303-AE3F-4A4C-A3B6-40ED740581C1}" type="datetime1">
              <a:rPr lang="en-US" smtClean="0"/>
              <a:t>4/9/2019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397FF7-5BF3-4B8D-AD93-8180831C06F2}" type="slidenum">
              <a:rPr lang="en-US" smtClean="0"/>
              <a:pPr/>
              <a:t>‹#›</a:t>
            </a:fld>
            <a:endParaRPr lang="en-US" dirty="0"/>
          </a:p>
        </p:txBody>
      </p:sp>
    </p:spTree>
    <p:extLst>
      <p:ext uri="{BB962C8B-B14F-4D97-AF65-F5344CB8AC3E}">
        <p14:creationId xmlns:p14="http://schemas.microsoft.com/office/powerpoint/2010/main" val="154158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76814F-D548-4FF4-8D9E-A55115644518}" type="datetime1">
              <a:rPr lang="en-US" smtClean="0"/>
              <a:t>4/9/2019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397FF7-5BF3-4B8D-AD93-8180831C06F2}" type="slidenum">
              <a:rPr lang="en-US" smtClean="0"/>
              <a:pPr/>
              <a:t>‹#›</a:t>
            </a:fld>
            <a:endParaRPr lang="en-US" dirty="0"/>
          </a:p>
        </p:txBody>
      </p:sp>
    </p:spTree>
    <p:extLst>
      <p:ext uri="{BB962C8B-B14F-4D97-AF65-F5344CB8AC3E}">
        <p14:creationId xmlns:p14="http://schemas.microsoft.com/office/powerpoint/2010/main" val="703193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0212DA-CC27-4EF2-A349-035B2407D70B}" type="datetime1">
              <a:rPr lang="en-US" smtClean="0"/>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397FF7-5BF3-4B8D-AD93-8180831C06F2}" type="slidenum">
              <a:rPr lang="en-US" smtClean="0"/>
              <a:pPr/>
              <a:t>‹#›</a:t>
            </a:fld>
            <a:endParaRPr lang="en-US" dirty="0"/>
          </a:p>
        </p:txBody>
      </p:sp>
    </p:spTree>
    <p:extLst>
      <p:ext uri="{BB962C8B-B14F-4D97-AF65-F5344CB8AC3E}">
        <p14:creationId xmlns:p14="http://schemas.microsoft.com/office/powerpoint/2010/main" val="1828694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F86A54-A64F-4961-8586-026A0842AE97}" type="datetime1">
              <a:rPr lang="en-US" smtClean="0"/>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397FF7-5BF3-4B8D-AD93-8180831C06F2}" type="slidenum">
              <a:rPr lang="en-US" smtClean="0"/>
              <a:pPr/>
              <a:t>‹#›</a:t>
            </a:fld>
            <a:endParaRPr lang="en-US" dirty="0"/>
          </a:p>
        </p:txBody>
      </p:sp>
    </p:spTree>
    <p:extLst>
      <p:ext uri="{BB962C8B-B14F-4D97-AF65-F5344CB8AC3E}">
        <p14:creationId xmlns:p14="http://schemas.microsoft.com/office/powerpoint/2010/main" val="2175609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91E01-4E59-41C2-A54C-07997EAE5571}" type="datetime1">
              <a:rPr lang="en-US" smtClean="0"/>
              <a:t>4/9/2019</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397FF7-5BF3-4B8D-AD93-8180831C06F2}" type="slidenum">
              <a:rPr lang="en-US" smtClean="0"/>
              <a:pPr/>
              <a:t>‹#›</a:t>
            </a:fld>
            <a:endParaRPr lang="en-US" dirty="0"/>
          </a:p>
        </p:txBody>
      </p:sp>
    </p:spTree>
    <p:extLst>
      <p:ext uri="{BB962C8B-B14F-4D97-AF65-F5344CB8AC3E}">
        <p14:creationId xmlns:p14="http://schemas.microsoft.com/office/powerpoint/2010/main" val="425672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BC021-9CFF-47DE-B0CC-E16166AA2EE1}" type="datetime1">
              <a:rPr lang="en-US" smtClean="0">
                <a:solidFill>
                  <a:prstClr val="black">
                    <a:tint val="75000"/>
                  </a:prstClr>
                </a:solidFill>
              </a:rPr>
              <a:t>4/9/2019</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F13E5-896B-4B45-8693-7AD6AB1779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9359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5334000"/>
            <a:ext cx="9144000" cy="1524000"/>
          </a:xfrm>
        </p:spPr>
        <p:txBody>
          <a:bodyPr>
            <a:normAutofit/>
          </a:bodyPr>
          <a:lstStyle/>
          <a:p>
            <a:pPr marL="182880">
              <a:lnSpc>
                <a:spcPct val="150000"/>
              </a:lnSpc>
              <a:defRPr/>
            </a:pPr>
            <a:r>
              <a:rPr lang="en-US" sz="3100" dirty="0">
                <a:latin typeface="Times New Roman" pitchFamily="18" charset="0"/>
                <a:cs typeface="Times New Roman" pitchFamily="18" charset="0"/>
              </a:rPr>
              <a:t>Maintenance </a:t>
            </a:r>
            <a:r>
              <a:rPr lang="en-US" sz="3100" dirty="0" smtClean="0">
                <a:latin typeface="Times New Roman" pitchFamily="18" charset="0"/>
                <a:cs typeface="Times New Roman" pitchFamily="18" charset="0"/>
              </a:rPr>
              <a:t>and </a:t>
            </a:r>
            <a:r>
              <a:rPr lang="en-US" sz="3100" dirty="0">
                <a:latin typeface="Times New Roman" pitchFamily="18" charset="0"/>
                <a:cs typeface="Times New Roman" pitchFamily="18" charset="0"/>
              </a:rPr>
              <a:t>I</a:t>
            </a:r>
            <a:r>
              <a:rPr lang="en-US" sz="3100" dirty="0" smtClean="0">
                <a:latin typeface="Times New Roman" pitchFamily="18" charset="0"/>
                <a:cs typeface="Times New Roman" pitchFamily="18" charset="0"/>
              </a:rPr>
              <a:t>nstallation </a:t>
            </a:r>
            <a:r>
              <a:rPr lang="en-US" sz="3100" dirty="0">
                <a:latin typeface="Times New Roman" pitchFamily="18" charset="0"/>
                <a:cs typeface="Times New Roman" pitchFamily="18" charset="0"/>
              </a:rPr>
              <a:t>of  </a:t>
            </a:r>
            <a:br>
              <a:rPr lang="en-US" sz="3100" dirty="0">
                <a:latin typeface="Times New Roman" pitchFamily="18" charset="0"/>
                <a:cs typeface="Times New Roman" pitchFamily="18" charset="0"/>
              </a:rPr>
            </a:br>
            <a:r>
              <a:rPr lang="en-US" sz="3100" dirty="0" smtClean="0">
                <a:latin typeface="Times New Roman" pitchFamily="18" charset="0"/>
                <a:cs typeface="Times New Roman" pitchFamily="18" charset="0"/>
              </a:rPr>
              <a:t>Machinery</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8196" name="Rectangle 1"/>
          <p:cNvSpPr>
            <a:spLocks noChangeArrowheads="1"/>
          </p:cNvSpPr>
          <p:nvPr/>
        </p:nvSpPr>
        <p:spPr bwMode="auto">
          <a:xfrm>
            <a:off x="0" y="381000"/>
            <a:ext cx="9144000" cy="16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150000"/>
              </a:lnSpc>
            </a:pPr>
            <a:r>
              <a:rPr lang="en-US" b="1" dirty="0" smtClean="0">
                <a:solidFill>
                  <a:prstClr val="black"/>
                </a:solidFill>
                <a:cs typeface="Times New Roman" panose="02020603050405020304" pitchFamily="18" charset="0"/>
              </a:rPr>
              <a:t>Debre markos University</a:t>
            </a:r>
            <a:br>
              <a:rPr lang="en-US" b="1" dirty="0" smtClean="0">
                <a:solidFill>
                  <a:prstClr val="black"/>
                </a:solidFill>
                <a:cs typeface="Times New Roman" panose="02020603050405020304" pitchFamily="18" charset="0"/>
              </a:rPr>
            </a:br>
            <a:r>
              <a:rPr lang="en-US" b="1" dirty="0" smtClean="0">
                <a:solidFill>
                  <a:prstClr val="black"/>
                </a:solidFill>
                <a:cs typeface="Times New Roman" panose="02020603050405020304" pitchFamily="18" charset="0"/>
              </a:rPr>
              <a:t>Institute of Technology</a:t>
            </a:r>
          </a:p>
          <a:p>
            <a:pPr algn="ctr" eaLnBrk="1" hangingPunct="1">
              <a:lnSpc>
                <a:spcPct val="150000"/>
              </a:lnSpc>
            </a:pPr>
            <a:r>
              <a:rPr lang="en-US" b="1" dirty="0" smtClean="0">
                <a:solidFill>
                  <a:prstClr val="black"/>
                </a:solidFill>
                <a:cs typeface="Times New Roman" panose="02020603050405020304" pitchFamily="18" charset="0"/>
              </a:rPr>
              <a:t>School of Mech</a:t>
            </a:r>
            <a:r>
              <a:rPr lang="en-US" b="1" dirty="0" smtClean="0">
                <a:solidFill>
                  <a:prstClr val="black"/>
                </a:solidFill>
              </a:rPr>
              <a:t>anical  and Industrial Engineering</a:t>
            </a:r>
            <a:r>
              <a:rPr lang="en-US" dirty="0" smtClean="0">
                <a:solidFill>
                  <a:prstClr val="black"/>
                </a:solidFill>
              </a:rPr>
              <a:t> </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768F13E5-896B-4B45-8693-7AD6AB1779C6}"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1575346304"/>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smtClean="0">
                <a:latin typeface="Times New Roman" pitchFamily="18" charset="0"/>
                <a:cs typeface="Times New Roman" pitchFamily="18" charset="0"/>
              </a:rPr>
              <a:t>.....cont’d</a:t>
            </a:r>
            <a:endParaRPr lang="en-US" sz="3200"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9413" y="1828801"/>
            <a:ext cx="4095253" cy="341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A397FF7-5BF3-4B8D-AD93-8180831C06F2}" type="slidenum">
              <a:rPr lang="en-US" smtClean="0"/>
              <a:pPr/>
              <a:t>10</a:t>
            </a:fld>
            <a:endParaRPr lang="en-US" dirty="0"/>
          </a:p>
        </p:txBody>
      </p:sp>
    </p:spTree>
    <p:extLst>
      <p:ext uri="{BB962C8B-B14F-4D97-AF65-F5344CB8AC3E}">
        <p14:creationId xmlns:p14="http://schemas.microsoft.com/office/powerpoint/2010/main" val="332799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09600"/>
            <a:ext cx="4267200" cy="609600"/>
          </a:xfrm>
          <a:ln>
            <a:solidFill>
              <a:schemeClr val="accent1"/>
            </a:solidFill>
          </a:ln>
        </p:spPr>
        <p:txBody>
          <a:bodyPr>
            <a:normAutofit/>
          </a:bodyPr>
          <a:lstStyle/>
          <a:p>
            <a:pPr lvl="0">
              <a:spcBef>
                <a:spcPct val="20000"/>
              </a:spcBef>
            </a:pPr>
            <a:r>
              <a:rPr lang="en-US" sz="3200" b="1" dirty="0">
                <a:latin typeface="Times New Roman" pitchFamily="18" charset="0"/>
                <a:ea typeface="+mn-ea"/>
                <a:cs typeface="Times New Roman" pitchFamily="18" charset="0"/>
              </a:rPr>
              <a:t>Kinds of corrosion </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marL="0" indent="0" algn="just">
              <a:buNone/>
            </a:pPr>
            <a:r>
              <a:rPr lang="en-US" sz="2800" dirty="0" smtClean="0">
                <a:latin typeface="Times New Roman" pitchFamily="18" charset="0"/>
                <a:cs typeface="Times New Roman" pitchFamily="18" charset="0"/>
              </a:rPr>
              <a:t>Corrosion is classified by the forms in which it  manifests itself, the basis for this classification being the </a:t>
            </a:r>
            <a:r>
              <a:rPr lang="en-US" sz="2800" dirty="0" smtClean="0">
                <a:solidFill>
                  <a:srgbClr val="FF0000"/>
                </a:solidFill>
                <a:latin typeface="Times New Roman" pitchFamily="18" charset="0"/>
                <a:cs typeface="Times New Roman" pitchFamily="18" charset="0"/>
              </a:rPr>
              <a:t>appearance of the corroded metal,</a:t>
            </a:r>
            <a:r>
              <a:rPr lang="en-US" sz="2800" dirty="0" smtClean="0">
                <a:latin typeface="Times New Roman" pitchFamily="18" charset="0"/>
                <a:cs typeface="Times New Roman" pitchFamily="18" charset="0"/>
              </a:rPr>
              <a:t> which can be   </a:t>
            </a:r>
            <a:r>
              <a:rPr lang="en-US" sz="2800" dirty="0" smtClean="0">
                <a:solidFill>
                  <a:srgbClr val="00B0F0"/>
                </a:solidFill>
                <a:latin typeface="Times New Roman" pitchFamily="18" charset="0"/>
                <a:cs typeface="Times New Roman" pitchFamily="18" charset="0"/>
              </a:rPr>
              <a:t>identified by visual observation </a:t>
            </a:r>
          </a:p>
          <a:p>
            <a:pPr marL="0" indent="0" algn="just">
              <a:buNone/>
            </a:pPr>
            <a:r>
              <a:rPr lang="en-US" sz="2800" dirty="0" smtClean="0">
                <a:solidFill>
                  <a:srgbClr val="00B050"/>
                </a:solidFill>
                <a:latin typeface="Times New Roman" pitchFamily="18" charset="0"/>
                <a:cs typeface="Times New Roman" pitchFamily="18" charset="0"/>
              </a:rPr>
              <a:t>i. Surface corrosion </a:t>
            </a:r>
          </a:p>
          <a:p>
            <a:pPr marL="0" indent="0" algn="just">
              <a:buNone/>
            </a:pPr>
            <a:r>
              <a:rPr lang="en-US" sz="2800" dirty="0" smtClean="0">
                <a:solidFill>
                  <a:srgbClr val="00B050"/>
                </a:solidFill>
                <a:latin typeface="Times New Roman" pitchFamily="18" charset="0"/>
                <a:cs typeface="Times New Roman" pitchFamily="18" charset="0"/>
              </a:rPr>
              <a:t>ii. Pitting corrosion </a:t>
            </a:r>
          </a:p>
          <a:p>
            <a:pPr marL="0" indent="0" algn="just">
              <a:buNone/>
            </a:pPr>
            <a:r>
              <a:rPr lang="en-US" sz="2800" dirty="0" smtClean="0">
                <a:solidFill>
                  <a:srgbClr val="00B050"/>
                </a:solidFill>
                <a:latin typeface="Times New Roman" pitchFamily="18" charset="0"/>
                <a:cs typeface="Times New Roman" pitchFamily="18" charset="0"/>
              </a:rPr>
              <a:t>iii. Inter-crystalline corrosion (around the grain)</a:t>
            </a:r>
          </a:p>
          <a:p>
            <a:pPr marL="0" indent="0" algn="just">
              <a:buNone/>
            </a:pPr>
            <a:r>
              <a:rPr lang="en-US" sz="2800" dirty="0" smtClean="0">
                <a:solidFill>
                  <a:srgbClr val="00B050"/>
                </a:solidFill>
                <a:latin typeface="Times New Roman" pitchFamily="18" charset="0"/>
                <a:cs typeface="Times New Roman" pitchFamily="18" charset="0"/>
              </a:rPr>
              <a:t>iv. Trans-crystalline corrosion (across the grain)</a:t>
            </a:r>
          </a:p>
          <a:p>
            <a:pPr marL="0" indent="0" algn="just">
              <a:buNone/>
            </a:pPr>
            <a:r>
              <a:rPr lang="en-US" sz="2800" dirty="0" smtClean="0">
                <a:solidFill>
                  <a:srgbClr val="00B050"/>
                </a:solidFill>
                <a:latin typeface="Times New Roman" pitchFamily="18" charset="0"/>
                <a:cs typeface="Times New Roman" pitchFamily="18" charset="0"/>
              </a:rPr>
              <a:t>v. Galvanic corrosion (two metal corrosion)</a:t>
            </a:r>
            <a:endParaRPr lang="en-US" sz="2800" dirty="0">
              <a:solidFill>
                <a:srgbClr val="00B05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A397FF7-5BF3-4B8D-AD93-8180831C06F2}" type="slidenum">
              <a:rPr lang="en-US" smtClean="0"/>
              <a:pPr/>
              <a:t>11</a:t>
            </a:fld>
            <a:endParaRPr lang="en-US" dirty="0"/>
          </a:p>
        </p:txBody>
      </p:sp>
    </p:spTree>
    <p:extLst>
      <p:ext uri="{BB962C8B-B14F-4D97-AF65-F5344CB8AC3E}">
        <p14:creationId xmlns:p14="http://schemas.microsoft.com/office/powerpoint/2010/main" val="287969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6019800" cy="715962"/>
          </a:xfrm>
          <a:ln>
            <a:solidFill>
              <a:schemeClr val="accent1"/>
            </a:solidFill>
          </a:ln>
        </p:spPr>
        <p:txBody>
          <a:bodyPr>
            <a:noAutofit/>
          </a:bodyPr>
          <a:lstStyle/>
          <a:p>
            <a:pPr lvl="0">
              <a:spcBef>
                <a:spcPct val="20000"/>
              </a:spcBef>
            </a:pPr>
            <a:r>
              <a:rPr lang="en-US" sz="3200" b="1" dirty="0">
                <a:latin typeface="Times New Roman" pitchFamily="18" charset="0"/>
                <a:ea typeface="+mn-ea"/>
                <a:cs typeface="Times New Roman" pitchFamily="18" charset="0"/>
              </a:rPr>
              <a:t>Common locations of corrosion </a:t>
            </a:r>
            <a:endParaRPr lang="en-US" sz="4800"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1295400"/>
            <a:ext cx="8458200" cy="4830765"/>
          </a:xfrm>
        </p:spPr>
        <p:txBody>
          <a:bodyPr>
            <a:normAutofit lnSpcReduction="10000"/>
          </a:bodyPr>
          <a:lstStyle/>
          <a:p>
            <a:pPr marL="0" indent="0">
              <a:lnSpc>
                <a:spcPct val="150000"/>
              </a:lnSpc>
              <a:buNone/>
            </a:pPr>
            <a:r>
              <a:rPr lang="en-US" sz="2800" dirty="0" smtClean="0">
                <a:solidFill>
                  <a:srgbClr val="00B050"/>
                </a:solidFill>
                <a:latin typeface="Times New Roman" pitchFamily="18" charset="0"/>
                <a:cs typeface="Times New Roman" pitchFamily="18" charset="0"/>
              </a:rPr>
              <a:t>• </a:t>
            </a:r>
            <a:r>
              <a:rPr lang="en-US" sz="2800" b="1" dirty="0" smtClean="0">
                <a:latin typeface="Times New Roman" pitchFamily="18" charset="0"/>
                <a:cs typeface="Times New Roman" pitchFamily="18" charset="0"/>
              </a:rPr>
              <a:t>Common locations where problems of corrosion can   be found are the following:-</a:t>
            </a:r>
          </a:p>
          <a:p>
            <a:pPr marL="0" indent="0">
              <a:lnSpc>
                <a:spcPct val="150000"/>
              </a:lnSpc>
              <a:buNone/>
            </a:pPr>
            <a:r>
              <a:rPr lang="en-US" sz="2800" dirty="0" smtClean="0">
                <a:latin typeface="Times New Roman" pitchFamily="18" charset="0"/>
                <a:cs typeface="Times New Roman" pitchFamily="18" charset="0"/>
              </a:rPr>
              <a:t>– Along the water-line in partially filled tanks,</a:t>
            </a:r>
          </a:p>
          <a:p>
            <a:pPr marL="0" indent="0">
              <a:lnSpc>
                <a:spcPct val="150000"/>
              </a:lnSpc>
              <a:buNone/>
            </a:pPr>
            <a:r>
              <a:rPr lang="en-US" sz="2800" dirty="0" smtClean="0">
                <a:latin typeface="Times New Roman" pitchFamily="18" charset="0"/>
                <a:cs typeface="Times New Roman" pitchFamily="18" charset="0"/>
              </a:rPr>
              <a:t>– In and around drops of water on steel surfaces,</a:t>
            </a:r>
          </a:p>
          <a:p>
            <a:pPr marL="0" indent="0">
              <a:lnSpc>
                <a:spcPct val="150000"/>
              </a:lnSpc>
              <a:buNone/>
            </a:pPr>
            <a:r>
              <a:rPr lang="en-US" sz="2800" dirty="0" smtClean="0">
                <a:latin typeface="Times New Roman" pitchFamily="18" charset="0"/>
                <a:cs typeface="Times New Roman" pitchFamily="18" charset="0"/>
              </a:rPr>
              <a:t>– Along crack lines ,</a:t>
            </a:r>
          </a:p>
          <a:p>
            <a:pPr marL="0" indent="0">
              <a:lnSpc>
                <a:spcPct val="150000"/>
              </a:lnSpc>
              <a:buNone/>
            </a:pPr>
            <a:r>
              <a:rPr lang="en-US" sz="2800" dirty="0" smtClean="0">
                <a:latin typeface="Times New Roman" pitchFamily="18" charset="0"/>
                <a:cs typeface="Times New Roman" pitchFamily="18" charset="0"/>
              </a:rPr>
              <a:t>– Along joints, particularly in dissimilar metals, and </a:t>
            </a:r>
          </a:p>
          <a:p>
            <a:pPr marL="0" indent="0">
              <a:lnSpc>
                <a:spcPct val="150000"/>
              </a:lnSpc>
              <a:buNone/>
            </a:pPr>
            <a:r>
              <a:rPr lang="en-US" sz="2800" dirty="0" smtClean="0">
                <a:latin typeface="Times New Roman" pitchFamily="18" charset="0"/>
                <a:cs typeface="Times New Roman" pitchFamily="18" charset="0"/>
              </a:rPr>
              <a:t>– Along cold-worked areas like bending, sharp ends,  etc. </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A397FF7-5BF3-4B8D-AD93-8180831C06F2}" type="slidenum">
              <a:rPr lang="en-US" smtClean="0"/>
              <a:pPr/>
              <a:t>12</a:t>
            </a:fld>
            <a:endParaRPr lang="en-US" dirty="0"/>
          </a:p>
        </p:txBody>
      </p:sp>
    </p:spTree>
    <p:extLst>
      <p:ext uri="{BB962C8B-B14F-4D97-AF65-F5344CB8AC3E}">
        <p14:creationId xmlns:p14="http://schemas.microsoft.com/office/powerpoint/2010/main" val="170261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400800" cy="639762"/>
          </a:xfrm>
          <a:ln>
            <a:solidFill>
              <a:srgbClr val="00B050"/>
            </a:solidFill>
          </a:ln>
        </p:spPr>
        <p:txBody>
          <a:bodyPr>
            <a:noAutofit/>
          </a:bodyPr>
          <a:lstStyle/>
          <a:p>
            <a:pPr lvl="0">
              <a:spcBef>
                <a:spcPct val="20000"/>
              </a:spcBef>
            </a:pPr>
            <a:r>
              <a:rPr lang="en-US" sz="3200" b="1" dirty="0">
                <a:latin typeface="Times New Roman" pitchFamily="18" charset="0"/>
                <a:ea typeface="+mn-ea"/>
                <a:cs typeface="Times New Roman" pitchFamily="18" charset="0"/>
              </a:rPr>
              <a:t>Methods of minimizing corrosion </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2"/>
            <a:ext cx="8229600" cy="5410198"/>
          </a:xfrm>
        </p:spPr>
        <p:txBody>
          <a:bodyPr>
            <a:noAutofit/>
          </a:bodyPr>
          <a:lstStyle/>
          <a:p>
            <a:pPr marL="0" indent="0" algn="just">
              <a:lnSpc>
                <a:spcPct val="150000"/>
              </a:lnSpc>
              <a:buNone/>
            </a:pPr>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From the point of view of maintenance, damages caused by corrosion have to be dealt with preventively. </a:t>
            </a:r>
          </a:p>
          <a:p>
            <a:pPr marL="0" indent="0" algn="just">
              <a:lnSpc>
                <a:spcPct val="150000"/>
              </a:lnSpc>
              <a:buNone/>
            </a:pPr>
            <a:r>
              <a:rPr lang="en-US" sz="2400" b="1" dirty="0" smtClean="0">
                <a:latin typeface="Times New Roman" pitchFamily="18" charset="0"/>
                <a:cs typeface="Times New Roman" pitchFamily="18" charset="0"/>
              </a:rPr>
              <a:t>Some of the methods of minimizing of corrosion are the following </a:t>
            </a:r>
          </a:p>
          <a:p>
            <a:pPr marL="0" indent="0">
              <a:lnSpc>
                <a:spcPct val="150000"/>
              </a:lnSpc>
              <a:buNone/>
            </a:pPr>
            <a:r>
              <a:rPr lang="en-US" sz="2400" dirty="0" smtClean="0">
                <a:solidFill>
                  <a:srgbClr val="00B0F0"/>
                </a:solidFill>
                <a:latin typeface="Times New Roman" pitchFamily="18" charset="0"/>
                <a:cs typeface="Times New Roman" pitchFamily="18" charset="0"/>
              </a:rPr>
              <a:t>– </a:t>
            </a:r>
            <a:r>
              <a:rPr lang="en-US" sz="2400" dirty="0" smtClean="0">
                <a:solidFill>
                  <a:srgbClr val="7030A0"/>
                </a:solidFill>
                <a:latin typeface="Times New Roman" pitchFamily="18" charset="0"/>
                <a:cs typeface="Times New Roman" pitchFamily="18" charset="0"/>
              </a:rPr>
              <a:t>Use of protective metals such as zinc, tin, lead, etc. </a:t>
            </a:r>
          </a:p>
          <a:p>
            <a:pPr marL="0" indent="0">
              <a:lnSpc>
                <a:spcPct val="150000"/>
              </a:lnSpc>
              <a:buNone/>
            </a:pPr>
            <a:r>
              <a:rPr lang="en-US" sz="2400" dirty="0" smtClean="0">
                <a:solidFill>
                  <a:srgbClr val="7030A0"/>
                </a:solidFill>
                <a:latin typeface="Times New Roman" pitchFamily="18" charset="0"/>
                <a:cs typeface="Times New Roman" pitchFamily="18" charset="0"/>
              </a:rPr>
              <a:t>– Application of protective paints, </a:t>
            </a:r>
          </a:p>
          <a:p>
            <a:pPr marL="0" indent="0" algn="just">
              <a:lnSpc>
                <a:spcPct val="150000"/>
              </a:lnSpc>
              <a:buNone/>
            </a:pPr>
            <a:r>
              <a:rPr lang="en-US" sz="2400" dirty="0" smtClean="0">
                <a:solidFill>
                  <a:srgbClr val="7030A0"/>
                </a:solidFill>
                <a:latin typeface="Times New Roman" pitchFamily="18" charset="0"/>
                <a:cs typeface="Times New Roman" pitchFamily="18" charset="0"/>
              </a:rPr>
              <a:t>– Rendering the surface of the metal passive  </a:t>
            </a:r>
            <a:r>
              <a:rPr lang="en-US" sz="2400" dirty="0" smtClean="0">
                <a:latin typeface="Times New Roman" pitchFamily="18" charset="0"/>
                <a:cs typeface="Times New Roman" pitchFamily="18" charset="0"/>
              </a:rPr>
              <a:t>(immersing in nitric acid after it has been highly poised immersing in fuming sulfuric acid)</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A397FF7-5BF3-4B8D-AD93-8180831C06F2}" type="slidenum">
              <a:rPr lang="en-US" smtClean="0"/>
              <a:pPr/>
              <a:t>13</a:t>
            </a:fld>
            <a:endParaRPr lang="en-US" dirty="0"/>
          </a:p>
        </p:txBody>
      </p:sp>
    </p:spTree>
    <p:extLst>
      <p:ext uri="{BB962C8B-B14F-4D97-AF65-F5344CB8AC3E}">
        <p14:creationId xmlns:p14="http://schemas.microsoft.com/office/powerpoint/2010/main" val="1159348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57200"/>
            <a:ext cx="4953000" cy="639762"/>
          </a:xfrm>
          <a:ln>
            <a:solidFill>
              <a:srgbClr val="FF0000"/>
            </a:solidFill>
          </a:ln>
        </p:spPr>
        <p:txBody>
          <a:bodyPr>
            <a:normAutofit/>
          </a:bodyPr>
          <a:lstStyle/>
          <a:p>
            <a:pPr lvl="0">
              <a:spcBef>
                <a:spcPct val="20000"/>
              </a:spcBef>
            </a:pPr>
            <a:r>
              <a:rPr lang="en-US" sz="3200" b="1" dirty="0">
                <a:latin typeface="Times New Roman" pitchFamily="18" charset="0"/>
                <a:ea typeface="+mn-ea"/>
                <a:cs typeface="Times New Roman" pitchFamily="18" charset="0"/>
              </a:rPr>
              <a:t>Corrosion problems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1371600"/>
            <a:ext cx="8839200" cy="4754565"/>
          </a:xfrm>
        </p:spPr>
        <p:txBody>
          <a:bodyPr>
            <a:normAutofit/>
          </a:bodyPr>
          <a:lstStyle/>
          <a:p>
            <a:pPr marL="0" indent="0">
              <a:lnSpc>
                <a:spcPct val="150000"/>
              </a:lnSpc>
              <a:buNone/>
            </a:pPr>
            <a:r>
              <a:rPr lang="en-US" sz="2800" b="1" dirty="0" smtClean="0">
                <a:latin typeface="Times New Roman" pitchFamily="18" charset="0"/>
                <a:cs typeface="Times New Roman" pitchFamily="18" charset="0"/>
              </a:rPr>
              <a:t>Corrosion problems are pronounced, to a varying degree, in:-</a:t>
            </a:r>
          </a:p>
          <a:p>
            <a:pPr marL="0" indent="0">
              <a:lnSpc>
                <a:spcPct val="150000"/>
              </a:lnSpc>
              <a:buNone/>
            </a:pPr>
            <a:r>
              <a:rPr lang="en-US" sz="2800" dirty="0" smtClean="0">
                <a:latin typeface="Times New Roman" pitchFamily="18" charset="0"/>
                <a:cs typeface="Times New Roman" pitchFamily="18" charset="0"/>
              </a:rPr>
              <a:t>– Steam generating plants,</a:t>
            </a:r>
          </a:p>
          <a:p>
            <a:pPr marL="0" indent="0">
              <a:lnSpc>
                <a:spcPct val="150000"/>
              </a:lnSpc>
              <a:buNone/>
            </a:pPr>
            <a:r>
              <a:rPr lang="en-US" sz="2800" dirty="0" smtClean="0">
                <a:latin typeface="Times New Roman" pitchFamily="18" charset="0"/>
                <a:cs typeface="Times New Roman" pitchFamily="18" charset="0"/>
              </a:rPr>
              <a:t>– Equipment in chemical plants ,</a:t>
            </a:r>
          </a:p>
          <a:p>
            <a:pPr marL="0" indent="0">
              <a:lnSpc>
                <a:spcPct val="150000"/>
              </a:lnSpc>
              <a:buNone/>
            </a:pPr>
            <a:r>
              <a:rPr lang="en-US" sz="2800" dirty="0" smtClean="0">
                <a:latin typeface="Times New Roman" pitchFamily="18" charset="0"/>
                <a:cs typeface="Times New Roman" pitchFamily="18" charset="0"/>
              </a:rPr>
              <a:t>– Pipes and piping ,and</a:t>
            </a:r>
          </a:p>
          <a:p>
            <a:pPr marL="0" indent="0">
              <a:lnSpc>
                <a:spcPct val="150000"/>
              </a:lnSpc>
              <a:buNone/>
            </a:pPr>
            <a:r>
              <a:rPr lang="en-US" sz="2800" dirty="0" smtClean="0">
                <a:latin typeface="Times New Roman" pitchFamily="18" charset="0"/>
                <a:cs typeface="Times New Roman" pitchFamily="18" charset="0"/>
              </a:rPr>
              <a:t>– Structures. </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A397FF7-5BF3-4B8D-AD93-8180831C06F2}" type="slidenum">
              <a:rPr lang="en-US" smtClean="0"/>
              <a:pPr/>
              <a:t>14</a:t>
            </a:fld>
            <a:endParaRPr lang="en-US" dirty="0"/>
          </a:p>
        </p:txBody>
      </p:sp>
    </p:spTree>
    <p:extLst>
      <p:ext uri="{BB962C8B-B14F-4D97-AF65-F5344CB8AC3E}">
        <p14:creationId xmlns:p14="http://schemas.microsoft.com/office/powerpoint/2010/main" val="3599799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3733800" cy="487362"/>
          </a:xfrm>
          <a:ln>
            <a:solidFill>
              <a:schemeClr val="accent1"/>
            </a:solidFill>
          </a:ln>
        </p:spPr>
        <p:txBody>
          <a:bodyPr>
            <a:noAutofit/>
          </a:bodyPr>
          <a:lstStyle/>
          <a:p>
            <a:pPr lvl="0">
              <a:spcBef>
                <a:spcPct val="20000"/>
              </a:spcBef>
            </a:pPr>
            <a:r>
              <a:rPr lang="en-US" sz="3200" b="1" dirty="0">
                <a:latin typeface="Times New Roman" pitchFamily="18" charset="0"/>
                <a:ea typeface="+mn-ea"/>
                <a:cs typeface="Times New Roman" pitchFamily="18" charset="0"/>
              </a:rPr>
              <a:t>2.3.2. Wear </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534400" cy="5867400"/>
          </a:xfrm>
        </p:spPr>
        <p:txBody>
          <a:bodyPr>
            <a:normAutofit lnSpcReduction="10000"/>
          </a:bodyPr>
          <a:lstStyle/>
          <a:p>
            <a:pPr marL="0" indent="0" algn="just">
              <a:lnSpc>
                <a:spcPct val="150000"/>
              </a:lnSpc>
              <a:buNone/>
            </a:pPr>
            <a:r>
              <a:rPr lang="en-US" sz="2400" dirty="0" smtClean="0">
                <a:latin typeface="Times New Roman" pitchFamily="18" charset="0"/>
                <a:cs typeface="Times New Roman" pitchFamily="18" charset="0"/>
              </a:rPr>
              <a:t>• Wear is an undesired change of surface of machine components by the removal of little particles caused by  </a:t>
            </a:r>
            <a:r>
              <a:rPr lang="en-US" sz="2400" dirty="0" smtClean="0">
                <a:solidFill>
                  <a:srgbClr val="FF0000"/>
                </a:solidFill>
                <a:latin typeface="Times New Roman" pitchFamily="18" charset="0"/>
                <a:cs typeface="Times New Roman" pitchFamily="18" charset="0"/>
              </a:rPr>
              <a:t>mechanical reasons </a:t>
            </a:r>
            <a:r>
              <a:rPr lang="en-US" sz="2400" dirty="0" smtClean="0">
                <a:solidFill>
                  <a:srgbClr val="0070C0"/>
                </a:solidFill>
                <a:latin typeface="Times New Roman" pitchFamily="18" charset="0"/>
                <a:cs typeface="Times New Roman" pitchFamily="18" charset="0"/>
              </a:rPr>
              <a:t>and/or </a:t>
            </a:r>
            <a:r>
              <a:rPr lang="en-US" sz="2400" dirty="0" smtClean="0">
                <a:solidFill>
                  <a:srgbClr val="00B050"/>
                </a:solidFill>
                <a:latin typeface="Times New Roman" pitchFamily="18" charset="0"/>
                <a:cs typeface="Times New Roman" pitchFamily="18" charset="0"/>
              </a:rPr>
              <a:t>tribo-chemical reasons. </a:t>
            </a:r>
          </a:p>
          <a:p>
            <a:pPr marL="0" indent="0" algn="just">
              <a:lnSpc>
                <a:spcPct val="150000"/>
              </a:lnSpc>
              <a:buNone/>
            </a:pPr>
            <a:r>
              <a:rPr lang="en-US" sz="2400" dirty="0" smtClean="0">
                <a:solidFill>
                  <a:srgbClr val="0070C0"/>
                </a:solidFill>
                <a:latin typeface="Times New Roman" pitchFamily="18" charset="0"/>
                <a:cs typeface="Times New Roman" pitchFamily="18" charset="0"/>
              </a:rPr>
              <a:t>(tribology is the science of interacting surfaces in relative motion)</a:t>
            </a:r>
          </a:p>
          <a:p>
            <a:pPr marL="0" indent="0" algn="just">
              <a:lnSpc>
                <a:spcPct val="150000"/>
              </a:lnSpc>
              <a:buNone/>
            </a:pPr>
            <a:r>
              <a:rPr lang="en-US" sz="2400" dirty="0" smtClean="0">
                <a:latin typeface="Times New Roman" pitchFamily="18" charset="0"/>
                <a:cs typeface="Times New Roman" pitchFamily="18" charset="0"/>
              </a:rPr>
              <a:t>Mostly wear is </a:t>
            </a:r>
            <a:r>
              <a:rPr lang="en-US" sz="2400" dirty="0" smtClean="0">
                <a:solidFill>
                  <a:srgbClr val="FF0000"/>
                </a:solidFill>
                <a:latin typeface="Times New Roman" pitchFamily="18" charset="0"/>
                <a:cs typeface="Times New Roman" pitchFamily="18" charset="0"/>
              </a:rPr>
              <a:t>caused by friction of two mating parts </a:t>
            </a:r>
            <a:r>
              <a:rPr lang="en-US" sz="2400" dirty="0" smtClean="0">
                <a:latin typeface="Times New Roman" pitchFamily="18" charset="0"/>
                <a:cs typeface="Times New Roman" pitchFamily="18" charset="0"/>
              </a:rPr>
              <a:t>Thus </a:t>
            </a:r>
          </a:p>
          <a:p>
            <a:pPr marL="0" indent="0" algn="just">
              <a:lnSpc>
                <a:spcPct val="150000"/>
              </a:lnSpc>
              <a:buNone/>
            </a:pPr>
            <a:r>
              <a:rPr lang="en-US" sz="2400" dirty="0" smtClean="0">
                <a:latin typeface="Times New Roman" pitchFamily="18" charset="0"/>
                <a:cs typeface="Times New Roman" pitchFamily="18" charset="0"/>
              </a:rPr>
              <a:t>- There must be a pair of contacting wear partners ( a basic body and a mating body)</a:t>
            </a:r>
          </a:p>
          <a:p>
            <a:pPr marL="0" indent="0" algn="just">
              <a:lnSpc>
                <a:spcPct val="150000"/>
              </a:lnSpc>
              <a:buNone/>
            </a:pPr>
            <a:r>
              <a:rPr lang="en-US" sz="2400" dirty="0" smtClean="0">
                <a:latin typeface="Times New Roman" pitchFamily="18" charset="0"/>
                <a:cs typeface="Times New Roman" pitchFamily="18" charset="0"/>
              </a:rPr>
              <a:t>- A normal force must act maintaining contact between the two bodies </a:t>
            </a:r>
          </a:p>
          <a:p>
            <a:pPr marL="0" indent="0" algn="just">
              <a:lnSpc>
                <a:spcPct val="150000"/>
              </a:lnSpc>
              <a:buNone/>
            </a:pPr>
            <a:r>
              <a:rPr lang="en-US" sz="2400" dirty="0" smtClean="0">
                <a:latin typeface="Times New Roman" pitchFamily="18" charset="0"/>
                <a:cs typeface="Times New Roman" pitchFamily="18" charset="0"/>
              </a:rPr>
              <a:t>- There must exist a relative motion b/n the two surfaces</a:t>
            </a:r>
          </a:p>
        </p:txBody>
      </p:sp>
      <p:sp>
        <p:nvSpPr>
          <p:cNvPr id="4" name="Slide Number Placeholder 3"/>
          <p:cNvSpPr>
            <a:spLocks noGrp="1"/>
          </p:cNvSpPr>
          <p:nvPr>
            <p:ph type="sldNum" sz="quarter" idx="12"/>
          </p:nvPr>
        </p:nvSpPr>
        <p:spPr/>
        <p:txBody>
          <a:bodyPr/>
          <a:lstStyle/>
          <a:p>
            <a:fld id="{5A397FF7-5BF3-4B8D-AD93-8180831C06F2}" type="slidenum">
              <a:rPr lang="en-US" smtClean="0"/>
              <a:pPr/>
              <a:t>15</a:t>
            </a:fld>
            <a:endParaRPr lang="en-US" dirty="0"/>
          </a:p>
        </p:txBody>
      </p:sp>
    </p:spTree>
    <p:extLst>
      <p:ext uri="{BB962C8B-B14F-4D97-AF65-F5344CB8AC3E}">
        <p14:creationId xmlns:p14="http://schemas.microsoft.com/office/powerpoint/2010/main" val="4128766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a:solidFill>
                  <a:prstClr val="black"/>
                </a:solidFill>
                <a:latin typeface="Times New Roman" pitchFamily="18" charset="0"/>
                <a:cs typeface="Times New Roman" pitchFamily="18" charset="0"/>
              </a:rPr>
              <a:t>.....cont’d</a:t>
            </a:r>
            <a:endParaRPr lang="en-US" sz="3200"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0370" y="2133601"/>
            <a:ext cx="8214994" cy="340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A397FF7-5BF3-4B8D-AD93-8180831C06F2}" type="slidenum">
              <a:rPr lang="en-US" smtClean="0"/>
              <a:pPr/>
              <a:t>16</a:t>
            </a:fld>
            <a:endParaRPr lang="en-US" dirty="0"/>
          </a:p>
        </p:txBody>
      </p:sp>
    </p:spTree>
    <p:extLst>
      <p:ext uri="{BB962C8B-B14F-4D97-AF65-F5344CB8AC3E}">
        <p14:creationId xmlns:p14="http://schemas.microsoft.com/office/powerpoint/2010/main" val="1485930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28600"/>
            <a:ext cx="4343400" cy="533400"/>
          </a:xfrm>
          <a:ln>
            <a:solidFill>
              <a:schemeClr val="accent1"/>
            </a:solidFill>
          </a:ln>
        </p:spPr>
        <p:txBody>
          <a:bodyPr>
            <a:noAutofit/>
          </a:bodyPr>
          <a:lstStyle/>
          <a:p>
            <a:pPr lvl="0">
              <a:spcBef>
                <a:spcPct val="20000"/>
              </a:spcBef>
            </a:pPr>
            <a:r>
              <a:rPr lang="en-US" sz="3200" b="1" dirty="0">
                <a:latin typeface="Times New Roman" pitchFamily="18" charset="0"/>
                <a:ea typeface="+mn-ea"/>
                <a:cs typeface="Times New Roman" pitchFamily="18" charset="0"/>
              </a:rPr>
              <a:t>Kinds of wear </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219200"/>
            <a:ext cx="8382000" cy="5334000"/>
          </a:xfrm>
        </p:spPr>
        <p:txBody>
          <a:bodyPr>
            <a:normAutofit/>
          </a:bodyPr>
          <a:lstStyle/>
          <a:p>
            <a:pPr marL="0" indent="0">
              <a:buNone/>
            </a:pPr>
            <a:r>
              <a:rPr lang="en-US" sz="2800" dirty="0" smtClean="0">
                <a:latin typeface="Times New Roman" pitchFamily="18" charset="0"/>
                <a:cs typeface="Times New Roman" pitchFamily="18" charset="0"/>
              </a:rPr>
              <a:t>The whole field of wear which is diverse is divided in </a:t>
            </a:r>
            <a:r>
              <a:rPr lang="en-US" sz="2800" b="1" dirty="0" smtClean="0">
                <a:solidFill>
                  <a:srgbClr val="002060"/>
                </a:solidFill>
                <a:latin typeface="Times New Roman" pitchFamily="18" charset="0"/>
                <a:cs typeface="Times New Roman" pitchFamily="18" charset="0"/>
              </a:rPr>
              <a:t>two</a:t>
            </a:r>
            <a:r>
              <a:rPr lang="en-US" sz="2800" dirty="0" smtClean="0">
                <a:latin typeface="Times New Roman" pitchFamily="18" charset="0"/>
                <a:cs typeface="Times New Roman" pitchFamily="18" charset="0"/>
              </a:rPr>
              <a:t> limited area with similar condition </a:t>
            </a:r>
          </a:p>
          <a:p>
            <a:pPr marL="0" indent="0">
              <a:buNone/>
            </a:pPr>
            <a:r>
              <a:rPr lang="en-US" sz="2800" dirty="0" smtClean="0">
                <a:solidFill>
                  <a:srgbClr val="FF0000"/>
                </a:solidFill>
                <a:latin typeface="Times New Roman" pitchFamily="18" charset="0"/>
                <a:cs typeface="Times New Roman" pitchFamily="18" charset="0"/>
              </a:rPr>
              <a:t>i. Depending of the relative motion of mating parts</a:t>
            </a:r>
          </a:p>
          <a:p>
            <a:pPr marL="0" indent="0">
              <a:buNone/>
            </a:pPr>
            <a:r>
              <a:rPr lang="en-US" sz="2800" dirty="0" smtClean="0">
                <a:latin typeface="Times New Roman" pitchFamily="18" charset="0"/>
                <a:cs typeface="Times New Roman" pitchFamily="18" charset="0"/>
              </a:rPr>
              <a:t>a. </a:t>
            </a:r>
            <a:r>
              <a:rPr lang="en-US" sz="2800" b="1" dirty="0" smtClean="0">
                <a:solidFill>
                  <a:srgbClr val="00B0F0"/>
                </a:solidFill>
                <a:latin typeface="Times New Roman" pitchFamily="18" charset="0"/>
                <a:cs typeface="Times New Roman" pitchFamily="18" charset="0"/>
              </a:rPr>
              <a:t>Kinematic wear </a:t>
            </a:r>
          </a:p>
          <a:p>
            <a:pPr>
              <a:buFont typeface="Wingdings" pitchFamily="2" charset="2"/>
              <a:buChar char="Ø"/>
            </a:pPr>
            <a:r>
              <a:rPr lang="en-US" sz="2800" dirty="0" smtClean="0">
                <a:latin typeface="Times New Roman" pitchFamily="18" charset="0"/>
                <a:cs typeface="Times New Roman" pitchFamily="18" charset="0"/>
              </a:rPr>
              <a:t>Sliding </a:t>
            </a:r>
          </a:p>
          <a:p>
            <a:pPr>
              <a:buFont typeface="Wingdings" pitchFamily="2" charset="2"/>
              <a:buChar char="Ø"/>
            </a:pPr>
            <a:r>
              <a:rPr lang="en-US" sz="2800" dirty="0" smtClean="0">
                <a:latin typeface="Times New Roman" pitchFamily="18" charset="0"/>
                <a:cs typeface="Times New Roman" pitchFamily="18" charset="0"/>
              </a:rPr>
              <a:t>Rolling </a:t>
            </a:r>
          </a:p>
          <a:p>
            <a:pPr>
              <a:buFont typeface="Wingdings" pitchFamily="2" charset="2"/>
              <a:buChar char="Ø"/>
            </a:pPr>
            <a:r>
              <a:rPr lang="en-US" sz="2800" dirty="0" smtClean="0">
                <a:latin typeface="Times New Roman" pitchFamily="18" charset="0"/>
                <a:cs typeface="Times New Roman" pitchFamily="18" charset="0"/>
              </a:rPr>
              <a:t>Drilling </a:t>
            </a:r>
          </a:p>
          <a:p>
            <a:pPr>
              <a:buFont typeface="Wingdings" pitchFamily="2" charset="2"/>
              <a:buChar char="Ø"/>
            </a:pPr>
            <a:r>
              <a:rPr lang="en-US" sz="2800" dirty="0" smtClean="0">
                <a:latin typeface="Times New Roman" pitchFamily="18" charset="0"/>
                <a:cs typeface="Times New Roman" pitchFamily="18" charset="0"/>
              </a:rPr>
              <a:t>Mixed</a:t>
            </a:r>
          </a:p>
          <a:p>
            <a:pPr marL="0" indent="0">
              <a:buNone/>
            </a:pPr>
            <a:r>
              <a:rPr lang="en-US" sz="2800" dirty="0" smtClean="0">
                <a:latin typeface="Times New Roman" pitchFamily="18" charset="0"/>
                <a:cs typeface="Times New Roman" pitchFamily="18" charset="0"/>
              </a:rPr>
              <a:t>b</a:t>
            </a:r>
            <a:r>
              <a:rPr lang="en-US" sz="2800" dirty="0" smtClean="0">
                <a:solidFill>
                  <a:srgbClr val="00B0F0"/>
                </a:solidFill>
                <a:latin typeface="Times New Roman" pitchFamily="18" charset="0"/>
                <a:cs typeface="Times New Roman" pitchFamily="18" charset="0"/>
              </a:rPr>
              <a:t>.  Static wear</a:t>
            </a:r>
            <a:r>
              <a:rPr lang="en-US" sz="2800" dirty="0" smtClean="0">
                <a:latin typeface="Times New Roman" pitchFamily="18" charset="0"/>
                <a:cs typeface="Times New Roman" pitchFamily="18" charset="0"/>
              </a:rPr>
              <a:t> </a:t>
            </a:r>
          </a:p>
          <a:p>
            <a:pPr marL="0" indent="0">
              <a:buNone/>
            </a:pPr>
            <a:r>
              <a:rPr lang="en-US" sz="2800" dirty="0" smtClean="0">
                <a:latin typeface="Times New Roman" pitchFamily="18" charset="0"/>
                <a:cs typeface="Times New Roman" pitchFamily="18" charset="0"/>
              </a:rPr>
              <a:t>c</a:t>
            </a:r>
            <a:r>
              <a:rPr lang="en-US" sz="2800" dirty="0" smtClean="0">
                <a:solidFill>
                  <a:srgbClr val="00B0F0"/>
                </a:solidFill>
                <a:latin typeface="Times New Roman" pitchFamily="18" charset="0"/>
                <a:cs typeface="Times New Roman" pitchFamily="18" charset="0"/>
              </a:rPr>
              <a:t>. Impact </a:t>
            </a:r>
            <a:endParaRPr lang="en-US" sz="2800" dirty="0">
              <a:solidFill>
                <a:srgbClr val="00B0F0"/>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048002"/>
            <a:ext cx="4648200"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5A397FF7-5BF3-4B8D-AD93-8180831C06F2}" type="slidenum">
              <a:rPr lang="en-US" smtClean="0"/>
              <a:pPr/>
              <a:t>17</a:t>
            </a:fld>
            <a:endParaRPr lang="en-US" dirty="0"/>
          </a:p>
        </p:txBody>
      </p:sp>
    </p:spTree>
    <p:extLst>
      <p:ext uri="{BB962C8B-B14F-4D97-AF65-F5344CB8AC3E}">
        <p14:creationId xmlns:p14="http://schemas.microsoft.com/office/powerpoint/2010/main" val="1426966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2"/>
            <a:ext cx="8153400" cy="6400798"/>
          </a:xfrm>
        </p:spPr>
        <p:txBody>
          <a:bodyPr>
            <a:normAutofit fontScale="92500" lnSpcReduction="20000"/>
          </a:bodyPr>
          <a:lstStyle/>
          <a:p>
            <a:pPr marL="0" indent="0">
              <a:buNone/>
            </a:pPr>
            <a:r>
              <a:rPr lang="en-US" sz="2600" dirty="0" smtClean="0">
                <a:solidFill>
                  <a:srgbClr val="00B050"/>
                </a:solidFill>
                <a:latin typeface="Times New Roman" pitchFamily="18" charset="0"/>
                <a:cs typeface="Times New Roman" pitchFamily="18" charset="0"/>
              </a:rPr>
              <a:t>ii. Depending on the time behavior of wear there are two kinds of wear:- </a:t>
            </a:r>
          </a:p>
          <a:p>
            <a:pPr marL="0" indent="0">
              <a:lnSpc>
                <a:spcPct val="110000"/>
              </a:lnSpc>
              <a:buNone/>
            </a:pPr>
            <a:r>
              <a:rPr lang="en-US" sz="2600" dirty="0" smtClean="0">
                <a:latin typeface="Times New Roman" pitchFamily="18" charset="0"/>
                <a:cs typeface="Times New Roman" pitchFamily="18" charset="0"/>
              </a:rPr>
              <a:t>a. </a:t>
            </a:r>
            <a:r>
              <a:rPr lang="en-US" sz="2600" b="1" dirty="0" smtClean="0">
                <a:latin typeface="Times New Roman" pitchFamily="18" charset="0"/>
                <a:cs typeface="Times New Roman" pitchFamily="18" charset="0"/>
              </a:rPr>
              <a:t>Stationary wear </a:t>
            </a:r>
            <a:r>
              <a:rPr lang="en-US" sz="2600" dirty="0" smtClean="0">
                <a:latin typeface="Times New Roman" pitchFamily="18" charset="0"/>
                <a:cs typeface="Times New Roman" pitchFamily="18" charset="0"/>
              </a:rPr>
              <a:t>– in which the wear intensity remains constant </a:t>
            </a:r>
          </a:p>
          <a:p>
            <a:pPr marL="0" indent="0">
              <a:lnSpc>
                <a:spcPct val="110000"/>
              </a:lnSpc>
              <a:buNone/>
            </a:pPr>
            <a:r>
              <a:rPr lang="en-US" sz="2600" dirty="0" smtClean="0">
                <a:latin typeface="Times New Roman" pitchFamily="18" charset="0"/>
                <a:cs typeface="Times New Roman" pitchFamily="18" charset="0"/>
              </a:rPr>
              <a:t>b. </a:t>
            </a:r>
            <a:r>
              <a:rPr lang="en-US" sz="2600" b="1" dirty="0" smtClean="0">
                <a:latin typeface="Times New Roman" pitchFamily="18" charset="0"/>
                <a:cs typeface="Times New Roman" pitchFamily="18" charset="0"/>
              </a:rPr>
              <a:t>Non-stationary wear </a:t>
            </a:r>
            <a:r>
              <a:rPr lang="en-US" sz="2600" dirty="0" smtClean="0">
                <a:latin typeface="Times New Roman" pitchFamily="18" charset="0"/>
                <a:cs typeface="Times New Roman" pitchFamily="18" charset="0"/>
              </a:rPr>
              <a:t>– in which the wear intensity depends on time </a:t>
            </a:r>
          </a:p>
          <a:p>
            <a:pPr marL="0" indent="0" algn="ctr">
              <a:lnSpc>
                <a:spcPct val="110000"/>
              </a:lnSpc>
              <a:buNone/>
            </a:pPr>
            <a:r>
              <a:rPr lang="en-US" sz="2600" b="1" u="sng" dirty="0">
                <a:solidFill>
                  <a:srgbClr val="FF0000"/>
                </a:solidFill>
                <a:latin typeface="Times New Roman" pitchFamily="18" charset="0"/>
                <a:ea typeface="+mj-ea"/>
                <a:cs typeface="Times New Roman" pitchFamily="18" charset="0"/>
              </a:rPr>
              <a:t>Wear processes </a:t>
            </a:r>
            <a:endParaRPr lang="en-US" sz="2600" b="1" u="sng" dirty="0" smtClean="0">
              <a:solidFill>
                <a:srgbClr val="FF0000"/>
              </a:solidFill>
              <a:latin typeface="Times New Roman" pitchFamily="18" charset="0"/>
              <a:cs typeface="Times New Roman" pitchFamily="18" charset="0"/>
            </a:endParaRPr>
          </a:p>
          <a:p>
            <a:pPr marL="0" indent="0" algn="just">
              <a:lnSpc>
                <a:spcPct val="110000"/>
              </a:lnSpc>
              <a:buNone/>
            </a:pPr>
            <a:r>
              <a:rPr lang="en-US" sz="2600" dirty="0" smtClean="0">
                <a:latin typeface="Times New Roman" pitchFamily="18" charset="0"/>
                <a:cs typeface="Times New Roman" pitchFamily="18" charset="0"/>
              </a:rPr>
              <a:t>The  wear  process  is  a  complex  one  being dependent  on  a  number  of  factors  :  </a:t>
            </a:r>
          </a:p>
          <a:p>
            <a:pPr algn="just">
              <a:lnSpc>
                <a:spcPct val="110000"/>
              </a:lnSpc>
              <a:buFont typeface="Wingdings" pitchFamily="2" charset="2"/>
              <a:buChar char="ü"/>
            </a:pPr>
            <a:r>
              <a:rPr lang="en-US" sz="2600" dirty="0" smtClean="0">
                <a:latin typeface="Times New Roman" pitchFamily="18" charset="0"/>
                <a:cs typeface="Times New Roman" pitchFamily="18" charset="0"/>
              </a:rPr>
              <a:t>load, </a:t>
            </a:r>
          </a:p>
          <a:p>
            <a:pPr algn="just">
              <a:lnSpc>
                <a:spcPct val="110000"/>
              </a:lnSpc>
              <a:buFont typeface="Wingdings" pitchFamily="2" charset="2"/>
              <a:buChar char="ü"/>
            </a:pPr>
            <a:r>
              <a:rPr lang="en-US" sz="2600" dirty="0" smtClean="0">
                <a:latin typeface="Times New Roman" pitchFamily="18" charset="0"/>
                <a:cs typeface="Times New Roman" pitchFamily="18" charset="0"/>
              </a:rPr>
              <a:t>velocity, </a:t>
            </a:r>
          </a:p>
          <a:p>
            <a:pPr algn="just">
              <a:lnSpc>
                <a:spcPct val="110000"/>
              </a:lnSpc>
              <a:buFont typeface="Wingdings" pitchFamily="2" charset="2"/>
              <a:buChar char="ü"/>
            </a:pPr>
            <a:r>
              <a:rPr lang="en-US" sz="2600" dirty="0" smtClean="0">
                <a:latin typeface="Times New Roman" pitchFamily="18" charset="0"/>
                <a:cs typeface="Times New Roman" pitchFamily="18" charset="0"/>
              </a:rPr>
              <a:t>intermediate  materials,  </a:t>
            </a:r>
            <a:endParaRPr lang="en-US" sz="2600" dirty="0">
              <a:latin typeface="Times New Roman" pitchFamily="18" charset="0"/>
              <a:cs typeface="Times New Roman" pitchFamily="18" charset="0"/>
            </a:endParaRPr>
          </a:p>
          <a:p>
            <a:pPr algn="just">
              <a:lnSpc>
                <a:spcPct val="110000"/>
              </a:lnSpc>
              <a:buFont typeface="Wingdings" pitchFamily="2" charset="2"/>
              <a:buChar char="ü"/>
            </a:pPr>
            <a:r>
              <a:rPr lang="en-US" sz="2600" dirty="0" smtClean="0">
                <a:latin typeface="Times New Roman" pitchFamily="18" charset="0"/>
                <a:cs typeface="Times New Roman" pitchFamily="18" charset="0"/>
              </a:rPr>
              <a:t>ambient condition, etc.</a:t>
            </a:r>
          </a:p>
          <a:p>
            <a:pPr marL="0" indent="0" algn="just">
              <a:lnSpc>
                <a:spcPct val="110000"/>
              </a:lnSpc>
              <a:buNone/>
            </a:pPr>
            <a:r>
              <a:rPr lang="en-US" sz="2600" dirty="0" smtClean="0">
                <a:latin typeface="Times New Roman" pitchFamily="18" charset="0"/>
                <a:cs typeface="Times New Roman" pitchFamily="18" charset="0"/>
              </a:rPr>
              <a:t>Wear  processes  are  accompany  by  heating  in the micro-range as  well as changes in the  physical and  chemical  material  properties  of  the  wear partners. </a:t>
            </a:r>
          </a:p>
          <a:p>
            <a:pPr marL="0" indent="0">
              <a:buNone/>
            </a:pPr>
            <a:endParaRPr lang="en-US" sz="24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5A397FF7-5BF3-4B8D-AD93-8180831C06F2}" type="slidenum">
              <a:rPr lang="en-US" smtClean="0"/>
              <a:pPr/>
              <a:t>18</a:t>
            </a:fld>
            <a:endParaRPr lang="en-US" dirty="0"/>
          </a:p>
        </p:txBody>
      </p:sp>
    </p:spTree>
    <p:extLst>
      <p:ext uri="{BB962C8B-B14F-4D97-AF65-F5344CB8AC3E}">
        <p14:creationId xmlns:p14="http://schemas.microsoft.com/office/powerpoint/2010/main" val="1507668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6172200" cy="457200"/>
          </a:xfrm>
          <a:ln>
            <a:solidFill>
              <a:schemeClr val="accent1"/>
            </a:solidFill>
          </a:ln>
        </p:spPr>
        <p:txBody>
          <a:bodyPr>
            <a:noAutofit/>
          </a:bodyPr>
          <a:lstStyle/>
          <a:p>
            <a:pPr lvl="0">
              <a:spcBef>
                <a:spcPct val="20000"/>
              </a:spcBef>
            </a:pPr>
            <a:r>
              <a:rPr lang="en-US" sz="2800" b="1" dirty="0">
                <a:solidFill>
                  <a:srgbClr val="002060"/>
                </a:solidFill>
                <a:latin typeface="Times New Roman" pitchFamily="18" charset="0"/>
                <a:ea typeface="+mn-ea"/>
                <a:cs typeface="Times New Roman" pitchFamily="18" charset="0"/>
              </a:rPr>
              <a:t>Wear processes can be differentiated as </a:t>
            </a:r>
            <a:endParaRPr lang="en-US" sz="2800" b="1"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685800"/>
            <a:ext cx="8382000" cy="6019800"/>
          </a:xfrm>
        </p:spPr>
        <p:txBody>
          <a:bodyPr>
            <a:normAutofit fontScale="70000" lnSpcReduction="20000"/>
          </a:bodyPr>
          <a:lstStyle/>
          <a:p>
            <a:pPr marL="0" indent="0" algn="just">
              <a:lnSpc>
                <a:spcPct val="170000"/>
              </a:lnSpc>
              <a:buNone/>
            </a:pPr>
            <a:r>
              <a:rPr lang="en-US" sz="3400" b="1" dirty="0" smtClean="0">
                <a:solidFill>
                  <a:srgbClr val="00B050"/>
                </a:solidFill>
                <a:latin typeface="Times New Roman" pitchFamily="18" charset="0"/>
                <a:cs typeface="Times New Roman" pitchFamily="18" charset="0"/>
              </a:rPr>
              <a:t>i. Shearing process</a:t>
            </a:r>
          </a:p>
          <a:p>
            <a:pPr marL="0" indent="0" algn="just">
              <a:lnSpc>
                <a:spcPct val="170000"/>
              </a:lnSpc>
              <a:buNone/>
            </a:pPr>
            <a:r>
              <a:rPr lang="en-US" dirty="0" smtClean="0">
                <a:solidFill>
                  <a:srgbClr val="FF0000"/>
                </a:solidFill>
                <a:latin typeface="Times New Roman" pitchFamily="18" charset="0"/>
                <a:cs typeface="Times New Roman" pitchFamily="18" charset="0"/>
              </a:rPr>
              <a:t>roughness  points  </a:t>
            </a:r>
            <a:r>
              <a:rPr lang="en-US" dirty="0" smtClean="0">
                <a:latin typeface="Times New Roman" pitchFamily="18" charset="0"/>
                <a:cs typeface="Times New Roman" pitchFamily="18" charset="0"/>
              </a:rPr>
              <a:t>will  be  </a:t>
            </a:r>
            <a:r>
              <a:rPr lang="en-US" dirty="0" smtClean="0">
                <a:solidFill>
                  <a:srgbClr val="FF0000"/>
                </a:solidFill>
                <a:latin typeface="Times New Roman" pitchFamily="18" charset="0"/>
                <a:cs typeface="Times New Roman" pitchFamily="18" charset="0"/>
              </a:rPr>
              <a:t>sheared  off  if  the  acting forces  </a:t>
            </a:r>
            <a:r>
              <a:rPr lang="en-US" dirty="0" smtClean="0">
                <a:latin typeface="Times New Roman" pitchFamily="18" charset="0"/>
                <a:cs typeface="Times New Roman" pitchFamily="18" charset="0"/>
              </a:rPr>
              <a:t>are  </a:t>
            </a:r>
            <a:r>
              <a:rPr lang="en-US" dirty="0" smtClean="0">
                <a:solidFill>
                  <a:srgbClr val="FF0000"/>
                </a:solidFill>
                <a:latin typeface="Times New Roman" pitchFamily="18" charset="0"/>
                <a:cs typeface="Times New Roman" pitchFamily="18" charset="0"/>
              </a:rPr>
              <a:t>greater  than  the  shear  strength.  </a:t>
            </a:r>
            <a:r>
              <a:rPr lang="en-US" dirty="0" smtClean="0">
                <a:latin typeface="Times New Roman" pitchFamily="18" charset="0"/>
                <a:cs typeface="Times New Roman" pitchFamily="18" charset="0"/>
              </a:rPr>
              <a:t>This  leads  to the  reduction  of  roughness  and  increased  percentage  of contact  area  which  reduces  energy  concentration  and wear velocity . </a:t>
            </a:r>
          </a:p>
          <a:p>
            <a:pPr marL="0" indent="0" algn="just">
              <a:lnSpc>
                <a:spcPct val="170000"/>
              </a:lnSpc>
              <a:buNone/>
            </a:pPr>
            <a:r>
              <a:rPr lang="en-US" sz="3400" b="1" dirty="0" smtClean="0">
                <a:solidFill>
                  <a:srgbClr val="00B050"/>
                </a:solidFill>
                <a:latin typeface="Times New Roman" pitchFamily="18" charset="0"/>
                <a:cs typeface="Times New Roman" pitchFamily="18" charset="0"/>
              </a:rPr>
              <a:t>ii. Elastic deformation</a:t>
            </a:r>
          </a:p>
          <a:p>
            <a:pPr marL="0" indent="0" algn="just">
              <a:lnSpc>
                <a:spcPct val="170000"/>
              </a:lnSpc>
              <a:buNone/>
            </a:pPr>
            <a:r>
              <a:rPr lang="en-US" dirty="0" smtClean="0">
                <a:latin typeface="Times New Roman" pitchFamily="18" charset="0"/>
                <a:cs typeface="Times New Roman" pitchFamily="18" charset="0"/>
              </a:rPr>
              <a:t>big  surface  roughness  results  in  </a:t>
            </a:r>
            <a:r>
              <a:rPr lang="en-US" dirty="0" smtClean="0">
                <a:solidFill>
                  <a:srgbClr val="FF0000"/>
                </a:solidFill>
                <a:latin typeface="Times New Roman" pitchFamily="18" charset="0"/>
                <a:cs typeface="Times New Roman" pitchFamily="18" charset="0"/>
              </a:rPr>
              <a:t>low  percentage  of contact  area  </a:t>
            </a:r>
            <a:r>
              <a:rPr lang="en-US" dirty="0" smtClean="0">
                <a:latin typeface="Times New Roman" pitchFamily="18" charset="0"/>
                <a:cs typeface="Times New Roman" pitchFamily="18" charset="0"/>
              </a:rPr>
              <a:t>and  </a:t>
            </a:r>
            <a:r>
              <a:rPr lang="en-US" dirty="0" smtClean="0">
                <a:solidFill>
                  <a:srgbClr val="FF0000"/>
                </a:solidFill>
                <a:latin typeface="Times New Roman" pitchFamily="18" charset="0"/>
                <a:cs typeface="Times New Roman" pitchFamily="18" charset="0"/>
              </a:rPr>
              <a:t>high  energy  concentration  </a:t>
            </a:r>
            <a:r>
              <a:rPr lang="en-US" dirty="0" smtClean="0">
                <a:latin typeface="Times New Roman" pitchFamily="18" charset="0"/>
                <a:cs typeface="Times New Roman" pitchFamily="18" charset="0"/>
              </a:rPr>
              <a:t>in  contact point.  This  may  result  in  </a:t>
            </a:r>
            <a:r>
              <a:rPr lang="en-US" dirty="0" smtClean="0">
                <a:solidFill>
                  <a:srgbClr val="FF0000"/>
                </a:solidFill>
                <a:latin typeface="Times New Roman" pitchFamily="18" charset="0"/>
                <a:cs typeface="Times New Roman" pitchFamily="18" charset="0"/>
              </a:rPr>
              <a:t>high  local  stresses  in  the  elastic range </a:t>
            </a:r>
            <a:r>
              <a:rPr lang="en-US" dirty="0" smtClean="0">
                <a:latin typeface="Times New Roman" pitchFamily="18" charset="0"/>
                <a:cs typeface="Times New Roman" pitchFamily="18" charset="0"/>
              </a:rPr>
              <a:t>this causes small flattening or bending of roughness points.  Repetition  of  this  process  will  cause  local  fatigue of material.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A397FF7-5BF3-4B8D-AD93-8180831C06F2}" type="slidenum">
              <a:rPr lang="en-US" smtClean="0"/>
              <a:pPr/>
              <a:t>19</a:t>
            </a:fld>
            <a:endParaRPr lang="en-US" dirty="0"/>
          </a:p>
        </p:txBody>
      </p:sp>
    </p:spTree>
    <p:extLst>
      <p:ext uri="{BB962C8B-B14F-4D97-AF65-F5344CB8AC3E}">
        <p14:creationId xmlns:p14="http://schemas.microsoft.com/office/powerpoint/2010/main" val="3233761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772400" cy="1447797"/>
          </a:xfrm>
          <a:ln>
            <a:solidFill>
              <a:schemeClr val="accent1"/>
            </a:solidFill>
          </a:ln>
        </p:spPr>
        <p:txBody>
          <a:bodyPr>
            <a:normAutofit/>
          </a:bodyPr>
          <a:lstStyle/>
          <a:p>
            <a:pPr lvl="0">
              <a:lnSpc>
                <a:spcPct val="150000"/>
              </a:lnSpc>
              <a:spcBef>
                <a:spcPct val="20000"/>
              </a:spcBef>
            </a:pPr>
            <a:r>
              <a:rPr lang="en-US" sz="2800" b="1" dirty="0">
                <a:latin typeface="Times New Roman" pitchFamily="18" charset="0"/>
                <a:ea typeface="+mn-ea"/>
                <a:cs typeface="Times New Roman" pitchFamily="18" charset="0"/>
              </a:rPr>
              <a:t>Chapter two</a:t>
            </a:r>
            <a:br>
              <a:rPr lang="en-US" sz="2800" b="1" dirty="0">
                <a:latin typeface="Times New Roman" pitchFamily="18" charset="0"/>
                <a:ea typeface="+mn-ea"/>
                <a:cs typeface="Times New Roman" pitchFamily="18" charset="0"/>
              </a:rPr>
            </a:br>
            <a:r>
              <a:rPr lang="en-US" sz="2800" b="1" dirty="0">
                <a:latin typeface="Times New Roman" pitchFamily="18" charset="0"/>
                <a:ea typeface="+mn-ea"/>
                <a:cs typeface="Times New Roman" pitchFamily="18" charset="0"/>
              </a:rPr>
              <a:t>2. Fundamentals </a:t>
            </a:r>
            <a:r>
              <a:rPr lang="en-US" sz="2800" b="1" dirty="0" smtClean="0">
                <a:latin typeface="Times New Roman" pitchFamily="18" charset="0"/>
                <a:ea typeface="+mn-ea"/>
                <a:cs typeface="Times New Roman" pitchFamily="18" charset="0"/>
              </a:rPr>
              <a:t> </a:t>
            </a:r>
            <a:r>
              <a:rPr lang="en-US" sz="2800" b="1" dirty="0">
                <a:latin typeface="Times New Roman" pitchFamily="18" charset="0"/>
                <a:ea typeface="+mn-ea"/>
                <a:cs typeface="Times New Roman" pitchFamily="18" charset="0"/>
              </a:rPr>
              <a:t>Theory of </a:t>
            </a:r>
            <a:r>
              <a:rPr lang="en-US" sz="2800" b="1" dirty="0" smtClean="0">
                <a:latin typeface="Times New Roman" pitchFamily="18" charset="0"/>
                <a:ea typeface="+mn-ea"/>
                <a:cs typeface="Times New Roman" pitchFamily="18" charset="0"/>
              </a:rPr>
              <a:t> Damages</a:t>
            </a:r>
            <a:endParaRPr lang="en-US"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609600" y="2057400"/>
            <a:ext cx="8077200" cy="3962400"/>
          </a:xfrm>
        </p:spPr>
        <p:txBody>
          <a:bodyPr>
            <a:noAutofit/>
          </a:bodyPr>
          <a:lstStyle/>
          <a:p>
            <a:pPr marL="457200" indent="-457200" algn="just">
              <a:buFont typeface="Wingdings" pitchFamily="2" charset="2"/>
              <a:buChar char="ü"/>
            </a:pPr>
            <a:r>
              <a:rPr lang="en-US" sz="2800" dirty="0" smtClean="0">
                <a:solidFill>
                  <a:schemeClr val="tx1"/>
                </a:solidFill>
                <a:latin typeface="Times New Roman" pitchFamily="18" charset="0"/>
                <a:cs typeface="Times New Roman" pitchFamily="18" charset="0"/>
              </a:rPr>
              <a:t>Damages  are  causes  for  the  </a:t>
            </a:r>
            <a:r>
              <a:rPr lang="en-US" sz="2800" dirty="0" smtClean="0">
                <a:solidFill>
                  <a:srgbClr val="00B050"/>
                </a:solidFill>
                <a:latin typeface="Times New Roman" pitchFamily="18" charset="0"/>
                <a:cs typeface="Times New Roman" pitchFamily="18" charset="0"/>
              </a:rPr>
              <a:t>loss  of  function ability </a:t>
            </a:r>
            <a:r>
              <a:rPr lang="en-US" sz="2800" dirty="0" smtClean="0">
                <a:solidFill>
                  <a:schemeClr val="tx1"/>
                </a:solidFill>
                <a:latin typeface="Times New Roman" pitchFamily="18" charset="0"/>
                <a:cs typeface="Times New Roman" pitchFamily="18" charset="0"/>
              </a:rPr>
              <a:t> or  </a:t>
            </a:r>
            <a:r>
              <a:rPr lang="en-US" sz="2800" dirty="0" smtClean="0">
                <a:solidFill>
                  <a:srgbClr val="00B050"/>
                </a:solidFill>
                <a:latin typeface="Times New Roman" pitchFamily="18" charset="0"/>
                <a:cs typeface="Times New Roman" pitchFamily="18" charset="0"/>
              </a:rPr>
              <a:t>workability </a:t>
            </a:r>
            <a:r>
              <a:rPr lang="en-US" sz="2800" dirty="0" smtClean="0">
                <a:solidFill>
                  <a:schemeClr val="tx1"/>
                </a:solidFill>
                <a:latin typeface="Times New Roman" pitchFamily="18" charset="0"/>
                <a:cs typeface="Times New Roman" pitchFamily="18" charset="0"/>
              </a:rPr>
              <a:t> of  a  </a:t>
            </a:r>
            <a:r>
              <a:rPr lang="en-US" sz="2800" dirty="0" smtClean="0">
                <a:solidFill>
                  <a:srgbClr val="FF0000"/>
                </a:solidFill>
                <a:latin typeface="Times New Roman" pitchFamily="18" charset="0"/>
                <a:cs typeface="Times New Roman" pitchFamily="18" charset="0"/>
              </a:rPr>
              <a:t>means  of  production,</a:t>
            </a:r>
            <a:r>
              <a:rPr lang="en-US" sz="2800" dirty="0" smtClean="0">
                <a:solidFill>
                  <a:schemeClr val="tx1"/>
                </a:solidFill>
                <a:latin typeface="Times New Roman" pitchFamily="18" charset="0"/>
                <a:cs typeface="Times New Roman" pitchFamily="18" charset="0"/>
              </a:rPr>
              <a:t> if proper action is not taken against them.</a:t>
            </a:r>
          </a:p>
          <a:p>
            <a:pPr marL="457200" indent="-457200" algn="just">
              <a:buFont typeface="Wingdings" pitchFamily="2" charset="2"/>
              <a:buChar char="ü"/>
            </a:pPr>
            <a:r>
              <a:rPr lang="en-US" sz="2800" dirty="0" smtClean="0">
                <a:solidFill>
                  <a:schemeClr val="tx1"/>
                </a:solidFill>
                <a:latin typeface="Times New Roman" pitchFamily="18" charset="0"/>
                <a:cs typeface="Times New Roman" pitchFamily="18" charset="0"/>
              </a:rPr>
              <a:t>Even  with  optimum  design  and  operation conditions  damages  are  unavoidable.  </a:t>
            </a:r>
          </a:p>
          <a:p>
            <a:pPr marL="457200" indent="-457200" algn="just">
              <a:buFont typeface="Wingdings" pitchFamily="2" charset="2"/>
              <a:buChar char="ü"/>
            </a:pPr>
            <a:r>
              <a:rPr lang="en-US" sz="2800" dirty="0" smtClean="0">
                <a:solidFill>
                  <a:schemeClr val="tx1"/>
                </a:solidFill>
                <a:latin typeface="Times New Roman" pitchFamily="18" charset="0"/>
                <a:cs typeface="Times New Roman" pitchFamily="18" charset="0"/>
              </a:rPr>
              <a:t>Thus damages  are  the  reasons  for  the  existence  of  a maintenance organization.</a:t>
            </a:r>
            <a:endParaRPr lang="en-US" sz="28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A397FF7-5BF3-4B8D-AD93-8180831C06F2}" type="slidenum">
              <a:rPr lang="en-US" smtClean="0"/>
              <a:pPr/>
              <a:t>2</a:t>
            </a:fld>
            <a:endParaRPr lang="en-US" dirty="0"/>
          </a:p>
        </p:txBody>
      </p:sp>
    </p:spTree>
    <p:extLst>
      <p:ext uri="{BB962C8B-B14F-4D97-AF65-F5344CB8AC3E}">
        <p14:creationId xmlns:p14="http://schemas.microsoft.com/office/powerpoint/2010/main" val="1407468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715962"/>
          </a:xfrm>
        </p:spPr>
        <p:txBody>
          <a:bodyPr>
            <a:normAutofit/>
          </a:bodyPr>
          <a:lstStyle/>
          <a:p>
            <a:pPr lvl="0" algn="r">
              <a:spcBef>
                <a:spcPct val="20000"/>
              </a:spcBef>
            </a:pPr>
            <a:r>
              <a:rPr lang="en-US" sz="3200" dirty="0">
                <a:solidFill>
                  <a:prstClr val="black"/>
                </a:solidFill>
                <a:latin typeface="Times New Roman" pitchFamily="18" charset="0"/>
                <a:ea typeface="+mn-ea"/>
                <a:cs typeface="Times New Roman" pitchFamily="18" charset="0"/>
              </a:rPr>
              <a:t>....</a:t>
            </a:r>
            <a:r>
              <a:rPr lang="en-US" sz="3200" dirty="0" smtClean="0">
                <a:solidFill>
                  <a:prstClr val="black"/>
                </a:solidFill>
                <a:latin typeface="Times New Roman" pitchFamily="18" charset="0"/>
                <a:ea typeface="+mn-ea"/>
                <a:cs typeface="Times New Roman" pitchFamily="18" charset="0"/>
              </a:rPr>
              <a:t>cont’d</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81000" y="838200"/>
            <a:ext cx="8229600" cy="4525963"/>
          </a:xfrm>
        </p:spPr>
        <p:txBody>
          <a:bodyPr/>
          <a:lstStyle/>
          <a:p>
            <a:pPr marL="0" indent="0">
              <a:buNone/>
            </a:pPr>
            <a:r>
              <a:rPr lang="en-US" dirty="0" smtClean="0">
                <a:solidFill>
                  <a:srgbClr val="00B050"/>
                </a:solidFill>
                <a:latin typeface="Times New Roman" pitchFamily="18" charset="0"/>
                <a:cs typeface="Times New Roman" pitchFamily="18" charset="0"/>
              </a:rPr>
              <a:t>iii. Plastic deformation </a:t>
            </a:r>
          </a:p>
          <a:p>
            <a:pPr marL="0" indent="0" algn="just">
              <a:lnSpc>
                <a:spcPct val="150000"/>
              </a:lnSpc>
              <a:buNone/>
            </a:pPr>
            <a:r>
              <a:rPr lang="en-US" sz="2400" dirty="0" smtClean="0">
                <a:latin typeface="Times New Roman" pitchFamily="18" charset="0"/>
                <a:cs typeface="Times New Roman" pitchFamily="18" charset="0"/>
              </a:rPr>
              <a:t>If  </a:t>
            </a:r>
            <a:r>
              <a:rPr lang="en-US" sz="2400" dirty="0" smtClean="0">
                <a:solidFill>
                  <a:srgbClr val="FF0000"/>
                </a:solidFill>
                <a:latin typeface="Times New Roman" pitchFamily="18" charset="0"/>
                <a:cs typeface="Times New Roman" pitchFamily="18" charset="0"/>
              </a:rPr>
              <a:t>local  stress  produced  exceeds  the  elastic limit, plastic  deformation  </a:t>
            </a:r>
            <a:r>
              <a:rPr lang="en-US" sz="2400" dirty="0" smtClean="0">
                <a:latin typeface="Times New Roman" pitchFamily="18" charset="0"/>
                <a:cs typeface="Times New Roman" pitchFamily="18" charset="0"/>
              </a:rPr>
              <a:t>takes  place  in flattening  and  bending  the  material  with  no  loss in mass</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5A397FF7-5BF3-4B8D-AD93-8180831C06F2}" type="slidenum">
              <a:rPr lang="en-US" smtClean="0"/>
              <a:pPr/>
              <a:t>20</a:t>
            </a:fld>
            <a:endParaRPr lang="en-US" dirty="0"/>
          </a:p>
        </p:txBody>
      </p:sp>
    </p:spTree>
    <p:extLst>
      <p:ext uri="{BB962C8B-B14F-4D97-AF65-F5344CB8AC3E}">
        <p14:creationId xmlns:p14="http://schemas.microsoft.com/office/powerpoint/2010/main" val="541565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4572000" cy="533400"/>
          </a:xfrm>
          <a:ln>
            <a:solidFill>
              <a:srgbClr val="00B050"/>
            </a:solidFill>
          </a:ln>
        </p:spPr>
        <p:txBody>
          <a:bodyPr>
            <a:noAutofit/>
          </a:bodyPr>
          <a:lstStyle/>
          <a:p>
            <a:pPr lvl="0">
              <a:spcBef>
                <a:spcPct val="20000"/>
              </a:spcBef>
            </a:pPr>
            <a:r>
              <a:rPr lang="en-US" sz="3200" b="1" dirty="0">
                <a:latin typeface="Times New Roman" pitchFamily="18" charset="0"/>
                <a:ea typeface="+mn-ea"/>
                <a:cs typeface="Times New Roman" pitchFamily="18" charset="0"/>
              </a:rPr>
              <a:t>Wear types </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533400" y="990600"/>
            <a:ext cx="8382000" cy="5486400"/>
          </a:xfrm>
        </p:spPr>
        <p:txBody>
          <a:bodyPr>
            <a:normAutofit fontScale="70000" lnSpcReduction="20000"/>
          </a:bodyPr>
          <a:lstStyle/>
          <a:p>
            <a:pPr marL="0" indent="0" algn="just">
              <a:lnSpc>
                <a:spcPct val="170000"/>
              </a:lnSpc>
              <a:buNone/>
            </a:pPr>
            <a:r>
              <a:rPr lang="en-US" sz="3400" dirty="0" smtClean="0">
                <a:latin typeface="Times New Roman" pitchFamily="18" charset="0"/>
                <a:cs typeface="Times New Roman" pitchFamily="18" charset="0"/>
              </a:rPr>
              <a:t>Depending on the presence of lubricants and/or lack of it, wear types are classified into the following.</a:t>
            </a:r>
          </a:p>
          <a:p>
            <a:pPr marL="0" indent="0">
              <a:lnSpc>
                <a:spcPct val="170000"/>
              </a:lnSpc>
              <a:buNone/>
            </a:pPr>
            <a:r>
              <a:rPr lang="en-US" sz="3400" b="1" dirty="0" smtClean="0">
                <a:solidFill>
                  <a:srgbClr val="00B0F0"/>
                </a:solidFill>
                <a:latin typeface="Times New Roman" pitchFamily="18" charset="0"/>
                <a:cs typeface="Times New Roman" pitchFamily="18" charset="0"/>
              </a:rPr>
              <a:t>i. Wear by solid friction</a:t>
            </a:r>
            <a:r>
              <a:rPr lang="en-US" b="1" dirty="0" smtClean="0">
                <a:latin typeface="Times New Roman" pitchFamily="18" charset="0"/>
                <a:cs typeface="Times New Roman" pitchFamily="18" charset="0"/>
              </a:rPr>
              <a:t> </a:t>
            </a:r>
          </a:p>
          <a:p>
            <a:pPr marL="0" indent="0" algn="just">
              <a:lnSpc>
                <a:spcPct val="170000"/>
              </a:lnSpc>
              <a:buNone/>
            </a:pPr>
            <a:r>
              <a:rPr lang="en-US" sz="3400" dirty="0" smtClean="0">
                <a:latin typeface="Times New Roman" pitchFamily="18" charset="0"/>
                <a:cs typeface="Times New Roman" pitchFamily="18" charset="0"/>
              </a:rPr>
              <a:t>Solid friction occurs between the contacting surfaces of two bodies having relative motion where </a:t>
            </a:r>
            <a:r>
              <a:rPr lang="en-US" sz="3400" dirty="0" smtClean="0">
                <a:solidFill>
                  <a:srgbClr val="FF0000"/>
                </a:solidFill>
                <a:latin typeface="Times New Roman" pitchFamily="18" charset="0"/>
                <a:cs typeface="Times New Roman" pitchFamily="18" charset="0"/>
              </a:rPr>
              <a:t>there is no intermediate material. </a:t>
            </a:r>
          </a:p>
          <a:p>
            <a:pPr marL="0" indent="0">
              <a:lnSpc>
                <a:spcPct val="170000"/>
              </a:lnSpc>
              <a:buNone/>
            </a:pPr>
            <a:r>
              <a:rPr lang="en-US" sz="3400" b="1" dirty="0" smtClean="0">
                <a:solidFill>
                  <a:srgbClr val="00B0F0"/>
                </a:solidFill>
                <a:latin typeface="Times New Roman" pitchFamily="18" charset="0"/>
                <a:cs typeface="Times New Roman" pitchFamily="18" charset="0"/>
              </a:rPr>
              <a:t>ii. Wear by liquid friction</a:t>
            </a:r>
          </a:p>
          <a:p>
            <a:pPr marL="0" indent="0" algn="just">
              <a:lnSpc>
                <a:spcPct val="170000"/>
              </a:lnSpc>
              <a:buNone/>
            </a:pPr>
            <a:r>
              <a:rPr lang="en-US" sz="3400" dirty="0" smtClean="0">
                <a:latin typeface="Times New Roman" pitchFamily="18" charset="0"/>
                <a:cs typeface="Times New Roman" pitchFamily="18" charset="0"/>
              </a:rPr>
              <a:t>In the case of liquid friction the two mating bodies are completely separated from each other by an </a:t>
            </a:r>
            <a:r>
              <a:rPr lang="en-US" sz="3400" dirty="0" smtClean="0">
                <a:solidFill>
                  <a:srgbClr val="00B050"/>
                </a:solidFill>
                <a:latin typeface="Times New Roman" pitchFamily="18" charset="0"/>
                <a:cs typeface="Times New Roman" pitchFamily="18" charset="0"/>
              </a:rPr>
              <a:t>intermediate material, mostly a lubricant. </a:t>
            </a:r>
            <a:endParaRPr lang="en-US" sz="3400" dirty="0">
              <a:solidFill>
                <a:srgbClr val="00B05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A397FF7-5BF3-4B8D-AD93-8180831C06F2}" type="slidenum">
              <a:rPr lang="en-US" smtClean="0"/>
              <a:pPr/>
              <a:t>21</a:t>
            </a:fld>
            <a:endParaRPr lang="en-US" dirty="0"/>
          </a:p>
        </p:txBody>
      </p:sp>
    </p:spTree>
    <p:extLst>
      <p:ext uri="{BB962C8B-B14F-4D97-AF65-F5344CB8AC3E}">
        <p14:creationId xmlns:p14="http://schemas.microsoft.com/office/powerpoint/2010/main" val="51364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696200" cy="334962"/>
          </a:xfrm>
        </p:spPr>
        <p:txBody>
          <a:bodyPr>
            <a:normAutofit fontScale="90000"/>
          </a:bodyPr>
          <a:lstStyle/>
          <a:p>
            <a:r>
              <a:rPr lang="en-US" dirty="0" smtClean="0"/>
              <a:t>                                        </a:t>
            </a:r>
            <a:r>
              <a:rPr lang="en-US" sz="3100" dirty="0" smtClean="0">
                <a:latin typeface="Times New Roman" pitchFamily="18" charset="0"/>
                <a:cs typeface="Times New Roman" pitchFamily="18" charset="0"/>
              </a:rPr>
              <a:t>....cont’d</a:t>
            </a:r>
            <a:endParaRPr lang="en-US" sz="31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457200"/>
            <a:ext cx="8382000" cy="6248400"/>
          </a:xfrm>
        </p:spPr>
        <p:txBody>
          <a:bodyPr>
            <a:normAutofit fontScale="77500" lnSpcReduction="20000"/>
          </a:bodyPr>
          <a:lstStyle/>
          <a:p>
            <a:pPr marL="0" indent="0">
              <a:buNone/>
            </a:pPr>
            <a:r>
              <a:rPr lang="en-US" sz="3100" b="1" dirty="0" smtClean="0">
                <a:solidFill>
                  <a:srgbClr val="00B0F0"/>
                </a:solidFill>
                <a:latin typeface="Times New Roman" pitchFamily="18" charset="0"/>
                <a:cs typeface="Times New Roman" pitchFamily="18" charset="0"/>
              </a:rPr>
              <a:t>iii. Wear by mixed friction</a:t>
            </a:r>
          </a:p>
          <a:p>
            <a:pPr marL="0" indent="0" algn="just">
              <a:lnSpc>
                <a:spcPct val="170000"/>
              </a:lnSpc>
              <a:buNone/>
            </a:pPr>
            <a:r>
              <a:rPr lang="en-US" sz="2600" dirty="0" smtClean="0">
                <a:latin typeface="Times New Roman" pitchFamily="18" charset="0"/>
                <a:cs typeface="Times New Roman" pitchFamily="18" charset="0"/>
              </a:rPr>
              <a:t>Simultaneous action of solid and liquid   friction, </a:t>
            </a:r>
            <a:r>
              <a:rPr lang="en-US" sz="2600" dirty="0" smtClean="0">
                <a:solidFill>
                  <a:srgbClr val="00B0F0"/>
                </a:solidFill>
                <a:latin typeface="Times New Roman" pitchFamily="18" charset="0"/>
                <a:cs typeface="Times New Roman" pitchFamily="18" charset="0"/>
              </a:rPr>
              <a:t>caused by</a:t>
            </a:r>
            <a:r>
              <a:rPr lang="en-US" sz="2600" dirty="0" smtClean="0">
                <a:latin typeface="Times New Roman" pitchFamily="18" charset="0"/>
                <a:cs typeface="Times New Roman" pitchFamily="18" charset="0"/>
              </a:rPr>
              <a:t> </a:t>
            </a:r>
            <a:r>
              <a:rPr lang="en-US" sz="2600" dirty="0" smtClean="0">
                <a:solidFill>
                  <a:srgbClr val="00B050"/>
                </a:solidFill>
                <a:latin typeface="Times New Roman" pitchFamily="18" charset="0"/>
                <a:cs typeface="Times New Roman" pitchFamily="18" charset="0"/>
              </a:rPr>
              <a:t>high roughness</a:t>
            </a:r>
            <a:r>
              <a:rPr lang="en-US" sz="2600" dirty="0" smtClean="0">
                <a:latin typeface="Times New Roman" pitchFamily="18" charset="0"/>
                <a:cs typeface="Times New Roman" pitchFamily="18" charset="0"/>
              </a:rPr>
              <a:t> or </a:t>
            </a:r>
            <a:r>
              <a:rPr lang="en-US" sz="2600" dirty="0" smtClean="0">
                <a:solidFill>
                  <a:srgbClr val="00B050"/>
                </a:solidFill>
                <a:latin typeface="Times New Roman" pitchFamily="18" charset="0"/>
                <a:cs typeface="Times New Roman" pitchFamily="18" charset="0"/>
              </a:rPr>
              <a:t>high load </a:t>
            </a:r>
            <a:r>
              <a:rPr lang="en-US" sz="2600" dirty="0" smtClean="0">
                <a:solidFill>
                  <a:srgbClr val="FF0000"/>
                </a:solidFill>
                <a:latin typeface="Times New Roman" pitchFamily="18" charset="0"/>
                <a:cs typeface="Times New Roman" pitchFamily="18" charset="0"/>
              </a:rPr>
              <a:t>for the lubricating film causes wear </a:t>
            </a:r>
            <a:r>
              <a:rPr lang="en-US" sz="2600" dirty="0" smtClean="0">
                <a:latin typeface="Times New Roman" pitchFamily="18" charset="0"/>
                <a:cs typeface="Times New Roman" pitchFamily="18" charset="0"/>
              </a:rPr>
              <a:t>by   mixed friction.</a:t>
            </a:r>
            <a:endParaRPr lang="en-US" sz="3000"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sz="2600" dirty="0" smtClean="0">
              <a:latin typeface="Times New Roman" pitchFamily="18" charset="0"/>
              <a:cs typeface="Times New Roman" pitchFamily="18" charset="0"/>
            </a:endParaRPr>
          </a:p>
          <a:p>
            <a:pPr marL="0" indent="0">
              <a:buNone/>
            </a:pPr>
            <a:endParaRPr lang="en-US" sz="2600" dirty="0" smtClean="0">
              <a:latin typeface="Times New Roman" pitchFamily="18" charset="0"/>
              <a:cs typeface="Times New Roman" pitchFamily="18" charset="0"/>
            </a:endParaRPr>
          </a:p>
          <a:p>
            <a:pPr marL="0" indent="0">
              <a:buNone/>
            </a:pPr>
            <a:endParaRPr lang="en-US" sz="2600" dirty="0" smtClean="0">
              <a:latin typeface="Times New Roman" pitchFamily="18" charset="0"/>
              <a:cs typeface="Times New Roman" pitchFamily="18" charset="0"/>
            </a:endParaRPr>
          </a:p>
          <a:p>
            <a:pPr marL="0" indent="0">
              <a:buNone/>
            </a:pPr>
            <a:endParaRPr lang="en-US" sz="2600" dirty="0">
              <a:latin typeface="Times New Roman" pitchFamily="18" charset="0"/>
              <a:cs typeface="Times New Roman" pitchFamily="18" charset="0"/>
            </a:endParaRPr>
          </a:p>
          <a:p>
            <a:pPr marL="0" indent="0">
              <a:buNone/>
            </a:pPr>
            <a:endParaRPr lang="en-US" sz="2600" dirty="0" smtClean="0">
              <a:latin typeface="Times New Roman" pitchFamily="18" charset="0"/>
              <a:cs typeface="Times New Roman" pitchFamily="18" charset="0"/>
            </a:endParaRPr>
          </a:p>
          <a:p>
            <a:pPr marL="0" indent="0">
              <a:buNone/>
            </a:pPr>
            <a:r>
              <a:rPr lang="en-US" sz="2600" dirty="0" smtClean="0">
                <a:latin typeface="Times New Roman" pitchFamily="18" charset="0"/>
                <a:cs typeface="Times New Roman" pitchFamily="18" charset="0"/>
              </a:rPr>
              <a:t>Schematically these wear types are shown.</a:t>
            </a:r>
            <a:endParaRPr lang="en-US" sz="26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74110" y="1981200"/>
            <a:ext cx="5440050" cy="370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5A397FF7-5BF3-4B8D-AD93-8180831C06F2}" type="slidenum">
              <a:rPr lang="en-US" smtClean="0"/>
              <a:pPr/>
              <a:t>22</a:t>
            </a:fld>
            <a:endParaRPr lang="en-US" dirty="0"/>
          </a:p>
        </p:txBody>
      </p:sp>
    </p:spTree>
    <p:extLst>
      <p:ext uri="{BB962C8B-B14F-4D97-AF65-F5344CB8AC3E}">
        <p14:creationId xmlns:p14="http://schemas.microsoft.com/office/powerpoint/2010/main" val="792238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304800"/>
            <a:ext cx="891593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A397FF7-5BF3-4B8D-AD93-8180831C06F2}" type="slidenum">
              <a:rPr lang="en-US" smtClean="0"/>
              <a:pPr/>
              <a:t>23</a:t>
            </a:fld>
            <a:endParaRPr lang="en-US" dirty="0"/>
          </a:p>
        </p:txBody>
      </p:sp>
    </p:spTree>
    <p:extLst>
      <p:ext uri="{BB962C8B-B14F-4D97-AF65-F5344CB8AC3E}">
        <p14:creationId xmlns:p14="http://schemas.microsoft.com/office/powerpoint/2010/main" val="160579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563562"/>
          </a:xfrm>
        </p:spPr>
        <p:txBody>
          <a:bodyPr>
            <a:noAutofit/>
          </a:bodyPr>
          <a:lstStyle/>
          <a:p>
            <a:pPr algn="r"/>
            <a:r>
              <a:rPr lang="en-US" sz="3200" dirty="0">
                <a:solidFill>
                  <a:prstClr val="black"/>
                </a:solidFill>
                <a:latin typeface="Times New Roman" pitchFamily="18" charset="0"/>
                <a:cs typeface="Times New Roman" pitchFamily="18" charset="0"/>
              </a:rPr>
              <a:t>....cont’d</a:t>
            </a:r>
            <a:endParaRPr lang="en-US" sz="3200" dirty="0">
              <a:latin typeface="Times New Roman" pitchFamily="18" charset="0"/>
              <a:cs typeface="Times New Roman" pitchFamily="18" charset="0"/>
            </a:endParaRPr>
          </a:p>
        </p:txBody>
      </p:sp>
      <p:pic>
        <p:nvPicPr>
          <p:cNvPr id="10242"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41758" y="762000"/>
            <a:ext cx="8016441" cy="601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A397FF7-5BF3-4B8D-AD93-8180831C06F2}" type="slidenum">
              <a:rPr lang="en-US" smtClean="0"/>
              <a:pPr/>
              <a:t>24</a:t>
            </a:fld>
            <a:endParaRPr lang="en-US" dirty="0"/>
          </a:p>
        </p:txBody>
      </p:sp>
    </p:spTree>
    <p:extLst>
      <p:ext uri="{BB962C8B-B14F-4D97-AF65-F5344CB8AC3E}">
        <p14:creationId xmlns:p14="http://schemas.microsoft.com/office/powerpoint/2010/main" val="11328614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0"/>
            <a:ext cx="4724400" cy="639762"/>
          </a:xfrm>
          <a:ln>
            <a:solidFill>
              <a:srgbClr val="FFC000"/>
            </a:solidFill>
          </a:ln>
        </p:spPr>
        <p:txBody>
          <a:bodyPr>
            <a:normAutofit/>
          </a:bodyPr>
          <a:lstStyle/>
          <a:p>
            <a:pPr lvl="0">
              <a:spcBef>
                <a:spcPct val="20000"/>
              </a:spcBef>
            </a:pPr>
            <a:r>
              <a:rPr lang="en-US" sz="3200" dirty="0">
                <a:solidFill>
                  <a:srgbClr val="00B050"/>
                </a:solidFill>
                <a:latin typeface="Times New Roman" pitchFamily="18" charset="0"/>
                <a:ea typeface="+mn-ea"/>
                <a:cs typeface="Times New Roman" pitchFamily="18" charset="0"/>
              </a:rPr>
              <a:t>Time- behavior of </a:t>
            </a:r>
            <a:r>
              <a:rPr lang="en-US" sz="3200" dirty="0" smtClean="0">
                <a:solidFill>
                  <a:srgbClr val="00B050"/>
                </a:solidFill>
                <a:latin typeface="Times New Roman" pitchFamily="18" charset="0"/>
                <a:ea typeface="+mn-ea"/>
                <a:cs typeface="Times New Roman" pitchFamily="18" charset="0"/>
              </a:rPr>
              <a:t>wear</a:t>
            </a:r>
            <a:endParaRPr lang="en-US" sz="3200" dirty="0">
              <a:solidFill>
                <a:srgbClr val="00B05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r>
                  <a:rPr lang="en-US" sz="2800" dirty="0" smtClean="0">
                    <a:latin typeface="Times New Roman" pitchFamily="18" charset="0"/>
                    <a:cs typeface="Times New Roman" pitchFamily="18" charset="0"/>
                  </a:rPr>
                  <a:t>Amount of wear depends on time according to the equation </a:t>
                </a:r>
              </a:p>
              <a:p>
                <a:pPr marL="0" indent="0">
                  <a:buNone/>
                </a:pPr>
                <a:r>
                  <a:rPr lang="en-US" sz="2800" dirty="0" smtClean="0">
                    <a:latin typeface="Times New Roman" pitchFamily="18" charset="0"/>
                    <a:cs typeface="Times New Roman" pitchFamily="18" charset="0"/>
                  </a:rPr>
                  <a:t>ℎ =   ℎ𝑜+   ℎ′.</a:t>
                </a:r>
                <a14:m>
                  <m:oMath xmlns:m="http://schemas.openxmlformats.org/officeDocument/2006/math">
                    <m:sSup>
                      <m:sSupPr>
                        <m:ctrlPr>
                          <a:rPr lang="en-US" sz="2800" i="1" dirty="0" smtClean="0">
                            <a:latin typeface="Cambria Math" panose="02040503050406030204" pitchFamily="18" charset="0"/>
                            <a:cs typeface="Times New Roman" pitchFamily="18" charset="0"/>
                          </a:rPr>
                        </m:ctrlPr>
                      </m:sSupPr>
                      <m:e>
                        <m:r>
                          <a:rPr lang="en-US" sz="2800" i="1" dirty="0">
                            <a:solidFill>
                              <a:prstClr val="black"/>
                            </a:solidFill>
                            <a:latin typeface="Cambria Math"/>
                            <a:cs typeface="Times New Roman" pitchFamily="18" charset="0"/>
                          </a:rPr>
                          <m:t>𝑡</m:t>
                        </m:r>
                      </m:e>
                      <m:sup>
                        <m:r>
                          <m:rPr>
                            <m:sty m:val="p"/>
                          </m:rPr>
                          <a:rPr lang="en-US" sz="2800" i="1" dirty="0">
                            <a:solidFill>
                              <a:prstClr val="black"/>
                            </a:solidFill>
                            <a:latin typeface="Cambria Math"/>
                            <a:cs typeface="Times New Roman" pitchFamily="18" charset="0"/>
                          </a:rPr>
                          <m:t>a</m:t>
                        </m:r>
                        <m:r>
                          <m:rPr>
                            <m:nor/>
                          </m:rPr>
                          <a:rPr lang="en-US" sz="2800" dirty="0">
                            <a:solidFill>
                              <a:prstClr val="black"/>
                            </a:solidFill>
                            <a:latin typeface="Times New Roman" pitchFamily="18" charset="0"/>
                            <a:cs typeface="Times New Roman" pitchFamily="18" charset="0"/>
                          </a:rPr>
                          <m:t> </m:t>
                        </m:r>
                      </m:sup>
                    </m:sSup>
                  </m:oMath>
                </a14:m>
                <a:endParaRPr lang="en-US" sz="2800" dirty="0" smtClean="0">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where  </a:t>
                </a:r>
              </a:p>
              <a:p>
                <a:pPr marL="0" indent="0">
                  <a:buNone/>
                </a:pPr>
                <a:r>
                  <a:rPr lang="en-US" sz="2800" dirty="0" smtClean="0">
                    <a:latin typeface="Times New Roman" pitchFamily="18" charset="0"/>
                    <a:cs typeface="Times New Roman" pitchFamily="18" charset="0"/>
                  </a:rPr>
                  <a:t>a  is exponent of wear behavior ,</a:t>
                </a:r>
              </a:p>
              <a:p>
                <a:pPr marL="0" indent="0">
                  <a:buNone/>
                </a:pPr>
                <a:r>
                  <a:rPr lang="en-US" sz="2800" dirty="0" smtClean="0">
                    <a:latin typeface="Times New Roman" pitchFamily="18" charset="0"/>
                    <a:cs typeface="Times New Roman" pitchFamily="18" charset="0"/>
                  </a:rPr>
                  <a:t>ℎ  is amount of wear,</a:t>
                </a:r>
              </a:p>
              <a:p>
                <a:pPr marL="0" indent="0">
                  <a:buNone/>
                </a:pPr>
                <a:r>
                  <a:rPr lang="en-US" sz="2800" dirty="0" smtClean="0">
                    <a:latin typeface="Times New Roman" pitchFamily="18" charset="0"/>
                    <a:cs typeface="Times New Roman" pitchFamily="18" charset="0"/>
                  </a:rPr>
                  <a:t>ℎ′ is wear velocity, and </a:t>
                </a:r>
              </a:p>
              <a:p>
                <a:pPr marL="0" indent="0">
                  <a:buNone/>
                </a:pPr>
                <a:r>
                  <a:rPr lang="en-US" sz="2800" dirty="0" smtClean="0">
                    <a:latin typeface="Times New Roman" pitchFamily="18" charset="0"/>
                    <a:cs typeface="Times New Roman" pitchFamily="18" charset="0"/>
                  </a:rPr>
                  <a:t>ℎ𝑜 is the initial wear.</a:t>
                </a:r>
              </a:p>
              <a:p>
                <a:pPr marL="0" indent="0">
                  <a:buNone/>
                </a:pPr>
                <a:r>
                  <a:rPr lang="en-US" sz="2800" dirty="0" smtClean="0">
                    <a:latin typeface="Times New Roman" pitchFamily="18" charset="0"/>
                    <a:cs typeface="Times New Roman" pitchFamily="18" charset="0"/>
                  </a:rPr>
                  <a:t>t  is time</a:t>
                </a:r>
                <a:endParaRPr lang="en-US" sz="28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29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5A397FF7-5BF3-4B8D-AD93-8180831C06F2}" type="slidenum">
              <a:rPr lang="en-US" smtClean="0"/>
              <a:pPr/>
              <a:t>25</a:t>
            </a:fld>
            <a:endParaRPr lang="en-US" dirty="0"/>
          </a:p>
        </p:txBody>
      </p:sp>
    </p:spTree>
    <p:extLst>
      <p:ext uri="{BB962C8B-B14F-4D97-AF65-F5344CB8AC3E}">
        <p14:creationId xmlns:p14="http://schemas.microsoft.com/office/powerpoint/2010/main" val="3001191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563562"/>
          </a:xfrm>
        </p:spPr>
        <p:txBody>
          <a:bodyPr>
            <a:noAutofit/>
          </a:bodyPr>
          <a:lstStyle/>
          <a:p>
            <a:pPr algn="r"/>
            <a:r>
              <a:rPr lang="en-US" sz="3200" dirty="0" smtClean="0">
                <a:latin typeface="Times New Roman" pitchFamily="18" charset="0"/>
                <a:cs typeface="Times New Roman" pitchFamily="18" charset="0"/>
              </a:rPr>
              <a:t>....cont’d</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990600"/>
            <a:ext cx="8763000" cy="5638800"/>
          </a:xfrm>
        </p:spPr>
        <p:txBody>
          <a:bodyPr/>
          <a:lstStyle/>
          <a:p>
            <a:pPr marL="0" indent="0" algn="just">
              <a:buNone/>
            </a:pPr>
            <a:r>
              <a:rPr lang="en-US" sz="2800" dirty="0" smtClean="0">
                <a:latin typeface="Times New Roman" pitchFamily="18" charset="0"/>
                <a:cs typeface="Times New Roman" pitchFamily="18" charset="0"/>
              </a:rPr>
              <a:t>Depending on a, assuming the initial wear ℎ𝑜 = 0, the wear behavior with time can be </a:t>
            </a:r>
            <a:r>
              <a:rPr lang="en-US" sz="2800" dirty="0" smtClean="0">
                <a:solidFill>
                  <a:srgbClr val="00B0F0"/>
                </a:solidFill>
                <a:latin typeface="Times New Roman" pitchFamily="18" charset="0"/>
                <a:cs typeface="Times New Roman" pitchFamily="18" charset="0"/>
              </a:rPr>
              <a:t>increasing,</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decreasing</a:t>
            </a:r>
            <a:r>
              <a:rPr lang="en-US" sz="2800" dirty="0" smtClean="0">
                <a:latin typeface="Times New Roman" pitchFamily="18" charset="0"/>
                <a:cs typeface="Times New Roman" pitchFamily="18" charset="0"/>
              </a:rPr>
              <a:t> or </a:t>
            </a:r>
            <a:r>
              <a:rPr lang="en-US" sz="2800" dirty="0" smtClean="0">
                <a:solidFill>
                  <a:srgbClr val="00B050"/>
                </a:solidFill>
                <a:latin typeface="Times New Roman" pitchFamily="18" charset="0"/>
                <a:cs typeface="Times New Roman" pitchFamily="18" charset="0"/>
              </a:rPr>
              <a:t>constant. </a:t>
            </a:r>
            <a:r>
              <a:rPr lang="en-US" sz="2800" dirty="0" smtClean="0">
                <a:latin typeface="Times New Roman" pitchFamily="18" charset="0"/>
                <a:cs typeface="Times New Roman" pitchFamily="18" charset="0"/>
              </a:rPr>
              <a:t>These three wear behaviors With time are shown in the figure below.</a:t>
            </a:r>
          </a:p>
          <a:p>
            <a:pPr marL="0" indent="0">
              <a:buNone/>
            </a:pPr>
            <a:endParaRPr lang="en-US" dirty="0"/>
          </a:p>
        </p:txBody>
      </p:sp>
      <p:pic>
        <p:nvPicPr>
          <p:cNvPr id="7170" name="Picture 2"/>
          <p:cNvPicPr>
            <a:picLocks noChangeAspect="1" noChangeArrowheads="1"/>
          </p:cNvPicPr>
          <p:nvPr/>
        </p:nvPicPr>
        <p:blipFill rotWithShape="1">
          <a:blip r:embed="rId2">
            <a:duotone>
              <a:prstClr val="black"/>
              <a:schemeClr val="bg1">
                <a:lumMod val="85000"/>
                <a:tint val="45000"/>
                <a:satMod val="400000"/>
              </a:schemeClr>
            </a:duotone>
            <a:extLst>
              <a:ext uri="{BEBA8EAE-BF5A-486C-A8C5-ECC9F3942E4B}">
                <a14:imgProps xmlns:a14="http://schemas.microsoft.com/office/drawing/2010/main">
                  <a14:imgLayer r:embed="rId3">
                    <a14:imgEffect>
                      <a14:sharpenSoften amount="500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l="5212" t="18717" r="6052"/>
          <a:stretch/>
        </p:blipFill>
        <p:spPr bwMode="auto">
          <a:xfrm>
            <a:off x="211540" y="2743200"/>
            <a:ext cx="8610600" cy="396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5A397FF7-5BF3-4B8D-AD93-8180831C06F2}" type="slidenum">
              <a:rPr lang="en-US" smtClean="0"/>
              <a:pPr/>
              <a:t>26</a:t>
            </a:fld>
            <a:endParaRPr lang="en-US" dirty="0"/>
          </a:p>
        </p:txBody>
      </p:sp>
    </p:spTree>
    <p:extLst>
      <p:ext uri="{BB962C8B-B14F-4D97-AF65-F5344CB8AC3E}">
        <p14:creationId xmlns:p14="http://schemas.microsoft.com/office/powerpoint/2010/main" val="1443176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4648200" cy="609600"/>
          </a:xfrm>
          <a:ln>
            <a:solidFill>
              <a:schemeClr val="accent1"/>
            </a:solidFill>
          </a:ln>
        </p:spPr>
        <p:txBody>
          <a:bodyPr>
            <a:normAutofit/>
          </a:bodyPr>
          <a:lstStyle/>
          <a:p>
            <a:pPr lvl="0">
              <a:spcBef>
                <a:spcPct val="20000"/>
              </a:spcBef>
            </a:pPr>
            <a:r>
              <a:rPr lang="en-US" sz="3200" b="1" dirty="0">
                <a:latin typeface="Times New Roman" pitchFamily="18" charset="0"/>
                <a:ea typeface="+mn-ea"/>
                <a:cs typeface="Times New Roman" pitchFamily="18" charset="0"/>
              </a:rPr>
              <a:t>Protection against wear</a:t>
            </a:r>
            <a:r>
              <a:rPr lang="en-US" sz="3200" b="1" dirty="0" smtClean="0">
                <a:latin typeface="Times New Roman" pitchFamily="18" charset="0"/>
                <a:ea typeface="+mn-ea"/>
                <a:cs typeface="Times New Roman" pitchFamily="18" charset="0"/>
              </a:rPr>
              <a: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447802"/>
            <a:ext cx="8229600" cy="4525963"/>
          </a:xfrm>
        </p:spPr>
        <p:txBody>
          <a:bodyPr>
            <a:normAutofit/>
          </a:bodyPr>
          <a:lstStyle/>
          <a:p>
            <a:pPr marL="0" indent="0" algn="just">
              <a:lnSpc>
                <a:spcPct val="150000"/>
              </a:lnSpc>
              <a:buNone/>
            </a:pPr>
            <a:r>
              <a:rPr lang="en-US" sz="2400" dirty="0" smtClean="0">
                <a:latin typeface="Times New Roman" pitchFamily="18" charset="0"/>
                <a:cs typeface="Times New Roman" pitchFamily="18" charset="0"/>
              </a:rPr>
              <a:t>The  main  protection  measure  against  wear  is </a:t>
            </a:r>
            <a:r>
              <a:rPr lang="en-US" sz="2400" dirty="0" smtClean="0">
                <a:solidFill>
                  <a:srgbClr val="FF0000"/>
                </a:solidFill>
                <a:latin typeface="Times New Roman" pitchFamily="18" charset="0"/>
                <a:cs typeface="Times New Roman" pitchFamily="18" charset="0"/>
              </a:rPr>
              <a:t>lubricating  of  the  moving  parts.</a:t>
            </a:r>
            <a:r>
              <a:rPr lang="en-US" sz="2400" dirty="0" smtClean="0">
                <a:latin typeface="Times New Roman" pitchFamily="18" charset="0"/>
                <a:cs typeface="Times New Roman" pitchFamily="18" charset="0"/>
              </a:rPr>
              <a:t>  A  lubricant  is  the intermediate  material between  two  parts  with relative motion for the purpose of reducing friction and/or  wear  between  them.  </a:t>
            </a:r>
            <a:r>
              <a:rPr lang="en-US" sz="2400" dirty="0" smtClean="0">
                <a:solidFill>
                  <a:srgbClr val="00B050"/>
                </a:solidFill>
                <a:latin typeface="Times New Roman" pitchFamily="18" charset="0"/>
                <a:cs typeface="Times New Roman" pitchFamily="18" charset="0"/>
              </a:rPr>
              <a:t>Proper  lubrication with  timely.</a:t>
            </a:r>
          </a:p>
          <a:p>
            <a:pPr marL="0" indent="0" algn="just">
              <a:lnSpc>
                <a:spcPct val="150000"/>
              </a:lnSpc>
              <a:buNone/>
            </a:pPr>
            <a:r>
              <a:rPr lang="en-US" sz="2400" dirty="0" smtClean="0">
                <a:solidFill>
                  <a:srgbClr val="00B050"/>
                </a:solidFill>
                <a:latin typeface="Times New Roman" pitchFamily="18" charset="0"/>
                <a:cs typeface="Times New Roman" pitchFamily="18" charset="0"/>
              </a:rPr>
              <a:t>Addition/replacement  of  lubricant plays  a  vital  role  in  maintaining  machine  accuracy and increasing its working life. </a:t>
            </a:r>
            <a:endParaRPr lang="en-US" sz="2400" dirty="0">
              <a:solidFill>
                <a:srgbClr val="00B05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A397FF7-5BF3-4B8D-AD93-8180831C06F2}" type="slidenum">
              <a:rPr lang="en-US" smtClean="0"/>
              <a:pPr/>
              <a:t>27</a:t>
            </a:fld>
            <a:endParaRPr lang="en-US" dirty="0"/>
          </a:p>
        </p:txBody>
      </p:sp>
    </p:spTree>
    <p:extLst>
      <p:ext uri="{BB962C8B-B14F-4D97-AF65-F5344CB8AC3E}">
        <p14:creationId xmlns:p14="http://schemas.microsoft.com/office/powerpoint/2010/main" val="2646359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5638800" cy="563562"/>
          </a:xfrm>
          <a:ln>
            <a:solidFill>
              <a:schemeClr val="accent1"/>
            </a:solidFill>
          </a:ln>
        </p:spPr>
        <p:txBody>
          <a:bodyPr>
            <a:noAutofit/>
          </a:bodyPr>
          <a:lstStyle/>
          <a:p>
            <a:pPr lvl="0">
              <a:spcBef>
                <a:spcPct val="20000"/>
              </a:spcBef>
            </a:pPr>
            <a:r>
              <a:rPr lang="en-US" sz="3200" b="1" dirty="0">
                <a:latin typeface="Times New Roman" pitchFamily="18" charset="0"/>
                <a:ea typeface="+mn-ea"/>
                <a:cs typeface="Times New Roman" pitchFamily="18" charset="0"/>
              </a:rPr>
              <a:t>Classification of lubricants </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838200"/>
            <a:ext cx="8458200" cy="5791200"/>
          </a:xfrm>
        </p:spPr>
        <p:txBody>
          <a:bodyPr>
            <a:noAutofit/>
          </a:bodyPr>
          <a:lstStyle/>
          <a:p>
            <a:pPr marL="0" indent="0" algn="just">
              <a:lnSpc>
                <a:spcPct val="150000"/>
              </a:lnSpc>
              <a:buNone/>
            </a:pPr>
            <a:r>
              <a:rPr lang="en-US" sz="2400" dirty="0" smtClean="0">
                <a:latin typeface="Times New Roman" pitchFamily="18" charset="0"/>
                <a:cs typeface="Times New Roman" pitchFamily="18" charset="0"/>
              </a:rPr>
              <a:t>Lubricants are in the form of </a:t>
            </a:r>
            <a:r>
              <a:rPr lang="en-US" sz="2400" dirty="0" smtClean="0">
                <a:solidFill>
                  <a:srgbClr val="00B0F0"/>
                </a:solidFill>
                <a:latin typeface="Times New Roman" pitchFamily="18" charset="0"/>
                <a:cs typeface="Times New Roman" pitchFamily="18" charset="0"/>
              </a:rPr>
              <a:t>lubricating oils, grease and solid lubricants. </a:t>
            </a:r>
            <a:endParaRPr lang="en-US" sz="2400" dirty="0" smtClean="0">
              <a:latin typeface="Times New Roman" pitchFamily="18" charset="0"/>
              <a:cs typeface="Times New Roman" pitchFamily="18" charset="0"/>
            </a:endParaRPr>
          </a:p>
          <a:p>
            <a:pPr marL="0" indent="0" algn="just">
              <a:buNone/>
            </a:pPr>
            <a:r>
              <a:rPr lang="en-US" sz="2400" b="1" dirty="0" smtClean="0">
                <a:solidFill>
                  <a:srgbClr val="00B050"/>
                </a:solidFill>
                <a:latin typeface="Times New Roman" pitchFamily="18" charset="0"/>
                <a:cs typeface="Times New Roman" pitchFamily="18" charset="0"/>
              </a:rPr>
              <a:t>i. Lubricating oils</a:t>
            </a:r>
          </a:p>
          <a:p>
            <a:pPr marL="0" indent="0" algn="just">
              <a:lnSpc>
                <a:spcPct val="150000"/>
              </a:lnSpc>
              <a:buNone/>
            </a:pPr>
            <a:r>
              <a:rPr lang="en-US" sz="2400" dirty="0" smtClean="0">
                <a:solidFill>
                  <a:schemeClr val="accent1"/>
                </a:solidFill>
                <a:latin typeface="Times New Roman" pitchFamily="18" charset="0"/>
                <a:cs typeface="Times New Roman" pitchFamily="18" charset="0"/>
              </a:rPr>
              <a:t>Lubricating oils are of two types: </a:t>
            </a:r>
            <a:r>
              <a:rPr lang="en-US" sz="2400" dirty="0" smtClean="0">
                <a:solidFill>
                  <a:srgbClr val="FF0000"/>
                </a:solidFill>
                <a:latin typeface="Times New Roman" pitchFamily="18" charset="0"/>
                <a:cs typeface="Times New Roman" pitchFamily="18" charset="0"/>
              </a:rPr>
              <a:t>mineral</a:t>
            </a:r>
            <a:r>
              <a:rPr lang="en-US" sz="2400" dirty="0" smtClean="0">
                <a:solidFill>
                  <a:schemeClr val="accent1"/>
                </a:solidFill>
                <a:latin typeface="Times New Roman" pitchFamily="18" charset="0"/>
                <a:cs typeface="Times New Roman" pitchFamily="18" charset="0"/>
              </a:rPr>
              <a:t> and </a:t>
            </a:r>
            <a:r>
              <a:rPr lang="en-US" sz="2400" dirty="0" smtClean="0">
                <a:solidFill>
                  <a:srgbClr val="FF0000"/>
                </a:solidFill>
                <a:latin typeface="Times New Roman" pitchFamily="18" charset="0"/>
                <a:cs typeface="Times New Roman" pitchFamily="18" charset="0"/>
              </a:rPr>
              <a:t>synthetic</a:t>
            </a:r>
            <a:r>
              <a:rPr lang="en-US" sz="2400" dirty="0" smtClean="0">
                <a:solidFill>
                  <a:schemeClr val="accent1"/>
                </a:solidFill>
                <a:latin typeface="Times New Roman" pitchFamily="18" charset="0"/>
                <a:cs typeface="Times New Roman" pitchFamily="18" charset="0"/>
              </a:rPr>
              <a:t> oils. </a:t>
            </a:r>
          </a:p>
          <a:p>
            <a:pPr marL="0" indent="0" algn="just">
              <a:lnSpc>
                <a:spcPct val="150000"/>
              </a:lnSpc>
              <a:buNone/>
            </a:pPr>
            <a:r>
              <a:rPr lang="en-US" sz="2400" dirty="0" smtClean="0">
                <a:solidFill>
                  <a:schemeClr val="accent1"/>
                </a:solidFill>
                <a:latin typeface="Times New Roman" pitchFamily="18" charset="0"/>
                <a:cs typeface="Times New Roman" pitchFamily="18" charset="0"/>
              </a:rPr>
              <a:t>In addition to </a:t>
            </a:r>
            <a:r>
              <a:rPr lang="en-US" sz="2400" dirty="0" smtClean="0">
                <a:solidFill>
                  <a:srgbClr val="00B050"/>
                </a:solidFill>
                <a:latin typeface="Times New Roman" pitchFamily="18" charset="0"/>
                <a:cs typeface="Times New Roman" pitchFamily="18" charset="0"/>
              </a:rPr>
              <a:t>preventing or minimizing wear,</a:t>
            </a:r>
            <a:r>
              <a:rPr lang="en-US" sz="2400" dirty="0" smtClean="0">
                <a:solidFill>
                  <a:schemeClr val="accent1"/>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lubricating oils perform the following duties:</a:t>
            </a:r>
          </a:p>
          <a:p>
            <a:pPr marL="0" indent="0" algn="just">
              <a:buNone/>
            </a:pPr>
            <a:r>
              <a:rPr lang="en-US" sz="24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 Cooling </a:t>
            </a:r>
            <a:r>
              <a:rPr lang="en-US" sz="2400" dirty="0" smtClean="0">
                <a:solidFill>
                  <a:schemeClr val="accent1"/>
                </a:solidFill>
                <a:latin typeface="Times New Roman" pitchFamily="18" charset="0"/>
                <a:cs typeface="Times New Roman" pitchFamily="18" charset="0"/>
              </a:rPr>
              <a:t>by reducing friction and removing excess heat generated </a:t>
            </a:r>
          </a:p>
          <a:p>
            <a:pPr marL="0" indent="0" algn="just">
              <a:buNone/>
            </a:pPr>
            <a:r>
              <a:rPr lang="en-US" sz="24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Protection </a:t>
            </a:r>
            <a:r>
              <a:rPr lang="en-US" sz="2400" dirty="0" smtClean="0">
                <a:solidFill>
                  <a:schemeClr val="accent1"/>
                </a:solidFill>
                <a:latin typeface="Times New Roman" pitchFamily="18" charset="0"/>
                <a:cs typeface="Times New Roman" pitchFamily="18" charset="0"/>
              </a:rPr>
              <a:t>by inhibiting corrosive processes caused by air and water</a:t>
            </a:r>
          </a:p>
          <a:p>
            <a:pPr marL="0" indent="0" algn="just">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Cleaning</a:t>
            </a:r>
            <a:r>
              <a:rPr lang="en-US" sz="2400" dirty="0" smtClean="0">
                <a:latin typeface="Times New Roman" pitchFamily="18" charset="0"/>
                <a:cs typeface="Times New Roman" pitchFamily="18" charset="0"/>
              </a:rPr>
              <a:t> </a:t>
            </a:r>
            <a:r>
              <a:rPr lang="en-US" sz="2400" dirty="0" smtClean="0">
                <a:solidFill>
                  <a:schemeClr val="accent1"/>
                </a:solidFill>
                <a:latin typeface="Times New Roman" pitchFamily="18" charset="0"/>
                <a:cs typeface="Times New Roman" pitchFamily="18" charset="0"/>
              </a:rPr>
              <a:t>by flushing dirt particles away from lubricated surfaces</a:t>
            </a:r>
            <a:endParaRPr lang="en-US" sz="2400" dirty="0">
              <a:solidFill>
                <a:schemeClr val="accent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A397FF7-5BF3-4B8D-AD93-8180831C06F2}" type="slidenum">
              <a:rPr lang="en-US" smtClean="0"/>
              <a:pPr/>
              <a:t>28</a:t>
            </a:fld>
            <a:endParaRPr lang="en-US" dirty="0"/>
          </a:p>
        </p:txBody>
      </p:sp>
    </p:spTree>
    <p:extLst>
      <p:ext uri="{BB962C8B-B14F-4D97-AF65-F5344CB8AC3E}">
        <p14:creationId xmlns:p14="http://schemas.microsoft.com/office/powerpoint/2010/main" val="277994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382000" cy="5410200"/>
          </a:xfrm>
          <a:ln>
            <a:noFill/>
          </a:ln>
        </p:spPr>
        <p:txBody>
          <a:bodyPr>
            <a:normAutofit fontScale="85000" lnSpcReduction="10000"/>
          </a:bodyPr>
          <a:lstStyle/>
          <a:p>
            <a:pPr marL="0" indent="0" algn="just">
              <a:lnSpc>
                <a:spcPct val="160000"/>
              </a:lnSpc>
              <a:buNone/>
            </a:pPr>
            <a:r>
              <a:rPr lang="en-US" dirty="0" smtClean="0">
                <a:solidFill>
                  <a:srgbClr val="00B050"/>
                </a:solidFill>
                <a:latin typeface="Times New Roman" pitchFamily="18" charset="0"/>
                <a:cs typeface="Times New Roman" pitchFamily="18" charset="0"/>
              </a:rPr>
              <a:t>Minerals oils are basically hydrocarbons often with some additives to introduce specific characteristic features in the oil. Mineral oils are classified as:-</a:t>
            </a:r>
          </a:p>
          <a:p>
            <a:pPr marL="0" indent="0" algn="just">
              <a:lnSpc>
                <a:spcPct val="160000"/>
              </a:lnSpc>
              <a:buNone/>
            </a:pPr>
            <a:r>
              <a:rPr lang="en-US" dirty="0" smtClean="0">
                <a:solidFill>
                  <a:srgbClr val="FF0000"/>
                </a:solidFill>
                <a:latin typeface="Times New Roman" pitchFamily="18" charset="0"/>
                <a:cs typeface="Times New Roman" pitchFamily="18" charset="0"/>
              </a:rPr>
              <a:t>– Paraffinic:- </a:t>
            </a:r>
            <a:r>
              <a:rPr lang="en-US" dirty="0" smtClean="0">
                <a:latin typeface="Times New Roman" pitchFamily="18" charset="0"/>
                <a:cs typeface="Times New Roman" pitchFamily="18" charset="0"/>
              </a:rPr>
              <a:t>which contain significant amounts of waxy hydrocarbons with little or no asphaltic matter;</a:t>
            </a:r>
          </a:p>
          <a:p>
            <a:pPr marL="0" indent="0" algn="just">
              <a:lnSpc>
                <a:spcPct val="160000"/>
              </a:lnSpc>
              <a:buNone/>
            </a:pPr>
            <a:r>
              <a:rPr lang="en-US" dirty="0" smtClean="0">
                <a:solidFill>
                  <a:srgbClr val="FF0000"/>
                </a:solidFill>
                <a:latin typeface="Times New Roman" pitchFamily="18" charset="0"/>
                <a:cs typeface="Times New Roman" pitchFamily="18" charset="0"/>
              </a:rPr>
              <a:t>– Naphthenic:-  </a:t>
            </a:r>
            <a:r>
              <a:rPr lang="en-US" dirty="0" smtClean="0">
                <a:latin typeface="Times New Roman" pitchFamily="18" charset="0"/>
                <a:cs typeface="Times New Roman" pitchFamily="18" charset="0"/>
              </a:rPr>
              <a:t>which contain asphaltic matter in fraction, with little or no wax;</a:t>
            </a:r>
          </a:p>
          <a:p>
            <a:pPr marL="0" indent="0" algn="just">
              <a:lnSpc>
                <a:spcPct val="160000"/>
              </a:lnSpc>
              <a:buNone/>
            </a:pPr>
            <a:r>
              <a:rPr lang="en-US" dirty="0" smtClean="0">
                <a:solidFill>
                  <a:srgbClr val="FF0000"/>
                </a:solidFill>
                <a:latin typeface="Times New Roman" pitchFamily="18" charset="0"/>
                <a:cs typeface="Times New Roman" pitchFamily="18" charset="0"/>
              </a:rPr>
              <a:t>– Mixed base:- </a:t>
            </a:r>
            <a:r>
              <a:rPr lang="en-US" dirty="0" smtClean="0">
                <a:latin typeface="Times New Roman" pitchFamily="18" charset="0"/>
                <a:cs typeface="Times New Roman" pitchFamily="18" charset="0"/>
              </a:rPr>
              <a:t>which contain asphaltic materials</a:t>
            </a:r>
            <a:endParaRPr lang="en-US" dirty="0">
              <a:latin typeface="Times New Roman" pitchFamily="18" charset="0"/>
              <a:cs typeface="Times New Roman" pitchFamily="18" charset="0"/>
            </a:endParaRPr>
          </a:p>
        </p:txBody>
      </p:sp>
      <p:sp>
        <p:nvSpPr>
          <p:cNvPr id="4" name="Title 1"/>
          <p:cNvSpPr>
            <a:spLocks noGrp="1"/>
          </p:cNvSpPr>
          <p:nvPr>
            <p:ph type="title"/>
          </p:nvPr>
        </p:nvSpPr>
        <p:spPr>
          <a:xfrm>
            <a:off x="2743200" y="228600"/>
            <a:ext cx="3429000" cy="563562"/>
          </a:xfrm>
          <a:ln>
            <a:solidFill>
              <a:srgbClr val="FF0000"/>
            </a:solidFill>
          </a:ln>
        </p:spPr>
        <p:txBody>
          <a:bodyPr>
            <a:normAutofit/>
          </a:bodyPr>
          <a:lstStyle/>
          <a:p>
            <a:pPr marL="0" indent="0"/>
            <a:r>
              <a:rPr lang="en-US" sz="2800" b="1" dirty="0">
                <a:latin typeface="Times New Roman" pitchFamily="18" charset="0"/>
                <a:cs typeface="Times New Roman" pitchFamily="18" charset="0"/>
              </a:rPr>
              <a:t>A</a:t>
            </a:r>
            <a:r>
              <a:rPr lang="en-US" sz="2800" b="1" dirty="0" smtClean="0">
                <a:latin typeface="Times New Roman" pitchFamily="18" charset="0"/>
                <a:cs typeface="Times New Roman" pitchFamily="18" charset="0"/>
              </a:rPr>
              <a:t>, Mineral oil</a:t>
            </a:r>
          </a:p>
        </p:txBody>
      </p:sp>
      <p:sp>
        <p:nvSpPr>
          <p:cNvPr id="2" name="Slide Number Placeholder 1"/>
          <p:cNvSpPr>
            <a:spLocks noGrp="1"/>
          </p:cNvSpPr>
          <p:nvPr>
            <p:ph type="sldNum" sz="quarter" idx="12"/>
          </p:nvPr>
        </p:nvSpPr>
        <p:spPr/>
        <p:txBody>
          <a:bodyPr/>
          <a:lstStyle/>
          <a:p>
            <a:fld id="{5A397FF7-5BF3-4B8D-AD93-8180831C06F2}" type="slidenum">
              <a:rPr lang="en-US" smtClean="0"/>
              <a:pPr/>
              <a:t>29</a:t>
            </a:fld>
            <a:endParaRPr lang="en-US" dirty="0"/>
          </a:p>
        </p:txBody>
      </p:sp>
    </p:spTree>
    <p:extLst>
      <p:ext uri="{BB962C8B-B14F-4D97-AF65-F5344CB8AC3E}">
        <p14:creationId xmlns:p14="http://schemas.microsoft.com/office/powerpoint/2010/main" val="1724259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5943600" cy="487362"/>
          </a:xfrm>
          <a:ln>
            <a:solidFill>
              <a:srgbClr val="00B050"/>
            </a:solidFill>
          </a:ln>
        </p:spPr>
        <p:txBody>
          <a:bodyPr>
            <a:noAutofit/>
          </a:bodyPr>
          <a:lstStyle/>
          <a:p>
            <a:r>
              <a:rPr lang="en-US" sz="2800" b="1" dirty="0" smtClean="0">
                <a:latin typeface="Times New Roman" pitchFamily="18" charset="0"/>
                <a:cs typeface="Times New Roman" pitchFamily="18" charset="0"/>
              </a:rPr>
              <a:t>2.1. Classification of Damages:</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785018"/>
            <a:ext cx="8458200" cy="6301582"/>
          </a:xfrm>
        </p:spPr>
        <p:txBody>
          <a:bodyPr>
            <a:normAutofit/>
          </a:bodyPr>
          <a:lstStyle/>
          <a:p>
            <a:pPr marL="0" indent="0" algn="just">
              <a:buNone/>
            </a:pPr>
            <a:r>
              <a:rPr lang="en-US" sz="2400" dirty="0" smtClean="0">
                <a:latin typeface="Times New Roman" pitchFamily="18" charset="0"/>
                <a:cs typeface="Times New Roman" pitchFamily="18" charset="0"/>
              </a:rPr>
              <a:t>The value  of  equipment  or  a  </a:t>
            </a:r>
            <a:r>
              <a:rPr lang="en-US" sz="2400" dirty="0" smtClean="0">
                <a:solidFill>
                  <a:srgbClr val="00B050"/>
                </a:solidFill>
                <a:latin typeface="Times New Roman" pitchFamily="18" charset="0"/>
                <a:cs typeface="Times New Roman" pitchFamily="18" charset="0"/>
              </a:rPr>
              <a:t>means  of  production</a:t>
            </a:r>
            <a:r>
              <a:rPr lang="en-US" sz="2400" dirty="0" smtClean="0">
                <a:latin typeface="Times New Roman" pitchFamily="18" charset="0"/>
                <a:cs typeface="Times New Roman" pitchFamily="18" charset="0"/>
              </a:rPr>
              <a:t>  is  affected  by  two  processes.  These  are </a:t>
            </a:r>
            <a:r>
              <a:rPr lang="en-US" sz="2400" dirty="0" smtClean="0">
                <a:solidFill>
                  <a:srgbClr val="FF0000"/>
                </a:solidFill>
                <a:latin typeface="Times New Roman" pitchFamily="18" charset="0"/>
                <a:cs typeface="Times New Roman" pitchFamily="18" charset="0"/>
              </a:rPr>
              <a:t>technological  processes  </a:t>
            </a:r>
            <a:r>
              <a:rPr lang="en-US" sz="2400" dirty="0" smtClean="0">
                <a:latin typeface="Times New Roman" pitchFamily="18" charset="0"/>
                <a:cs typeface="Times New Roman" pitchFamily="18" charset="0"/>
              </a:rPr>
              <a:t>and  </a:t>
            </a:r>
            <a:r>
              <a:rPr lang="en-US" sz="2400" dirty="0" smtClean="0">
                <a:solidFill>
                  <a:srgbClr val="FF0000"/>
                </a:solidFill>
                <a:latin typeface="Times New Roman" pitchFamily="18" charset="0"/>
                <a:cs typeface="Times New Roman" pitchFamily="18" charset="0"/>
              </a:rPr>
              <a:t>technical  and economical processes.</a:t>
            </a:r>
            <a:endParaRPr lang="en-US" sz="2400" dirty="0">
              <a:solidFill>
                <a:srgbClr val="FF0000"/>
              </a:solidFill>
              <a:latin typeface="Times New Roman" pitchFamily="18" charset="0"/>
              <a:cs typeface="Times New Roman" pitchFamily="18" charset="0"/>
            </a:endParaRPr>
          </a:p>
        </p:txBody>
      </p:sp>
      <p:grpSp>
        <p:nvGrpSpPr>
          <p:cNvPr id="52" name="Group 51"/>
          <p:cNvGrpSpPr/>
          <p:nvPr/>
        </p:nvGrpSpPr>
        <p:grpSpPr>
          <a:xfrm>
            <a:off x="85579" y="2209800"/>
            <a:ext cx="8677421" cy="4462682"/>
            <a:chOff x="85579" y="2209800"/>
            <a:chExt cx="8677421" cy="4462682"/>
          </a:xfrm>
        </p:grpSpPr>
        <p:sp>
          <p:nvSpPr>
            <p:cNvPr id="4" name="Round Diagonal Corner Rectangle 3"/>
            <p:cNvSpPr/>
            <p:nvPr/>
          </p:nvSpPr>
          <p:spPr>
            <a:xfrm>
              <a:off x="3048000" y="2209800"/>
              <a:ext cx="3581400" cy="685800"/>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solidFill>
                    <a:schemeClr val="tx1"/>
                  </a:solidFill>
                  <a:latin typeface="Times New Roman" pitchFamily="18" charset="0"/>
                  <a:cs typeface="Times New Roman" pitchFamily="18" charset="0"/>
                </a:rPr>
                <a:t>Processes reducing </a:t>
              </a:r>
            </a:p>
            <a:p>
              <a:pPr algn="ctr"/>
              <a:r>
                <a:rPr lang="en-US" sz="2000" dirty="0" smtClean="0">
                  <a:solidFill>
                    <a:schemeClr val="tx1"/>
                  </a:solidFill>
                  <a:latin typeface="Times New Roman" pitchFamily="18" charset="0"/>
                  <a:cs typeface="Times New Roman" pitchFamily="18" charset="0"/>
                </a:rPr>
                <a:t>Use - value</a:t>
              </a:r>
              <a:endParaRPr lang="en-US" sz="2000" dirty="0">
                <a:solidFill>
                  <a:schemeClr val="tx1"/>
                </a:solidFill>
                <a:latin typeface="Times New Roman" pitchFamily="18" charset="0"/>
                <a:cs typeface="Times New Roman" pitchFamily="18" charset="0"/>
              </a:endParaRPr>
            </a:p>
          </p:txBody>
        </p:sp>
        <p:cxnSp>
          <p:nvCxnSpPr>
            <p:cNvPr id="6" name="Straight Connector 5"/>
            <p:cNvCxnSpPr>
              <a:stCxn id="4" idx="1"/>
            </p:cNvCxnSpPr>
            <p:nvPr/>
          </p:nvCxnSpPr>
          <p:spPr>
            <a:xfrm>
              <a:off x="4838700" y="2895600"/>
              <a:ext cx="0" cy="304800"/>
            </a:xfrm>
            <a:prstGeom prst="line">
              <a:avLst/>
            </a:prstGeom>
          </p:spPr>
          <p:style>
            <a:lnRef idx="2">
              <a:schemeClr val="accent3"/>
            </a:lnRef>
            <a:fillRef idx="1">
              <a:schemeClr val="lt1"/>
            </a:fillRef>
            <a:effectRef idx="0">
              <a:schemeClr val="accent3"/>
            </a:effectRef>
            <a:fontRef idx="minor">
              <a:schemeClr val="dk1"/>
            </a:fontRef>
          </p:style>
        </p:cxnSp>
        <p:cxnSp>
          <p:nvCxnSpPr>
            <p:cNvPr id="8" name="Straight Connector 7"/>
            <p:cNvCxnSpPr/>
            <p:nvPr/>
          </p:nvCxnSpPr>
          <p:spPr>
            <a:xfrm>
              <a:off x="2437505" y="3207224"/>
              <a:ext cx="4802389" cy="0"/>
            </a:xfrm>
            <a:prstGeom prst="line">
              <a:avLst/>
            </a:prstGeom>
          </p:spPr>
          <p:style>
            <a:lnRef idx="2">
              <a:schemeClr val="accent3"/>
            </a:lnRef>
            <a:fillRef idx="1">
              <a:schemeClr val="lt1"/>
            </a:fillRef>
            <a:effectRef idx="0">
              <a:schemeClr val="accent3"/>
            </a:effectRef>
            <a:fontRef idx="minor">
              <a:schemeClr val="dk1"/>
            </a:fontRef>
          </p:style>
        </p:cxnSp>
        <p:sp>
          <p:nvSpPr>
            <p:cNvPr id="12" name="Round Diagonal Corner Rectangle 11"/>
            <p:cNvSpPr/>
            <p:nvPr/>
          </p:nvSpPr>
          <p:spPr>
            <a:xfrm>
              <a:off x="686936" y="3438965"/>
              <a:ext cx="3581400" cy="685800"/>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solidFill>
                    <a:schemeClr val="tx1"/>
                  </a:solidFill>
                  <a:latin typeface="Times New Roman" pitchFamily="18" charset="0"/>
                  <a:cs typeface="Times New Roman" pitchFamily="18" charset="0"/>
                </a:rPr>
                <a:t>Technological process</a:t>
              </a:r>
            </a:p>
            <a:p>
              <a:pPr algn="ctr"/>
              <a:r>
                <a:rPr lang="en-US" sz="2000" dirty="0" smtClean="0">
                  <a:solidFill>
                    <a:schemeClr val="tx1"/>
                  </a:solidFill>
                  <a:latin typeface="Times New Roman" pitchFamily="18" charset="0"/>
                  <a:cs typeface="Times New Roman" pitchFamily="18" charset="0"/>
                </a:rPr>
                <a:t>(change of state)</a:t>
              </a:r>
              <a:endParaRPr lang="en-US" sz="2000" dirty="0">
                <a:solidFill>
                  <a:schemeClr val="tx1"/>
                </a:solidFill>
                <a:latin typeface="Times New Roman" pitchFamily="18" charset="0"/>
                <a:cs typeface="Times New Roman" pitchFamily="18" charset="0"/>
              </a:endParaRPr>
            </a:p>
          </p:txBody>
        </p:sp>
        <p:sp>
          <p:nvSpPr>
            <p:cNvPr id="13" name="Round Diagonal Corner Rectangle 12"/>
            <p:cNvSpPr/>
            <p:nvPr/>
          </p:nvSpPr>
          <p:spPr>
            <a:xfrm>
              <a:off x="5181600" y="3390900"/>
              <a:ext cx="3581400" cy="685800"/>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solidFill>
                    <a:schemeClr val="tx1"/>
                  </a:solidFill>
                  <a:latin typeface="Times New Roman" pitchFamily="18" charset="0"/>
                  <a:cs typeface="Times New Roman" pitchFamily="18" charset="0"/>
                </a:rPr>
                <a:t>Technical -economical </a:t>
              </a:r>
            </a:p>
            <a:p>
              <a:pPr algn="ctr"/>
              <a:r>
                <a:rPr lang="en-US" sz="2000" dirty="0" smtClean="0">
                  <a:solidFill>
                    <a:schemeClr val="tx1"/>
                  </a:solidFill>
                  <a:latin typeface="Times New Roman" pitchFamily="18" charset="0"/>
                  <a:cs typeface="Times New Roman" pitchFamily="18" charset="0"/>
                </a:rPr>
                <a:t>processes</a:t>
              </a:r>
              <a:endParaRPr lang="en-US" sz="2000" dirty="0">
                <a:solidFill>
                  <a:schemeClr val="tx1"/>
                </a:solidFill>
                <a:latin typeface="Times New Roman" pitchFamily="18" charset="0"/>
                <a:cs typeface="Times New Roman" pitchFamily="18" charset="0"/>
              </a:endParaRPr>
            </a:p>
          </p:txBody>
        </p:sp>
        <p:cxnSp>
          <p:nvCxnSpPr>
            <p:cNvPr id="14" name="Straight Connector 13"/>
            <p:cNvCxnSpPr/>
            <p:nvPr/>
          </p:nvCxnSpPr>
          <p:spPr>
            <a:xfrm>
              <a:off x="2057400" y="4124765"/>
              <a:ext cx="0" cy="152400"/>
            </a:xfrm>
            <a:prstGeom prst="line">
              <a:avLst/>
            </a:prstGeom>
          </p:spPr>
          <p:style>
            <a:lnRef idx="2">
              <a:schemeClr val="accent3"/>
            </a:lnRef>
            <a:fillRef idx="1">
              <a:schemeClr val="lt1"/>
            </a:fillRef>
            <a:effectRef idx="0">
              <a:schemeClr val="accent3"/>
            </a:effectRef>
            <a:fontRef idx="minor">
              <a:schemeClr val="dk1"/>
            </a:fontRef>
          </p:style>
        </p:cxnSp>
        <p:cxnSp>
          <p:nvCxnSpPr>
            <p:cNvPr id="15" name="Straight Connector 14"/>
            <p:cNvCxnSpPr/>
            <p:nvPr/>
          </p:nvCxnSpPr>
          <p:spPr>
            <a:xfrm>
              <a:off x="7009001" y="4048565"/>
              <a:ext cx="0" cy="254391"/>
            </a:xfrm>
            <a:prstGeom prst="line">
              <a:avLst/>
            </a:prstGeom>
          </p:spPr>
          <p:style>
            <a:lnRef idx="2">
              <a:schemeClr val="accent3"/>
            </a:lnRef>
            <a:fillRef idx="1">
              <a:schemeClr val="lt1"/>
            </a:fillRef>
            <a:effectRef idx="0">
              <a:schemeClr val="accent3"/>
            </a:effectRef>
            <a:fontRef idx="minor">
              <a:schemeClr val="dk1"/>
            </a:fontRef>
          </p:style>
        </p:cxnSp>
        <p:sp>
          <p:nvSpPr>
            <p:cNvPr id="16" name="Round Diagonal Corner Rectangle 15"/>
            <p:cNvSpPr/>
            <p:nvPr/>
          </p:nvSpPr>
          <p:spPr>
            <a:xfrm>
              <a:off x="686936" y="4302956"/>
              <a:ext cx="3581400" cy="342900"/>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solidFill>
                    <a:schemeClr val="tx1"/>
                  </a:solidFill>
                  <a:latin typeface="Times New Roman" pitchFamily="18" charset="0"/>
                  <a:cs typeface="Times New Roman" pitchFamily="18" charset="0"/>
                </a:rPr>
                <a:t>Damage </a:t>
              </a:r>
              <a:endParaRPr lang="en-US" sz="2000" dirty="0">
                <a:solidFill>
                  <a:schemeClr val="tx1"/>
                </a:solidFill>
                <a:latin typeface="Times New Roman" pitchFamily="18" charset="0"/>
                <a:cs typeface="Times New Roman" pitchFamily="18" charset="0"/>
              </a:endParaRPr>
            </a:p>
          </p:txBody>
        </p:sp>
        <p:sp>
          <p:nvSpPr>
            <p:cNvPr id="17" name="Round Diagonal Corner Rectangle 16"/>
            <p:cNvSpPr/>
            <p:nvPr/>
          </p:nvSpPr>
          <p:spPr>
            <a:xfrm>
              <a:off x="5114552" y="4302956"/>
              <a:ext cx="3581400" cy="342900"/>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solidFill>
                    <a:schemeClr val="tx1"/>
                  </a:solidFill>
                  <a:latin typeface="Times New Roman" pitchFamily="18" charset="0"/>
                  <a:cs typeface="Times New Roman" pitchFamily="18" charset="0"/>
                </a:rPr>
                <a:t>Obstacles  </a:t>
              </a:r>
              <a:endParaRPr lang="en-US" sz="2000" dirty="0">
                <a:solidFill>
                  <a:schemeClr val="tx1"/>
                </a:solidFill>
                <a:latin typeface="Times New Roman" pitchFamily="18" charset="0"/>
                <a:cs typeface="Times New Roman" pitchFamily="18" charset="0"/>
              </a:endParaRPr>
            </a:p>
          </p:txBody>
        </p:sp>
        <p:cxnSp>
          <p:nvCxnSpPr>
            <p:cNvPr id="18" name="Straight Connector 17"/>
            <p:cNvCxnSpPr/>
            <p:nvPr/>
          </p:nvCxnSpPr>
          <p:spPr>
            <a:xfrm>
              <a:off x="2437505" y="4655235"/>
              <a:ext cx="0" cy="152400"/>
            </a:xfrm>
            <a:prstGeom prst="line">
              <a:avLst/>
            </a:prstGeom>
          </p:spPr>
          <p:style>
            <a:lnRef idx="2">
              <a:schemeClr val="accent3"/>
            </a:lnRef>
            <a:fillRef idx="1">
              <a:schemeClr val="lt1"/>
            </a:fillRef>
            <a:effectRef idx="0">
              <a:schemeClr val="accent3"/>
            </a:effectRef>
            <a:fontRef idx="minor">
              <a:schemeClr val="dk1"/>
            </a:fontRef>
          </p:style>
        </p:cxnSp>
        <p:sp>
          <p:nvSpPr>
            <p:cNvPr id="19" name="Round Diagonal Corner Rectangle 18"/>
            <p:cNvSpPr/>
            <p:nvPr/>
          </p:nvSpPr>
          <p:spPr>
            <a:xfrm>
              <a:off x="152400" y="5123571"/>
              <a:ext cx="1370464" cy="342900"/>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solidFill>
                    <a:schemeClr val="tx1"/>
                  </a:solidFill>
                  <a:latin typeface="Times New Roman" pitchFamily="18" charset="0"/>
                  <a:cs typeface="Times New Roman" pitchFamily="18" charset="0"/>
                </a:rPr>
                <a:t>Wear </a:t>
              </a:r>
              <a:endParaRPr lang="en-US" sz="2000" dirty="0">
                <a:solidFill>
                  <a:schemeClr val="tx1"/>
                </a:solidFill>
                <a:latin typeface="Times New Roman" pitchFamily="18" charset="0"/>
                <a:cs typeface="Times New Roman" pitchFamily="18" charset="0"/>
              </a:endParaRPr>
            </a:p>
          </p:txBody>
        </p:sp>
        <p:sp>
          <p:nvSpPr>
            <p:cNvPr id="20" name="Round Diagonal Corner Rectangle 19"/>
            <p:cNvSpPr/>
            <p:nvPr/>
          </p:nvSpPr>
          <p:spPr>
            <a:xfrm>
              <a:off x="1752600" y="5123571"/>
              <a:ext cx="1980064" cy="342900"/>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solidFill>
                    <a:schemeClr val="tx1"/>
                  </a:solidFill>
                  <a:latin typeface="Times New Roman" pitchFamily="18" charset="0"/>
                  <a:cs typeface="Times New Roman" pitchFamily="18" charset="0"/>
                </a:rPr>
                <a:t>Overload  </a:t>
              </a:r>
              <a:endParaRPr lang="en-US" sz="2000" dirty="0">
                <a:solidFill>
                  <a:schemeClr val="tx1"/>
                </a:solidFill>
                <a:latin typeface="Times New Roman" pitchFamily="18" charset="0"/>
                <a:cs typeface="Times New Roman" pitchFamily="18" charset="0"/>
              </a:endParaRPr>
            </a:p>
          </p:txBody>
        </p:sp>
        <p:sp>
          <p:nvSpPr>
            <p:cNvPr id="21" name="Round Diagonal Corner Rectangle 20"/>
            <p:cNvSpPr/>
            <p:nvPr/>
          </p:nvSpPr>
          <p:spPr>
            <a:xfrm>
              <a:off x="3974910" y="5129140"/>
              <a:ext cx="1727580" cy="662060"/>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solidFill>
                    <a:schemeClr val="tx1"/>
                  </a:solidFill>
                  <a:latin typeface="Times New Roman" pitchFamily="18" charset="0"/>
                  <a:cs typeface="Times New Roman" pitchFamily="18" charset="0"/>
                </a:rPr>
                <a:t>Others </a:t>
              </a:r>
            </a:p>
            <a:p>
              <a:pPr algn="ctr"/>
              <a:r>
                <a:rPr lang="en-US" sz="2000" dirty="0" smtClean="0">
                  <a:solidFill>
                    <a:schemeClr val="tx1"/>
                  </a:solidFill>
                  <a:latin typeface="Times New Roman" pitchFamily="18" charset="0"/>
                  <a:cs typeface="Times New Roman" pitchFamily="18" charset="0"/>
                </a:rPr>
                <a:t>-fire, pests</a:t>
              </a:r>
              <a:endParaRPr lang="en-US" sz="2000" dirty="0">
                <a:solidFill>
                  <a:schemeClr val="tx1"/>
                </a:solidFill>
                <a:latin typeface="Times New Roman" pitchFamily="18" charset="0"/>
                <a:cs typeface="Times New Roman" pitchFamily="18" charset="0"/>
              </a:endParaRPr>
            </a:p>
          </p:txBody>
        </p:sp>
        <p:cxnSp>
          <p:nvCxnSpPr>
            <p:cNvPr id="27" name="Straight Connector 26"/>
            <p:cNvCxnSpPr/>
            <p:nvPr/>
          </p:nvCxnSpPr>
          <p:spPr>
            <a:xfrm>
              <a:off x="646805" y="4807635"/>
              <a:ext cx="4191895" cy="0"/>
            </a:xfrm>
            <a:prstGeom prst="line">
              <a:avLst/>
            </a:prstGeom>
          </p:spPr>
          <p:style>
            <a:lnRef idx="2">
              <a:schemeClr val="accent3"/>
            </a:lnRef>
            <a:fillRef idx="1">
              <a:schemeClr val="lt1"/>
            </a:fillRef>
            <a:effectRef idx="0">
              <a:schemeClr val="accent3"/>
            </a:effectRef>
            <a:fontRef idx="minor">
              <a:schemeClr val="dk1"/>
            </a:fontRef>
          </p:style>
        </p:cxnSp>
        <p:cxnSp>
          <p:nvCxnSpPr>
            <p:cNvPr id="29" name="Straight Connector 28"/>
            <p:cNvCxnSpPr/>
            <p:nvPr/>
          </p:nvCxnSpPr>
          <p:spPr>
            <a:xfrm>
              <a:off x="646805" y="4818771"/>
              <a:ext cx="0" cy="304800"/>
            </a:xfrm>
            <a:prstGeom prst="line">
              <a:avLst/>
            </a:prstGeom>
          </p:spPr>
          <p:style>
            <a:lnRef idx="2">
              <a:schemeClr val="accent3"/>
            </a:lnRef>
            <a:fillRef idx="1">
              <a:schemeClr val="lt1"/>
            </a:fillRef>
            <a:effectRef idx="0">
              <a:schemeClr val="accent3"/>
            </a:effectRef>
            <a:fontRef idx="minor">
              <a:schemeClr val="dk1"/>
            </a:fontRef>
          </p:style>
        </p:cxnSp>
        <p:cxnSp>
          <p:nvCxnSpPr>
            <p:cNvPr id="30" name="Straight Connector 29"/>
            <p:cNvCxnSpPr/>
            <p:nvPr/>
          </p:nvCxnSpPr>
          <p:spPr>
            <a:xfrm>
              <a:off x="2742752" y="4807635"/>
              <a:ext cx="0" cy="304800"/>
            </a:xfrm>
            <a:prstGeom prst="line">
              <a:avLst/>
            </a:prstGeom>
          </p:spPr>
          <p:style>
            <a:lnRef idx="2">
              <a:schemeClr val="accent3"/>
            </a:lnRef>
            <a:fillRef idx="1">
              <a:schemeClr val="lt1"/>
            </a:fillRef>
            <a:effectRef idx="0">
              <a:schemeClr val="accent3"/>
            </a:effectRef>
            <a:fontRef idx="minor">
              <a:schemeClr val="dk1"/>
            </a:fontRef>
          </p:style>
        </p:cxnSp>
        <p:cxnSp>
          <p:nvCxnSpPr>
            <p:cNvPr id="31" name="Straight Connector 30"/>
            <p:cNvCxnSpPr/>
            <p:nvPr/>
          </p:nvCxnSpPr>
          <p:spPr>
            <a:xfrm>
              <a:off x="4835769" y="4807635"/>
              <a:ext cx="0" cy="304800"/>
            </a:xfrm>
            <a:prstGeom prst="line">
              <a:avLst/>
            </a:prstGeom>
          </p:spPr>
          <p:style>
            <a:lnRef idx="2">
              <a:schemeClr val="accent3"/>
            </a:lnRef>
            <a:fillRef idx="1">
              <a:schemeClr val="lt1"/>
            </a:fillRef>
            <a:effectRef idx="0">
              <a:schemeClr val="accent3"/>
            </a:effectRef>
            <a:fontRef idx="minor">
              <a:schemeClr val="dk1"/>
            </a:fontRef>
          </p:style>
        </p:cxnSp>
        <p:cxnSp>
          <p:nvCxnSpPr>
            <p:cNvPr id="32" name="Straight Connector 31"/>
            <p:cNvCxnSpPr/>
            <p:nvPr/>
          </p:nvCxnSpPr>
          <p:spPr>
            <a:xfrm>
              <a:off x="601948" y="5466471"/>
              <a:ext cx="0" cy="863111"/>
            </a:xfrm>
            <a:prstGeom prst="line">
              <a:avLst/>
            </a:prstGeom>
          </p:spPr>
          <p:style>
            <a:lnRef idx="2">
              <a:schemeClr val="accent3"/>
            </a:lnRef>
            <a:fillRef idx="1">
              <a:schemeClr val="lt1"/>
            </a:fillRef>
            <a:effectRef idx="0">
              <a:schemeClr val="accent3"/>
            </a:effectRef>
            <a:fontRef idx="minor">
              <a:schemeClr val="dk1"/>
            </a:fontRef>
          </p:style>
        </p:cxnSp>
        <p:cxnSp>
          <p:nvCxnSpPr>
            <p:cNvPr id="34" name="Straight Connector 33"/>
            <p:cNvCxnSpPr/>
            <p:nvPr/>
          </p:nvCxnSpPr>
          <p:spPr>
            <a:xfrm>
              <a:off x="601948" y="6019800"/>
              <a:ext cx="5875052" cy="0"/>
            </a:xfrm>
            <a:prstGeom prst="line">
              <a:avLst/>
            </a:prstGeom>
          </p:spPr>
          <p:style>
            <a:lnRef idx="2">
              <a:schemeClr val="accent3"/>
            </a:lnRef>
            <a:fillRef idx="1">
              <a:schemeClr val="lt1"/>
            </a:fillRef>
            <a:effectRef idx="0">
              <a:schemeClr val="accent3"/>
            </a:effectRef>
            <a:fontRef idx="minor">
              <a:schemeClr val="dk1"/>
            </a:fontRef>
          </p:style>
        </p:cxnSp>
        <p:sp>
          <p:nvSpPr>
            <p:cNvPr id="35" name="Round Diagonal Corner Rectangle 34"/>
            <p:cNvSpPr/>
            <p:nvPr/>
          </p:nvSpPr>
          <p:spPr>
            <a:xfrm>
              <a:off x="85579" y="6323720"/>
              <a:ext cx="1370464" cy="342900"/>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solidFill>
                    <a:schemeClr val="tx1"/>
                  </a:solidFill>
                  <a:latin typeface="Times New Roman" pitchFamily="18" charset="0"/>
                  <a:cs typeface="Times New Roman" pitchFamily="18" charset="0"/>
                </a:rPr>
                <a:t>Wear </a:t>
              </a:r>
              <a:endParaRPr lang="en-US" sz="2000" dirty="0">
                <a:solidFill>
                  <a:schemeClr val="tx1"/>
                </a:solidFill>
                <a:latin typeface="Times New Roman" pitchFamily="18" charset="0"/>
                <a:cs typeface="Times New Roman" pitchFamily="18" charset="0"/>
              </a:endParaRPr>
            </a:p>
          </p:txBody>
        </p:sp>
        <p:cxnSp>
          <p:nvCxnSpPr>
            <p:cNvPr id="37" name="Straight Connector 36"/>
            <p:cNvCxnSpPr/>
            <p:nvPr/>
          </p:nvCxnSpPr>
          <p:spPr>
            <a:xfrm>
              <a:off x="2437505" y="6019800"/>
              <a:ext cx="0" cy="304800"/>
            </a:xfrm>
            <a:prstGeom prst="line">
              <a:avLst/>
            </a:prstGeom>
          </p:spPr>
          <p:style>
            <a:lnRef idx="2">
              <a:schemeClr val="accent3"/>
            </a:lnRef>
            <a:fillRef idx="1">
              <a:schemeClr val="lt1"/>
            </a:fillRef>
            <a:effectRef idx="0">
              <a:schemeClr val="accent3"/>
            </a:effectRef>
            <a:fontRef idx="minor">
              <a:schemeClr val="dk1"/>
            </a:fontRef>
          </p:style>
        </p:cxnSp>
        <p:cxnSp>
          <p:nvCxnSpPr>
            <p:cNvPr id="38" name="Straight Connector 37"/>
            <p:cNvCxnSpPr/>
            <p:nvPr/>
          </p:nvCxnSpPr>
          <p:spPr>
            <a:xfrm>
              <a:off x="3954981" y="6019800"/>
              <a:ext cx="0" cy="304800"/>
            </a:xfrm>
            <a:prstGeom prst="line">
              <a:avLst/>
            </a:prstGeom>
          </p:spPr>
          <p:style>
            <a:lnRef idx="2">
              <a:schemeClr val="accent3"/>
            </a:lnRef>
            <a:fillRef idx="1">
              <a:schemeClr val="lt1"/>
            </a:fillRef>
            <a:effectRef idx="0">
              <a:schemeClr val="accent3"/>
            </a:effectRef>
            <a:fontRef idx="minor">
              <a:schemeClr val="dk1"/>
            </a:fontRef>
          </p:style>
        </p:cxnSp>
        <p:cxnSp>
          <p:nvCxnSpPr>
            <p:cNvPr id="39" name="Straight Connector 38"/>
            <p:cNvCxnSpPr/>
            <p:nvPr/>
          </p:nvCxnSpPr>
          <p:spPr>
            <a:xfrm>
              <a:off x="6482862" y="6019800"/>
              <a:ext cx="0" cy="304800"/>
            </a:xfrm>
            <a:prstGeom prst="line">
              <a:avLst/>
            </a:prstGeom>
          </p:spPr>
          <p:style>
            <a:lnRef idx="2">
              <a:schemeClr val="accent3"/>
            </a:lnRef>
            <a:fillRef idx="1">
              <a:schemeClr val="lt1"/>
            </a:fillRef>
            <a:effectRef idx="0">
              <a:schemeClr val="accent3"/>
            </a:effectRef>
            <a:fontRef idx="minor">
              <a:schemeClr val="dk1"/>
            </a:fontRef>
          </p:style>
        </p:cxnSp>
        <p:sp>
          <p:nvSpPr>
            <p:cNvPr id="41" name="Round Diagonal Corner Rectangle 40"/>
            <p:cNvSpPr/>
            <p:nvPr/>
          </p:nvSpPr>
          <p:spPr>
            <a:xfrm>
              <a:off x="1600273" y="6324600"/>
              <a:ext cx="1370464" cy="342900"/>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solidFill>
                    <a:schemeClr val="tx1"/>
                  </a:solidFill>
                  <a:latin typeface="Times New Roman" pitchFamily="18" charset="0"/>
                  <a:cs typeface="Times New Roman" pitchFamily="18" charset="0"/>
                </a:rPr>
                <a:t>Wear </a:t>
              </a:r>
              <a:endParaRPr lang="en-US" sz="2000" dirty="0">
                <a:solidFill>
                  <a:schemeClr val="tx1"/>
                </a:solidFill>
                <a:latin typeface="Times New Roman" pitchFamily="18" charset="0"/>
                <a:cs typeface="Times New Roman" pitchFamily="18" charset="0"/>
              </a:endParaRPr>
            </a:p>
          </p:txBody>
        </p:sp>
        <p:sp>
          <p:nvSpPr>
            <p:cNvPr id="42" name="Round Diagonal Corner Rectangle 41"/>
            <p:cNvSpPr/>
            <p:nvPr/>
          </p:nvSpPr>
          <p:spPr>
            <a:xfrm>
              <a:off x="3289678" y="6324600"/>
              <a:ext cx="1370464" cy="342900"/>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solidFill>
                    <a:schemeClr val="tx1"/>
                  </a:solidFill>
                  <a:latin typeface="Times New Roman" pitchFamily="18" charset="0"/>
                  <a:cs typeface="Times New Roman" pitchFamily="18" charset="0"/>
                </a:rPr>
                <a:t>Wear </a:t>
              </a:r>
              <a:endParaRPr lang="en-US" sz="2000" dirty="0">
                <a:solidFill>
                  <a:schemeClr val="tx1"/>
                </a:solidFill>
                <a:latin typeface="Times New Roman" pitchFamily="18" charset="0"/>
                <a:cs typeface="Times New Roman" pitchFamily="18" charset="0"/>
              </a:endParaRPr>
            </a:p>
          </p:txBody>
        </p:sp>
        <p:sp>
          <p:nvSpPr>
            <p:cNvPr id="43" name="Round Diagonal Corner Rectangle 42"/>
            <p:cNvSpPr/>
            <p:nvPr/>
          </p:nvSpPr>
          <p:spPr>
            <a:xfrm>
              <a:off x="5187462" y="6329582"/>
              <a:ext cx="1370464" cy="342900"/>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solidFill>
                    <a:schemeClr val="tx1"/>
                  </a:solidFill>
                  <a:latin typeface="Times New Roman" pitchFamily="18" charset="0"/>
                  <a:cs typeface="Times New Roman" pitchFamily="18" charset="0"/>
                </a:rPr>
                <a:t>Wear </a:t>
              </a:r>
              <a:endParaRPr lang="en-US" sz="2000" dirty="0">
                <a:solidFill>
                  <a:schemeClr val="tx1"/>
                </a:solidFill>
                <a:latin typeface="Times New Roman" pitchFamily="18" charset="0"/>
                <a:cs typeface="Times New Roman" pitchFamily="18" charset="0"/>
              </a:endParaRPr>
            </a:p>
          </p:txBody>
        </p:sp>
        <p:cxnSp>
          <p:nvCxnSpPr>
            <p:cNvPr id="45" name="Straight Connector 44"/>
            <p:cNvCxnSpPr/>
            <p:nvPr/>
          </p:nvCxnSpPr>
          <p:spPr>
            <a:xfrm>
              <a:off x="7239894" y="3207224"/>
              <a:ext cx="0" cy="183676"/>
            </a:xfrm>
            <a:prstGeom prst="line">
              <a:avLst/>
            </a:prstGeom>
          </p:spPr>
          <p:style>
            <a:lnRef idx="2">
              <a:schemeClr val="accent3"/>
            </a:lnRef>
            <a:fillRef idx="1">
              <a:schemeClr val="lt1"/>
            </a:fillRef>
            <a:effectRef idx="0">
              <a:schemeClr val="accent3"/>
            </a:effectRef>
            <a:fontRef idx="minor">
              <a:schemeClr val="dk1"/>
            </a:fontRef>
          </p:style>
        </p:cxnSp>
        <p:cxnSp>
          <p:nvCxnSpPr>
            <p:cNvPr id="47" name="Straight Connector 46"/>
            <p:cNvCxnSpPr/>
            <p:nvPr/>
          </p:nvCxnSpPr>
          <p:spPr>
            <a:xfrm>
              <a:off x="2437505" y="3200400"/>
              <a:ext cx="1" cy="238565"/>
            </a:xfrm>
            <a:prstGeom prst="line">
              <a:avLst/>
            </a:prstGeom>
          </p:spPr>
          <p:style>
            <a:lnRef idx="2">
              <a:schemeClr val="accent3"/>
            </a:lnRef>
            <a:fillRef idx="1">
              <a:schemeClr val="lt1"/>
            </a:fillRef>
            <a:effectRef idx="0">
              <a:schemeClr val="accent3"/>
            </a:effectRef>
            <a:fontRef idx="minor">
              <a:schemeClr val="dk1"/>
            </a:fontRef>
          </p:style>
        </p:cxnSp>
      </p:grpSp>
      <p:sp>
        <p:nvSpPr>
          <p:cNvPr id="5" name="Slide Number Placeholder 4"/>
          <p:cNvSpPr>
            <a:spLocks noGrp="1"/>
          </p:cNvSpPr>
          <p:nvPr>
            <p:ph type="sldNum" sz="quarter" idx="12"/>
          </p:nvPr>
        </p:nvSpPr>
        <p:spPr/>
        <p:txBody>
          <a:bodyPr/>
          <a:lstStyle/>
          <a:p>
            <a:fld id="{5A397FF7-5BF3-4B8D-AD93-8180831C06F2}" type="slidenum">
              <a:rPr lang="en-US" smtClean="0"/>
              <a:pPr/>
              <a:t>3</a:t>
            </a:fld>
            <a:endParaRPr lang="en-US" dirty="0"/>
          </a:p>
        </p:txBody>
      </p:sp>
    </p:spTree>
    <p:extLst>
      <p:ext uri="{BB962C8B-B14F-4D97-AF65-F5344CB8AC3E}">
        <p14:creationId xmlns:p14="http://schemas.microsoft.com/office/powerpoint/2010/main" val="7794258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r">
              <a:spcBef>
                <a:spcPct val="20000"/>
              </a:spcBef>
            </a:pPr>
            <a:r>
              <a:rPr lang="en-US" sz="2800" dirty="0">
                <a:solidFill>
                  <a:prstClr val="black"/>
                </a:solidFill>
                <a:latin typeface="Times New Roman" pitchFamily="18" charset="0"/>
                <a:ea typeface="+mn-ea"/>
                <a:cs typeface="Times New Roman" pitchFamily="18" charset="0"/>
              </a:rPr>
              <a:t>.....</a:t>
            </a:r>
            <a:r>
              <a:rPr lang="en-US" sz="2800" dirty="0" smtClean="0">
                <a:solidFill>
                  <a:prstClr val="black"/>
                </a:solidFill>
                <a:latin typeface="Times New Roman" pitchFamily="18" charset="0"/>
                <a:ea typeface="+mn-ea"/>
                <a:cs typeface="Times New Roman" pitchFamily="18" charset="0"/>
              </a:rPr>
              <a:t>Cont’d</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1143000"/>
            <a:ext cx="8305800" cy="4983165"/>
          </a:xfrm>
        </p:spPr>
        <p:txBody>
          <a:bodyPr>
            <a:normAutofit/>
          </a:bodyPr>
          <a:lstStyle/>
          <a:p>
            <a:pPr marL="0" indent="0" algn="just">
              <a:buNone/>
            </a:pPr>
            <a:r>
              <a:rPr lang="en-US" sz="2400" dirty="0" smtClean="0">
                <a:latin typeface="Times New Roman" pitchFamily="18" charset="0"/>
                <a:cs typeface="Times New Roman" pitchFamily="18" charset="0"/>
              </a:rPr>
              <a:t>The most important physical property of mineral oils is viscosity which is a measure of resistance to flow . </a:t>
            </a:r>
          </a:p>
          <a:p>
            <a:pPr marL="0" indent="0" algn="just">
              <a:lnSpc>
                <a:spcPct val="150000"/>
              </a:lnSpc>
              <a:buNone/>
            </a:pPr>
            <a:r>
              <a:rPr lang="en-US" sz="2400" dirty="0" smtClean="0">
                <a:solidFill>
                  <a:srgbClr val="FF0000"/>
                </a:solidFill>
                <a:latin typeface="Times New Roman" pitchFamily="18" charset="0"/>
                <a:cs typeface="Times New Roman" pitchFamily="18" charset="0"/>
              </a:rPr>
              <a:t>Other important lubricant properties are the following </a:t>
            </a:r>
          </a:p>
          <a:p>
            <a:pPr marL="0" indent="0">
              <a:lnSpc>
                <a:spcPct val="150000"/>
              </a:lnSpc>
              <a:buNone/>
            </a:pPr>
            <a:r>
              <a:rPr lang="en-US" sz="2400" dirty="0" smtClean="0">
                <a:solidFill>
                  <a:srgbClr val="00B0F0"/>
                </a:solidFill>
                <a:latin typeface="Times New Roman" pitchFamily="18" charset="0"/>
                <a:cs typeface="Times New Roman" pitchFamily="18" charset="0"/>
              </a:rPr>
              <a:t>– Anti-wear and EP (extreme pressure) properties </a:t>
            </a:r>
          </a:p>
          <a:p>
            <a:pPr marL="0" indent="0">
              <a:lnSpc>
                <a:spcPct val="150000"/>
              </a:lnSpc>
              <a:buNone/>
            </a:pPr>
            <a:r>
              <a:rPr lang="en-US" sz="2400" dirty="0" smtClean="0">
                <a:solidFill>
                  <a:srgbClr val="00B0F0"/>
                </a:solidFill>
                <a:latin typeface="Times New Roman" pitchFamily="18" charset="0"/>
                <a:cs typeface="Times New Roman" pitchFamily="18" charset="0"/>
              </a:rPr>
              <a:t>– Oxidation resistance</a:t>
            </a:r>
          </a:p>
          <a:p>
            <a:pPr marL="0" indent="0">
              <a:lnSpc>
                <a:spcPct val="150000"/>
              </a:lnSpc>
              <a:buNone/>
            </a:pPr>
            <a:r>
              <a:rPr lang="en-US" sz="2400" dirty="0" smtClean="0">
                <a:solidFill>
                  <a:srgbClr val="00B0F0"/>
                </a:solidFill>
                <a:latin typeface="Times New Roman" pitchFamily="18" charset="0"/>
                <a:cs typeface="Times New Roman" pitchFamily="18" charset="0"/>
              </a:rPr>
              <a:t>– Ant-corrosion properties </a:t>
            </a:r>
          </a:p>
          <a:p>
            <a:pPr marL="0" indent="0">
              <a:lnSpc>
                <a:spcPct val="150000"/>
              </a:lnSpc>
              <a:buNone/>
            </a:pPr>
            <a:r>
              <a:rPr lang="en-US" sz="2400" dirty="0" smtClean="0">
                <a:solidFill>
                  <a:srgbClr val="00B0F0"/>
                </a:solidFill>
                <a:latin typeface="Times New Roman" pitchFamily="18" charset="0"/>
                <a:cs typeface="Times New Roman" pitchFamily="18" charset="0"/>
              </a:rPr>
              <a:t>– Anti-foaming property; and </a:t>
            </a:r>
          </a:p>
          <a:p>
            <a:pPr marL="0" indent="0">
              <a:lnSpc>
                <a:spcPct val="150000"/>
              </a:lnSpc>
              <a:buNone/>
            </a:pPr>
            <a:r>
              <a:rPr lang="en-US" sz="2400" dirty="0" smtClean="0">
                <a:solidFill>
                  <a:srgbClr val="00B0F0"/>
                </a:solidFill>
                <a:latin typeface="Times New Roman" pitchFamily="18" charset="0"/>
                <a:cs typeface="Times New Roman" pitchFamily="18" charset="0"/>
              </a:rPr>
              <a:t>– Ability to separate from water)</a:t>
            </a:r>
            <a:endParaRPr lang="en-US" sz="2400" dirty="0">
              <a:solidFill>
                <a:srgbClr val="00B0F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A397FF7-5BF3-4B8D-AD93-8180831C06F2}" type="slidenum">
              <a:rPr lang="en-US" smtClean="0"/>
              <a:pPr/>
              <a:t>30</a:t>
            </a:fld>
            <a:endParaRPr lang="en-US" dirty="0"/>
          </a:p>
        </p:txBody>
      </p:sp>
    </p:spTree>
    <p:extLst>
      <p:ext uri="{BB962C8B-B14F-4D97-AF65-F5344CB8AC3E}">
        <p14:creationId xmlns:p14="http://schemas.microsoft.com/office/powerpoint/2010/main" val="138302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3429000" cy="563562"/>
          </a:xfrm>
          <a:ln>
            <a:solidFill>
              <a:srgbClr val="FF0000"/>
            </a:solidFill>
          </a:ln>
        </p:spPr>
        <p:txBody>
          <a:bodyPr>
            <a:normAutofit/>
          </a:bodyPr>
          <a:lstStyle/>
          <a:p>
            <a:pPr lvl="0">
              <a:spcBef>
                <a:spcPct val="20000"/>
              </a:spcBef>
            </a:pPr>
            <a:r>
              <a:rPr lang="en-US" sz="2800" b="1" dirty="0" smtClean="0">
                <a:latin typeface="Times New Roman" pitchFamily="18" charset="0"/>
                <a:ea typeface="+mn-ea"/>
                <a:cs typeface="Times New Roman" pitchFamily="18" charset="0"/>
              </a:rPr>
              <a:t>B, </a:t>
            </a:r>
            <a:r>
              <a:rPr lang="en-US" sz="2800" b="1" dirty="0">
                <a:latin typeface="Times New Roman" pitchFamily="18" charset="0"/>
                <a:ea typeface="+mn-ea"/>
                <a:cs typeface="Times New Roman" pitchFamily="18" charset="0"/>
              </a:rPr>
              <a:t>Synthetic </a:t>
            </a:r>
            <a:r>
              <a:rPr lang="en-US" sz="2800" b="1" dirty="0" smtClean="0">
                <a:latin typeface="Times New Roman" pitchFamily="18" charset="0"/>
                <a:ea typeface="+mn-ea"/>
                <a:cs typeface="Times New Roman" pitchFamily="18" charset="0"/>
              </a:rPr>
              <a:t>oils</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533400" y="1066800"/>
            <a:ext cx="8153400" cy="5562598"/>
          </a:xfrm>
        </p:spPr>
        <p:txBody>
          <a:bodyPr>
            <a:noAutofit/>
          </a:bodyPr>
          <a:lstStyle/>
          <a:p>
            <a:pPr marL="0" indent="0" algn="just">
              <a:lnSpc>
                <a:spcPct val="150000"/>
              </a:lnSpc>
              <a:buNone/>
            </a:pPr>
            <a:r>
              <a:rPr lang="en-US" sz="2400" b="1" dirty="0" smtClean="0">
                <a:solidFill>
                  <a:srgbClr val="00B050"/>
                </a:solidFill>
                <a:latin typeface="Times New Roman" pitchFamily="18" charset="0"/>
                <a:cs typeface="Times New Roman" pitchFamily="18" charset="0"/>
              </a:rPr>
              <a:t>Synthetic  oils  </a:t>
            </a:r>
            <a:r>
              <a:rPr lang="en-US" sz="2400" dirty="0" smtClean="0">
                <a:latin typeface="Times New Roman" pitchFamily="18" charset="0"/>
                <a:cs typeface="Times New Roman" pitchFamily="18" charset="0"/>
              </a:rPr>
              <a:t>are  products  produced  under  controlled conditions from  chemical  base  and additives. </a:t>
            </a:r>
          </a:p>
          <a:p>
            <a:pPr marL="0" indent="0" algn="just">
              <a:lnSpc>
                <a:spcPct val="150000"/>
              </a:lnSpc>
              <a:buNone/>
            </a:pPr>
            <a:r>
              <a:rPr lang="en-US" sz="2400" b="1" dirty="0" smtClean="0">
                <a:solidFill>
                  <a:srgbClr val="00B050"/>
                </a:solidFill>
                <a:latin typeface="Times New Roman" pitchFamily="18" charset="0"/>
                <a:cs typeface="Times New Roman" pitchFamily="18" charset="0"/>
              </a:rPr>
              <a:t>Synthetic oils  </a:t>
            </a:r>
            <a:r>
              <a:rPr lang="en-US" sz="2400" dirty="0" smtClean="0">
                <a:latin typeface="Times New Roman" pitchFamily="18" charset="0"/>
                <a:cs typeface="Times New Roman" pitchFamily="18" charset="0"/>
              </a:rPr>
              <a:t>are  engineered  to  perform  under  rigorous conditions and extreme temperature.</a:t>
            </a:r>
          </a:p>
          <a:p>
            <a:pPr marL="0" indent="0" algn="just">
              <a:buNone/>
            </a:pPr>
            <a:r>
              <a:rPr lang="en-US" sz="2400" dirty="0" smtClean="0">
                <a:solidFill>
                  <a:srgbClr val="FF0000"/>
                </a:solidFill>
                <a:latin typeface="Times New Roman" pitchFamily="18" charset="0"/>
                <a:cs typeface="Times New Roman" pitchFamily="18" charset="0"/>
              </a:rPr>
              <a:t>The  most  important  properties  of  synthetic  oils  are the following:</a:t>
            </a:r>
          </a:p>
          <a:p>
            <a:pPr marL="0" indent="0">
              <a:lnSpc>
                <a:spcPct val="150000"/>
              </a:lnSpc>
              <a:buNone/>
            </a:pPr>
            <a:r>
              <a:rPr lang="en-US" sz="2400" dirty="0" smtClean="0">
                <a:latin typeface="Times New Roman" pitchFamily="18" charset="0"/>
                <a:cs typeface="Times New Roman" pitchFamily="18" charset="0"/>
              </a:rPr>
              <a:t>– Added lubricity</a:t>
            </a:r>
          </a:p>
          <a:p>
            <a:pPr marL="0" indent="0">
              <a:lnSpc>
                <a:spcPct val="150000"/>
              </a:lnSpc>
              <a:buNone/>
            </a:pPr>
            <a:r>
              <a:rPr lang="en-US" sz="2400" dirty="0" smtClean="0">
                <a:latin typeface="Times New Roman" pitchFamily="18" charset="0"/>
                <a:cs typeface="Times New Roman" pitchFamily="18" charset="0"/>
              </a:rPr>
              <a:t>– Higher film strength</a:t>
            </a:r>
          </a:p>
          <a:p>
            <a:pPr marL="0" indent="0">
              <a:lnSpc>
                <a:spcPct val="150000"/>
              </a:lnSpc>
              <a:buNone/>
            </a:pPr>
            <a:r>
              <a:rPr lang="en-US" sz="2400" dirty="0" smtClean="0">
                <a:latin typeface="Times New Roman" pitchFamily="18" charset="0"/>
                <a:cs typeface="Times New Roman" pitchFamily="18" charset="0"/>
              </a:rPr>
              <a:t>– Good engine start-up properties</a:t>
            </a:r>
          </a:p>
          <a:p>
            <a:pPr marL="0" indent="0">
              <a:lnSpc>
                <a:spcPct val="150000"/>
              </a:lnSpc>
              <a:buNone/>
            </a:pPr>
            <a:r>
              <a:rPr lang="en-US" sz="2400" dirty="0" smtClean="0">
                <a:latin typeface="Times New Roman" pitchFamily="18" charset="0"/>
                <a:cs typeface="Times New Roman" pitchFamily="18" charset="0"/>
              </a:rPr>
              <a:t>– Good resistance to thinning:</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A397FF7-5BF3-4B8D-AD93-8180831C06F2}" type="slidenum">
              <a:rPr lang="en-US" smtClean="0"/>
              <a:pPr/>
              <a:t>31</a:t>
            </a:fld>
            <a:endParaRPr lang="en-US" dirty="0"/>
          </a:p>
        </p:txBody>
      </p:sp>
    </p:spTree>
    <p:extLst>
      <p:ext uri="{BB962C8B-B14F-4D97-AF65-F5344CB8AC3E}">
        <p14:creationId xmlns:p14="http://schemas.microsoft.com/office/powerpoint/2010/main" val="33024234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792162"/>
          </a:xfrm>
        </p:spPr>
        <p:txBody>
          <a:bodyPr>
            <a:normAutofit/>
          </a:bodyPr>
          <a:lstStyle/>
          <a:p>
            <a:pPr lvl="0" algn="r">
              <a:spcBef>
                <a:spcPct val="20000"/>
              </a:spcBef>
            </a:pPr>
            <a:r>
              <a:rPr lang="en-US" sz="3200" dirty="0">
                <a:solidFill>
                  <a:prstClr val="black"/>
                </a:solidFill>
                <a:latin typeface="Times New Roman" pitchFamily="18" charset="0"/>
                <a:ea typeface="+mn-ea"/>
                <a:cs typeface="Times New Roman" pitchFamily="18" charset="0"/>
              </a:rPr>
              <a:t>.....</a:t>
            </a:r>
            <a:r>
              <a:rPr lang="en-US" sz="3200" dirty="0" smtClean="0">
                <a:solidFill>
                  <a:prstClr val="black"/>
                </a:solidFill>
                <a:latin typeface="Times New Roman" pitchFamily="18" charset="0"/>
                <a:ea typeface="+mn-ea"/>
                <a:cs typeface="Times New Roman" pitchFamily="18" charset="0"/>
              </a:rPr>
              <a:t>cont’d</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1219200"/>
            <a:ext cx="8305800" cy="5257800"/>
          </a:xfrm>
        </p:spPr>
        <p:txBody>
          <a:bodyPr>
            <a:normAutofit/>
          </a:bodyPr>
          <a:lstStyle/>
          <a:p>
            <a:pPr marL="0" indent="0" algn="just">
              <a:lnSpc>
                <a:spcPct val="150000"/>
              </a:lnSpc>
              <a:buNone/>
            </a:pPr>
            <a:r>
              <a:rPr lang="en-US" sz="2400" dirty="0" smtClean="0">
                <a:latin typeface="Times New Roman" pitchFamily="18" charset="0"/>
                <a:cs typeface="Times New Roman" pitchFamily="18" charset="0"/>
              </a:rPr>
              <a:t>– Improves energy efficiency</a:t>
            </a:r>
          </a:p>
          <a:p>
            <a:pPr marL="0" indent="0" algn="just">
              <a:lnSpc>
                <a:spcPct val="150000"/>
              </a:lnSpc>
              <a:buNone/>
            </a:pPr>
            <a:r>
              <a:rPr lang="en-US" sz="2400" dirty="0" smtClean="0">
                <a:latin typeface="Times New Roman" pitchFamily="18" charset="0"/>
                <a:cs typeface="Times New Roman" pitchFamily="18" charset="0"/>
              </a:rPr>
              <a:t>– Less sludge or deposit formation</a:t>
            </a:r>
          </a:p>
          <a:p>
            <a:pPr marL="0" indent="0" algn="just">
              <a:lnSpc>
                <a:spcPct val="150000"/>
              </a:lnSpc>
              <a:buNone/>
            </a:pPr>
            <a:r>
              <a:rPr lang="en-US" sz="2400" dirty="0" smtClean="0">
                <a:latin typeface="Times New Roman" pitchFamily="18" charset="0"/>
                <a:cs typeface="Times New Roman" pitchFamily="18" charset="0"/>
              </a:rPr>
              <a:t>– Good thermal properties: </a:t>
            </a:r>
          </a:p>
          <a:p>
            <a:pPr marL="0" indent="0" algn="just">
              <a:lnSpc>
                <a:spcPct val="150000"/>
              </a:lnSpc>
              <a:buNone/>
            </a:pPr>
            <a:r>
              <a:rPr lang="en-US" sz="2400" dirty="0" smtClean="0">
                <a:solidFill>
                  <a:srgbClr val="00B050"/>
                </a:solidFill>
                <a:latin typeface="Times New Roman" pitchFamily="18" charset="0"/>
                <a:cs typeface="Times New Roman" pitchFamily="18" charset="0"/>
              </a:rPr>
              <a:t>Because of their properties, synthetic oils are used for high speed lubrication under extreme loading conditions.</a:t>
            </a:r>
            <a:endParaRPr lang="en-US" sz="2400" dirty="0">
              <a:solidFill>
                <a:srgbClr val="00B05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A397FF7-5BF3-4B8D-AD93-8180831C06F2}" type="slidenum">
              <a:rPr lang="en-US" smtClean="0"/>
              <a:pPr/>
              <a:t>32</a:t>
            </a:fld>
            <a:endParaRPr lang="en-US" dirty="0"/>
          </a:p>
        </p:txBody>
      </p:sp>
    </p:spTree>
    <p:extLst>
      <p:ext uri="{BB962C8B-B14F-4D97-AF65-F5344CB8AC3E}">
        <p14:creationId xmlns:p14="http://schemas.microsoft.com/office/powerpoint/2010/main" val="3994566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077200" cy="563562"/>
          </a:xfrm>
        </p:spPr>
        <p:txBody>
          <a:bodyPr>
            <a:normAutofit/>
          </a:bodyPr>
          <a:lstStyle/>
          <a:p>
            <a:pPr lvl="0" algn="r">
              <a:spcBef>
                <a:spcPct val="20000"/>
              </a:spcBef>
            </a:pPr>
            <a:r>
              <a:rPr lang="en-US" sz="2800" dirty="0">
                <a:solidFill>
                  <a:prstClr val="black"/>
                </a:solidFill>
                <a:latin typeface="Times New Roman" pitchFamily="18" charset="0"/>
                <a:ea typeface="+mn-ea"/>
                <a:cs typeface="Times New Roman" pitchFamily="18" charset="0"/>
              </a:rPr>
              <a:t>...</a:t>
            </a:r>
            <a:r>
              <a:rPr lang="en-US" sz="2800" dirty="0" smtClean="0">
                <a:solidFill>
                  <a:prstClr val="black"/>
                </a:solidFill>
                <a:latin typeface="Times New Roman" pitchFamily="18" charset="0"/>
                <a:ea typeface="+mn-ea"/>
                <a:cs typeface="Times New Roman" pitchFamily="18" charset="0"/>
              </a:rPr>
              <a:t>cont’d</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762002"/>
            <a:ext cx="8382000" cy="5364163"/>
          </a:xfrm>
        </p:spPr>
        <p:txBody>
          <a:bodyPr>
            <a:normAutofit lnSpcReduction="10000"/>
          </a:bodyPr>
          <a:lstStyle/>
          <a:p>
            <a:pPr marL="0" indent="0">
              <a:lnSpc>
                <a:spcPct val="150000"/>
              </a:lnSpc>
              <a:buNone/>
            </a:pPr>
            <a:r>
              <a:rPr lang="en-US" sz="2400" dirty="0" smtClean="0">
                <a:latin typeface="Times New Roman" pitchFamily="18" charset="0"/>
                <a:cs typeface="Times New Roman" pitchFamily="18" charset="0"/>
              </a:rPr>
              <a:t>Because of their properties, synthetic oils are </a:t>
            </a:r>
            <a:r>
              <a:rPr lang="en-US" sz="2400" dirty="0" smtClean="0">
                <a:solidFill>
                  <a:srgbClr val="00B050"/>
                </a:solidFill>
                <a:latin typeface="Times New Roman" pitchFamily="18" charset="0"/>
                <a:cs typeface="Times New Roman" pitchFamily="18" charset="0"/>
              </a:rPr>
              <a:t>used for high speed </a:t>
            </a:r>
          </a:p>
          <a:p>
            <a:pPr marL="0" indent="0">
              <a:lnSpc>
                <a:spcPct val="150000"/>
              </a:lnSpc>
              <a:buNone/>
            </a:pPr>
            <a:r>
              <a:rPr lang="en-US" sz="2400" dirty="0" smtClean="0">
                <a:solidFill>
                  <a:srgbClr val="00B050"/>
                </a:solidFill>
                <a:latin typeface="Times New Roman" pitchFamily="18" charset="0"/>
                <a:cs typeface="Times New Roman" pitchFamily="18" charset="0"/>
              </a:rPr>
              <a:t>lubrication under extreme loading conditions. </a:t>
            </a:r>
          </a:p>
          <a:p>
            <a:pPr marL="0" indent="0">
              <a:lnSpc>
                <a:spcPct val="150000"/>
              </a:lnSpc>
              <a:buNone/>
            </a:pPr>
            <a:r>
              <a:rPr lang="en-US" sz="2400" dirty="0" smtClean="0">
                <a:solidFill>
                  <a:srgbClr val="FF0000"/>
                </a:solidFill>
                <a:latin typeface="Times New Roman" pitchFamily="18" charset="0"/>
                <a:cs typeface="Times New Roman" pitchFamily="18" charset="0"/>
              </a:rPr>
              <a:t>However, synthetic oils have some disadvantages and these are: </a:t>
            </a:r>
          </a:p>
          <a:p>
            <a:pPr marL="0" indent="0">
              <a:lnSpc>
                <a:spcPct val="150000"/>
              </a:lnSpc>
              <a:buNone/>
            </a:pPr>
            <a:r>
              <a:rPr lang="en-US" sz="2400" dirty="0" smtClean="0">
                <a:latin typeface="Times New Roman" pitchFamily="18" charset="0"/>
                <a:cs typeface="Times New Roman" pitchFamily="18" charset="0"/>
              </a:rPr>
              <a:t>• Compativity problem with paints, elastomers and certain metals;</a:t>
            </a:r>
          </a:p>
          <a:p>
            <a:pPr marL="0" indent="0">
              <a:lnSpc>
                <a:spcPct val="150000"/>
              </a:lnSpc>
              <a:buNone/>
            </a:pPr>
            <a:r>
              <a:rPr lang="en-US" sz="2400" dirty="0" smtClean="0">
                <a:latin typeface="Times New Roman" pitchFamily="18" charset="0"/>
                <a:cs typeface="Times New Roman" pitchFamily="18" charset="0"/>
              </a:rPr>
              <a:t>• Reactive in the presence of water resulting in hydrolysis and </a:t>
            </a:r>
          </a:p>
          <a:p>
            <a:pPr marL="0" indent="0">
              <a:lnSpc>
                <a:spcPct val="150000"/>
              </a:lnSpc>
              <a:buNone/>
            </a:pPr>
            <a:r>
              <a:rPr lang="en-US" sz="2400" dirty="0" smtClean="0">
                <a:latin typeface="Times New Roman" pitchFamily="18" charset="0"/>
                <a:cs typeface="Times New Roman" pitchFamily="18" charset="0"/>
              </a:rPr>
              <a:t>corrosion;</a:t>
            </a:r>
          </a:p>
          <a:p>
            <a:pPr marL="0" indent="0">
              <a:lnSpc>
                <a:spcPct val="150000"/>
              </a:lnSpc>
              <a:buNone/>
            </a:pPr>
            <a:r>
              <a:rPr lang="en-US" sz="2400" dirty="0" smtClean="0">
                <a:latin typeface="Times New Roman" pitchFamily="18" charset="0"/>
                <a:cs typeface="Times New Roman" pitchFamily="18" charset="0"/>
              </a:rPr>
              <a:t>• High potential for toxicity;</a:t>
            </a:r>
          </a:p>
          <a:p>
            <a:pPr marL="0" indent="0">
              <a:lnSpc>
                <a:spcPct val="150000"/>
              </a:lnSpc>
              <a:buNone/>
            </a:pPr>
            <a:r>
              <a:rPr lang="en-US" sz="2400" dirty="0" smtClean="0">
                <a:latin typeface="Times New Roman" pitchFamily="18" charset="0"/>
                <a:cs typeface="Times New Roman" pitchFamily="18" charset="0"/>
              </a:rPr>
              <a:t>• Disposal problem due to un-degradable molecular structure;</a:t>
            </a:r>
          </a:p>
          <a:p>
            <a:pPr marL="0" indent="0">
              <a:lnSpc>
                <a:spcPct val="150000"/>
              </a:lnSpc>
              <a:buNone/>
            </a:pPr>
            <a:r>
              <a:rPr lang="en-US" sz="2400" dirty="0" smtClean="0">
                <a:latin typeface="Times New Roman" pitchFamily="18" charset="0"/>
                <a:cs typeface="Times New Roman" pitchFamily="18" charset="0"/>
              </a:rPr>
              <a:t>• More expensive;</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A397FF7-5BF3-4B8D-AD93-8180831C06F2}" type="slidenum">
              <a:rPr lang="en-US" smtClean="0"/>
              <a:pPr/>
              <a:t>33</a:t>
            </a:fld>
            <a:endParaRPr lang="en-US" dirty="0"/>
          </a:p>
        </p:txBody>
      </p:sp>
    </p:spTree>
    <p:extLst>
      <p:ext uri="{BB962C8B-B14F-4D97-AF65-F5344CB8AC3E}">
        <p14:creationId xmlns:p14="http://schemas.microsoft.com/office/powerpoint/2010/main" val="482584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2057400" cy="533400"/>
          </a:xfrm>
          <a:ln>
            <a:noFill/>
          </a:ln>
        </p:spPr>
        <p:txBody>
          <a:bodyPr>
            <a:normAutofit/>
          </a:bodyPr>
          <a:lstStyle/>
          <a:p>
            <a:pPr lvl="0" algn="l">
              <a:spcBef>
                <a:spcPct val="20000"/>
              </a:spcBef>
            </a:pPr>
            <a:r>
              <a:rPr lang="en-US" sz="2800" b="1" dirty="0">
                <a:latin typeface="Times New Roman" pitchFamily="18" charset="0"/>
                <a:ea typeface="+mn-ea"/>
                <a:cs typeface="Times New Roman" pitchFamily="18" charset="0"/>
              </a:rPr>
              <a:t>ii. </a:t>
            </a:r>
            <a:r>
              <a:rPr lang="en-US" sz="2800" b="1" dirty="0" smtClean="0">
                <a:latin typeface="Times New Roman" pitchFamily="18" charset="0"/>
                <a:ea typeface="+mn-ea"/>
                <a:cs typeface="Times New Roman" pitchFamily="18" charset="0"/>
              </a:rPr>
              <a:t>Greases</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066800"/>
            <a:ext cx="8229600" cy="5410200"/>
          </a:xfrm>
        </p:spPr>
        <p:txBody>
          <a:bodyPr>
            <a:noAutofit/>
          </a:bodyPr>
          <a:lstStyle/>
          <a:p>
            <a:pPr marL="0" indent="0" algn="just">
              <a:lnSpc>
                <a:spcPct val="150000"/>
              </a:lnSpc>
              <a:buNone/>
            </a:pPr>
            <a:r>
              <a:rPr lang="en-US" sz="2400" b="1" dirty="0" smtClean="0">
                <a:latin typeface="Times New Roman" pitchFamily="18" charset="0"/>
                <a:cs typeface="Times New Roman" pitchFamily="18" charset="0"/>
              </a:rPr>
              <a:t>Grease may be defined as:-</a:t>
            </a:r>
          </a:p>
          <a:p>
            <a:pPr marL="0" indent="0" algn="just">
              <a:lnSpc>
                <a:spcPct val="150000"/>
              </a:lnSpc>
              <a:buNone/>
            </a:pPr>
            <a:r>
              <a:rPr lang="en-US" sz="2400" dirty="0" smtClean="0">
                <a:latin typeface="Times New Roman" pitchFamily="18" charset="0"/>
                <a:cs typeface="Times New Roman" pitchFamily="18" charset="0"/>
              </a:rPr>
              <a:t>solid  to  semi-fluid lubricant  consisting  of  a  dispersion  of  a  thickening agent  in  a  lubricating  fluid. </a:t>
            </a:r>
          </a:p>
          <a:p>
            <a:pPr marL="0" indent="0" algn="just">
              <a:lnSpc>
                <a:spcPct val="150000"/>
              </a:lnSpc>
              <a:buNone/>
            </a:pPr>
            <a:r>
              <a:rPr lang="en-US" sz="2400" b="1" dirty="0" smtClean="0">
                <a:latin typeface="Times New Roman" pitchFamily="18" charset="0"/>
                <a:cs typeface="Times New Roman" pitchFamily="18" charset="0"/>
              </a:rPr>
              <a:t>The consistency of grease  depends</a:t>
            </a:r>
          </a:p>
          <a:p>
            <a:pPr marL="0" indent="0" algn="just">
              <a:lnSpc>
                <a:spcPct val="150000"/>
              </a:lnSpc>
              <a:buNone/>
            </a:pPr>
            <a:r>
              <a:rPr lang="en-US" sz="2400" dirty="0" smtClean="0">
                <a:latin typeface="Times New Roman" pitchFamily="18" charset="0"/>
                <a:cs typeface="Times New Roman" pitchFamily="18" charset="0"/>
              </a:rPr>
              <a:t>Depending  on  the  degree  of consistency, greases are classified as:-</a:t>
            </a:r>
          </a:p>
          <a:p>
            <a:pPr marL="0" indent="0" algn="just">
              <a:lnSpc>
                <a:spcPct val="150000"/>
              </a:lnSpc>
              <a:buNone/>
            </a:pPr>
            <a:r>
              <a:rPr lang="en-US" sz="2400" dirty="0" smtClean="0">
                <a:latin typeface="Times New Roman" pitchFamily="18" charset="0"/>
                <a:cs typeface="Times New Roman" pitchFamily="18" charset="0"/>
              </a:rPr>
              <a:t>• Semi-fluid</a:t>
            </a:r>
          </a:p>
          <a:p>
            <a:pPr marL="0" indent="0" algn="just">
              <a:lnSpc>
                <a:spcPct val="150000"/>
              </a:lnSpc>
              <a:buNone/>
            </a:pPr>
            <a:r>
              <a:rPr lang="en-US" sz="2400" dirty="0" smtClean="0">
                <a:latin typeface="Times New Roman" pitchFamily="18" charset="0"/>
                <a:cs typeface="Times New Roman" pitchFamily="18" charset="0"/>
              </a:rPr>
              <a:t>• Soft</a:t>
            </a:r>
          </a:p>
          <a:p>
            <a:pPr marL="0" indent="0" algn="just">
              <a:lnSpc>
                <a:spcPct val="150000"/>
              </a:lnSpc>
              <a:buNone/>
            </a:pPr>
            <a:r>
              <a:rPr lang="en-US" sz="2400" dirty="0" smtClean="0">
                <a:latin typeface="Times New Roman" pitchFamily="18" charset="0"/>
                <a:cs typeface="Times New Roman" pitchFamily="18" charset="0"/>
              </a:rPr>
              <a:t>• Stiff</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A397FF7-5BF3-4B8D-AD93-8180831C06F2}" type="slidenum">
              <a:rPr lang="en-US" smtClean="0"/>
              <a:pPr/>
              <a:t>34</a:t>
            </a:fld>
            <a:endParaRPr lang="en-US" dirty="0"/>
          </a:p>
        </p:txBody>
      </p:sp>
    </p:spTree>
    <p:extLst>
      <p:ext uri="{BB962C8B-B14F-4D97-AF65-F5344CB8AC3E}">
        <p14:creationId xmlns:p14="http://schemas.microsoft.com/office/powerpoint/2010/main" val="4239083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868362"/>
          </a:xfrm>
        </p:spPr>
        <p:txBody>
          <a:bodyPr>
            <a:normAutofit/>
          </a:bodyPr>
          <a:lstStyle/>
          <a:p>
            <a:pPr lvl="0">
              <a:spcBef>
                <a:spcPct val="20000"/>
              </a:spcBef>
            </a:pPr>
            <a:r>
              <a:rPr lang="en-US" sz="2700" dirty="0" smtClean="0">
                <a:solidFill>
                  <a:prstClr val="black"/>
                </a:solidFill>
                <a:ea typeface="+mn-ea"/>
                <a:cs typeface="+mn-cs"/>
              </a:rPr>
              <a:t>                                                                                </a:t>
            </a:r>
            <a:r>
              <a:rPr lang="en-US" sz="2800" dirty="0" smtClean="0">
                <a:solidFill>
                  <a:prstClr val="black"/>
                </a:solidFill>
                <a:latin typeface="Times New Roman" pitchFamily="18" charset="0"/>
                <a:ea typeface="+mn-ea"/>
                <a:cs typeface="Times New Roman" pitchFamily="18" charset="0"/>
              </a:rPr>
              <a:t>.....Cont’d</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990600"/>
            <a:ext cx="8610600" cy="5135565"/>
          </a:xfrm>
        </p:spPr>
        <p:txBody>
          <a:bodyPr>
            <a:normAutofit/>
          </a:bodyPr>
          <a:lstStyle/>
          <a:p>
            <a:pPr marL="0" indent="0" algn="just">
              <a:lnSpc>
                <a:spcPct val="150000"/>
              </a:lnSpc>
              <a:buNone/>
            </a:pPr>
            <a:r>
              <a:rPr lang="en-US" sz="2800" dirty="0" smtClean="0">
                <a:latin typeface="Times New Roman" pitchFamily="18" charset="0"/>
                <a:cs typeface="Times New Roman" pitchFamily="18" charset="0"/>
              </a:rPr>
              <a:t>In  selecting grease for use, considerations must  be given to conditions and nature of use including:-  </a:t>
            </a:r>
          </a:p>
          <a:p>
            <a:pPr marL="571500" indent="-571500" algn="just">
              <a:lnSpc>
                <a:spcPct val="150000"/>
              </a:lnSpc>
              <a:buFont typeface="+mj-lt"/>
              <a:buAutoNum type="romanLcPeriod"/>
            </a:pPr>
            <a:r>
              <a:rPr lang="en-US" sz="2800" dirty="0" smtClean="0">
                <a:latin typeface="Times New Roman" pitchFamily="18" charset="0"/>
                <a:cs typeface="Times New Roman" pitchFamily="18" charset="0"/>
              </a:rPr>
              <a:t>The first thing</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to be decided is the  </a:t>
            </a:r>
            <a:r>
              <a:rPr lang="en-US" sz="2800" dirty="0" smtClean="0">
                <a:solidFill>
                  <a:srgbClr val="00B0F0"/>
                </a:solidFill>
                <a:latin typeface="Times New Roman" pitchFamily="18" charset="0"/>
                <a:cs typeface="Times New Roman" pitchFamily="18" charset="0"/>
              </a:rPr>
              <a:t>consistency  range</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marL="571500" indent="-571500" algn="just">
              <a:lnSpc>
                <a:spcPct val="150000"/>
              </a:lnSpc>
              <a:buFont typeface="+mj-lt"/>
              <a:buAutoNum type="romanLcPeriod"/>
            </a:pPr>
            <a:r>
              <a:rPr lang="en-US" sz="2800" dirty="0" smtClean="0">
                <a:latin typeface="Times New Roman" pitchFamily="18" charset="0"/>
                <a:cs typeface="Times New Roman" pitchFamily="18" charset="0"/>
              </a:rPr>
              <a:t>Next  comes the  operating  </a:t>
            </a:r>
            <a:r>
              <a:rPr lang="en-US" sz="2800" dirty="0" smtClean="0">
                <a:solidFill>
                  <a:srgbClr val="FF0000"/>
                </a:solidFill>
                <a:latin typeface="Times New Roman" pitchFamily="18" charset="0"/>
                <a:cs typeface="Times New Roman" pitchFamily="18" charset="0"/>
              </a:rPr>
              <a:t>temperature.  </a:t>
            </a:r>
            <a:endParaRPr lang="en-US" sz="2800" dirty="0">
              <a:solidFill>
                <a:srgbClr val="FF0000"/>
              </a:solidFill>
              <a:latin typeface="Times New Roman" pitchFamily="18" charset="0"/>
              <a:cs typeface="Times New Roman" pitchFamily="18" charset="0"/>
            </a:endParaRPr>
          </a:p>
          <a:p>
            <a:pPr marL="571500" indent="-571500" algn="just">
              <a:lnSpc>
                <a:spcPct val="150000"/>
              </a:lnSpc>
              <a:buFont typeface="+mj-lt"/>
              <a:buAutoNum type="romanLcPeriod"/>
            </a:pPr>
            <a:r>
              <a:rPr lang="en-US" sz="2800" dirty="0" smtClean="0">
                <a:latin typeface="Times New Roman" pitchFamily="18" charset="0"/>
                <a:cs typeface="Times New Roman" pitchFamily="18" charset="0"/>
              </a:rPr>
              <a:t>Use of  greases  is  limited to </a:t>
            </a:r>
            <a:r>
              <a:rPr lang="en-US" sz="2800" dirty="0" smtClean="0">
                <a:solidFill>
                  <a:srgbClr val="00B050"/>
                </a:solidFill>
                <a:latin typeface="Times New Roman" pitchFamily="18" charset="0"/>
                <a:cs typeface="Times New Roman" pitchFamily="18" charset="0"/>
              </a:rPr>
              <a:t>very low speeds up to 2m/s. </a:t>
            </a:r>
            <a:endParaRPr lang="en-US" sz="2800" dirty="0">
              <a:solidFill>
                <a:srgbClr val="00B05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A397FF7-5BF3-4B8D-AD93-8180831C06F2}" type="slidenum">
              <a:rPr lang="en-US" smtClean="0"/>
              <a:pPr/>
              <a:t>35</a:t>
            </a:fld>
            <a:endParaRPr lang="en-US" dirty="0"/>
          </a:p>
        </p:txBody>
      </p:sp>
    </p:spTree>
    <p:extLst>
      <p:ext uri="{BB962C8B-B14F-4D97-AF65-F5344CB8AC3E}">
        <p14:creationId xmlns:p14="http://schemas.microsoft.com/office/powerpoint/2010/main" val="33486362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3429000" cy="533400"/>
          </a:xfrm>
          <a:ln>
            <a:noFill/>
          </a:ln>
        </p:spPr>
        <p:txBody>
          <a:bodyPr>
            <a:normAutofit/>
          </a:bodyPr>
          <a:lstStyle/>
          <a:p>
            <a:pPr lvl="0">
              <a:spcBef>
                <a:spcPct val="20000"/>
              </a:spcBef>
            </a:pPr>
            <a:r>
              <a:rPr lang="en-US" sz="2800" b="1" dirty="0">
                <a:latin typeface="Times New Roman" pitchFamily="18" charset="0"/>
                <a:ea typeface="+mn-ea"/>
                <a:cs typeface="Times New Roman" pitchFamily="18" charset="0"/>
              </a:rPr>
              <a:t>iii. Solid lubricants</a:t>
            </a:r>
            <a:r>
              <a:rPr lang="en-US" sz="2800" b="1" dirty="0" smtClean="0">
                <a:latin typeface="Times New Roman" pitchFamily="18" charset="0"/>
                <a:ea typeface="+mn-ea"/>
                <a:cs typeface="Times New Roman" pitchFamily="18" charset="0"/>
              </a:rPr>
              <a:t>:</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838200"/>
            <a:ext cx="8534400" cy="5638800"/>
          </a:xfrm>
        </p:spPr>
        <p:txBody>
          <a:bodyPr>
            <a:noAutofit/>
          </a:bodyPr>
          <a:lstStyle/>
          <a:p>
            <a:pPr marL="0" indent="0" algn="just">
              <a:lnSpc>
                <a:spcPct val="150000"/>
              </a:lnSpc>
              <a:buNone/>
            </a:pPr>
            <a:r>
              <a:rPr lang="en-US" sz="2400" dirty="0" smtClean="0">
                <a:latin typeface="Times New Roman" pitchFamily="18" charset="0"/>
                <a:cs typeface="Times New Roman" pitchFamily="18" charset="0"/>
              </a:rPr>
              <a:t>A  solid  lubricant  is  defined  as  </a:t>
            </a:r>
            <a:r>
              <a:rPr lang="en-US" sz="2400" dirty="0" smtClean="0">
                <a:solidFill>
                  <a:srgbClr val="00B0F0"/>
                </a:solidFill>
                <a:latin typeface="Times New Roman" pitchFamily="18" charset="0"/>
                <a:cs typeface="Times New Roman" pitchFamily="18" charset="0"/>
              </a:rPr>
              <a:t>any  solid  used  as powder  or  a  thin  film  on  a  surface  to  provide protection  from  damage  during  relative  motion  so as  to  reduce  friction  and  wear .</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Solid  lubricants  are used  when  fluid  lubricants.  i.e.  oils  and  greases,  are undesirable or ineffective. </a:t>
            </a:r>
          </a:p>
          <a:p>
            <a:pPr marL="0" indent="0" algn="just">
              <a:lnSpc>
                <a:spcPct val="150000"/>
              </a:lnSpc>
              <a:buNone/>
            </a:pPr>
            <a:r>
              <a:rPr lang="en-US" sz="2400" dirty="0" smtClean="0">
                <a:solidFill>
                  <a:srgbClr val="00B050"/>
                </a:solidFill>
                <a:latin typeface="Times New Roman" pitchFamily="18" charset="0"/>
                <a:cs typeface="Times New Roman" pitchFamily="18" charset="0"/>
              </a:rPr>
              <a:t>Fluid  lubricants  are  undesirable  if  they  are  liable  to contaminate  product  as  in  food  machinery, electrical  contacts,  etc</a:t>
            </a:r>
            <a:r>
              <a:rPr lang="en-US" sz="2400" dirty="0" smtClean="0">
                <a:solidFill>
                  <a:srgbClr val="FF0000"/>
                </a:solidFill>
                <a:latin typeface="Times New Roman" pitchFamily="18" charset="0"/>
                <a:cs typeface="Times New Roman" pitchFamily="18" charset="0"/>
              </a:rPr>
              <a:t>.  fluid  lubricants  are ineffective  in  hostile  environments,  high temperatures </a:t>
            </a:r>
            <a:r>
              <a:rPr lang="en-US" sz="2400" dirty="0">
                <a:solidFill>
                  <a:srgbClr val="FF0000"/>
                </a:solidFill>
                <a:latin typeface="Times New Roman" pitchFamily="18" charset="0"/>
                <a:cs typeface="Times New Roman" pitchFamily="18" charset="0"/>
              </a:rPr>
              <a:t>and</a:t>
            </a:r>
            <a:r>
              <a:rPr lang="en-US" sz="2400" dirty="0" smtClean="0">
                <a:solidFill>
                  <a:srgbClr val="FF0000"/>
                </a:solidFill>
                <a:latin typeface="Times New Roman" pitchFamily="18" charset="0"/>
                <a:cs typeface="Times New Roman" pitchFamily="18" charset="0"/>
              </a:rPr>
              <a:t> extreme  pressures. </a:t>
            </a:r>
          </a:p>
          <a:p>
            <a:pPr marL="0" indent="0" algn="just">
              <a:lnSpc>
                <a:spcPct val="150000"/>
              </a:lnSpc>
              <a:buNone/>
            </a:pPr>
            <a:r>
              <a:rPr lang="en-US" sz="2400" dirty="0" smtClean="0">
                <a:solidFill>
                  <a:srgbClr val="00B0F0"/>
                </a:solidFill>
                <a:latin typeface="Times New Roman" pitchFamily="18" charset="0"/>
                <a:cs typeface="Times New Roman" pitchFamily="18" charset="0"/>
              </a:rPr>
              <a:t>A  common  type  of  solid  lubricant  is graphite.</a:t>
            </a:r>
            <a:endParaRPr lang="en-US" sz="2400" dirty="0">
              <a:solidFill>
                <a:srgbClr val="00B0F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A397FF7-5BF3-4B8D-AD93-8180831C06F2}" type="slidenum">
              <a:rPr lang="en-US" smtClean="0"/>
              <a:pPr/>
              <a:t>36</a:t>
            </a:fld>
            <a:endParaRPr lang="en-US" dirty="0"/>
          </a:p>
        </p:txBody>
      </p:sp>
    </p:spTree>
    <p:extLst>
      <p:ext uri="{BB962C8B-B14F-4D97-AF65-F5344CB8AC3E}">
        <p14:creationId xmlns:p14="http://schemas.microsoft.com/office/powerpoint/2010/main" val="2312388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lvl="0">
              <a:spcBef>
                <a:spcPct val="20000"/>
              </a:spcBef>
            </a:pPr>
            <a:r>
              <a:rPr lang="en-US" sz="3000" dirty="0" smtClean="0">
                <a:solidFill>
                  <a:prstClr val="black"/>
                </a:solidFill>
                <a:latin typeface="Times New Roman" pitchFamily="18" charset="0"/>
                <a:ea typeface="+mn-ea"/>
                <a:cs typeface="Times New Roman" pitchFamily="18" charset="0"/>
              </a:rPr>
              <a:t>                                                                    .....Cont’d</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81000" y="1219200"/>
            <a:ext cx="8382000" cy="5181600"/>
          </a:xfrm>
        </p:spPr>
        <p:txBody>
          <a:bodyPr>
            <a:normAutofit/>
          </a:bodyPr>
          <a:lstStyle/>
          <a:p>
            <a:pPr marL="0" indent="0" algn="just">
              <a:buNone/>
            </a:pPr>
            <a:r>
              <a:rPr lang="en-US" sz="2800" b="1" u="sng" dirty="0" smtClean="0">
                <a:solidFill>
                  <a:srgbClr val="FF0000"/>
                </a:solidFill>
                <a:latin typeface="Times New Roman" pitchFamily="18" charset="0"/>
                <a:cs typeface="Times New Roman" pitchFamily="18" charset="0"/>
              </a:rPr>
              <a:t>The following are some properties of solid lubricants:</a:t>
            </a:r>
          </a:p>
          <a:p>
            <a:pPr marL="0" indent="0" algn="just">
              <a:lnSpc>
                <a:spcPct val="150000"/>
              </a:lnSpc>
              <a:buNone/>
            </a:pPr>
            <a:r>
              <a:rPr lang="en-US" sz="2800" dirty="0" smtClean="0">
                <a:latin typeface="Times New Roman" pitchFamily="18" charset="0"/>
                <a:cs typeface="Times New Roman" pitchFamily="18" charset="0"/>
              </a:rPr>
              <a:t>– Solid lubricants are </a:t>
            </a:r>
            <a:r>
              <a:rPr lang="en-US" sz="2800" dirty="0" smtClean="0">
                <a:solidFill>
                  <a:srgbClr val="00B050"/>
                </a:solidFill>
                <a:latin typeface="Times New Roman" pitchFamily="18" charset="0"/>
                <a:cs typeface="Times New Roman" pitchFamily="18" charset="0"/>
              </a:rPr>
              <a:t>incapable of carrying away heat.</a:t>
            </a:r>
          </a:p>
          <a:p>
            <a:pPr marL="0" indent="0" algn="just">
              <a:lnSpc>
                <a:spcPct val="150000"/>
              </a:lnSpc>
              <a:buNone/>
            </a:pPr>
            <a:r>
              <a:rPr lang="en-US" sz="2800" dirty="0" smtClean="0">
                <a:latin typeface="Times New Roman" pitchFamily="18" charset="0"/>
                <a:cs typeface="Times New Roman" pitchFamily="18" charset="0"/>
              </a:rPr>
              <a:t>– Solid lubricants are </a:t>
            </a:r>
            <a:r>
              <a:rPr lang="en-US" sz="2800" dirty="0" smtClean="0">
                <a:solidFill>
                  <a:srgbClr val="00B0F0"/>
                </a:solidFill>
                <a:latin typeface="Times New Roman" pitchFamily="18" charset="0"/>
                <a:cs typeface="Times New Roman" pitchFamily="18" charset="0"/>
              </a:rPr>
              <a:t>immobile and they must somehow be bonded to the surface.</a:t>
            </a:r>
          </a:p>
          <a:p>
            <a:pPr marL="0" indent="0" algn="just">
              <a:lnSpc>
                <a:spcPct val="150000"/>
              </a:lnSpc>
              <a:buNone/>
            </a:pPr>
            <a:r>
              <a:rPr lang="en-US" sz="2800" dirty="0" smtClean="0">
                <a:latin typeface="Times New Roman" pitchFamily="18" charset="0"/>
                <a:cs typeface="Times New Roman" pitchFamily="18" charset="0"/>
              </a:rPr>
              <a:t>– Solid lubricants are </a:t>
            </a:r>
            <a:r>
              <a:rPr lang="en-US" sz="2800" dirty="0" smtClean="0">
                <a:solidFill>
                  <a:srgbClr val="00B050"/>
                </a:solidFill>
                <a:latin typeface="Times New Roman" pitchFamily="18" charset="0"/>
                <a:cs typeface="Times New Roman" pitchFamily="18" charset="0"/>
              </a:rPr>
              <a:t>capable of retaining their lubricating effectiveness at high temperatures.</a:t>
            </a:r>
            <a:endParaRPr lang="en-US" sz="2800" dirty="0">
              <a:solidFill>
                <a:srgbClr val="00B05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A397FF7-5BF3-4B8D-AD93-8180831C06F2}" type="slidenum">
              <a:rPr lang="en-US" smtClean="0"/>
              <a:pPr/>
              <a:t>37</a:t>
            </a:fld>
            <a:endParaRPr lang="en-US" dirty="0"/>
          </a:p>
        </p:txBody>
      </p:sp>
    </p:spTree>
    <p:extLst>
      <p:ext uri="{BB962C8B-B14F-4D97-AF65-F5344CB8AC3E}">
        <p14:creationId xmlns:p14="http://schemas.microsoft.com/office/powerpoint/2010/main" val="27091699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3886200" cy="609600"/>
          </a:xfrm>
          <a:ln>
            <a:solidFill>
              <a:schemeClr val="accent1"/>
            </a:solidFill>
          </a:ln>
        </p:spPr>
        <p:txBody>
          <a:bodyPr>
            <a:normAutofit/>
          </a:bodyPr>
          <a:lstStyle/>
          <a:p>
            <a:pPr lvl="0">
              <a:spcBef>
                <a:spcPct val="20000"/>
              </a:spcBef>
            </a:pPr>
            <a:r>
              <a:rPr lang="en-US" sz="3200" b="1" dirty="0">
                <a:latin typeface="Times New Roman" pitchFamily="18" charset="0"/>
                <a:ea typeface="+mn-ea"/>
                <a:cs typeface="Times New Roman" pitchFamily="18" charset="0"/>
              </a:rPr>
              <a:t>2.3.3. </a:t>
            </a:r>
            <a:r>
              <a:rPr lang="en-US" sz="3200" b="1" dirty="0" smtClean="0">
                <a:latin typeface="Times New Roman" pitchFamily="18" charset="0"/>
                <a:ea typeface="+mn-ea"/>
                <a:cs typeface="Times New Roman" pitchFamily="18" charset="0"/>
              </a:rPr>
              <a:t>Fatigue</a:t>
            </a:r>
            <a:endParaRPr lang="en-US" sz="3200" b="1" dirty="0">
              <a:latin typeface="Times New Roman" pitchFamily="18" charset="0"/>
              <a:cs typeface="Times New Roman" pitchFamily="18" charset="0"/>
            </a:endParaRPr>
          </a:p>
        </p:txBody>
      </p:sp>
      <p:sp>
        <p:nvSpPr>
          <p:cNvPr id="4" name="Content Placeholder 3"/>
          <p:cNvSpPr>
            <a:spLocks noGrp="1"/>
          </p:cNvSpPr>
          <p:nvPr>
            <p:ph idx="1"/>
          </p:nvPr>
        </p:nvSpPr>
        <p:spPr>
          <a:xfrm>
            <a:off x="381000" y="914400"/>
            <a:ext cx="8382000" cy="5562600"/>
          </a:xfrm>
        </p:spPr>
        <p:txBody>
          <a:bodyPr>
            <a:noAutofit/>
          </a:bodyPr>
          <a:lstStyle/>
          <a:p>
            <a:pPr algn="just">
              <a:buFont typeface="Wingdings" pitchFamily="2" charset="2"/>
              <a:buChar char="Ø"/>
            </a:pPr>
            <a:r>
              <a:rPr lang="en-US" sz="2400" dirty="0" smtClean="0">
                <a:solidFill>
                  <a:srgbClr val="00B050"/>
                </a:solidFill>
                <a:latin typeface="Times New Roman" pitchFamily="18" charset="0"/>
                <a:cs typeface="Times New Roman" pitchFamily="18" charset="0"/>
              </a:rPr>
              <a:t>Fatigue  is  the  failure  (or  reduction  in  strength)  of  a  material under  fluctuating  stresses,  </a:t>
            </a:r>
            <a:r>
              <a:rPr lang="en-US" sz="2400" dirty="0" smtClean="0">
                <a:latin typeface="Times New Roman" pitchFamily="18" charset="0"/>
                <a:cs typeface="Times New Roman" pitchFamily="18" charset="0"/>
              </a:rPr>
              <a:t>which  are  repeated  a  very  large number  of  times.  </a:t>
            </a:r>
            <a:endParaRPr lang="en-US" sz="2400" dirty="0">
              <a:latin typeface="Times New Roman" pitchFamily="18" charset="0"/>
              <a:cs typeface="Times New Roman" pitchFamily="18" charset="0"/>
            </a:endParaRPr>
          </a:p>
          <a:p>
            <a:pPr algn="just">
              <a:buFont typeface="Wingdings" pitchFamily="2" charset="2"/>
              <a:buChar char="Ø"/>
            </a:pPr>
            <a:r>
              <a:rPr lang="en-US" sz="2400" dirty="0" smtClean="0">
                <a:latin typeface="Times New Roman" pitchFamily="18" charset="0"/>
                <a:cs typeface="Times New Roman" pitchFamily="18" charset="0"/>
              </a:rPr>
              <a:t>Fatigue  failure  begins  with  a  </a:t>
            </a:r>
            <a:r>
              <a:rPr lang="en-US" sz="2400" dirty="0" smtClean="0">
                <a:solidFill>
                  <a:srgbClr val="00B050"/>
                </a:solidFill>
                <a:latin typeface="Times New Roman" pitchFamily="18" charset="0"/>
                <a:cs typeface="Times New Roman" pitchFamily="18" charset="0"/>
              </a:rPr>
              <a:t>hair-line  crack </a:t>
            </a:r>
            <a:r>
              <a:rPr lang="en-US" sz="2400" dirty="0" smtClean="0">
                <a:latin typeface="Times New Roman" pitchFamily="18" charset="0"/>
                <a:cs typeface="Times New Roman" pitchFamily="18" charset="0"/>
              </a:rPr>
              <a:t>which develops  at  a  point  of  discontinuity  in  the  material </a:t>
            </a:r>
            <a:r>
              <a:rPr lang="en-US" sz="2400" dirty="0" smtClean="0">
                <a:solidFill>
                  <a:srgbClr val="00B0F0"/>
                </a:solidFill>
                <a:latin typeface="Times New Roman" pitchFamily="18" charset="0"/>
                <a:cs typeface="Times New Roman" pitchFamily="18" charset="0"/>
              </a:rPr>
              <a:t>(notches,  groves,  fillets,…).</a:t>
            </a:r>
            <a:r>
              <a:rPr lang="en-US" sz="2400" dirty="0" smtClean="0">
                <a:latin typeface="Times New Roman" pitchFamily="18" charset="0"/>
                <a:cs typeface="Times New Roman" pitchFamily="18" charset="0"/>
              </a:rPr>
              <a:t>  Once  a  small  crack  develops,  it propagates under load to cause failure. </a:t>
            </a:r>
          </a:p>
          <a:p>
            <a:pPr algn="just">
              <a:buFont typeface="Wingdings" pitchFamily="2" charset="2"/>
              <a:buChar char="Ø"/>
            </a:pPr>
            <a:r>
              <a:rPr lang="en-US" sz="2400" dirty="0" smtClean="0">
                <a:latin typeface="Times New Roman" pitchFamily="18" charset="0"/>
                <a:cs typeface="Times New Roman" pitchFamily="18" charset="0"/>
              </a:rPr>
              <a:t>Components subjected to fluctuating forces must be designed for  fatigue  conditions.  </a:t>
            </a:r>
            <a:r>
              <a:rPr lang="en-US" sz="2400" dirty="0" smtClean="0">
                <a:solidFill>
                  <a:srgbClr val="00B0F0"/>
                </a:solidFill>
                <a:latin typeface="Times New Roman" pitchFamily="18" charset="0"/>
                <a:cs typeface="Times New Roman" pitchFamily="18" charset="0"/>
              </a:rPr>
              <a:t>Surface  conditions,  residual  stresses due to metal working processes or metal – treating processes, stress  concentration  affect  strength  very  much. </a:t>
            </a:r>
            <a:r>
              <a:rPr lang="en-US" sz="2400" dirty="0" smtClean="0">
                <a:latin typeface="Times New Roman" pitchFamily="18" charset="0"/>
                <a:cs typeface="Times New Roman" pitchFamily="18" charset="0"/>
              </a:rPr>
              <a:t> Hence,  they should be considered properly at design stage.</a:t>
            </a:r>
          </a:p>
          <a:p>
            <a:pPr algn="just">
              <a:buFont typeface="Wingdings" pitchFamily="2" charset="2"/>
              <a:buChar char="Ø"/>
            </a:pPr>
            <a:r>
              <a:rPr lang="en-US" sz="2400" dirty="0" smtClean="0">
                <a:latin typeface="Times New Roman" pitchFamily="18" charset="0"/>
                <a:cs typeface="Times New Roman" pitchFamily="18" charset="0"/>
              </a:rPr>
              <a:t>Fatigue  strength  (the  endurance  limit)  of  materials  is greatly decreased by the </a:t>
            </a:r>
            <a:r>
              <a:rPr lang="en-US" sz="2400" dirty="0" smtClean="0">
                <a:solidFill>
                  <a:srgbClr val="00B0F0"/>
                </a:solidFill>
                <a:latin typeface="Times New Roman" pitchFamily="18" charset="0"/>
                <a:cs typeface="Times New Roman" pitchFamily="18" charset="0"/>
              </a:rPr>
              <a:t>presence of a corroding medium.</a:t>
            </a:r>
            <a:endParaRPr lang="en-US" sz="2400" dirty="0">
              <a:solidFill>
                <a:srgbClr val="00B0F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5A397FF7-5BF3-4B8D-AD93-8180831C06F2}" type="slidenum">
              <a:rPr lang="en-US" smtClean="0"/>
              <a:pPr/>
              <a:t>38</a:t>
            </a:fld>
            <a:endParaRPr lang="en-US" dirty="0"/>
          </a:p>
        </p:txBody>
      </p:sp>
    </p:spTree>
    <p:extLst>
      <p:ext uri="{BB962C8B-B14F-4D97-AF65-F5344CB8AC3E}">
        <p14:creationId xmlns:p14="http://schemas.microsoft.com/office/powerpoint/2010/main" val="20177743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944562"/>
          </a:xfrm>
        </p:spPr>
        <p:txBody>
          <a:bodyPr>
            <a:normAutofit/>
          </a:bodyPr>
          <a:lstStyle/>
          <a:p>
            <a:pPr lvl="0">
              <a:spcBef>
                <a:spcPts val="0"/>
              </a:spcBef>
              <a:defRPr/>
            </a:pPr>
            <a:r>
              <a:rPr lang="en-US" sz="3200" b="1" kern="0" dirty="0">
                <a:solidFill>
                  <a:srgbClr val="00B050"/>
                </a:solidFill>
                <a:latin typeface="Times New Roman" pitchFamily="18" charset="0"/>
                <a:ea typeface="+mn-ea"/>
                <a:cs typeface="Times New Roman" pitchFamily="18" charset="0"/>
              </a:rPr>
              <a:t>End of Chapter </a:t>
            </a:r>
            <a:r>
              <a:rPr lang="en-US" sz="3200" b="1" kern="0" dirty="0" smtClean="0">
                <a:solidFill>
                  <a:srgbClr val="00B050"/>
                </a:solidFill>
                <a:latin typeface="Times New Roman" pitchFamily="18" charset="0"/>
                <a:ea typeface="+mn-ea"/>
                <a:cs typeface="Times New Roman" pitchFamily="18" charset="0"/>
              </a:rPr>
              <a:t>Two</a:t>
            </a:r>
            <a:endParaRPr lang="en-US" dirty="0">
              <a:solidFill>
                <a:srgbClr val="00B050"/>
              </a:solidFill>
              <a:latin typeface="Times New Roman" pitchFamily="18" charset="0"/>
              <a:cs typeface="Times New Roman" pitchFamily="18" charset="0"/>
            </a:endParaRPr>
          </a:p>
        </p:txBody>
      </p:sp>
      <p:sp>
        <p:nvSpPr>
          <p:cNvPr id="4" name="Freeform 5"/>
          <p:cNvSpPr>
            <a:spLocks/>
          </p:cNvSpPr>
          <p:nvPr/>
        </p:nvSpPr>
        <p:spPr bwMode="auto">
          <a:xfrm>
            <a:off x="3606800" y="1771650"/>
            <a:ext cx="2085975" cy="3309938"/>
          </a:xfrm>
          <a:custGeom>
            <a:avLst/>
            <a:gdLst>
              <a:gd name="T0" fmla="*/ 148 w 1314"/>
              <a:gd name="T1" fmla="*/ 972 h 2085"/>
              <a:gd name="T2" fmla="*/ 0 w 1314"/>
              <a:gd name="T3" fmla="*/ 1537 h 2085"/>
              <a:gd name="T4" fmla="*/ 507 w 1314"/>
              <a:gd name="T5" fmla="*/ 2085 h 2085"/>
              <a:gd name="T6" fmla="*/ 1314 w 1314"/>
              <a:gd name="T7" fmla="*/ 243 h 2085"/>
              <a:gd name="T8" fmla="*/ 1314 w 1314"/>
              <a:gd name="T9" fmla="*/ 0 h 2085"/>
              <a:gd name="T10" fmla="*/ 414 w 1314"/>
              <a:gd name="T11" fmla="*/ 1553 h 2085"/>
              <a:gd name="T12" fmla="*/ 148 w 1314"/>
              <a:gd name="T13" fmla="*/ 972 h 2085"/>
            </a:gdLst>
            <a:ahLst/>
            <a:cxnLst>
              <a:cxn ang="0">
                <a:pos x="T0" y="T1"/>
              </a:cxn>
              <a:cxn ang="0">
                <a:pos x="T2" y="T3"/>
              </a:cxn>
              <a:cxn ang="0">
                <a:pos x="T4" y="T5"/>
              </a:cxn>
              <a:cxn ang="0">
                <a:pos x="T6" y="T7"/>
              </a:cxn>
              <a:cxn ang="0">
                <a:pos x="T8" y="T9"/>
              </a:cxn>
              <a:cxn ang="0">
                <a:pos x="T10" y="T11"/>
              </a:cxn>
              <a:cxn ang="0">
                <a:pos x="T12" y="T13"/>
              </a:cxn>
            </a:cxnLst>
            <a:rect l="0" t="0" r="r" b="b"/>
            <a:pathLst>
              <a:path w="1314" h="2085">
                <a:moveTo>
                  <a:pt x="148" y="972"/>
                </a:moveTo>
                <a:lnTo>
                  <a:pt x="0" y="1537"/>
                </a:lnTo>
                <a:lnTo>
                  <a:pt x="507" y="2085"/>
                </a:lnTo>
                <a:lnTo>
                  <a:pt x="1314" y="243"/>
                </a:lnTo>
                <a:lnTo>
                  <a:pt x="1314" y="0"/>
                </a:lnTo>
                <a:lnTo>
                  <a:pt x="414" y="1553"/>
                </a:lnTo>
                <a:lnTo>
                  <a:pt x="148" y="972"/>
                </a:lnTo>
                <a:close/>
              </a:path>
            </a:pathLst>
          </a:custGeom>
          <a:gradFill rotWithShape="0">
            <a:gsLst>
              <a:gs pos="0">
                <a:srgbClr val="4F81BD">
                  <a:gamma/>
                  <a:shade val="46275"/>
                  <a:invGamma/>
                </a:srgbClr>
              </a:gs>
              <a:gs pos="50000">
                <a:srgbClr val="4F81BD"/>
              </a:gs>
              <a:gs pos="100000">
                <a:srgbClr val="4F81BD">
                  <a:gamma/>
                  <a:shade val="46275"/>
                  <a:invGamma/>
                </a:srgbClr>
              </a:gs>
            </a:gsLst>
            <a:lin ang="5400000" scaled="1"/>
          </a:gradFill>
          <a:ln>
            <a:noFill/>
          </a:ln>
          <a:effectLst>
            <a:outerShdw dist="35921" dir="2700000" algn="ctr" rotWithShape="0">
              <a:srgbClr val="EEECE1"/>
            </a:outer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 name="Slide Number Placeholder 2"/>
          <p:cNvSpPr>
            <a:spLocks noGrp="1"/>
          </p:cNvSpPr>
          <p:nvPr>
            <p:ph type="sldNum" sz="quarter" idx="12"/>
          </p:nvPr>
        </p:nvSpPr>
        <p:spPr/>
        <p:txBody>
          <a:bodyPr/>
          <a:lstStyle/>
          <a:p>
            <a:fld id="{5A397FF7-5BF3-4B8D-AD93-8180831C06F2}" type="slidenum">
              <a:rPr lang="en-US" smtClean="0"/>
              <a:pPr/>
              <a:t>39</a:t>
            </a:fld>
            <a:endParaRPr lang="en-US" dirty="0"/>
          </a:p>
        </p:txBody>
      </p:sp>
    </p:spTree>
    <p:extLst>
      <p:ext uri="{BB962C8B-B14F-4D97-AF65-F5344CB8AC3E}">
        <p14:creationId xmlns:p14="http://schemas.microsoft.com/office/powerpoint/2010/main" val="446647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4876800" cy="685800"/>
          </a:xfrm>
          <a:ln>
            <a:solidFill>
              <a:srgbClr val="C00000"/>
            </a:solidFill>
          </a:ln>
        </p:spPr>
        <p:txBody>
          <a:bodyPr>
            <a:normAutofit/>
          </a:bodyPr>
          <a:lstStyle/>
          <a:p>
            <a:pPr lvl="0">
              <a:spcBef>
                <a:spcPct val="20000"/>
              </a:spcBef>
            </a:pPr>
            <a:r>
              <a:rPr lang="en-US" sz="3000" b="1" dirty="0">
                <a:latin typeface="Times New Roman" pitchFamily="18" charset="0"/>
                <a:ea typeface="+mn-ea"/>
                <a:cs typeface="Times New Roman" pitchFamily="18" charset="0"/>
              </a:rPr>
              <a:t>2.2. Reasons of </a:t>
            </a:r>
            <a:r>
              <a:rPr lang="en-US" sz="3000" b="1" dirty="0" smtClean="0">
                <a:latin typeface="Times New Roman" pitchFamily="18" charset="0"/>
                <a:ea typeface="+mn-ea"/>
                <a:cs typeface="Times New Roman" pitchFamily="18" charset="0"/>
              </a:rPr>
              <a:t>damage</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609600" y="1371600"/>
            <a:ext cx="8229600" cy="4754565"/>
          </a:xfrm>
        </p:spPr>
        <p:txBody>
          <a:bodyPr>
            <a:normAutofit/>
          </a:bodyPr>
          <a:lstStyle/>
          <a:p>
            <a:pPr algn="just">
              <a:buFont typeface="Wingdings" pitchFamily="2" charset="2"/>
              <a:buChar char="Ø"/>
            </a:pPr>
            <a:r>
              <a:rPr lang="en-US" sz="2800" dirty="0" smtClean="0">
                <a:latin typeface="Times New Roman" pitchFamily="18" charset="0"/>
                <a:cs typeface="Times New Roman" pitchFamily="18" charset="0"/>
              </a:rPr>
              <a:t>Damage  is  influenced  by  </a:t>
            </a:r>
            <a:r>
              <a:rPr lang="en-US" sz="2800" u="sng" dirty="0" smtClean="0">
                <a:solidFill>
                  <a:srgbClr val="FF0000"/>
                </a:solidFill>
                <a:latin typeface="Times New Roman" pitchFamily="18" charset="0"/>
                <a:cs typeface="Times New Roman" pitchFamily="18" charset="0"/>
              </a:rPr>
              <a:t>environmental conditions </a:t>
            </a:r>
            <a:r>
              <a:rPr lang="en-US" sz="2800" dirty="0" smtClean="0">
                <a:solidFill>
                  <a:srgbClr val="FF0000"/>
                </a:solidFill>
                <a:latin typeface="Times New Roman" pitchFamily="18" charset="0"/>
                <a:cs typeface="Times New Roman" pitchFamily="18" charset="0"/>
              </a:rPr>
              <a:t>and  </a:t>
            </a:r>
            <a:r>
              <a:rPr lang="en-US" sz="2800" u="sng" dirty="0" smtClean="0">
                <a:solidFill>
                  <a:srgbClr val="00B050"/>
                </a:solidFill>
                <a:latin typeface="Times New Roman" pitchFamily="18" charset="0"/>
                <a:cs typeface="Times New Roman" pitchFamily="18" charset="0"/>
              </a:rPr>
              <a:t>conditions  of  use  of  equipment.  </a:t>
            </a:r>
          </a:p>
          <a:p>
            <a:pPr algn="just">
              <a:buFont typeface="Wingdings" pitchFamily="2" charset="2"/>
              <a:buChar char="Ø"/>
            </a:pPr>
            <a:r>
              <a:rPr lang="en-US" sz="2800" dirty="0" smtClean="0">
                <a:latin typeface="Times New Roman" pitchFamily="18" charset="0"/>
                <a:cs typeface="Times New Roman" pitchFamily="18" charset="0"/>
              </a:rPr>
              <a:t>For  proper maintenance  work,  it  is  necessary  to  make </a:t>
            </a:r>
            <a:r>
              <a:rPr lang="en-US" sz="2800" dirty="0" smtClean="0">
                <a:solidFill>
                  <a:srgbClr val="00B0F0"/>
                </a:solidFill>
                <a:latin typeface="Times New Roman" pitchFamily="18" charset="0"/>
                <a:cs typeface="Times New Roman" pitchFamily="18" charset="0"/>
              </a:rPr>
              <a:t>systematic  analysis  of  damages  </a:t>
            </a:r>
            <a:r>
              <a:rPr lang="en-US" sz="2800" dirty="0" smtClean="0">
                <a:latin typeface="Times New Roman" pitchFamily="18" charset="0"/>
                <a:cs typeface="Times New Roman" pitchFamily="18" charset="0"/>
              </a:rPr>
              <a:t>which  includes </a:t>
            </a:r>
            <a:r>
              <a:rPr lang="en-US" sz="2800" dirty="0" smtClean="0">
                <a:solidFill>
                  <a:srgbClr val="00B050"/>
                </a:solidFill>
                <a:latin typeface="Times New Roman" pitchFamily="18" charset="0"/>
                <a:cs typeface="Times New Roman" pitchFamily="18" charset="0"/>
              </a:rPr>
              <a:t>discussions  on  reasons  for  damages  and  their consequences.  </a:t>
            </a:r>
          </a:p>
          <a:p>
            <a:pPr algn="just">
              <a:buFont typeface="Wingdings" pitchFamily="2" charset="2"/>
              <a:buChar char="Ø"/>
            </a:pPr>
            <a:r>
              <a:rPr lang="en-US" sz="2800" dirty="0" smtClean="0">
                <a:latin typeface="Times New Roman" pitchFamily="18" charset="0"/>
                <a:cs typeface="Times New Roman" pitchFamily="18" charset="0"/>
              </a:rPr>
              <a:t>The conclusions obtained  are feedback  to  designers,  manufactures and operational maintenance personnel.</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A397FF7-5BF3-4B8D-AD93-8180831C06F2}" type="slidenum">
              <a:rPr lang="en-US" smtClean="0"/>
              <a:pPr/>
              <a:t>4</a:t>
            </a:fld>
            <a:endParaRPr lang="en-US" dirty="0"/>
          </a:p>
        </p:txBody>
      </p:sp>
    </p:spTree>
    <p:extLst>
      <p:ext uri="{BB962C8B-B14F-4D97-AF65-F5344CB8AC3E}">
        <p14:creationId xmlns:p14="http://schemas.microsoft.com/office/powerpoint/2010/main" val="1151138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563562"/>
          </a:xfrm>
        </p:spPr>
        <p:txBody>
          <a:bodyPr>
            <a:normAutofit fontScale="90000"/>
          </a:bodyPr>
          <a:lstStyle/>
          <a:p>
            <a:pPr algn="r"/>
            <a:r>
              <a:rPr lang="en-US" sz="3200" dirty="0" smtClean="0">
                <a:latin typeface="Times New Roman" pitchFamily="18" charset="0"/>
                <a:cs typeface="Times New Roman" pitchFamily="18" charset="0"/>
              </a:rPr>
              <a:t>.....cont’d</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838200"/>
            <a:ext cx="8610600" cy="5334000"/>
          </a:xfrm>
        </p:spPr>
        <p:txBody>
          <a:bodyPr>
            <a:normAutofit/>
          </a:bodyPr>
          <a:lstStyle/>
          <a:p>
            <a:pPr marL="0" indent="0">
              <a:buNone/>
            </a:pPr>
            <a:r>
              <a:rPr lang="en-US" sz="2600" b="1" dirty="0" smtClean="0">
                <a:latin typeface="Times New Roman" pitchFamily="18" charset="0"/>
                <a:cs typeface="Times New Roman" pitchFamily="18" charset="0"/>
              </a:rPr>
              <a:t>Reasons for damages can basically be classified as follow:- </a:t>
            </a:r>
          </a:p>
          <a:p>
            <a:pPr marL="0" indent="0" algn="just">
              <a:lnSpc>
                <a:spcPct val="150000"/>
              </a:lnSpc>
              <a:buNone/>
            </a:pPr>
            <a:r>
              <a:rPr lang="en-US" sz="2800" b="1" u="sng" dirty="0" smtClean="0">
                <a:latin typeface="Times New Roman" pitchFamily="18" charset="0"/>
                <a:cs typeface="Times New Roman" pitchFamily="18" charset="0"/>
              </a:rPr>
              <a:t>Objective:</a:t>
            </a:r>
            <a:r>
              <a:rPr lang="en-US" sz="2800" b="1"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Those are damages caused </a:t>
            </a:r>
            <a:r>
              <a:rPr lang="en-US" sz="2800" dirty="0" smtClean="0">
                <a:latin typeface="Times New Roman" pitchFamily="18" charset="0"/>
                <a:cs typeface="Times New Roman" pitchFamily="18" charset="0"/>
              </a:rPr>
              <a:t>by </a:t>
            </a:r>
            <a:r>
              <a:rPr lang="en-US" sz="2800" dirty="0" smtClean="0">
                <a:solidFill>
                  <a:srgbClr val="00B050"/>
                </a:solidFill>
                <a:latin typeface="Times New Roman" pitchFamily="18" charset="0"/>
                <a:cs typeface="Times New Roman" pitchFamily="18" charset="0"/>
              </a:rPr>
              <a:t>operational  processes</a:t>
            </a:r>
            <a:r>
              <a:rPr lang="en-US" sz="2800" dirty="0" smtClean="0">
                <a:solidFill>
                  <a:srgbClr val="FF0000"/>
                </a:solidFill>
                <a:latin typeface="Times New Roman" pitchFamily="18" charset="0"/>
                <a:cs typeface="Times New Roman" pitchFamily="18" charset="0"/>
              </a:rPr>
              <a:t> and </a:t>
            </a:r>
            <a:r>
              <a:rPr lang="en-US" sz="2800" dirty="0" smtClean="0">
                <a:solidFill>
                  <a:srgbClr val="00B050"/>
                </a:solidFill>
                <a:latin typeface="Times New Roman" pitchFamily="18" charset="0"/>
                <a:cs typeface="Times New Roman" pitchFamily="18" charset="0"/>
              </a:rPr>
              <a:t>environmental</a:t>
            </a:r>
            <a:r>
              <a:rPr lang="en-US" sz="2800" dirty="0" smtClean="0">
                <a:solidFill>
                  <a:srgbClr val="FF0000"/>
                </a:solidFill>
                <a:latin typeface="Times New Roman" pitchFamily="18" charset="0"/>
                <a:cs typeface="Times New Roman" pitchFamily="18" charset="0"/>
              </a:rPr>
              <a:t> causes. These damages are </a:t>
            </a:r>
            <a:r>
              <a:rPr lang="en-US" sz="2800" dirty="0" smtClean="0">
                <a:solidFill>
                  <a:srgbClr val="7030A0"/>
                </a:solidFill>
                <a:latin typeface="Times New Roman" pitchFamily="18" charset="0"/>
                <a:cs typeface="Times New Roman" pitchFamily="18" charset="0"/>
              </a:rPr>
              <a:t>unavoidable.</a:t>
            </a:r>
          </a:p>
          <a:p>
            <a:pPr marL="0" indent="0" algn="just">
              <a:lnSpc>
                <a:spcPct val="150000"/>
              </a:lnSpc>
              <a:buNone/>
            </a:pPr>
            <a:r>
              <a:rPr lang="en-US" sz="2800" b="1" u="sng" dirty="0" smtClean="0">
                <a:latin typeface="Times New Roman" pitchFamily="18" charset="0"/>
                <a:cs typeface="Times New Roman" pitchFamily="18" charset="0"/>
              </a:rPr>
              <a:t>Subjective:</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These are </a:t>
            </a:r>
            <a:r>
              <a:rPr lang="en-US" sz="2800" dirty="0" smtClean="0">
                <a:solidFill>
                  <a:srgbClr val="FF0000"/>
                </a:solidFill>
                <a:latin typeface="Times New Roman" pitchFamily="18" charset="0"/>
                <a:cs typeface="Times New Roman" pitchFamily="18" charset="0"/>
              </a:rPr>
              <a:t>caused by </a:t>
            </a:r>
            <a:r>
              <a:rPr lang="en-US" sz="2800" dirty="0" smtClean="0">
                <a:solidFill>
                  <a:srgbClr val="00B050"/>
                </a:solidFill>
                <a:latin typeface="Times New Roman" pitchFamily="18" charset="0"/>
                <a:cs typeface="Times New Roman" pitchFamily="18" charset="0"/>
              </a:rPr>
              <a:t>failure in design, manufacturing,</a:t>
            </a:r>
            <a:r>
              <a:rPr lang="en-US" sz="2800" dirty="0" smtClean="0">
                <a:solidFill>
                  <a:srgbClr val="FF0000"/>
                </a:solidFill>
                <a:latin typeface="Times New Roman" pitchFamily="18" charset="0"/>
                <a:cs typeface="Times New Roman" pitchFamily="18" charset="0"/>
              </a:rPr>
              <a:t> and </a:t>
            </a:r>
            <a:r>
              <a:rPr lang="en-US" sz="2800" dirty="0" smtClean="0">
                <a:solidFill>
                  <a:srgbClr val="00B050"/>
                </a:solidFill>
                <a:latin typeface="Times New Roman" pitchFamily="18" charset="0"/>
                <a:cs typeface="Times New Roman" pitchFamily="18" charset="0"/>
              </a:rPr>
              <a:t>maintenance. </a:t>
            </a:r>
          </a:p>
          <a:p>
            <a:pPr marL="0" indent="0" algn="just">
              <a:lnSpc>
                <a:spcPct val="150000"/>
              </a:lnSpc>
              <a:buNone/>
            </a:pPr>
            <a:r>
              <a:rPr lang="en-US" sz="2800" dirty="0" smtClean="0">
                <a:solidFill>
                  <a:srgbClr val="FF0000"/>
                </a:solidFill>
                <a:latin typeface="Times New Roman" pitchFamily="18" charset="0"/>
                <a:cs typeface="Times New Roman" pitchFamily="18" charset="0"/>
              </a:rPr>
              <a:t>If an equipment or a means of production is handled appropriately, subjective damages can be </a:t>
            </a:r>
            <a:r>
              <a:rPr lang="en-US" sz="2800" dirty="0" smtClean="0">
                <a:solidFill>
                  <a:srgbClr val="7030A0"/>
                </a:solidFill>
                <a:latin typeface="Times New Roman" pitchFamily="18" charset="0"/>
                <a:cs typeface="Times New Roman" pitchFamily="18" charset="0"/>
              </a:rPr>
              <a:t>avoided. </a:t>
            </a:r>
            <a:endParaRPr lang="en-US" sz="2800" dirty="0">
              <a:solidFill>
                <a:srgbClr val="7030A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A397FF7-5BF3-4B8D-AD93-8180831C06F2}" type="slidenum">
              <a:rPr lang="en-US" smtClean="0"/>
              <a:pPr/>
              <a:t>5</a:t>
            </a:fld>
            <a:endParaRPr lang="en-US" dirty="0"/>
          </a:p>
        </p:txBody>
      </p:sp>
    </p:spTree>
    <p:extLst>
      <p:ext uri="{BB962C8B-B14F-4D97-AF65-F5344CB8AC3E}">
        <p14:creationId xmlns:p14="http://schemas.microsoft.com/office/powerpoint/2010/main" val="362640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6248400" cy="609600"/>
          </a:xfrm>
          <a:ln>
            <a:solidFill>
              <a:schemeClr val="accent1"/>
            </a:solidFill>
          </a:ln>
        </p:spPr>
        <p:txBody>
          <a:bodyPr>
            <a:normAutofit/>
          </a:bodyPr>
          <a:lstStyle/>
          <a:p>
            <a:pPr lvl="0">
              <a:spcBef>
                <a:spcPct val="20000"/>
              </a:spcBef>
            </a:pPr>
            <a:r>
              <a:rPr lang="en-US" sz="2800" b="1" dirty="0">
                <a:latin typeface="Times New Roman" pitchFamily="18" charset="0"/>
                <a:ea typeface="+mn-ea"/>
                <a:cs typeface="Times New Roman" pitchFamily="18" charset="0"/>
              </a:rPr>
              <a:t>2.3. Typical Damages of Equipment </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2"/>
            <a:ext cx="8458200" cy="4525963"/>
          </a:xfrm>
        </p:spPr>
        <p:txBody>
          <a:bodyPr>
            <a:normAutofit/>
          </a:bodyPr>
          <a:lstStyle/>
          <a:p>
            <a:pPr marL="0" indent="0" algn="just">
              <a:lnSpc>
                <a:spcPct val="150000"/>
              </a:lnSpc>
              <a:buNone/>
            </a:pPr>
            <a:r>
              <a:rPr lang="en-US" sz="2400" dirty="0" smtClean="0">
                <a:latin typeface="Times New Roman" pitchFamily="18" charset="0"/>
                <a:cs typeface="Times New Roman" pitchFamily="18" charset="0"/>
              </a:rPr>
              <a:t>The changes of state or damages, as are commonly known, that result from technological processes are basically classified into three. These are; </a:t>
            </a:r>
            <a:r>
              <a:rPr lang="en-US" sz="2400" b="1" dirty="0" smtClean="0">
                <a:solidFill>
                  <a:srgbClr val="00B050"/>
                </a:solidFill>
                <a:latin typeface="Times New Roman" pitchFamily="18" charset="0"/>
                <a:cs typeface="Times New Roman" pitchFamily="18" charset="0"/>
              </a:rPr>
              <a:t>corrosion,</a:t>
            </a:r>
            <a:r>
              <a:rPr lang="en-US" sz="2400" dirty="0" smtClean="0">
                <a:latin typeface="Times New Roman" pitchFamily="18" charset="0"/>
                <a:cs typeface="Times New Roman" pitchFamily="18" charset="0"/>
              </a:rPr>
              <a:t> </a:t>
            </a:r>
            <a:r>
              <a:rPr lang="en-US" sz="2400" b="1" dirty="0" smtClean="0">
                <a:solidFill>
                  <a:schemeClr val="tx2">
                    <a:lumMod val="60000"/>
                    <a:lumOff val="40000"/>
                  </a:schemeClr>
                </a:solidFill>
                <a:latin typeface="Times New Roman" pitchFamily="18" charset="0"/>
                <a:cs typeface="Times New Roman" pitchFamily="18" charset="0"/>
              </a:rPr>
              <a:t>wear &amp; tear</a:t>
            </a:r>
            <a:r>
              <a:rPr lang="en-US" sz="2400" dirty="0" smtClean="0">
                <a:solidFill>
                  <a:srgbClr val="00B05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and</a:t>
            </a:r>
            <a:r>
              <a:rPr lang="en-US" sz="2400" dirty="0" smtClean="0">
                <a:solidFill>
                  <a:srgbClr val="00B05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fatigue.</a:t>
            </a:r>
            <a:r>
              <a:rPr lang="en-US" sz="2400" dirty="0" smtClean="0">
                <a:solidFill>
                  <a:srgbClr val="FF0000"/>
                </a:solidFill>
                <a:latin typeface="Times New Roman" pitchFamily="18" charset="0"/>
                <a:cs typeface="Times New Roman" pitchFamily="18" charset="0"/>
              </a:rPr>
              <a:t> </a:t>
            </a:r>
          </a:p>
          <a:p>
            <a:pPr marL="0" indent="0">
              <a:buNone/>
            </a:pPr>
            <a:r>
              <a:rPr lang="en-US" sz="2800" b="1" dirty="0" smtClean="0">
                <a:latin typeface="Times New Roman" pitchFamily="18" charset="0"/>
                <a:cs typeface="Times New Roman" pitchFamily="18" charset="0"/>
              </a:rPr>
              <a:t>2.3.1 Corrosion </a:t>
            </a:r>
          </a:p>
          <a:p>
            <a:pPr marL="0" indent="0" algn="just">
              <a:lnSpc>
                <a:spcPct val="150000"/>
              </a:lnSpc>
              <a:buNone/>
            </a:pPr>
            <a:r>
              <a:rPr lang="en-US" sz="2400" dirty="0" smtClean="0">
                <a:latin typeface="Times New Roman" pitchFamily="18" charset="0"/>
                <a:cs typeface="Times New Roman" pitchFamily="18" charset="0"/>
              </a:rPr>
              <a:t>Corrosion  is  the  destruction  or  deterioration  of materials  by  chemical  or  electrochemical  reaction with the  environment.  This  includes  the  destruction of  metals  in  all  types  of  atmospheres  and  liquids, and at any temperature.</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A397FF7-5BF3-4B8D-AD93-8180831C06F2}" type="slidenum">
              <a:rPr lang="en-US" smtClean="0"/>
              <a:pPr/>
              <a:t>6</a:t>
            </a:fld>
            <a:endParaRPr lang="en-US" dirty="0"/>
          </a:p>
        </p:txBody>
      </p:sp>
    </p:spTree>
    <p:extLst>
      <p:ext uri="{BB962C8B-B14F-4D97-AF65-F5344CB8AC3E}">
        <p14:creationId xmlns:p14="http://schemas.microsoft.com/office/powerpoint/2010/main" val="3279729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r">
              <a:spcBef>
                <a:spcPct val="20000"/>
              </a:spcBef>
            </a:pPr>
            <a:r>
              <a:rPr lang="en-US" sz="3000" dirty="0">
                <a:solidFill>
                  <a:prstClr val="black"/>
                </a:solidFill>
                <a:latin typeface="Times New Roman" pitchFamily="18" charset="0"/>
                <a:ea typeface="+mn-ea"/>
                <a:cs typeface="Times New Roman" pitchFamily="18" charset="0"/>
              </a:rPr>
              <a:t>....</a:t>
            </a:r>
            <a:r>
              <a:rPr lang="en-US" sz="3000" dirty="0" smtClean="0">
                <a:solidFill>
                  <a:prstClr val="black"/>
                </a:solidFill>
                <a:latin typeface="Times New Roman" pitchFamily="18" charset="0"/>
                <a:ea typeface="+mn-ea"/>
                <a:cs typeface="Times New Roman" pitchFamily="18" charset="0"/>
              </a:rPr>
              <a:t>cont’d</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28600" y="1600202"/>
            <a:ext cx="8458200" cy="4525963"/>
          </a:xfrm>
        </p:spPr>
        <p:txBody>
          <a:bodyPr>
            <a:normAutofit/>
          </a:bodyPr>
          <a:lstStyle/>
          <a:p>
            <a:pPr algn="just">
              <a:buFont typeface="Wingdings" pitchFamily="2" charset="2"/>
              <a:buChar char="Ø"/>
            </a:pPr>
            <a:r>
              <a:rPr lang="en-US" sz="2800" dirty="0" smtClean="0">
                <a:latin typeface="Times New Roman" pitchFamily="18" charset="0"/>
                <a:cs typeface="Times New Roman" pitchFamily="18" charset="0"/>
              </a:rPr>
              <a:t>Corrosion  reduces  the  useful  life  of equipment. </a:t>
            </a:r>
            <a:r>
              <a:rPr lang="en-US" sz="2800" dirty="0" smtClean="0">
                <a:solidFill>
                  <a:srgbClr val="FF0000"/>
                </a:solidFill>
                <a:latin typeface="Times New Roman" pitchFamily="18" charset="0"/>
                <a:cs typeface="Times New Roman" pitchFamily="18" charset="0"/>
              </a:rPr>
              <a:t>And  about  5%  of  yearly  production  of  steel  is destroyed by corrosion. </a:t>
            </a:r>
          </a:p>
          <a:p>
            <a:pPr algn="just">
              <a:buFont typeface="Wingdings" pitchFamily="2" charset="2"/>
              <a:buChar char="Ø"/>
            </a:pPr>
            <a:r>
              <a:rPr lang="en-US" sz="2800" dirty="0" smtClean="0">
                <a:latin typeface="Times New Roman" pitchFamily="18" charset="0"/>
                <a:cs typeface="Times New Roman" pitchFamily="18" charset="0"/>
              </a:rPr>
              <a:t>Under  most  ordinary  conditions  of  exposure, corrosion  products  consist  mainly  of  </a:t>
            </a:r>
            <a:r>
              <a:rPr lang="en-US" sz="2800" dirty="0" smtClean="0">
                <a:solidFill>
                  <a:srgbClr val="00B050"/>
                </a:solidFill>
                <a:latin typeface="Times New Roman" pitchFamily="18" charset="0"/>
                <a:cs typeface="Times New Roman" pitchFamily="18" charset="0"/>
              </a:rPr>
              <a:t>oxides, carbonates and sulphids.</a:t>
            </a:r>
            <a:endParaRPr lang="en-US" sz="2800" dirty="0">
              <a:solidFill>
                <a:srgbClr val="00B05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A397FF7-5BF3-4B8D-AD93-8180831C06F2}" type="slidenum">
              <a:rPr lang="en-US" smtClean="0"/>
              <a:pPr/>
              <a:t>7</a:t>
            </a:fld>
            <a:endParaRPr lang="en-US" dirty="0"/>
          </a:p>
        </p:txBody>
      </p:sp>
    </p:spTree>
    <p:extLst>
      <p:ext uri="{BB962C8B-B14F-4D97-AF65-F5344CB8AC3E}">
        <p14:creationId xmlns:p14="http://schemas.microsoft.com/office/powerpoint/2010/main" val="1040189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4419600" cy="715962"/>
          </a:xfrm>
          <a:ln>
            <a:solidFill>
              <a:schemeClr val="accent1"/>
            </a:solidFill>
          </a:ln>
        </p:spPr>
        <p:txBody>
          <a:bodyPr>
            <a:noAutofit/>
          </a:bodyPr>
          <a:lstStyle/>
          <a:p>
            <a:pPr lvl="0" algn="l">
              <a:spcBef>
                <a:spcPct val="20000"/>
              </a:spcBef>
            </a:pPr>
            <a:r>
              <a:rPr lang="en-US" sz="2800" b="1" dirty="0">
                <a:latin typeface="Times New Roman" pitchFamily="18" charset="0"/>
                <a:ea typeface="+mn-ea"/>
                <a:cs typeface="Times New Roman" pitchFamily="18" charset="0"/>
              </a:rPr>
              <a:t>The processes of corrosion </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524000"/>
            <a:ext cx="8382000" cy="4800600"/>
          </a:xfrm>
        </p:spPr>
        <p:txBody>
          <a:bodyPr>
            <a:normAutofit/>
          </a:bodyPr>
          <a:lstStyle/>
          <a:p>
            <a:pPr algn="just">
              <a:lnSpc>
                <a:spcPct val="150000"/>
              </a:lnSpc>
              <a:buFont typeface="Wingdings" pitchFamily="2" charset="2"/>
              <a:buChar char="ü"/>
            </a:pPr>
            <a:r>
              <a:rPr lang="en-US" sz="2400" dirty="0" smtClean="0">
                <a:latin typeface="Times New Roman" pitchFamily="18" charset="0"/>
                <a:cs typeface="Times New Roman" pitchFamily="18" charset="0"/>
              </a:rPr>
              <a:t>The  process  of  corrosion  takes  place  due  to  </a:t>
            </a:r>
            <a:r>
              <a:rPr lang="en-US" sz="2400" dirty="0" smtClean="0">
                <a:solidFill>
                  <a:srgbClr val="0070C0"/>
                </a:solidFill>
                <a:latin typeface="Times New Roman" pitchFamily="18" charset="0"/>
                <a:cs typeface="Times New Roman" pitchFamily="18" charset="0"/>
              </a:rPr>
              <a:t>direct chemical  action  when  the  metal  enters  into  a chemical reaction with  other  elements  to form nonmetallic  compound  or </a:t>
            </a:r>
            <a:r>
              <a:rPr lang="en-US" sz="2400" dirty="0" smtClean="0">
                <a:solidFill>
                  <a:srgbClr val="00B050"/>
                </a:solidFill>
                <a:latin typeface="Times New Roman" pitchFamily="18" charset="0"/>
                <a:cs typeface="Times New Roman" pitchFamily="18" charset="0"/>
              </a:rPr>
              <a:t> due  to  electrochemical action. </a:t>
            </a:r>
            <a:r>
              <a:rPr lang="en-US" sz="2400" dirty="0" smtClean="0">
                <a:solidFill>
                  <a:srgbClr val="0070C0"/>
                </a:solidFill>
                <a:latin typeface="Times New Roman" pitchFamily="18" charset="0"/>
                <a:cs typeface="Times New Roman" pitchFamily="18" charset="0"/>
              </a:rPr>
              <a:t> </a:t>
            </a:r>
          </a:p>
          <a:p>
            <a:pPr algn="just">
              <a:lnSpc>
                <a:spcPct val="150000"/>
              </a:lnSpc>
              <a:buFont typeface="Wingdings" pitchFamily="2" charset="2"/>
              <a:buChar char="ü"/>
            </a:pPr>
            <a:r>
              <a:rPr lang="en-US" sz="2400" dirty="0" smtClean="0">
                <a:solidFill>
                  <a:srgbClr val="FF0000"/>
                </a:solidFill>
                <a:latin typeface="Times New Roman" pitchFamily="18" charset="0"/>
                <a:cs typeface="Times New Roman" pitchFamily="18" charset="0"/>
              </a:rPr>
              <a:t>Metallic  elements  when  placed  in  contact with  water  </a:t>
            </a:r>
            <a:r>
              <a:rPr lang="en-US" sz="2400" dirty="0" smtClean="0">
                <a:latin typeface="Times New Roman" pitchFamily="18" charset="0"/>
                <a:cs typeface="Times New Roman" pitchFamily="18" charset="0"/>
              </a:rPr>
              <a:t>or  </a:t>
            </a:r>
            <a:r>
              <a:rPr lang="en-US" sz="2400" dirty="0" smtClean="0">
                <a:solidFill>
                  <a:srgbClr val="FF0000"/>
                </a:solidFill>
                <a:latin typeface="Times New Roman" pitchFamily="18" charset="0"/>
                <a:cs typeface="Times New Roman" pitchFamily="18" charset="0"/>
              </a:rPr>
              <a:t>a</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solution  have  definite  inherent tendencies  to  go  in  to  the  solution  in  the  form  of electrically  charged  particles. </a:t>
            </a:r>
          </a:p>
        </p:txBody>
      </p:sp>
      <p:sp>
        <p:nvSpPr>
          <p:cNvPr id="4" name="Slide Number Placeholder 3"/>
          <p:cNvSpPr>
            <a:spLocks noGrp="1"/>
          </p:cNvSpPr>
          <p:nvPr>
            <p:ph type="sldNum" sz="quarter" idx="12"/>
          </p:nvPr>
        </p:nvSpPr>
        <p:spPr/>
        <p:txBody>
          <a:bodyPr/>
          <a:lstStyle/>
          <a:p>
            <a:fld id="{5A397FF7-5BF3-4B8D-AD93-8180831C06F2}" type="slidenum">
              <a:rPr lang="en-US" smtClean="0"/>
              <a:pPr/>
              <a:t>8</a:t>
            </a:fld>
            <a:endParaRPr lang="en-US" dirty="0"/>
          </a:p>
        </p:txBody>
      </p:sp>
    </p:spTree>
    <p:extLst>
      <p:ext uri="{BB962C8B-B14F-4D97-AF65-F5344CB8AC3E}">
        <p14:creationId xmlns:p14="http://schemas.microsoft.com/office/powerpoint/2010/main" val="1510895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smtClean="0">
                <a:latin typeface="Times New Roman" pitchFamily="18" charset="0"/>
                <a:cs typeface="Times New Roman" pitchFamily="18" charset="0"/>
              </a:rPr>
              <a:t>.....cont’d</a:t>
            </a:r>
            <a:endParaRPr lang="en-US" sz="3200"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534399" cy="442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A397FF7-5BF3-4B8D-AD93-8180831C06F2}" type="slidenum">
              <a:rPr lang="en-US" smtClean="0"/>
              <a:pPr/>
              <a:t>9</a:t>
            </a:fld>
            <a:endParaRPr lang="en-US" dirty="0"/>
          </a:p>
        </p:txBody>
      </p:sp>
    </p:spTree>
    <p:extLst>
      <p:ext uri="{BB962C8B-B14F-4D97-AF65-F5344CB8AC3E}">
        <p14:creationId xmlns:p14="http://schemas.microsoft.com/office/powerpoint/2010/main" val="2172640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4032</TotalTime>
  <Words>2099</Words>
  <Application>Microsoft Office PowerPoint</Application>
  <PresentationFormat>On-screen Show (4:3)</PresentationFormat>
  <Paragraphs>259</Paragraphs>
  <Slides>39</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Calibri</vt:lpstr>
      <vt:lpstr>Calibri Light</vt:lpstr>
      <vt:lpstr>Cambria Math</vt:lpstr>
      <vt:lpstr>Times New Roman</vt:lpstr>
      <vt:lpstr>Wingdings</vt:lpstr>
      <vt:lpstr>Office Theme</vt:lpstr>
      <vt:lpstr>1_Office Theme</vt:lpstr>
      <vt:lpstr>Maintenance and Installation of   Machinery                                                  </vt:lpstr>
      <vt:lpstr>Chapter two 2. Fundamentals  Theory of  Damages</vt:lpstr>
      <vt:lpstr>2.1. Classification of Damages:</vt:lpstr>
      <vt:lpstr>2.2. Reasons of damage</vt:lpstr>
      <vt:lpstr>.....cont’d</vt:lpstr>
      <vt:lpstr>2.3. Typical Damages of Equipment </vt:lpstr>
      <vt:lpstr>....cont’d</vt:lpstr>
      <vt:lpstr>The processes of corrosion </vt:lpstr>
      <vt:lpstr>.....cont’d</vt:lpstr>
      <vt:lpstr>.....cont’d</vt:lpstr>
      <vt:lpstr>Kinds of corrosion </vt:lpstr>
      <vt:lpstr>Common locations of corrosion </vt:lpstr>
      <vt:lpstr>Methods of minimizing corrosion </vt:lpstr>
      <vt:lpstr>Corrosion problems </vt:lpstr>
      <vt:lpstr>2.3.2. Wear </vt:lpstr>
      <vt:lpstr>.....cont’d</vt:lpstr>
      <vt:lpstr>Kinds of wear </vt:lpstr>
      <vt:lpstr>PowerPoint Presentation</vt:lpstr>
      <vt:lpstr>Wear processes can be differentiated as </vt:lpstr>
      <vt:lpstr>....cont’d</vt:lpstr>
      <vt:lpstr>Wear types </vt:lpstr>
      <vt:lpstr>                                        ....cont’d</vt:lpstr>
      <vt:lpstr>PowerPoint Presentation</vt:lpstr>
      <vt:lpstr>....cont’d</vt:lpstr>
      <vt:lpstr>Time- behavior of wear</vt:lpstr>
      <vt:lpstr>....cont’d</vt:lpstr>
      <vt:lpstr>Protection against wear:</vt:lpstr>
      <vt:lpstr>Classification of lubricants </vt:lpstr>
      <vt:lpstr>A, Mineral oil</vt:lpstr>
      <vt:lpstr>.....Cont’d</vt:lpstr>
      <vt:lpstr>B, Synthetic oils</vt:lpstr>
      <vt:lpstr>.....cont’d</vt:lpstr>
      <vt:lpstr>...cont’d</vt:lpstr>
      <vt:lpstr>ii. Greases</vt:lpstr>
      <vt:lpstr>                                                                                .....Cont’d</vt:lpstr>
      <vt:lpstr>iii. Solid lubricants:</vt:lpstr>
      <vt:lpstr>                                                                    .....Cont’d</vt:lpstr>
      <vt:lpstr>2.3.3. Fatigue</vt:lpstr>
      <vt:lpstr>End of Chapter Two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two 2. Fundamentals of the Theory of  Damages</dc:title>
  <dc:creator>Mesfin</dc:creator>
  <cp:lastModifiedBy>Ethiopia</cp:lastModifiedBy>
  <cp:revision>110</cp:revision>
  <dcterms:created xsi:type="dcterms:W3CDTF">2018-03-21T10:56:33Z</dcterms:created>
  <dcterms:modified xsi:type="dcterms:W3CDTF">2019-04-09T11:33:16Z</dcterms:modified>
</cp:coreProperties>
</file>