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6"/>
  </p:notesMasterIdLst>
  <p:sldIdLst>
    <p:sldId id="291" r:id="rId2"/>
    <p:sldId id="259" r:id="rId3"/>
    <p:sldId id="258" r:id="rId4"/>
    <p:sldId id="261"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6" r:id="rId25"/>
    <p:sldId id="284" r:id="rId26"/>
    <p:sldId id="287" r:id="rId27"/>
    <p:sldId id="289" r:id="rId28"/>
    <p:sldId id="297" r:id="rId29"/>
    <p:sldId id="298" r:id="rId30"/>
    <p:sldId id="299" r:id="rId31"/>
    <p:sldId id="300" r:id="rId32"/>
    <p:sldId id="308" r:id="rId33"/>
    <p:sldId id="309" r:id="rId34"/>
    <p:sldId id="310" r:id="rId35"/>
    <p:sldId id="311" r:id="rId36"/>
    <p:sldId id="319" r:id="rId37"/>
    <p:sldId id="323" r:id="rId38"/>
    <p:sldId id="324" r:id="rId39"/>
    <p:sldId id="325" r:id="rId40"/>
    <p:sldId id="326" r:id="rId41"/>
    <p:sldId id="327" r:id="rId42"/>
    <p:sldId id="256" r:id="rId43"/>
    <p:sldId id="257" r:id="rId44"/>
    <p:sldId id="328" r:id="rId45"/>
    <p:sldId id="329" r:id="rId46"/>
    <p:sldId id="260" r:id="rId47"/>
    <p:sldId id="262" r:id="rId48"/>
    <p:sldId id="263" r:id="rId49"/>
    <p:sldId id="330" r:id="rId50"/>
    <p:sldId id="331" r:id="rId51"/>
    <p:sldId id="332" r:id="rId52"/>
    <p:sldId id="333" r:id="rId53"/>
    <p:sldId id="334" r:id="rId54"/>
    <p:sldId id="335" r:id="rId55"/>
    <p:sldId id="336" r:id="rId56"/>
    <p:sldId id="337" r:id="rId57"/>
    <p:sldId id="338" r:id="rId58"/>
    <p:sldId id="339" r:id="rId59"/>
    <p:sldId id="340" r:id="rId60"/>
    <p:sldId id="341" r:id="rId61"/>
    <p:sldId id="295" r:id="rId62"/>
    <p:sldId id="296" r:id="rId63"/>
    <p:sldId id="292" r:id="rId64"/>
    <p:sldId id="342" r:id="rId65"/>
    <p:sldId id="290" r:id="rId66"/>
    <p:sldId id="343" r:id="rId67"/>
    <p:sldId id="288" r:id="rId68"/>
    <p:sldId id="344" r:id="rId69"/>
    <p:sldId id="285" r:id="rId70"/>
    <p:sldId id="345" r:id="rId71"/>
    <p:sldId id="346" r:id="rId72"/>
    <p:sldId id="347" r:id="rId73"/>
    <p:sldId id="348" r:id="rId74"/>
    <p:sldId id="349" r:id="rId75"/>
    <p:sldId id="370" r:id="rId76"/>
    <p:sldId id="371" r:id="rId77"/>
    <p:sldId id="372" r:id="rId78"/>
    <p:sldId id="373" r:id="rId79"/>
    <p:sldId id="374" r:id="rId80"/>
    <p:sldId id="375" r:id="rId81"/>
    <p:sldId id="376" r:id="rId82"/>
    <p:sldId id="377" r:id="rId83"/>
    <p:sldId id="378" r:id="rId84"/>
    <p:sldId id="379" r:id="rId85"/>
    <p:sldId id="380" r:id="rId86"/>
    <p:sldId id="381" r:id="rId87"/>
    <p:sldId id="382" r:id="rId88"/>
    <p:sldId id="383" r:id="rId89"/>
    <p:sldId id="384" r:id="rId90"/>
    <p:sldId id="385" r:id="rId91"/>
    <p:sldId id="386" r:id="rId92"/>
    <p:sldId id="387" r:id="rId93"/>
    <p:sldId id="388" r:id="rId94"/>
    <p:sldId id="389" r:id="rId95"/>
    <p:sldId id="390" r:id="rId96"/>
    <p:sldId id="391" r:id="rId97"/>
    <p:sldId id="392" r:id="rId98"/>
    <p:sldId id="393" r:id="rId99"/>
    <p:sldId id="394" r:id="rId100"/>
    <p:sldId id="395" r:id="rId101"/>
    <p:sldId id="396" r:id="rId102"/>
    <p:sldId id="397" r:id="rId103"/>
    <p:sldId id="398" r:id="rId104"/>
    <p:sldId id="399" r:id="rId105"/>
    <p:sldId id="400" r:id="rId106"/>
    <p:sldId id="401" r:id="rId107"/>
    <p:sldId id="351" r:id="rId108"/>
    <p:sldId id="352" r:id="rId109"/>
    <p:sldId id="353" r:id="rId110"/>
    <p:sldId id="354" r:id="rId111"/>
    <p:sldId id="355" r:id="rId112"/>
    <p:sldId id="356" r:id="rId113"/>
    <p:sldId id="357" r:id="rId114"/>
    <p:sldId id="358" r:id="rId115"/>
    <p:sldId id="264" r:id="rId116"/>
    <p:sldId id="359" r:id="rId117"/>
    <p:sldId id="360" r:id="rId118"/>
    <p:sldId id="361" r:id="rId119"/>
    <p:sldId id="362" r:id="rId120"/>
    <p:sldId id="363" r:id="rId121"/>
    <p:sldId id="364" r:id="rId122"/>
    <p:sldId id="365" r:id="rId123"/>
    <p:sldId id="366" r:id="rId124"/>
    <p:sldId id="367" r:id="rId125"/>
    <p:sldId id="368" r:id="rId126"/>
    <p:sldId id="369" r:id="rId127"/>
    <p:sldId id="402" r:id="rId128"/>
    <p:sldId id="403" r:id="rId129"/>
    <p:sldId id="404" r:id="rId130"/>
    <p:sldId id="405" r:id="rId131"/>
    <p:sldId id="406" r:id="rId132"/>
    <p:sldId id="407" r:id="rId133"/>
    <p:sldId id="408" r:id="rId134"/>
    <p:sldId id="409" r:id="rId135"/>
    <p:sldId id="410" r:id="rId136"/>
    <p:sldId id="411" r:id="rId137"/>
    <p:sldId id="412" r:id="rId138"/>
    <p:sldId id="413" r:id="rId139"/>
    <p:sldId id="414" r:id="rId140"/>
    <p:sldId id="415" r:id="rId141"/>
    <p:sldId id="416" r:id="rId142"/>
    <p:sldId id="417" r:id="rId143"/>
    <p:sldId id="418" r:id="rId144"/>
    <p:sldId id="419" r:id="rId145"/>
    <p:sldId id="420" r:id="rId146"/>
    <p:sldId id="421" r:id="rId147"/>
    <p:sldId id="422" r:id="rId148"/>
    <p:sldId id="423" r:id="rId149"/>
    <p:sldId id="424" r:id="rId150"/>
    <p:sldId id="425" r:id="rId151"/>
    <p:sldId id="426" r:id="rId152"/>
    <p:sldId id="427" r:id="rId153"/>
    <p:sldId id="428" r:id="rId154"/>
    <p:sldId id="429" r:id="rId155"/>
    <p:sldId id="430" r:id="rId156"/>
    <p:sldId id="431" r:id="rId157"/>
    <p:sldId id="432" r:id="rId158"/>
    <p:sldId id="433" r:id="rId159"/>
    <p:sldId id="434" r:id="rId160"/>
    <p:sldId id="435" r:id="rId161"/>
    <p:sldId id="436" r:id="rId162"/>
    <p:sldId id="437" r:id="rId163"/>
    <p:sldId id="438" r:id="rId164"/>
    <p:sldId id="439" r:id="rId165"/>
    <p:sldId id="440" r:id="rId166"/>
    <p:sldId id="441" r:id="rId167"/>
    <p:sldId id="442" r:id="rId168"/>
    <p:sldId id="443" r:id="rId169"/>
    <p:sldId id="444" r:id="rId170"/>
    <p:sldId id="445" r:id="rId171"/>
    <p:sldId id="446" r:id="rId172"/>
    <p:sldId id="447" r:id="rId173"/>
    <p:sldId id="448" r:id="rId174"/>
    <p:sldId id="449" r:id="rId175"/>
    <p:sldId id="450" r:id="rId176"/>
    <p:sldId id="451" r:id="rId177"/>
    <p:sldId id="452" r:id="rId178"/>
    <p:sldId id="453" r:id="rId179"/>
    <p:sldId id="454" r:id="rId180"/>
    <p:sldId id="455" r:id="rId181"/>
    <p:sldId id="293" r:id="rId182"/>
    <p:sldId id="294" r:id="rId183"/>
    <p:sldId id="456" r:id="rId184"/>
    <p:sldId id="457" r:id="rId185"/>
    <p:sldId id="458" r:id="rId186"/>
    <p:sldId id="459" r:id="rId187"/>
    <p:sldId id="460" r:id="rId188"/>
    <p:sldId id="461" r:id="rId189"/>
    <p:sldId id="462" r:id="rId190"/>
    <p:sldId id="463" r:id="rId191"/>
    <p:sldId id="464" r:id="rId192"/>
    <p:sldId id="465" r:id="rId193"/>
    <p:sldId id="466" r:id="rId194"/>
    <p:sldId id="467" r:id="rId195"/>
    <p:sldId id="301" r:id="rId196"/>
    <p:sldId id="302" r:id="rId197"/>
    <p:sldId id="468" r:id="rId198"/>
    <p:sldId id="469" r:id="rId199"/>
    <p:sldId id="470" r:id="rId200"/>
    <p:sldId id="471" r:id="rId201"/>
    <p:sldId id="472" r:id="rId202"/>
    <p:sldId id="473" r:id="rId203"/>
    <p:sldId id="474" r:id="rId204"/>
    <p:sldId id="475" r:id="rId205"/>
    <p:sldId id="476" r:id="rId206"/>
    <p:sldId id="477" r:id="rId207"/>
    <p:sldId id="478" r:id="rId208"/>
    <p:sldId id="479" r:id="rId209"/>
    <p:sldId id="480" r:id="rId210"/>
    <p:sldId id="481" r:id="rId211"/>
    <p:sldId id="482" r:id="rId212"/>
    <p:sldId id="483" r:id="rId213"/>
    <p:sldId id="484" r:id="rId214"/>
    <p:sldId id="485" r:id="rId215"/>
    <p:sldId id="486" r:id="rId216"/>
    <p:sldId id="487" r:id="rId217"/>
    <p:sldId id="488" r:id="rId218"/>
    <p:sldId id="489" r:id="rId219"/>
    <p:sldId id="490" r:id="rId220"/>
    <p:sldId id="491" r:id="rId221"/>
    <p:sldId id="492" r:id="rId222"/>
    <p:sldId id="493" r:id="rId223"/>
    <p:sldId id="494" r:id="rId224"/>
    <p:sldId id="495" r:id="rId225"/>
    <p:sldId id="496" r:id="rId226"/>
    <p:sldId id="497" r:id="rId227"/>
    <p:sldId id="498" r:id="rId228"/>
    <p:sldId id="303" r:id="rId229"/>
    <p:sldId id="322" r:id="rId230"/>
    <p:sldId id="499" r:id="rId231"/>
    <p:sldId id="500" r:id="rId232"/>
    <p:sldId id="501" r:id="rId233"/>
    <p:sldId id="502" r:id="rId234"/>
    <p:sldId id="503" r:id="rId235"/>
    <p:sldId id="504" r:id="rId236"/>
    <p:sldId id="505" r:id="rId237"/>
    <p:sldId id="506" r:id="rId238"/>
    <p:sldId id="507" r:id="rId239"/>
    <p:sldId id="508" r:id="rId240"/>
    <p:sldId id="509" r:id="rId241"/>
    <p:sldId id="510" r:id="rId242"/>
    <p:sldId id="511" r:id="rId243"/>
    <p:sldId id="512" r:id="rId244"/>
    <p:sldId id="513" r:id="rId245"/>
    <p:sldId id="514" r:id="rId246"/>
    <p:sldId id="515" r:id="rId247"/>
    <p:sldId id="516" r:id="rId248"/>
    <p:sldId id="517" r:id="rId249"/>
    <p:sldId id="304" r:id="rId250"/>
    <p:sldId id="305" r:id="rId251"/>
    <p:sldId id="306" r:id="rId252"/>
    <p:sldId id="307" r:id="rId253"/>
    <p:sldId id="518" r:id="rId254"/>
    <p:sldId id="519" r:id="rId255"/>
    <p:sldId id="520" r:id="rId256"/>
    <p:sldId id="312" r:id="rId257"/>
    <p:sldId id="313" r:id="rId258"/>
    <p:sldId id="314" r:id="rId259"/>
    <p:sldId id="315" r:id="rId260"/>
    <p:sldId id="316" r:id="rId261"/>
    <p:sldId id="317" r:id="rId262"/>
    <p:sldId id="318" r:id="rId263"/>
    <p:sldId id="521" r:id="rId264"/>
    <p:sldId id="320" r:id="rId265"/>
    <p:sldId id="321" r:id="rId266"/>
    <p:sldId id="522" r:id="rId267"/>
    <p:sldId id="523" r:id="rId268"/>
    <p:sldId id="524" r:id="rId269"/>
    <p:sldId id="525" r:id="rId270"/>
    <p:sldId id="526" r:id="rId271"/>
    <p:sldId id="527" r:id="rId272"/>
    <p:sldId id="528" r:id="rId273"/>
    <p:sldId id="529" r:id="rId274"/>
    <p:sldId id="530" r:id="rId275"/>
    <p:sldId id="531" r:id="rId276"/>
    <p:sldId id="532" r:id="rId277"/>
    <p:sldId id="533" r:id="rId278"/>
    <p:sldId id="534" r:id="rId279"/>
    <p:sldId id="535" r:id="rId280"/>
    <p:sldId id="536" r:id="rId281"/>
    <p:sldId id="537" r:id="rId282"/>
    <p:sldId id="538" r:id="rId283"/>
    <p:sldId id="539" r:id="rId284"/>
    <p:sldId id="540" r:id="rId285"/>
    <p:sldId id="541" r:id="rId286"/>
    <p:sldId id="542" r:id="rId287"/>
    <p:sldId id="543" r:id="rId288"/>
    <p:sldId id="544" r:id="rId289"/>
    <p:sldId id="545" r:id="rId290"/>
    <p:sldId id="546" r:id="rId291"/>
    <p:sldId id="547" r:id="rId292"/>
    <p:sldId id="548" r:id="rId293"/>
    <p:sldId id="549" r:id="rId294"/>
    <p:sldId id="550" r:id="rId2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slide" Target="slides/slide270.xml"/><Relationship Id="rId276" Type="http://schemas.openxmlformats.org/officeDocument/2006/relationships/slide" Target="slides/slide275.xml"/><Relationship Id="rId292" Type="http://schemas.openxmlformats.org/officeDocument/2006/relationships/slide" Target="slides/slide291.xml"/><Relationship Id="rId297" Type="http://schemas.openxmlformats.org/officeDocument/2006/relationships/presProps" Target="presProps.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287" Type="http://schemas.openxmlformats.org/officeDocument/2006/relationships/slide" Target="slides/slide286.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slide" Target="slides/slide28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viewProps" Target="view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slide" Target="slides/slide292.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notesMaster" Target="notesMasters/notesMaster1.xml"/><Relationship Id="rId300" Type="http://schemas.openxmlformats.org/officeDocument/2006/relationships/tableStyles" Target="tableStyles.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BBF6D1-6055-42FD-92C1-A52D39D89CE5}"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en-US"/>
        </a:p>
      </dgm:t>
    </dgm:pt>
    <dgm:pt modelId="{8A27D3DB-1147-41EF-8CCD-1D354E6B3955}">
      <dgm:prSet custT="1"/>
      <dgm:spPr/>
      <dgm:t>
        <a:bodyPr/>
        <a:lstStyle/>
        <a:p>
          <a:pPr algn="ctr"/>
          <a:r>
            <a:rPr lang="en-US" sz="3200" b="1">
              <a:solidFill>
                <a:schemeClr val="tx1"/>
              </a:solidFill>
              <a:latin typeface="Times New Roman" panose="02020603050405020304" pitchFamily="18" charset="0"/>
              <a:cs typeface="Times New Roman" panose="02020603050405020304" pitchFamily="18" charset="0"/>
            </a:rPr>
            <a:t>Maintenance Decision-making Process</a:t>
          </a:r>
        </a:p>
      </dgm:t>
    </dgm:pt>
    <dgm:pt modelId="{2350E4A9-D9B8-4513-909C-067B0D34CD0F}" type="parTrans" cxnId="{8903C700-AF9F-4F31-ABCA-2554CE3ACFED}">
      <dgm:prSet/>
      <dgm:spPr/>
      <dgm:t>
        <a:bodyPr/>
        <a:lstStyle/>
        <a:p>
          <a:pPr algn="ctr"/>
          <a:endParaRPr lang="en-US"/>
        </a:p>
      </dgm:t>
    </dgm:pt>
    <dgm:pt modelId="{9E7D8520-035D-41CC-93B0-B6865CEB5FBC}" type="sibTrans" cxnId="{8903C700-AF9F-4F31-ABCA-2554CE3ACFED}">
      <dgm:prSet/>
      <dgm:spPr/>
      <dgm:t>
        <a:bodyPr/>
        <a:lstStyle/>
        <a:p>
          <a:pPr algn="ctr"/>
          <a:endParaRPr lang="en-US"/>
        </a:p>
      </dgm:t>
    </dgm:pt>
    <dgm:pt modelId="{DC6538C8-1F69-43BB-84BB-06AC5A3A3CA7}" type="pres">
      <dgm:prSet presAssocID="{4DBBF6D1-6055-42FD-92C1-A52D39D89CE5}" presName="linear" presStyleCnt="0">
        <dgm:presLayoutVars>
          <dgm:animLvl val="lvl"/>
          <dgm:resizeHandles val="exact"/>
        </dgm:presLayoutVars>
      </dgm:prSet>
      <dgm:spPr/>
    </dgm:pt>
    <dgm:pt modelId="{745C6DB3-00DE-476B-AE98-1339CDDECF8D}" type="pres">
      <dgm:prSet presAssocID="{8A27D3DB-1147-41EF-8CCD-1D354E6B3955}" presName="parentText" presStyleLbl="node1" presStyleIdx="0" presStyleCnt="1">
        <dgm:presLayoutVars>
          <dgm:chMax val="0"/>
          <dgm:bulletEnabled val="1"/>
        </dgm:presLayoutVars>
      </dgm:prSet>
      <dgm:spPr/>
    </dgm:pt>
  </dgm:ptLst>
  <dgm:cxnLst>
    <dgm:cxn modelId="{8903C700-AF9F-4F31-ABCA-2554CE3ACFED}" srcId="{4DBBF6D1-6055-42FD-92C1-A52D39D89CE5}" destId="{8A27D3DB-1147-41EF-8CCD-1D354E6B3955}" srcOrd="0" destOrd="0" parTransId="{2350E4A9-D9B8-4513-909C-067B0D34CD0F}" sibTransId="{9E7D8520-035D-41CC-93B0-B6865CEB5FBC}"/>
    <dgm:cxn modelId="{624DB063-B18A-408A-8760-D6072BBF91F5}" type="presOf" srcId="{4DBBF6D1-6055-42FD-92C1-A52D39D89CE5}" destId="{DC6538C8-1F69-43BB-84BB-06AC5A3A3CA7}" srcOrd="0" destOrd="0" presId="urn:microsoft.com/office/officeart/2005/8/layout/vList2"/>
    <dgm:cxn modelId="{08F15FB0-3538-4AC6-B2F5-4D97B2B87C29}" type="presOf" srcId="{8A27D3DB-1147-41EF-8CCD-1D354E6B3955}" destId="{745C6DB3-00DE-476B-AE98-1339CDDECF8D}" srcOrd="0" destOrd="0" presId="urn:microsoft.com/office/officeart/2005/8/layout/vList2"/>
    <dgm:cxn modelId="{78DBEF2F-7FBA-4AD3-9015-2FE4F20D2E69}" type="presParOf" srcId="{DC6538C8-1F69-43BB-84BB-06AC5A3A3CA7}" destId="{745C6DB3-00DE-476B-AE98-1339CDDECF8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9B9EC4-FA72-43FA-9082-74F42D3BB12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2D8C1C6-3FDD-4867-B1EC-E6ED168EE5F4}">
      <dgm:prSet/>
      <dgm:spPr/>
      <dgm:t>
        <a:bodyPr/>
        <a:lstStyle/>
        <a:p>
          <a:pPr rtl="0"/>
          <a:r>
            <a:rPr lang="en-US" b="0" baseline="0">
              <a:solidFill>
                <a:schemeClr val="tx1"/>
              </a:solidFill>
              <a:latin typeface="Eras Bold ITC" panose="020B0907030504020204" pitchFamily="34" charset="0"/>
            </a:rPr>
            <a:t>An outbreak of not functional occurs in a group of machines who attended in maintenance shop</a:t>
          </a:r>
          <a:endParaRPr lang="en-US">
            <a:solidFill>
              <a:schemeClr val="tx1"/>
            </a:solidFill>
            <a:latin typeface="Eras Bold ITC" panose="020B0907030504020204" pitchFamily="34" charset="0"/>
          </a:endParaRPr>
        </a:p>
      </dgm:t>
    </dgm:pt>
    <dgm:pt modelId="{EC3E5000-E455-4555-B7E7-FED979A51484}" type="parTrans" cxnId="{6C463E3D-260A-4EC7-A98A-2E2211DD15F2}">
      <dgm:prSet/>
      <dgm:spPr/>
      <dgm:t>
        <a:bodyPr/>
        <a:lstStyle/>
        <a:p>
          <a:endParaRPr lang="en-US">
            <a:solidFill>
              <a:schemeClr val="tx1"/>
            </a:solidFill>
          </a:endParaRPr>
        </a:p>
      </dgm:t>
    </dgm:pt>
    <dgm:pt modelId="{401B78FC-574F-49B9-8560-014392D23890}" type="sibTrans" cxnId="{6C463E3D-260A-4EC7-A98A-2E2211DD15F2}">
      <dgm:prSet/>
      <dgm:spPr/>
      <dgm:t>
        <a:bodyPr/>
        <a:lstStyle/>
        <a:p>
          <a:endParaRPr lang="en-US">
            <a:solidFill>
              <a:schemeClr val="tx1"/>
            </a:solidFill>
          </a:endParaRPr>
        </a:p>
      </dgm:t>
    </dgm:pt>
    <dgm:pt modelId="{015F387C-5B30-4656-9EBC-2E6CE0D28946}" type="pres">
      <dgm:prSet presAssocID="{E19B9EC4-FA72-43FA-9082-74F42D3BB12D}" presName="linear" presStyleCnt="0">
        <dgm:presLayoutVars>
          <dgm:animLvl val="lvl"/>
          <dgm:resizeHandles val="exact"/>
        </dgm:presLayoutVars>
      </dgm:prSet>
      <dgm:spPr/>
    </dgm:pt>
    <dgm:pt modelId="{9F9FA6FD-38B0-4B2F-B9F2-E37E84246E94}" type="pres">
      <dgm:prSet presAssocID="{92D8C1C6-3FDD-4867-B1EC-E6ED168EE5F4}" presName="parentText" presStyleLbl="node1" presStyleIdx="0" presStyleCnt="1">
        <dgm:presLayoutVars>
          <dgm:chMax val="0"/>
          <dgm:bulletEnabled val="1"/>
        </dgm:presLayoutVars>
      </dgm:prSet>
      <dgm:spPr/>
    </dgm:pt>
  </dgm:ptLst>
  <dgm:cxnLst>
    <dgm:cxn modelId="{6C463E3D-260A-4EC7-A98A-2E2211DD15F2}" srcId="{E19B9EC4-FA72-43FA-9082-74F42D3BB12D}" destId="{92D8C1C6-3FDD-4867-B1EC-E6ED168EE5F4}" srcOrd="0" destOrd="0" parTransId="{EC3E5000-E455-4555-B7E7-FED979A51484}" sibTransId="{401B78FC-574F-49B9-8560-014392D23890}"/>
    <dgm:cxn modelId="{80E5454B-7E96-41C5-BCFC-B49D475807EC}" type="presOf" srcId="{92D8C1C6-3FDD-4867-B1EC-E6ED168EE5F4}" destId="{9F9FA6FD-38B0-4B2F-B9F2-E37E84246E94}" srcOrd="0" destOrd="0" presId="urn:microsoft.com/office/officeart/2005/8/layout/vList2"/>
    <dgm:cxn modelId="{C32880BA-F5CF-49C9-8C4E-19C430660404}" type="presOf" srcId="{E19B9EC4-FA72-43FA-9082-74F42D3BB12D}" destId="{015F387C-5B30-4656-9EBC-2E6CE0D28946}" srcOrd="0" destOrd="0" presId="urn:microsoft.com/office/officeart/2005/8/layout/vList2"/>
    <dgm:cxn modelId="{E78839FA-85DF-4960-8BCE-59480D0A0AB4}" type="presParOf" srcId="{015F387C-5B30-4656-9EBC-2E6CE0D28946}" destId="{9F9FA6FD-38B0-4B2F-B9F2-E37E84246E9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5C6DB3-00DE-476B-AE98-1339CDDECF8D}">
      <dsp:nvSpPr>
        <dsp:cNvPr id="0" name=""/>
        <dsp:cNvSpPr/>
      </dsp:nvSpPr>
      <dsp:spPr>
        <a:xfrm>
          <a:off x="0" y="2961"/>
          <a:ext cx="8229600" cy="7862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a:solidFill>
                <a:schemeClr val="tx1"/>
              </a:solidFill>
              <a:latin typeface="Times New Roman" panose="02020603050405020304" pitchFamily="18" charset="0"/>
              <a:cs typeface="Times New Roman" panose="02020603050405020304" pitchFamily="18" charset="0"/>
            </a:rPr>
            <a:t>Maintenance Decision-making Process</a:t>
          </a:r>
        </a:p>
      </dsp:txBody>
      <dsp:txXfrm>
        <a:off x="38381" y="41342"/>
        <a:ext cx="8152838" cy="7094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9FA6FD-38B0-4B2F-B9F2-E37E84246E94}">
      <dsp:nvSpPr>
        <dsp:cNvPr id="0" name=""/>
        <dsp:cNvSpPr/>
      </dsp:nvSpPr>
      <dsp:spPr>
        <a:xfrm>
          <a:off x="0" y="13724"/>
          <a:ext cx="8675688" cy="92663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0" kern="1200" baseline="0">
              <a:solidFill>
                <a:schemeClr val="tx1"/>
              </a:solidFill>
              <a:latin typeface="Eras Bold ITC" panose="020B0907030504020204" pitchFamily="34" charset="0"/>
            </a:rPr>
            <a:t>An outbreak of not functional occurs in a group of machines who attended in maintenance shop</a:t>
          </a:r>
          <a:endParaRPr lang="en-US" sz="2400" kern="1200">
            <a:solidFill>
              <a:schemeClr val="tx1"/>
            </a:solidFill>
            <a:latin typeface="Eras Bold ITC" panose="020B0907030504020204" pitchFamily="34" charset="0"/>
          </a:endParaRPr>
        </a:p>
      </dsp:txBody>
      <dsp:txXfrm>
        <a:off x="45235" y="58959"/>
        <a:ext cx="8585218" cy="83616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755941-57ED-42F2-9199-A37F782BE0B5}" type="datetimeFigureOut">
              <a:rPr lang="en-US" smtClean="0"/>
              <a:t>4/29/2020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A8F0BE-4382-4204-84E1-7781954DBA4E}" type="slidenum">
              <a:rPr lang="en-US" smtClean="0"/>
              <a:t>‹#›</a:t>
            </a:fld>
            <a:endParaRPr lang="en-US"/>
          </a:p>
        </p:txBody>
      </p:sp>
    </p:spTree>
    <p:extLst>
      <p:ext uri="{BB962C8B-B14F-4D97-AF65-F5344CB8AC3E}">
        <p14:creationId xmlns:p14="http://schemas.microsoft.com/office/powerpoint/2010/main" val="1287343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Perpetua" panose="02020502060401020303" pitchFamily="18" charset="0"/>
              </a:defRPr>
            </a:lvl1pPr>
            <a:lvl2pPr marL="742950" indent="-285750" eaLnBrk="0" hangingPunct="0">
              <a:defRPr sz="2800">
                <a:solidFill>
                  <a:schemeClr val="tx1"/>
                </a:solidFill>
                <a:latin typeface="Perpetua" panose="02020502060401020303" pitchFamily="18" charset="0"/>
              </a:defRPr>
            </a:lvl2pPr>
            <a:lvl3pPr marL="1143000" indent="-228600" eaLnBrk="0" hangingPunct="0">
              <a:defRPr sz="2800">
                <a:solidFill>
                  <a:schemeClr val="tx1"/>
                </a:solidFill>
                <a:latin typeface="Perpetua" panose="02020502060401020303" pitchFamily="18" charset="0"/>
              </a:defRPr>
            </a:lvl3pPr>
            <a:lvl4pPr marL="1600200" indent="-228600" eaLnBrk="0" hangingPunct="0">
              <a:defRPr sz="2800">
                <a:solidFill>
                  <a:schemeClr val="tx1"/>
                </a:solidFill>
                <a:latin typeface="Perpetua" panose="02020502060401020303" pitchFamily="18" charset="0"/>
              </a:defRPr>
            </a:lvl4pPr>
            <a:lvl5pPr marL="2057400" indent="-228600" eaLnBrk="0" hangingPunct="0">
              <a:defRPr sz="2800">
                <a:solidFill>
                  <a:schemeClr val="tx1"/>
                </a:solidFill>
                <a:latin typeface="Perpetua" panose="02020502060401020303" pitchFamily="18" charset="0"/>
              </a:defRPr>
            </a:lvl5pPr>
            <a:lvl6pPr marL="2514600" indent="-228600" algn="ctr" eaLnBrk="0" fontAlgn="base" hangingPunct="0">
              <a:spcBef>
                <a:spcPct val="0"/>
              </a:spcBef>
              <a:spcAft>
                <a:spcPct val="0"/>
              </a:spcAft>
              <a:defRPr sz="2800">
                <a:solidFill>
                  <a:schemeClr val="tx1"/>
                </a:solidFill>
                <a:latin typeface="Perpetua" panose="02020502060401020303" pitchFamily="18" charset="0"/>
              </a:defRPr>
            </a:lvl6pPr>
            <a:lvl7pPr marL="2971800" indent="-228600" algn="ctr" eaLnBrk="0" fontAlgn="base" hangingPunct="0">
              <a:spcBef>
                <a:spcPct val="0"/>
              </a:spcBef>
              <a:spcAft>
                <a:spcPct val="0"/>
              </a:spcAft>
              <a:defRPr sz="2800">
                <a:solidFill>
                  <a:schemeClr val="tx1"/>
                </a:solidFill>
                <a:latin typeface="Perpetua" panose="02020502060401020303" pitchFamily="18" charset="0"/>
              </a:defRPr>
            </a:lvl7pPr>
            <a:lvl8pPr marL="3429000" indent="-228600" algn="ctr" eaLnBrk="0" fontAlgn="base" hangingPunct="0">
              <a:spcBef>
                <a:spcPct val="0"/>
              </a:spcBef>
              <a:spcAft>
                <a:spcPct val="0"/>
              </a:spcAft>
              <a:defRPr sz="2800">
                <a:solidFill>
                  <a:schemeClr val="tx1"/>
                </a:solidFill>
                <a:latin typeface="Perpetua" panose="02020502060401020303" pitchFamily="18" charset="0"/>
              </a:defRPr>
            </a:lvl8pPr>
            <a:lvl9pPr marL="3886200" indent="-228600" algn="ctr" eaLnBrk="0" fontAlgn="base" hangingPunct="0">
              <a:spcBef>
                <a:spcPct val="0"/>
              </a:spcBef>
              <a:spcAft>
                <a:spcPct val="0"/>
              </a:spcAft>
              <a:defRPr sz="2800">
                <a:solidFill>
                  <a:schemeClr val="tx1"/>
                </a:solidFill>
                <a:latin typeface="Perpetua" panose="02020502060401020303" pitchFamily="18" charset="0"/>
              </a:defRPr>
            </a:lvl9pPr>
          </a:lstStyle>
          <a:p>
            <a:pPr eaLnBrk="1" hangingPunct="1"/>
            <a:fld id="{77340360-4A03-4A6E-A3F0-40071DE4678E}" type="slidenum">
              <a:rPr lang="en-US" sz="1200">
                <a:latin typeface="Arial" panose="020B0604020202020204" pitchFamily="34" charset="0"/>
              </a:rPr>
              <a:pPr eaLnBrk="1" hangingPunct="1"/>
              <a:t>4</a:t>
            </a:fld>
            <a:endParaRPr lang="en-US" sz="1200">
              <a:latin typeface="Arial" panose="020B0604020202020204" pitchFamily="34"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317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B3918D9-3F4C-42A0-B362-66CCAF4CD22C}" type="slidenum">
              <a:rPr lang="en-US" sz="1200"/>
              <a:pPr eaLnBrk="1" hangingPunct="1"/>
              <a:t>27</a:t>
            </a:fld>
            <a:endParaRPr lang="en-US" sz="1200"/>
          </a:p>
        </p:txBody>
      </p:sp>
      <p:sp>
        <p:nvSpPr>
          <p:cNvPr id="43011" name="Rectangle 2"/>
          <p:cNvSpPr>
            <a:spLocks noGrp="1" noRot="1" noChangeAspect="1" noChangeArrowheads="1" noTextEdit="1"/>
          </p:cNvSpPr>
          <p:nvPr>
            <p:ph type="sldImg"/>
          </p:nvPr>
        </p:nvSpPr>
        <p:spPr>
          <a:xfrm>
            <a:off x="393700" y="692150"/>
            <a:ext cx="6070600" cy="3416300"/>
          </a:xfrm>
          <a:noFill/>
          <a:ln w="12700" cap="flat">
            <a:solidFill>
              <a:schemeClr val="tx1"/>
            </a:solidFill>
          </a:ln>
        </p:spPr>
      </p:sp>
      <p:sp>
        <p:nvSpPr>
          <p:cNvPr id="43012" name="Rectangle 3"/>
          <p:cNvSpPr>
            <a:spLocks noGrp="1" noChangeArrowheads="1"/>
          </p:cNvSpPr>
          <p:nvPr>
            <p:ph type="body" idx="1"/>
          </p:nvPr>
        </p:nvSpPr>
        <p:spPr>
          <a:xfrm>
            <a:off x="914400" y="3276600"/>
            <a:ext cx="5029200" cy="518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endParaRPr lang="en-US"/>
          </a:p>
        </p:txBody>
      </p:sp>
    </p:spTree>
    <p:extLst>
      <p:ext uri="{BB962C8B-B14F-4D97-AF65-F5344CB8AC3E}">
        <p14:creationId xmlns:p14="http://schemas.microsoft.com/office/powerpoint/2010/main" val="2801634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Perpetua" panose="02020502060401020303" pitchFamily="18" charset="0"/>
              </a:defRPr>
            </a:lvl1pPr>
            <a:lvl2pPr marL="742950" indent="-285750" eaLnBrk="0" hangingPunct="0">
              <a:defRPr sz="2800">
                <a:solidFill>
                  <a:schemeClr val="tx1"/>
                </a:solidFill>
                <a:latin typeface="Perpetua" panose="02020502060401020303" pitchFamily="18" charset="0"/>
              </a:defRPr>
            </a:lvl2pPr>
            <a:lvl3pPr marL="1143000" indent="-228600" eaLnBrk="0" hangingPunct="0">
              <a:defRPr sz="2800">
                <a:solidFill>
                  <a:schemeClr val="tx1"/>
                </a:solidFill>
                <a:latin typeface="Perpetua" panose="02020502060401020303" pitchFamily="18" charset="0"/>
              </a:defRPr>
            </a:lvl3pPr>
            <a:lvl4pPr marL="1600200" indent="-228600" eaLnBrk="0" hangingPunct="0">
              <a:defRPr sz="2800">
                <a:solidFill>
                  <a:schemeClr val="tx1"/>
                </a:solidFill>
                <a:latin typeface="Perpetua" panose="02020502060401020303" pitchFamily="18" charset="0"/>
              </a:defRPr>
            </a:lvl4pPr>
            <a:lvl5pPr marL="2057400" indent="-228600" eaLnBrk="0" hangingPunct="0">
              <a:defRPr sz="2800">
                <a:solidFill>
                  <a:schemeClr val="tx1"/>
                </a:solidFill>
                <a:latin typeface="Perpetua" panose="02020502060401020303" pitchFamily="18" charset="0"/>
              </a:defRPr>
            </a:lvl5pPr>
            <a:lvl6pPr marL="2514600" indent="-228600" algn="ctr" eaLnBrk="0" fontAlgn="base" hangingPunct="0">
              <a:spcBef>
                <a:spcPct val="0"/>
              </a:spcBef>
              <a:spcAft>
                <a:spcPct val="0"/>
              </a:spcAft>
              <a:defRPr sz="2800">
                <a:solidFill>
                  <a:schemeClr val="tx1"/>
                </a:solidFill>
                <a:latin typeface="Perpetua" panose="02020502060401020303" pitchFamily="18" charset="0"/>
              </a:defRPr>
            </a:lvl6pPr>
            <a:lvl7pPr marL="2971800" indent="-228600" algn="ctr" eaLnBrk="0" fontAlgn="base" hangingPunct="0">
              <a:spcBef>
                <a:spcPct val="0"/>
              </a:spcBef>
              <a:spcAft>
                <a:spcPct val="0"/>
              </a:spcAft>
              <a:defRPr sz="2800">
                <a:solidFill>
                  <a:schemeClr val="tx1"/>
                </a:solidFill>
                <a:latin typeface="Perpetua" panose="02020502060401020303" pitchFamily="18" charset="0"/>
              </a:defRPr>
            </a:lvl7pPr>
            <a:lvl8pPr marL="3429000" indent="-228600" algn="ctr" eaLnBrk="0" fontAlgn="base" hangingPunct="0">
              <a:spcBef>
                <a:spcPct val="0"/>
              </a:spcBef>
              <a:spcAft>
                <a:spcPct val="0"/>
              </a:spcAft>
              <a:defRPr sz="2800">
                <a:solidFill>
                  <a:schemeClr val="tx1"/>
                </a:solidFill>
                <a:latin typeface="Perpetua" panose="02020502060401020303" pitchFamily="18" charset="0"/>
              </a:defRPr>
            </a:lvl8pPr>
            <a:lvl9pPr marL="3886200" indent="-228600" algn="ctr" eaLnBrk="0" fontAlgn="base" hangingPunct="0">
              <a:spcBef>
                <a:spcPct val="0"/>
              </a:spcBef>
              <a:spcAft>
                <a:spcPct val="0"/>
              </a:spcAft>
              <a:defRPr sz="2800">
                <a:solidFill>
                  <a:schemeClr val="tx1"/>
                </a:solidFill>
                <a:latin typeface="Perpetua" panose="02020502060401020303" pitchFamily="18" charset="0"/>
              </a:defRPr>
            </a:lvl9pPr>
          </a:lstStyle>
          <a:p>
            <a:pPr eaLnBrk="1" hangingPunct="1"/>
            <a:fld id="{2B2C5E45-F62D-41B6-8893-6B6844DBE1FE}" type="slidenum">
              <a:rPr lang="en-US" sz="1200">
                <a:latin typeface="Arial" panose="020B0604020202020204" pitchFamily="34" charset="0"/>
              </a:rPr>
              <a:pPr eaLnBrk="1" hangingPunct="1"/>
              <a:t>28</a:t>
            </a:fld>
            <a:endParaRPr lang="en-US" sz="1200">
              <a:latin typeface="Arial" panose="020B0604020202020204"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7227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Perpetua" panose="02020502060401020303" pitchFamily="18" charset="0"/>
              </a:defRPr>
            </a:lvl1pPr>
            <a:lvl2pPr marL="742950" indent="-285750" eaLnBrk="0" hangingPunct="0">
              <a:defRPr sz="2800">
                <a:solidFill>
                  <a:schemeClr val="tx1"/>
                </a:solidFill>
                <a:latin typeface="Perpetua" panose="02020502060401020303" pitchFamily="18" charset="0"/>
              </a:defRPr>
            </a:lvl2pPr>
            <a:lvl3pPr marL="1143000" indent="-228600" eaLnBrk="0" hangingPunct="0">
              <a:defRPr sz="2800">
                <a:solidFill>
                  <a:schemeClr val="tx1"/>
                </a:solidFill>
                <a:latin typeface="Perpetua" panose="02020502060401020303" pitchFamily="18" charset="0"/>
              </a:defRPr>
            </a:lvl3pPr>
            <a:lvl4pPr marL="1600200" indent="-228600" eaLnBrk="0" hangingPunct="0">
              <a:defRPr sz="2800">
                <a:solidFill>
                  <a:schemeClr val="tx1"/>
                </a:solidFill>
                <a:latin typeface="Perpetua" panose="02020502060401020303" pitchFamily="18" charset="0"/>
              </a:defRPr>
            </a:lvl4pPr>
            <a:lvl5pPr marL="2057400" indent="-228600" eaLnBrk="0" hangingPunct="0">
              <a:defRPr sz="2800">
                <a:solidFill>
                  <a:schemeClr val="tx1"/>
                </a:solidFill>
                <a:latin typeface="Perpetua" panose="02020502060401020303" pitchFamily="18" charset="0"/>
              </a:defRPr>
            </a:lvl5pPr>
            <a:lvl6pPr marL="2514600" indent="-228600" algn="ctr" eaLnBrk="0" fontAlgn="base" hangingPunct="0">
              <a:spcBef>
                <a:spcPct val="0"/>
              </a:spcBef>
              <a:spcAft>
                <a:spcPct val="0"/>
              </a:spcAft>
              <a:defRPr sz="2800">
                <a:solidFill>
                  <a:schemeClr val="tx1"/>
                </a:solidFill>
                <a:latin typeface="Perpetua" panose="02020502060401020303" pitchFamily="18" charset="0"/>
              </a:defRPr>
            </a:lvl6pPr>
            <a:lvl7pPr marL="2971800" indent="-228600" algn="ctr" eaLnBrk="0" fontAlgn="base" hangingPunct="0">
              <a:spcBef>
                <a:spcPct val="0"/>
              </a:spcBef>
              <a:spcAft>
                <a:spcPct val="0"/>
              </a:spcAft>
              <a:defRPr sz="2800">
                <a:solidFill>
                  <a:schemeClr val="tx1"/>
                </a:solidFill>
                <a:latin typeface="Perpetua" panose="02020502060401020303" pitchFamily="18" charset="0"/>
              </a:defRPr>
            </a:lvl7pPr>
            <a:lvl8pPr marL="3429000" indent="-228600" algn="ctr" eaLnBrk="0" fontAlgn="base" hangingPunct="0">
              <a:spcBef>
                <a:spcPct val="0"/>
              </a:spcBef>
              <a:spcAft>
                <a:spcPct val="0"/>
              </a:spcAft>
              <a:defRPr sz="2800">
                <a:solidFill>
                  <a:schemeClr val="tx1"/>
                </a:solidFill>
                <a:latin typeface="Perpetua" panose="02020502060401020303" pitchFamily="18" charset="0"/>
              </a:defRPr>
            </a:lvl8pPr>
            <a:lvl9pPr marL="3886200" indent="-228600" algn="ctr" eaLnBrk="0" fontAlgn="base" hangingPunct="0">
              <a:spcBef>
                <a:spcPct val="0"/>
              </a:spcBef>
              <a:spcAft>
                <a:spcPct val="0"/>
              </a:spcAft>
              <a:defRPr sz="2800">
                <a:solidFill>
                  <a:schemeClr val="tx1"/>
                </a:solidFill>
                <a:latin typeface="Perpetua" panose="02020502060401020303" pitchFamily="18" charset="0"/>
              </a:defRPr>
            </a:lvl9pPr>
          </a:lstStyle>
          <a:p>
            <a:pPr eaLnBrk="1" hangingPunct="1"/>
            <a:fld id="{E2F2CA22-DECE-4039-8BA1-F8FAC878A32C}" type="slidenum">
              <a:rPr lang="en-US" sz="1200">
                <a:latin typeface="Arial" panose="020B0604020202020204" pitchFamily="34" charset="0"/>
              </a:rPr>
              <a:pPr eaLnBrk="1" hangingPunct="1"/>
              <a:t>29</a:t>
            </a:fld>
            <a:endParaRPr lang="en-US" sz="1200">
              <a:latin typeface="Arial" panose="020B0604020202020204" pitchFamily="34"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6819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Perpetua" panose="02020502060401020303" pitchFamily="18" charset="0"/>
              </a:defRPr>
            </a:lvl1pPr>
            <a:lvl2pPr marL="742950" indent="-285750" eaLnBrk="0" hangingPunct="0">
              <a:defRPr sz="2800">
                <a:solidFill>
                  <a:schemeClr val="tx1"/>
                </a:solidFill>
                <a:latin typeface="Perpetua" panose="02020502060401020303" pitchFamily="18" charset="0"/>
              </a:defRPr>
            </a:lvl2pPr>
            <a:lvl3pPr marL="1143000" indent="-228600" eaLnBrk="0" hangingPunct="0">
              <a:defRPr sz="2800">
                <a:solidFill>
                  <a:schemeClr val="tx1"/>
                </a:solidFill>
                <a:latin typeface="Perpetua" panose="02020502060401020303" pitchFamily="18" charset="0"/>
              </a:defRPr>
            </a:lvl3pPr>
            <a:lvl4pPr marL="1600200" indent="-228600" eaLnBrk="0" hangingPunct="0">
              <a:defRPr sz="2800">
                <a:solidFill>
                  <a:schemeClr val="tx1"/>
                </a:solidFill>
                <a:latin typeface="Perpetua" panose="02020502060401020303" pitchFamily="18" charset="0"/>
              </a:defRPr>
            </a:lvl4pPr>
            <a:lvl5pPr marL="2057400" indent="-228600" eaLnBrk="0" hangingPunct="0">
              <a:defRPr sz="2800">
                <a:solidFill>
                  <a:schemeClr val="tx1"/>
                </a:solidFill>
                <a:latin typeface="Perpetua" panose="02020502060401020303" pitchFamily="18" charset="0"/>
              </a:defRPr>
            </a:lvl5pPr>
            <a:lvl6pPr marL="2514600" indent="-228600" algn="ctr" eaLnBrk="0" fontAlgn="base" hangingPunct="0">
              <a:spcBef>
                <a:spcPct val="0"/>
              </a:spcBef>
              <a:spcAft>
                <a:spcPct val="0"/>
              </a:spcAft>
              <a:defRPr sz="2800">
                <a:solidFill>
                  <a:schemeClr val="tx1"/>
                </a:solidFill>
                <a:latin typeface="Perpetua" panose="02020502060401020303" pitchFamily="18" charset="0"/>
              </a:defRPr>
            </a:lvl6pPr>
            <a:lvl7pPr marL="2971800" indent="-228600" algn="ctr" eaLnBrk="0" fontAlgn="base" hangingPunct="0">
              <a:spcBef>
                <a:spcPct val="0"/>
              </a:spcBef>
              <a:spcAft>
                <a:spcPct val="0"/>
              </a:spcAft>
              <a:defRPr sz="2800">
                <a:solidFill>
                  <a:schemeClr val="tx1"/>
                </a:solidFill>
                <a:latin typeface="Perpetua" panose="02020502060401020303" pitchFamily="18" charset="0"/>
              </a:defRPr>
            </a:lvl7pPr>
            <a:lvl8pPr marL="3429000" indent="-228600" algn="ctr" eaLnBrk="0" fontAlgn="base" hangingPunct="0">
              <a:spcBef>
                <a:spcPct val="0"/>
              </a:spcBef>
              <a:spcAft>
                <a:spcPct val="0"/>
              </a:spcAft>
              <a:defRPr sz="2800">
                <a:solidFill>
                  <a:schemeClr val="tx1"/>
                </a:solidFill>
                <a:latin typeface="Perpetua" panose="02020502060401020303" pitchFamily="18" charset="0"/>
              </a:defRPr>
            </a:lvl8pPr>
            <a:lvl9pPr marL="3886200" indent="-228600" algn="ctr" eaLnBrk="0" fontAlgn="base" hangingPunct="0">
              <a:spcBef>
                <a:spcPct val="0"/>
              </a:spcBef>
              <a:spcAft>
                <a:spcPct val="0"/>
              </a:spcAft>
              <a:defRPr sz="2800">
                <a:solidFill>
                  <a:schemeClr val="tx1"/>
                </a:solidFill>
                <a:latin typeface="Perpetua" panose="02020502060401020303" pitchFamily="18" charset="0"/>
              </a:defRPr>
            </a:lvl9pPr>
          </a:lstStyle>
          <a:p>
            <a:pPr eaLnBrk="1" hangingPunct="1"/>
            <a:fld id="{EB07F842-B3AF-4B33-A392-13FD73088A7B}" type="slidenum">
              <a:rPr lang="en-US" sz="1200">
                <a:latin typeface="Arial" panose="020B0604020202020204" pitchFamily="34" charset="0"/>
              </a:rPr>
              <a:pPr eaLnBrk="1" hangingPunct="1"/>
              <a:t>30</a:t>
            </a:fld>
            <a:endParaRPr lang="en-US" sz="1200">
              <a:latin typeface="Arial" panose="020B0604020202020204"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6680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Perpetua" panose="02020502060401020303" pitchFamily="18" charset="0"/>
              </a:defRPr>
            </a:lvl1pPr>
            <a:lvl2pPr marL="742950" indent="-285750" eaLnBrk="0" hangingPunct="0">
              <a:defRPr sz="2800">
                <a:solidFill>
                  <a:schemeClr val="tx1"/>
                </a:solidFill>
                <a:latin typeface="Perpetua" panose="02020502060401020303" pitchFamily="18" charset="0"/>
              </a:defRPr>
            </a:lvl2pPr>
            <a:lvl3pPr marL="1143000" indent="-228600" eaLnBrk="0" hangingPunct="0">
              <a:defRPr sz="2800">
                <a:solidFill>
                  <a:schemeClr val="tx1"/>
                </a:solidFill>
                <a:latin typeface="Perpetua" panose="02020502060401020303" pitchFamily="18" charset="0"/>
              </a:defRPr>
            </a:lvl3pPr>
            <a:lvl4pPr marL="1600200" indent="-228600" eaLnBrk="0" hangingPunct="0">
              <a:defRPr sz="2800">
                <a:solidFill>
                  <a:schemeClr val="tx1"/>
                </a:solidFill>
                <a:latin typeface="Perpetua" panose="02020502060401020303" pitchFamily="18" charset="0"/>
              </a:defRPr>
            </a:lvl4pPr>
            <a:lvl5pPr marL="2057400" indent="-228600" eaLnBrk="0" hangingPunct="0">
              <a:defRPr sz="2800">
                <a:solidFill>
                  <a:schemeClr val="tx1"/>
                </a:solidFill>
                <a:latin typeface="Perpetua" panose="02020502060401020303" pitchFamily="18" charset="0"/>
              </a:defRPr>
            </a:lvl5pPr>
            <a:lvl6pPr marL="2514600" indent="-228600" algn="ctr" eaLnBrk="0" fontAlgn="base" hangingPunct="0">
              <a:spcBef>
                <a:spcPct val="0"/>
              </a:spcBef>
              <a:spcAft>
                <a:spcPct val="0"/>
              </a:spcAft>
              <a:defRPr sz="2800">
                <a:solidFill>
                  <a:schemeClr val="tx1"/>
                </a:solidFill>
                <a:latin typeface="Perpetua" panose="02020502060401020303" pitchFamily="18" charset="0"/>
              </a:defRPr>
            </a:lvl6pPr>
            <a:lvl7pPr marL="2971800" indent="-228600" algn="ctr" eaLnBrk="0" fontAlgn="base" hangingPunct="0">
              <a:spcBef>
                <a:spcPct val="0"/>
              </a:spcBef>
              <a:spcAft>
                <a:spcPct val="0"/>
              </a:spcAft>
              <a:defRPr sz="2800">
                <a:solidFill>
                  <a:schemeClr val="tx1"/>
                </a:solidFill>
                <a:latin typeface="Perpetua" panose="02020502060401020303" pitchFamily="18" charset="0"/>
              </a:defRPr>
            </a:lvl7pPr>
            <a:lvl8pPr marL="3429000" indent="-228600" algn="ctr" eaLnBrk="0" fontAlgn="base" hangingPunct="0">
              <a:spcBef>
                <a:spcPct val="0"/>
              </a:spcBef>
              <a:spcAft>
                <a:spcPct val="0"/>
              </a:spcAft>
              <a:defRPr sz="2800">
                <a:solidFill>
                  <a:schemeClr val="tx1"/>
                </a:solidFill>
                <a:latin typeface="Perpetua" panose="02020502060401020303" pitchFamily="18" charset="0"/>
              </a:defRPr>
            </a:lvl8pPr>
            <a:lvl9pPr marL="3886200" indent="-228600" algn="ctr" eaLnBrk="0" fontAlgn="base" hangingPunct="0">
              <a:spcBef>
                <a:spcPct val="0"/>
              </a:spcBef>
              <a:spcAft>
                <a:spcPct val="0"/>
              </a:spcAft>
              <a:defRPr sz="2800">
                <a:solidFill>
                  <a:schemeClr val="tx1"/>
                </a:solidFill>
                <a:latin typeface="Perpetua" panose="02020502060401020303" pitchFamily="18" charset="0"/>
              </a:defRPr>
            </a:lvl9pPr>
          </a:lstStyle>
          <a:p>
            <a:pPr eaLnBrk="1" hangingPunct="1"/>
            <a:fld id="{184FE019-5943-4F8B-9003-82969092ED8C}" type="slidenum">
              <a:rPr lang="en-US" sz="1200">
                <a:latin typeface="Arial" panose="020B0604020202020204" pitchFamily="34" charset="0"/>
              </a:rPr>
              <a:pPr eaLnBrk="1" hangingPunct="1"/>
              <a:t>32</a:t>
            </a:fld>
            <a:endParaRPr lang="en-US" sz="1200">
              <a:latin typeface="Arial" panose="020B0604020202020204" pitchFamily="34"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080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Perpetua" panose="02020502060401020303" pitchFamily="18" charset="0"/>
              </a:defRPr>
            </a:lvl1pPr>
            <a:lvl2pPr marL="742950" indent="-285750" eaLnBrk="0" hangingPunct="0">
              <a:defRPr sz="2800">
                <a:solidFill>
                  <a:schemeClr val="tx1"/>
                </a:solidFill>
                <a:latin typeface="Perpetua" panose="02020502060401020303" pitchFamily="18" charset="0"/>
              </a:defRPr>
            </a:lvl2pPr>
            <a:lvl3pPr marL="1143000" indent="-228600" eaLnBrk="0" hangingPunct="0">
              <a:defRPr sz="2800">
                <a:solidFill>
                  <a:schemeClr val="tx1"/>
                </a:solidFill>
                <a:latin typeface="Perpetua" panose="02020502060401020303" pitchFamily="18" charset="0"/>
              </a:defRPr>
            </a:lvl3pPr>
            <a:lvl4pPr marL="1600200" indent="-228600" eaLnBrk="0" hangingPunct="0">
              <a:defRPr sz="2800">
                <a:solidFill>
                  <a:schemeClr val="tx1"/>
                </a:solidFill>
                <a:latin typeface="Perpetua" panose="02020502060401020303" pitchFamily="18" charset="0"/>
              </a:defRPr>
            </a:lvl4pPr>
            <a:lvl5pPr marL="2057400" indent="-228600" eaLnBrk="0" hangingPunct="0">
              <a:defRPr sz="2800">
                <a:solidFill>
                  <a:schemeClr val="tx1"/>
                </a:solidFill>
                <a:latin typeface="Perpetua" panose="02020502060401020303" pitchFamily="18" charset="0"/>
              </a:defRPr>
            </a:lvl5pPr>
            <a:lvl6pPr marL="2514600" indent="-228600" algn="ctr" eaLnBrk="0" fontAlgn="base" hangingPunct="0">
              <a:spcBef>
                <a:spcPct val="0"/>
              </a:spcBef>
              <a:spcAft>
                <a:spcPct val="0"/>
              </a:spcAft>
              <a:defRPr sz="2800">
                <a:solidFill>
                  <a:schemeClr val="tx1"/>
                </a:solidFill>
                <a:latin typeface="Perpetua" panose="02020502060401020303" pitchFamily="18" charset="0"/>
              </a:defRPr>
            </a:lvl6pPr>
            <a:lvl7pPr marL="2971800" indent="-228600" algn="ctr" eaLnBrk="0" fontAlgn="base" hangingPunct="0">
              <a:spcBef>
                <a:spcPct val="0"/>
              </a:spcBef>
              <a:spcAft>
                <a:spcPct val="0"/>
              </a:spcAft>
              <a:defRPr sz="2800">
                <a:solidFill>
                  <a:schemeClr val="tx1"/>
                </a:solidFill>
                <a:latin typeface="Perpetua" panose="02020502060401020303" pitchFamily="18" charset="0"/>
              </a:defRPr>
            </a:lvl7pPr>
            <a:lvl8pPr marL="3429000" indent="-228600" algn="ctr" eaLnBrk="0" fontAlgn="base" hangingPunct="0">
              <a:spcBef>
                <a:spcPct val="0"/>
              </a:spcBef>
              <a:spcAft>
                <a:spcPct val="0"/>
              </a:spcAft>
              <a:defRPr sz="2800">
                <a:solidFill>
                  <a:schemeClr val="tx1"/>
                </a:solidFill>
                <a:latin typeface="Perpetua" panose="02020502060401020303" pitchFamily="18" charset="0"/>
              </a:defRPr>
            </a:lvl8pPr>
            <a:lvl9pPr marL="3886200" indent="-228600" algn="ctr" eaLnBrk="0" fontAlgn="base" hangingPunct="0">
              <a:spcBef>
                <a:spcPct val="0"/>
              </a:spcBef>
              <a:spcAft>
                <a:spcPct val="0"/>
              </a:spcAft>
              <a:defRPr sz="2800">
                <a:solidFill>
                  <a:schemeClr val="tx1"/>
                </a:solidFill>
                <a:latin typeface="Perpetua" panose="02020502060401020303" pitchFamily="18" charset="0"/>
              </a:defRPr>
            </a:lvl9pPr>
          </a:lstStyle>
          <a:p>
            <a:pPr eaLnBrk="1" hangingPunct="1"/>
            <a:fld id="{C55EE818-D388-433E-9AFD-F4DF6FB69EC7}" type="slidenum">
              <a:rPr lang="en-US" sz="1200">
                <a:latin typeface="Arial" panose="020B0604020202020204" pitchFamily="34" charset="0"/>
              </a:rPr>
              <a:pPr eaLnBrk="1" hangingPunct="1"/>
              <a:t>33</a:t>
            </a:fld>
            <a:endParaRPr lang="en-US" sz="1200">
              <a:latin typeface="Arial" panose="020B0604020202020204" pitchFamily="34"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5135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Perpetua" panose="02020502060401020303" pitchFamily="18" charset="0"/>
              </a:defRPr>
            </a:lvl1pPr>
            <a:lvl2pPr marL="742950" indent="-285750" eaLnBrk="0" hangingPunct="0">
              <a:defRPr sz="2800">
                <a:solidFill>
                  <a:schemeClr val="tx1"/>
                </a:solidFill>
                <a:latin typeface="Perpetua" panose="02020502060401020303" pitchFamily="18" charset="0"/>
              </a:defRPr>
            </a:lvl2pPr>
            <a:lvl3pPr marL="1143000" indent="-228600" eaLnBrk="0" hangingPunct="0">
              <a:defRPr sz="2800">
                <a:solidFill>
                  <a:schemeClr val="tx1"/>
                </a:solidFill>
                <a:latin typeface="Perpetua" panose="02020502060401020303" pitchFamily="18" charset="0"/>
              </a:defRPr>
            </a:lvl3pPr>
            <a:lvl4pPr marL="1600200" indent="-228600" eaLnBrk="0" hangingPunct="0">
              <a:defRPr sz="2800">
                <a:solidFill>
                  <a:schemeClr val="tx1"/>
                </a:solidFill>
                <a:latin typeface="Perpetua" panose="02020502060401020303" pitchFamily="18" charset="0"/>
              </a:defRPr>
            </a:lvl4pPr>
            <a:lvl5pPr marL="2057400" indent="-228600" eaLnBrk="0" hangingPunct="0">
              <a:defRPr sz="2800">
                <a:solidFill>
                  <a:schemeClr val="tx1"/>
                </a:solidFill>
                <a:latin typeface="Perpetua" panose="02020502060401020303" pitchFamily="18" charset="0"/>
              </a:defRPr>
            </a:lvl5pPr>
            <a:lvl6pPr marL="2514600" indent="-228600" algn="ctr" eaLnBrk="0" fontAlgn="base" hangingPunct="0">
              <a:spcBef>
                <a:spcPct val="0"/>
              </a:spcBef>
              <a:spcAft>
                <a:spcPct val="0"/>
              </a:spcAft>
              <a:defRPr sz="2800">
                <a:solidFill>
                  <a:schemeClr val="tx1"/>
                </a:solidFill>
                <a:latin typeface="Perpetua" panose="02020502060401020303" pitchFamily="18" charset="0"/>
              </a:defRPr>
            </a:lvl6pPr>
            <a:lvl7pPr marL="2971800" indent="-228600" algn="ctr" eaLnBrk="0" fontAlgn="base" hangingPunct="0">
              <a:spcBef>
                <a:spcPct val="0"/>
              </a:spcBef>
              <a:spcAft>
                <a:spcPct val="0"/>
              </a:spcAft>
              <a:defRPr sz="2800">
                <a:solidFill>
                  <a:schemeClr val="tx1"/>
                </a:solidFill>
                <a:latin typeface="Perpetua" panose="02020502060401020303" pitchFamily="18" charset="0"/>
              </a:defRPr>
            </a:lvl7pPr>
            <a:lvl8pPr marL="3429000" indent="-228600" algn="ctr" eaLnBrk="0" fontAlgn="base" hangingPunct="0">
              <a:spcBef>
                <a:spcPct val="0"/>
              </a:spcBef>
              <a:spcAft>
                <a:spcPct val="0"/>
              </a:spcAft>
              <a:defRPr sz="2800">
                <a:solidFill>
                  <a:schemeClr val="tx1"/>
                </a:solidFill>
                <a:latin typeface="Perpetua" panose="02020502060401020303" pitchFamily="18" charset="0"/>
              </a:defRPr>
            </a:lvl8pPr>
            <a:lvl9pPr marL="3886200" indent="-228600" algn="ctr" eaLnBrk="0" fontAlgn="base" hangingPunct="0">
              <a:spcBef>
                <a:spcPct val="0"/>
              </a:spcBef>
              <a:spcAft>
                <a:spcPct val="0"/>
              </a:spcAft>
              <a:defRPr sz="2800">
                <a:solidFill>
                  <a:schemeClr val="tx1"/>
                </a:solidFill>
                <a:latin typeface="Perpetua" panose="02020502060401020303" pitchFamily="18" charset="0"/>
              </a:defRPr>
            </a:lvl9pPr>
          </a:lstStyle>
          <a:p>
            <a:pPr eaLnBrk="1" hangingPunct="1"/>
            <a:fld id="{372256D4-3A74-4899-A5FF-E88C9B61C567}" type="slidenum">
              <a:rPr lang="en-US" sz="1200">
                <a:latin typeface="Arial" panose="020B0604020202020204" pitchFamily="34" charset="0"/>
              </a:rPr>
              <a:pPr eaLnBrk="1" hangingPunct="1"/>
              <a:t>34</a:t>
            </a:fld>
            <a:endParaRPr lang="en-US" sz="1200">
              <a:latin typeface="Arial" panose="020B0604020202020204" pitchFamily="34"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5526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Perpetua" panose="02020502060401020303" pitchFamily="18" charset="0"/>
              </a:defRPr>
            </a:lvl1pPr>
            <a:lvl2pPr marL="742950" indent="-285750" eaLnBrk="0" hangingPunct="0">
              <a:defRPr sz="2800">
                <a:solidFill>
                  <a:schemeClr val="tx1"/>
                </a:solidFill>
                <a:latin typeface="Perpetua" panose="02020502060401020303" pitchFamily="18" charset="0"/>
              </a:defRPr>
            </a:lvl2pPr>
            <a:lvl3pPr marL="1143000" indent="-228600" eaLnBrk="0" hangingPunct="0">
              <a:defRPr sz="2800">
                <a:solidFill>
                  <a:schemeClr val="tx1"/>
                </a:solidFill>
                <a:latin typeface="Perpetua" panose="02020502060401020303" pitchFamily="18" charset="0"/>
              </a:defRPr>
            </a:lvl3pPr>
            <a:lvl4pPr marL="1600200" indent="-228600" eaLnBrk="0" hangingPunct="0">
              <a:defRPr sz="2800">
                <a:solidFill>
                  <a:schemeClr val="tx1"/>
                </a:solidFill>
                <a:latin typeface="Perpetua" panose="02020502060401020303" pitchFamily="18" charset="0"/>
              </a:defRPr>
            </a:lvl4pPr>
            <a:lvl5pPr marL="2057400" indent="-228600" eaLnBrk="0" hangingPunct="0">
              <a:defRPr sz="2800">
                <a:solidFill>
                  <a:schemeClr val="tx1"/>
                </a:solidFill>
                <a:latin typeface="Perpetua" panose="02020502060401020303" pitchFamily="18" charset="0"/>
              </a:defRPr>
            </a:lvl5pPr>
            <a:lvl6pPr marL="2514600" indent="-228600" algn="ctr" eaLnBrk="0" fontAlgn="base" hangingPunct="0">
              <a:spcBef>
                <a:spcPct val="0"/>
              </a:spcBef>
              <a:spcAft>
                <a:spcPct val="0"/>
              </a:spcAft>
              <a:defRPr sz="2800">
                <a:solidFill>
                  <a:schemeClr val="tx1"/>
                </a:solidFill>
                <a:latin typeface="Perpetua" panose="02020502060401020303" pitchFamily="18" charset="0"/>
              </a:defRPr>
            </a:lvl6pPr>
            <a:lvl7pPr marL="2971800" indent="-228600" algn="ctr" eaLnBrk="0" fontAlgn="base" hangingPunct="0">
              <a:spcBef>
                <a:spcPct val="0"/>
              </a:spcBef>
              <a:spcAft>
                <a:spcPct val="0"/>
              </a:spcAft>
              <a:defRPr sz="2800">
                <a:solidFill>
                  <a:schemeClr val="tx1"/>
                </a:solidFill>
                <a:latin typeface="Perpetua" panose="02020502060401020303" pitchFamily="18" charset="0"/>
              </a:defRPr>
            </a:lvl7pPr>
            <a:lvl8pPr marL="3429000" indent="-228600" algn="ctr" eaLnBrk="0" fontAlgn="base" hangingPunct="0">
              <a:spcBef>
                <a:spcPct val="0"/>
              </a:spcBef>
              <a:spcAft>
                <a:spcPct val="0"/>
              </a:spcAft>
              <a:defRPr sz="2800">
                <a:solidFill>
                  <a:schemeClr val="tx1"/>
                </a:solidFill>
                <a:latin typeface="Perpetua" panose="02020502060401020303" pitchFamily="18" charset="0"/>
              </a:defRPr>
            </a:lvl8pPr>
            <a:lvl9pPr marL="3886200" indent="-228600" algn="ctr" eaLnBrk="0" fontAlgn="base" hangingPunct="0">
              <a:spcBef>
                <a:spcPct val="0"/>
              </a:spcBef>
              <a:spcAft>
                <a:spcPct val="0"/>
              </a:spcAft>
              <a:defRPr sz="2800">
                <a:solidFill>
                  <a:schemeClr val="tx1"/>
                </a:solidFill>
                <a:latin typeface="Perpetua" panose="02020502060401020303" pitchFamily="18" charset="0"/>
              </a:defRPr>
            </a:lvl9pPr>
          </a:lstStyle>
          <a:p>
            <a:pPr eaLnBrk="1" hangingPunct="1"/>
            <a:fld id="{8D83553E-300B-44AA-888C-743EF0166859}" type="slidenum">
              <a:rPr lang="en-US" sz="1200">
                <a:latin typeface="Arial" panose="020B0604020202020204" pitchFamily="34" charset="0"/>
              </a:rPr>
              <a:pPr eaLnBrk="1" hangingPunct="1"/>
              <a:t>35</a:t>
            </a:fld>
            <a:endParaRPr lang="en-US" sz="1200">
              <a:latin typeface="Arial" panose="020B0604020202020204" pitchFamily="34"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083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Perpetua" panose="02020502060401020303" pitchFamily="18" charset="0"/>
              </a:defRPr>
            </a:lvl1pPr>
            <a:lvl2pPr marL="742950" indent="-285750" eaLnBrk="0" hangingPunct="0">
              <a:defRPr sz="2800">
                <a:solidFill>
                  <a:schemeClr val="tx1"/>
                </a:solidFill>
                <a:latin typeface="Perpetua" panose="02020502060401020303" pitchFamily="18" charset="0"/>
              </a:defRPr>
            </a:lvl2pPr>
            <a:lvl3pPr marL="1143000" indent="-228600" eaLnBrk="0" hangingPunct="0">
              <a:defRPr sz="2800">
                <a:solidFill>
                  <a:schemeClr val="tx1"/>
                </a:solidFill>
                <a:latin typeface="Perpetua" panose="02020502060401020303" pitchFamily="18" charset="0"/>
              </a:defRPr>
            </a:lvl3pPr>
            <a:lvl4pPr marL="1600200" indent="-228600" eaLnBrk="0" hangingPunct="0">
              <a:defRPr sz="2800">
                <a:solidFill>
                  <a:schemeClr val="tx1"/>
                </a:solidFill>
                <a:latin typeface="Perpetua" panose="02020502060401020303" pitchFamily="18" charset="0"/>
              </a:defRPr>
            </a:lvl4pPr>
            <a:lvl5pPr marL="2057400" indent="-228600" eaLnBrk="0" hangingPunct="0">
              <a:defRPr sz="2800">
                <a:solidFill>
                  <a:schemeClr val="tx1"/>
                </a:solidFill>
                <a:latin typeface="Perpetua" panose="02020502060401020303" pitchFamily="18" charset="0"/>
              </a:defRPr>
            </a:lvl5pPr>
            <a:lvl6pPr marL="2514600" indent="-228600" algn="ctr" eaLnBrk="0" fontAlgn="base" hangingPunct="0">
              <a:spcBef>
                <a:spcPct val="0"/>
              </a:spcBef>
              <a:spcAft>
                <a:spcPct val="0"/>
              </a:spcAft>
              <a:defRPr sz="2800">
                <a:solidFill>
                  <a:schemeClr val="tx1"/>
                </a:solidFill>
                <a:latin typeface="Perpetua" panose="02020502060401020303" pitchFamily="18" charset="0"/>
              </a:defRPr>
            </a:lvl6pPr>
            <a:lvl7pPr marL="2971800" indent="-228600" algn="ctr" eaLnBrk="0" fontAlgn="base" hangingPunct="0">
              <a:spcBef>
                <a:spcPct val="0"/>
              </a:spcBef>
              <a:spcAft>
                <a:spcPct val="0"/>
              </a:spcAft>
              <a:defRPr sz="2800">
                <a:solidFill>
                  <a:schemeClr val="tx1"/>
                </a:solidFill>
                <a:latin typeface="Perpetua" panose="02020502060401020303" pitchFamily="18" charset="0"/>
              </a:defRPr>
            </a:lvl7pPr>
            <a:lvl8pPr marL="3429000" indent="-228600" algn="ctr" eaLnBrk="0" fontAlgn="base" hangingPunct="0">
              <a:spcBef>
                <a:spcPct val="0"/>
              </a:spcBef>
              <a:spcAft>
                <a:spcPct val="0"/>
              </a:spcAft>
              <a:defRPr sz="2800">
                <a:solidFill>
                  <a:schemeClr val="tx1"/>
                </a:solidFill>
                <a:latin typeface="Perpetua" panose="02020502060401020303" pitchFamily="18" charset="0"/>
              </a:defRPr>
            </a:lvl8pPr>
            <a:lvl9pPr marL="3886200" indent="-228600" algn="ctr" eaLnBrk="0" fontAlgn="base" hangingPunct="0">
              <a:spcBef>
                <a:spcPct val="0"/>
              </a:spcBef>
              <a:spcAft>
                <a:spcPct val="0"/>
              </a:spcAft>
              <a:defRPr sz="2800">
                <a:solidFill>
                  <a:schemeClr val="tx1"/>
                </a:solidFill>
                <a:latin typeface="Perpetua" panose="02020502060401020303" pitchFamily="18" charset="0"/>
              </a:defRPr>
            </a:lvl9pPr>
          </a:lstStyle>
          <a:p>
            <a:pPr eaLnBrk="1" hangingPunct="1"/>
            <a:fld id="{1E74D9FA-508A-4138-982A-ABE69612EC2B}" type="slidenum">
              <a:rPr lang="en-US" sz="1200">
                <a:latin typeface="Arial" panose="020B0604020202020204" pitchFamily="34" charset="0"/>
              </a:rPr>
              <a:pPr eaLnBrk="1" hangingPunct="1"/>
              <a:t>36</a:t>
            </a:fld>
            <a:endParaRPr lang="en-US" sz="1200">
              <a:latin typeface="Arial" panose="020B0604020202020204"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7545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Perpetua" panose="02020502060401020303" pitchFamily="18" charset="0"/>
              </a:defRPr>
            </a:lvl1pPr>
            <a:lvl2pPr marL="742950" indent="-285750" eaLnBrk="0" hangingPunct="0">
              <a:defRPr sz="2800">
                <a:solidFill>
                  <a:schemeClr val="tx1"/>
                </a:solidFill>
                <a:latin typeface="Perpetua" panose="02020502060401020303" pitchFamily="18" charset="0"/>
              </a:defRPr>
            </a:lvl2pPr>
            <a:lvl3pPr marL="1143000" indent="-228600" eaLnBrk="0" hangingPunct="0">
              <a:defRPr sz="2800">
                <a:solidFill>
                  <a:schemeClr val="tx1"/>
                </a:solidFill>
                <a:latin typeface="Perpetua" panose="02020502060401020303" pitchFamily="18" charset="0"/>
              </a:defRPr>
            </a:lvl3pPr>
            <a:lvl4pPr marL="1600200" indent="-228600" eaLnBrk="0" hangingPunct="0">
              <a:defRPr sz="2800">
                <a:solidFill>
                  <a:schemeClr val="tx1"/>
                </a:solidFill>
                <a:latin typeface="Perpetua" panose="02020502060401020303" pitchFamily="18" charset="0"/>
              </a:defRPr>
            </a:lvl4pPr>
            <a:lvl5pPr marL="2057400" indent="-228600" eaLnBrk="0" hangingPunct="0">
              <a:defRPr sz="2800">
                <a:solidFill>
                  <a:schemeClr val="tx1"/>
                </a:solidFill>
                <a:latin typeface="Perpetua" panose="02020502060401020303" pitchFamily="18" charset="0"/>
              </a:defRPr>
            </a:lvl5pPr>
            <a:lvl6pPr marL="2514600" indent="-228600" algn="ctr" eaLnBrk="0" fontAlgn="base" hangingPunct="0">
              <a:spcBef>
                <a:spcPct val="0"/>
              </a:spcBef>
              <a:spcAft>
                <a:spcPct val="0"/>
              </a:spcAft>
              <a:defRPr sz="2800">
                <a:solidFill>
                  <a:schemeClr val="tx1"/>
                </a:solidFill>
                <a:latin typeface="Perpetua" panose="02020502060401020303" pitchFamily="18" charset="0"/>
              </a:defRPr>
            </a:lvl6pPr>
            <a:lvl7pPr marL="2971800" indent="-228600" algn="ctr" eaLnBrk="0" fontAlgn="base" hangingPunct="0">
              <a:spcBef>
                <a:spcPct val="0"/>
              </a:spcBef>
              <a:spcAft>
                <a:spcPct val="0"/>
              </a:spcAft>
              <a:defRPr sz="2800">
                <a:solidFill>
                  <a:schemeClr val="tx1"/>
                </a:solidFill>
                <a:latin typeface="Perpetua" panose="02020502060401020303" pitchFamily="18" charset="0"/>
              </a:defRPr>
            </a:lvl7pPr>
            <a:lvl8pPr marL="3429000" indent="-228600" algn="ctr" eaLnBrk="0" fontAlgn="base" hangingPunct="0">
              <a:spcBef>
                <a:spcPct val="0"/>
              </a:spcBef>
              <a:spcAft>
                <a:spcPct val="0"/>
              </a:spcAft>
              <a:defRPr sz="2800">
                <a:solidFill>
                  <a:schemeClr val="tx1"/>
                </a:solidFill>
                <a:latin typeface="Perpetua" panose="02020502060401020303" pitchFamily="18" charset="0"/>
              </a:defRPr>
            </a:lvl8pPr>
            <a:lvl9pPr marL="3886200" indent="-228600" algn="ctr" eaLnBrk="0" fontAlgn="base" hangingPunct="0">
              <a:spcBef>
                <a:spcPct val="0"/>
              </a:spcBef>
              <a:spcAft>
                <a:spcPct val="0"/>
              </a:spcAft>
              <a:defRPr sz="2800">
                <a:solidFill>
                  <a:schemeClr val="tx1"/>
                </a:solidFill>
                <a:latin typeface="Perpetua" panose="02020502060401020303" pitchFamily="18" charset="0"/>
              </a:defRPr>
            </a:lvl9pPr>
          </a:lstStyle>
          <a:p>
            <a:pPr eaLnBrk="1" hangingPunct="1"/>
            <a:fld id="{5271BFF8-4500-4A35-B9E2-634D333768CF}" type="slidenum">
              <a:rPr lang="en-US" sz="1200">
                <a:latin typeface="Arial" panose="020B0604020202020204" pitchFamily="34" charset="0"/>
              </a:rPr>
              <a:pPr eaLnBrk="1" hangingPunct="1"/>
              <a:t>37</a:t>
            </a:fld>
            <a:endParaRPr lang="en-US" sz="1200">
              <a:latin typeface="Arial" panose="020B0604020202020204" pitchFamily="34"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6573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Perpetua" panose="02020502060401020303" pitchFamily="18" charset="0"/>
              </a:defRPr>
            </a:lvl1pPr>
            <a:lvl2pPr marL="742950" indent="-285750" eaLnBrk="0" hangingPunct="0">
              <a:defRPr sz="2800">
                <a:solidFill>
                  <a:schemeClr val="tx1"/>
                </a:solidFill>
                <a:latin typeface="Perpetua" panose="02020502060401020303" pitchFamily="18" charset="0"/>
              </a:defRPr>
            </a:lvl2pPr>
            <a:lvl3pPr marL="1143000" indent="-228600" eaLnBrk="0" hangingPunct="0">
              <a:defRPr sz="2800">
                <a:solidFill>
                  <a:schemeClr val="tx1"/>
                </a:solidFill>
                <a:latin typeface="Perpetua" panose="02020502060401020303" pitchFamily="18" charset="0"/>
              </a:defRPr>
            </a:lvl3pPr>
            <a:lvl4pPr marL="1600200" indent="-228600" eaLnBrk="0" hangingPunct="0">
              <a:defRPr sz="2800">
                <a:solidFill>
                  <a:schemeClr val="tx1"/>
                </a:solidFill>
                <a:latin typeface="Perpetua" panose="02020502060401020303" pitchFamily="18" charset="0"/>
              </a:defRPr>
            </a:lvl4pPr>
            <a:lvl5pPr marL="2057400" indent="-228600" eaLnBrk="0" hangingPunct="0">
              <a:defRPr sz="2800">
                <a:solidFill>
                  <a:schemeClr val="tx1"/>
                </a:solidFill>
                <a:latin typeface="Perpetua" panose="02020502060401020303" pitchFamily="18" charset="0"/>
              </a:defRPr>
            </a:lvl5pPr>
            <a:lvl6pPr marL="2514600" indent="-228600" algn="ctr" eaLnBrk="0" fontAlgn="base" hangingPunct="0">
              <a:spcBef>
                <a:spcPct val="0"/>
              </a:spcBef>
              <a:spcAft>
                <a:spcPct val="0"/>
              </a:spcAft>
              <a:defRPr sz="2800">
                <a:solidFill>
                  <a:schemeClr val="tx1"/>
                </a:solidFill>
                <a:latin typeface="Perpetua" panose="02020502060401020303" pitchFamily="18" charset="0"/>
              </a:defRPr>
            </a:lvl6pPr>
            <a:lvl7pPr marL="2971800" indent="-228600" algn="ctr" eaLnBrk="0" fontAlgn="base" hangingPunct="0">
              <a:spcBef>
                <a:spcPct val="0"/>
              </a:spcBef>
              <a:spcAft>
                <a:spcPct val="0"/>
              </a:spcAft>
              <a:defRPr sz="2800">
                <a:solidFill>
                  <a:schemeClr val="tx1"/>
                </a:solidFill>
                <a:latin typeface="Perpetua" panose="02020502060401020303" pitchFamily="18" charset="0"/>
              </a:defRPr>
            </a:lvl7pPr>
            <a:lvl8pPr marL="3429000" indent="-228600" algn="ctr" eaLnBrk="0" fontAlgn="base" hangingPunct="0">
              <a:spcBef>
                <a:spcPct val="0"/>
              </a:spcBef>
              <a:spcAft>
                <a:spcPct val="0"/>
              </a:spcAft>
              <a:defRPr sz="2800">
                <a:solidFill>
                  <a:schemeClr val="tx1"/>
                </a:solidFill>
                <a:latin typeface="Perpetua" panose="02020502060401020303" pitchFamily="18" charset="0"/>
              </a:defRPr>
            </a:lvl8pPr>
            <a:lvl9pPr marL="3886200" indent="-228600" algn="ctr" eaLnBrk="0" fontAlgn="base" hangingPunct="0">
              <a:spcBef>
                <a:spcPct val="0"/>
              </a:spcBef>
              <a:spcAft>
                <a:spcPct val="0"/>
              </a:spcAft>
              <a:defRPr sz="2800">
                <a:solidFill>
                  <a:schemeClr val="tx1"/>
                </a:solidFill>
                <a:latin typeface="Perpetua" panose="02020502060401020303" pitchFamily="18" charset="0"/>
              </a:defRPr>
            </a:lvl9pPr>
          </a:lstStyle>
          <a:p>
            <a:pPr eaLnBrk="1" hangingPunct="1"/>
            <a:fld id="{F2FCA0FB-8881-46C1-848D-E19796B2372C}" type="slidenum">
              <a:rPr lang="en-US" sz="1200">
                <a:latin typeface="Arial" panose="020B0604020202020204" pitchFamily="34" charset="0"/>
              </a:rPr>
              <a:pPr eaLnBrk="1" hangingPunct="1"/>
              <a:t>5</a:t>
            </a:fld>
            <a:endParaRPr 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2375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Perpetua" panose="02020502060401020303" pitchFamily="18" charset="0"/>
              </a:defRPr>
            </a:lvl1pPr>
            <a:lvl2pPr marL="742950" indent="-285750" eaLnBrk="0" hangingPunct="0">
              <a:defRPr sz="2800">
                <a:solidFill>
                  <a:schemeClr val="tx1"/>
                </a:solidFill>
                <a:latin typeface="Perpetua" panose="02020502060401020303" pitchFamily="18" charset="0"/>
              </a:defRPr>
            </a:lvl2pPr>
            <a:lvl3pPr marL="1143000" indent="-228600" eaLnBrk="0" hangingPunct="0">
              <a:defRPr sz="2800">
                <a:solidFill>
                  <a:schemeClr val="tx1"/>
                </a:solidFill>
                <a:latin typeface="Perpetua" panose="02020502060401020303" pitchFamily="18" charset="0"/>
              </a:defRPr>
            </a:lvl3pPr>
            <a:lvl4pPr marL="1600200" indent="-228600" eaLnBrk="0" hangingPunct="0">
              <a:defRPr sz="2800">
                <a:solidFill>
                  <a:schemeClr val="tx1"/>
                </a:solidFill>
                <a:latin typeface="Perpetua" panose="02020502060401020303" pitchFamily="18" charset="0"/>
              </a:defRPr>
            </a:lvl4pPr>
            <a:lvl5pPr marL="2057400" indent="-228600" eaLnBrk="0" hangingPunct="0">
              <a:defRPr sz="2800">
                <a:solidFill>
                  <a:schemeClr val="tx1"/>
                </a:solidFill>
                <a:latin typeface="Perpetua" panose="02020502060401020303" pitchFamily="18" charset="0"/>
              </a:defRPr>
            </a:lvl5pPr>
            <a:lvl6pPr marL="2514600" indent="-228600" algn="ctr" eaLnBrk="0" fontAlgn="base" hangingPunct="0">
              <a:spcBef>
                <a:spcPct val="0"/>
              </a:spcBef>
              <a:spcAft>
                <a:spcPct val="0"/>
              </a:spcAft>
              <a:defRPr sz="2800">
                <a:solidFill>
                  <a:schemeClr val="tx1"/>
                </a:solidFill>
                <a:latin typeface="Perpetua" panose="02020502060401020303" pitchFamily="18" charset="0"/>
              </a:defRPr>
            </a:lvl6pPr>
            <a:lvl7pPr marL="2971800" indent="-228600" algn="ctr" eaLnBrk="0" fontAlgn="base" hangingPunct="0">
              <a:spcBef>
                <a:spcPct val="0"/>
              </a:spcBef>
              <a:spcAft>
                <a:spcPct val="0"/>
              </a:spcAft>
              <a:defRPr sz="2800">
                <a:solidFill>
                  <a:schemeClr val="tx1"/>
                </a:solidFill>
                <a:latin typeface="Perpetua" panose="02020502060401020303" pitchFamily="18" charset="0"/>
              </a:defRPr>
            </a:lvl7pPr>
            <a:lvl8pPr marL="3429000" indent="-228600" algn="ctr" eaLnBrk="0" fontAlgn="base" hangingPunct="0">
              <a:spcBef>
                <a:spcPct val="0"/>
              </a:spcBef>
              <a:spcAft>
                <a:spcPct val="0"/>
              </a:spcAft>
              <a:defRPr sz="2800">
                <a:solidFill>
                  <a:schemeClr val="tx1"/>
                </a:solidFill>
                <a:latin typeface="Perpetua" panose="02020502060401020303" pitchFamily="18" charset="0"/>
              </a:defRPr>
            </a:lvl8pPr>
            <a:lvl9pPr marL="3886200" indent="-228600" algn="ctr" eaLnBrk="0" fontAlgn="base" hangingPunct="0">
              <a:spcBef>
                <a:spcPct val="0"/>
              </a:spcBef>
              <a:spcAft>
                <a:spcPct val="0"/>
              </a:spcAft>
              <a:defRPr sz="2800">
                <a:solidFill>
                  <a:schemeClr val="tx1"/>
                </a:solidFill>
                <a:latin typeface="Perpetua" panose="02020502060401020303" pitchFamily="18" charset="0"/>
              </a:defRPr>
            </a:lvl9pPr>
          </a:lstStyle>
          <a:p>
            <a:pPr eaLnBrk="1" hangingPunct="1"/>
            <a:fld id="{D0A687CE-4C6E-4E84-B684-5400201136C7}" type="slidenum">
              <a:rPr lang="en-US" sz="1200">
                <a:latin typeface="Arial" panose="020B0604020202020204" pitchFamily="34" charset="0"/>
              </a:rPr>
              <a:pPr eaLnBrk="1" hangingPunct="1"/>
              <a:t>38</a:t>
            </a:fld>
            <a:endParaRPr lang="en-US" sz="1200">
              <a:latin typeface="Arial" panose="020B0604020202020204" pitchFamily="34"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8155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Perpetua" panose="02020502060401020303" pitchFamily="18" charset="0"/>
              </a:defRPr>
            </a:lvl1pPr>
            <a:lvl2pPr marL="742950" indent="-285750" eaLnBrk="0" hangingPunct="0">
              <a:defRPr sz="2800">
                <a:solidFill>
                  <a:schemeClr val="tx1"/>
                </a:solidFill>
                <a:latin typeface="Perpetua" panose="02020502060401020303" pitchFamily="18" charset="0"/>
              </a:defRPr>
            </a:lvl2pPr>
            <a:lvl3pPr marL="1143000" indent="-228600" eaLnBrk="0" hangingPunct="0">
              <a:defRPr sz="2800">
                <a:solidFill>
                  <a:schemeClr val="tx1"/>
                </a:solidFill>
                <a:latin typeface="Perpetua" panose="02020502060401020303" pitchFamily="18" charset="0"/>
              </a:defRPr>
            </a:lvl3pPr>
            <a:lvl4pPr marL="1600200" indent="-228600" eaLnBrk="0" hangingPunct="0">
              <a:defRPr sz="2800">
                <a:solidFill>
                  <a:schemeClr val="tx1"/>
                </a:solidFill>
                <a:latin typeface="Perpetua" panose="02020502060401020303" pitchFamily="18" charset="0"/>
              </a:defRPr>
            </a:lvl4pPr>
            <a:lvl5pPr marL="2057400" indent="-228600" eaLnBrk="0" hangingPunct="0">
              <a:defRPr sz="2800">
                <a:solidFill>
                  <a:schemeClr val="tx1"/>
                </a:solidFill>
                <a:latin typeface="Perpetua" panose="02020502060401020303" pitchFamily="18" charset="0"/>
              </a:defRPr>
            </a:lvl5pPr>
            <a:lvl6pPr marL="2514600" indent="-228600" algn="ctr" eaLnBrk="0" fontAlgn="base" hangingPunct="0">
              <a:spcBef>
                <a:spcPct val="0"/>
              </a:spcBef>
              <a:spcAft>
                <a:spcPct val="0"/>
              </a:spcAft>
              <a:defRPr sz="2800">
                <a:solidFill>
                  <a:schemeClr val="tx1"/>
                </a:solidFill>
                <a:latin typeface="Perpetua" panose="02020502060401020303" pitchFamily="18" charset="0"/>
              </a:defRPr>
            </a:lvl6pPr>
            <a:lvl7pPr marL="2971800" indent="-228600" algn="ctr" eaLnBrk="0" fontAlgn="base" hangingPunct="0">
              <a:spcBef>
                <a:spcPct val="0"/>
              </a:spcBef>
              <a:spcAft>
                <a:spcPct val="0"/>
              </a:spcAft>
              <a:defRPr sz="2800">
                <a:solidFill>
                  <a:schemeClr val="tx1"/>
                </a:solidFill>
                <a:latin typeface="Perpetua" panose="02020502060401020303" pitchFamily="18" charset="0"/>
              </a:defRPr>
            </a:lvl7pPr>
            <a:lvl8pPr marL="3429000" indent="-228600" algn="ctr" eaLnBrk="0" fontAlgn="base" hangingPunct="0">
              <a:spcBef>
                <a:spcPct val="0"/>
              </a:spcBef>
              <a:spcAft>
                <a:spcPct val="0"/>
              </a:spcAft>
              <a:defRPr sz="2800">
                <a:solidFill>
                  <a:schemeClr val="tx1"/>
                </a:solidFill>
                <a:latin typeface="Perpetua" panose="02020502060401020303" pitchFamily="18" charset="0"/>
              </a:defRPr>
            </a:lvl8pPr>
            <a:lvl9pPr marL="3886200" indent="-228600" algn="ctr" eaLnBrk="0" fontAlgn="base" hangingPunct="0">
              <a:spcBef>
                <a:spcPct val="0"/>
              </a:spcBef>
              <a:spcAft>
                <a:spcPct val="0"/>
              </a:spcAft>
              <a:defRPr sz="2800">
                <a:solidFill>
                  <a:schemeClr val="tx1"/>
                </a:solidFill>
                <a:latin typeface="Perpetua" panose="02020502060401020303" pitchFamily="18" charset="0"/>
              </a:defRPr>
            </a:lvl9pPr>
          </a:lstStyle>
          <a:p>
            <a:pPr eaLnBrk="1" hangingPunct="1"/>
            <a:fld id="{17F5AA91-1C60-417E-A23E-8D87BC716E42}" type="slidenum">
              <a:rPr lang="en-US" sz="1200">
                <a:latin typeface="Arial" panose="020B0604020202020204" pitchFamily="34" charset="0"/>
              </a:rPr>
              <a:pPr eaLnBrk="1" hangingPunct="1"/>
              <a:t>40</a:t>
            </a:fld>
            <a:endParaRPr lang="en-US" sz="1200">
              <a:latin typeface="Arial" panose="020B0604020202020204" pitchFamily="34"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8475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56BE1-AF38-4F14-A5D5-AEF3C0295F21}" type="slidenum">
              <a:rPr lang="en-US" smtClean="0"/>
              <a:t>42</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6697759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56BE1-AF38-4F14-A5D5-AEF3C0295F21}" type="slidenum">
              <a:rPr lang="en-US" smtClean="0"/>
              <a:t>60</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7850973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3CD96-EA8A-4D72-AD9C-8E7A180019C7}" type="slidenum">
              <a:rPr lang="en-US" smtClean="0"/>
              <a:t>92</a:t>
            </a:fld>
            <a:endParaRPr lang="en-US"/>
          </a:p>
        </p:txBody>
      </p:sp>
    </p:spTree>
    <p:extLst>
      <p:ext uri="{BB962C8B-B14F-4D97-AF65-F5344CB8AC3E}">
        <p14:creationId xmlns:p14="http://schemas.microsoft.com/office/powerpoint/2010/main" val="1881408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3CD96-EA8A-4D72-AD9C-8E7A180019C7}" type="slidenum">
              <a:rPr lang="en-US" smtClean="0"/>
              <a:t>101</a:t>
            </a:fld>
            <a:endParaRPr lang="en-US"/>
          </a:p>
        </p:txBody>
      </p:sp>
    </p:spTree>
    <p:extLst>
      <p:ext uri="{BB962C8B-B14F-4D97-AF65-F5344CB8AC3E}">
        <p14:creationId xmlns:p14="http://schemas.microsoft.com/office/powerpoint/2010/main" val="7948986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643D52D0-2073-4D73-A95B-07E4DF23E5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baseline="30000">
                <a:solidFill>
                  <a:schemeClr val="tx1"/>
                </a:solidFill>
                <a:latin typeface="Arial Black" panose="020B0A04020102020204" pitchFamily="34" charset="0"/>
                <a:cs typeface="Arial" panose="020B0604020202020204" pitchFamily="34" charset="0"/>
              </a:defRPr>
            </a:lvl1pPr>
            <a:lvl2pPr marL="742950" indent="-285750">
              <a:defRPr b="1" baseline="30000">
                <a:solidFill>
                  <a:schemeClr val="tx1"/>
                </a:solidFill>
                <a:latin typeface="Arial Black" panose="020B0A04020102020204" pitchFamily="34" charset="0"/>
                <a:cs typeface="Arial" panose="020B0604020202020204" pitchFamily="34" charset="0"/>
              </a:defRPr>
            </a:lvl2pPr>
            <a:lvl3pPr marL="1143000" indent="-228600">
              <a:defRPr b="1" baseline="30000">
                <a:solidFill>
                  <a:schemeClr val="tx1"/>
                </a:solidFill>
                <a:latin typeface="Arial Black" panose="020B0A04020102020204" pitchFamily="34" charset="0"/>
                <a:cs typeface="Arial" panose="020B0604020202020204" pitchFamily="34" charset="0"/>
              </a:defRPr>
            </a:lvl3pPr>
            <a:lvl4pPr marL="1600200" indent="-228600">
              <a:defRPr b="1" baseline="30000">
                <a:solidFill>
                  <a:schemeClr val="tx1"/>
                </a:solidFill>
                <a:latin typeface="Arial Black" panose="020B0A04020102020204" pitchFamily="34" charset="0"/>
                <a:cs typeface="Arial" panose="020B0604020202020204" pitchFamily="34" charset="0"/>
              </a:defRPr>
            </a:lvl4pPr>
            <a:lvl5pPr marL="2057400" indent="-228600">
              <a:defRPr b="1" baseline="30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b="1" baseline="30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b="1" baseline="30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b="1" baseline="30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b="1" baseline="30000">
                <a:solidFill>
                  <a:schemeClr val="tx1"/>
                </a:solidFill>
                <a:latin typeface="Arial Black" panose="020B0A04020102020204" pitchFamily="34" charset="0"/>
                <a:cs typeface="Arial" panose="020B0604020202020204" pitchFamily="34" charset="0"/>
              </a:defRPr>
            </a:lvl9pPr>
          </a:lstStyle>
          <a:p>
            <a:fld id="{3DC2492C-41CC-4DD7-8E10-838489F2EBE9}" type="slidenum">
              <a:rPr lang="ar-SA" altLang="en-US" b="0" baseline="0">
                <a:latin typeface="Arial" panose="020B0604020202020204" pitchFamily="34" charset="0"/>
              </a:rPr>
              <a:pPr/>
              <a:t>150</a:t>
            </a:fld>
            <a:endParaRPr lang="ru-RU" altLang="en-US" b="0" baseline="0">
              <a:latin typeface="Arial" panose="020B0604020202020204" pitchFamily="34" charset="0"/>
            </a:endParaRPr>
          </a:p>
        </p:txBody>
      </p:sp>
      <p:sp>
        <p:nvSpPr>
          <p:cNvPr id="19459" name="Rectangle 2">
            <a:extLst>
              <a:ext uri="{FF2B5EF4-FFF2-40B4-BE49-F238E27FC236}">
                <a16:creationId xmlns:a16="http://schemas.microsoft.com/office/drawing/2014/main" id="{02EAD336-11D4-4486-A87B-C65A079E6DAD}"/>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3635AF98-A552-4AED-8839-0243E1AAD3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D9D72F06-04FF-4591-810B-FE3144108E87}"/>
              </a:ext>
            </a:extLst>
          </p:cNvPr>
          <p:cNvSpPr>
            <a:spLocks noGrp="1" noRot="1" noChangeAspect="1" noTextEdit="1"/>
          </p:cNvSpPr>
          <p:nvPr>
            <p:ph type="sldImg"/>
          </p:nvPr>
        </p:nvSpPr>
        <p:spPr>
          <a:ln/>
        </p:spPr>
      </p:sp>
      <p:sp>
        <p:nvSpPr>
          <p:cNvPr id="28675" name="Notes Placeholder 2">
            <a:extLst>
              <a:ext uri="{FF2B5EF4-FFF2-40B4-BE49-F238E27FC236}">
                <a16:creationId xmlns:a16="http://schemas.microsoft.com/office/drawing/2014/main" id="{F90BE35F-7A8A-4658-88E0-DDF12A3107B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676" name="Slide Number Placeholder 3">
            <a:extLst>
              <a:ext uri="{FF2B5EF4-FFF2-40B4-BE49-F238E27FC236}">
                <a16:creationId xmlns:a16="http://schemas.microsoft.com/office/drawing/2014/main" id="{97152363-2D55-46F3-B022-D82CE796B4B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baseline="30000">
                <a:solidFill>
                  <a:schemeClr val="tx1"/>
                </a:solidFill>
                <a:latin typeface="Arial Black" panose="020B0A04020102020204" pitchFamily="34" charset="0"/>
                <a:cs typeface="Arial" panose="020B0604020202020204" pitchFamily="34" charset="0"/>
              </a:defRPr>
            </a:lvl1pPr>
            <a:lvl2pPr marL="742950" indent="-285750">
              <a:defRPr b="1" baseline="30000">
                <a:solidFill>
                  <a:schemeClr val="tx1"/>
                </a:solidFill>
                <a:latin typeface="Arial Black" panose="020B0A04020102020204" pitchFamily="34" charset="0"/>
                <a:cs typeface="Arial" panose="020B0604020202020204" pitchFamily="34" charset="0"/>
              </a:defRPr>
            </a:lvl2pPr>
            <a:lvl3pPr marL="1143000" indent="-228600">
              <a:defRPr b="1" baseline="30000">
                <a:solidFill>
                  <a:schemeClr val="tx1"/>
                </a:solidFill>
                <a:latin typeface="Arial Black" panose="020B0A04020102020204" pitchFamily="34" charset="0"/>
                <a:cs typeface="Arial" panose="020B0604020202020204" pitchFamily="34" charset="0"/>
              </a:defRPr>
            </a:lvl3pPr>
            <a:lvl4pPr marL="1600200" indent="-228600">
              <a:defRPr b="1" baseline="30000">
                <a:solidFill>
                  <a:schemeClr val="tx1"/>
                </a:solidFill>
                <a:latin typeface="Arial Black" panose="020B0A04020102020204" pitchFamily="34" charset="0"/>
                <a:cs typeface="Arial" panose="020B0604020202020204" pitchFamily="34" charset="0"/>
              </a:defRPr>
            </a:lvl4pPr>
            <a:lvl5pPr marL="2057400" indent="-228600">
              <a:defRPr b="1" baseline="30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b="1" baseline="30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b="1" baseline="30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b="1" baseline="30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b="1" baseline="30000">
                <a:solidFill>
                  <a:schemeClr val="tx1"/>
                </a:solidFill>
                <a:latin typeface="Arial Black" panose="020B0A04020102020204" pitchFamily="34" charset="0"/>
                <a:cs typeface="Arial" panose="020B0604020202020204" pitchFamily="34" charset="0"/>
              </a:defRPr>
            </a:lvl9pPr>
          </a:lstStyle>
          <a:p>
            <a:fld id="{1E04A8C0-8447-4D63-99EA-B1D0487CFE47}" type="slidenum">
              <a:rPr lang="ar-SA" altLang="en-US" b="0" baseline="0">
                <a:latin typeface="Arial" panose="020B0604020202020204" pitchFamily="34" charset="0"/>
              </a:rPr>
              <a:pPr/>
              <a:t>158</a:t>
            </a:fld>
            <a:endParaRPr lang="ru-RU" altLang="en-US" b="0" baseline="0">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2F5FEB04-375D-4B83-B346-9204D8525858}"/>
              </a:ext>
            </a:extLst>
          </p:cNvPr>
          <p:cNvSpPr>
            <a:spLocks noGrp="1" noRot="1" noChangeAspect="1" noTextEdit="1"/>
          </p:cNvSpPr>
          <p:nvPr>
            <p:ph type="sldImg"/>
          </p:nvPr>
        </p:nvSpPr>
        <p:spPr>
          <a:ln/>
        </p:spPr>
      </p:sp>
      <p:sp>
        <p:nvSpPr>
          <p:cNvPr id="37891" name="Notes Placeholder 2">
            <a:extLst>
              <a:ext uri="{FF2B5EF4-FFF2-40B4-BE49-F238E27FC236}">
                <a16:creationId xmlns:a16="http://schemas.microsoft.com/office/drawing/2014/main" id="{0C7D0DD1-039B-4DE6-8275-19335325282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7892" name="Slide Number Placeholder 3">
            <a:extLst>
              <a:ext uri="{FF2B5EF4-FFF2-40B4-BE49-F238E27FC236}">
                <a16:creationId xmlns:a16="http://schemas.microsoft.com/office/drawing/2014/main" id="{02FD3806-4B60-4572-85A4-E66B1D50498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baseline="30000">
                <a:solidFill>
                  <a:schemeClr val="tx1"/>
                </a:solidFill>
                <a:latin typeface="Arial Black" panose="020B0A04020102020204" pitchFamily="34" charset="0"/>
                <a:cs typeface="Arial" panose="020B0604020202020204" pitchFamily="34" charset="0"/>
              </a:defRPr>
            </a:lvl1pPr>
            <a:lvl2pPr marL="742950" indent="-285750">
              <a:defRPr b="1" baseline="30000">
                <a:solidFill>
                  <a:schemeClr val="tx1"/>
                </a:solidFill>
                <a:latin typeface="Arial Black" panose="020B0A04020102020204" pitchFamily="34" charset="0"/>
                <a:cs typeface="Arial" panose="020B0604020202020204" pitchFamily="34" charset="0"/>
              </a:defRPr>
            </a:lvl2pPr>
            <a:lvl3pPr marL="1143000" indent="-228600">
              <a:defRPr b="1" baseline="30000">
                <a:solidFill>
                  <a:schemeClr val="tx1"/>
                </a:solidFill>
                <a:latin typeface="Arial Black" panose="020B0A04020102020204" pitchFamily="34" charset="0"/>
                <a:cs typeface="Arial" panose="020B0604020202020204" pitchFamily="34" charset="0"/>
              </a:defRPr>
            </a:lvl3pPr>
            <a:lvl4pPr marL="1600200" indent="-228600">
              <a:defRPr b="1" baseline="30000">
                <a:solidFill>
                  <a:schemeClr val="tx1"/>
                </a:solidFill>
                <a:latin typeface="Arial Black" panose="020B0A04020102020204" pitchFamily="34" charset="0"/>
                <a:cs typeface="Arial" panose="020B0604020202020204" pitchFamily="34" charset="0"/>
              </a:defRPr>
            </a:lvl4pPr>
            <a:lvl5pPr marL="2057400" indent="-228600">
              <a:defRPr b="1" baseline="30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b="1" baseline="30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b="1" baseline="30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b="1" baseline="30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b="1" baseline="30000">
                <a:solidFill>
                  <a:schemeClr val="tx1"/>
                </a:solidFill>
                <a:latin typeface="Arial Black" panose="020B0A04020102020204" pitchFamily="34" charset="0"/>
                <a:cs typeface="Arial" panose="020B0604020202020204" pitchFamily="34" charset="0"/>
              </a:defRPr>
            </a:lvl9pPr>
          </a:lstStyle>
          <a:p>
            <a:fld id="{F4019306-B90D-4522-81F0-549B87363915}" type="slidenum">
              <a:rPr lang="ar-SA" altLang="en-US" b="0" baseline="0">
                <a:latin typeface="Arial" panose="020B0604020202020204" pitchFamily="34" charset="0"/>
              </a:rPr>
              <a:pPr/>
              <a:t>166</a:t>
            </a:fld>
            <a:endParaRPr lang="ru-RU" altLang="en-US" b="0" baseline="0">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74680D17-0492-4E90-88DF-86112853F0FA}"/>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22289EAB-F57D-4BCD-BD74-54E00C65A426}"/>
              </a:ext>
            </a:extLst>
          </p:cNvPr>
          <p:cNvSpPr>
            <a:spLocks noGrp="1" noChangeArrowheads="1"/>
          </p:cNvSpPr>
          <p:nvPr>
            <p:ph type="body" idx="1"/>
          </p:nvPr>
        </p:nvSpPr>
        <p:spPr>
          <a:noFill/>
        </p:spPr>
        <p:txBody>
          <a:bodyPr/>
          <a:lstStyle/>
          <a:p>
            <a:endParaRPr lang="en-US" altLang="en-US"/>
          </a:p>
        </p:txBody>
      </p:sp>
      <p:sp>
        <p:nvSpPr>
          <p:cNvPr id="25604" name="Slide Number Placeholder 3">
            <a:extLst>
              <a:ext uri="{FF2B5EF4-FFF2-40B4-BE49-F238E27FC236}">
                <a16:creationId xmlns:a16="http://schemas.microsoft.com/office/drawing/2014/main" id="{3A951957-FDBB-4CAD-B065-A5440C0B924E}"/>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6D64777-8F05-406C-B482-1F45B23FFCAE}" type="slidenum">
              <a:rPr lang="en-US" altLang="en-US" sz="1200"/>
              <a:pPr/>
              <a:t>214</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Perpetua" panose="02020502060401020303" pitchFamily="18" charset="0"/>
              </a:defRPr>
            </a:lvl1pPr>
            <a:lvl2pPr marL="742950" indent="-285750" eaLnBrk="0" hangingPunct="0">
              <a:defRPr sz="2800">
                <a:solidFill>
                  <a:schemeClr val="tx1"/>
                </a:solidFill>
                <a:latin typeface="Perpetua" panose="02020502060401020303" pitchFamily="18" charset="0"/>
              </a:defRPr>
            </a:lvl2pPr>
            <a:lvl3pPr marL="1143000" indent="-228600" eaLnBrk="0" hangingPunct="0">
              <a:defRPr sz="2800">
                <a:solidFill>
                  <a:schemeClr val="tx1"/>
                </a:solidFill>
                <a:latin typeface="Perpetua" panose="02020502060401020303" pitchFamily="18" charset="0"/>
              </a:defRPr>
            </a:lvl3pPr>
            <a:lvl4pPr marL="1600200" indent="-228600" eaLnBrk="0" hangingPunct="0">
              <a:defRPr sz="2800">
                <a:solidFill>
                  <a:schemeClr val="tx1"/>
                </a:solidFill>
                <a:latin typeface="Perpetua" panose="02020502060401020303" pitchFamily="18" charset="0"/>
              </a:defRPr>
            </a:lvl4pPr>
            <a:lvl5pPr marL="2057400" indent="-228600" eaLnBrk="0" hangingPunct="0">
              <a:defRPr sz="2800">
                <a:solidFill>
                  <a:schemeClr val="tx1"/>
                </a:solidFill>
                <a:latin typeface="Perpetua" panose="02020502060401020303" pitchFamily="18" charset="0"/>
              </a:defRPr>
            </a:lvl5pPr>
            <a:lvl6pPr marL="2514600" indent="-228600" algn="ctr" eaLnBrk="0" fontAlgn="base" hangingPunct="0">
              <a:spcBef>
                <a:spcPct val="0"/>
              </a:spcBef>
              <a:spcAft>
                <a:spcPct val="0"/>
              </a:spcAft>
              <a:defRPr sz="2800">
                <a:solidFill>
                  <a:schemeClr val="tx1"/>
                </a:solidFill>
                <a:latin typeface="Perpetua" panose="02020502060401020303" pitchFamily="18" charset="0"/>
              </a:defRPr>
            </a:lvl6pPr>
            <a:lvl7pPr marL="2971800" indent="-228600" algn="ctr" eaLnBrk="0" fontAlgn="base" hangingPunct="0">
              <a:spcBef>
                <a:spcPct val="0"/>
              </a:spcBef>
              <a:spcAft>
                <a:spcPct val="0"/>
              </a:spcAft>
              <a:defRPr sz="2800">
                <a:solidFill>
                  <a:schemeClr val="tx1"/>
                </a:solidFill>
                <a:latin typeface="Perpetua" panose="02020502060401020303" pitchFamily="18" charset="0"/>
              </a:defRPr>
            </a:lvl7pPr>
            <a:lvl8pPr marL="3429000" indent="-228600" algn="ctr" eaLnBrk="0" fontAlgn="base" hangingPunct="0">
              <a:spcBef>
                <a:spcPct val="0"/>
              </a:spcBef>
              <a:spcAft>
                <a:spcPct val="0"/>
              </a:spcAft>
              <a:defRPr sz="2800">
                <a:solidFill>
                  <a:schemeClr val="tx1"/>
                </a:solidFill>
                <a:latin typeface="Perpetua" panose="02020502060401020303" pitchFamily="18" charset="0"/>
              </a:defRPr>
            </a:lvl8pPr>
            <a:lvl9pPr marL="3886200" indent="-228600" algn="ctr" eaLnBrk="0" fontAlgn="base" hangingPunct="0">
              <a:spcBef>
                <a:spcPct val="0"/>
              </a:spcBef>
              <a:spcAft>
                <a:spcPct val="0"/>
              </a:spcAft>
              <a:defRPr sz="2800">
                <a:solidFill>
                  <a:schemeClr val="tx1"/>
                </a:solidFill>
                <a:latin typeface="Perpetua" panose="02020502060401020303" pitchFamily="18" charset="0"/>
              </a:defRPr>
            </a:lvl9pPr>
          </a:lstStyle>
          <a:p>
            <a:pPr eaLnBrk="1" hangingPunct="1"/>
            <a:fld id="{8D68AF0B-BCBB-494B-AAD4-858048594D0D}" type="slidenum">
              <a:rPr lang="en-US" sz="1200">
                <a:latin typeface="Arial" panose="020B0604020202020204" pitchFamily="34" charset="0"/>
              </a:rPr>
              <a:pPr eaLnBrk="1" hangingPunct="1"/>
              <a:t>18</a:t>
            </a:fld>
            <a:endParaRPr lang="en-US" sz="1200">
              <a:latin typeface="Arial" panose="020B0604020202020204"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87616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76F967F6-BC07-4F7A-932E-4A71D002C61C}"/>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6D9E4F98-00E7-420F-B89E-02C2B9E942C5}"/>
              </a:ext>
            </a:extLst>
          </p:cNvPr>
          <p:cNvSpPr>
            <a:spLocks noGrp="1" noChangeArrowheads="1"/>
          </p:cNvSpPr>
          <p:nvPr>
            <p:ph type="body" idx="1"/>
          </p:nvPr>
        </p:nvSpPr>
        <p:spPr>
          <a:noFill/>
        </p:spPr>
        <p:txBody>
          <a:bodyPr/>
          <a:lstStyle/>
          <a:p>
            <a:endParaRPr lang="en-US" altLang="en-US"/>
          </a:p>
        </p:txBody>
      </p:sp>
      <p:sp>
        <p:nvSpPr>
          <p:cNvPr id="27652" name="Slide Number Placeholder 3">
            <a:extLst>
              <a:ext uri="{FF2B5EF4-FFF2-40B4-BE49-F238E27FC236}">
                <a16:creationId xmlns:a16="http://schemas.microsoft.com/office/drawing/2014/main" id="{F72CB0B6-7449-4C1C-A791-7D28C0F67BD8}"/>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900D121-EE95-4E02-9FC9-7E13F292A1C2}" type="slidenum">
              <a:rPr lang="en-US" altLang="en-US" sz="1200"/>
              <a:pPr/>
              <a:t>215</a:t>
            </a:fld>
            <a:endParaRPr lang="en-US"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D8FBB1FB-65F5-4AF9-AA45-0180E470A741}"/>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D4A2617C-E5E2-4290-8544-2A9AB51A6B1F}"/>
              </a:ext>
            </a:extLst>
          </p:cNvPr>
          <p:cNvSpPr>
            <a:spLocks noGrp="1" noChangeArrowheads="1"/>
          </p:cNvSpPr>
          <p:nvPr>
            <p:ph type="body" idx="1"/>
          </p:nvPr>
        </p:nvSpPr>
        <p:spPr>
          <a:noFill/>
        </p:spPr>
        <p:txBody>
          <a:bodyPr/>
          <a:lstStyle/>
          <a:p>
            <a:endParaRPr lang="en-US" altLang="en-US"/>
          </a:p>
        </p:txBody>
      </p:sp>
      <p:sp>
        <p:nvSpPr>
          <p:cNvPr id="30724" name="Slide Number Placeholder 3">
            <a:extLst>
              <a:ext uri="{FF2B5EF4-FFF2-40B4-BE49-F238E27FC236}">
                <a16:creationId xmlns:a16="http://schemas.microsoft.com/office/drawing/2014/main" id="{F7DB4666-626C-48DA-B1DC-74C32FD15F59}"/>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1DB1AF2-883A-464C-AC53-AEC7B8255B70}" type="slidenum">
              <a:rPr lang="en-US" altLang="en-US" sz="1200"/>
              <a:pPr/>
              <a:t>217</a:t>
            </a:fld>
            <a:endParaRPr lang="en-US"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3A8513F8-3941-465A-9E72-81B39EBE4ECC}"/>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61033477-9825-44DC-A433-C44CC5E052B3}"/>
              </a:ext>
            </a:extLst>
          </p:cNvPr>
          <p:cNvSpPr>
            <a:spLocks noGrp="1" noChangeArrowheads="1"/>
          </p:cNvSpPr>
          <p:nvPr>
            <p:ph type="body" idx="1"/>
          </p:nvPr>
        </p:nvSpPr>
        <p:spPr>
          <a:noFill/>
        </p:spPr>
        <p:txBody>
          <a:bodyPr/>
          <a:lstStyle/>
          <a:p>
            <a:endParaRPr lang="en-US" altLang="en-US"/>
          </a:p>
        </p:txBody>
      </p:sp>
      <p:sp>
        <p:nvSpPr>
          <p:cNvPr id="34820" name="Slide Number Placeholder 3">
            <a:extLst>
              <a:ext uri="{FF2B5EF4-FFF2-40B4-BE49-F238E27FC236}">
                <a16:creationId xmlns:a16="http://schemas.microsoft.com/office/drawing/2014/main" id="{81804C26-26D9-42CF-A339-FCEED5221EF8}"/>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D29794A-7694-4B5F-89F1-98C5CC4D6174}" type="slidenum">
              <a:rPr lang="en-US" altLang="en-US" sz="1200"/>
              <a:pPr/>
              <a:t>220</a:t>
            </a:fld>
            <a:endParaRPr lang="en-US"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DB0FE9DA-3360-4592-964C-CAD86D897604}"/>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EB5BC61B-0077-4D41-AFF0-A240ECE44BDF}"/>
              </a:ext>
            </a:extLst>
          </p:cNvPr>
          <p:cNvSpPr>
            <a:spLocks noGrp="1" noChangeArrowheads="1"/>
          </p:cNvSpPr>
          <p:nvPr>
            <p:ph type="body" idx="1"/>
          </p:nvPr>
        </p:nvSpPr>
        <p:spPr>
          <a:noFill/>
        </p:spPr>
        <p:txBody>
          <a:bodyPr/>
          <a:lstStyle/>
          <a:p>
            <a:endParaRPr lang="en-US" altLang="en-US"/>
          </a:p>
        </p:txBody>
      </p:sp>
      <p:sp>
        <p:nvSpPr>
          <p:cNvPr id="44036" name="Slide Number Placeholder 3">
            <a:extLst>
              <a:ext uri="{FF2B5EF4-FFF2-40B4-BE49-F238E27FC236}">
                <a16:creationId xmlns:a16="http://schemas.microsoft.com/office/drawing/2014/main" id="{67D5063B-3F08-46D4-81FC-ACD7223FAC72}"/>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A4639C5-4684-419C-B617-61DC9A53901D}" type="slidenum">
              <a:rPr lang="en-US" altLang="en-US" sz="1200"/>
              <a:pPr/>
              <a:t>228</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Perpetua" panose="02020502060401020303" pitchFamily="18" charset="0"/>
              </a:defRPr>
            </a:lvl1pPr>
            <a:lvl2pPr marL="742950" indent="-285750" eaLnBrk="0" hangingPunct="0">
              <a:defRPr sz="2800">
                <a:solidFill>
                  <a:schemeClr val="tx1"/>
                </a:solidFill>
                <a:latin typeface="Perpetua" panose="02020502060401020303" pitchFamily="18" charset="0"/>
              </a:defRPr>
            </a:lvl2pPr>
            <a:lvl3pPr marL="1143000" indent="-228600" eaLnBrk="0" hangingPunct="0">
              <a:defRPr sz="2800">
                <a:solidFill>
                  <a:schemeClr val="tx1"/>
                </a:solidFill>
                <a:latin typeface="Perpetua" panose="02020502060401020303" pitchFamily="18" charset="0"/>
              </a:defRPr>
            </a:lvl3pPr>
            <a:lvl4pPr marL="1600200" indent="-228600" eaLnBrk="0" hangingPunct="0">
              <a:defRPr sz="2800">
                <a:solidFill>
                  <a:schemeClr val="tx1"/>
                </a:solidFill>
                <a:latin typeface="Perpetua" panose="02020502060401020303" pitchFamily="18" charset="0"/>
              </a:defRPr>
            </a:lvl4pPr>
            <a:lvl5pPr marL="2057400" indent="-228600" eaLnBrk="0" hangingPunct="0">
              <a:defRPr sz="2800">
                <a:solidFill>
                  <a:schemeClr val="tx1"/>
                </a:solidFill>
                <a:latin typeface="Perpetua" panose="02020502060401020303" pitchFamily="18" charset="0"/>
              </a:defRPr>
            </a:lvl5pPr>
            <a:lvl6pPr marL="2514600" indent="-228600" algn="ctr" eaLnBrk="0" fontAlgn="base" hangingPunct="0">
              <a:spcBef>
                <a:spcPct val="0"/>
              </a:spcBef>
              <a:spcAft>
                <a:spcPct val="0"/>
              </a:spcAft>
              <a:defRPr sz="2800">
                <a:solidFill>
                  <a:schemeClr val="tx1"/>
                </a:solidFill>
                <a:latin typeface="Perpetua" panose="02020502060401020303" pitchFamily="18" charset="0"/>
              </a:defRPr>
            </a:lvl6pPr>
            <a:lvl7pPr marL="2971800" indent="-228600" algn="ctr" eaLnBrk="0" fontAlgn="base" hangingPunct="0">
              <a:spcBef>
                <a:spcPct val="0"/>
              </a:spcBef>
              <a:spcAft>
                <a:spcPct val="0"/>
              </a:spcAft>
              <a:defRPr sz="2800">
                <a:solidFill>
                  <a:schemeClr val="tx1"/>
                </a:solidFill>
                <a:latin typeface="Perpetua" panose="02020502060401020303" pitchFamily="18" charset="0"/>
              </a:defRPr>
            </a:lvl7pPr>
            <a:lvl8pPr marL="3429000" indent="-228600" algn="ctr" eaLnBrk="0" fontAlgn="base" hangingPunct="0">
              <a:spcBef>
                <a:spcPct val="0"/>
              </a:spcBef>
              <a:spcAft>
                <a:spcPct val="0"/>
              </a:spcAft>
              <a:defRPr sz="2800">
                <a:solidFill>
                  <a:schemeClr val="tx1"/>
                </a:solidFill>
                <a:latin typeface="Perpetua" panose="02020502060401020303" pitchFamily="18" charset="0"/>
              </a:defRPr>
            </a:lvl8pPr>
            <a:lvl9pPr marL="3886200" indent="-228600" algn="ctr" eaLnBrk="0" fontAlgn="base" hangingPunct="0">
              <a:spcBef>
                <a:spcPct val="0"/>
              </a:spcBef>
              <a:spcAft>
                <a:spcPct val="0"/>
              </a:spcAft>
              <a:defRPr sz="2800">
                <a:solidFill>
                  <a:schemeClr val="tx1"/>
                </a:solidFill>
                <a:latin typeface="Perpetua" panose="02020502060401020303" pitchFamily="18" charset="0"/>
              </a:defRPr>
            </a:lvl9pPr>
          </a:lstStyle>
          <a:p>
            <a:pPr eaLnBrk="1" hangingPunct="1"/>
            <a:fld id="{32FA64FF-9EDF-454F-8835-7EF6A990A7B5}" type="slidenum">
              <a:rPr lang="en-US" sz="1200">
                <a:latin typeface="Arial" panose="020B0604020202020204" pitchFamily="34" charset="0"/>
              </a:rPr>
              <a:pPr eaLnBrk="1" hangingPunct="1"/>
              <a:t>19</a:t>
            </a:fld>
            <a:endParaRPr lang="en-US" sz="1200">
              <a:latin typeface="Arial" panose="020B0604020202020204"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1519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Perpetua" panose="02020502060401020303" pitchFamily="18" charset="0"/>
              </a:defRPr>
            </a:lvl1pPr>
            <a:lvl2pPr marL="742950" indent="-285750" eaLnBrk="0" hangingPunct="0">
              <a:defRPr sz="2800">
                <a:solidFill>
                  <a:schemeClr val="tx1"/>
                </a:solidFill>
                <a:latin typeface="Perpetua" panose="02020502060401020303" pitchFamily="18" charset="0"/>
              </a:defRPr>
            </a:lvl2pPr>
            <a:lvl3pPr marL="1143000" indent="-228600" eaLnBrk="0" hangingPunct="0">
              <a:defRPr sz="2800">
                <a:solidFill>
                  <a:schemeClr val="tx1"/>
                </a:solidFill>
                <a:latin typeface="Perpetua" panose="02020502060401020303" pitchFamily="18" charset="0"/>
              </a:defRPr>
            </a:lvl3pPr>
            <a:lvl4pPr marL="1600200" indent="-228600" eaLnBrk="0" hangingPunct="0">
              <a:defRPr sz="2800">
                <a:solidFill>
                  <a:schemeClr val="tx1"/>
                </a:solidFill>
                <a:latin typeface="Perpetua" panose="02020502060401020303" pitchFamily="18" charset="0"/>
              </a:defRPr>
            </a:lvl4pPr>
            <a:lvl5pPr marL="2057400" indent="-228600" eaLnBrk="0" hangingPunct="0">
              <a:defRPr sz="2800">
                <a:solidFill>
                  <a:schemeClr val="tx1"/>
                </a:solidFill>
                <a:latin typeface="Perpetua" panose="02020502060401020303" pitchFamily="18" charset="0"/>
              </a:defRPr>
            </a:lvl5pPr>
            <a:lvl6pPr marL="2514600" indent="-228600" algn="ctr" eaLnBrk="0" fontAlgn="base" hangingPunct="0">
              <a:spcBef>
                <a:spcPct val="0"/>
              </a:spcBef>
              <a:spcAft>
                <a:spcPct val="0"/>
              </a:spcAft>
              <a:defRPr sz="2800">
                <a:solidFill>
                  <a:schemeClr val="tx1"/>
                </a:solidFill>
                <a:latin typeface="Perpetua" panose="02020502060401020303" pitchFamily="18" charset="0"/>
              </a:defRPr>
            </a:lvl6pPr>
            <a:lvl7pPr marL="2971800" indent="-228600" algn="ctr" eaLnBrk="0" fontAlgn="base" hangingPunct="0">
              <a:spcBef>
                <a:spcPct val="0"/>
              </a:spcBef>
              <a:spcAft>
                <a:spcPct val="0"/>
              </a:spcAft>
              <a:defRPr sz="2800">
                <a:solidFill>
                  <a:schemeClr val="tx1"/>
                </a:solidFill>
                <a:latin typeface="Perpetua" panose="02020502060401020303" pitchFamily="18" charset="0"/>
              </a:defRPr>
            </a:lvl7pPr>
            <a:lvl8pPr marL="3429000" indent="-228600" algn="ctr" eaLnBrk="0" fontAlgn="base" hangingPunct="0">
              <a:spcBef>
                <a:spcPct val="0"/>
              </a:spcBef>
              <a:spcAft>
                <a:spcPct val="0"/>
              </a:spcAft>
              <a:defRPr sz="2800">
                <a:solidFill>
                  <a:schemeClr val="tx1"/>
                </a:solidFill>
                <a:latin typeface="Perpetua" panose="02020502060401020303" pitchFamily="18" charset="0"/>
              </a:defRPr>
            </a:lvl8pPr>
            <a:lvl9pPr marL="3886200" indent="-228600" algn="ctr" eaLnBrk="0" fontAlgn="base" hangingPunct="0">
              <a:spcBef>
                <a:spcPct val="0"/>
              </a:spcBef>
              <a:spcAft>
                <a:spcPct val="0"/>
              </a:spcAft>
              <a:defRPr sz="2800">
                <a:solidFill>
                  <a:schemeClr val="tx1"/>
                </a:solidFill>
                <a:latin typeface="Perpetua" panose="02020502060401020303" pitchFamily="18" charset="0"/>
              </a:defRPr>
            </a:lvl9pPr>
          </a:lstStyle>
          <a:p>
            <a:pPr eaLnBrk="1" hangingPunct="1"/>
            <a:fld id="{1CEF9D7F-038D-4A87-AA61-F08149FD7085}" type="slidenum">
              <a:rPr lang="en-US" sz="1200">
                <a:latin typeface="Arial" panose="020B0604020202020204" pitchFamily="34" charset="0"/>
              </a:rPr>
              <a:pPr eaLnBrk="1" hangingPunct="1"/>
              <a:t>20</a:t>
            </a:fld>
            <a:endParaRPr lang="en-US" sz="1200">
              <a:latin typeface="Arial" panose="020B0604020202020204" pitchFamily="3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2683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Perpetua" panose="02020502060401020303" pitchFamily="18" charset="0"/>
              </a:defRPr>
            </a:lvl1pPr>
            <a:lvl2pPr marL="742950" indent="-285750" eaLnBrk="0" hangingPunct="0">
              <a:defRPr sz="2800">
                <a:solidFill>
                  <a:schemeClr val="tx1"/>
                </a:solidFill>
                <a:latin typeface="Perpetua" panose="02020502060401020303" pitchFamily="18" charset="0"/>
              </a:defRPr>
            </a:lvl2pPr>
            <a:lvl3pPr marL="1143000" indent="-228600" eaLnBrk="0" hangingPunct="0">
              <a:defRPr sz="2800">
                <a:solidFill>
                  <a:schemeClr val="tx1"/>
                </a:solidFill>
                <a:latin typeface="Perpetua" panose="02020502060401020303" pitchFamily="18" charset="0"/>
              </a:defRPr>
            </a:lvl3pPr>
            <a:lvl4pPr marL="1600200" indent="-228600" eaLnBrk="0" hangingPunct="0">
              <a:defRPr sz="2800">
                <a:solidFill>
                  <a:schemeClr val="tx1"/>
                </a:solidFill>
                <a:latin typeface="Perpetua" panose="02020502060401020303" pitchFamily="18" charset="0"/>
              </a:defRPr>
            </a:lvl4pPr>
            <a:lvl5pPr marL="2057400" indent="-228600" eaLnBrk="0" hangingPunct="0">
              <a:defRPr sz="2800">
                <a:solidFill>
                  <a:schemeClr val="tx1"/>
                </a:solidFill>
                <a:latin typeface="Perpetua" panose="02020502060401020303" pitchFamily="18" charset="0"/>
              </a:defRPr>
            </a:lvl5pPr>
            <a:lvl6pPr marL="2514600" indent="-228600" algn="ctr" eaLnBrk="0" fontAlgn="base" hangingPunct="0">
              <a:spcBef>
                <a:spcPct val="0"/>
              </a:spcBef>
              <a:spcAft>
                <a:spcPct val="0"/>
              </a:spcAft>
              <a:defRPr sz="2800">
                <a:solidFill>
                  <a:schemeClr val="tx1"/>
                </a:solidFill>
                <a:latin typeface="Perpetua" panose="02020502060401020303" pitchFamily="18" charset="0"/>
              </a:defRPr>
            </a:lvl6pPr>
            <a:lvl7pPr marL="2971800" indent="-228600" algn="ctr" eaLnBrk="0" fontAlgn="base" hangingPunct="0">
              <a:spcBef>
                <a:spcPct val="0"/>
              </a:spcBef>
              <a:spcAft>
                <a:spcPct val="0"/>
              </a:spcAft>
              <a:defRPr sz="2800">
                <a:solidFill>
                  <a:schemeClr val="tx1"/>
                </a:solidFill>
                <a:latin typeface="Perpetua" panose="02020502060401020303" pitchFamily="18" charset="0"/>
              </a:defRPr>
            </a:lvl7pPr>
            <a:lvl8pPr marL="3429000" indent="-228600" algn="ctr" eaLnBrk="0" fontAlgn="base" hangingPunct="0">
              <a:spcBef>
                <a:spcPct val="0"/>
              </a:spcBef>
              <a:spcAft>
                <a:spcPct val="0"/>
              </a:spcAft>
              <a:defRPr sz="2800">
                <a:solidFill>
                  <a:schemeClr val="tx1"/>
                </a:solidFill>
                <a:latin typeface="Perpetua" panose="02020502060401020303" pitchFamily="18" charset="0"/>
              </a:defRPr>
            </a:lvl8pPr>
            <a:lvl9pPr marL="3886200" indent="-228600" algn="ctr" eaLnBrk="0" fontAlgn="base" hangingPunct="0">
              <a:spcBef>
                <a:spcPct val="0"/>
              </a:spcBef>
              <a:spcAft>
                <a:spcPct val="0"/>
              </a:spcAft>
              <a:defRPr sz="2800">
                <a:solidFill>
                  <a:schemeClr val="tx1"/>
                </a:solidFill>
                <a:latin typeface="Perpetua" panose="02020502060401020303" pitchFamily="18" charset="0"/>
              </a:defRPr>
            </a:lvl9pPr>
          </a:lstStyle>
          <a:p>
            <a:pPr eaLnBrk="1" hangingPunct="1"/>
            <a:fld id="{137C7D7B-9AAF-42CE-A48E-B1DCCA2C1817}" type="slidenum">
              <a:rPr lang="en-US" sz="1200">
                <a:latin typeface="Arial" panose="020B0604020202020204" pitchFamily="34" charset="0"/>
              </a:rPr>
              <a:pPr eaLnBrk="1" hangingPunct="1"/>
              <a:t>21</a:t>
            </a:fld>
            <a:endParaRPr lang="en-US" sz="1200">
              <a:latin typeface="Arial" panose="020B0604020202020204"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7813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Perpetua" panose="02020502060401020303" pitchFamily="18" charset="0"/>
              </a:defRPr>
            </a:lvl1pPr>
            <a:lvl2pPr marL="742950" indent="-285750" eaLnBrk="0" hangingPunct="0">
              <a:defRPr sz="2800">
                <a:solidFill>
                  <a:schemeClr val="tx1"/>
                </a:solidFill>
                <a:latin typeface="Perpetua" panose="02020502060401020303" pitchFamily="18" charset="0"/>
              </a:defRPr>
            </a:lvl2pPr>
            <a:lvl3pPr marL="1143000" indent="-228600" eaLnBrk="0" hangingPunct="0">
              <a:defRPr sz="2800">
                <a:solidFill>
                  <a:schemeClr val="tx1"/>
                </a:solidFill>
                <a:latin typeface="Perpetua" panose="02020502060401020303" pitchFamily="18" charset="0"/>
              </a:defRPr>
            </a:lvl3pPr>
            <a:lvl4pPr marL="1600200" indent="-228600" eaLnBrk="0" hangingPunct="0">
              <a:defRPr sz="2800">
                <a:solidFill>
                  <a:schemeClr val="tx1"/>
                </a:solidFill>
                <a:latin typeface="Perpetua" panose="02020502060401020303" pitchFamily="18" charset="0"/>
              </a:defRPr>
            </a:lvl4pPr>
            <a:lvl5pPr marL="2057400" indent="-228600" eaLnBrk="0" hangingPunct="0">
              <a:defRPr sz="2800">
                <a:solidFill>
                  <a:schemeClr val="tx1"/>
                </a:solidFill>
                <a:latin typeface="Perpetua" panose="02020502060401020303" pitchFamily="18" charset="0"/>
              </a:defRPr>
            </a:lvl5pPr>
            <a:lvl6pPr marL="2514600" indent="-228600" algn="ctr" eaLnBrk="0" fontAlgn="base" hangingPunct="0">
              <a:spcBef>
                <a:spcPct val="0"/>
              </a:spcBef>
              <a:spcAft>
                <a:spcPct val="0"/>
              </a:spcAft>
              <a:defRPr sz="2800">
                <a:solidFill>
                  <a:schemeClr val="tx1"/>
                </a:solidFill>
                <a:latin typeface="Perpetua" panose="02020502060401020303" pitchFamily="18" charset="0"/>
              </a:defRPr>
            </a:lvl6pPr>
            <a:lvl7pPr marL="2971800" indent="-228600" algn="ctr" eaLnBrk="0" fontAlgn="base" hangingPunct="0">
              <a:spcBef>
                <a:spcPct val="0"/>
              </a:spcBef>
              <a:spcAft>
                <a:spcPct val="0"/>
              </a:spcAft>
              <a:defRPr sz="2800">
                <a:solidFill>
                  <a:schemeClr val="tx1"/>
                </a:solidFill>
                <a:latin typeface="Perpetua" panose="02020502060401020303" pitchFamily="18" charset="0"/>
              </a:defRPr>
            </a:lvl7pPr>
            <a:lvl8pPr marL="3429000" indent="-228600" algn="ctr" eaLnBrk="0" fontAlgn="base" hangingPunct="0">
              <a:spcBef>
                <a:spcPct val="0"/>
              </a:spcBef>
              <a:spcAft>
                <a:spcPct val="0"/>
              </a:spcAft>
              <a:defRPr sz="2800">
                <a:solidFill>
                  <a:schemeClr val="tx1"/>
                </a:solidFill>
                <a:latin typeface="Perpetua" panose="02020502060401020303" pitchFamily="18" charset="0"/>
              </a:defRPr>
            </a:lvl8pPr>
            <a:lvl9pPr marL="3886200" indent="-228600" algn="ctr" eaLnBrk="0" fontAlgn="base" hangingPunct="0">
              <a:spcBef>
                <a:spcPct val="0"/>
              </a:spcBef>
              <a:spcAft>
                <a:spcPct val="0"/>
              </a:spcAft>
              <a:defRPr sz="2800">
                <a:solidFill>
                  <a:schemeClr val="tx1"/>
                </a:solidFill>
                <a:latin typeface="Perpetua" panose="02020502060401020303" pitchFamily="18" charset="0"/>
              </a:defRPr>
            </a:lvl9pPr>
          </a:lstStyle>
          <a:p>
            <a:pPr eaLnBrk="1" hangingPunct="1"/>
            <a:fld id="{EA2FE3E8-128C-4B54-8034-82AA21175DC1}" type="slidenum">
              <a:rPr lang="en-US" sz="1200">
                <a:latin typeface="Arial" panose="020B0604020202020204" pitchFamily="34" charset="0"/>
              </a:rPr>
              <a:pPr eaLnBrk="1" hangingPunct="1"/>
              <a:t>22</a:t>
            </a:fld>
            <a:endParaRPr lang="en-US" sz="1200">
              <a:latin typeface="Arial" panose="020B0604020202020204"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1912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Perpetua" panose="02020502060401020303" pitchFamily="18" charset="0"/>
              </a:defRPr>
            </a:lvl1pPr>
            <a:lvl2pPr marL="742950" indent="-285750" eaLnBrk="0" hangingPunct="0">
              <a:defRPr sz="2800">
                <a:solidFill>
                  <a:schemeClr val="tx1"/>
                </a:solidFill>
                <a:latin typeface="Perpetua" panose="02020502060401020303" pitchFamily="18" charset="0"/>
              </a:defRPr>
            </a:lvl2pPr>
            <a:lvl3pPr marL="1143000" indent="-228600" eaLnBrk="0" hangingPunct="0">
              <a:defRPr sz="2800">
                <a:solidFill>
                  <a:schemeClr val="tx1"/>
                </a:solidFill>
                <a:latin typeface="Perpetua" panose="02020502060401020303" pitchFamily="18" charset="0"/>
              </a:defRPr>
            </a:lvl3pPr>
            <a:lvl4pPr marL="1600200" indent="-228600" eaLnBrk="0" hangingPunct="0">
              <a:defRPr sz="2800">
                <a:solidFill>
                  <a:schemeClr val="tx1"/>
                </a:solidFill>
                <a:latin typeface="Perpetua" panose="02020502060401020303" pitchFamily="18" charset="0"/>
              </a:defRPr>
            </a:lvl4pPr>
            <a:lvl5pPr marL="2057400" indent="-228600" eaLnBrk="0" hangingPunct="0">
              <a:defRPr sz="2800">
                <a:solidFill>
                  <a:schemeClr val="tx1"/>
                </a:solidFill>
                <a:latin typeface="Perpetua" panose="02020502060401020303" pitchFamily="18" charset="0"/>
              </a:defRPr>
            </a:lvl5pPr>
            <a:lvl6pPr marL="2514600" indent="-228600" algn="ctr" eaLnBrk="0" fontAlgn="base" hangingPunct="0">
              <a:spcBef>
                <a:spcPct val="0"/>
              </a:spcBef>
              <a:spcAft>
                <a:spcPct val="0"/>
              </a:spcAft>
              <a:defRPr sz="2800">
                <a:solidFill>
                  <a:schemeClr val="tx1"/>
                </a:solidFill>
                <a:latin typeface="Perpetua" panose="02020502060401020303" pitchFamily="18" charset="0"/>
              </a:defRPr>
            </a:lvl6pPr>
            <a:lvl7pPr marL="2971800" indent="-228600" algn="ctr" eaLnBrk="0" fontAlgn="base" hangingPunct="0">
              <a:spcBef>
                <a:spcPct val="0"/>
              </a:spcBef>
              <a:spcAft>
                <a:spcPct val="0"/>
              </a:spcAft>
              <a:defRPr sz="2800">
                <a:solidFill>
                  <a:schemeClr val="tx1"/>
                </a:solidFill>
                <a:latin typeface="Perpetua" panose="02020502060401020303" pitchFamily="18" charset="0"/>
              </a:defRPr>
            </a:lvl7pPr>
            <a:lvl8pPr marL="3429000" indent="-228600" algn="ctr" eaLnBrk="0" fontAlgn="base" hangingPunct="0">
              <a:spcBef>
                <a:spcPct val="0"/>
              </a:spcBef>
              <a:spcAft>
                <a:spcPct val="0"/>
              </a:spcAft>
              <a:defRPr sz="2800">
                <a:solidFill>
                  <a:schemeClr val="tx1"/>
                </a:solidFill>
                <a:latin typeface="Perpetua" panose="02020502060401020303" pitchFamily="18" charset="0"/>
              </a:defRPr>
            </a:lvl8pPr>
            <a:lvl9pPr marL="3886200" indent="-228600" algn="ctr" eaLnBrk="0" fontAlgn="base" hangingPunct="0">
              <a:spcBef>
                <a:spcPct val="0"/>
              </a:spcBef>
              <a:spcAft>
                <a:spcPct val="0"/>
              </a:spcAft>
              <a:defRPr sz="2800">
                <a:solidFill>
                  <a:schemeClr val="tx1"/>
                </a:solidFill>
                <a:latin typeface="Perpetua" panose="02020502060401020303" pitchFamily="18" charset="0"/>
              </a:defRPr>
            </a:lvl9pPr>
          </a:lstStyle>
          <a:p>
            <a:pPr eaLnBrk="1" hangingPunct="1"/>
            <a:fld id="{9DE34AED-8B1A-42E7-BB09-EED7E7A5D130}" type="slidenum">
              <a:rPr lang="en-US" sz="1200">
                <a:latin typeface="Arial" panose="020B0604020202020204" pitchFamily="34" charset="0"/>
              </a:rPr>
              <a:pPr eaLnBrk="1" hangingPunct="1"/>
              <a:t>23</a:t>
            </a:fld>
            <a:endParaRPr lang="en-US" sz="1200">
              <a:latin typeface="Arial" panose="020B0604020202020204"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3173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Perpetua" panose="02020502060401020303" pitchFamily="18" charset="0"/>
              </a:defRPr>
            </a:lvl1pPr>
            <a:lvl2pPr marL="742950" indent="-285750" eaLnBrk="0" hangingPunct="0">
              <a:defRPr sz="2800">
                <a:solidFill>
                  <a:schemeClr val="tx1"/>
                </a:solidFill>
                <a:latin typeface="Perpetua" panose="02020502060401020303" pitchFamily="18" charset="0"/>
              </a:defRPr>
            </a:lvl2pPr>
            <a:lvl3pPr marL="1143000" indent="-228600" eaLnBrk="0" hangingPunct="0">
              <a:defRPr sz="2800">
                <a:solidFill>
                  <a:schemeClr val="tx1"/>
                </a:solidFill>
                <a:latin typeface="Perpetua" panose="02020502060401020303" pitchFamily="18" charset="0"/>
              </a:defRPr>
            </a:lvl3pPr>
            <a:lvl4pPr marL="1600200" indent="-228600" eaLnBrk="0" hangingPunct="0">
              <a:defRPr sz="2800">
                <a:solidFill>
                  <a:schemeClr val="tx1"/>
                </a:solidFill>
                <a:latin typeface="Perpetua" panose="02020502060401020303" pitchFamily="18" charset="0"/>
              </a:defRPr>
            </a:lvl4pPr>
            <a:lvl5pPr marL="2057400" indent="-228600" eaLnBrk="0" hangingPunct="0">
              <a:defRPr sz="2800">
                <a:solidFill>
                  <a:schemeClr val="tx1"/>
                </a:solidFill>
                <a:latin typeface="Perpetua" panose="02020502060401020303" pitchFamily="18" charset="0"/>
              </a:defRPr>
            </a:lvl5pPr>
            <a:lvl6pPr marL="2514600" indent="-228600" algn="ctr" eaLnBrk="0" fontAlgn="base" hangingPunct="0">
              <a:spcBef>
                <a:spcPct val="0"/>
              </a:spcBef>
              <a:spcAft>
                <a:spcPct val="0"/>
              </a:spcAft>
              <a:defRPr sz="2800">
                <a:solidFill>
                  <a:schemeClr val="tx1"/>
                </a:solidFill>
                <a:latin typeface="Perpetua" panose="02020502060401020303" pitchFamily="18" charset="0"/>
              </a:defRPr>
            </a:lvl6pPr>
            <a:lvl7pPr marL="2971800" indent="-228600" algn="ctr" eaLnBrk="0" fontAlgn="base" hangingPunct="0">
              <a:spcBef>
                <a:spcPct val="0"/>
              </a:spcBef>
              <a:spcAft>
                <a:spcPct val="0"/>
              </a:spcAft>
              <a:defRPr sz="2800">
                <a:solidFill>
                  <a:schemeClr val="tx1"/>
                </a:solidFill>
                <a:latin typeface="Perpetua" panose="02020502060401020303" pitchFamily="18" charset="0"/>
              </a:defRPr>
            </a:lvl7pPr>
            <a:lvl8pPr marL="3429000" indent="-228600" algn="ctr" eaLnBrk="0" fontAlgn="base" hangingPunct="0">
              <a:spcBef>
                <a:spcPct val="0"/>
              </a:spcBef>
              <a:spcAft>
                <a:spcPct val="0"/>
              </a:spcAft>
              <a:defRPr sz="2800">
                <a:solidFill>
                  <a:schemeClr val="tx1"/>
                </a:solidFill>
                <a:latin typeface="Perpetua" panose="02020502060401020303" pitchFamily="18" charset="0"/>
              </a:defRPr>
            </a:lvl8pPr>
            <a:lvl9pPr marL="3886200" indent="-228600" algn="ctr" eaLnBrk="0" fontAlgn="base" hangingPunct="0">
              <a:spcBef>
                <a:spcPct val="0"/>
              </a:spcBef>
              <a:spcAft>
                <a:spcPct val="0"/>
              </a:spcAft>
              <a:defRPr sz="2800">
                <a:solidFill>
                  <a:schemeClr val="tx1"/>
                </a:solidFill>
                <a:latin typeface="Perpetua" panose="02020502060401020303" pitchFamily="18" charset="0"/>
              </a:defRPr>
            </a:lvl9pPr>
          </a:lstStyle>
          <a:p>
            <a:pPr eaLnBrk="1" hangingPunct="1"/>
            <a:fld id="{0B1A4A1E-8F19-4FA5-A56E-2787E2562DDE}" type="slidenum">
              <a:rPr lang="en-US" sz="1200">
                <a:latin typeface="Arial" panose="020B0604020202020204" pitchFamily="34" charset="0"/>
              </a:rPr>
              <a:pPr eaLnBrk="1" hangingPunct="1"/>
              <a:t>25</a:t>
            </a:fld>
            <a:endParaRPr lang="en-US" sz="1200">
              <a:latin typeface="Arial" panose="020B0604020202020204"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4614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D5901C1-72E0-4C07-BF0D-6E7E3B53689A}"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8F13E5-896B-4B45-8693-7AD6AB1779C6}" type="slidenum">
              <a:rPr lang="en-US" smtClean="0"/>
              <a:t>‹#›</a:t>
            </a:fld>
            <a:endParaRPr lang="en-US"/>
          </a:p>
        </p:txBody>
      </p:sp>
    </p:spTree>
    <p:extLst>
      <p:ext uri="{BB962C8B-B14F-4D97-AF65-F5344CB8AC3E}">
        <p14:creationId xmlns:p14="http://schemas.microsoft.com/office/powerpoint/2010/main" val="3692725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901C1-72E0-4C07-BF0D-6E7E3B53689A}"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8F13E5-896B-4B45-8693-7AD6AB1779C6}" type="slidenum">
              <a:rPr lang="en-US" smtClean="0"/>
              <a:t>‹#›</a:t>
            </a:fld>
            <a:endParaRPr lang="en-US"/>
          </a:p>
        </p:txBody>
      </p:sp>
    </p:spTree>
    <p:extLst>
      <p:ext uri="{BB962C8B-B14F-4D97-AF65-F5344CB8AC3E}">
        <p14:creationId xmlns:p14="http://schemas.microsoft.com/office/powerpoint/2010/main" val="1102063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901C1-72E0-4C07-BF0D-6E7E3B53689A}"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8F13E5-896B-4B45-8693-7AD6AB1779C6}" type="slidenum">
              <a:rPr lang="en-US" smtClean="0"/>
              <a:t>‹#›</a:t>
            </a:fld>
            <a:endParaRPr lang="en-US"/>
          </a:p>
        </p:txBody>
      </p:sp>
    </p:spTree>
    <p:extLst>
      <p:ext uri="{BB962C8B-B14F-4D97-AF65-F5344CB8AC3E}">
        <p14:creationId xmlns:p14="http://schemas.microsoft.com/office/powerpoint/2010/main" val="747500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901C1-72E0-4C07-BF0D-6E7E3B53689A}"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8F13E5-896B-4B45-8693-7AD6AB1779C6}" type="slidenum">
              <a:rPr lang="en-US" smtClean="0"/>
              <a:t>‹#›</a:t>
            </a:fld>
            <a:endParaRPr lang="en-US"/>
          </a:p>
        </p:txBody>
      </p:sp>
    </p:spTree>
    <p:extLst>
      <p:ext uri="{BB962C8B-B14F-4D97-AF65-F5344CB8AC3E}">
        <p14:creationId xmlns:p14="http://schemas.microsoft.com/office/powerpoint/2010/main" val="1115372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5901C1-72E0-4C07-BF0D-6E7E3B53689A}"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8F13E5-896B-4B45-8693-7AD6AB1779C6}" type="slidenum">
              <a:rPr lang="en-US" smtClean="0"/>
              <a:t>‹#›</a:t>
            </a:fld>
            <a:endParaRPr lang="en-US"/>
          </a:p>
        </p:txBody>
      </p:sp>
    </p:spTree>
    <p:extLst>
      <p:ext uri="{BB962C8B-B14F-4D97-AF65-F5344CB8AC3E}">
        <p14:creationId xmlns:p14="http://schemas.microsoft.com/office/powerpoint/2010/main" val="3772638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D5901C1-72E0-4C07-BF0D-6E7E3B53689A}" type="datetimeFigureOut">
              <a:rPr lang="en-US" smtClean="0"/>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8F13E5-896B-4B45-8693-7AD6AB1779C6}" type="slidenum">
              <a:rPr lang="en-US" smtClean="0"/>
              <a:t>‹#›</a:t>
            </a:fld>
            <a:endParaRPr lang="en-US"/>
          </a:p>
        </p:txBody>
      </p:sp>
    </p:spTree>
    <p:extLst>
      <p:ext uri="{BB962C8B-B14F-4D97-AF65-F5344CB8AC3E}">
        <p14:creationId xmlns:p14="http://schemas.microsoft.com/office/powerpoint/2010/main" val="4235337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D5901C1-72E0-4C07-BF0D-6E7E3B53689A}" type="datetimeFigureOut">
              <a:rPr lang="en-US" smtClean="0"/>
              <a:t>4/29/2020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8F13E5-896B-4B45-8693-7AD6AB1779C6}" type="slidenum">
              <a:rPr lang="en-US" smtClean="0"/>
              <a:t>‹#›</a:t>
            </a:fld>
            <a:endParaRPr lang="en-US"/>
          </a:p>
        </p:txBody>
      </p:sp>
    </p:spTree>
    <p:extLst>
      <p:ext uri="{BB962C8B-B14F-4D97-AF65-F5344CB8AC3E}">
        <p14:creationId xmlns:p14="http://schemas.microsoft.com/office/powerpoint/2010/main" val="4075882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5901C1-72E0-4C07-BF0D-6E7E3B53689A}" type="datetimeFigureOut">
              <a:rPr lang="en-US" smtClean="0"/>
              <a:t>4/29/2020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8F13E5-896B-4B45-8693-7AD6AB1779C6}" type="slidenum">
              <a:rPr lang="en-US" smtClean="0"/>
              <a:t>‹#›</a:t>
            </a:fld>
            <a:endParaRPr lang="en-US"/>
          </a:p>
        </p:txBody>
      </p:sp>
    </p:spTree>
    <p:extLst>
      <p:ext uri="{BB962C8B-B14F-4D97-AF65-F5344CB8AC3E}">
        <p14:creationId xmlns:p14="http://schemas.microsoft.com/office/powerpoint/2010/main" val="2119699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5901C1-72E0-4C07-BF0D-6E7E3B53689A}" type="datetimeFigureOut">
              <a:rPr lang="en-US" smtClean="0"/>
              <a:t>4/29/2020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8F13E5-896B-4B45-8693-7AD6AB1779C6}" type="slidenum">
              <a:rPr lang="en-US" smtClean="0"/>
              <a:t>‹#›</a:t>
            </a:fld>
            <a:endParaRPr lang="en-US"/>
          </a:p>
        </p:txBody>
      </p:sp>
    </p:spTree>
    <p:extLst>
      <p:ext uri="{BB962C8B-B14F-4D97-AF65-F5344CB8AC3E}">
        <p14:creationId xmlns:p14="http://schemas.microsoft.com/office/powerpoint/2010/main" val="2310378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5901C1-72E0-4C07-BF0D-6E7E3B53689A}" type="datetimeFigureOut">
              <a:rPr lang="en-US" smtClean="0"/>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8F13E5-896B-4B45-8693-7AD6AB1779C6}" type="slidenum">
              <a:rPr lang="en-US" smtClean="0"/>
              <a:t>‹#›</a:t>
            </a:fld>
            <a:endParaRPr lang="en-US"/>
          </a:p>
        </p:txBody>
      </p:sp>
    </p:spTree>
    <p:extLst>
      <p:ext uri="{BB962C8B-B14F-4D97-AF65-F5344CB8AC3E}">
        <p14:creationId xmlns:p14="http://schemas.microsoft.com/office/powerpoint/2010/main" val="2649926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5901C1-72E0-4C07-BF0D-6E7E3B53689A}" type="datetimeFigureOut">
              <a:rPr lang="en-US" smtClean="0"/>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8F13E5-896B-4B45-8693-7AD6AB1779C6}" type="slidenum">
              <a:rPr lang="en-US" smtClean="0"/>
              <a:t>‹#›</a:t>
            </a:fld>
            <a:endParaRPr lang="en-US"/>
          </a:p>
        </p:txBody>
      </p:sp>
    </p:spTree>
    <p:extLst>
      <p:ext uri="{BB962C8B-B14F-4D97-AF65-F5344CB8AC3E}">
        <p14:creationId xmlns:p14="http://schemas.microsoft.com/office/powerpoint/2010/main" val="1488161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5901C1-72E0-4C07-BF0D-6E7E3B53689A}" type="datetimeFigureOut">
              <a:rPr lang="en-US" smtClean="0"/>
              <a:t>4/29/2020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8F13E5-896B-4B45-8693-7AD6AB1779C6}" type="slidenum">
              <a:rPr lang="en-US" smtClean="0"/>
              <a:t>‹#›</a:t>
            </a:fld>
            <a:endParaRPr lang="en-US"/>
          </a:p>
        </p:txBody>
      </p:sp>
    </p:spTree>
    <p:extLst>
      <p:ext uri="{BB962C8B-B14F-4D97-AF65-F5344CB8AC3E}">
        <p14:creationId xmlns:p14="http://schemas.microsoft.com/office/powerpoint/2010/main" val="831126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7.png"/><Relationship Id="rId1" Type="http://schemas.openxmlformats.org/officeDocument/2006/relationships/slideLayout" Target="../slideLayouts/slideLayout2.xml"/><Relationship Id="rId5" Type="http://schemas.microsoft.com/office/2007/relationships/hdphoto" Target="../media/hdphoto9.wdp"/><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4.wmf"/></Relationships>
</file>

<file path=ppt/slides/_rels/slide17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0.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94.png"/><Relationship Id="rId1" Type="http://schemas.openxmlformats.org/officeDocument/2006/relationships/slideLayout" Target="../slideLayouts/slideLayout2.xml"/><Relationship Id="rId4" Type="http://schemas.microsoft.com/office/2007/relationships/hdphoto" Target="../media/hdphoto15.wdp"/></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52.png"/><Relationship Id="rId1" Type="http://schemas.openxmlformats.org/officeDocument/2006/relationships/slideLayout" Target="../slideLayouts/slideLayout2.xml"/><Relationship Id="rId5" Type="http://schemas.microsoft.com/office/2007/relationships/hdphoto" Target="../media/hdphoto17.wdp"/><Relationship Id="rId4" Type="http://schemas.openxmlformats.org/officeDocument/2006/relationships/image" Target="../media/image53.png"/></Relationships>
</file>

<file path=ppt/slides/_rels/slide20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56.png"/><Relationship Id="rId1" Type="http://schemas.openxmlformats.org/officeDocument/2006/relationships/slideLayout" Target="../slideLayouts/slideLayout2.xml"/><Relationship Id="rId5" Type="http://schemas.microsoft.com/office/2007/relationships/hdphoto" Target="../media/hdphoto19.wdp"/><Relationship Id="rId4" Type="http://schemas.openxmlformats.org/officeDocument/2006/relationships/image" Target="../media/image57.png"/></Relationships>
</file>

<file path=ppt/slides/_rels/slide205.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58.png"/><Relationship Id="rId1" Type="http://schemas.openxmlformats.org/officeDocument/2006/relationships/slideLayout" Target="../slideLayouts/slideLayout2.xml"/><Relationship Id="rId5" Type="http://schemas.microsoft.com/office/2007/relationships/hdphoto" Target="../media/hdphoto21.wdp"/><Relationship Id="rId4" Type="http://schemas.openxmlformats.org/officeDocument/2006/relationships/image" Target="../media/image59.png"/></Relationships>
</file>

<file path=ppt/slides/_rels/slide20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24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3" Type="http://schemas.microsoft.com/office/2007/relationships/hdphoto" Target="../media/hdphoto22.wdp"/><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3" Type="http://schemas.microsoft.com/office/2007/relationships/hdphoto" Target="../media/hdphoto23.wdp"/><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3" Type="http://schemas.microsoft.com/office/2007/relationships/hdphoto" Target="../media/hdphoto24.wdp"/><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3" Type="http://schemas.microsoft.com/office/2007/relationships/hdphoto" Target="../media/hdphoto25.wdp"/><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3" Type="http://schemas.microsoft.com/office/2007/relationships/hdphoto" Target="../media/hdphoto26.wdp"/><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3" Type="http://schemas.microsoft.com/office/2007/relationships/hdphoto" Target="../media/hdphoto27.wdp"/><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2.wmf"/><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7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1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4.png"/><Relationship Id="rId4" Type="http://schemas.microsoft.com/office/2007/relationships/hdphoto" Target="../media/hdphoto6.wdp"/></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5" descr="C:\Users\Mesfin\Desktop\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9409" y="1891235"/>
            <a:ext cx="1205948" cy="11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2655128" y="321574"/>
            <a:ext cx="71647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dirty="0">
                <a:cs typeface="Times New Roman" panose="02020603050405020304" pitchFamily="18" charset="0"/>
              </a:rPr>
              <a:t>DEBRE MARKOS UNIVERSITY</a:t>
            </a:r>
            <a:br>
              <a:rPr lang="en-US" dirty="0">
                <a:cs typeface="Times New Roman" panose="02020603050405020304" pitchFamily="18" charset="0"/>
              </a:rPr>
            </a:br>
            <a:r>
              <a:rPr lang="en-US" dirty="0">
                <a:cs typeface="Times New Roman" panose="02020603050405020304" pitchFamily="18" charset="0"/>
              </a:rPr>
              <a:t>INSTITUTE OF TECHNOLOGY</a:t>
            </a:r>
          </a:p>
          <a:p>
            <a:pPr algn="ctr" eaLnBrk="1" hangingPunct="1"/>
            <a:r>
              <a:rPr lang="en-US" dirty="0">
                <a:cs typeface="Times New Roman" panose="02020603050405020304" pitchFamily="18" charset="0"/>
              </a:rPr>
              <a:t>SCHOOL OF MECH</a:t>
            </a:r>
            <a:r>
              <a:rPr lang="en-US" dirty="0"/>
              <a:t>ANICAL &amp; INDUSTRIAL ENGINEERING</a:t>
            </a:r>
          </a:p>
        </p:txBody>
      </p:sp>
      <p:graphicFrame>
        <p:nvGraphicFramePr>
          <p:cNvPr id="8" name="Table 7">
            <a:extLst>
              <a:ext uri="{FF2B5EF4-FFF2-40B4-BE49-F238E27FC236}">
                <a16:creationId xmlns:a16="http://schemas.microsoft.com/office/drawing/2014/main" id="{EE181861-ACA9-489A-B640-9283F0797838}"/>
              </a:ext>
            </a:extLst>
          </p:cNvPr>
          <p:cNvGraphicFramePr>
            <a:graphicFrameLocks noGrp="1"/>
          </p:cNvGraphicFramePr>
          <p:nvPr>
            <p:extLst>
              <p:ext uri="{D42A27DB-BD31-4B8C-83A1-F6EECF244321}">
                <p14:modId xmlns:p14="http://schemas.microsoft.com/office/powerpoint/2010/main" val="3869635071"/>
              </p:ext>
            </p:extLst>
          </p:nvPr>
        </p:nvGraphicFramePr>
        <p:xfrm>
          <a:off x="364435" y="3220279"/>
          <a:ext cx="11463130" cy="2552319"/>
        </p:xfrm>
        <a:graphic>
          <a:graphicData uri="http://schemas.openxmlformats.org/drawingml/2006/table">
            <a:tbl>
              <a:tblPr firstRow="1" firstCol="1" bandRow="1">
                <a:tableStyleId>{5C22544A-7EE6-4342-B048-85BDC9FD1C3A}</a:tableStyleId>
              </a:tblPr>
              <a:tblGrid>
                <a:gridCol w="2574485">
                  <a:extLst>
                    <a:ext uri="{9D8B030D-6E8A-4147-A177-3AD203B41FA5}">
                      <a16:colId xmlns:a16="http://schemas.microsoft.com/office/drawing/2014/main" val="1701550453"/>
                    </a:ext>
                  </a:extLst>
                </a:gridCol>
                <a:gridCol w="8888645">
                  <a:extLst>
                    <a:ext uri="{9D8B030D-6E8A-4147-A177-3AD203B41FA5}">
                      <a16:colId xmlns:a16="http://schemas.microsoft.com/office/drawing/2014/main" val="1556206158"/>
                    </a:ext>
                  </a:extLst>
                </a:gridCol>
              </a:tblGrid>
              <a:tr h="191522">
                <a:tc>
                  <a:txBody>
                    <a:bodyPr/>
                    <a:lstStyle/>
                    <a:p>
                      <a:pPr marL="0" marR="0">
                        <a:lnSpc>
                          <a:spcPct val="107000"/>
                        </a:lnSpc>
                        <a:spcBef>
                          <a:spcPts val="0"/>
                        </a:spcBef>
                        <a:spcAft>
                          <a:spcPts val="0"/>
                        </a:spcAft>
                      </a:pPr>
                      <a:r>
                        <a:rPr lang="en-US" sz="2400" b="0">
                          <a:effectLst/>
                          <a:latin typeface="Albertus Medium" panose="020E0602030304020304" pitchFamily="34" charset="0"/>
                        </a:rPr>
                        <a:t>Course Title </a:t>
                      </a:r>
                      <a:endParaRPr lang="en-US" sz="2400" b="0">
                        <a:effectLst/>
                        <a:latin typeface="Albertus Medium" panose="020E06020303040203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2400" b="0">
                          <a:effectLst/>
                          <a:latin typeface="Albertus Medium" panose="020E0602030304020304" pitchFamily="34" charset="0"/>
                        </a:rPr>
                        <a:t>Maintenance &amp; installation of Machinery</a:t>
                      </a:r>
                      <a:endParaRPr lang="en-US" sz="2400" b="0">
                        <a:effectLst/>
                        <a:latin typeface="Albertus Medium" panose="020E06020303040203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06302854"/>
                  </a:ext>
                </a:extLst>
              </a:tr>
              <a:tr h="191522">
                <a:tc>
                  <a:txBody>
                    <a:bodyPr/>
                    <a:lstStyle/>
                    <a:p>
                      <a:pPr marL="0" marR="0">
                        <a:lnSpc>
                          <a:spcPct val="107000"/>
                        </a:lnSpc>
                        <a:spcBef>
                          <a:spcPts val="0"/>
                        </a:spcBef>
                        <a:spcAft>
                          <a:spcPts val="0"/>
                        </a:spcAft>
                      </a:pPr>
                      <a:r>
                        <a:rPr lang="en-US" sz="2400" b="0">
                          <a:effectLst/>
                          <a:latin typeface="Albertus Medium" panose="020E0602030304020304" pitchFamily="34" charset="0"/>
                        </a:rPr>
                        <a:t>Course Code:- </a:t>
                      </a:r>
                      <a:endParaRPr lang="en-US" sz="2400" b="0">
                        <a:effectLst/>
                        <a:latin typeface="Albertus Medium" panose="020E06020303040203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2400" b="0">
                          <a:effectLst/>
                          <a:latin typeface="Albertus Medium" panose="020E0602030304020304" pitchFamily="34" charset="0"/>
                        </a:rPr>
                        <a:t>MEng 5231</a:t>
                      </a:r>
                      <a:endParaRPr lang="en-US" sz="2400" b="0">
                        <a:effectLst/>
                        <a:latin typeface="Albertus Medium" panose="020E06020303040203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46817290"/>
                  </a:ext>
                </a:extLst>
              </a:tr>
              <a:tr h="191522">
                <a:tc>
                  <a:txBody>
                    <a:bodyPr/>
                    <a:lstStyle/>
                    <a:p>
                      <a:pPr marL="0" marR="0">
                        <a:lnSpc>
                          <a:spcPct val="107000"/>
                        </a:lnSpc>
                        <a:spcBef>
                          <a:spcPts val="0"/>
                        </a:spcBef>
                        <a:spcAft>
                          <a:spcPts val="0"/>
                        </a:spcAft>
                      </a:pPr>
                      <a:r>
                        <a:rPr lang="en-US" sz="2400" b="0">
                          <a:effectLst/>
                          <a:latin typeface="Albertus Medium" panose="020E0602030304020304" pitchFamily="34" charset="0"/>
                        </a:rPr>
                        <a:t>Credit Hours:- </a:t>
                      </a:r>
                      <a:endParaRPr lang="en-US" sz="2400" b="0">
                        <a:effectLst/>
                        <a:latin typeface="Albertus Medium" panose="020E06020303040203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2400" b="0">
                          <a:effectLst/>
                          <a:latin typeface="Albertus Medium" panose="020E0602030304020304" pitchFamily="34" charset="0"/>
                        </a:rPr>
                        <a:t>3</a:t>
                      </a:r>
                      <a:endParaRPr lang="en-US" sz="2400" b="0">
                        <a:effectLst/>
                        <a:latin typeface="Albertus Medium" panose="020E06020303040203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41014931"/>
                  </a:ext>
                </a:extLst>
              </a:tr>
              <a:tr h="191522">
                <a:tc>
                  <a:txBody>
                    <a:bodyPr/>
                    <a:lstStyle/>
                    <a:p>
                      <a:pPr marL="0" marR="0">
                        <a:lnSpc>
                          <a:spcPct val="107000"/>
                        </a:lnSpc>
                        <a:spcBef>
                          <a:spcPts val="0"/>
                        </a:spcBef>
                        <a:spcAft>
                          <a:spcPts val="0"/>
                        </a:spcAft>
                      </a:pPr>
                      <a:r>
                        <a:rPr lang="en-US" sz="2400" b="0">
                          <a:effectLst/>
                          <a:latin typeface="Albertus Medium" panose="020E0602030304020304" pitchFamily="34" charset="0"/>
                        </a:rPr>
                        <a:t>Degree Program </a:t>
                      </a:r>
                      <a:endParaRPr lang="en-US" sz="2400" b="0">
                        <a:effectLst/>
                        <a:latin typeface="Albertus Medium" panose="020E06020303040203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2400" b="0">
                          <a:effectLst/>
                          <a:latin typeface="Albertus Medium" panose="020E0602030304020304" pitchFamily="34" charset="0"/>
                        </a:rPr>
                        <a:t>B.Sc. in Mechanical Engineering</a:t>
                      </a:r>
                      <a:endParaRPr lang="en-US" sz="2400" b="0">
                        <a:effectLst/>
                        <a:latin typeface="Albertus Medium" panose="020E06020303040203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61450717"/>
                  </a:ext>
                </a:extLst>
              </a:tr>
              <a:tr h="191522">
                <a:tc>
                  <a:txBody>
                    <a:bodyPr/>
                    <a:lstStyle/>
                    <a:p>
                      <a:pPr marL="0" marR="0">
                        <a:lnSpc>
                          <a:spcPct val="107000"/>
                        </a:lnSpc>
                        <a:spcBef>
                          <a:spcPts val="0"/>
                        </a:spcBef>
                        <a:spcAft>
                          <a:spcPts val="0"/>
                        </a:spcAft>
                      </a:pPr>
                      <a:r>
                        <a:rPr lang="en-US" sz="2400" b="0" dirty="0">
                          <a:effectLst/>
                          <a:latin typeface="Albertus Medium" panose="020E0602030304020304" pitchFamily="34" charset="0"/>
                        </a:rPr>
                        <a:t>Academic year:- </a:t>
                      </a:r>
                      <a:endParaRPr lang="en-US" sz="2400" b="0" dirty="0">
                        <a:effectLst/>
                        <a:latin typeface="Albertus Medium" panose="020E06020303040203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2400" b="0" dirty="0">
                          <a:effectLst/>
                          <a:latin typeface="Albertus Medium" panose="020E0602030304020304" pitchFamily="34" charset="0"/>
                        </a:rPr>
                        <a:t>2012 E.C</a:t>
                      </a:r>
                      <a:endParaRPr lang="en-US" sz="2400" b="0" dirty="0">
                        <a:effectLst/>
                        <a:latin typeface="Albertus Medium" panose="020E06020303040203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84592917"/>
                  </a:ext>
                </a:extLst>
              </a:tr>
              <a:tr h="191522">
                <a:tc>
                  <a:txBody>
                    <a:bodyPr/>
                    <a:lstStyle/>
                    <a:p>
                      <a:pPr marL="0" marR="0">
                        <a:lnSpc>
                          <a:spcPct val="107000"/>
                        </a:lnSpc>
                        <a:spcBef>
                          <a:spcPts val="0"/>
                        </a:spcBef>
                        <a:spcAft>
                          <a:spcPts val="0"/>
                        </a:spcAft>
                      </a:pPr>
                      <a:r>
                        <a:rPr lang="en-US" sz="2400" b="0">
                          <a:effectLst/>
                          <a:latin typeface="Albertus Medium" panose="020E0602030304020304" pitchFamily="34" charset="0"/>
                        </a:rPr>
                        <a:t>Year &amp; Semester:- </a:t>
                      </a:r>
                      <a:endParaRPr lang="en-US" sz="2400" b="0">
                        <a:effectLst/>
                        <a:latin typeface="Albertus Medium" panose="020E06020303040203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2400" b="0">
                          <a:effectLst/>
                          <a:latin typeface="Albertus Medium" panose="020E0602030304020304" pitchFamily="34" charset="0"/>
                        </a:rPr>
                        <a:t>Fifth year second semester</a:t>
                      </a:r>
                      <a:endParaRPr lang="en-US" sz="2400" b="0">
                        <a:effectLst/>
                        <a:latin typeface="Albertus Medium" panose="020E06020303040203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52426021"/>
                  </a:ext>
                </a:extLst>
              </a:tr>
              <a:tr h="191522">
                <a:tc>
                  <a:txBody>
                    <a:bodyPr/>
                    <a:lstStyle/>
                    <a:p>
                      <a:pPr marL="0" marR="0">
                        <a:lnSpc>
                          <a:spcPct val="107000"/>
                        </a:lnSpc>
                        <a:spcBef>
                          <a:spcPts val="0"/>
                        </a:spcBef>
                        <a:spcAft>
                          <a:spcPts val="0"/>
                        </a:spcAft>
                      </a:pPr>
                      <a:r>
                        <a:rPr lang="en-US" sz="2400" b="0">
                          <a:effectLst/>
                          <a:latin typeface="Albertus Medium" panose="020E0602030304020304" pitchFamily="34" charset="0"/>
                        </a:rPr>
                        <a:t>Pre-requisites:- </a:t>
                      </a:r>
                      <a:endParaRPr lang="en-US" sz="2400" b="0">
                        <a:effectLst/>
                        <a:latin typeface="Albertus Medium" panose="020E06020303040203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2400" b="0" dirty="0">
                          <a:effectLst/>
                          <a:latin typeface="Albertus Medium" panose="020E0602030304020304" pitchFamily="34" charset="0"/>
                        </a:rPr>
                        <a:t>Senior standing course</a:t>
                      </a:r>
                      <a:endParaRPr lang="en-US" sz="2400" b="0" dirty="0">
                        <a:effectLst/>
                        <a:latin typeface="Albertus Medium" panose="020E06020303040203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43947515"/>
                  </a:ext>
                </a:extLst>
              </a:tr>
            </a:tbl>
          </a:graphicData>
        </a:graphic>
      </p:graphicFrame>
    </p:spTree>
    <p:extLst>
      <p:ext uri="{BB962C8B-B14F-4D97-AF65-F5344CB8AC3E}">
        <p14:creationId xmlns:p14="http://schemas.microsoft.com/office/powerpoint/2010/main" val="1856754855"/>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470" y="187551"/>
            <a:ext cx="10515600" cy="1040357"/>
          </a:xfrm>
        </p:spPr>
        <p:txBody>
          <a:bodyPr>
            <a:normAutofit/>
          </a:bodyPr>
          <a:lstStyle/>
          <a:p>
            <a:r>
              <a:rPr lang="en-US" sz="3200" dirty="0">
                <a:solidFill>
                  <a:srgbClr val="FF0000"/>
                </a:solidFill>
                <a:latin typeface="Times New Roman" pitchFamily="18" charset="0"/>
                <a:cs typeface="Times New Roman" pitchFamily="18" charset="0"/>
              </a:rPr>
              <a:t>Changing maintenance techniques </a:t>
            </a:r>
          </a:p>
        </p:txBody>
      </p:sp>
      <p:pic>
        <p:nvPicPr>
          <p:cNvPr id="4" name="Content Placeholder 3"/>
          <p:cNvPicPr>
            <a:picLocks noGrp="1" noChangeAspect="1"/>
          </p:cNvPicPr>
          <p:nvPr>
            <p:ph idx="1"/>
          </p:nvPr>
        </p:nvPicPr>
        <p:blipFill>
          <a:blip r:embed="rId2"/>
          <a:stretch>
            <a:fillRect/>
          </a:stretch>
        </p:blipFill>
        <p:spPr>
          <a:xfrm>
            <a:off x="1243646" y="1356360"/>
            <a:ext cx="10003248" cy="523869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30092595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11811000" cy="5334000"/>
          </a:xfrm>
        </p:spPr>
        <p:txBody>
          <a:bodyPr>
            <a:noAutofit/>
          </a:bodyPr>
          <a:lstStyle/>
          <a:p>
            <a:pPr marL="0" indent="0">
              <a:buNone/>
            </a:pPr>
            <a:r>
              <a:rPr lang="en-US" sz="2800" b="1" u="sng" dirty="0">
                <a:solidFill>
                  <a:srgbClr val="FF0000"/>
                </a:solidFill>
                <a:latin typeface="Times New Roman" pitchFamily="18" charset="0"/>
                <a:cs typeface="Times New Roman" pitchFamily="18" charset="0"/>
              </a:rPr>
              <a:t>Some typical shaft features that act as stress raises are</a:t>
            </a:r>
          </a:p>
          <a:p>
            <a:pPr marL="0" indent="0">
              <a:buNone/>
            </a:pPr>
            <a:r>
              <a:rPr lang="en-US" sz="2800" dirty="0">
                <a:latin typeface="Times New Roman" pitchFamily="18" charset="0"/>
                <a:cs typeface="Times New Roman" pitchFamily="18" charset="0"/>
              </a:rPr>
              <a:t>– Corners, fillets, notches, etc.</a:t>
            </a:r>
          </a:p>
          <a:p>
            <a:pPr marL="0" indent="0">
              <a:buNone/>
            </a:pPr>
            <a:r>
              <a:rPr lang="en-US" sz="2800" dirty="0">
                <a:latin typeface="Times New Roman" pitchFamily="18" charset="0"/>
                <a:cs typeface="Times New Roman" pitchFamily="18" charset="0"/>
              </a:rPr>
              <a:t>– Key-ways, grooves, splines, etc. </a:t>
            </a:r>
          </a:p>
          <a:p>
            <a:pPr marL="0" indent="0">
              <a:buNone/>
            </a:pPr>
            <a:r>
              <a:rPr lang="en-US" sz="2800" dirty="0">
                <a:latin typeface="Times New Roman" pitchFamily="18" charset="0"/>
                <a:cs typeface="Times New Roman" pitchFamily="18" charset="0"/>
              </a:rPr>
              <a:t>– Press or shrink fits</a:t>
            </a:r>
          </a:p>
          <a:p>
            <a:pPr marL="0" indent="0">
              <a:buNone/>
            </a:pPr>
            <a:r>
              <a:rPr lang="en-US" sz="2800" dirty="0">
                <a:latin typeface="Times New Roman" pitchFamily="18" charset="0"/>
                <a:cs typeface="Times New Roman" pitchFamily="18" charset="0"/>
              </a:rPr>
              <a:t>– Welding defects, </a:t>
            </a:r>
          </a:p>
          <a:p>
            <a:pPr marL="0" indent="0">
              <a:buNone/>
            </a:pPr>
            <a:r>
              <a:rPr lang="en-US" sz="2800" dirty="0">
                <a:latin typeface="Times New Roman" pitchFamily="18" charset="0"/>
                <a:cs typeface="Times New Roman" pitchFamily="18" charset="0"/>
              </a:rPr>
              <a:t>– Metallurgical defects introduced by metal working such as forging, machining, heat treating, etc.</a:t>
            </a:r>
          </a:p>
          <a:p>
            <a:pPr marL="0" indent="0">
              <a:buNone/>
            </a:pPr>
            <a:r>
              <a:rPr lang="en-US" sz="2800" dirty="0">
                <a:latin typeface="Times New Roman" pitchFamily="18" charset="0"/>
                <a:cs typeface="Times New Roman" pitchFamily="18" charset="0"/>
              </a:rPr>
              <a:t>Others service-related factors that are important factors in fatigue initiation are damages caused by corrosion and wear</a:t>
            </a:r>
          </a:p>
        </p:txBody>
      </p:sp>
      <p:sp>
        <p:nvSpPr>
          <p:cNvPr id="6" name="Title 1">
            <a:extLst>
              <a:ext uri="{FF2B5EF4-FFF2-40B4-BE49-F238E27FC236}">
                <a16:creationId xmlns:a16="http://schemas.microsoft.com/office/drawing/2014/main" id="{8C39D64C-F7BC-4001-A714-BD9A23B175C9}"/>
              </a:ext>
            </a:extLst>
          </p:cNvPr>
          <p:cNvSpPr>
            <a:spLocks noGrp="1"/>
          </p:cNvSpPr>
          <p:nvPr>
            <p:ph type="title"/>
          </p:nvPr>
        </p:nvSpPr>
        <p:spPr>
          <a:xfrm>
            <a:off x="2498035" y="261386"/>
            <a:ext cx="9296400" cy="639762"/>
          </a:xfrm>
        </p:spPr>
        <p:txBody>
          <a:bodyPr>
            <a:normAutofit/>
          </a:bodyPr>
          <a:lstStyle/>
          <a:p>
            <a:pPr algn="r">
              <a:defRPr/>
            </a:pPr>
            <a:r>
              <a:rPr lang="en-US" sz="2800" dirty="0">
                <a:solidFill>
                  <a:schemeClr val="tx1"/>
                </a:solidFill>
                <a:latin typeface="Times New Roman" panose="02020603050405020304" pitchFamily="18" charset="0"/>
                <a:cs typeface="Times New Roman" panose="02020603050405020304" pitchFamily="18" charset="0"/>
              </a:rPr>
              <a:t>Cont. </a:t>
            </a:r>
          </a:p>
        </p:txBody>
      </p:sp>
    </p:spTree>
    <p:extLst>
      <p:ext uri="{BB962C8B-B14F-4D97-AF65-F5344CB8AC3E}">
        <p14:creationId xmlns:p14="http://schemas.microsoft.com/office/powerpoint/2010/main" val="98314929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457200"/>
            <a:ext cx="7391400" cy="685800"/>
          </a:xfrm>
          <a:ln>
            <a:solidFill>
              <a:srgbClr val="FF0000"/>
            </a:solidFill>
          </a:ln>
        </p:spPr>
        <p:txBody>
          <a:bodyPr>
            <a:noAutofit/>
          </a:bodyPr>
          <a:lstStyle/>
          <a:p>
            <a:pPr lvl="0">
              <a:spcBef>
                <a:spcPct val="20000"/>
              </a:spcBef>
            </a:pPr>
            <a:r>
              <a:rPr lang="en-US" sz="3200" b="1" dirty="0">
                <a:solidFill>
                  <a:srgbClr val="00B050"/>
                </a:solidFill>
                <a:latin typeface="Times New Roman" pitchFamily="18" charset="0"/>
                <a:ea typeface="+mn-ea"/>
                <a:cs typeface="Times New Roman" pitchFamily="18" charset="0"/>
              </a:rPr>
              <a:t>3.5.3 Shaft failures due to misalignment</a:t>
            </a:r>
            <a:endParaRPr lang="en-US"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38100" y="1295400"/>
            <a:ext cx="12039600" cy="5257800"/>
          </a:xfrm>
        </p:spPr>
        <p:txBody>
          <a:bodyPr>
            <a:normAutofit/>
          </a:bodyPr>
          <a:lstStyle/>
          <a:p>
            <a:pPr marL="0" indent="0">
              <a:lnSpc>
                <a:spcPct val="150000"/>
              </a:lnSpc>
              <a:buNone/>
            </a:pPr>
            <a:r>
              <a:rPr lang="en-US" sz="2800" dirty="0">
                <a:latin typeface="Times New Roman" pitchFamily="18" charset="0"/>
                <a:cs typeface="Times New Roman" pitchFamily="18" charset="0"/>
              </a:rPr>
              <a:t>Another common cause of shaft failures is misalignment. Misalignment can be introduced due to following problems:-</a:t>
            </a:r>
          </a:p>
          <a:p>
            <a:pPr>
              <a:lnSpc>
                <a:spcPct val="150000"/>
              </a:lnSpc>
              <a:buFont typeface="Wingdings" panose="05000000000000000000" pitchFamily="2" charset="2"/>
              <a:buChar char=""/>
            </a:pPr>
            <a:r>
              <a:rPr lang="en-US" sz="2800" dirty="0">
                <a:solidFill>
                  <a:srgbClr val="00B050"/>
                </a:solidFill>
                <a:latin typeface="Times New Roman" pitchFamily="18" charset="0"/>
                <a:cs typeface="Times New Roman" pitchFamily="18" charset="0"/>
              </a:rPr>
              <a:t>Mismatching</a:t>
            </a:r>
            <a:r>
              <a:rPr lang="en-US" sz="2800" dirty="0">
                <a:latin typeface="Times New Roman" pitchFamily="18" charset="0"/>
                <a:cs typeface="Times New Roman" pitchFamily="18" charset="0"/>
              </a:rPr>
              <a:t> of mating parts, </a:t>
            </a:r>
          </a:p>
          <a:p>
            <a:pPr>
              <a:lnSpc>
                <a:spcPct val="150000"/>
              </a:lnSpc>
              <a:buFont typeface="Wingdings" panose="05000000000000000000" pitchFamily="2" charset="2"/>
              <a:buChar char=""/>
            </a:pPr>
            <a:r>
              <a:rPr lang="en-US" sz="2800" dirty="0">
                <a:latin typeface="Times New Roman" pitchFamily="18" charset="0"/>
                <a:cs typeface="Times New Roman" pitchFamily="18" charset="0"/>
              </a:rPr>
              <a:t>Original </a:t>
            </a:r>
            <a:r>
              <a:rPr lang="en-US" sz="2800" dirty="0">
                <a:solidFill>
                  <a:srgbClr val="00B050"/>
                </a:solidFill>
                <a:latin typeface="Times New Roman" pitchFamily="18" charset="0"/>
                <a:cs typeface="Times New Roman" pitchFamily="18" charset="0"/>
              </a:rPr>
              <a:t>assembly error </a:t>
            </a:r>
            <a:r>
              <a:rPr lang="en-US" sz="2800" dirty="0">
                <a:latin typeface="Times New Roman" pitchFamily="18" charset="0"/>
                <a:cs typeface="Times New Roman" pitchFamily="18" charset="0"/>
              </a:rPr>
              <a:t>of equipment, </a:t>
            </a:r>
          </a:p>
          <a:p>
            <a:pPr>
              <a:lnSpc>
                <a:spcPct val="150000"/>
              </a:lnSpc>
              <a:buFont typeface="Wingdings" panose="05000000000000000000" pitchFamily="2" charset="2"/>
              <a:buChar char=""/>
            </a:pPr>
            <a:r>
              <a:rPr lang="en-US" sz="2800" dirty="0">
                <a:latin typeface="Times New Roman" pitchFamily="18" charset="0"/>
                <a:cs typeface="Times New Roman" pitchFamily="18" charset="0"/>
              </a:rPr>
              <a:t>Any maintenance activity resulting in </a:t>
            </a:r>
            <a:r>
              <a:rPr lang="en-US" sz="2800" dirty="0">
                <a:solidFill>
                  <a:srgbClr val="00B050"/>
                </a:solidFill>
                <a:latin typeface="Times New Roman" pitchFamily="18" charset="0"/>
                <a:cs typeface="Times New Roman" pitchFamily="18" charset="0"/>
              </a:rPr>
              <a:t>maintenance induced alignment problems, </a:t>
            </a:r>
          </a:p>
          <a:p>
            <a:pPr>
              <a:lnSpc>
                <a:spcPct val="150000"/>
              </a:lnSpc>
              <a:buFont typeface="Wingdings" panose="05000000000000000000" pitchFamily="2" charset="2"/>
              <a:buChar char=""/>
            </a:pPr>
            <a:r>
              <a:rPr lang="en-US" sz="2800" dirty="0">
                <a:solidFill>
                  <a:srgbClr val="00B050"/>
                </a:solidFill>
                <a:latin typeface="Times New Roman" pitchFamily="18" charset="0"/>
                <a:cs typeface="Times New Roman" pitchFamily="18" charset="0"/>
              </a:rPr>
              <a:t>Deflection </a:t>
            </a:r>
            <a:r>
              <a:rPr lang="en-US" sz="2800" dirty="0">
                <a:latin typeface="Times New Roman" pitchFamily="18" charset="0"/>
                <a:cs typeface="Times New Roman" pitchFamily="18" charset="0"/>
              </a:rPr>
              <a:t>or</a:t>
            </a:r>
            <a:r>
              <a:rPr lang="en-US" sz="2800" dirty="0">
                <a:solidFill>
                  <a:srgbClr val="00B050"/>
                </a:solidFill>
                <a:latin typeface="Times New Roman" pitchFamily="18" charset="0"/>
                <a:cs typeface="Times New Roman" pitchFamily="18" charset="0"/>
              </a:rPr>
              <a:t> deformation of supporting components,</a:t>
            </a:r>
          </a:p>
          <a:p>
            <a:pPr>
              <a:lnSpc>
                <a:spcPct val="150000"/>
              </a:lnSpc>
              <a:buFont typeface="Wingdings" panose="05000000000000000000" pitchFamily="2" charset="2"/>
              <a:buChar char=""/>
            </a:pPr>
            <a:r>
              <a:rPr lang="en-US" sz="2800" dirty="0">
                <a:solidFill>
                  <a:srgbClr val="00B050"/>
                </a:solidFill>
                <a:latin typeface="Times New Roman" pitchFamily="18" charset="0"/>
                <a:cs typeface="Times New Roman" pitchFamily="18" charset="0"/>
              </a:rPr>
              <a:t>Deflection or deformation of the shaft itself.</a:t>
            </a:r>
          </a:p>
        </p:txBody>
      </p:sp>
    </p:spTree>
    <p:extLst>
      <p:ext uri="{BB962C8B-B14F-4D97-AF65-F5344CB8AC3E}">
        <p14:creationId xmlns:p14="http://schemas.microsoft.com/office/powerpoint/2010/main" val="206986728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304800"/>
            <a:ext cx="5410200" cy="685800"/>
          </a:xfrm>
          <a:ln>
            <a:solidFill>
              <a:srgbClr val="FF0000"/>
            </a:solidFill>
          </a:ln>
        </p:spPr>
        <p:txBody>
          <a:bodyPr>
            <a:normAutofit/>
          </a:bodyPr>
          <a:lstStyle/>
          <a:p>
            <a:pPr lvl="0">
              <a:spcBef>
                <a:spcPct val="20000"/>
              </a:spcBef>
            </a:pPr>
            <a:r>
              <a:rPr lang="en-US" sz="3200" b="1" dirty="0">
                <a:solidFill>
                  <a:srgbClr val="00B050"/>
                </a:solidFill>
                <a:latin typeface="Times New Roman" pitchFamily="18" charset="0"/>
                <a:ea typeface="+mn-ea"/>
                <a:cs typeface="Times New Roman" pitchFamily="18" charset="0"/>
              </a:rPr>
              <a:t>Remedies of shaft failures</a:t>
            </a:r>
            <a:endParaRPr lang="en-US"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266700" y="997634"/>
            <a:ext cx="11658600" cy="5257800"/>
          </a:xfrm>
        </p:spPr>
        <p:txBody>
          <a:bodyPr>
            <a:normAutofit/>
          </a:bodyPr>
          <a:lstStyle/>
          <a:p>
            <a:pPr marL="0" indent="0" algn="ctr">
              <a:lnSpc>
                <a:spcPct val="150000"/>
              </a:lnSpc>
              <a:buNone/>
            </a:pPr>
            <a:r>
              <a:rPr lang="en-US" sz="2800" b="1" u="sng" dirty="0">
                <a:solidFill>
                  <a:srgbClr val="FF0000"/>
                </a:solidFill>
                <a:latin typeface="Times New Roman" pitchFamily="18" charset="0"/>
                <a:cs typeface="Times New Roman" pitchFamily="18" charset="0"/>
              </a:rPr>
              <a:t>Some of the remedies for preventing shaft failures are the following:- </a:t>
            </a:r>
          </a:p>
          <a:p>
            <a:pPr algn="just">
              <a:lnSpc>
                <a:spcPct val="150000"/>
              </a:lnSpc>
              <a:buFont typeface="Wingdings" panose="05000000000000000000" pitchFamily="2" charset="2"/>
              <a:buChar char=""/>
            </a:pPr>
            <a:r>
              <a:rPr lang="en-US" sz="2400" dirty="0">
                <a:latin typeface="Times New Roman" pitchFamily="18" charset="0"/>
                <a:cs typeface="Times New Roman" pitchFamily="18" charset="0"/>
              </a:rPr>
              <a:t>by using </a:t>
            </a:r>
            <a:r>
              <a:rPr lang="en-US" sz="2400" dirty="0">
                <a:solidFill>
                  <a:srgbClr val="00B050"/>
                </a:solidFill>
                <a:latin typeface="Times New Roman" pitchFamily="18" charset="0"/>
                <a:cs typeface="Times New Roman" pitchFamily="18" charset="0"/>
              </a:rPr>
              <a:t>proper lubrication.</a:t>
            </a:r>
          </a:p>
          <a:p>
            <a:pPr algn="just">
              <a:lnSpc>
                <a:spcPct val="150000"/>
              </a:lnSpc>
              <a:buFont typeface="Wingdings" panose="05000000000000000000" pitchFamily="2" charset="2"/>
              <a:buChar char=""/>
            </a:pPr>
            <a:r>
              <a:rPr lang="en-US" sz="2400" dirty="0">
                <a:latin typeface="Times New Roman" pitchFamily="18" charset="0"/>
                <a:cs typeface="Times New Roman" pitchFamily="18" charset="0"/>
              </a:rPr>
              <a:t>Misalignment can be eliminated by </a:t>
            </a:r>
            <a:r>
              <a:rPr lang="en-US" sz="2400" dirty="0">
                <a:solidFill>
                  <a:srgbClr val="00B050"/>
                </a:solidFill>
                <a:latin typeface="Times New Roman" pitchFamily="18" charset="0"/>
                <a:cs typeface="Times New Roman" pitchFamily="18" charset="0"/>
              </a:rPr>
              <a:t>proper assembly procedures.</a:t>
            </a:r>
          </a:p>
          <a:p>
            <a:pPr algn="just">
              <a:lnSpc>
                <a:spcPct val="150000"/>
              </a:lnSpc>
              <a:buFont typeface="Wingdings" panose="05000000000000000000" pitchFamily="2" charset="2"/>
              <a:buChar char=""/>
            </a:pPr>
            <a:r>
              <a:rPr lang="en-US" sz="2400" dirty="0">
                <a:latin typeface="Times New Roman" pitchFamily="18" charset="0"/>
                <a:cs typeface="Times New Roman" pitchFamily="18" charset="0"/>
              </a:rPr>
              <a:t>Fatigue can be reduced by </a:t>
            </a:r>
            <a:r>
              <a:rPr lang="en-US" sz="2400" dirty="0">
                <a:solidFill>
                  <a:srgbClr val="00B050"/>
                </a:solidFill>
                <a:latin typeface="Times New Roman" pitchFamily="18" charset="0"/>
                <a:cs typeface="Times New Roman" pitchFamily="18" charset="0"/>
              </a:rPr>
              <a:t>proper design of local areas </a:t>
            </a:r>
            <a:r>
              <a:rPr lang="en-US" sz="2400" dirty="0">
                <a:latin typeface="Times New Roman" pitchFamily="18" charset="0"/>
                <a:cs typeface="Times New Roman" pitchFamily="18" charset="0"/>
              </a:rPr>
              <a:t>known as stress raisers.</a:t>
            </a:r>
          </a:p>
          <a:p>
            <a:pPr algn="just">
              <a:lnSpc>
                <a:spcPct val="150000"/>
              </a:lnSpc>
              <a:buFont typeface="Wingdings" panose="05000000000000000000" pitchFamily="2" charset="2"/>
              <a:buChar char=""/>
            </a:pPr>
            <a:r>
              <a:rPr lang="en-US" sz="2400" dirty="0">
                <a:solidFill>
                  <a:srgbClr val="00B050"/>
                </a:solidFill>
                <a:latin typeface="Times New Roman" pitchFamily="18" charset="0"/>
                <a:cs typeface="Times New Roman" pitchFamily="18" charset="0"/>
              </a:rPr>
              <a:t>Avoiding sharp surfaces during machining</a:t>
            </a:r>
            <a:r>
              <a:rPr lang="en-US" sz="2400" dirty="0">
                <a:latin typeface="Times New Roman" pitchFamily="18" charset="0"/>
                <a:cs typeface="Times New Roman" pitchFamily="18" charset="0"/>
              </a:rPr>
              <a:t> as much as possible eliminates the formation of stress raisers.</a:t>
            </a:r>
          </a:p>
          <a:p>
            <a:pPr algn="just">
              <a:lnSpc>
                <a:spcPct val="150000"/>
              </a:lnSpc>
              <a:buFont typeface="Wingdings" panose="05000000000000000000" pitchFamily="2" charset="2"/>
              <a:buChar char=""/>
            </a:pPr>
            <a:r>
              <a:rPr lang="en-US" sz="2400" dirty="0">
                <a:solidFill>
                  <a:srgbClr val="00B050"/>
                </a:solidFill>
                <a:latin typeface="Times New Roman" pitchFamily="18" charset="0"/>
                <a:cs typeface="Times New Roman" pitchFamily="18" charset="0"/>
              </a:rPr>
              <a:t>Use of proper fits and tolerances</a:t>
            </a:r>
            <a:r>
              <a:rPr lang="en-US" sz="2400" dirty="0">
                <a:latin typeface="Times New Roman" pitchFamily="18" charset="0"/>
                <a:cs typeface="Times New Roman" pitchFamily="18" charset="0"/>
              </a:rPr>
              <a:t> reduces misalignment, wear and fatigue.</a:t>
            </a:r>
          </a:p>
        </p:txBody>
      </p:sp>
    </p:spTree>
    <p:extLst>
      <p:ext uri="{BB962C8B-B14F-4D97-AF65-F5344CB8AC3E}">
        <p14:creationId xmlns:p14="http://schemas.microsoft.com/office/powerpoint/2010/main" val="318517909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304800"/>
            <a:ext cx="3733800" cy="838200"/>
          </a:xfrm>
          <a:ln>
            <a:solidFill>
              <a:srgbClr val="00B050"/>
            </a:solidFill>
          </a:ln>
        </p:spPr>
        <p:txBody>
          <a:bodyPr>
            <a:normAutofit/>
          </a:bodyPr>
          <a:lstStyle/>
          <a:p>
            <a:pPr lvl="0">
              <a:spcBef>
                <a:spcPct val="20000"/>
              </a:spcBef>
            </a:pPr>
            <a:r>
              <a:rPr lang="en-US" sz="3200" b="1" dirty="0">
                <a:solidFill>
                  <a:srgbClr val="FF0000"/>
                </a:solidFill>
                <a:latin typeface="Lucida Calligraphy" panose="03010101010101010101" pitchFamily="66" charset="0"/>
                <a:ea typeface="+mn-ea"/>
                <a:cs typeface="Times New Roman" pitchFamily="18" charset="0"/>
              </a:rPr>
              <a:t>3.6. Seals</a:t>
            </a:r>
            <a:endParaRPr lang="en-US" sz="3200" b="1" dirty="0">
              <a:solidFill>
                <a:srgbClr val="FF0000"/>
              </a:solidFill>
              <a:latin typeface="Lucida Calligraphy" panose="03010101010101010101" pitchFamily="66" charset="0"/>
              <a:cs typeface="Times New Roman" pitchFamily="18" charset="0"/>
            </a:endParaRPr>
          </a:p>
        </p:txBody>
      </p:sp>
      <p:sp>
        <p:nvSpPr>
          <p:cNvPr id="3" name="Content Placeholder 2"/>
          <p:cNvSpPr>
            <a:spLocks noGrp="1"/>
          </p:cNvSpPr>
          <p:nvPr>
            <p:ph idx="1"/>
          </p:nvPr>
        </p:nvSpPr>
        <p:spPr>
          <a:xfrm>
            <a:off x="457200" y="1295400"/>
            <a:ext cx="11353800" cy="5105400"/>
          </a:xfrm>
        </p:spPr>
        <p:txBody>
          <a:bodyPr>
            <a:noAutofit/>
          </a:bodyPr>
          <a:lstStyle/>
          <a:p>
            <a:pPr marL="0" indent="0" algn="ctr">
              <a:buNone/>
            </a:pPr>
            <a:r>
              <a:rPr lang="en-US" sz="2800" b="1" u="sng" dirty="0">
                <a:solidFill>
                  <a:srgbClr val="FF0000"/>
                </a:solidFill>
                <a:latin typeface="Times New Roman" pitchFamily="18" charset="0"/>
                <a:cs typeface="Times New Roman" pitchFamily="18" charset="0"/>
              </a:rPr>
              <a:t>Basic seal types and their characteristics :-</a:t>
            </a:r>
          </a:p>
          <a:p>
            <a:pPr>
              <a:buFont typeface="Wingdings" panose="05000000000000000000" pitchFamily="2" charset="2"/>
              <a:buChar char="?"/>
            </a:pPr>
            <a:r>
              <a:rPr lang="en-US" sz="2800" b="1" dirty="0">
                <a:solidFill>
                  <a:srgbClr val="00B050"/>
                </a:solidFill>
                <a:latin typeface="Times New Roman" pitchFamily="18" charset="0"/>
                <a:cs typeface="Times New Roman" pitchFamily="18" charset="0"/>
              </a:rPr>
              <a:t>Dynamic seals</a:t>
            </a:r>
          </a:p>
          <a:p>
            <a:pPr marL="0" indent="0">
              <a:buNone/>
            </a:pPr>
            <a:r>
              <a:rPr lang="en-US" sz="2800" dirty="0">
                <a:latin typeface="Times New Roman" pitchFamily="18" charset="0"/>
                <a:cs typeface="Times New Roman" pitchFamily="18" charset="0"/>
              </a:rPr>
              <a:t>Between surfaces in sliding contact or narrowly separated surfaces.</a:t>
            </a:r>
          </a:p>
          <a:p>
            <a:pPr>
              <a:buFont typeface="Wingdings" panose="05000000000000000000" pitchFamily="2" charset="2"/>
              <a:buChar char=""/>
            </a:pPr>
            <a:r>
              <a:rPr lang="en-US" sz="2800" b="1" dirty="0">
                <a:solidFill>
                  <a:srgbClr val="00B050"/>
                </a:solidFill>
                <a:latin typeface="Times New Roman" pitchFamily="18" charset="0"/>
                <a:cs typeface="Times New Roman" pitchFamily="18" charset="0"/>
              </a:rPr>
              <a:t>Static seals </a:t>
            </a:r>
          </a:p>
          <a:p>
            <a:pPr marL="0" indent="0">
              <a:buNone/>
            </a:pPr>
            <a:r>
              <a:rPr lang="en-US" sz="2800" dirty="0">
                <a:latin typeface="Times New Roman" pitchFamily="18" charset="0"/>
                <a:cs typeface="Times New Roman" pitchFamily="18" charset="0"/>
              </a:rPr>
              <a:t>Between surfaces which do not move relative to each other</a:t>
            </a:r>
          </a:p>
          <a:p>
            <a:pPr>
              <a:buFont typeface="Wingdings" panose="05000000000000000000" pitchFamily="2" charset="2"/>
              <a:buChar char=""/>
            </a:pPr>
            <a:r>
              <a:rPr lang="en-US" sz="2800" b="1" dirty="0">
                <a:solidFill>
                  <a:srgbClr val="00B050"/>
                </a:solidFill>
                <a:latin typeface="Times New Roman" pitchFamily="18" charset="0"/>
                <a:cs typeface="Times New Roman" pitchFamily="18" charset="0"/>
              </a:rPr>
              <a:t>Exclusive seals</a:t>
            </a:r>
          </a:p>
          <a:p>
            <a:pPr marL="0" indent="0">
              <a:buNone/>
            </a:pPr>
            <a:r>
              <a:rPr lang="en-US" sz="2800" dirty="0">
                <a:latin typeface="Times New Roman" pitchFamily="18" charset="0"/>
                <a:cs typeface="Times New Roman" pitchFamily="18" charset="0"/>
              </a:rPr>
              <a:t>Restrict access of dirt, etc., to a system, often used in conjunction with dynamic seals </a:t>
            </a:r>
          </a:p>
        </p:txBody>
      </p:sp>
    </p:spTree>
    <p:extLst>
      <p:ext uri="{BB962C8B-B14F-4D97-AF65-F5344CB8AC3E}">
        <p14:creationId xmlns:p14="http://schemas.microsoft.com/office/powerpoint/2010/main" val="333920041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228600"/>
            <a:ext cx="2438400" cy="381000"/>
          </a:xfrm>
          <a:ln>
            <a:solidFill>
              <a:srgbClr val="00B050"/>
            </a:solidFill>
          </a:ln>
        </p:spPr>
        <p:txBody>
          <a:bodyPr>
            <a:noAutofit/>
          </a:bodyPr>
          <a:lstStyle/>
          <a:p>
            <a:r>
              <a:rPr lang="en-US" sz="2400" b="1" dirty="0">
                <a:solidFill>
                  <a:srgbClr val="FF0000"/>
                </a:solidFill>
                <a:latin typeface="Times New Roman" pitchFamily="18" charset="0"/>
                <a:cs typeface="Times New Roman" pitchFamily="18" charset="0"/>
              </a:rPr>
              <a:t>Rubber seals</a:t>
            </a:r>
          </a:p>
        </p:txBody>
      </p:sp>
      <p:graphicFrame>
        <p:nvGraphicFramePr>
          <p:cNvPr id="4" name="Content Placeholder 3"/>
          <p:cNvGraphicFramePr>
            <a:graphicFrameLocks noGrp="1"/>
          </p:cNvGraphicFramePr>
          <p:nvPr>
            <p:ph idx="1"/>
          </p:nvPr>
        </p:nvGraphicFramePr>
        <p:xfrm>
          <a:off x="1295400" y="650631"/>
          <a:ext cx="9906000" cy="6172200"/>
        </p:xfrm>
        <a:graphic>
          <a:graphicData uri="http://schemas.openxmlformats.org/drawingml/2006/table">
            <a:tbl>
              <a:tblPr firstRow="1" bandRow="1">
                <a:tableStyleId>{616DA210-FB5B-4158-B5E0-FEB733F419BA}</a:tableStyleId>
              </a:tblPr>
              <a:tblGrid>
                <a:gridCol w="2741839">
                  <a:extLst>
                    <a:ext uri="{9D8B030D-6E8A-4147-A177-3AD203B41FA5}">
                      <a16:colId xmlns:a16="http://schemas.microsoft.com/office/drawing/2014/main" val="20000"/>
                    </a:ext>
                  </a:extLst>
                </a:gridCol>
                <a:gridCol w="3537859">
                  <a:extLst>
                    <a:ext uri="{9D8B030D-6E8A-4147-A177-3AD203B41FA5}">
                      <a16:colId xmlns:a16="http://schemas.microsoft.com/office/drawing/2014/main" val="20001"/>
                    </a:ext>
                  </a:extLst>
                </a:gridCol>
                <a:gridCol w="3626302">
                  <a:extLst>
                    <a:ext uri="{9D8B030D-6E8A-4147-A177-3AD203B41FA5}">
                      <a16:colId xmlns:a16="http://schemas.microsoft.com/office/drawing/2014/main" val="20002"/>
                    </a:ext>
                  </a:extLst>
                </a:gridCol>
              </a:tblGrid>
              <a:tr h="426801">
                <a:tc>
                  <a:txBody>
                    <a:bodyPr/>
                    <a:lstStyle/>
                    <a:p>
                      <a:pPr algn="ctr"/>
                      <a:r>
                        <a:rPr lang="en-US" sz="2000" dirty="0"/>
                        <a:t>Symptoms</a:t>
                      </a:r>
                      <a:endParaRPr lang="en-US" sz="2000" dirty="0">
                        <a:latin typeface="Times New Roman" pitchFamily="18" charset="0"/>
                        <a:cs typeface="Times New Roman" pitchFamily="18" charset="0"/>
                      </a:endParaRPr>
                    </a:p>
                  </a:txBody>
                  <a:tcPr/>
                </a:tc>
                <a:tc>
                  <a:txBody>
                    <a:bodyPr/>
                    <a:lstStyle/>
                    <a:p>
                      <a:pPr algn="ctr"/>
                      <a:r>
                        <a:rPr lang="en-US" sz="2000" dirty="0"/>
                        <a:t>Cause </a:t>
                      </a:r>
                      <a:endParaRPr lang="en-US" sz="2000" dirty="0">
                        <a:latin typeface="Times New Roman" pitchFamily="18" charset="0"/>
                        <a:cs typeface="Times New Roman"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effectLst/>
                          <a:uLnTx/>
                          <a:uFillTx/>
                        </a:rPr>
                        <a:t>Remedy</a:t>
                      </a:r>
                      <a:endParaRPr kumimoji="0" lang="en-US" sz="20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a:txBody>
                  <a:tcPr/>
                </a:tc>
                <a:extLst>
                  <a:ext uri="{0D108BD9-81ED-4DB2-BD59-A6C34878D82A}">
                    <a16:rowId xmlns:a16="http://schemas.microsoft.com/office/drawing/2014/main" val="10000"/>
                  </a:ext>
                </a:extLst>
              </a:tr>
              <a:tr h="1740035">
                <a:tc>
                  <a:txBody>
                    <a:bodyPr/>
                    <a:lstStyle/>
                    <a:p>
                      <a:r>
                        <a:rPr lang="en-US" sz="2000" dirty="0"/>
                        <a:t>- rubber brittle </a:t>
                      </a:r>
                    </a:p>
                    <a:p>
                      <a:r>
                        <a:rPr lang="en-US" sz="2000" dirty="0"/>
                        <a:t>- possibly cracked </a:t>
                      </a:r>
                    </a:p>
                    <a:p>
                      <a:r>
                        <a:rPr lang="en-US" sz="2000" dirty="0"/>
                        <a:t>- seal leaks</a:t>
                      </a:r>
                      <a:endParaRPr lang="en-US" sz="2000" dirty="0">
                        <a:latin typeface="Times New Roman" pitchFamily="18" charset="0"/>
                        <a:cs typeface="Times New Roman" pitchFamily="18" charset="0"/>
                      </a:endParaRPr>
                    </a:p>
                  </a:txBody>
                  <a:tcPr/>
                </a:tc>
                <a:tc>
                  <a:txBody>
                    <a:bodyPr/>
                    <a:lstStyle/>
                    <a:p>
                      <a:r>
                        <a:rPr lang="en-US" sz="2000" dirty="0"/>
                        <a:t>- rubber aging </a:t>
                      </a:r>
                    </a:p>
                    <a:p>
                      <a:r>
                        <a:rPr lang="en-US" sz="2000" dirty="0"/>
                        <a:t>- exposure to the sunlight</a:t>
                      </a:r>
                    </a:p>
                    <a:p>
                      <a:r>
                        <a:rPr lang="en-US" sz="2000" dirty="0"/>
                        <a:t>- overheat due to high fluid </a:t>
                      </a:r>
                    </a:p>
                    <a:p>
                      <a:r>
                        <a:rPr lang="en-US" sz="2000" dirty="0"/>
                        <a:t>temperature or high speed</a:t>
                      </a:r>
                      <a:endParaRPr lang="en-US" sz="2000" dirty="0">
                        <a:latin typeface="Times New Roman" pitchFamily="18" charset="0"/>
                        <a:cs typeface="Times New Roman" pitchFamily="18" charset="0"/>
                      </a:endParaRPr>
                    </a:p>
                  </a:txBody>
                  <a:tcPr/>
                </a:tc>
                <a:tc>
                  <a:txBody>
                    <a:bodyPr/>
                    <a:lstStyle/>
                    <a:p>
                      <a:r>
                        <a:rPr lang="en-US" sz="2000" dirty="0"/>
                        <a:t>- renew seal</a:t>
                      </a:r>
                    </a:p>
                    <a:p>
                      <a:r>
                        <a:rPr lang="en-US" sz="2000" dirty="0"/>
                        <a:t>- change rubber compound </a:t>
                      </a:r>
                    </a:p>
                    <a:p>
                      <a:r>
                        <a:rPr lang="en-US" sz="2000" dirty="0"/>
                        <a:t>- improve seal environmental or </a:t>
                      </a:r>
                    </a:p>
                    <a:p>
                      <a:r>
                        <a:rPr lang="en-US" sz="2000" dirty="0"/>
                        <a:t>operating conditions </a:t>
                      </a:r>
                      <a:endParaRPr lang="en-US" sz="20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755110">
                <a:tc>
                  <a:txBody>
                    <a:bodyPr/>
                    <a:lstStyle/>
                    <a:p>
                      <a:r>
                        <a:rPr lang="en-US" sz="2000" dirty="0"/>
                        <a:t>- rubber softened, possibly swollen</a:t>
                      </a:r>
                      <a:endParaRPr lang="en-US" sz="2000" dirty="0">
                        <a:latin typeface="Times New Roman" pitchFamily="18" charset="0"/>
                        <a:cs typeface="Times New Roman" pitchFamily="18" charset="0"/>
                      </a:endParaRPr>
                    </a:p>
                  </a:txBody>
                  <a:tcPr/>
                </a:tc>
                <a:tc>
                  <a:txBody>
                    <a:bodyPr/>
                    <a:lstStyle/>
                    <a:p>
                      <a:r>
                        <a:rPr lang="en-US" sz="2000" dirty="0"/>
                        <a:t>- rubber incompatible with   sealed fluid</a:t>
                      </a:r>
                      <a:endParaRPr lang="en-US" sz="2000" dirty="0">
                        <a:latin typeface="Times New Roman" pitchFamily="18" charset="0"/>
                        <a:cs typeface="Times New Roman" pitchFamily="18" charset="0"/>
                      </a:endParaRPr>
                    </a:p>
                  </a:txBody>
                  <a:tcPr/>
                </a:tc>
                <a:tc>
                  <a:txBody>
                    <a:bodyPr/>
                    <a:lstStyle/>
                    <a:p>
                      <a:r>
                        <a:rPr lang="en-US" sz="2000" dirty="0"/>
                        <a:t>- change rubber compound or change fluid </a:t>
                      </a:r>
                      <a:endParaRPr lang="en-US" sz="20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1411726">
                <a:tc>
                  <a:txBody>
                    <a:bodyPr/>
                    <a:lstStyle/>
                    <a:p>
                      <a:r>
                        <a:rPr lang="en-US" sz="2000" dirty="0"/>
                        <a:t>seal motion irregular</a:t>
                      </a:r>
                    </a:p>
                    <a:p>
                      <a:r>
                        <a:rPr lang="en-US" sz="2000" dirty="0"/>
                        <a:t>- jerky</a:t>
                      </a:r>
                    </a:p>
                    <a:p>
                      <a:r>
                        <a:rPr lang="en-US" sz="2000" dirty="0"/>
                        <a:t>- vibration</a:t>
                      </a:r>
                      <a:endParaRPr lang="en-US" sz="2000" dirty="0">
                        <a:latin typeface="Times New Roman" pitchFamily="18" charset="0"/>
                        <a:cs typeface="Times New Roman" pitchFamily="18" charset="0"/>
                      </a:endParaRPr>
                    </a:p>
                  </a:txBody>
                  <a:tcPr/>
                </a:tc>
                <a:tc>
                  <a:txBody>
                    <a:bodyPr/>
                    <a:lstStyle/>
                    <a:p>
                      <a:r>
                        <a:rPr lang="en-US" sz="2000" dirty="0"/>
                        <a:t>-stick-slip phenomena </a:t>
                      </a:r>
                      <a:endParaRPr lang="en-US" sz="2000" dirty="0">
                        <a:latin typeface="Times New Roman" pitchFamily="18" charset="0"/>
                        <a:cs typeface="Times New Roman" pitchFamily="18" charset="0"/>
                      </a:endParaRPr>
                    </a:p>
                  </a:txBody>
                  <a:tcPr/>
                </a:tc>
                <a:tc>
                  <a:txBody>
                    <a:bodyPr/>
                    <a:lstStyle/>
                    <a:p>
                      <a:r>
                        <a:rPr lang="en-US" sz="2000" dirty="0"/>
                        <a:t>- higher or lower speed</a:t>
                      </a:r>
                      <a:r>
                        <a:rPr lang="en-US" sz="2000" baseline="0" dirty="0"/>
                        <a:t> </a:t>
                      </a:r>
                      <a:r>
                        <a:rPr lang="en-US" sz="2000" dirty="0"/>
                        <a:t>may   avoid problem </a:t>
                      </a:r>
                    </a:p>
                    <a:p>
                      <a:r>
                        <a:rPr lang="en-US" sz="2000" dirty="0"/>
                        <a:t>- Change fluid temperature </a:t>
                      </a:r>
                    </a:p>
                    <a:p>
                      <a:r>
                        <a:rPr lang="en-US" sz="2000" dirty="0"/>
                        <a:t>- change rubber  </a:t>
                      </a:r>
                      <a:endParaRPr lang="en-US" sz="200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1083418">
                <a:tc>
                  <a:txBody>
                    <a:bodyPr/>
                    <a:lstStyle/>
                    <a:p>
                      <a:r>
                        <a:rPr lang="en-US" sz="2000" dirty="0"/>
                        <a:t>- seal friction very high on starting </a:t>
                      </a:r>
                      <a:endParaRPr lang="en-US" sz="2000" dirty="0">
                        <a:latin typeface="Times New Roman" pitchFamily="18" charset="0"/>
                        <a:cs typeface="Times New Roman" pitchFamily="18" charset="0"/>
                      </a:endParaRPr>
                    </a:p>
                  </a:txBody>
                  <a:tcPr/>
                </a:tc>
                <a:tc>
                  <a:txBody>
                    <a:bodyPr/>
                    <a:lstStyle/>
                    <a:p>
                      <a:r>
                        <a:rPr lang="en-US" sz="2000" dirty="0"/>
                        <a:t>- static friction (time dependent) </a:t>
                      </a:r>
                      <a:endParaRPr lang="en-US" sz="2000" dirty="0">
                        <a:latin typeface="Times New Roman" pitchFamily="18" charset="0"/>
                        <a:cs typeface="Times New Roman" pitchFamily="18" charset="0"/>
                      </a:endParaRPr>
                    </a:p>
                  </a:txBody>
                  <a:tcPr/>
                </a:tc>
                <a:tc>
                  <a:txBody>
                    <a:bodyPr/>
                    <a:lstStyle/>
                    <a:p>
                      <a:r>
                        <a:rPr lang="en-US" sz="2000" dirty="0"/>
                        <a:t>- probably inevitable </a:t>
                      </a:r>
                    </a:p>
                    <a:p>
                      <a:r>
                        <a:rPr lang="en-US" sz="2000" dirty="0"/>
                        <a:t>- effect slowed by softer rubber or more viscous fluid </a:t>
                      </a:r>
                      <a:endParaRPr lang="en-US" sz="2000"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755110">
                <a:tc>
                  <a:txBody>
                    <a:bodyPr/>
                    <a:lstStyle/>
                    <a:p>
                      <a:r>
                        <a:rPr lang="en-US" sz="2000" dirty="0"/>
                        <a:t>- seal permanently </a:t>
                      </a:r>
                    </a:p>
                    <a:p>
                      <a:r>
                        <a:rPr lang="en-US" sz="2000" dirty="0"/>
                        <a:t>deformed</a:t>
                      </a:r>
                      <a:endParaRPr lang="en-US" sz="2000" dirty="0">
                        <a:latin typeface="Times New Roman" pitchFamily="18" charset="0"/>
                        <a:cs typeface="Times New Roman" pitchFamily="18" charset="0"/>
                      </a:endParaRPr>
                    </a:p>
                  </a:txBody>
                  <a:tcPr/>
                </a:tc>
                <a:tc>
                  <a:txBody>
                    <a:bodyPr/>
                    <a:lstStyle/>
                    <a:p>
                      <a:r>
                        <a:rPr lang="en-US" sz="2000" dirty="0"/>
                        <a:t>- permanent set</a:t>
                      </a:r>
                      <a:r>
                        <a:rPr lang="en-US" sz="2000" baseline="0" dirty="0"/>
                        <a:t> </a:t>
                      </a:r>
                      <a:r>
                        <a:rPr lang="en-US" sz="2000" dirty="0"/>
                        <a:t>(characteristic of rubbers) </a:t>
                      </a:r>
                      <a:endParaRPr lang="en-US" sz="2000" dirty="0">
                        <a:latin typeface="Times New Roman" pitchFamily="18" charset="0"/>
                        <a:cs typeface="Times New Roman" pitchFamily="18" charset="0"/>
                      </a:endParaRPr>
                    </a:p>
                  </a:txBody>
                  <a:tcPr/>
                </a:tc>
                <a:tc>
                  <a:txBody>
                    <a:bodyPr/>
                    <a:lstStyle/>
                    <a:p>
                      <a:r>
                        <a:rPr lang="en-US" sz="2000" dirty="0"/>
                        <a:t>-change rubber compound  </a:t>
                      </a:r>
                      <a:endParaRPr lang="en-US" sz="2000" dirty="0">
                        <a:latin typeface="Times New Roman" pitchFamily="18" charset="0"/>
                        <a:cs typeface="Times New Roman" pitchFamily="18"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5873015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52400"/>
            <a:ext cx="6172200" cy="533400"/>
          </a:xfrm>
          <a:ln>
            <a:solidFill>
              <a:srgbClr val="00B050"/>
            </a:solidFill>
          </a:ln>
        </p:spPr>
        <p:txBody>
          <a:bodyPr>
            <a:normAutofit fontScale="90000"/>
          </a:bodyPr>
          <a:lstStyle/>
          <a:p>
            <a:r>
              <a:rPr lang="en-US" sz="2800" b="1" dirty="0">
                <a:solidFill>
                  <a:srgbClr val="FF0000"/>
                </a:solidFill>
                <a:latin typeface="Times New Roman" pitchFamily="18" charset="0"/>
                <a:cs typeface="Times New Roman" pitchFamily="18" charset="0"/>
              </a:rPr>
              <a:t>O-rings, rectangular rubber rings, U-rings</a:t>
            </a:r>
          </a:p>
        </p:txBody>
      </p:sp>
      <p:graphicFrame>
        <p:nvGraphicFramePr>
          <p:cNvPr id="4" name="Content Placeholder 3"/>
          <p:cNvGraphicFramePr>
            <a:graphicFrameLocks noGrp="1"/>
          </p:cNvGraphicFramePr>
          <p:nvPr>
            <p:ph idx="1"/>
          </p:nvPr>
        </p:nvGraphicFramePr>
        <p:xfrm>
          <a:off x="609600" y="1066800"/>
          <a:ext cx="10972800" cy="5511232"/>
        </p:xfrm>
        <a:graphic>
          <a:graphicData uri="http://schemas.openxmlformats.org/drawingml/2006/table">
            <a:tbl>
              <a:tblPr firstRow="1" bandRow="1">
                <a:tableStyleId>{616DA210-FB5B-4158-B5E0-FEB733F419BA}</a:tableStyleId>
              </a:tblPr>
              <a:tblGrid>
                <a:gridCol w="4470399">
                  <a:extLst>
                    <a:ext uri="{9D8B030D-6E8A-4147-A177-3AD203B41FA5}">
                      <a16:colId xmlns:a16="http://schemas.microsoft.com/office/drawing/2014/main" val="20000"/>
                    </a:ext>
                  </a:extLst>
                </a:gridCol>
                <a:gridCol w="2844801">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tblGrid>
              <a:tr h="529426">
                <a:tc>
                  <a:txBody>
                    <a:bodyPr/>
                    <a:lstStyle/>
                    <a:p>
                      <a:pPr algn="ctr"/>
                      <a:r>
                        <a:rPr lang="en-US" sz="2400" dirty="0"/>
                        <a:t>Symptoms</a:t>
                      </a:r>
                      <a:endParaRPr lang="en-US" sz="2400" dirty="0">
                        <a:latin typeface="Times New Roman" pitchFamily="18" charset="0"/>
                        <a:cs typeface="Times New Roman" pitchFamily="18" charset="0"/>
                      </a:endParaRPr>
                    </a:p>
                  </a:txBody>
                  <a:tcPr/>
                </a:tc>
                <a:tc>
                  <a:txBody>
                    <a:bodyPr/>
                    <a:lstStyle/>
                    <a:p>
                      <a:pPr algn="ctr"/>
                      <a:r>
                        <a:rPr kumimoji="0" lang="en-US" sz="2400" u="none" strike="noStrike" kern="1200" cap="none" spc="0" normalizeH="0" baseline="0" noProof="0" dirty="0">
                          <a:ln>
                            <a:noFill/>
                          </a:ln>
                          <a:effectLst/>
                          <a:uLnTx/>
                          <a:uFillTx/>
                        </a:rPr>
                        <a:t>Cause</a:t>
                      </a:r>
                      <a:endParaRPr lang="en-US" sz="2400" dirty="0">
                        <a:latin typeface="Times New Roman" pitchFamily="18" charset="0"/>
                        <a:cs typeface="Times New Roman"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effectLst/>
                          <a:uLnTx/>
                          <a:uFillTx/>
                        </a:rPr>
                        <a:t>Remedy </a:t>
                      </a:r>
                      <a:endPar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a:txBody>
                  <a:tcPr/>
                </a:tc>
                <a:extLst>
                  <a:ext uri="{0D108BD9-81ED-4DB2-BD59-A6C34878D82A}">
                    <a16:rowId xmlns:a16="http://schemas.microsoft.com/office/drawing/2014/main" val="10000"/>
                  </a:ext>
                </a:extLst>
              </a:tr>
              <a:tr h="2823374">
                <a:tc>
                  <a:txBody>
                    <a:bodyPr/>
                    <a:lstStyle/>
                    <a:p>
                      <a:pPr marL="342900" indent="-342900">
                        <a:lnSpc>
                          <a:spcPct val="150000"/>
                        </a:lnSpc>
                        <a:buFont typeface="Wingdings" panose="05000000000000000000" pitchFamily="2" charset="2"/>
                        <a:buChar char="q"/>
                      </a:pPr>
                      <a:r>
                        <a:rPr lang="en-US" sz="2400" dirty="0"/>
                        <a:t>Fine circumferential cut set back slightly from sliding contact zone </a:t>
                      </a:r>
                    </a:p>
                    <a:p>
                      <a:pPr marL="342900" indent="-342900">
                        <a:lnSpc>
                          <a:spcPct val="150000"/>
                        </a:lnSpc>
                        <a:buFont typeface="Wingdings" panose="05000000000000000000" pitchFamily="2" charset="2"/>
                        <a:buChar char="q"/>
                      </a:pPr>
                      <a:r>
                        <a:rPr lang="en-US" sz="2400" dirty="0"/>
                        <a:t>Ring completely ejected from its groove</a:t>
                      </a:r>
                      <a:endParaRPr lang="en-US" sz="2400" dirty="0">
                        <a:latin typeface="Times New Roman" pitchFamily="18" charset="0"/>
                        <a:cs typeface="Times New Roman" pitchFamily="18" charset="0"/>
                      </a:endParaRPr>
                    </a:p>
                  </a:txBody>
                  <a:tcPr/>
                </a:tc>
                <a:tc>
                  <a:txBody>
                    <a:bodyPr/>
                    <a:lstStyle/>
                    <a:p>
                      <a:r>
                        <a:rPr lang="en-US" sz="2400" dirty="0"/>
                        <a:t>- Extrusion damage</a:t>
                      </a:r>
                      <a:endParaRPr lang="en-US" sz="2400" dirty="0">
                        <a:latin typeface="Times New Roman" pitchFamily="18" charset="0"/>
                        <a:cs typeface="Times New Roman" pitchFamily="18" charset="0"/>
                      </a:endParaRPr>
                    </a:p>
                  </a:txBody>
                  <a:tcPr/>
                </a:tc>
                <a:tc>
                  <a:txBody>
                    <a:bodyPr/>
                    <a:lstStyle/>
                    <a:p>
                      <a:r>
                        <a:rPr lang="en-US" sz="2400" dirty="0"/>
                        <a:t>- Reduce back clearance </a:t>
                      </a:r>
                    </a:p>
                    <a:p>
                      <a:r>
                        <a:rPr lang="en-US" sz="2400" dirty="0"/>
                        <a:t>- Check concentricity of parts </a:t>
                      </a:r>
                    </a:p>
                    <a:p>
                      <a:r>
                        <a:rPr lang="en-US" sz="2400" dirty="0"/>
                        <a:t>- Fitting of back-up ring </a:t>
                      </a:r>
                    </a:p>
                    <a:p>
                      <a:r>
                        <a:rPr lang="en-US" sz="2400" dirty="0"/>
                        <a:t>- Use reinforced seal</a:t>
                      </a:r>
                    </a:p>
                    <a:p>
                      <a:r>
                        <a:rPr lang="en-US" sz="2400" dirty="0"/>
                        <a:t>- Use harder rubber </a:t>
                      </a:r>
                      <a:endParaRPr lang="en-US" sz="24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2158432">
                <a:tc>
                  <a:txBody>
                    <a:bodyPr/>
                    <a:lstStyle/>
                    <a:p>
                      <a:pPr marL="342900" indent="-342900">
                        <a:lnSpc>
                          <a:spcPct val="150000"/>
                        </a:lnSpc>
                        <a:buFont typeface="Wingdings" panose="05000000000000000000" pitchFamily="2" charset="2"/>
                        <a:buChar char="q"/>
                      </a:pPr>
                      <a:r>
                        <a:rPr lang="en-US" sz="2400" dirty="0"/>
                        <a:t>Wear (not restricted to sliding contact)</a:t>
                      </a:r>
                    </a:p>
                    <a:p>
                      <a:pPr marL="342900" indent="-342900">
                        <a:lnSpc>
                          <a:spcPct val="150000"/>
                        </a:lnSpc>
                        <a:buFont typeface="Wingdings" panose="05000000000000000000" pitchFamily="2" charset="2"/>
                        <a:buChar char="q"/>
                      </a:pPr>
                      <a:r>
                        <a:rPr lang="en-US" sz="2400" dirty="0"/>
                        <a:t>Partial or total fracture</a:t>
                      </a:r>
                      <a:endParaRPr lang="en-US" sz="2400" dirty="0">
                        <a:latin typeface="Times New Roman" pitchFamily="18" charset="0"/>
                        <a:cs typeface="Times New Roman" pitchFamily="18" charset="0"/>
                      </a:endParaRPr>
                    </a:p>
                  </a:txBody>
                  <a:tcPr/>
                </a:tc>
                <a:tc>
                  <a:txBody>
                    <a:bodyPr/>
                    <a:lstStyle/>
                    <a:p>
                      <a:r>
                        <a:rPr lang="en-US" sz="2400" dirty="0"/>
                        <a:t>- Ring rolling or </a:t>
                      </a:r>
                    </a:p>
                    <a:p>
                      <a:r>
                        <a:rPr lang="en-US" sz="2400" dirty="0"/>
                        <a:t>twisting in groove  </a:t>
                      </a:r>
                      <a:endParaRPr lang="en-US" sz="2400" dirty="0">
                        <a:latin typeface="Times New Roman" pitchFamily="18" charset="0"/>
                        <a:cs typeface="Times New Roman" pitchFamily="18" charset="0"/>
                      </a:endParaRPr>
                    </a:p>
                  </a:txBody>
                  <a:tcPr/>
                </a:tc>
                <a:tc>
                  <a:txBody>
                    <a:bodyPr/>
                    <a:lstStyle/>
                    <a:p>
                      <a:r>
                        <a:rPr lang="en-US" sz="2400" dirty="0"/>
                        <a:t>- Replace O-ring by</a:t>
                      </a:r>
                      <a:r>
                        <a:rPr lang="en-US" sz="2400" baseline="0" dirty="0"/>
                        <a:t> </a:t>
                      </a:r>
                      <a:r>
                        <a:rPr lang="en-US" sz="2400" dirty="0"/>
                        <a:t>rectangular </a:t>
                      </a:r>
                    </a:p>
                    <a:p>
                      <a:r>
                        <a:rPr lang="en-US" sz="2400" dirty="0"/>
                        <a:t>section ring or lobed type Ring </a:t>
                      </a:r>
                      <a:endParaRPr lang="en-US" sz="24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5333339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228600"/>
            <a:ext cx="2286000" cy="457200"/>
          </a:xfrm>
          <a:ln>
            <a:solidFill>
              <a:srgbClr val="00B050"/>
            </a:solidFill>
          </a:ln>
        </p:spPr>
        <p:txBody>
          <a:bodyPr>
            <a:noAutofit/>
          </a:bodyPr>
          <a:lstStyle/>
          <a:p>
            <a:r>
              <a:rPr lang="en-US" sz="2800" b="1" dirty="0">
                <a:solidFill>
                  <a:srgbClr val="FF0000"/>
                </a:solidFill>
                <a:latin typeface="Times New Roman" pitchFamily="18" charset="0"/>
                <a:cs typeface="Times New Roman" pitchFamily="18" charset="0"/>
              </a:rPr>
              <a:t>Lip seals</a:t>
            </a:r>
          </a:p>
        </p:txBody>
      </p:sp>
      <p:graphicFrame>
        <p:nvGraphicFramePr>
          <p:cNvPr id="4" name="Content Placeholder 3"/>
          <p:cNvGraphicFramePr>
            <a:graphicFrameLocks noGrp="1"/>
          </p:cNvGraphicFramePr>
          <p:nvPr>
            <p:ph idx="1"/>
          </p:nvPr>
        </p:nvGraphicFramePr>
        <p:xfrm>
          <a:off x="420914" y="769257"/>
          <a:ext cx="11618686" cy="5860143"/>
        </p:xfrm>
        <a:graphic>
          <a:graphicData uri="http://schemas.openxmlformats.org/drawingml/2006/table">
            <a:tbl>
              <a:tblPr firstRow="1" bandRow="1">
                <a:tableStyleId>{616DA210-FB5B-4158-B5E0-FEB733F419BA}</a:tableStyleId>
              </a:tblPr>
              <a:tblGrid>
                <a:gridCol w="3177760">
                  <a:extLst>
                    <a:ext uri="{9D8B030D-6E8A-4147-A177-3AD203B41FA5}">
                      <a16:colId xmlns:a16="http://schemas.microsoft.com/office/drawing/2014/main" val="20000"/>
                    </a:ext>
                  </a:extLst>
                </a:gridCol>
                <a:gridCol w="3376370">
                  <a:extLst>
                    <a:ext uri="{9D8B030D-6E8A-4147-A177-3AD203B41FA5}">
                      <a16:colId xmlns:a16="http://schemas.microsoft.com/office/drawing/2014/main" val="20001"/>
                    </a:ext>
                  </a:extLst>
                </a:gridCol>
                <a:gridCol w="5064556">
                  <a:extLst>
                    <a:ext uri="{9D8B030D-6E8A-4147-A177-3AD203B41FA5}">
                      <a16:colId xmlns:a16="http://schemas.microsoft.com/office/drawing/2014/main" val="20002"/>
                    </a:ext>
                  </a:extLst>
                </a:gridCol>
              </a:tblGrid>
              <a:tr h="616679">
                <a:tc>
                  <a:txBody>
                    <a:bodyPr/>
                    <a:lstStyle/>
                    <a:p>
                      <a:pPr algn="ctr"/>
                      <a:r>
                        <a:rPr lang="en-US" sz="2400" dirty="0"/>
                        <a:t>Symptoms</a:t>
                      </a:r>
                      <a:endParaRPr lang="en-US" sz="2400" dirty="0">
                        <a:latin typeface="Times New Roman" pitchFamily="18" charset="0"/>
                        <a:cs typeface="Times New Roman" pitchFamily="18" charset="0"/>
                      </a:endParaRPr>
                    </a:p>
                  </a:txBody>
                  <a:tcPr/>
                </a:tc>
                <a:tc>
                  <a:txBody>
                    <a:bodyPr/>
                    <a:lstStyle/>
                    <a:p>
                      <a:pPr algn="ctr"/>
                      <a:r>
                        <a:rPr kumimoji="0" lang="en-US" sz="2400" u="none" strike="noStrike" kern="1200" cap="none" spc="0" normalizeH="0" baseline="0" noProof="0" dirty="0">
                          <a:ln>
                            <a:noFill/>
                          </a:ln>
                          <a:effectLst/>
                          <a:uLnTx/>
                          <a:uFillTx/>
                        </a:rPr>
                        <a:t>Cause </a:t>
                      </a:r>
                      <a:endParaRPr lang="en-US" sz="2400" dirty="0">
                        <a:latin typeface="Times New Roman" pitchFamily="18" charset="0"/>
                        <a:cs typeface="Times New Roman"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effectLst/>
                          <a:uLnTx/>
                          <a:uFillTx/>
                        </a:rPr>
                        <a:t>Remedy </a:t>
                      </a:r>
                      <a:endPar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a:txBody>
                  <a:tcPr/>
                </a:tc>
                <a:extLst>
                  <a:ext uri="{0D108BD9-81ED-4DB2-BD59-A6C34878D82A}">
                    <a16:rowId xmlns:a16="http://schemas.microsoft.com/office/drawing/2014/main" val="10000"/>
                  </a:ext>
                </a:extLst>
              </a:tr>
              <a:tr h="1263489">
                <a:tc>
                  <a:txBody>
                    <a:bodyPr/>
                    <a:lstStyle/>
                    <a:p>
                      <a:r>
                        <a:rPr lang="en-US" sz="2400" u="sng" dirty="0"/>
                        <a:t>Rotating lip seal </a:t>
                      </a:r>
                    </a:p>
                    <a:p>
                      <a:pPr marL="342900" indent="-342900">
                        <a:buFontTx/>
                        <a:buChar char="-"/>
                      </a:pPr>
                      <a:r>
                        <a:rPr lang="en-US" sz="2400" dirty="0"/>
                        <a:t>Excessive</a:t>
                      </a:r>
                      <a:r>
                        <a:rPr lang="en-US" sz="2400" baseline="0" dirty="0"/>
                        <a:t> </a:t>
                      </a:r>
                      <a:r>
                        <a:rPr lang="en-US" sz="2400" dirty="0"/>
                        <a:t>leakage </a:t>
                      </a:r>
                      <a:endParaRPr lang="en-US" sz="2400" dirty="0">
                        <a:latin typeface="Times New Roman" pitchFamily="18" charset="0"/>
                        <a:cs typeface="Times New Roman" pitchFamily="18" charset="0"/>
                      </a:endParaRPr>
                    </a:p>
                  </a:txBody>
                  <a:tcPr/>
                </a:tc>
                <a:tc>
                  <a:txBody>
                    <a:bodyPr/>
                    <a:lstStyle/>
                    <a:p>
                      <a:r>
                        <a:rPr lang="en-US" sz="2400" dirty="0"/>
                        <a:t>- Damaged lip  (during assembly)</a:t>
                      </a:r>
                      <a:endParaRPr lang="en-US" sz="2400" dirty="0">
                        <a:latin typeface="Times New Roman" pitchFamily="18" charset="0"/>
                        <a:cs typeface="Times New Roman" pitchFamily="18" charset="0"/>
                      </a:endParaRPr>
                    </a:p>
                  </a:txBody>
                  <a:tcPr/>
                </a:tc>
                <a:tc>
                  <a:txBody>
                    <a:bodyPr/>
                    <a:lstStyle/>
                    <a:p>
                      <a:r>
                        <a:rPr lang="en-US" sz="2400" dirty="0"/>
                        <a:t>- Remove cause of damage during </a:t>
                      </a:r>
                      <a:r>
                        <a:rPr lang="en-US" sz="2400" baseline="0" dirty="0"/>
                        <a:t> </a:t>
                      </a:r>
                      <a:r>
                        <a:rPr lang="en-US" sz="2400" dirty="0"/>
                        <a:t>assembly </a:t>
                      </a:r>
                      <a:endParaRPr lang="en-US" sz="24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1801045">
                <a:tc>
                  <a:txBody>
                    <a:bodyPr/>
                    <a:lstStyle/>
                    <a:p>
                      <a:pPr marL="342900" indent="-342900">
                        <a:buFontTx/>
                        <a:buChar char="-"/>
                      </a:pPr>
                      <a:r>
                        <a:rPr lang="en-US" sz="2400" dirty="0"/>
                        <a:t>Lip cracked in</a:t>
                      </a:r>
                      <a:r>
                        <a:rPr lang="en-US" sz="2400" baseline="0" dirty="0"/>
                        <a:t> </a:t>
                      </a:r>
                      <a:r>
                        <a:rPr lang="en-US" sz="2400" dirty="0"/>
                        <a:t>places</a:t>
                      </a:r>
                      <a:endParaRPr lang="en-US" sz="2400" dirty="0">
                        <a:latin typeface="Times New Roman" pitchFamily="18" charset="0"/>
                        <a:cs typeface="Times New Roman" pitchFamily="18" charset="0"/>
                      </a:endParaRPr>
                    </a:p>
                  </a:txBody>
                  <a:tcPr/>
                </a:tc>
                <a:tc>
                  <a:txBody>
                    <a:bodyPr/>
                    <a:lstStyle/>
                    <a:p>
                      <a:r>
                        <a:rPr lang="en-US" sz="2400" dirty="0"/>
                        <a:t>- Excessive speed </a:t>
                      </a:r>
                    </a:p>
                    <a:p>
                      <a:r>
                        <a:rPr lang="en-US" sz="2400" dirty="0"/>
                        <a:t>- Poor lubrication </a:t>
                      </a:r>
                    </a:p>
                    <a:p>
                      <a:r>
                        <a:rPr lang="en-US" sz="2400" dirty="0"/>
                        <a:t>- Hot environment </a:t>
                      </a:r>
                      <a:endParaRPr lang="en-US" sz="2400" dirty="0">
                        <a:latin typeface="Times New Roman" pitchFamily="18" charset="0"/>
                        <a:cs typeface="Times New Roman" pitchFamily="18" charset="0"/>
                      </a:endParaRPr>
                    </a:p>
                  </a:txBody>
                  <a:tcPr/>
                </a:tc>
                <a:tc>
                  <a:txBody>
                    <a:bodyPr/>
                    <a:lstStyle/>
                    <a:p>
                      <a:r>
                        <a:rPr lang="en-US" sz="2400" dirty="0"/>
                        <a:t>- Improve lubrication </a:t>
                      </a:r>
                    </a:p>
                    <a:p>
                      <a:pPr marL="342900" indent="-342900">
                        <a:buFontTx/>
                        <a:buChar char="-"/>
                      </a:pPr>
                      <a:r>
                        <a:rPr lang="en-US" sz="2400" dirty="0"/>
                        <a:t>Reduce environmental</a:t>
                      </a:r>
                      <a:r>
                        <a:rPr lang="en-US" sz="2400" baseline="0" dirty="0"/>
                        <a:t> </a:t>
                      </a:r>
                      <a:r>
                        <a:rPr lang="en-US" sz="2400" dirty="0"/>
                        <a:t>temperature </a:t>
                      </a:r>
                    </a:p>
                    <a:p>
                      <a:r>
                        <a:rPr lang="en-US" sz="2400" dirty="0"/>
                        <a:t>- Consider using alternative</a:t>
                      </a:r>
                      <a:r>
                        <a:rPr lang="en-US" sz="2400" baseline="0" dirty="0"/>
                        <a:t> </a:t>
                      </a:r>
                      <a:r>
                        <a:rPr lang="en-US" sz="2400" dirty="0"/>
                        <a:t>rubber compound </a:t>
                      </a:r>
                      <a:endParaRPr lang="en-US" sz="24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2178930">
                <a:tc>
                  <a:txBody>
                    <a:bodyPr/>
                    <a:lstStyle/>
                    <a:p>
                      <a:r>
                        <a:rPr lang="en-US" sz="2400" u="sng" dirty="0"/>
                        <a:t>Reciprocating lip seal</a:t>
                      </a:r>
                    </a:p>
                    <a:p>
                      <a:r>
                        <a:rPr lang="en-US" sz="2400" dirty="0"/>
                        <a:t>- Excessive</a:t>
                      </a:r>
                      <a:r>
                        <a:rPr lang="en-US" sz="2400" baseline="0" dirty="0"/>
                        <a:t>  w</a:t>
                      </a:r>
                      <a:r>
                        <a:rPr lang="en-US" sz="2400" dirty="0"/>
                        <a:t>ear/high </a:t>
                      </a:r>
                    </a:p>
                    <a:p>
                      <a:r>
                        <a:rPr lang="en-US" sz="2400" dirty="0"/>
                        <a:t>Friction</a:t>
                      </a:r>
                      <a:endParaRPr lang="en-US" sz="2400" dirty="0">
                        <a:latin typeface="Times New Roman" pitchFamily="18" charset="0"/>
                        <a:cs typeface="Times New Roman" pitchFamily="18" charset="0"/>
                      </a:endParaRPr>
                    </a:p>
                  </a:txBody>
                  <a:tcPr/>
                </a:tc>
                <a:tc>
                  <a:txBody>
                    <a:bodyPr/>
                    <a:lstStyle/>
                    <a:p>
                      <a:r>
                        <a:rPr lang="en-US" sz="2400" dirty="0"/>
                        <a:t>- Poor lubrication </a:t>
                      </a:r>
                    </a:p>
                    <a:p>
                      <a:r>
                        <a:rPr lang="en-US" sz="2400" dirty="0"/>
                        <a:t>- Seal overloaded</a:t>
                      </a:r>
                      <a:endParaRPr lang="en-US" sz="2400" dirty="0">
                        <a:latin typeface="Times New Roman" pitchFamily="18" charset="0"/>
                        <a:cs typeface="Times New Roman" pitchFamily="18" charset="0"/>
                      </a:endParaRPr>
                    </a:p>
                  </a:txBody>
                  <a:tcPr/>
                </a:tc>
                <a:tc>
                  <a:txBody>
                    <a:bodyPr/>
                    <a:lstStyle/>
                    <a:p>
                      <a:r>
                        <a:rPr lang="en-US" sz="2400" dirty="0"/>
                        <a:t>- Replace single seal </a:t>
                      </a:r>
                    </a:p>
                    <a:p>
                      <a:r>
                        <a:rPr lang="en-US" sz="2400" dirty="0"/>
                        <a:t>- Use heavy duty seal </a:t>
                      </a:r>
                    </a:p>
                    <a:p>
                      <a:r>
                        <a:rPr lang="en-US" sz="2400" dirty="0"/>
                        <a:t>- For aqueous fluids leather    may be better than rubber</a:t>
                      </a:r>
                      <a:endParaRPr lang="en-US" sz="240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6032418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04802"/>
            <a:ext cx="7620000" cy="1066799"/>
          </a:xfrm>
          <a:ln>
            <a:solidFill>
              <a:srgbClr val="00B050"/>
            </a:solidFill>
          </a:ln>
        </p:spPr>
        <p:txBody>
          <a:bodyPr>
            <a:normAutofit/>
          </a:bodyPr>
          <a:lstStyle/>
          <a:p>
            <a:pPr lvl="0">
              <a:spcBef>
                <a:spcPct val="20000"/>
              </a:spcBef>
            </a:pPr>
            <a:r>
              <a:rPr lang="en-US" sz="2800" b="1" dirty="0">
                <a:solidFill>
                  <a:srgbClr val="FF0000"/>
                </a:solidFill>
                <a:latin typeface="Lucida Calligraphy" panose="03010101010101010101" pitchFamily="66" charset="0"/>
                <a:ea typeface="+mn-ea"/>
                <a:cs typeface="Times New Roman" pitchFamily="18" charset="0"/>
              </a:rPr>
              <a:t>Chapter-4</a:t>
            </a:r>
            <a:br>
              <a:rPr lang="en-US" sz="2800" b="1" dirty="0">
                <a:solidFill>
                  <a:srgbClr val="FF0000"/>
                </a:solidFill>
                <a:latin typeface="Lucida Calligraphy" panose="03010101010101010101" pitchFamily="66" charset="0"/>
                <a:ea typeface="+mn-ea"/>
                <a:cs typeface="Times New Roman" pitchFamily="18" charset="0"/>
              </a:rPr>
            </a:br>
            <a:r>
              <a:rPr lang="en-US" sz="3200" b="1" dirty="0">
                <a:solidFill>
                  <a:srgbClr val="FF0000"/>
                </a:solidFill>
                <a:latin typeface="Lucida Calligraphy" panose="03010101010101010101" pitchFamily="66" charset="0"/>
                <a:ea typeface="+mn-ea"/>
                <a:cs typeface="Times New Roman" pitchFamily="18" charset="0"/>
              </a:rPr>
              <a:t>Determination of state of damage</a:t>
            </a:r>
            <a:endParaRPr lang="en-US" sz="3200" b="1" dirty="0">
              <a:solidFill>
                <a:srgbClr val="FF0000"/>
              </a:solidFill>
              <a:latin typeface="Lucida Calligraphy" panose="03010101010101010101" pitchFamily="66" charset="0"/>
              <a:cs typeface="Times New Roman" pitchFamily="18" charset="0"/>
            </a:endParaRPr>
          </a:p>
        </p:txBody>
      </p:sp>
      <p:sp>
        <p:nvSpPr>
          <p:cNvPr id="3" name="Subtitle 2"/>
          <p:cNvSpPr>
            <a:spLocks noGrp="1"/>
          </p:cNvSpPr>
          <p:nvPr>
            <p:ph type="subTitle" idx="1"/>
          </p:nvPr>
        </p:nvSpPr>
        <p:spPr>
          <a:xfrm>
            <a:off x="152400" y="1524000"/>
            <a:ext cx="11734800" cy="4876800"/>
          </a:xfrm>
        </p:spPr>
        <p:txBody>
          <a:bodyPr>
            <a:noAutofit/>
          </a:bodyPr>
          <a:lstStyle/>
          <a:p>
            <a:pPr marL="342900" indent="-342900" algn="just">
              <a:lnSpc>
                <a:spcPct val="150000"/>
              </a:lnSpc>
              <a:buFont typeface="Wingdings" pitchFamily="2" charset="2"/>
              <a:buChar char="v"/>
            </a:pPr>
            <a:r>
              <a:rPr lang="en-US" sz="2400" dirty="0">
                <a:solidFill>
                  <a:schemeClr val="tx1"/>
                </a:solidFill>
                <a:latin typeface="Times New Roman" pitchFamily="18" charset="0"/>
                <a:cs typeface="Times New Roman" pitchFamily="18" charset="0"/>
              </a:rPr>
              <a:t>The state of damage of machinery is the </a:t>
            </a:r>
            <a:r>
              <a:rPr lang="en-US" sz="2400" b="1" dirty="0">
                <a:solidFill>
                  <a:schemeClr val="tx1"/>
                </a:solidFill>
                <a:latin typeface="Times New Roman" pitchFamily="18" charset="0"/>
                <a:cs typeface="Times New Roman" pitchFamily="18" charset="0"/>
              </a:rPr>
              <a:t>undesired deviation </a:t>
            </a:r>
            <a:r>
              <a:rPr lang="en-US" sz="2400" dirty="0">
                <a:solidFill>
                  <a:schemeClr val="tx1"/>
                </a:solidFill>
                <a:latin typeface="Times New Roman" pitchFamily="18" charset="0"/>
                <a:cs typeface="Times New Roman" pitchFamily="18" charset="0"/>
              </a:rPr>
              <a:t>from the required state fixed in the design procedures.</a:t>
            </a:r>
          </a:p>
          <a:p>
            <a:pPr marL="342900" indent="-342900" algn="just">
              <a:lnSpc>
                <a:spcPct val="150000"/>
              </a:lnSpc>
              <a:buFont typeface="Wingdings" pitchFamily="2" charset="2"/>
              <a:buChar char="v"/>
            </a:pPr>
            <a:r>
              <a:rPr lang="en-US" sz="2400" dirty="0">
                <a:solidFill>
                  <a:schemeClr val="tx1"/>
                </a:solidFill>
                <a:latin typeface="Times New Roman" pitchFamily="18" charset="0"/>
                <a:cs typeface="Times New Roman" pitchFamily="18" charset="0"/>
              </a:rPr>
              <a:t>For the phase of testing of new components or equipment (means of production), knowledge of the state of damage can be used for setting meaningful maintenance routines.</a:t>
            </a:r>
          </a:p>
          <a:p>
            <a:pPr marL="342900" indent="-342900" algn="just">
              <a:lnSpc>
                <a:spcPct val="150000"/>
              </a:lnSpc>
              <a:buFont typeface="Wingdings" pitchFamily="2" charset="2"/>
              <a:buChar char="v"/>
            </a:pPr>
            <a:r>
              <a:rPr lang="en-US" sz="2400" dirty="0">
                <a:solidFill>
                  <a:schemeClr val="tx1"/>
                </a:solidFill>
                <a:latin typeface="Times New Roman" pitchFamily="18" charset="0"/>
                <a:cs typeface="Times New Roman" pitchFamily="18" charset="0"/>
              </a:rPr>
              <a:t>The </a:t>
            </a:r>
            <a:r>
              <a:rPr lang="en-US" sz="2400" dirty="0">
                <a:solidFill>
                  <a:srgbClr val="00B050"/>
                </a:solidFill>
                <a:latin typeface="Times New Roman" pitchFamily="18" charset="0"/>
                <a:cs typeface="Times New Roman" pitchFamily="18" charset="0"/>
              </a:rPr>
              <a:t>state of damage of equipment</a:t>
            </a:r>
            <a:r>
              <a:rPr lang="en-US" sz="2400" dirty="0">
                <a:solidFill>
                  <a:schemeClr val="tx1"/>
                </a:solidFill>
                <a:latin typeface="Times New Roman" pitchFamily="18" charset="0"/>
                <a:cs typeface="Times New Roman" pitchFamily="18" charset="0"/>
              </a:rPr>
              <a:t> depends on:- </a:t>
            </a:r>
          </a:p>
          <a:p>
            <a:pPr marL="1257300" lvl="2" indent="-342900" algn="just">
              <a:lnSpc>
                <a:spcPct val="150000"/>
              </a:lnSpc>
              <a:buFont typeface="Wingdings" panose="05000000000000000000" pitchFamily="2" charset="2"/>
              <a:buChar char=""/>
            </a:pPr>
            <a:r>
              <a:rPr lang="en-US" dirty="0">
                <a:solidFill>
                  <a:srgbClr val="00B0F0"/>
                </a:solidFill>
                <a:latin typeface="Times New Roman" pitchFamily="18" charset="0"/>
                <a:cs typeface="Times New Roman" pitchFamily="18" charset="0"/>
              </a:rPr>
              <a:t>Kind and condition </a:t>
            </a:r>
            <a:r>
              <a:rPr lang="en-US" dirty="0">
                <a:solidFill>
                  <a:schemeClr val="tx1"/>
                </a:solidFill>
                <a:latin typeface="Times New Roman" pitchFamily="18" charset="0"/>
                <a:cs typeface="Times New Roman" pitchFamily="18" charset="0"/>
              </a:rPr>
              <a:t>of damage, and </a:t>
            </a:r>
          </a:p>
          <a:p>
            <a:pPr marL="1257300" lvl="2" indent="-342900" algn="just">
              <a:lnSpc>
                <a:spcPct val="150000"/>
              </a:lnSpc>
              <a:buFont typeface="Wingdings" panose="05000000000000000000" pitchFamily="2" charset="2"/>
              <a:buChar char=""/>
            </a:pPr>
            <a:r>
              <a:rPr lang="en-US" dirty="0">
                <a:solidFill>
                  <a:srgbClr val="00B050"/>
                </a:solidFill>
                <a:latin typeface="Times New Roman" pitchFamily="18" charset="0"/>
                <a:cs typeface="Times New Roman" pitchFamily="18" charset="0"/>
              </a:rPr>
              <a:t>Duration of operation </a:t>
            </a:r>
            <a:r>
              <a:rPr lang="en-US" dirty="0">
                <a:solidFill>
                  <a:schemeClr val="tx1"/>
                </a:solidFill>
                <a:latin typeface="Times New Roman" pitchFamily="18" charset="0"/>
                <a:cs typeface="Times New Roman" pitchFamily="18" charset="0"/>
              </a:rPr>
              <a:t>of equipment.</a:t>
            </a:r>
          </a:p>
        </p:txBody>
      </p:sp>
    </p:spTree>
    <p:extLst>
      <p:ext uri="{BB962C8B-B14F-4D97-AF65-F5344CB8AC3E}">
        <p14:creationId xmlns:p14="http://schemas.microsoft.com/office/powerpoint/2010/main" val="397582444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1"/>
            <a:ext cx="11582400" cy="5364163"/>
          </a:xfrm>
        </p:spPr>
        <p:txBody>
          <a:bodyPr>
            <a:normAutofit fontScale="85000" lnSpcReduction="10000"/>
          </a:bodyPr>
          <a:lstStyle/>
          <a:p>
            <a:pPr lvl="0" algn="just">
              <a:lnSpc>
                <a:spcPct val="160000"/>
              </a:lnSpc>
              <a:buFont typeface="Wingdings" pitchFamily="2" charset="2"/>
              <a:buChar char="v"/>
            </a:pPr>
            <a:r>
              <a:rPr lang="en-US" sz="3300" dirty="0">
                <a:solidFill>
                  <a:srgbClr val="00B050"/>
                </a:solidFill>
                <a:latin typeface="Times New Roman" pitchFamily="18" charset="0"/>
                <a:cs typeface="Times New Roman" pitchFamily="18" charset="0"/>
              </a:rPr>
              <a:t>Determination of the state of damage</a:t>
            </a:r>
            <a:r>
              <a:rPr lang="en-US" sz="3300" dirty="0">
                <a:latin typeface="Times New Roman" pitchFamily="18" charset="0"/>
                <a:cs typeface="Times New Roman" pitchFamily="18" charset="0"/>
              </a:rPr>
              <a:t> is part of </a:t>
            </a:r>
            <a:r>
              <a:rPr lang="en-US" sz="3300" dirty="0">
                <a:solidFill>
                  <a:srgbClr val="0070C0"/>
                </a:solidFill>
                <a:latin typeface="Times New Roman" pitchFamily="18" charset="0"/>
                <a:cs typeface="Times New Roman" pitchFamily="18" charset="0"/>
              </a:rPr>
              <a:t>technical diagnostics</a:t>
            </a:r>
            <a:r>
              <a:rPr lang="en-US" sz="3300" dirty="0">
                <a:latin typeface="Times New Roman" pitchFamily="18" charset="0"/>
                <a:cs typeface="Times New Roman" pitchFamily="18" charset="0"/>
              </a:rPr>
              <a:t> and </a:t>
            </a:r>
            <a:r>
              <a:rPr lang="en-US" sz="3300" dirty="0">
                <a:solidFill>
                  <a:srgbClr val="0070C0"/>
                </a:solidFill>
                <a:latin typeface="Times New Roman" pitchFamily="18" charset="0"/>
                <a:cs typeface="Times New Roman" pitchFamily="18" charset="0"/>
              </a:rPr>
              <a:t>maintenance.</a:t>
            </a:r>
          </a:p>
          <a:p>
            <a:pPr lvl="0" algn="just">
              <a:lnSpc>
                <a:spcPct val="160000"/>
              </a:lnSpc>
              <a:buFont typeface="Wingdings" pitchFamily="2" charset="2"/>
              <a:buChar char="v"/>
            </a:pPr>
            <a:r>
              <a:rPr lang="en-US" sz="3300" dirty="0">
                <a:latin typeface="Times New Roman" pitchFamily="18" charset="0"/>
                <a:cs typeface="Times New Roman" pitchFamily="18" charset="0"/>
              </a:rPr>
              <a:t>Technical  diagnostics  is  the  </a:t>
            </a:r>
            <a:r>
              <a:rPr lang="en-US" sz="3300" dirty="0">
                <a:solidFill>
                  <a:srgbClr val="FF0000"/>
                </a:solidFill>
                <a:latin typeface="Times New Roman" pitchFamily="18" charset="0"/>
                <a:cs typeface="Times New Roman" pitchFamily="18" charset="0"/>
              </a:rPr>
              <a:t>determination  of  the technical  state  </a:t>
            </a:r>
            <a:r>
              <a:rPr lang="en-US" sz="3300" dirty="0">
                <a:latin typeface="Times New Roman" pitchFamily="18" charset="0"/>
                <a:cs typeface="Times New Roman" pitchFamily="18" charset="0"/>
              </a:rPr>
              <a:t>or</a:t>
            </a:r>
            <a:r>
              <a:rPr lang="en-US" sz="3300" dirty="0">
                <a:solidFill>
                  <a:srgbClr val="FF0000"/>
                </a:solidFill>
                <a:latin typeface="Times New Roman" pitchFamily="18" charset="0"/>
                <a:cs typeface="Times New Roman" pitchFamily="18" charset="0"/>
              </a:rPr>
              <a:t>  state  of  damage  of  equipment, evaluation  of  the  state  and  collection  of  information for deciding the state and kind of maintenance.</a:t>
            </a:r>
          </a:p>
          <a:p>
            <a:pPr lvl="0" algn="just">
              <a:lnSpc>
                <a:spcPct val="160000"/>
              </a:lnSpc>
              <a:buFont typeface="Wingdings" pitchFamily="2" charset="2"/>
              <a:buChar char="v"/>
            </a:pPr>
            <a:r>
              <a:rPr lang="en-US" sz="3300" dirty="0">
                <a:latin typeface="Times New Roman" pitchFamily="18" charset="0"/>
                <a:cs typeface="Times New Roman" pitchFamily="18" charset="0"/>
              </a:rPr>
              <a:t>This  is  normally  </a:t>
            </a:r>
            <a:r>
              <a:rPr lang="en-US" sz="3300" dirty="0">
                <a:solidFill>
                  <a:srgbClr val="00B050"/>
                </a:solidFill>
                <a:latin typeface="Times New Roman" pitchFamily="18" charset="0"/>
                <a:cs typeface="Times New Roman" pitchFamily="18" charset="0"/>
              </a:rPr>
              <a:t>done  without  disassembling  while the equipment is in operation.</a:t>
            </a:r>
          </a:p>
          <a:p>
            <a:pPr marL="0" indent="0">
              <a:buNone/>
            </a:pPr>
            <a:endParaRPr lang="en-US" dirty="0"/>
          </a:p>
        </p:txBody>
      </p:sp>
      <p:sp>
        <p:nvSpPr>
          <p:cNvPr id="6" name="Title 1">
            <a:extLst>
              <a:ext uri="{FF2B5EF4-FFF2-40B4-BE49-F238E27FC236}">
                <a16:creationId xmlns:a16="http://schemas.microsoft.com/office/drawing/2014/main" id="{01E86288-44C6-4822-869E-61218DA8521C}"/>
              </a:ext>
            </a:extLst>
          </p:cNvPr>
          <p:cNvSpPr>
            <a:spLocks noGrp="1"/>
          </p:cNvSpPr>
          <p:nvPr>
            <p:ph type="title"/>
          </p:nvPr>
        </p:nvSpPr>
        <p:spPr>
          <a:xfrm>
            <a:off x="2667000" y="259555"/>
            <a:ext cx="9296400" cy="639762"/>
          </a:xfrm>
        </p:spPr>
        <p:txBody>
          <a:bodyPr>
            <a:normAutofit/>
          </a:bodyPr>
          <a:lstStyle/>
          <a:p>
            <a:pPr algn="r">
              <a:defRPr/>
            </a:pPr>
            <a:r>
              <a:rPr lang="en-US" sz="2800" dirty="0">
                <a:solidFill>
                  <a:schemeClr val="tx1"/>
                </a:solidFill>
                <a:latin typeface="Times New Roman" panose="02020603050405020304" pitchFamily="18" charset="0"/>
                <a:cs typeface="Times New Roman" panose="02020603050405020304" pitchFamily="18" charset="0"/>
              </a:rPr>
              <a:t>Cont. </a:t>
            </a:r>
          </a:p>
        </p:txBody>
      </p:sp>
    </p:spTree>
    <p:extLst>
      <p:ext uri="{BB962C8B-B14F-4D97-AF65-F5344CB8AC3E}">
        <p14:creationId xmlns:p14="http://schemas.microsoft.com/office/powerpoint/2010/main" val="287852108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803" t="4948"/>
          <a:stretch/>
        </p:blipFill>
        <p:spPr bwMode="auto">
          <a:xfrm>
            <a:off x="1667979" y="914400"/>
            <a:ext cx="8770404"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90800" y="6345524"/>
            <a:ext cx="5715000" cy="313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a:extLst>
              <a:ext uri="{FF2B5EF4-FFF2-40B4-BE49-F238E27FC236}">
                <a16:creationId xmlns:a16="http://schemas.microsoft.com/office/drawing/2014/main" id="{D10724F6-C991-452F-8D79-DF850B0CB29A}"/>
              </a:ext>
            </a:extLst>
          </p:cNvPr>
          <p:cNvSpPr>
            <a:spLocks noGrp="1"/>
          </p:cNvSpPr>
          <p:nvPr>
            <p:ph type="title"/>
          </p:nvPr>
        </p:nvSpPr>
        <p:spPr>
          <a:xfrm>
            <a:off x="2352260" y="209043"/>
            <a:ext cx="9296400" cy="639762"/>
          </a:xfrm>
        </p:spPr>
        <p:txBody>
          <a:bodyPr>
            <a:normAutofit/>
          </a:bodyPr>
          <a:lstStyle/>
          <a:p>
            <a:pPr algn="r">
              <a:defRPr/>
            </a:pPr>
            <a:r>
              <a:rPr lang="en-US" sz="2800" dirty="0">
                <a:solidFill>
                  <a:schemeClr val="tx1"/>
                </a:solidFill>
                <a:latin typeface="Times New Roman" panose="02020603050405020304" pitchFamily="18" charset="0"/>
                <a:cs typeface="Times New Roman" panose="02020603050405020304" pitchFamily="18" charset="0"/>
              </a:rPr>
              <a:t>Cont. </a:t>
            </a:r>
          </a:p>
        </p:txBody>
      </p:sp>
    </p:spTree>
    <p:extLst>
      <p:ext uri="{BB962C8B-B14F-4D97-AF65-F5344CB8AC3E}">
        <p14:creationId xmlns:p14="http://schemas.microsoft.com/office/powerpoint/2010/main" val="3963071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997440" cy="625475"/>
          </a:xfrm>
        </p:spPr>
        <p:txBody>
          <a:bodyPr>
            <a:normAutofit fontScale="90000"/>
          </a:bodyPr>
          <a:lstStyle/>
          <a:p>
            <a:r>
              <a:rPr lang="en-US" dirty="0">
                <a:solidFill>
                  <a:srgbClr val="FF0000"/>
                </a:solidFill>
                <a:latin typeface="Times New Roman" pitchFamily="18" charset="0"/>
                <a:cs typeface="Times New Roman" pitchFamily="18" charset="0"/>
              </a:rPr>
              <a:t>First Generation </a:t>
            </a:r>
            <a:endParaRPr lang="en-US" dirty="0"/>
          </a:p>
        </p:txBody>
      </p:sp>
      <p:sp>
        <p:nvSpPr>
          <p:cNvPr id="3" name="Content Placeholder 2"/>
          <p:cNvSpPr>
            <a:spLocks noGrp="1"/>
          </p:cNvSpPr>
          <p:nvPr>
            <p:ph idx="1"/>
          </p:nvPr>
        </p:nvSpPr>
        <p:spPr>
          <a:xfrm>
            <a:off x="838200" y="1390918"/>
            <a:ext cx="10515600" cy="4786045"/>
          </a:xfrm>
        </p:spPr>
        <p:txBody>
          <a:bodyPr/>
          <a:lstStyle/>
          <a:p>
            <a:pPr marL="0" indent="0">
              <a:buNone/>
            </a:pPr>
            <a:r>
              <a:rPr lang="en-US" dirty="0">
                <a:latin typeface="Times New Roman" panose="02020603050405020304" pitchFamily="18" charset="0"/>
                <a:cs typeface="Times New Roman" panose="02020603050405020304" pitchFamily="18" charset="0"/>
              </a:rPr>
              <a:t>This covers the period up to the </a:t>
            </a:r>
            <a:r>
              <a:rPr lang="en-US" dirty="0">
                <a:solidFill>
                  <a:srgbClr val="C00000"/>
                </a:solidFill>
                <a:latin typeface="Times New Roman" panose="02020603050405020304" pitchFamily="18" charset="0"/>
                <a:cs typeface="Times New Roman" panose="02020603050405020304" pitchFamily="18" charset="0"/>
              </a:rPr>
              <a:t>world war II</a:t>
            </a:r>
            <a:r>
              <a:rPr lang="en-US" dirty="0">
                <a:latin typeface="Times New Roman" panose="02020603050405020304" pitchFamily="18" charset="0"/>
                <a:cs typeface="Times New Roman" panose="02020603050405020304" pitchFamily="18" charset="0"/>
              </a:rPr>
              <a:t>. During this  period:</a:t>
            </a:r>
          </a:p>
          <a:p>
            <a:pPr marL="0" indent="0">
              <a:buNone/>
            </a:pPr>
            <a:r>
              <a:rPr lang="en-US" dirty="0">
                <a:latin typeface="Times New Roman" panose="02020603050405020304" pitchFamily="18" charset="0"/>
                <a:cs typeface="Times New Roman" panose="02020603050405020304" pitchFamily="18" charset="0"/>
              </a:rPr>
              <a:t>   </a:t>
            </a:r>
            <a:r>
              <a:rPr lang="en-US" dirty="0">
                <a:solidFill>
                  <a:srgbClr val="C00000"/>
                </a:solidFill>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dirty="0">
                <a:solidFill>
                  <a:srgbClr val="C00000"/>
                </a:solidFill>
                <a:latin typeface="Times New Roman" panose="02020603050405020304" pitchFamily="18" charset="0"/>
                <a:cs typeface="Times New Roman" panose="02020603050405020304" pitchFamily="18" charset="0"/>
              </a:rPr>
              <a:t>Industry</a:t>
            </a:r>
            <a:r>
              <a:rPr lang="en-US" dirty="0">
                <a:latin typeface="Times New Roman" panose="02020603050405020304" pitchFamily="18" charset="0"/>
                <a:cs typeface="Times New Roman" panose="02020603050405020304" pitchFamily="18" charset="0"/>
              </a:rPr>
              <a:t>  was not highly mechanized </a:t>
            </a:r>
          </a:p>
          <a:p>
            <a:pPr marL="0" indent="0">
              <a:buNone/>
            </a:pPr>
            <a:r>
              <a:rPr lang="en-US" dirty="0">
                <a:latin typeface="Times New Roman" panose="02020603050405020304" pitchFamily="18" charset="0"/>
                <a:cs typeface="Times New Roman" panose="02020603050405020304" pitchFamily="18" charset="0"/>
              </a:rPr>
              <a:t>   </a:t>
            </a:r>
            <a:r>
              <a:rPr lang="en-US" dirty="0">
                <a:solidFill>
                  <a:srgbClr val="C00000"/>
                </a:solidFill>
                <a:latin typeface="Times New Roman" panose="02020603050405020304" pitchFamily="18" charset="0"/>
                <a:cs typeface="Times New Roman" panose="02020603050405020304" pitchFamily="18" charset="0"/>
              </a:rPr>
              <a:t>– Equipment</a:t>
            </a:r>
            <a:r>
              <a:rPr lang="en-US" dirty="0">
                <a:latin typeface="Times New Roman" panose="02020603050405020304" pitchFamily="18" charset="0"/>
                <a:cs typeface="Times New Roman" panose="02020603050405020304" pitchFamily="18" charset="0"/>
              </a:rPr>
              <a:t> Was not highly mechanized</a:t>
            </a:r>
          </a:p>
          <a:p>
            <a:pPr marL="0" indent="0">
              <a:buNone/>
            </a:pPr>
            <a:r>
              <a:rPr lang="en-US" dirty="0">
                <a:latin typeface="Times New Roman" panose="02020603050405020304" pitchFamily="18" charset="0"/>
                <a:cs typeface="Times New Roman" panose="02020603050405020304" pitchFamily="18" charset="0"/>
              </a:rPr>
              <a:t>   </a:t>
            </a:r>
            <a:r>
              <a:rPr lang="en-US" dirty="0">
                <a:solidFill>
                  <a:srgbClr val="C00000"/>
                </a:solidFill>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dirty="0">
                <a:solidFill>
                  <a:srgbClr val="C00000"/>
                </a:solidFill>
                <a:latin typeface="Times New Roman" panose="02020603050405020304" pitchFamily="18" charset="0"/>
                <a:cs typeface="Times New Roman" panose="02020603050405020304" pitchFamily="18" charset="0"/>
              </a:rPr>
              <a:t>Downtime</a:t>
            </a:r>
            <a:r>
              <a:rPr lang="en-US" dirty="0">
                <a:latin typeface="Times New Roman" panose="02020603050405020304" pitchFamily="18" charset="0"/>
                <a:cs typeface="Times New Roman" panose="02020603050405020304" pitchFamily="18" charset="0"/>
              </a:rPr>
              <a:t> did not matter much</a:t>
            </a:r>
          </a:p>
          <a:p>
            <a:pPr marL="0" indent="0">
              <a:buNone/>
            </a:pPr>
            <a:r>
              <a:rPr lang="en-US" dirty="0">
                <a:latin typeface="Times New Roman" panose="02020603050405020304" pitchFamily="18" charset="0"/>
                <a:cs typeface="Times New Roman" panose="02020603050405020304" pitchFamily="18" charset="0"/>
              </a:rPr>
              <a:t>   </a:t>
            </a:r>
            <a:r>
              <a:rPr lang="en-US" dirty="0">
                <a:solidFill>
                  <a:srgbClr val="C00000"/>
                </a:solidFill>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dirty="0">
                <a:solidFill>
                  <a:srgbClr val="C00000"/>
                </a:solidFill>
                <a:latin typeface="Times New Roman" panose="02020603050405020304" pitchFamily="18" charset="0"/>
                <a:cs typeface="Times New Roman" panose="02020603050405020304" pitchFamily="18" charset="0"/>
              </a:rPr>
              <a:t>Prevention of equipment failure </a:t>
            </a:r>
            <a:r>
              <a:rPr lang="en-US" dirty="0">
                <a:latin typeface="Times New Roman" panose="02020603050405020304" pitchFamily="18" charset="0"/>
                <a:cs typeface="Times New Roman" panose="02020603050405020304" pitchFamily="18" charset="0"/>
              </a:rPr>
              <a:t>did not have high priority </a:t>
            </a:r>
          </a:p>
          <a:p>
            <a:pPr marL="0" indent="0">
              <a:buNone/>
            </a:pPr>
            <a:r>
              <a:rPr lang="en-US" dirty="0">
                <a:latin typeface="Times New Roman" panose="02020603050405020304" pitchFamily="18" charset="0"/>
                <a:cs typeface="Times New Roman" panose="02020603050405020304" pitchFamily="18" charset="0"/>
              </a:rPr>
              <a:t>   </a:t>
            </a:r>
            <a:r>
              <a:rPr lang="en-US" dirty="0">
                <a:solidFill>
                  <a:srgbClr val="C00000"/>
                </a:solidFill>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dirty="0">
                <a:solidFill>
                  <a:srgbClr val="C00000"/>
                </a:solidFill>
                <a:latin typeface="Times New Roman" panose="02020603050405020304" pitchFamily="18" charset="0"/>
                <a:cs typeface="Times New Roman" panose="02020603050405020304" pitchFamily="18" charset="0"/>
              </a:rPr>
              <a:t>Failures</a:t>
            </a:r>
            <a:r>
              <a:rPr lang="en-US" dirty="0">
                <a:latin typeface="Times New Roman" panose="02020603050405020304" pitchFamily="18" charset="0"/>
                <a:cs typeface="Times New Roman" panose="02020603050405020304" pitchFamily="18" charset="0"/>
              </a:rPr>
              <a:t> were corrected as they occur</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As  a  result,  there  was  not  need  for  systematic maintenance beyond </a:t>
            </a:r>
            <a:r>
              <a:rPr lang="en-US" dirty="0">
                <a:solidFill>
                  <a:srgbClr val="FF0000"/>
                </a:solidFill>
                <a:latin typeface="Times New Roman" panose="02020603050405020304" pitchFamily="18" charset="0"/>
                <a:cs typeface="Times New Roman" panose="02020603050405020304" pitchFamily="18" charset="0"/>
              </a:rPr>
              <a:t>cleaning, servicing </a:t>
            </a:r>
            <a:r>
              <a:rPr lang="en-US" dirty="0">
                <a:latin typeface="Times New Roman" panose="02020603050405020304" pitchFamily="18" charset="0"/>
                <a:cs typeface="Times New Roman" panose="02020603050405020304" pitchFamily="18" charset="0"/>
              </a:rPr>
              <a:t>and</a:t>
            </a:r>
            <a:r>
              <a:rPr lang="en-US" dirty="0">
                <a:solidFill>
                  <a:srgbClr val="FF0000"/>
                </a:solidFill>
                <a:latin typeface="Times New Roman" panose="02020603050405020304" pitchFamily="18" charset="0"/>
                <a:cs typeface="Times New Roman" panose="02020603050405020304" pitchFamily="18" charset="0"/>
              </a:rPr>
              <a:t> lubrication.</a:t>
            </a:r>
          </a:p>
        </p:txBody>
      </p:sp>
    </p:spTree>
    <p:extLst>
      <p:ext uri="{BB962C8B-B14F-4D97-AF65-F5344CB8AC3E}">
        <p14:creationId xmlns:p14="http://schemas.microsoft.com/office/powerpoint/2010/main" val="190834223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11582400" cy="5334000"/>
          </a:xfrm>
        </p:spPr>
        <p:txBody>
          <a:bodyPr>
            <a:normAutofit/>
          </a:bodyPr>
          <a:lstStyle/>
          <a:p>
            <a:pPr algn="just">
              <a:lnSpc>
                <a:spcPct val="150000"/>
              </a:lnSpc>
              <a:buFont typeface="Wingdings" pitchFamily="2" charset="2"/>
              <a:buChar char="v"/>
            </a:pPr>
            <a:r>
              <a:rPr lang="en-US" sz="2800" dirty="0">
                <a:latin typeface="Times New Roman" pitchFamily="18" charset="0"/>
                <a:cs typeface="Times New Roman" pitchFamily="18" charset="0"/>
              </a:rPr>
              <a:t>Conclusions  arrived  at  about  the  state  of damage  of  an  equipment  are  </a:t>
            </a:r>
            <a:r>
              <a:rPr lang="en-US" sz="2800" dirty="0">
                <a:solidFill>
                  <a:srgbClr val="FF0000"/>
                </a:solidFill>
                <a:latin typeface="Times New Roman" pitchFamily="18" charset="0"/>
                <a:cs typeface="Times New Roman" pitchFamily="18" charset="0"/>
              </a:rPr>
              <a:t>probabilistic, </a:t>
            </a:r>
            <a:r>
              <a:rPr lang="en-US" sz="2800" dirty="0">
                <a:latin typeface="Times New Roman" pitchFamily="18" charset="0"/>
                <a:cs typeface="Times New Roman" pitchFamily="18" charset="0"/>
              </a:rPr>
              <a:t>and  </a:t>
            </a:r>
            <a:endParaRPr lang="en-US" sz="2800" dirty="0">
              <a:solidFill>
                <a:srgbClr val="00B050"/>
              </a:solidFill>
              <a:latin typeface="Times New Roman" pitchFamily="18" charset="0"/>
              <a:cs typeface="Times New Roman" pitchFamily="18" charset="0"/>
            </a:endParaRPr>
          </a:p>
          <a:p>
            <a:pPr algn="just">
              <a:lnSpc>
                <a:spcPct val="150000"/>
              </a:lnSpc>
              <a:buFont typeface="Wingdings" pitchFamily="2" charset="2"/>
              <a:buChar char="v"/>
            </a:pPr>
            <a:r>
              <a:rPr lang="en-US" sz="2800" dirty="0">
                <a:solidFill>
                  <a:srgbClr val="00B050"/>
                </a:solidFill>
                <a:latin typeface="Times New Roman" pitchFamily="18" charset="0"/>
                <a:cs typeface="Times New Roman" pitchFamily="18" charset="0"/>
              </a:rPr>
              <a:t>The  accuracy  of  results  obtained depends on the accuracy of the method of investigation used, sampling techniques.</a:t>
            </a:r>
          </a:p>
          <a:p>
            <a:pPr algn="just">
              <a:lnSpc>
                <a:spcPct val="150000"/>
              </a:lnSpc>
              <a:buFont typeface="Wingdings" pitchFamily="2" charset="2"/>
              <a:buChar char="v"/>
            </a:pPr>
            <a:r>
              <a:rPr lang="en-US" sz="2800" dirty="0">
                <a:latin typeface="Times New Roman" pitchFamily="18" charset="0"/>
                <a:cs typeface="Times New Roman" pitchFamily="18" charset="0"/>
              </a:rPr>
              <a:t>Hence,  the  usefulness  of  the  results  has  to  be weighed  carefully  and  decisions  made  have to  be  supported  by  experienced  and  good judgment. </a:t>
            </a:r>
          </a:p>
          <a:p>
            <a:pPr marL="0" indent="0">
              <a:buNone/>
            </a:pPr>
            <a:endParaRPr lang="en-US" sz="2800" dirty="0"/>
          </a:p>
          <a:p>
            <a:pPr marL="0" indent="0">
              <a:buNone/>
            </a:pPr>
            <a:endParaRPr lang="en-US" sz="2800" dirty="0"/>
          </a:p>
        </p:txBody>
      </p:sp>
      <p:sp>
        <p:nvSpPr>
          <p:cNvPr id="6" name="Title 1">
            <a:extLst>
              <a:ext uri="{FF2B5EF4-FFF2-40B4-BE49-F238E27FC236}">
                <a16:creationId xmlns:a16="http://schemas.microsoft.com/office/drawing/2014/main" id="{4C5ECE05-B63A-4347-9234-6F826114241E}"/>
              </a:ext>
            </a:extLst>
          </p:cNvPr>
          <p:cNvSpPr>
            <a:spLocks noGrp="1"/>
          </p:cNvSpPr>
          <p:nvPr>
            <p:ph type="title"/>
          </p:nvPr>
        </p:nvSpPr>
        <p:spPr>
          <a:xfrm>
            <a:off x="2667000" y="234882"/>
            <a:ext cx="9296400" cy="639762"/>
          </a:xfrm>
        </p:spPr>
        <p:txBody>
          <a:bodyPr>
            <a:normAutofit/>
          </a:bodyPr>
          <a:lstStyle/>
          <a:p>
            <a:pPr algn="r">
              <a:defRPr/>
            </a:pPr>
            <a:r>
              <a:rPr lang="en-US" sz="2800" dirty="0">
                <a:solidFill>
                  <a:schemeClr val="tx1"/>
                </a:solidFill>
                <a:latin typeface="Times New Roman" panose="02020603050405020304" pitchFamily="18" charset="0"/>
                <a:cs typeface="Times New Roman" panose="02020603050405020304" pitchFamily="18" charset="0"/>
              </a:rPr>
              <a:t>Cont. </a:t>
            </a:r>
          </a:p>
        </p:txBody>
      </p:sp>
    </p:spTree>
    <p:extLst>
      <p:ext uri="{BB962C8B-B14F-4D97-AF65-F5344CB8AC3E}">
        <p14:creationId xmlns:p14="http://schemas.microsoft.com/office/powerpoint/2010/main" val="281163294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964" y="381000"/>
            <a:ext cx="8686800" cy="762000"/>
          </a:xfrm>
          <a:ln>
            <a:solidFill>
              <a:srgbClr val="00B050"/>
            </a:solidFill>
          </a:ln>
        </p:spPr>
        <p:txBody>
          <a:bodyPr>
            <a:noAutofit/>
          </a:bodyPr>
          <a:lstStyle/>
          <a:p>
            <a:pPr lvl="0">
              <a:spcBef>
                <a:spcPct val="20000"/>
              </a:spcBef>
            </a:pPr>
            <a:r>
              <a:rPr lang="en-US" sz="2800" b="1" dirty="0">
                <a:solidFill>
                  <a:srgbClr val="FF0000"/>
                </a:solidFill>
                <a:latin typeface="Lucida Calligraphy" panose="03010101010101010101" pitchFamily="66" charset="0"/>
                <a:ea typeface="+mn-ea"/>
                <a:cs typeface="Times New Roman" pitchFamily="18" charset="0"/>
              </a:rPr>
              <a:t>4.1 Measuring values for the state of damage</a:t>
            </a:r>
            <a:endParaRPr lang="en-US" sz="2800" b="1" dirty="0">
              <a:solidFill>
                <a:srgbClr val="FF0000"/>
              </a:solidFill>
              <a:latin typeface="Lucida Calligraphy" panose="03010101010101010101" pitchFamily="66" charset="0"/>
              <a:cs typeface="Times New Roman" pitchFamily="18" charset="0"/>
            </a:endParaRPr>
          </a:p>
        </p:txBody>
      </p:sp>
      <p:sp>
        <p:nvSpPr>
          <p:cNvPr id="3" name="Content Placeholder 2"/>
          <p:cNvSpPr>
            <a:spLocks noGrp="1"/>
          </p:cNvSpPr>
          <p:nvPr>
            <p:ph idx="1"/>
          </p:nvPr>
        </p:nvSpPr>
        <p:spPr>
          <a:xfrm>
            <a:off x="381000" y="1524001"/>
            <a:ext cx="11658600" cy="4525963"/>
          </a:xfrm>
        </p:spPr>
        <p:txBody>
          <a:bodyPr>
            <a:noAutofit/>
          </a:bodyPr>
          <a:lstStyle/>
          <a:p>
            <a:pPr marL="0" indent="0">
              <a:buNone/>
            </a:pPr>
            <a:r>
              <a:rPr lang="en-US" sz="2800" dirty="0">
                <a:solidFill>
                  <a:prstClr val="black"/>
                </a:solidFill>
                <a:latin typeface="Times New Roman" pitchFamily="18" charset="0"/>
                <a:cs typeface="Times New Roman" pitchFamily="18" charset="0"/>
              </a:rPr>
              <a:t>The measuring principles employed are two:</a:t>
            </a:r>
          </a:p>
          <a:p>
            <a:pPr marL="0" indent="0">
              <a:buNone/>
            </a:pPr>
            <a:r>
              <a:rPr lang="en-US" sz="2800" dirty="0">
                <a:solidFill>
                  <a:prstClr val="black"/>
                </a:solidFill>
                <a:latin typeface="Times New Roman" pitchFamily="18" charset="0"/>
                <a:cs typeface="Times New Roman" pitchFamily="18" charset="0"/>
              </a:rPr>
              <a:t>          a. Direct measured quantities, and </a:t>
            </a:r>
          </a:p>
          <a:p>
            <a:pPr marL="0" indent="0">
              <a:buNone/>
            </a:pPr>
            <a:r>
              <a:rPr lang="en-US" sz="2800" dirty="0">
                <a:solidFill>
                  <a:prstClr val="black"/>
                </a:solidFill>
                <a:latin typeface="Times New Roman" pitchFamily="18" charset="0"/>
                <a:cs typeface="Times New Roman" pitchFamily="18" charset="0"/>
              </a:rPr>
              <a:t>          b. Indirect measured quantities </a:t>
            </a:r>
          </a:p>
          <a:p>
            <a:pPr marL="0" indent="0" algn="just">
              <a:buNone/>
            </a:pPr>
            <a:r>
              <a:rPr lang="en-US" sz="2800" b="1" u="sng" dirty="0">
                <a:solidFill>
                  <a:srgbClr val="00B0F0"/>
                </a:solidFill>
                <a:latin typeface="SWRomnt" panose="00000400000000000000" pitchFamily="2" charset="0"/>
                <a:cs typeface="Times New Roman" pitchFamily="18" charset="0"/>
              </a:rPr>
              <a:t>Direct measured quantities </a:t>
            </a:r>
          </a:p>
          <a:p>
            <a:pPr marL="0" indent="0" algn="just">
              <a:buNone/>
            </a:pPr>
            <a:r>
              <a:rPr lang="en-US" sz="2800" dirty="0">
                <a:solidFill>
                  <a:prstClr val="black"/>
                </a:solidFill>
                <a:latin typeface="Times New Roman" pitchFamily="18" charset="0"/>
                <a:cs typeface="Times New Roman" pitchFamily="18" charset="0"/>
              </a:rPr>
              <a:t>The direct measuring technique determines the </a:t>
            </a:r>
            <a:r>
              <a:rPr lang="en-US" sz="2800" dirty="0">
                <a:solidFill>
                  <a:srgbClr val="00B050"/>
                </a:solidFill>
                <a:latin typeface="Times New Roman" pitchFamily="18" charset="0"/>
                <a:cs typeface="Times New Roman" pitchFamily="18" charset="0"/>
              </a:rPr>
              <a:t>difference between the initial state and the state after wear process. </a:t>
            </a:r>
          </a:p>
          <a:p>
            <a:pPr marL="0" indent="0">
              <a:lnSpc>
                <a:spcPct val="150000"/>
              </a:lnSpc>
              <a:buNone/>
            </a:pPr>
            <a:r>
              <a:rPr lang="en-US" sz="2800" dirty="0">
                <a:solidFill>
                  <a:prstClr val="black"/>
                </a:solidFill>
                <a:latin typeface="Times New Roman" pitchFamily="18" charset="0"/>
                <a:cs typeface="Times New Roman" pitchFamily="18" charset="0"/>
              </a:rPr>
              <a:t>The measurement taken can be direct linear, volumetric or mass quantities</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01088839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11658600" cy="5257800"/>
          </a:xfrm>
        </p:spPr>
        <p:txBody>
          <a:bodyPr>
            <a:noAutofit/>
          </a:bodyPr>
          <a:lstStyle/>
          <a:p>
            <a:pPr lvl="0">
              <a:lnSpc>
                <a:spcPct val="150000"/>
              </a:lnSpc>
              <a:buFont typeface="Wingdings" panose="05000000000000000000" pitchFamily="2" charset="2"/>
              <a:buChar char=""/>
            </a:pPr>
            <a:r>
              <a:rPr lang="en-US" sz="2400" dirty="0">
                <a:solidFill>
                  <a:prstClr val="black"/>
                </a:solidFill>
                <a:latin typeface="Times New Roman" pitchFamily="18" charset="0"/>
                <a:cs typeface="Times New Roman" pitchFamily="18" charset="0"/>
              </a:rPr>
              <a:t>These measured quantities can be </a:t>
            </a:r>
            <a:r>
              <a:rPr lang="en-US" sz="2400" b="1" dirty="0">
                <a:solidFill>
                  <a:srgbClr val="00B050"/>
                </a:solidFill>
                <a:latin typeface="Times New Roman" pitchFamily="18" charset="0"/>
                <a:cs typeface="Times New Roman" pitchFamily="18" charset="0"/>
              </a:rPr>
              <a:t>absolute or related to duration of operation.</a:t>
            </a:r>
          </a:p>
          <a:p>
            <a:pPr lvl="0">
              <a:lnSpc>
                <a:spcPct val="150000"/>
              </a:lnSpc>
              <a:buFont typeface="Wingdings" panose="05000000000000000000" pitchFamily="2" charset="2"/>
              <a:buChar char="q"/>
            </a:pPr>
            <a:r>
              <a:rPr lang="en-US" sz="2400" b="1" u="sng" dirty="0">
                <a:solidFill>
                  <a:srgbClr val="FF0000"/>
                </a:solidFill>
                <a:latin typeface="Times New Roman" pitchFamily="18" charset="0"/>
                <a:cs typeface="Times New Roman" pitchFamily="18" charset="0"/>
              </a:rPr>
              <a:t>Absolute measurement:-</a:t>
            </a:r>
            <a:r>
              <a:rPr lang="en-US" sz="2400" dirty="0">
                <a:solidFill>
                  <a:prstClr val="black"/>
                </a:solidFill>
                <a:latin typeface="Times New Roman" pitchFamily="18" charset="0"/>
                <a:cs typeface="Times New Roman" pitchFamily="18" charset="0"/>
              </a:rPr>
              <a:t> gives the amount wear as an average worn out thickness.</a:t>
            </a:r>
          </a:p>
          <a:p>
            <a:pPr lvl="0">
              <a:lnSpc>
                <a:spcPct val="150000"/>
              </a:lnSpc>
              <a:buFont typeface="Wingdings" panose="05000000000000000000" pitchFamily="2" charset="2"/>
              <a:buChar char="q"/>
            </a:pPr>
            <a:r>
              <a:rPr lang="en-US" sz="2400" b="1" u="sng" dirty="0">
                <a:solidFill>
                  <a:srgbClr val="FF0000"/>
                </a:solidFill>
                <a:latin typeface="Times New Roman" pitchFamily="18" charset="0"/>
                <a:cs typeface="Times New Roman" pitchFamily="18" charset="0"/>
              </a:rPr>
              <a:t>Related measurement:- </a:t>
            </a:r>
            <a:r>
              <a:rPr lang="en-US" sz="2400" dirty="0">
                <a:solidFill>
                  <a:prstClr val="black"/>
                </a:solidFill>
                <a:latin typeface="Times New Roman" pitchFamily="18" charset="0"/>
                <a:cs typeface="Times New Roman" pitchFamily="18" charset="0"/>
              </a:rPr>
              <a:t>gives amount of wear per unit time of operation </a:t>
            </a:r>
          </a:p>
          <a:p>
            <a:pPr lvl="0">
              <a:lnSpc>
                <a:spcPct val="150000"/>
              </a:lnSpc>
              <a:buFont typeface="Wingdings" panose="05000000000000000000" pitchFamily="2" charset="2"/>
              <a:buChar char="q"/>
            </a:pPr>
            <a:r>
              <a:rPr lang="en-US" sz="2400" b="1" u="sng" dirty="0">
                <a:solidFill>
                  <a:srgbClr val="FF0000"/>
                </a:solidFill>
                <a:latin typeface="Times New Roman" pitchFamily="18" charset="0"/>
                <a:cs typeface="Times New Roman" pitchFamily="18" charset="0"/>
              </a:rPr>
              <a:t>Direct measurement:- </a:t>
            </a:r>
            <a:r>
              <a:rPr lang="en-US" sz="2400" dirty="0">
                <a:solidFill>
                  <a:prstClr val="black"/>
                </a:solidFill>
                <a:latin typeface="Times New Roman" pitchFamily="18" charset="0"/>
                <a:cs typeface="Times New Roman" pitchFamily="18" charset="0"/>
              </a:rPr>
              <a:t>is usually done after   disassembly But it can also be made without disassembling provided there is easy access to the measured quantities.</a:t>
            </a:r>
            <a:endParaRPr lang="en-US" sz="2400" dirty="0">
              <a:latin typeface="Times New Roman" pitchFamily="18" charset="0"/>
              <a:cs typeface="Times New Roman" pitchFamily="18" charset="0"/>
            </a:endParaRPr>
          </a:p>
        </p:txBody>
      </p:sp>
      <p:sp>
        <p:nvSpPr>
          <p:cNvPr id="6" name="Title 1">
            <a:extLst>
              <a:ext uri="{FF2B5EF4-FFF2-40B4-BE49-F238E27FC236}">
                <a16:creationId xmlns:a16="http://schemas.microsoft.com/office/drawing/2014/main" id="{019564B5-EED8-4224-A227-31D22E2D3236}"/>
              </a:ext>
            </a:extLst>
          </p:cNvPr>
          <p:cNvSpPr>
            <a:spLocks noGrp="1"/>
          </p:cNvSpPr>
          <p:nvPr>
            <p:ph type="title"/>
          </p:nvPr>
        </p:nvSpPr>
        <p:spPr>
          <a:xfrm>
            <a:off x="2405269" y="213519"/>
            <a:ext cx="9296400" cy="639762"/>
          </a:xfrm>
        </p:spPr>
        <p:txBody>
          <a:bodyPr>
            <a:normAutofit/>
          </a:bodyPr>
          <a:lstStyle/>
          <a:p>
            <a:pPr algn="r">
              <a:defRPr/>
            </a:pPr>
            <a:r>
              <a:rPr lang="en-US" sz="2800" dirty="0">
                <a:solidFill>
                  <a:schemeClr val="tx1"/>
                </a:solidFill>
                <a:latin typeface="Times New Roman" panose="02020603050405020304" pitchFamily="18" charset="0"/>
                <a:cs typeface="Times New Roman" panose="02020603050405020304" pitchFamily="18" charset="0"/>
              </a:rPr>
              <a:t>Cont. </a:t>
            </a:r>
          </a:p>
        </p:txBody>
      </p:sp>
    </p:spTree>
    <p:extLst>
      <p:ext uri="{BB962C8B-B14F-4D97-AF65-F5344CB8AC3E}">
        <p14:creationId xmlns:p14="http://schemas.microsoft.com/office/powerpoint/2010/main" val="117563564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001000" cy="715962"/>
          </a:xfrm>
        </p:spPr>
        <p:txBody>
          <a:bodyPr>
            <a:normAutofit/>
          </a:bodyPr>
          <a:lstStyle/>
          <a:p>
            <a:pPr lvl="0" algn="l">
              <a:spcBef>
                <a:spcPct val="20000"/>
              </a:spcBef>
            </a:pPr>
            <a:r>
              <a:rPr lang="en-US" sz="2800" b="1" u="sng" dirty="0">
                <a:solidFill>
                  <a:srgbClr val="00B0F0"/>
                </a:solidFill>
                <a:latin typeface="SWItalt" panose="02000400000000000000" pitchFamily="2" charset="0"/>
                <a:ea typeface="+mn-ea"/>
                <a:cs typeface="Times New Roman" pitchFamily="18" charset="0"/>
              </a:rPr>
              <a:t>Indirect measuring quantities </a:t>
            </a:r>
            <a:endParaRPr lang="en-US" sz="2800" b="1" u="sng" dirty="0">
              <a:solidFill>
                <a:srgbClr val="00B0F0"/>
              </a:solidFill>
              <a:latin typeface="SWItalt" panose="02000400000000000000" pitchFamily="2" charset="0"/>
              <a:cs typeface="Times New Roman" pitchFamily="18" charset="0"/>
            </a:endParaRPr>
          </a:p>
        </p:txBody>
      </p:sp>
      <p:sp>
        <p:nvSpPr>
          <p:cNvPr id="3" name="Content Placeholder 2"/>
          <p:cNvSpPr>
            <a:spLocks noGrp="1"/>
          </p:cNvSpPr>
          <p:nvPr>
            <p:ph idx="1"/>
          </p:nvPr>
        </p:nvSpPr>
        <p:spPr>
          <a:xfrm>
            <a:off x="381000" y="990600"/>
            <a:ext cx="11658600" cy="5257800"/>
          </a:xfrm>
        </p:spPr>
        <p:txBody>
          <a:bodyPr>
            <a:normAutofit/>
          </a:bodyPr>
          <a:lstStyle/>
          <a:p>
            <a:pPr marL="0" indent="0" algn="just">
              <a:lnSpc>
                <a:spcPct val="150000"/>
              </a:lnSpc>
              <a:buNone/>
            </a:pPr>
            <a:r>
              <a:rPr lang="en-US" sz="2800" dirty="0">
                <a:solidFill>
                  <a:prstClr val="black"/>
                </a:solidFill>
                <a:latin typeface="Times New Roman" pitchFamily="18" charset="0"/>
                <a:cs typeface="Times New Roman" pitchFamily="18" charset="0"/>
              </a:rPr>
              <a:t>During  the  operation  of  a  machine  or  parts  of  it, certain  </a:t>
            </a:r>
            <a:r>
              <a:rPr lang="en-US" sz="2800" b="1" dirty="0">
                <a:solidFill>
                  <a:srgbClr val="00B050"/>
                </a:solidFill>
                <a:latin typeface="Times New Roman" pitchFamily="18" charset="0"/>
                <a:cs typeface="Times New Roman" pitchFamily="18" charset="0"/>
              </a:rPr>
              <a:t>signals</a:t>
            </a:r>
            <a:r>
              <a:rPr lang="en-US" sz="2800" dirty="0">
                <a:solidFill>
                  <a:srgbClr val="00B050"/>
                </a:solidFill>
                <a:latin typeface="Times New Roman" pitchFamily="18" charset="0"/>
                <a:cs typeface="Times New Roman" pitchFamily="18" charset="0"/>
              </a:rPr>
              <a:t>  are  produced  which  are  related  to the state of operation of the machine. </a:t>
            </a:r>
          </a:p>
          <a:p>
            <a:pPr marL="0" indent="0" algn="just">
              <a:lnSpc>
                <a:spcPct val="150000"/>
              </a:lnSpc>
              <a:buNone/>
            </a:pPr>
            <a:r>
              <a:rPr lang="en-US" sz="2800" dirty="0">
                <a:solidFill>
                  <a:prstClr val="black"/>
                </a:solidFill>
                <a:latin typeface="Times New Roman" pitchFamily="18" charset="0"/>
                <a:cs typeface="Times New Roman" pitchFamily="18" charset="0"/>
              </a:rPr>
              <a:t>These  signal,  which  are  known  as  the  </a:t>
            </a:r>
            <a:r>
              <a:rPr lang="en-US" sz="2800" b="1" dirty="0">
                <a:solidFill>
                  <a:srgbClr val="FF0000"/>
                </a:solidFill>
                <a:latin typeface="Times New Roman" pitchFamily="18" charset="0"/>
                <a:cs typeface="Times New Roman" pitchFamily="18" charset="0"/>
              </a:rPr>
              <a:t>diagnostic parameters;</a:t>
            </a:r>
            <a:r>
              <a:rPr lang="en-US" sz="2800" dirty="0">
                <a:solidFill>
                  <a:srgbClr val="FF0000"/>
                </a:solidFill>
                <a:latin typeface="Times New Roman" pitchFamily="18" charset="0"/>
                <a:cs typeface="Times New Roman" pitchFamily="18" charset="0"/>
              </a:rPr>
              <a:t> </a:t>
            </a:r>
            <a:r>
              <a:rPr lang="en-US" sz="2800" dirty="0">
                <a:solidFill>
                  <a:prstClr val="black"/>
                </a:solidFill>
                <a:latin typeface="Times New Roman" pitchFamily="18" charset="0"/>
                <a:cs typeface="Times New Roman" pitchFamily="18" charset="0"/>
              </a:rPr>
              <a:t>if  properly  analyzed  provide  some information regarding the </a:t>
            </a:r>
            <a:r>
              <a:rPr lang="en-US" sz="2800" dirty="0">
                <a:solidFill>
                  <a:srgbClr val="00B050"/>
                </a:solidFill>
                <a:latin typeface="Times New Roman" pitchFamily="18" charset="0"/>
                <a:cs typeface="Times New Roman" pitchFamily="18" charset="0"/>
              </a:rPr>
              <a:t>state of the machine.</a:t>
            </a:r>
            <a:r>
              <a:rPr lang="en-US" sz="2800" dirty="0">
                <a:solidFill>
                  <a:prstClr val="black"/>
                </a:solidFill>
                <a:latin typeface="Times New Roman" pitchFamily="18" charset="0"/>
                <a:cs typeface="Times New Roman" pitchFamily="18" charset="0"/>
              </a:rPr>
              <a:t> </a:t>
            </a:r>
          </a:p>
          <a:p>
            <a:pPr marL="0" indent="0" algn="just">
              <a:lnSpc>
                <a:spcPct val="150000"/>
              </a:lnSpc>
              <a:buNone/>
            </a:pPr>
            <a:r>
              <a:rPr lang="en-US" sz="2800" dirty="0">
                <a:solidFill>
                  <a:prstClr val="black"/>
                </a:solidFill>
                <a:latin typeface="Times New Roman" pitchFamily="18" charset="0"/>
                <a:cs typeface="Times New Roman" pitchFamily="18" charset="0"/>
              </a:rPr>
              <a:t>It  should  be noted that influence from  the environment  introduces  errors  in  the  measured results.</a:t>
            </a:r>
          </a:p>
          <a:p>
            <a:pPr marL="0" indent="0">
              <a:buNone/>
            </a:pPr>
            <a:endParaRPr lang="en-US" dirty="0"/>
          </a:p>
        </p:txBody>
      </p:sp>
    </p:spTree>
    <p:extLst>
      <p:ext uri="{BB962C8B-B14F-4D97-AF65-F5344CB8AC3E}">
        <p14:creationId xmlns:p14="http://schemas.microsoft.com/office/powerpoint/2010/main" val="121851790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7467600" cy="609600"/>
          </a:xfrm>
          <a:ln>
            <a:solidFill>
              <a:srgbClr val="00B050"/>
            </a:solidFill>
          </a:ln>
        </p:spPr>
        <p:txBody>
          <a:bodyPr>
            <a:normAutofit fontScale="90000"/>
          </a:bodyPr>
          <a:lstStyle/>
          <a:p>
            <a:pPr lvl="0">
              <a:spcBef>
                <a:spcPct val="20000"/>
              </a:spcBef>
            </a:pPr>
            <a:r>
              <a:rPr lang="en-US" sz="3200" b="1" dirty="0">
                <a:solidFill>
                  <a:srgbClr val="FF0000"/>
                </a:solidFill>
                <a:latin typeface="Lucida Calligraphy" panose="03010101010101010101" pitchFamily="66" charset="0"/>
                <a:ea typeface="+mn-ea"/>
                <a:cs typeface="Times New Roman" pitchFamily="18" charset="0"/>
              </a:rPr>
              <a:t>4.2 Methods of condition monitoring</a:t>
            </a:r>
            <a:endParaRPr lang="en-US" sz="3200" b="1" dirty="0">
              <a:solidFill>
                <a:srgbClr val="FF0000"/>
              </a:solidFill>
              <a:latin typeface="Lucida Calligraphy" panose="03010101010101010101" pitchFamily="66" charset="0"/>
              <a:cs typeface="Times New Roman" pitchFamily="18" charset="0"/>
            </a:endParaRPr>
          </a:p>
        </p:txBody>
      </p:sp>
      <p:sp>
        <p:nvSpPr>
          <p:cNvPr id="3" name="Content Placeholder 2"/>
          <p:cNvSpPr>
            <a:spLocks noGrp="1"/>
          </p:cNvSpPr>
          <p:nvPr>
            <p:ph idx="1"/>
          </p:nvPr>
        </p:nvSpPr>
        <p:spPr>
          <a:xfrm>
            <a:off x="381000" y="1219200"/>
            <a:ext cx="11277600" cy="4953000"/>
          </a:xfrm>
        </p:spPr>
        <p:txBody>
          <a:bodyPr>
            <a:normAutofit lnSpcReduction="10000"/>
          </a:bodyPr>
          <a:lstStyle/>
          <a:p>
            <a:pPr marL="0" indent="0" algn="just">
              <a:lnSpc>
                <a:spcPct val="160000"/>
              </a:lnSpc>
              <a:buNone/>
            </a:pPr>
            <a:r>
              <a:rPr lang="en-US" dirty="0">
                <a:latin typeface="Times New Roman" pitchFamily="18" charset="0"/>
                <a:cs typeface="Times New Roman" pitchFamily="18" charset="0"/>
              </a:rPr>
              <a:t>Most techniques of condition monitoring amount to the systematic application of commonly accepted methods of fault diagnosis. </a:t>
            </a:r>
          </a:p>
          <a:p>
            <a:pPr marL="0" indent="0" algn="just">
              <a:lnSpc>
                <a:spcPct val="160000"/>
              </a:lnSpc>
              <a:buNone/>
            </a:pPr>
            <a:r>
              <a:rPr lang="en-US" dirty="0">
                <a:latin typeface="Times New Roman" pitchFamily="18" charset="0"/>
                <a:cs typeface="Times New Roman" pitchFamily="18" charset="0"/>
              </a:rPr>
              <a:t>These techniques are classified as </a:t>
            </a:r>
            <a:r>
              <a:rPr lang="en-US" b="1" dirty="0">
                <a:solidFill>
                  <a:srgbClr val="FF0000"/>
                </a:solidFill>
                <a:latin typeface="Times New Roman" pitchFamily="18" charset="0"/>
                <a:cs typeface="Times New Roman" pitchFamily="18" charset="0"/>
              </a:rPr>
              <a:t>on-load </a:t>
            </a:r>
            <a:r>
              <a:rPr lang="en-US" b="1" dirty="0">
                <a:solidFill>
                  <a:srgbClr val="00B050"/>
                </a:solidFill>
                <a:latin typeface="Times New Roman" pitchFamily="18" charset="0"/>
                <a:cs typeface="Times New Roman" pitchFamily="18" charset="0"/>
              </a:rPr>
              <a:t>or</a:t>
            </a:r>
            <a:r>
              <a:rPr lang="en-US" b="1" dirty="0">
                <a:solidFill>
                  <a:srgbClr val="FF0000"/>
                </a:solidFill>
                <a:latin typeface="Times New Roman" pitchFamily="18" charset="0"/>
                <a:cs typeface="Times New Roman" pitchFamily="18" charset="0"/>
              </a:rPr>
              <a:t> off-load  </a:t>
            </a:r>
            <a:r>
              <a:rPr lang="en-US" dirty="0">
                <a:latin typeface="Times New Roman" pitchFamily="18" charset="0"/>
                <a:cs typeface="Times New Roman" pitchFamily="18" charset="0"/>
              </a:rPr>
              <a:t>monitoring techniques.</a:t>
            </a:r>
          </a:p>
          <a:p>
            <a:pPr marL="0" indent="0" algn="just">
              <a:lnSpc>
                <a:spcPct val="160000"/>
              </a:lnSpc>
              <a:buNone/>
            </a:pPr>
            <a:r>
              <a:rPr lang="en-US" b="1" u="sng" dirty="0">
                <a:solidFill>
                  <a:srgbClr val="00B050"/>
                </a:solidFill>
                <a:latin typeface="Lucida Calligraphy" panose="03010101010101010101" pitchFamily="66" charset="0"/>
                <a:cs typeface="Times New Roman" pitchFamily="18" charset="0"/>
              </a:rPr>
              <a:t>4.2.1 On-load monitoring techniques</a:t>
            </a:r>
          </a:p>
          <a:p>
            <a:pPr marL="0" indent="0" algn="just">
              <a:lnSpc>
                <a:spcPct val="160000"/>
              </a:lnSpc>
              <a:buNone/>
            </a:pPr>
            <a:r>
              <a:rPr lang="en-US" dirty="0">
                <a:latin typeface="Times New Roman" pitchFamily="18" charset="0"/>
                <a:cs typeface="Times New Roman" pitchFamily="18" charset="0"/>
              </a:rPr>
              <a:t>On-load monitoring techniques are mostly carried out without interruption of operation of the unit. </a:t>
            </a:r>
          </a:p>
        </p:txBody>
      </p:sp>
    </p:spTree>
    <p:extLst>
      <p:ext uri="{BB962C8B-B14F-4D97-AF65-F5344CB8AC3E}">
        <p14:creationId xmlns:p14="http://schemas.microsoft.com/office/powerpoint/2010/main" val="228304200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10134600" cy="5638800"/>
          </a:xfrm>
        </p:spPr>
        <p:txBody>
          <a:bodyPr>
            <a:normAutofit/>
          </a:bodyPr>
          <a:lstStyle/>
          <a:p>
            <a:pPr marL="0" indent="0">
              <a:lnSpc>
                <a:spcPct val="150000"/>
              </a:lnSpc>
              <a:buNone/>
            </a:pPr>
            <a:r>
              <a:rPr lang="en-US" sz="2800" b="1" u="sng" dirty="0">
                <a:solidFill>
                  <a:srgbClr val="FF0000"/>
                </a:solidFill>
                <a:latin typeface="Lucida Calligraphy" panose="03010101010101010101" pitchFamily="66" charset="0"/>
                <a:cs typeface="Times New Roman" pitchFamily="18" charset="0"/>
              </a:rPr>
              <a:t>These techniques include:</a:t>
            </a:r>
          </a:p>
          <a:p>
            <a:pPr lvl="1">
              <a:lnSpc>
                <a:spcPct val="150000"/>
              </a:lnSpc>
              <a:buFont typeface="Wingdings" panose="05000000000000000000" pitchFamily="2" charset="2"/>
              <a:buChar char="F"/>
            </a:pPr>
            <a:r>
              <a:rPr lang="en-US" dirty="0">
                <a:latin typeface="Times New Roman" pitchFamily="18" charset="0"/>
                <a:cs typeface="Times New Roman" pitchFamily="18" charset="0"/>
              </a:rPr>
              <a:t>Visual, aural and tactical inspection of accessible components; </a:t>
            </a:r>
          </a:p>
          <a:p>
            <a:pPr lvl="1">
              <a:lnSpc>
                <a:spcPct val="150000"/>
              </a:lnSpc>
              <a:buFont typeface="Wingdings" panose="05000000000000000000" pitchFamily="2" charset="2"/>
              <a:buChar char="F"/>
            </a:pPr>
            <a:r>
              <a:rPr lang="en-US" dirty="0">
                <a:latin typeface="Times New Roman" pitchFamily="18" charset="0"/>
                <a:cs typeface="Times New Roman" pitchFamily="18" charset="0"/>
              </a:rPr>
              <a:t>Temperature monitoring. </a:t>
            </a:r>
          </a:p>
          <a:p>
            <a:pPr lvl="1">
              <a:lnSpc>
                <a:spcPct val="150000"/>
              </a:lnSpc>
              <a:buFont typeface="Wingdings" panose="05000000000000000000" pitchFamily="2" charset="2"/>
              <a:buChar char="F"/>
            </a:pPr>
            <a:r>
              <a:rPr lang="en-US" dirty="0">
                <a:latin typeface="Times New Roman" pitchFamily="18" charset="0"/>
                <a:cs typeface="Times New Roman" pitchFamily="18" charset="0"/>
              </a:rPr>
              <a:t>Lubricant monitoring. </a:t>
            </a:r>
          </a:p>
          <a:p>
            <a:pPr lvl="1">
              <a:lnSpc>
                <a:spcPct val="150000"/>
              </a:lnSpc>
              <a:buFont typeface="Wingdings" panose="05000000000000000000" pitchFamily="2" charset="2"/>
              <a:buChar char="F"/>
            </a:pPr>
            <a:r>
              <a:rPr lang="en-US" dirty="0">
                <a:latin typeface="Times New Roman" pitchFamily="18" charset="0"/>
                <a:cs typeface="Times New Roman" pitchFamily="18" charset="0"/>
              </a:rPr>
              <a:t>Leak detection. </a:t>
            </a:r>
          </a:p>
          <a:p>
            <a:pPr lvl="1">
              <a:lnSpc>
                <a:spcPct val="150000"/>
              </a:lnSpc>
              <a:buFont typeface="Wingdings" panose="05000000000000000000" pitchFamily="2" charset="2"/>
              <a:buChar char="F"/>
            </a:pPr>
            <a:r>
              <a:rPr lang="en-US" dirty="0">
                <a:latin typeface="Times New Roman" pitchFamily="18" charset="0"/>
                <a:cs typeface="Times New Roman" pitchFamily="18" charset="0"/>
              </a:rPr>
              <a:t>Vibration monitoring/sound monitoring and</a:t>
            </a:r>
          </a:p>
          <a:p>
            <a:pPr lvl="1">
              <a:lnSpc>
                <a:spcPct val="150000"/>
              </a:lnSpc>
              <a:buFont typeface="Wingdings" panose="05000000000000000000" pitchFamily="2" charset="2"/>
              <a:buChar char="F"/>
            </a:pPr>
            <a:r>
              <a:rPr lang="en-US" dirty="0">
                <a:latin typeface="Times New Roman" pitchFamily="18" charset="0"/>
                <a:cs typeface="Times New Roman" pitchFamily="18" charset="0"/>
              </a:rPr>
              <a:t>Corrosion monitoring.  </a:t>
            </a:r>
          </a:p>
        </p:txBody>
      </p:sp>
      <p:sp>
        <p:nvSpPr>
          <p:cNvPr id="6" name="Title 1">
            <a:extLst>
              <a:ext uri="{FF2B5EF4-FFF2-40B4-BE49-F238E27FC236}">
                <a16:creationId xmlns:a16="http://schemas.microsoft.com/office/drawing/2014/main" id="{AF12BC56-234E-42FD-9C06-DB30D24968D3}"/>
              </a:ext>
            </a:extLst>
          </p:cNvPr>
          <p:cNvSpPr>
            <a:spLocks noGrp="1"/>
          </p:cNvSpPr>
          <p:nvPr>
            <p:ph type="title"/>
          </p:nvPr>
        </p:nvSpPr>
        <p:spPr>
          <a:xfrm>
            <a:off x="1981200" y="274638"/>
            <a:ext cx="9296400" cy="639762"/>
          </a:xfrm>
        </p:spPr>
        <p:txBody>
          <a:bodyPr>
            <a:normAutofit/>
          </a:bodyPr>
          <a:lstStyle/>
          <a:p>
            <a:pPr algn="r">
              <a:defRPr/>
            </a:pPr>
            <a:r>
              <a:rPr lang="en-US" sz="2800" dirty="0">
                <a:solidFill>
                  <a:schemeClr val="tx1"/>
                </a:solidFill>
                <a:latin typeface="Times New Roman" panose="02020603050405020304" pitchFamily="18" charset="0"/>
                <a:cs typeface="Times New Roman" panose="02020603050405020304" pitchFamily="18" charset="0"/>
              </a:rPr>
              <a:t>Cont. </a:t>
            </a:r>
          </a:p>
        </p:txBody>
      </p:sp>
    </p:spTree>
    <p:extLst>
      <p:ext uri="{BB962C8B-B14F-4D97-AF65-F5344CB8AC3E}">
        <p14:creationId xmlns:p14="http://schemas.microsoft.com/office/powerpoint/2010/main" val="164089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6629400" cy="533400"/>
          </a:xfrm>
        </p:spPr>
        <p:txBody>
          <a:bodyPr>
            <a:normAutofit fontScale="90000"/>
          </a:bodyPr>
          <a:lstStyle/>
          <a:p>
            <a:pPr lvl="0" algn="l">
              <a:spcBef>
                <a:spcPct val="20000"/>
              </a:spcBef>
            </a:pPr>
            <a:r>
              <a:rPr lang="en-US" sz="2800" b="1" u="sng" dirty="0">
                <a:solidFill>
                  <a:srgbClr val="FF0000"/>
                </a:solidFill>
                <a:latin typeface="Lucida Calligraphy" panose="03010101010101010101" pitchFamily="66" charset="0"/>
                <a:ea typeface="+mn-ea"/>
                <a:cs typeface="Times New Roman" pitchFamily="18" charset="0"/>
              </a:rPr>
              <a:t>4.2.3 Off-load monitoring techniques</a:t>
            </a:r>
            <a:endParaRPr lang="en-US" sz="2800" b="1" u="sng" dirty="0">
              <a:solidFill>
                <a:srgbClr val="FF0000"/>
              </a:solidFill>
              <a:latin typeface="Lucida Calligraphy" panose="03010101010101010101" pitchFamily="66" charset="0"/>
              <a:cs typeface="Times New Roman" pitchFamily="18" charset="0"/>
            </a:endParaRPr>
          </a:p>
        </p:txBody>
      </p:sp>
      <p:sp>
        <p:nvSpPr>
          <p:cNvPr id="3" name="Content Placeholder 2"/>
          <p:cNvSpPr>
            <a:spLocks noGrp="1"/>
          </p:cNvSpPr>
          <p:nvPr>
            <p:ph idx="1"/>
          </p:nvPr>
        </p:nvSpPr>
        <p:spPr>
          <a:xfrm>
            <a:off x="533400" y="1143000"/>
            <a:ext cx="11353800" cy="5181600"/>
          </a:xfrm>
        </p:spPr>
        <p:txBody>
          <a:bodyPr>
            <a:normAutofit/>
          </a:bodyPr>
          <a:lstStyle/>
          <a:p>
            <a:pPr marL="0" indent="0" algn="just">
              <a:lnSpc>
                <a:spcPct val="160000"/>
              </a:lnSpc>
              <a:buNone/>
            </a:pPr>
            <a:r>
              <a:rPr lang="en-US" sz="2800" dirty="0">
                <a:solidFill>
                  <a:prstClr val="black"/>
                </a:solidFill>
                <a:latin typeface="Times New Roman" pitchFamily="18" charset="0"/>
                <a:cs typeface="Times New Roman" pitchFamily="18" charset="0"/>
              </a:rPr>
              <a:t>Off-load monitoring techniques require shutdown of one unit. </a:t>
            </a:r>
          </a:p>
          <a:p>
            <a:pPr marL="0" indent="0">
              <a:lnSpc>
                <a:spcPct val="160000"/>
              </a:lnSpc>
              <a:buNone/>
            </a:pPr>
            <a:r>
              <a:rPr lang="en-US" sz="2800" b="1" u="sng" dirty="0">
                <a:solidFill>
                  <a:srgbClr val="FF0000"/>
                </a:solidFill>
                <a:latin typeface="Lucida Calligraphy" panose="03010101010101010101" pitchFamily="66" charset="0"/>
                <a:cs typeface="Times New Roman" pitchFamily="18" charset="0"/>
              </a:rPr>
              <a:t>These techniques include:</a:t>
            </a:r>
          </a:p>
          <a:p>
            <a:pPr lvl="1">
              <a:lnSpc>
                <a:spcPct val="150000"/>
              </a:lnSpc>
              <a:buFont typeface="Wingdings" pitchFamily="2" charset="2"/>
              <a:buChar char="Ø"/>
            </a:pPr>
            <a:r>
              <a:rPr lang="en-US" sz="2600" dirty="0">
                <a:solidFill>
                  <a:prstClr val="black"/>
                </a:solidFill>
                <a:latin typeface="Times New Roman" pitchFamily="18" charset="0"/>
                <a:cs typeface="Times New Roman" pitchFamily="18" charset="0"/>
              </a:rPr>
              <a:t>Crack detection;</a:t>
            </a:r>
          </a:p>
          <a:p>
            <a:pPr lvl="1" algn="just">
              <a:lnSpc>
                <a:spcPct val="150000"/>
              </a:lnSpc>
              <a:buFont typeface="Wingdings" pitchFamily="2" charset="2"/>
              <a:buChar char="Ø"/>
            </a:pPr>
            <a:r>
              <a:rPr lang="en-US" sz="2600" dirty="0">
                <a:solidFill>
                  <a:prstClr val="black"/>
                </a:solidFill>
                <a:latin typeface="Times New Roman" pitchFamily="18" charset="0"/>
                <a:cs typeface="Times New Roman" pitchFamily="18" charset="0"/>
              </a:rPr>
              <a:t>Visual, aural and tactical inspection of normally inaccessible or moving parts;</a:t>
            </a:r>
          </a:p>
          <a:p>
            <a:pPr lvl="1">
              <a:lnSpc>
                <a:spcPct val="150000"/>
              </a:lnSpc>
              <a:buFont typeface="Wingdings" pitchFamily="2" charset="2"/>
              <a:buChar char="Ø"/>
            </a:pPr>
            <a:r>
              <a:rPr lang="en-US" sz="2600" dirty="0">
                <a:solidFill>
                  <a:prstClr val="black"/>
                </a:solidFill>
                <a:latin typeface="Times New Roman" pitchFamily="18" charset="0"/>
                <a:cs typeface="Times New Roman" pitchFamily="18" charset="0"/>
              </a:rPr>
              <a:t>Leak detection;</a:t>
            </a:r>
          </a:p>
          <a:p>
            <a:pPr lvl="1">
              <a:lnSpc>
                <a:spcPct val="150000"/>
              </a:lnSpc>
              <a:buFont typeface="Wingdings" pitchFamily="2" charset="2"/>
              <a:buChar char="Ø"/>
            </a:pPr>
            <a:r>
              <a:rPr lang="en-US" sz="2600" dirty="0">
                <a:solidFill>
                  <a:prstClr val="black"/>
                </a:solidFill>
                <a:latin typeface="Times New Roman" pitchFamily="18" charset="0"/>
                <a:cs typeface="Times New Roman" pitchFamily="18" charset="0"/>
              </a:rPr>
              <a:t>Vibration testing;</a:t>
            </a:r>
          </a:p>
          <a:p>
            <a:pPr lvl="1">
              <a:lnSpc>
                <a:spcPct val="150000"/>
              </a:lnSpc>
              <a:buFont typeface="Wingdings" pitchFamily="2" charset="2"/>
              <a:buChar char="Ø"/>
            </a:pPr>
            <a:r>
              <a:rPr lang="en-US" sz="2600" dirty="0">
                <a:solidFill>
                  <a:prstClr val="black"/>
                </a:solidFill>
                <a:latin typeface="Times New Roman" pitchFamily="18" charset="0"/>
                <a:cs typeface="Times New Roman" pitchFamily="18" charset="0"/>
              </a:rPr>
              <a:t>Corrosion monitoring </a:t>
            </a:r>
          </a:p>
          <a:p>
            <a:pPr marL="0" indent="0">
              <a:buNone/>
            </a:pPr>
            <a:endParaRPr lang="en-US" dirty="0"/>
          </a:p>
        </p:txBody>
      </p:sp>
    </p:spTree>
    <p:extLst>
      <p:ext uri="{BB962C8B-B14F-4D97-AF65-F5344CB8AC3E}">
        <p14:creationId xmlns:p14="http://schemas.microsoft.com/office/powerpoint/2010/main" val="404362907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465722"/>
            <a:ext cx="7543800" cy="838200"/>
          </a:xfrm>
          <a:ln>
            <a:solidFill>
              <a:srgbClr val="00B050"/>
            </a:solidFill>
          </a:ln>
        </p:spPr>
        <p:txBody>
          <a:bodyPr>
            <a:normAutofit fontScale="90000"/>
          </a:bodyPr>
          <a:lstStyle/>
          <a:p>
            <a:pPr lvl="0">
              <a:spcBef>
                <a:spcPct val="20000"/>
              </a:spcBef>
            </a:pPr>
            <a:r>
              <a:rPr lang="en-US" sz="3200" b="1" dirty="0">
                <a:solidFill>
                  <a:srgbClr val="FF0000"/>
                </a:solidFill>
                <a:latin typeface="Lucida Calligraphy" panose="03010101010101010101" pitchFamily="66" charset="0"/>
                <a:ea typeface="+mn-ea"/>
                <a:cs typeface="Times New Roman" pitchFamily="18" charset="0"/>
              </a:rPr>
              <a:t>4.3. Condition monitoring techniques </a:t>
            </a:r>
            <a:endParaRPr lang="en-US" sz="3200" b="1" dirty="0">
              <a:solidFill>
                <a:srgbClr val="FF0000"/>
              </a:solidFill>
              <a:latin typeface="Lucida Calligraphy" panose="03010101010101010101" pitchFamily="66" charset="0"/>
              <a:cs typeface="Times New Roman" pitchFamily="18" charset="0"/>
            </a:endParaRPr>
          </a:p>
        </p:txBody>
      </p:sp>
      <p:sp>
        <p:nvSpPr>
          <p:cNvPr id="3" name="Content Placeholder 2"/>
          <p:cNvSpPr>
            <a:spLocks noGrp="1"/>
          </p:cNvSpPr>
          <p:nvPr>
            <p:ph idx="1"/>
          </p:nvPr>
        </p:nvSpPr>
        <p:spPr>
          <a:xfrm>
            <a:off x="381000" y="1524001"/>
            <a:ext cx="11430000" cy="4830763"/>
          </a:xfrm>
        </p:spPr>
        <p:txBody>
          <a:bodyPr>
            <a:normAutofit/>
          </a:bodyPr>
          <a:lstStyle/>
          <a:p>
            <a:pPr marL="0" indent="0" algn="just">
              <a:lnSpc>
                <a:spcPct val="150000"/>
              </a:lnSpc>
              <a:buNone/>
            </a:pPr>
            <a:r>
              <a:rPr lang="en-US" sz="2800" dirty="0">
                <a:latin typeface="Times New Roman" pitchFamily="18" charset="0"/>
                <a:cs typeface="Times New Roman" pitchFamily="18" charset="0"/>
              </a:rPr>
              <a:t>Most failures give some warning before they occur. This warning is called </a:t>
            </a:r>
            <a:r>
              <a:rPr lang="en-US" sz="2800" dirty="0">
                <a:solidFill>
                  <a:srgbClr val="00B0F0"/>
                </a:solidFill>
                <a:latin typeface="Times New Roman" pitchFamily="18" charset="0"/>
                <a:cs typeface="Times New Roman" pitchFamily="18" charset="0"/>
              </a:rPr>
              <a:t>potential failure. </a:t>
            </a:r>
          </a:p>
          <a:p>
            <a:pPr marL="0" indent="0" algn="just">
              <a:lnSpc>
                <a:spcPct val="150000"/>
              </a:lnSpc>
              <a:buNone/>
            </a:pPr>
            <a:r>
              <a:rPr lang="en-US" sz="2800" dirty="0">
                <a:solidFill>
                  <a:srgbClr val="00B050"/>
                </a:solidFill>
                <a:latin typeface="Times New Roman" pitchFamily="18" charset="0"/>
                <a:cs typeface="Times New Roman" pitchFamily="18" charset="0"/>
              </a:rPr>
              <a:t>Potential failure</a:t>
            </a:r>
            <a:r>
              <a:rPr lang="en-US" sz="2800" dirty="0">
                <a:latin typeface="Times New Roman" pitchFamily="18" charset="0"/>
                <a:cs typeface="Times New Roman" pitchFamily="18" charset="0"/>
              </a:rPr>
              <a:t> is defined as an </a:t>
            </a:r>
            <a:r>
              <a:rPr lang="en-US" sz="2800" dirty="0">
                <a:solidFill>
                  <a:srgbClr val="FF0000"/>
                </a:solidFill>
                <a:latin typeface="Times New Roman" pitchFamily="18" charset="0"/>
                <a:cs typeface="Times New Roman" pitchFamily="18" charset="0"/>
              </a:rPr>
              <a:t>identifiable physical condition which indicates that a </a:t>
            </a:r>
            <a:r>
              <a:rPr lang="en-US" sz="2800" u="sng" dirty="0">
                <a:solidFill>
                  <a:srgbClr val="0070C0"/>
                </a:solidFill>
                <a:latin typeface="Times New Roman" pitchFamily="18" charset="0"/>
                <a:cs typeface="Times New Roman" pitchFamily="18" charset="0"/>
              </a:rPr>
              <a:t>functional failure </a:t>
            </a:r>
            <a:r>
              <a:rPr lang="en-US" sz="2800" dirty="0">
                <a:solidFill>
                  <a:srgbClr val="FF0000"/>
                </a:solidFill>
                <a:latin typeface="Times New Roman" pitchFamily="18" charset="0"/>
                <a:cs typeface="Times New Roman" pitchFamily="18" charset="0"/>
              </a:rPr>
              <a:t>is either about to </a:t>
            </a:r>
            <a:r>
              <a:rPr lang="en-US" sz="2800" b="1" dirty="0">
                <a:solidFill>
                  <a:srgbClr val="FF0000"/>
                </a:solidFill>
                <a:latin typeface="Times New Roman" pitchFamily="18" charset="0"/>
                <a:cs typeface="Times New Roman" pitchFamily="18" charset="0"/>
              </a:rPr>
              <a:t>occur</a:t>
            </a:r>
            <a:r>
              <a:rPr lang="en-US" sz="2800" dirty="0">
                <a:solidFill>
                  <a:srgbClr val="FF0000"/>
                </a:solidFill>
                <a:latin typeface="Times New Roman" pitchFamily="18" charset="0"/>
                <a:cs typeface="Times New Roman" pitchFamily="18" charset="0"/>
              </a:rPr>
              <a:t> or it is in the </a:t>
            </a:r>
            <a:r>
              <a:rPr lang="en-US" sz="2800" b="1" dirty="0">
                <a:solidFill>
                  <a:srgbClr val="FF0000"/>
                </a:solidFill>
                <a:latin typeface="Times New Roman" pitchFamily="18" charset="0"/>
                <a:cs typeface="Times New Roman" pitchFamily="18" charset="0"/>
              </a:rPr>
              <a:t>process of occurring; </a:t>
            </a:r>
          </a:p>
          <a:p>
            <a:pPr marL="0" indent="0" algn="just">
              <a:lnSpc>
                <a:spcPct val="150000"/>
              </a:lnSpc>
              <a:buNone/>
            </a:pPr>
            <a:r>
              <a:rPr lang="en-US" sz="2800" dirty="0">
                <a:solidFill>
                  <a:srgbClr val="00B050"/>
                </a:solidFill>
                <a:latin typeface="Times New Roman" pitchFamily="18" charset="0"/>
                <a:cs typeface="Times New Roman" pitchFamily="18" charset="0"/>
              </a:rPr>
              <a:t>A functional failure </a:t>
            </a:r>
            <a:r>
              <a:rPr lang="en-US" sz="2800" dirty="0">
                <a:latin typeface="Times New Roman" pitchFamily="18" charset="0"/>
                <a:cs typeface="Times New Roman" pitchFamily="18" charset="0"/>
              </a:rPr>
              <a:t>is defined as the </a:t>
            </a:r>
            <a:r>
              <a:rPr lang="en-US" sz="2800" dirty="0">
                <a:solidFill>
                  <a:srgbClr val="FF0000"/>
                </a:solidFill>
                <a:latin typeface="Times New Roman" pitchFamily="18" charset="0"/>
                <a:cs typeface="Times New Roman" pitchFamily="18" charset="0"/>
              </a:rPr>
              <a:t>inability of equipment in meeting a specified performance standard.</a:t>
            </a:r>
          </a:p>
        </p:txBody>
      </p:sp>
    </p:spTree>
    <p:extLst>
      <p:ext uri="{BB962C8B-B14F-4D97-AF65-F5344CB8AC3E}">
        <p14:creationId xmlns:p14="http://schemas.microsoft.com/office/powerpoint/2010/main" val="296495663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89318"/>
            <a:ext cx="7381490" cy="679044"/>
          </a:xfrm>
          <a:ln>
            <a:solidFill>
              <a:schemeClr val="accent1"/>
            </a:solidFill>
          </a:ln>
        </p:spPr>
        <p:txBody>
          <a:bodyPr>
            <a:normAutofit fontScale="90000"/>
          </a:bodyPr>
          <a:lstStyle/>
          <a:p>
            <a:pPr lvl="0">
              <a:spcBef>
                <a:spcPct val="20000"/>
              </a:spcBef>
            </a:pPr>
            <a:r>
              <a:rPr lang="en-US" sz="2800" b="1" dirty="0">
                <a:solidFill>
                  <a:srgbClr val="FF0000"/>
                </a:solidFill>
                <a:latin typeface="Times New Roman" pitchFamily="18" charset="0"/>
                <a:ea typeface="+mn-ea"/>
                <a:cs typeface="Times New Roman" pitchFamily="18" charset="0"/>
              </a:rPr>
              <a:t>Potential failures and on-condition maintenance:-</a:t>
            </a:r>
            <a:endParaRPr lang="en-US" sz="28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199" y="990601"/>
            <a:ext cx="10958951" cy="4525963"/>
          </a:xfrm>
        </p:spPr>
        <p:txBody>
          <a:bodyPr/>
          <a:lstStyle/>
          <a:p>
            <a:pPr marL="0" indent="0" algn="just">
              <a:buNone/>
            </a:pPr>
            <a:r>
              <a:rPr lang="en-US" sz="2400" dirty="0">
                <a:solidFill>
                  <a:prstClr val="black"/>
                </a:solidFill>
                <a:latin typeface="Times New Roman" pitchFamily="18" charset="0"/>
                <a:cs typeface="Times New Roman" pitchFamily="18" charset="0"/>
              </a:rPr>
              <a:t>If evidence can be found that some component/equipment is in the final stage of failure, it may be possible to take action to prevent complete failure and/or its consequences.</a:t>
            </a:r>
          </a:p>
          <a:p>
            <a:pPr marL="0" indent="0" algn="just">
              <a:buNone/>
            </a:pPr>
            <a:r>
              <a:rPr lang="en-US" sz="2400" dirty="0">
                <a:solidFill>
                  <a:prstClr val="black"/>
                </a:solidFill>
                <a:latin typeface="Times New Roman" pitchFamily="18" charset="0"/>
                <a:cs typeface="Times New Roman" pitchFamily="18" charset="0"/>
              </a:rPr>
              <a:t>The P-F curve is employed to show what happens in the final stages of failures:-</a:t>
            </a:r>
          </a:p>
          <a:p>
            <a:pPr marL="0" indent="0" algn="just">
              <a:buNone/>
            </a:pPr>
            <a:r>
              <a:rPr lang="en-US" sz="2400" dirty="0">
                <a:solidFill>
                  <a:prstClr val="black"/>
                </a:solidFill>
                <a:latin typeface="Times New Roman" pitchFamily="18" charset="0"/>
                <a:cs typeface="Times New Roman" pitchFamily="18" charset="0"/>
              </a:rPr>
              <a:t>                </a:t>
            </a:r>
            <a:r>
              <a:rPr lang="en-US" sz="2000" dirty="0">
                <a:solidFill>
                  <a:srgbClr val="00B050"/>
                </a:solidFill>
                <a:latin typeface="Times New Roman" pitchFamily="18" charset="0"/>
                <a:cs typeface="Times New Roman" pitchFamily="18" charset="0"/>
              </a:rPr>
              <a:t>point where failure start to occur</a:t>
            </a:r>
          </a:p>
          <a:p>
            <a:pPr marL="0" indent="0">
              <a:buNone/>
            </a:pPr>
            <a:r>
              <a:rPr lang="en-US" sz="2000" dirty="0">
                <a:latin typeface="Times New Roman" pitchFamily="18" charset="0"/>
                <a:cs typeface="Times New Roman" pitchFamily="18" charset="0"/>
              </a:rPr>
              <a:t>                                                                       </a:t>
            </a:r>
            <a:r>
              <a:rPr lang="en-US" sz="2000" dirty="0">
                <a:solidFill>
                  <a:srgbClr val="00B0F0"/>
                </a:solidFill>
                <a:latin typeface="Times New Roman" pitchFamily="18" charset="0"/>
                <a:cs typeface="Times New Roman" pitchFamily="18" charset="0"/>
              </a:rPr>
              <a:t>point where we can determine that </a:t>
            </a:r>
          </a:p>
          <a:p>
            <a:pPr marL="0" indent="0">
              <a:buNone/>
            </a:pPr>
            <a:r>
              <a:rPr lang="en-US" sz="2000" dirty="0">
                <a:solidFill>
                  <a:prstClr val="black"/>
                </a:solidFill>
                <a:latin typeface="Times New Roman" pitchFamily="18" charset="0"/>
                <a:cs typeface="Times New Roman" pitchFamily="18" charset="0"/>
              </a:rPr>
              <a:t>                                                                                   </a:t>
            </a:r>
            <a:r>
              <a:rPr lang="en-US" sz="2000" dirty="0">
                <a:solidFill>
                  <a:srgbClr val="00B0F0"/>
                </a:solidFill>
                <a:latin typeface="Times New Roman" pitchFamily="18" charset="0"/>
                <a:cs typeface="Times New Roman" pitchFamily="18" charset="0"/>
              </a:rPr>
              <a:t>component is falling</a:t>
            </a:r>
          </a:p>
          <a:p>
            <a:pPr marL="0" indent="0">
              <a:buNone/>
            </a:pPr>
            <a:r>
              <a:rPr lang="en-US" sz="2000" dirty="0">
                <a:solidFill>
                  <a:prstClr val="black"/>
                </a:solidFill>
                <a:latin typeface="Times New Roman" pitchFamily="18" charset="0"/>
                <a:cs typeface="Times New Roman" pitchFamily="18" charset="0"/>
              </a:rPr>
              <a:t>                                                                                     </a:t>
            </a:r>
            <a:r>
              <a:rPr lang="en-US" sz="2000" b="1" dirty="0">
                <a:solidFill>
                  <a:srgbClr val="00B0F0"/>
                </a:solidFill>
                <a:latin typeface="Times New Roman" pitchFamily="18" charset="0"/>
                <a:cs typeface="Times New Roman" pitchFamily="18" charset="0"/>
              </a:rPr>
              <a:t>(potential failure)</a:t>
            </a:r>
            <a:endParaRPr lang="en-US" dirty="0">
              <a:solidFill>
                <a:srgbClr val="00B0F0"/>
              </a:solidFill>
              <a:latin typeface="Times New Roman" pitchFamily="18" charset="0"/>
              <a:cs typeface="Times New Roman" pitchFamily="18" charset="0"/>
            </a:endParaRPr>
          </a:p>
        </p:txBody>
      </p:sp>
      <p:sp>
        <p:nvSpPr>
          <p:cNvPr id="16" name="Rectangle 15"/>
          <p:cNvSpPr/>
          <p:nvPr/>
        </p:nvSpPr>
        <p:spPr>
          <a:xfrm>
            <a:off x="6355065" y="5106606"/>
            <a:ext cx="3933092" cy="769441"/>
          </a:xfrm>
          <a:prstGeom prst="rect">
            <a:avLst/>
          </a:prstGeom>
        </p:spPr>
        <p:txBody>
          <a:bodyPr wrap="square">
            <a:spAutoFit/>
          </a:bodyPr>
          <a:lstStyle/>
          <a:p>
            <a:pPr lvl="0">
              <a:spcBef>
                <a:spcPct val="20000"/>
              </a:spcBef>
            </a:pPr>
            <a:r>
              <a:rPr lang="en-US" sz="2000" dirty="0">
                <a:solidFill>
                  <a:srgbClr val="FF0000"/>
                </a:solidFill>
                <a:latin typeface="Times New Roman" pitchFamily="18" charset="0"/>
                <a:cs typeface="Times New Roman" pitchFamily="18" charset="0"/>
              </a:rPr>
              <a:t>point where component has failure</a:t>
            </a:r>
          </a:p>
          <a:p>
            <a:pPr lvl="0">
              <a:spcBef>
                <a:spcPct val="20000"/>
              </a:spcBef>
            </a:pPr>
            <a:r>
              <a:rPr lang="en-US" sz="2000" dirty="0">
                <a:solidFill>
                  <a:srgbClr val="FF0000"/>
                </a:solidFill>
                <a:latin typeface="Times New Roman" pitchFamily="18" charset="0"/>
                <a:cs typeface="Times New Roman" pitchFamily="18" charset="0"/>
              </a:rPr>
              <a:t>               </a:t>
            </a:r>
            <a:r>
              <a:rPr lang="en-US" sz="2000" b="1" dirty="0">
                <a:solidFill>
                  <a:srgbClr val="FF0000"/>
                </a:solidFill>
                <a:latin typeface="Times New Roman" pitchFamily="18" charset="0"/>
                <a:cs typeface="Times New Roman" pitchFamily="18" charset="0"/>
              </a:rPr>
              <a:t>(functional failure)</a:t>
            </a:r>
            <a:endParaRPr lang="en-US" sz="3200" b="1" dirty="0">
              <a:solidFill>
                <a:srgbClr val="FF0000"/>
              </a:solidFill>
              <a:latin typeface="Times New Roman" pitchFamily="18" charset="0"/>
              <a:cs typeface="Times New Roman" pitchFamily="18" charset="0"/>
            </a:endParaRPr>
          </a:p>
        </p:txBody>
      </p:sp>
      <p:sp>
        <p:nvSpPr>
          <p:cNvPr id="21" name="Rectangle 20"/>
          <p:cNvSpPr/>
          <p:nvPr/>
        </p:nvSpPr>
        <p:spPr>
          <a:xfrm>
            <a:off x="5590790" y="6056451"/>
            <a:ext cx="638316" cy="400110"/>
          </a:xfrm>
          <a:prstGeom prst="rect">
            <a:avLst/>
          </a:prstGeom>
        </p:spPr>
        <p:txBody>
          <a:bodyPr wrap="none">
            <a:spAutoFit/>
          </a:bodyPr>
          <a:lstStyle/>
          <a:p>
            <a:pPr lvl="0">
              <a:spcBef>
                <a:spcPct val="20000"/>
              </a:spcBef>
            </a:pPr>
            <a:r>
              <a:rPr lang="en-US" sz="2000" dirty="0">
                <a:solidFill>
                  <a:prstClr val="black"/>
                </a:solidFill>
                <a:latin typeface="Times New Roman" pitchFamily="18" charset="0"/>
                <a:cs typeface="Times New Roman" pitchFamily="18" charset="0"/>
              </a:rPr>
              <a:t>time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810001"/>
            <a:ext cx="1228542" cy="1000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1143000" y="3327548"/>
            <a:ext cx="5819390" cy="3708891"/>
            <a:chOff x="-381000" y="3327547"/>
            <a:chExt cx="5819390" cy="3708891"/>
          </a:xfrm>
        </p:grpSpPr>
        <p:grpSp>
          <p:nvGrpSpPr>
            <p:cNvPr id="20" name="Group 19"/>
            <p:cNvGrpSpPr/>
            <p:nvPr/>
          </p:nvGrpSpPr>
          <p:grpSpPr>
            <a:xfrm>
              <a:off x="-381000" y="3327547"/>
              <a:ext cx="5819390" cy="3708891"/>
              <a:chOff x="-256790" y="3867120"/>
              <a:chExt cx="5819390" cy="3708891"/>
            </a:xfrm>
          </p:grpSpPr>
          <p:grpSp>
            <p:nvGrpSpPr>
              <p:cNvPr id="13" name="Group 12"/>
              <p:cNvGrpSpPr/>
              <p:nvPr/>
            </p:nvGrpSpPr>
            <p:grpSpPr>
              <a:xfrm>
                <a:off x="-256790" y="3962400"/>
                <a:ext cx="5819390" cy="3613611"/>
                <a:chOff x="-256790" y="3962400"/>
                <a:chExt cx="5819390" cy="3613611"/>
              </a:xfrm>
            </p:grpSpPr>
            <p:grpSp>
              <p:nvGrpSpPr>
                <p:cNvPr id="11" name="Group 10"/>
                <p:cNvGrpSpPr/>
                <p:nvPr/>
              </p:nvGrpSpPr>
              <p:grpSpPr>
                <a:xfrm>
                  <a:off x="1219200" y="3962400"/>
                  <a:ext cx="4343400" cy="2438400"/>
                  <a:chOff x="1219200" y="3962400"/>
                  <a:chExt cx="4343400" cy="2438400"/>
                </a:xfrm>
              </p:grpSpPr>
              <p:cxnSp>
                <p:nvCxnSpPr>
                  <p:cNvPr id="5" name="Straight Arrow Connector 4"/>
                  <p:cNvCxnSpPr/>
                  <p:nvPr/>
                </p:nvCxnSpPr>
                <p:spPr>
                  <a:xfrm>
                    <a:off x="1219200" y="6400800"/>
                    <a:ext cx="4343400"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V="1">
                    <a:off x="1219200" y="3962400"/>
                    <a:ext cx="0" cy="24384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grpSp>
            <p:sp>
              <p:nvSpPr>
                <p:cNvPr id="12" name="Arc 11"/>
                <p:cNvSpPr/>
                <p:nvPr/>
              </p:nvSpPr>
              <p:spPr>
                <a:xfrm rot="960309">
                  <a:off x="-256790" y="4207588"/>
                  <a:ext cx="5015701" cy="3368423"/>
                </a:xfrm>
                <a:prstGeom prst="arc">
                  <a:avLst>
                    <a:gd name="adj1" fmla="val 14641597"/>
                    <a:gd name="adj2" fmla="val 2129347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15" name="Straight Arrow Connector 14"/>
              <p:cNvCxnSpPr/>
              <p:nvPr/>
            </p:nvCxnSpPr>
            <p:spPr>
              <a:xfrm flipH="1">
                <a:off x="1941342" y="3867120"/>
                <a:ext cx="152400" cy="285722"/>
              </a:xfrm>
              <a:prstGeom prst="straightConnector1">
                <a:avLst/>
              </a:prstGeom>
              <a:ln>
                <a:solidFill>
                  <a:srgbClr val="00B050"/>
                </a:solidFill>
                <a:tailEnd type="arrow"/>
              </a:ln>
            </p:spPr>
            <p:style>
              <a:lnRef idx="1">
                <a:schemeClr val="accent3"/>
              </a:lnRef>
              <a:fillRef idx="0">
                <a:schemeClr val="accent3"/>
              </a:fillRef>
              <a:effectRef idx="0">
                <a:schemeClr val="accent3"/>
              </a:effectRef>
              <a:fontRef idx="minor">
                <a:schemeClr val="tx1"/>
              </a:fontRef>
            </p:style>
          </p:cxnSp>
          <p:cxnSp>
            <p:nvCxnSpPr>
              <p:cNvPr id="17" name="Straight Arrow Connector 16"/>
              <p:cNvCxnSpPr/>
              <p:nvPr/>
            </p:nvCxnSpPr>
            <p:spPr>
              <a:xfrm flipH="1">
                <a:off x="4648200" y="5829357"/>
                <a:ext cx="304800" cy="571443"/>
              </a:xfrm>
              <a:prstGeom prst="straightConnector1">
                <a:avLst/>
              </a:prstGeom>
              <a:ln>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H="1">
                <a:off x="4253593" y="4425773"/>
                <a:ext cx="547007" cy="802212"/>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grpSp>
        <p:cxnSp>
          <p:nvCxnSpPr>
            <p:cNvPr id="6" name="Straight Connector 5"/>
            <p:cNvCxnSpPr>
              <a:stCxn id="12" idx="0"/>
            </p:cNvCxnSpPr>
            <p:nvPr/>
          </p:nvCxnSpPr>
          <p:spPr>
            <a:xfrm flipH="1">
              <a:off x="1094990" y="3598544"/>
              <a:ext cx="723642" cy="14725"/>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4961861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1"/>
            <a:ext cx="10668000" cy="5745163"/>
          </a:xfrm>
        </p:spPr>
        <p:txBody>
          <a:bodyPr>
            <a:normAutofit/>
          </a:bodyPr>
          <a:lstStyle/>
          <a:p>
            <a:pPr marL="0" indent="0">
              <a:buNone/>
            </a:pPr>
            <a:r>
              <a:rPr lang="en-US" sz="2400" b="1" u="sng" dirty="0">
                <a:solidFill>
                  <a:srgbClr val="00B050"/>
                </a:solidFill>
                <a:latin typeface="Times New Roman" pitchFamily="18" charset="0"/>
                <a:cs typeface="Times New Roman" pitchFamily="18" charset="0"/>
              </a:rPr>
              <a:t>The P-F curve shows:-</a:t>
            </a:r>
          </a:p>
          <a:p>
            <a:pPr>
              <a:buFont typeface="Wingdings" pitchFamily="2" charset="2"/>
              <a:buChar char="ü"/>
            </a:pPr>
            <a:r>
              <a:rPr lang="en-US" sz="2400" dirty="0">
                <a:latin typeface="Times New Roman" pitchFamily="18" charset="0"/>
                <a:cs typeface="Times New Roman" pitchFamily="18" charset="0"/>
              </a:rPr>
              <a:t>Where failure in the equipment starts to occurs:</a:t>
            </a:r>
          </a:p>
          <a:p>
            <a:pPr>
              <a:buFont typeface="Wingdings" pitchFamily="2" charset="2"/>
              <a:buChar char="ü"/>
            </a:pPr>
            <a:r>
              <a:rPr lang="en-US" sz="2400" dirty="0">
                <a:latin typeface="Times New Roman" pitchFamily="18" charset="0"/>
                <a:cs typeface="Times New Roman" pitchFamily="18" charset="0"/>
              </a:rPr>
              <a:t>Where equipment condition going to the point at which the failure can be detected; and finally,</a:t>
            </a:r>
          </a:p>
          <a:p>
            <a:pPr>
              <a:buFont typeface="Wingdings" pitchFamily="2" charset="2"/>
              <a:buChar char="ü"/>
            </a:pPr>
            <a:r>
              <a:rPr lang="en-US" sz="2400" dirty="0">
                <a:latin typeface="Times New Roman" pitchFamily="18" charset="0"/>
                <a:cs typeface="Times New Roman" pitchFamily="18" charset="0"/>
              </a:rPr>
              <a:t>Where the equipment has failed indicating functional failure.</a:t>
            </a:r>
          </a:p>
          <a:p>
            <a:pPr marL="0" indent="0">
              <a:buNone/>
            </a:pPr>
            <a:endParaRPr lang="en-US" sz="2400" dirty="0">
              <a:latin typeface="Times New Roman" pitchFamily="18" charset="0"/>
              <a:cs typeface="Times New Roman" pitchFamily="18" charset="0"/>
            </a:endParaRPr>
          </a:p>
        </p:txBody>
      </p:sp>
      <p:pic>
        <p:nvPicPr>
          <p:cNvPr id="3074"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15798"/>
          <a:stretch/>
        </p:blipFill>
        <p:spPr bwMode="auto">
          <a:xfrm>
            <a:off x="1676400" y="2469550"/>
            <a:ext cx="6324600" cy="4170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458201" y="6243934"/>
            <a:ext cx="2031325" cy="461665"/>
          </a:xfrm>
          <a:prstGeom prst="rect">
            <a:avLst/>
          </a:prstGeom>
        </p:spPr>
        <p:txBody>
          <a:bodyPr wrap="none">
            <a:spAutoFit/>
          </a:bodyPr>
          <a:lstStyle/>
          <a:p>
            <a:r>
              <a:rPr lang="en-US" sz="2400" dirty="0">
                <a:solidFill>
                  <a:prstClr val="black"/>
                </a:solidFill>
                <a:latin typeface="Times New Roman" pitchFamily="18" charset="0"/>
                <a:cs typeface="Times New Roman" pitchFamily="18" charset="0"/>
              </a:rPr>
              <a:t>Fig. P-F curve </a:t>
            </a:r>
            <a:endParaRPr lang="en-US" dirty="0"/>
          </a:p>
        </p:txBody>
      </p:sp>
    </p:spTree>
    <p:extLst>
      <p:ext uri="{BB962C8B-B14F-4D97-AF65-F5344CB8AC3E}">
        <p14:creationId xmlns:p14="http://schemas.microsoft.com/office/powerpoint/2010/main" val="1672691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0305"/>
            <a:ext cx="10515600" cy="1146219"/>
          </a:xfrm>
        </p:spPr>
        <p:txBody>
          <a:bodyPr>
            <a:normAutofit/>
          </a:bodyPr>
          <a:lstStyle/>
          <a:p>
            <a:r>
              <a:rPr lang="en-US" sz="3600" dirty="0">
                <a:solidFill>
                  <a:srgbClr val="FF0000"/>
                </a:solidFill>
                <a:latin typeface="Times New Roman" pitchFamily="18" charset="0"/>
                <a:cs typeface="Times New Roman" pitchFamily="18" charset="0"/>
              </a:rPr>
              <a:t>Second Generation</a:t>
            </a:r>
          </a:p>
        </p:txBody>
      </p:sp>
      <p:sp>
        <p:nvSpPr>
          <p:cNvPr id="3" name="Content Placeholder 2"/>
          <p:cNvSpPr>
            <a:spLocks noGrp="1"/>
          </p:cNvSpPr>
          <p:nvPr>
            <p:ph idx="1"/>
          </p:nvPr>
        </p:nvSpPr>
        <p:spPr>
          <a:xfrm>
            <a:off x="838200" y="1326524"/>
            <a:ext cx="10515600" cy="5228821"/>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During the war, demand for good increased and supply of  industrial outputs was low.</a:t>
            </a:r>
          </a:p>
          <a:p>
            <a:pPr marL="0" indent="0">
              <a:buNone/>
            </a:pPr>
            <a:r>
              <a:rPr lang="en-US" dirty="0">
                <a:latin typeface="Times New Roman" panose="02020603050405020304" pitchFamily="18" charset="0"/>
                <a:cs typeface="Times New Roman" panose="02020603050405020304" pitchFamily="18" charset="0"/>
              </a:rPr>
              <a:t>This led to increase in </a:t>
            </a:r>
            <a:r>
              <a:rPr lang="en-US" dirty="0">
                <a:solidFill>
                  <a:srgbClr val="C00000"/>
                </a:solidFill>
                <a:latin typeface="Times New Roman" panose="02020603050405020304" pitchFamily="18" charset="0"/>
                <a:cs typeface="Times New Roman" panose="02020603050405020304" pitchFamily="18" charset="0"/>
              </a:rPr>
              <a:t>mechanization</a:t>
            </a:r>
            <a:r>
              <a:rPr lang="en-US" dirty="0">
                <a:latin typeface="Times New Roman" panose="02020603050405020304" pitchFamily="18" charset="0"/>
                <a:cs typeface="Times New Roman" panose="02020603050405020304" pitchFamily="18" charset="0"/>
              </a:rPr>
              <a:t>. During this period:</a:t>
            </a:r>
          </a:p>
          <a:p>
            <a:endParaRPr 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Machines became </a:t>
            </a:r>
            <a:r>
              <a:rPr lang="en-US" dirty="0">
                <a:solidFill>
                  <a:srgbClr val="C00000"/>
                </a:solidFill>
                <a:latin typeface="Times New Roman" panose="02020603050405020304" pitchFamily="18" charset="0"/>
                <a:cs typeface="Times New Roman" panose="02020603050405020304" pitchFamily="18" charset="0"/>
              </a:rPr>
              <a:t>numerous </a:t>
            </a:r>
            <a:r>
              <a:rPr lang="en-US" dirty="0">
                <a:latin typeface="Times New Roman" panose="02020603050405020304" pitchFamily="18" charset="0"/>
                <a:cs typeface="Times New Roman" panose="02020603050405020304" pitchFamily="18" charset="0"/>
              </a:rPr>
              <a:t>and</a:t>
            </a:r>
            <a:r>
              <a:rPr lang="en-US" dirty="0">
                <a:solidFill>
                  <a:srgbClr val="C00000"/>
                </a:solidFill>
                <a:latin typeface="Times New Roman" panose="02020603050405020304" pitchFamily="18" charset="0"/>
                <a:cs typeface="Times New Roman" panose="02020603050405020304" pitchFamily="18" charset="0"/>
              </a:rPr>
              <a:t> more complex</a:t>
            </a:r>
            <a:r>
              <a:rPr lang="en-US" dirty="0">
                <a:latin typeface="Times New Roman" panose="02020603050405020304" pitchFamily="18" charset="0"/>
                <a:cs typeface="Times New Roman" panose="02020603050405020304" pitchFamily="18" charset="0"/>
              </a:rPr>
              <a:t>,</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Industry started to depend heavily on these machines Downtime started to matter,</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The idea the equipment failures could and should be maintained came up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As  a  result,  the  concept  of  </a:t>
            </a:r>
            <a:r>
              <a:rPr lang="en-US" dirty="0">
                <a:solidFill>
                  <a:srgbClr val="C00000"/>
                </a:solidFill>
                <a:latin typeface="Times New Roman" panose="02020603050405020304" pitchFamily="18" charset="0"/>
                <a:cs typeface="Times New Roman" panose="02020603050405020304" pitchFamily="18" charset="0"/>
              </a:rPr>
              <a:t>preventive  maintenance </a:t>
            </a:r>
            <a:r>
              <a:rPr lang="en-US" dirty="0">
                <a:latin typeface="Times New Roman" panose="02020603050405020304" pitchFamily="18" charset="0"/>
                <a:cs typeface="Times New Roman" panose="02020603050405020304" pitchFamily="18" charset="0"/>
              </a:rPr>
              <a:t>and </a:t>
            </a:r>
            <a:r>
              <a:rPr lang="en-US" dirty="0">
                <a:solidFill>
                  <a:srgbClr val="C00000"/>
                </a:solidFill>
                <a:latin typeface="Times New Roman" panose="02020603050405020304" pitchFamily="18" charset="0"/>
                <a:cs typeface="Times New Roman" panose="02020603050405020304" pitchFamily="18" charset="0"/>
              </a:rPr>
              <a:t> maintenance  planning  </a:t>
            </a:r>
            <a:r>
              <a:rPr lang="en-US" dirty="0">
                <a:latin typeface="Times New Roman" panose="02020603050405020304" pitchFamily="18" charset="0"/>
                <a:cs typeface="Times New Roman" panose="02020603050405020304" pitchFamily="18" charset="0"/>
              </a:rPr>
              <a:t>and</a:t>
            </a:r>
            <a:r>
              <a:rPr lang="en-US" dirty="0">
                <a:solidFill>
                  <a:srgbClr val="C00000"/>
                </a:solidFill>
                <a:latin typeface="Times New Roman" panose="02020603050405020304" pitchFamily="18" charset="0"/>
                <a:cs typeface="Times New Roman" panose="02020603050405020304" pitchFamily="18" charset="0"/>
              </a:rPr>
              <a:t>  control  systems </a:t>
            </a:r>
            <a:r>
              <a:rPr lang="en-US" dirty="0">
                <a:latin typeface="Times New Roman" panose="02020603050405020304" pitchFamily="18" charset="0"/>
                <a:cs typeface="Times New Roman" panose="02020603050405020304" pitchFamily="18" charset="0"/>
              </a:rPr>
              <a:t>grew up.</a:t>
            </a:r>
          </a:p>
          <a:p>
            <a:pPr>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273442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1"/>
            <a:ext cx="11506200" cy="5516564"/>
          </a:xfrm>
        </p:spPr>
        <p:txBody>
          <a:bodyPr>
            <a:normAutofit/>
          </a:bodyPr>
          <a:lstStyle/>
          <a:p>
            <a:pPr marL="0" indent="0" algn="just">
              <a:buNone/>
            </a:pPr>
            <a:r>
              <a:rPr lang="en-US" sz="2400" b="1" u="sng" dirty="0">
                <a:solidFill>
                  <a:srgbClr val="FF0000"/>
                </a:solidFill>
                <a:latin typeface="Times New Roman" pitchFamily="18" charset="0"/>
                <a:cs typeface="Times New Roman" pitchFamily="18" charset="0"/>
              </a:rPr>
              <a:t>The  P-F  interval:</a:t>
            </a:r>
            <a:r>
              <a:rPr lang="en-US" sz="2400" b="1" dirty="0">
                <a:solidFill>
                  <a:srgbClr val="FF0000"/>
                </a:solidFill>
                <a:latin typeface="Times New Roman" pitchFamily="18" charset="0"/>
                <a:cs typeface="Times New Roman" pitchFamily="18" charset="0"/>
              </a:rPr>
              <a:t>-  </a:t>
            </a:r>
            <a:r>
              <a:rPr lang="en-US" sz="2400" dirty="0">
                <a:latin typeface="Times New Roman" pitchFamily="18" charset="0"/>
                <a:cs typeface="Times New Roman" pitchFamily="18" charset="0"/>
              </a:rPr>
              <a:t>is  the  interval  between  </a:t>
            </a:r>
            <a:r>
              <a:rPr lang="en-US" sz="2400" dirty="0">
                <a:solidFill>
                  <a:srgbClr val="00B050"/>
                </a:solidFill>
                <a:latin typeface="Times New Roman" pitchFamily="18" charset="0"/>
                <a:cs typeface="Times New Roman" pitchFamily="18" charset="0"/>
              </a:rPr>
              <a:t>the  occurrence  of a  potential  failure  and  its  deterioration  in  to  functional failure.  </a:t>
            </a:r>
            <a:r>
              <a:rPr lang="en-US" sz="2400" dirty="0">
                <a:latin typeface="Times New Roman" pitchFamily="18" charset="0"/>
                <a:cs typeface="Times New Roman" pitchFamily="18" charset="0"/>
              </a:rPr>
              <a:t>The  P-F  interval  is  the  </a:t>
            </a:r>
            <a:r>
              <a:rPr lang="en-US" sz="2400" dirty="0">
                <a:solidFill>
                  <a:srgbClr val="0070C0"/>
                </a:solidFill>
                <a:latin typeface="Times New Roman" pitchFamily="18" charset="0"/>
                <a:cs typeface="Times New Roman" pitchFamily="18" charset="0"/>
              </a:rPr>
              <a:t>warning  period, </a:t>
            </a:r>
            <a:r>
              <a:rPr lang="en-US" sz="2400" dirty="0">
                <a:latin typeface="Times New Roman" pitchFamily="18" charset="0"/>
                <a:cs typeface="Times New Roman" pitchFamily="18" charset="0"/>
              </a:rPr>
              <a:t> or  the  </a:t>
            </a:r>
            <a:r>
              <a:rPr lang="en-US" sz="2400" dirty="0">
                <a:solidFill>
                  <a:srgbClr val="0070C0"/>
                </a:solidFill>
                <a:latin typeface="Times New Roman" pitchFamily="18" charset="0"/>
                <a:cs typeface="Times New Roman" pitchFamily="18" charset="0"/>
              </a:rPr>
              <a:t>lead time to failure,</a:t>
            </a:r>
            <a:r>
              <a:rPr lang="en-US" sz="2400" dirty="0">
                <a:latin typeface="Times New Roman" pitchFamily="18" charset="0"/>
                <a:cs typeface="Times New Roman" pitchFamily="18" charset="0"/>
              </a:rPr>
              <a:t> or </a:t>
            </a:r>
            <a:r>
              <a:rPr lang="en-US" sz="2400" dirty="0">
                <a:solidFill>
                  <a:srgbClr val="0070C0"/>
                </a:solidFill>
                <a:latin typeface="Times New Roman" pitchFamily="18" charset="0"/>
                <a:cs typeface="Times New Roman" pitchFamily="18" charset="0"/>
              </a:rPr>
              <a:t>the failure development period.</a:t>
            </a:r>
          </a:p>
          <a:p>
            <a:pPr marL="0" indent="0">
              <a:buNone/>
            </a:pPr>
            <a:endParaRPr lang="en-US" dirty="0"/>
          </a:p>
        </p:txBody>
      </p:sp>
      <p:pic>
        <p:nvPicPr>
          <p:cNvPr id="4098"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b="18401"/>
          <a:stretch/>
        </p:blipFill>
        <p:spPr bwMode="auto">
          <a:xfrm>
            <a:off x="2819400" y="2143198"/>
            <a:ext cx="8001000" cy="4105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886201" y="6248401"/>
            <a:ext cx="3046027" cy="461665"/>
          </a:xfrm>
          <a:prstGeom prst="rect">
            <a:avLst/>
          </a:prstGeom>
        </p:spPr>
        <p:txBody>
          <a:bodyPr wrap="none">
            <a:spAutoFit/>
          </a:bodyPr>
          <a:lstStyle/>
          <a:p>
            <a:r>
              <a:rPr lang="en-US" sz="2400" dirty="0">
                <a:latin typeface="Times New Roman" pitchFamily="18" charset="0"/>
                <a:cs typeface="Times New Roman" pitchFamily="18" charset="0"/>
              </a:rPr>
              <a:t>Fig. P-F interval curve </a:t>
            </a:r>
          </a:p>
        </p:txBody>
      </p:sp>
      <p:sp>
        <p:nvSpPr>
          <p:cNvPr id="8" name="Title 1">
            <a:extLst>
              <a:ext uri="{FF2B5EF4-FFF2-40B4-BE49-F238E27FC236}">
                <a16:creationId xmlns:a16="http://schemas.microsoft.com/office/drawing/2014/main" id="{446A1FE5-5795-4A82-8BBA-8D6130B17390}"/>
              </a:ext>
            </a:extLst>
          </p:cNvPr>
          <p:cNvSpPr>
            <a:spLocks noGrp="1"/>
          </p:cNvSpPr>
          <p:nvPr>
            <p:ph type="title"/>
          </p:nvPr>
        </p:nvSpPr>
        <p:spPr>
          <a:xfrm>
            <a:off x="2667000" y="57329"/>
            <a:ext cx="9296400" cy="639762"/>
          </a:xfrm>
        </p:spPr>
        <p:txBody>
          <a:bodyPr>
            <a:normAutofit/>
          </a:bodyPr>
          <a:lstStyle/>
          <a:p>
            <a:pPr algn="r">
              <a:defRPr/>
            </a:pPr>
            <a:r>
              <a:rPr lang="en-US" sz="2800" dirty="0">
                <a:solidFill>
                  <a:schemeClr val="tx1"/>
                </a:solidFill>
                <a:latin typeface="Times New Roman" panose="02020603050405020304" pitchFamily="18" charset="0"/>
                <a:cs typeface="Times New Roman" panose="02020603050405020304" pitchFamily="18" charset="0"/>
              </a:rPr>
              <a:t>Cont. </a:t>
            </a:r>
          </a:p>
        </p:txBody>
      </p:sp>
    </p:spTree>
    <p:extLst>
      <p:ext uri="{BB962C8B-B14F-4D97-AF65-F5344CB8AC3E}">
        <p14:creationId xmlns:p14="http://schemas.microsoft.com/office/powerpoint/2010/main" val="408654293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63562"/>
            <a:ext cx="11506200" cy="6065838"/>
          </a:xfrm>
        </p:spPr>
        <p:txBody>
          <a:bodyPr>
            <a:noAutofit/>
          </a:bodyPr>
          <a:lstStyle/>
          <a:p>
            <a:pPr algn="just">
              <a:lnSpc>
                <a:spcPct val="150000"/>
              </a:lnSpc>
              <a:buFont typeface="Wingdings" panose="05000000000000000000" pitchFamily="2" charset="2"/>
              <a:buChar char="q"/>
            </a:pPr>
            <a:r>
              <a:rPr lang="en-US" sz="2000" dirty="0">
                <a:latin typeface="Times New Roman" pitchFamily="18" charset="0"/>
                <a:cs typeface="Times New Roman" pitchFamily="18" charset="0"/>
              </a:rPr>
              <a:t>Between points P and F it may be </a:t>
            </a:r>
            <a:r>
              <a:rPr lang="en-US" sz="2000" dirty="0">
                <a:solidFill>
                  <a:srgbClr val="0070C0"/>
                </a:solidFill>
                <a:latin typeface="Times New Roman" pitchFamily="18" charset="0"/>
                <a:cs typeface="Times New Roman" pitchFamily="18" charset="0"/>
              </a:rPr>
              <a:t>possible to take action to prevent functional failure</a:t>
            </a:r>
            <a:r>
              <a:rPr lang="en-US" sz="2000" dirty="0">
                <a:latin typeface="Times New Roman" pitchFamily="18" charset="0"/>
                <a:cs typeface="Times New Roman" pitchFamily="18" charset="0"/>
              </a:rPr>
              <a:t> or </a:t>
            </a:r>
            <a:r>
              <a:rPr lang="en-US" sz="2000" dirty="0">
                <a:solidFill>
                  <a:srgbClr val="00B050"/>
                </a:solidFill>
                <a:latin typeface="Times New Roman" pitchFamily="18" charset="0"/>
                <a:cs typeface="Times New Roman" pitchFamily="18" charset="0"/>
              </a:rPr>
              <a:t>to avoid  consequences of functional failure. </a:t>
            </a:r>
          </a:p>
          <a:p>
            <a:pPr algn="just">
              <a:lnSpc>
                <a:spcPct val="150000"/>
              </a:lnSpc>
              <a:buFont typeface="Wingdings" panose="05000000000000000000" pitchFamily="2" charset="2"/>
              <a:buChar char="q"/>
            </a:pPr>
            <a:r>
              <a:rPr lang="en-US" sz="2000" dirty="0">
                <a:latin typeface="Times New Roman" pitchFamily="18" charset="0"/>
                <a:cs typeface="Times New Roman" pitchFamily="18" charset="0"/>
              </a:rPr>
              <a:t>Tasks designed to detect potential failures are known as </a:t>
            </a:r>
            <a:r>
              <a:rPr lang="en-US" sz="2000" dirty="0">
                <a:solidFill>
                  <a:srgbClr val="00B050"/>
                </a:solidFill>
                <a:latin typeface="Times New Roman" pitchFamily="18" charset="0"/>
                <a:cs typeface="Times New Roman" pitchFamily="18" charset="0"/>
              </a:rPr>
              <a:t>on-condition tasks. </a:t>
            </a:r>
          </a:p>
          <a:p>
            <a:pPr algn="just">
              <a:lnSpc>
                <a:spcPct val="150000"/>
              </a:lnSpc>
              <a:buFont typeface="Wingdings" panose="05000000000000000000" pitchFamily="2" charset="2"/>
              <a:buChar char="q"/>
            </a:pPr>
            <a:r>
              <a:rPr lang="en-US" sz="2000" dirty="0">
                <a:latin typeface="Times New Roman" pitchFamily="18" charset="0"/>
                <a:cs typeface="Times New Roman" pitchFamily="18" charset="0"/>
              </a:rPr>
              <a:t>On - condition tasks entail checking for potential failures so that </a:t>
            </a:r>
            <a:r>
              <a:rPr lang="en-US" sz="2000" dirty="0">
                <a:solidFill>
                  <a:srgbClr val="FF0000"/>
                </a:solidFill>
                <a:latin typeface="Times New Roman" pitchFamily="18" charset="0"/>
                <a:cs typeface="Times New Roman" pitchFamily="18" charset="0"/>
              </a:rPr>
              <a:t>action can be taken to prevent functional failure or to avoid the consequences of the functional failure. This is known as </a:t>
            </a:r>
            <a:r>
              <a:rPr lang="en-US" sz="2000" dirty="0">
                <a:solidFill>
                  <a:srgbClr val="0070C0"/>
                </a:solidFill>
                <a:latin typeface="Times New Roman" pitchFamily="18" charset="0"/>
                <a:cs typeface="Times New Roman" pitchFamily="18" charset="0"/>
              </a:rPr>
              <a:t>predictive maintenance or condition-based maintenance. </a:t>
            </a:r>
          </a:p>
          <a:p>
            <a:pPr algn="just">
              <a:lnSpc>
                <a:spcPct val="150000"/>
              </a:lnSpc>
              <a:buFont typeface="Wingdings" panose="05000000000000000000" pitchFamily="2" charset="2"/>
              <a:buChar char="q"/>
            </a:pPr>
            <a:r>
              <a:rPr lang="en-US" sz="2000" dirty="0">
                <a:solidFill>
                  <a:prstClr val="black"/>
                </a:solidFill>
                <a:latin typeface="Times New Roman" pitchFamily="18" charset="0"/>
                <a:cs typeface="Times New Roman" pitchFamily="18" charset="0"/>
              </a:rPr>
              <a:t>The longer the P-F interval for inspection more time to take appropriate actions to avoid the consequence of failure.</a:t>
            </a:r>
          </a:p>
          <a:p>
            <a:pPr algn="just">
              <a:lnSpc>
                <a:spcPct val="150000"/>
              </a:lnSpc>
              <a:buFont typeface="Wingdings" panose="05000000000000000000" pitchFamily="2" charset="2"/>
              <a:buChar char="q"/>
            </a:pPr>
            <a:r>
              <a:rPr lang="en-US" sz="2000" dirty="0">
                <a:solidFill>
                  <a:prstClr val="black"/>
                </a:solidFill>
                <a:latin typeface="Times New Roman" pitchFamily="18" charset="0"/>
                <a:cs typeface="Times New Roman" pitchFamily="18" charset="0"/>
              </a:rPr>
              <a:t>Small deviation from the normal requires sensitive monitoring techniques and equipment.</a:t>
            </a:r>
          </a:p>
          <a:p>
            <a:pPr algn="just">
              <a:lnSpc>
                <a:spcPct val="150000"/>
              </a:lnSpc>
              <a:buFont typeface="Wingdings" panose="05000000000000000000" pitchFamily="2" charset="2"/>
              <a:buChar char="q"/>
            </a:pPr>
            <a:r>
              <a:rPr lang="en-US" sz="2000" dirty="0">
                <a:solidFill>
                  <a:prstClr val="black"/>
                </a:solidFill>
                <a:latin typeface="Times New Roman" pitchFamily="18" charset="0"/>
                <a:cs typeface="Times New Roman" pitchFamily="18" charset="0"/>
              </a:rPr>
              <a:t>It can be concluded that the P-F curve is an important tool-in determining the condition monitoring techniques and setting the equipment for conducting the monitoring task. </a:t>
            </a:r>
          </a:p>
          <a:p>
            <a:pPr marL="0" indent="0" algn="just">
              <a:lnSpc>
                <a:spcPct val="150000"/>
              </a:lnSpc>
              <a:buNone/>
            </a:pPr>
            <a:endParaRPr lang="en-US" sz="2400" dirty="0">
              <a:solidFill>
                <a:srgbClr val="0070C0"/>
              </a:solidFill>
              <a:latin typeface="Times New Roman" pitchFamily="18" charset="0"/>
              <a:cs typeface="Times New Roman" pitchFamily="18" charset="0"/>
            </a:endParaRPr>
          </a:p>
        </p:txBody>
      </p:sp>
      <p:sp>
        <p:nvSpPr>
          <p:cNvPr id="6" name="Title 1">
            <a:extLst>
              <a:ext uri="{FF2B5EF4-FFF2-40B4-BE49-F238E27FC236}">
                <a16:creationId xmlns:a16="http://schemas.microsoft.com/office/drawing/2014/main" id="{ECFA9D1E-2FA3-43DC-964E-859A88185109}"/>
              </a:ext>
            </a:extLst>
          </p:cNvPr>
          <p:cNvSpPr>
            <a:spLocks noGrp="1"/>
          </p:cNvSpPr>
          <p:nvPr>
            <p:ph type="title"/>
          </p:nvPr>
        </p:nvSpPr>
        <p:spPr>
          <a:xfrm>
            <a:off x="2438400" y="0"/>
            <a:ext cx="9296400" cy="639762"/>
          </a:xfrm>
        </p:spPr>
        <p:txBody>
          <a:bodyPr>
            <a:normAutofit/>
          </a:bodyPr>
          <a:lstStyle/>
          <a:p>
            <a:pPr algn="r">
              <a:defRPr/>
            </a:pPr>
            <a:r>
              <a:rPr lang="en-US" sz="2800" dirty="0">
                <a:solidFill>
                  <a:schemeClr val="tx1"/>
                </a:solidFill>
                <a:latin typeface="Times New Roman" panose="02020603050405020304" pitchFamily="18" charset="0"/>
                <a:cs typeface="Times New Roman" panose="02020603050405020304" pitchFamily="18" charset="0"/>
              </a:rPr>
              <a:t>Cont. </a:t>
            </a:r>
          </a:p>
        </p:txBody>
      </p:sp>
    </p:spTree>
    <p:extLst>
      <p:ext uri="{BB962C8B-B14F-4D97-AF65-F5344CB8AC3E}">
        <p14:creationId xmlns:p14="http://schemas.microsoft.com/office/powerpoint/2010/main" val="270177731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8686800" cy="715962"/>
          </a:xfrm>
          <a:ln>
            <a:solidFill>
              <a:srgbClr val="00B050"/>
            </a:solidFill>
          </a:ln>
        </p:spPr>
        <p:txBody>
          <a:bodyPr>
            <a:noAutofit/>
          </a:bodyPr>
          <a:lstStyle/>
          <a:p>
            <a:r>
              <a:rPr lang="en-US" sz="2400" b="1" dirty="0">
                <a:solidFill>
                  <a:srgbClr val="FF0000"/>
                </a:solidFill>
                <a:latin typeface="Lucida Calligraphy" panose="03010101010101010101" pitchFamily="66" charset="0"/>
                <a:ea typeface="+mn-ea"/>
                <a:cs typeface="Times New Roman" pitchFamily="18" charset="0"/>
              </a:rPr>
              <a:t>4.4. Categories of condition monitoring techniques</a:t>
            </a:r>
            <a:endParaRPr lang="en-US" sz="2400" b="1" dirty="0">
              <a:solidFill>
                <a:srgbClr val="FF0000"/>
              </a:solidFill>
              <a:latin typeface="Lucida Calligraphy" panose="03010101010101010101" pitchFamily="66" charset="0"/>
              <a:cs typeface="Times New Roman" pitchFamily="18" charset="0"/>
            </a:endParaRPr>
          </a:p>
        </p:txBody>
      </p:sp>
      <p:sp>
        <p:nvSpPr>
          <p:cNvPr id="3" name="Content Placeholder 2"/>
          <p:cNvSpPr>
            <a:spLocks noGrp="1"/>
          </p:cNvSpPr>
          <p:nvPr>
            <p:ph idx="1"/>
          </p:nvPr>
        </p:nvSpPr>
        <p:spPr>
          <a:xfrm>
            <a:off x="533400" y="1104900"/>
            <a:ext cx="10210800" cy="4648200"/>
          </a:xfrm>
        </p:spPr>
        <p:txBody>
          <a:bodyPr>
            <a:normAutofit fontScale="55000" lnSpcReduction="20000"/>
          </a:bodyPr>
          <a:lstStyle/>
          <a:p>
            <a:pPr marL="0" indent="0" algn="just">
              <a:lnSpc>
                <a:spcPct val="170000"/>
              </a:lnSpc>
              <a:buNone/>
            </a:pPr>
            <a:r>
              <a:rPr lang="en-US" sz="4400" b="1" dirty="0">
                <a:solidFill>
                  <a:srgbClr val="00B050"/>
                </a:solidFill>
                <a:latin typeface="Times New Roman" pitchFamily="18" charset="0"/>
                <a:cs typeface="Times New Roman" pitchFamily="18" charset="0"/>
              </a:rPr>
              <a:t>Condition monitoring </a:t>
            </a:r>
            <a:r>
              <a:rPr lang="en-US" sz="4400" dirty="0">
                <a:latin typeface="Times New Roman" pitchFamily="18" charset="0"/>
                <a:cs typeface="Times New Roman" pitchFamily="18" charset="0"/>
              </a:rPr>
              <a:t>techniques are designed to detect specific symptoms which are related to the state of damage of the equipment. </a:t>
            </a:r>
          </a:p>
          <a:p>
            <a:pPr marL="0" indent="0" algn="just">
              <a:lnSpc>
                <a:spcPct val="170000"/>
              </a:lnSpc>
              <a:buNone/>
            </a:pPr>
            <a:r>
              <a:rPr lang="en-US" sz="4400" dirty="0">
                <a:latin typeface="Times New Roman" pitchFamily="18" charset="0"/>
                <a:cs typeface="Times New Roman" pitchFamily="18" charset="0"/>
              </a:rPr>
              <a:t>The monitoring techniques are classified according to the symptoms monitored.</a:t>
            </a:r>
          </a:p>
          <a:p>
            <a:pPr marL="0" indent="0" algn="just">
              <a:lnSpc>
                <a:spcPct val="170000"/>
              </a:lnSpc>
              <a:buNone/>
            </a:pPr>
            <a:r>
              <a:rPr lang="en-US" sz="4400" b="1" u="sng" dirty="0">
                <a:solidFill>
                  <a:srgbClr val="0070C0"/>
                </a:solidFill>
                <a:latin typeface="Palatino Linotype" panose="02040502050505030304" pitchFamily="18" charset="0"/>
                <a:cs typeface="Times New Roman" pitchFamily="18" charset="0"/>
              </a:rPr>
              <a:t>1. Dynamic monitoring</a:t>
            </a:r>
          </a:p>
          <a:p>
            <a:pPr marL="0" indent="0" algn="just">
              <a:lnSpc>
                <a:spcPct val="170000"/>
              </a:lnSpc>
              <a:buNone/>
            </a:pPr>
            <a:r>
              <a:rPr lang="en-US" sz="4400" dirty="0">
                <a:latin typeface="Times New Roman" pitchFamily="18" charset="0"/>
                <a:cs typeface="Times New Roman" pitchFamily="18" charset="0"/>
              </a:rPr>
              <a:t>Detects potential failures which cause emissions of abnormal energy in the form of waves such as </a:t>
            </a:r>
            <a:r>
              <a:rPr lang="en-US" sz="4400" dirty="0">
                <a:solidFill>
                  <a:srgbClr val="00B0F0"/>
                </a:solidFill>
                <a:latin typeface="Times New Roman" pitchFamily="18" charset="0"/>
                <a:cs typeface="Times New Roman" pitchFamily="18" charset="0"/>
              </a:rPr>
              <a:t>vibration and noise.</a:t>
            </a:r>
          </a:p>
          <a:p>
            <a:pPr marL="0" indent="0" algn="just">
              <a:lnSpc>
                <a:spcPct val="170000"/>
              </a:lnSpc>
              <a:buNone/>
            </a:pPr>
            <a:r>
              <a:rPr lang="en-US" sz="4400" dirty="0">
                <a:latin typeface="Times New Roman" pitchFamily="18" charset="0"/>
                <a:cs typeface="Times New Roman" pitchFamily="18" charset="0"/>
              </a:rPr>
              <a:t>Equipment which contain </a:t>
            </a:r>
            <a:r>
              <a:rPr lang="en-US" sz="4400" dirty="0">
                <a:solidFill>
                  <a:srgbClr val="00B050"/>
                </a:solidFill>
                <a:latin typeface="Times New Roman" pitchFamily="18" charset="0"/>
                <a:cs typeface="Times New Roman" pitchFamily="18" charset="0"/>
              </a:rPr>
              <a:t>moving parts that vibrate are monitored dynamically. </a:t>
            </a:r>
          </a:p>
        </p:txBody>
      </p:sp>
    </p:spTree>
    <p:extLst>
      <p:ext uri="{BB962C8B-B14F-4D97-AF65-F5344CB8AC3E}">
        <p14:creationId xmlns:p14="http://schemas.microsoft.com/office/powerpoint/2010/main" val="191766711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11125200" cy="5181600"/>
          </a:xfrm>
        </p:spPr>
        <p:txBody>
          <a:bodyPr>
            <a:normAutofit fontScale="92500" lnSpcReduction="20000"/>
          </a:bodyPr>
          <a:lstStyle/>
          <a:p>
            <a:pPr marL="0" indent="0" algn="just">
              <a:lnSpc>
                <a:spcPct val="170000"/>
              </a:lnSpc>
              <a:buNone/>
            </a:pPr>
            <a:r>
              <a:rPr lang="en-US" b="1" u="sng" dirty="0">
                <a:solidFill>
                  <a:srgbClr val="FF0000"/>
                </a:solidFill>
                <a:latin typeface="Times New Roman" pitchFamily="18" charset="0"/>
                <a:cs typeface="Times New Roman" pitchFamily="18" charset="0"/>
              </a:rPr>
              <a:t>There are various techniques that belong to this category, </a:t>
            </a:r>
          </a:p>
          <a:p>
            <a:pPr algn="just">
              <a:lnSpc>
                <a:spcPct val="170000"/>
              </a:lnSpc>
              <a:buFont typeface="Wingdings" panose="05000000000000000000" pitchFamily="2" charset="2"/>
              <a:buChar char="?"/>
            </a:pPr>
            <a:r>
              <a:rPr lang="en-US" sz="3100" dirty="0">
                <a:solidFill>
                  <a:srgbClr val="00B0F0"/>
                </a:solidFill>
                <a:latin typeface="Times New Roman" pitchFamily="18" charset="0"/>
                <a:cs typeface="Times New Roman" pitchFamily="18" charset="0"/>
              </a:rPr>
              <a:t>Broad band vibration analysis </a:t>
            </a:r>
            <a:r>
              <a:rPr lang="en-US" sz="3100" dirty="0">
                <a:latin typeface="Times New Roman" pitchFamily="18" charset="0"/>
                <a:cs typeface="Times New Roman" pitchFamily="18" charset="0"/>
              </a:rPr>
              <a:t>(changes in vibration  characteristics are monitored by using transducer)</a:t>
            </a:r>
          </a:p>
          <a:p>
            <a:pPr algn="just">
              <a:lnSpc>
                <a:spcPct val="170000"/>
              </a:lnSpc>
              <a:buFont typeface="Wingdings" panose="05000000000000000000" pitchFamily="2" charset="2"/>
              <a:buChar char="?"/>
            </a:pPr>
            <a:r>
              <a:rPr lang="en-US" sz="3100" dirty="0">
                <a:solidFill>
                  <a:srgbClr val="00B0F0"/>
                </a:solidFill>
                <a:latin typeface="Times New Roman" pitchFamily="18" charset="0"/>
                <a:cs typeface="Times New Roman" pitchFamily="18" charset="0"/>
              </a:rPr>
              <a:t>Constant bandwidth analysis </a:t>
            </a:r>
            <a:r>
              <a:rPr lang="en-US" sz="3100" dirty="0">
                <a:latin typeface="Times New Roman" pitchFamily="18" charset="0"/>
                <a:cs typeface="Times New Roman" pitchFamily="18" charset="0"/>
              </a:rPr>
              <a:t>(changes in vibration  characteristics are monitored by using accelerometers)</a:t>
            </a:r>
          </a:p>
          <a:p>
            <a:pPr algn="just">
              <a:lnSpc>
                <a:spcPct val="170000"/>
              </a:lnSpc>
              <a:buFont typeface="Wingdings" panose="05000000000000000000" pitchFamily="2" charset="2"/>
              <a:buChar char="?"/>
            </a:pPr>
            <a:r>
              <a:rPr lang="en-US" sz="3100" dirty="0">
                <a:solidFill>
                  <a:srgbClr val="00B0F0"/>
                </a:solidFill>
                <a:latin typeface="Times New Roman" pitchFamily="18" charset="0"/>
                <a:cs typeface="Times New Roman" pitchFamily="18" charset="0"/>
              </a:rPr>
              <a:t>Real time analysis </a:t>
            </a:r>
            <a:r>
              <a:rPr lang="en-US" sz="3100" dirty="0">
                <a:latin typeface="Times New Roman" pitchFamily="18" charset="0"/>
                <a:cs typeface="Times New Roman" pitchFamily="18" charset="0"/>
              </a:rPr>
              <a:t>(measurement of vibrational signals; shock analysis)</a:t>
            </a:r>
          </a:p>
          <a:p>
            <a:pPr algn="just">
              <a:lnSpc>
                <a:spcPct val="170000"/>
              </a:lnSpc>
              <a:buFont typeface="Wingdings" panose="05000000000000000000" pitchFamily="2" charset="2"/>
              <a:buChar char="?"/>
            </a:pPr>
            <a:r>
              <a:rPr lang="en-US" sz="3100" dirty="0">
                <a:solidFill>
                  <a:srgbClr val="00B0F0"/>
                </a:solidFill>
                <a:latin typeface="Times New Roman" pitchFamily="18" charset="0"/>
                <a:cs typeface="Times New Roman" pitchFamily="18" charset="0"/>
              </a:rPr>
              <a:t>Ultrasonic analysis</a:t>
            </a:r>
            <a:r>
              <a:rPr lang="en-US" sz="3100" dirty="0">
                <a:latin typeface="Times New Roman" pitchFamily="18" charset="0"/>
                <a:cs typeface="Times New Roman" pitchFamily="18" charset="0"/>
              </a:rPr>
              <a:t> (changes in sound pattern are monitored)</a:t>
            </a:r>
          </a:p>
        </p:txBody>
      </p:sp>
      <p:sp>
        <p:nvSpPr>
          <p:cNvPr id="6" name="Title 1">
            <a:extLst>
              <a:ext uri="{FF2B5EF4-FFF2-40B4-BE49-F238E27FC236}">
                <a16:creationId xmlns:a16="http://schemas.microsoft.com/office/drawing/2014/main" id="{1CAC84C0-85E9-45F7-957A-A8E7DFC9DB3A}"/>
              </a:ext>
            </a:extLst>
          </p:cNvPr>
          <p:cNvSpPr>
            <a:spLocks noGrp="1"/>
          </p:cNvSpPr>
          <p:nvPr>
            <p:ph type="title"/>
          </p:nvPr>
        </p:nvSpPr>
        <p:spPr>
          <a:xfrm>
            <a:off x="1981200" y="274638"/>
            <a:ext cx="9296400" cy="639762"/>
          </a:xfrm>
        </p:spPr>
        <p:txBody>
          <a:bodyPr>
            <a:normAutofit/>
          </a:bodyPr>
          <a:lstStyle/>
          <a:p>
            <a:pPr algn="r">
              <a:defRPr/>
            </a:pPr>
            <a:r>
              <a:rPr lang="en-US" sz="2800" dirty="0">
                <a:solidFill>
                  <a:schemeClr val="tx1"/>
                </a:solidFill>
                <a:latin typeface="Times New Roman" panose="02020603050405020304" pitchFamily="18" charset="0"/>
                <a:cs typeface="Times New Roman" panose="02020603050405020304" pitchFamily="18" charset="0"/>
              </a:rPr>
              <a:t>Cont. </a:t>
            </a:r>
          </a:p>
        </p:txBody>
      </p:sp>
    </p:spTree>
    <p:extLst>
      <p:ext uri="{BB962C8B-B14F-4D97-AF65-F5344CB8AC3E}">
        <p14:creationId xmlns:p14="http://schemas.microsoft.com/office/powerpoint/2010/main" val="367135674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l">
              <a:spcBef>
                <a:spcPct val="20000"/>
              </a:spcBef>
            </a:pPr>
            <a:r>
              <a:rPr lang="en-US" sz="2800" b="1" u="sng" dirty="0">
                <a:solidFill>
                  <a:srgbClr val="FF0000"/>
                </a:solidFill>
                <a:latin typeface="Palatino Linotype" panose="02040502050505030304" pitchFamily="18" charset="0"/>
                <a:ea typeface="+mn-ea"/>
                <a:cs typeface="Times New Roman" pitchFamily="18" charset="0"/>
              </a:rPr>
              <a:t>2. Particle monitoring</a:t>
            </a:r>
            <a:endParaRPr lang="en-US" sz="2800" b="1" u="sng" dirty="0">
              <a:solidFill>
                <a:srgbClr val="FF0000"/>
              </a:solidFill>
              <a:latin typeface="Palatino Linotype" panose="02040502050505030304" pitchFamily="18" charset="0"/>
              <a:cs typeface="Times New Roman" pitchFamily="18" charset="0"/>
            </a:endParaRPr>
          </a:p>
        </p:txBody>
      </p:sp>
      <p:sp>
        <p:nvSpPr>
          <p:cNvPr id="3" name="Content Placeholder 2"/>
          <p:cNvSpPr>
            <a:spLocks noGrp="1"/>
          </p:cNvSpPr>
          <p:nvPr>
            <p:ph idx="1"/>
          </p:nvPr>
        </p:nvSpPr>
        <p:spPr>
          <a:xfrm>
            <a:off x="457200" y="1249362"/>
            <a:ext cx="11277600" cy="5334000"/>
          </a:xfrm>
        </p:spPr>
        <p:txBody>
          <a:bodyPr>
            <a:noAutofit/>
          </a:bodyPr>
          <a:lstStyle/>
          <a:p>
            <a:pPr marL="0" indent="0" algn="just">
              <a:lnSpc>
                <a:spcPct val="150000"/>
              </a:lnSpc>
              <a:buNone/>
            </a:pPr>
            <a:r>
              <a:rPr lang="en-US" sz="2800" dirty="0">
                <a:latin typeface="Times New Roman" pitchFamily="18" charset="0"/>
                <a:cs typeface="Times New Roman" pitchFamily="18" charset="0"/>
              </a:rPr>
              <a:t>Particle monitoring detects potential failures which cause particles of different sizes and shapes to be released in to the environment in which the component is operating. These include </a:t>
            </a:r>
            <a:r>
              <a:rPr lang="en-US" sz="2800" dirty="0">
                <a:solidFill>
                  <a:srgbClr val="00B050"/>
                </a:solidFill>
                <a:latin typeface="Times New Roman" pitchFamily="18" charset="0"/>
                <a:cs typeface="Times New Roman" pitchFamily="18" charset="0"/>
              </a:rPr>
              <a:t>wear particles </a:t>
            </a:r>
            <a:r>
              <a:rPr lang="en-US" sz="2800" dirty="0">
                <a:latin typeface="Times New Roman" pitchFamily="18" charset="0"/>
                <a:cs typeface="Times New Roman" pitchFamily="18" charset="0"/>
              </a:rPr>
              <a:t>and </a:t>
            </a:r>
            <a:r>
              <a:rPr lang="en-US" sz="2800" dirty="0">
                <a:solidFill>
                  <a:srgbClr val="00B050"/>
                </a:solidFill>
                <a:latin typeface="Times New Roman" pitchFamily="18" charset="0"/>
                <a:cs typeface="Times New Roman" pitchFamily="18" charset="0"/>
              </a:rPr>
              <a:t>corrosion particles; </a:t>
            </a:r>
          </a:p>
          <a:p>
            <a:pPr marL="0" indent="0" algn="just">
              <a:buNone/>
            </a:pPr>
            <a:r>
              <a:rPr lang="en-US" sz="2800" dirty="0">
                <a:solidFill>
                  <a:srgbClr val="FF0000"/>
                </a:solidFill>
                <a:latin typeface="Times New Roman" pitchFamily="18" charset="0"/>
                <a:cs typeface="Times New Roman" pitchFamily="18" charset="0"/>
              </a:rPr>
              <a:t>Examples</a:t>
            </a:r>
            <a:r>
              <a:rPr lang="en-US" sz="2800" dirty="0">
                <a:latin typeface="Times New Roman" pitchFamily="18" charset="0"/>
                <a:cs typeface="Times New Roman" pitchFamily="18" charset="0"/>
              </a:rPr>
              <a:t>:-</a:t>
            </a:r>
          </a:p>
          <a:p>
            <a:pPr lvl="2" algn="just">
              <a:buFont typeface="Wingdings" panose="05000000000000000000" pitchFamily="2" charset="2"/>
              <a:buChar char="«"/>
            </a:pPr>
            <a:r>
              <a:rPr lang="en-US" sz="2800" dirty="0">
                <a:solidFill>
                  <a:srgbClr val="00B0F0"/>
                </a:solidFill>
                <a:latin typeface="Times New Roman" pitchFamily="18" charset="0"/>
                <a:cs typeface="Times New Roman" pitchFamily="18" charset="0"/>
              </a:rPr>
              <a:t>Real time ferromagnetic sensors</a:t>
            </a:r>
          </a:p>
          <a:p>
            <a:pPr lvl="2" algn="just">
              <a:buFont typeface="Wingdings" panose="05000000000000000000" pitchFamily="2" charset="2"/>
              <a:buChar char="«"/>
            </a:pPr>
            <a:r>
              <a:rPr lang="en-US" sz="2800" dirty="0">
                <a:solidFill>
                  <a:srgbClr val="00B0F0"/>
                </a:solidFill>
                <a:latin typeface="Times New Roman" pitchFamily="18" charset="0"/>
                <a:cs typeface="Times New Roman" pitchFamily="18" charset="0"/>
              </a:rPr>
              <a:t>Graded filtration </a:t>
            </a:r>
          </a:p>
          <a:p>
            <a:pPr lvl="2" algn="just">
              <a:buFont typeface="Wingdings" panose="05000000000000000000" pitchFamily="2" charset="2"/>
              <a:buChar char="«"/>
            </a:pPr>
            <a:r>
              <a:rPr lang="en-US" sz="2800" dirty="0">
                <a:solidFill>
                  <a:srgbClr val="00B0F0"/>
                </a:solidFill>
                <a:latin typeface="Times New Roman" pitchFamily="18" charset="0"/>
                <a:cs typeface="Times New Roman" pitchFamily="18" charset="0"/>
              </a:rPr>
              <a:t>Sedimentation</a:t>
            </a:r>
          </a:p>
        </p:txBody>
      </p:sp>
    </p:spTree>
    <p:extLst>
      <p:ext uri="{BB962C8B-B14F-4D97-AF65-F5344CB8AC3E}">
        <p14:creationId xmlns:p14="http://schemas.microsoft.com/office/powerpoint/2010/main" val="123381121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l">
              <a:spcBef>
                <a:spcPct val="20000"/>
              </a:spcBef>
            </a:pPr>
            <a:r>
              <a:rPr lang="en-US" sz="2800" b="1" u="sng" dirty="0">
                <a:solidFill>
                  <a:srgbClr val="FF0000"/>
                </a:solidFill>
                <a:latin typeface="Palatino Linotype" panose="02040502050505030304" pitchFamily="18" charset="0"/>
                <a:ea typeface="+mn-ea"/>
                <a:cs typeface="Times New Roman" pitchFamily="18" charset="0"/>
              </a:rPr>
              <a:t>3. Chemical monitoring</a:t>
            </a:r>
            <a:endParaRPr lang="en-US" sz="2800" b="1" u="sng" dirty="0">
              <a:solidFill>
                <a:srgbClr val="FF0000"/>
              </a:solidFill>
              <a:latin typeface="Palatino Linotype" panose="02040502050505030304" pitchFamily="18" charset="0"/>
              <a:cs typeface="Times New Roman" pitchFamily="18" charset="0"/>
            </a:endParaRPr>
          </a:p>
        </p:txBody>
      </p:sp>
      <p:sp>
        <p:nvSpPr>
          <p:cNvPr id="3" name="Content Placeholder 2"/>
          <p:cNvSpPr>
            <a:spLocks noGrp="1"/>
          </p:cNvSpPr>
          <p:nvPr>
            <p:ph idx="1"/>
          </p:nvPr>
        </p:nvSpPr>
        <p:spPr>
          <a:xfrm>
            <a:off x="1219200" y="1371600"/>
            <a:ext cx="10515600" cy="5181600"/>
          </a:xfrm>
        </p:spPr>
        <p:txBody>
          <a:bodyPr>
            <a:noAutofit/>
          </a:bodyPr>
          <a:lstStyle/>
          <a:p>
            <a:pPr marL="0" indent="0" algn="just">
              <a:buNone/>
            </a:pPr>
            <a:r>
              <a:rPr lang="en-US" sz="2800" dirty="0">
                <a:latin typeface="Times New Roman" pitchFamily="18" charset="0"/>
                <a:cs typeface="Times New Roman" pitchFamily="18" charset="0"/>
              </a:rPr>
              <a:t>Chemical monitoring detects potential failures which </a:t>
            </a:r>
            <a:r>
              <a:rPr lang="en-US" sz="2800" dirty="0">
                <a:solidFill>
                  <a:srgbClr val="00B0F0"/>
                </a:solidFill>
                <a:latin typeface="Times New Roman" pitchFamily="18" charset="0"/>
                <a:cs typeface="Times New Roman" pitchFamily="18" charset="0"/>
              </a:rPr>
              <a:t>cause traceable quantities of chemical elements to be released in to the environment. </a:t>
            </a:r>
          </a:p>
          <a:p>
            <a:pPr marL="0" indent="0" algn="just">
              <a:buNone/>
            </a:pPr>
            <a:r>
              <a:rPr lang="en-US" sz="2800" dirty="0">
                <a:latin typeface="Times New Roman" pitchFamily="18" charset="0"/>
                <a:cs typeface="Times New Roman" pitchFamily="18" charset="0"/>
              </a:rPr>
              <a:t>This technique is used to </a:t>
            </a:r>
            <a:r>
              <a:rPr lang="en-US" sz="2800" dirty="0">
                <a:solidFill>
                  <a:srgbClr val="00B050"/>
                </a:solidFill>
                <a:latin typeface="Times New Roman" pitchFamily="18" charset="0"/>
                <a:cs typeface="Times New Roman" pitchFamily="18" charset="0"/>
              </a:rPr>
              <a:t>detect elements in the lubricating oil which indicate occurrence of potential failure elsewhere in the system. </a:t>
            </a:r>
            <a:r>
              <a:rPr lang="en-US" sz="2800" dirty="0">
                <a:solidFill>
                  <a:srgbClr val="FF0000"/>
                </a:solidFill>
                <a:latin typeface="Times New Roman" pitchFamily="18" charset="0"/>
                <a:cs typeface="Times New Roman" pitchFamily="18" charset="0"/>
              </a:rPr>
              <a:t>They are employed to detect wear, corrosion, leakage</a:t>
            </a:r>
          </a:p>
          <a:p>
            <a:pPr lvl="1" algn="just">
              <a:buFont typeface="Wingdings" panose="05000000000000000000" pitchFamily="2" charset="2"/>
              <a:buChar char="q"/>
            </a:pPr>
            <a:r>
              <a:rPr lang="en-US" dirty="0">
                <a:latin typeface="Times New Roman" pitchFamily="18" charset="0"/>
                <a:cs typeface="Times New Roman" pitchFamily="18" charset="0"/>
              </a:rPr>
              <a:t> Electro-chemical corrosion monitoring </a:t>
            </a:r>
          </a:p>
          <a:p>
            <a:pPr lvl="1" algn="just">
              <a:buFont typeface="Wingdings" panose="05000000000000000000" pitchFamily="2" charset="2"/>
              <a:buChar char="q"/>
            </a:pPr>
            <a:r>
              <a:rPr lang="en-US" dirty="0">
                <a:latin typeface="Times New Roman" pitchFamily="18" charset="0"/>
                <a:cs typeface="Times New Roman" pitchFamily="18" charset="0"/>
              </a:rPr>
              <a:t> Exhaust emission analyzers </a:t>
            </a:r>
          </a:p>
          <a:p>
            <a:pPr lvl="1" algn="just">
              <a:buFont typeface="Wingdings" panose="05000000000000000000" pitchFamily="2" charset="2"/>
              <a:buChar char="q"/>
            </a:pPr>
            <a:r>
              <a:rPr lang="en-US" dirty="0">
                <a:latin typeface="Times New Roman" pitchFamily="18" charset="0"/>
                <a:cs typeface="Times New Roman" pitchFamily="18" charset="0"/>
              </a:rPr>
              <a:t> Color indicator titration </a:t>
            </a:r>
          </a:p>
        </p:txBody>
      </p:sp>
    </p:spTree>
    <p:extLst>
      <p:ext uri="{BB962C8B-B14F-4D97-AF65-F5344CB8AC3E}">
        <p14:creationId xmlns:p14="http://schemas.microsoft.com/office/powerpoint/2010/main" val="333778990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4724400" cy="381000"/>
          </a:xfrm>
          <a:ln>
            <a:noFill/>
          </a:ln>
        </p:spPr>
        <p:txBody>
          <a:bodyPr>
            <a:normAutofit fontScale="90000"/>
          </a:bodyPr>
          <a:lstStyle/>
          <a:p>
            <a:pPr lvl="0">
              <a:spcBef>
                <a:spcPct val="20000"/>
              </a:spcBef>
            </a:pPr>
            <a:r>
              <a:rPr lang="en-US" sz="2800" b="1" u="sng" dirty="0">
                <a:solidFill>
                  <a:srgbClr val="FF0000"/>
                </a:solidFill>
                <a:latin typeface="Palatino Linotype" panose="02040502050505030304" pitchFamily="18" charset="0"/>
                <a:ea typeface="+mn-ea"/>
                <a:cs typeface="Times New Roman" pitchFamily="18" charset="0"/>
              </a:rPr>
              <a:t>4. Physical effect monitoring</a:t>
            </a:r>
            <a:endParaRPr lang="en-US" sz="2800" b="1" u="sng" dirty="0">
              <a:solidFill>
                <a:srgbClr val="FF0000"/>
              </a:solidFill>
              <a:latin typeface="Palatino Linotype" panose="02040502050505030304" pitchFamily="18" charset="0"/>
              <a:cs typeface="Times New Roman" pitchFamily="18" charset="0"/>
            </a:endParaRPr>
          </a:p>
        </p:txBody>
      </p:sp>
      <p:sp>
        <p:nvSpPr>
          <p:cNvPr id="3" name="Content Placeholder 2"/>
          <p:cNvSpPr>
            <a:spLocks noGrp="1"/>
          </p:cNvSpPr>
          <p:nvPr>
            <p:ph idx="1"/>
          </p:nvPr>
        </p:nvSpPr>
        <p:spPr>
          <a:xfrm>
            <a:off x="457200" y="914400"/>
            <a:ext cx="9753600" cy="5715000"/>
          </a:xfrm>
        </p:spPr>
        <p:txBody>
          <a:bodyPr>
            <a:noAutofit/>
          </a:bodyPr>
          <a:lstStyle/>
          <a:p>
            <a:pPr marL="0" indent="0" algn="just">
              <a:buNone/>
            </a:pPr>
            <a:r>
              <a:rPr lang="en-US" sz="2400" dirty="0">
                <a:solidFill>
                  <a:srgbClr val="00B050"/>
                </a:solidFill>
                <a:latin typeface="Times New Roman" pitchFamily="18" charset="0"/>
                <a:cs typeface="Times New Roman" pitchFamily="18" charset="0"/>
              </a:rPr>
              <a:t>Changes in the physical appearance </a:t>
            </a:r>
            <a:r>
              <a:rPr lang="en-US" sz="2400" dirty="0">
                <a:latin typeface="Times New Roman" pitchFamily="18" charset="0"/>
                <a:cs typeface="Times New Roman" pitchFamily="18" charset="0"/>
              </a:rPr>
              <a:t>or structure of equipment which can be detected directly. like crack, wear by:-</a:t>
            </a:r>
          </a:p>
          <a:p>
            <a:pPr lvl="1" algn="just">
              <a:buFont typeface="Wingdings" pitchFamily="2" charset="2"/>
              <a:buChar char="ü"/>
            </a:pPr>
            <a:r>
              <a:rPr lang="en-US" sz="2400" dirty="0">
                <a:latin typeface="Times New Roman" pitchFamily="18" charset="0"/>
                <a:cs typeface="Times New Roman" pitchFamily="18" charset="0"/>
              </a:rPr>
              <a:t>Strain gauge </a:t>
            </a:r>
          </a:p>
          <a:p>
            <a:pPr lvl="1" algn="just">
              <a:buFont typeface="Wingdings" pitchFamily="2" charset="2"/>
              <a:buChar char="ü"/>
            </a:pPr>
            <a:r>
              <a:rPr lang="en-US" sz="2400" dirty="0">
                <a:latin typeface="Times New Roman" pitchFamily="18" charset="0"/>
                <a:cs typeface="Times New Roman" pitchFamily="18" charset="0"/>
              </a:rPr>
              <a:t>Viscosity monitoring </a:t>
            </a:r>
          </a:p>
          <a:p>
            <a:pPr marL="0" indent="0" algn="just">
              <a:lnSpc>
                <a:spcPct val="150000"/>
              </a:lnSpc>
              <a:buNone/>
            </a:pPr>
            <a:r>
              <a:rPr lang="en-US" sz="2400" b="1" u="sng" dirty="0">
                <a:solidFill>
                  <a:srgbClr val="FF0000"/>
                </a:solidFill>
                <a:latin typeface="Palatino Linotype" panose="02040502050505030304" pitchFamily="18" charset="0"/>
                <a:cs typeface="Times New Roman" pitchFamily="18" charset="0"/>
              </a:rPr>
              <a:t>5. Electrical effects monitoring</a:t>
            </a:r>
          </a:p>
          <a:p>
            <a:pPr marL="0" indent="0" algn="just">
              <a:buNone/>
            </a:pPr>
            <a:r>
              <a:rPr lang="en-US" sz="2400" dirty="0">
                <a:latin typeface="Times New Roman" pitchFamily="18" charset="0"/>
                <a:cs typeface="Times New Roman" pitchFamily="18" charset="0"/>
              </a:rPr>
              <a:t>look for changes in resistance, conductivity,  etc.</a:t>
            </a:r>
          </a:p>
          <a:p>
            <a:pPr lvl="1" algn="just">
              <a:buFont typeface="Wingdings" pitchFamily="2" charset="2"/>
              <a:buChar char="ü"/>
            </a:pPr>
            <a:r>
              <a:rPr lang="en-US" sz="2400" dirty="0">
                <a:latin typeface="Times New Roman" pitchFamily="18" charset="0"/>
                <a:cs typeface="Times New Roman" pitchFamily="18" charset="0"/>
              </a:rPr>
              <a:t>Electrical resistance monitoring </a:t>
            </a:r>
          </a:p>
          <a:p>
            <a:pPr lvl="1" algn="just">
              <a:buFont typeface="Wingdings" pitchFamily="2" charset="2"/>
              <a:buChar char="ü"/>
            </a:pPr>
            <a:r>
              <a:rPr lang="en-US" sz="2400" dirty="0">
                <a:latin typeface="Times New Roman" pitchFamily="18" charset="0"/>
                <a:cs typeface="Times New Roman" pitchFamily="18" charset="0"/>
              </a:rPr>
              <a:t>Breaker timing testing </a:t>
            </a:r>
          </a:p>
          <a:p>
            <a:pPr marL="0" indent="0" algn="just">
              <a:lnSpc>
                <a:spcPct val="150000"/>
              </a:lnSpc>
              <a:buNone/>
            </a:pPr>
            <a:r>
              <a:rPr lang="en-US" sz="2400" b="1" u="sng" dirty="0">
                <a:solidFill>
                  <a:srgbClr val="FF0000"/>
                </a:solidFill>
                <a:latin typeface="Palatino Linotype" panose="02040502050505030304" pitchFamily="18" charset="0"/>
                <a:cs typeface="Times New Roman" pitchFamily="18" charset="0"/>
              </a:rPr>
              <a:t>6. Temperature monitoring </a:t>
            </a:r>
          </a:p>
          <a:p>
            <a:pPr marL="0" indent="0" algn="just">
              <a:buNone/>
            </a:pPr>
            <a:r>
              <a:rPr lang="en-US" sz="2400" dirty="0">
                <a:latin typeface="Times New Roman" pitchFamily="18" charset="0"/>
                <a:cs typeface="Times New Roman" pitchFamily="18" charset="0"/>
              </a:rPr>
              <a:t>look for potential failures which cause rise in temperature </a:t>
            </a:r>
          </a:p>
          <a:p>
            <a:pPr lvl="3" algn="just">
              <a:buFont typeface="Wingdings" pitchFamily="2" charset="2"/>
              <a:buChar char="ü"/>
            </a:pPr>
            <a:r>
              <a:rPr lang="en-US" sz="2400" dirty="0">
                <a:latin typeface="Times New Roman" pitchFamily="18" charset="0"/>
                <a:cs typeface="Times New Roman" pitchFamily="18" charset="0"/>
              </a:rPr>
              <a:t>Infrared scanning </a:t>
            </a:r>
          </a:p>
          <a:p>
            <a:pPr lvl="3" algn="just">
              <a:buFont typeface="Wingdings" pitchFamily="2" charset="2"/>
              <a:buChar char="ü"/>
            </a:pPr>
            <a:r>
              <a:rPr lang="en-US" sz="2400" dirty="0">
                <a:latin typeface="Times New Roman" pitchFamily="18" charset="0"/>
                <a:cs typeface="Times New Roman" pitchFamily="18" charset="0"/>
              </a:rPr>
              <a:t>Temperature indicating painting </a:t>
            </a:r>
          </a:p>
        </p:txBody>
      </p:sp>
    </p:spTree>
    <p:extLst>
      <p:ext uri="{BB962C8B-B14F-4D97-AF65-F5344CB8AC3E}">
        <p14:creationId xmlns:p14="http://schemas.microsoft.com/office/powerpoint/2010/main" val="203462643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533400"/>
            <a:ext cx="6096000" cy="1219200"/>
          </a:xfrm>
          <a:ln>
            <a:solidFill>
              <a:schemeClr val="accent1"/>
            </a:solidFill>
          </a:ln>
        </p:spPr>
        <p:txBody>
          <a:bodyPr>
            <a:normAutofit/>
          </a:bodyPr>
          <a:lstStyle/>
          <a:p>
            <a:pPr lvl="0">
              <a:spcBef>
                <a:spcPct val="20000"/>
              </a:spcBef>
            </a:pPr>
            <a:r>
              <a:rPr lang="en-US" sz="3200" b="1" dirty="0">
                <a:solidFill>
                  <a:srgbClr val="FF0000"/>
                </a:solidFill>
                <a:latin typeface="Lucida Calligraphy" panose="03010101010101010101" pitchFamily="66" charset="0"/>
                <a:ea typeface="+mn-ea"/>
                <a:cs typeface="Times New Roman" pitchFamily="18" charset="0"/>
              </a:rPr>
              <a:t>Chapter 5</a:t>
            </a:r>
            <a:br>
              <a:rPr lang="en-US" sz="3200" b="1" dirty="0">
                <a:solidFill>
                  <a:srgbClr val="FF0000"/>
                </a:solidFill>
                <a:latin typeface="Lucida Calligraphy" panose="03010101010101010101" pitchFamily="66" charset="0"/>
                <a:ea typeface="+mn-ea"/>
                <a:cs typeface="Times New Roman" pitchFamily="18" charset="0"/>
              </a:rPr>
            </a:br>
            <a:r>
              <a:rPr lang="en-US" sz="3200" b="1" dirty="0">
                <a:solidFill>
                  <a:srgbClr val="0070C0"/>
                </a:solidFill>
                <a:latin typeface="Lucida Calligraphy" panose="03010101010101010101" pitchFamily="66" charset="0"/>
                <a:ea typeface="+mn-ea"/>
                <a:cs typeface="Times New Roman" pitchFamily="18" charset="0"/>
              </a:rPr>
              <a:t>Elements of maintenance </a:t>
            </a:r>
            <a:endParaRPr lang="en-US" sz="3200" b="1" dirty="0">
              <a:solidFill>
                <a:srgbClr val="0070C0"/>
              </a:solidFill>
              <a:latin typeface="Lucida Calligraphy" panose="03010101010101010101" pitchFamily="66" charset="0"/>
              <a:cs typeface="Times New Roman" pitchFamily="18" charset="0"/>
            </a:endParaRPr>
          </a:p>
        </p:txBody>
      </p:sp>
      <p:sp>
        <p:nvSpPr>
          <p:cNvPr id="3" name="Subtitle 2"/>
          <p:cNvSpPr>
            <a:spLocks noGrp="1"/>
          </p:cNvSpPr>
          <p:nvPr>
            <p:ph type="subTitle" idx="1"/>
          </p:nvPr>
        </p:nvSpPr>
        <p:spPr>
          <a:xfrm>
            <a:off x="685800" y="2133600"/>
            <a:ext cx="11125200" cy="4343400"/>
          </a:xfrm>
        </p:spPr>
        <p:txBody>
          <a:bodyPr>
            <a:noAutofit/>
          </a:bodyPr>
          <a:lstStyle/>
          <a:p>
            <a:pPr algn="just"/>
            <a:r>
              <a:rPr lang="en-US" sz="2800" dirty="0">
                <a:solidFill>
                  <a:schemeClr val="tx1"/>
                </a:solidFill>
                <a:latin typeface="Times New Roman" pitchFamily="18" charset="0"/>
                <a:cs typeface="Times New Roman" pitchFamily="18" charset="0"/>
              </a:rPr>
              <a:t>Broadly speaking, the elements of maintenance technology can be classified as </a:t>
            </a:r>
            <a:r>
              <a:rPr lang="en-US" sz="2800" dirty="0">
                <a:solidFill>
                  <a:srgbClr val="0070C0"/>
                </a:solidFill>
                <a:latin typeface="Times New Roman" pitchFamily="18" charset="0"/>
                <a:cs typeface="Times New Roman" pitchFamily="18" charset="0"/>
              </a:rPr>
              <a:t>Attendance (operation),</a:t>
            </a:r>
            <a:r>
              <a:rPr lang="en-US" sz="2800" dirty="0">
                <a:solidFill>
                  <a:schemeClr val="tx1"/>
                </a:solidFill>
                <a:latin typeface="Times New Roman" pitchFamily="18" charset="0"/>
                <a:cs typeface="Times New Roman" pitchFamily="18" charset="0"/>
              </a:rPr>
              <a:t> </a:t>
            </a:r>
            <a:r>
              <a:rPr lang="en-US" sz="2800" dirty="0">
                <a:solidFill>
                  <a:srgbClr val="00B050"/>
                </a:solidFill>
                <a:latin typeface="Times New Roman" pitchFamily="18" charset="0"/>
                <a:cs typeface="Times New Roman" pitchFamily="18" charset="0"/>
              </a:rPr>
              <a:t>servicing</a:t>
            </a:r>
            <a:r>
              <a:rPr lang="en-US" sz="2800" dirty="0">
                <a:solidFill>
                  <a:schemeClr val="tx1"/>
                </a:solidFill>
                <a:latin typeface="Times New Roman" pitchFamily="18" charset="0"/>
                <a:cs typeface="Times New Roman" pitchFamily="18" charset="0"/>
              </a:rPr>
              <a:t> and </a:t>
            </a:r>
            <a:r>
              <a:rPr lang="en-US" sz="2800" dirty="0">
                <a:solidFill>
                  <a:srgbClr val="FF0000"/>
                </a:solidFill>
                <a:latin typeface="Times New Roman" pitchFamily="18" charset="0"/>
                <a:cs typeface="Times New Roman" pitchFamily="18" charset="0"/>
              </a:rPr>
              <a:t>repair.</a:t>
            </a:r>
          </a:p>
          <a:p>
            <a:pPr algn="just"/>
            <a:endParaRPr lang="en-US" sz="2800" b="1" u="sng" dirty="0">
              <a:solidFill>
                <a:srgbClr val="00B050"/>
              </a:solidFill>
              <a:latin typeface="Times New Roman" pitchFamily="18" charset="0"/>
              <a:cs typeface="Times New Roman" pitchFamily="18" charset="0"/>
            </a:endParaRPr>
          </a:p>
          <a:p>
            <a:pPr algn="just"/>
            <a:endParaRPr lang="en-US" sz="2800" dirty="0">
              <a:solidFill>
                <a:schemeClr val="tx1"/>
              </a:solidFill>
              <a:latin typeface="Times New Roman" pitchFamily="18" charset="0"/>
              <a:cs typeface="Times New Roman" pitchFamily="18" charset="0"/>
            </a:endParaRPr>
          </a:p>
          <a:p>
            <a:pPr algn="just"/>
            <a:endParaRPr lang="en-US" sz="2800" dirty="0">
              <a:solidFill>
                <a:schemeClr val="tx1"/>
              </a:solidFill>
              <a:latin typeface="Times New Roman" pitchFamily="18" charset="0"/>
              <a:cs typeface="Times New Roman" pitchFamily="18" charset="0"/>
            </a:endParaRPr>
          </a:p>
          <a:p>
            <a:pPr algn="just"/>
            <a:r>
              <a:rPr lang="en-US" sz="2800" dirty="0">
                <a:solidFill>
                  <a:schemeClr val="tx1"/>
                </a:solidFill>
                <a:latin typeface="Times New Roman" pitchFamily="18" charset="0"/>
                <a:cs typeface="Times New Roman" pitchFamily="18" charset="0"/>
              </a:rPr>
              <a:t>Attendance is the right way of avoiding </a:t>
            </a:r>
            <a:r>
              <a:rPr lang="en-US" sz="2800" b="1" dirty="0">
                <a:solidFill>
                  <a:schemeClr val="tx1"/>
                </a:solidFill>
                <a:latin typeface="Times New Roman" pitchFamily="18" charset="0"/>
                <a:cs typeface="Times New Roman" pitchFamily="18" charset="0"/>
              </a:rPr>
              <a:t>mal - operation </a:t>
            </a:r>
            <a:r>
              <a:rPr lang="en-US" sz="2800" dirty="0">
                <a:solidFill>
                  <a:schemeClr val="tx1"/>
                </a:solidFill>
                <a:latin typeface="Times New Roman" pitchFamily="18" charset="0"/>
                <a:cs typeface="Times New Roman" pitchFamily="18" charset="0"/>
              </a:rPr>
              <a:t>which influences the damages and indirectly the maintenance. </a:t>
            </a:r>
          </a:p>
        </p:txBody>
      </p:sp>
      <p:sp>
        <p:nvSpPr>
          <p:cNvPr id="4" name="Rectangle 3"/>
          <p:cNvSpPr/>
          <p:nvPr/>
        </p:nvSpPr>
        <p:spPr>
          <a:xfrm>
            <a:off x="3335468" y="3782080"/>
            <a:ext cx="5521063" cy="523220"/>
          </a:xfrm>
          <a:prstGeom prst="rect">
            <a:avLst/>
          </a:prstGeom>
          <a:ln>
            <a:solidFill>
              <a:schemeClr val="accent1"/>
            </a:solidFill>
          </a:ln>
        </p:spPr>
        <p:txBody>
          <a:bodyPr wrap="none">
            <a:spAutoFit/>
          </a:bodyPr>
          <a:lstStyle/>
          <a:p>
            <a:r>
              <a:rPr lang="en-US" sz="2800" b="1" dirty="0">
                <a:solidFill>
                  <a:srgbClr val="00B050"/>
                </a:solidFill>
                <a:latin typeface="Lucida Calligraphy" panose="03010101010101010101" pitchFamily="66" charset="0"/>
                <a:cs typeface="Times New Roman" pitchFamily="18" charset="0"/>
              </a:rPr>
              <a:t>5.1. Attendance (Operation) </a:t>
            </a:r>
          </a:p>
        </p:txBody>
      </p:sp>
    </p:spTree>
    <p:extLst>
      <p:ext uri="{BB962C8B-B14F-4D97-AF65-F5344CB8AC3E}">
        <p14:creationId xmlns:p14="http://schemas.microsoft.com/office/powerpoint/2010/main" val="118391825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14401"/>
            <a:ext cx="11201400" cy="5211763"/>
          </a:xfrm>
        </p:spPr>
        <p:txBody>
          <a:bodyPr>
            <a:noAutofit/>
          </a:bodyPr>
          <a:lstStyle/>
          <a:p>
            <a:pPr marL="0" indent="0" algn="just">
              <a:buNone/>
            </a:pPr>
            <a:r>
              <a:rPr lang="en-US" sz="2800" b="1" u="sng" dirty="0">
                <a:solidFill>
                  <a:srgbClr val="FF0000"/>
                </a:solidFill>
                <a:latin typeface="Times New Roman" pitchFamily="18" charset="0"/>
                <a:cs typeface="Times New Roman" pitchFamily="18" charset="0"/>
              </a:rPr>
              <a:t>The fundamentals for the use of any technical means of production are:</a:t>
            </a:r>
          </a:p>
          <a:p>
            <a:pPr algn="just">
              <a:lnSpc>
                <a:spcPct val="150000"/>
              </a:lnSpc>
              <a:buFont typeface="Wingdings" panose="05000000000000000000" pitchFamily="2" charset="2"/>
              <a:buChar char="q"/>
            </a:pPr>
            <a:r>
              <a:rPr lang="en-US" sz="2800" dirty="0">
                <a:latin typeface="Times New Roman" pitchFamily="18" charset="0"/>
                <a:cs typeface="Times New Roman" pitchFamily="18" charset="0"/>
              </a:rPr>
              <a:t> Proper use of </a:t>
            </a:r>
            <a:r>
              <a:rPr lang="en-US" sz="2800" b="1" dirty="0">
                <a:solidFill>
                  <a:srgbClr val="00B050"/>
                </a:solidFill>
                <a:latin typeface="Times New Roman" pitchFamily="18" charset="0"/>
                <a:cs typeface="Times New Roman" pitchFamily="18" charset="0"/>
              </a:rPr>
              <a:t>operating instruction</a:t>
            </a:r>
            <a:r>
              <a:rPr lang="en-US" sz="2800" b="1" dirty="0">
                <a:latin typeface="Times New Roman" pitchFamily="18" charset="0"/>
                <a:cs typeface="Times New Roman" pitchFamily="18" charset="0"/>
              </a:rPr>
              <a:t> </a:t>
            </a:r>
            <a:r>
              <a:rPr lang="en-US" sz="2800" dirty="0">
                <a:latin typeface="Times New Roman" pitchFamily="18" charset="0"/>
                <a:cs typeface="Times New Roman" pitchFamily="18" charset="0"/>
              </a:rPr>
              <a:t>provided in operators manuals;</a:t>
            </a:r>
          </a:p>
          <a:p>
            <a:pPr algn="just">
              <a:lnSpc>
                <a:spcPct val="150000"/>
              </a:lnSpc>
              <a:buFont typeface="Wingdings" panose="05000000000000000000" pitchFamily="2" charset="2"/>
              <a:buChar char="q"/>
            </a:pPr>
            <a:r>
              <a:rPr lang="en-US" sz="2800" dirty="0">
                <a:latin typeface="Times New Roman" pitchFamily="18" charset="0"/>
                <a:cs typeface="Times New Roman" pitchFamily="18" charset="0"/>
              </a:rPr>
              <a:t> Proper use of </a:t>
            </a:r>
            <a:r>
              <a:rPr lang="en-US" sz="2800" b="1" dirty="0">
                <a:solidFill>
                  <a:srgbClr val="00B050"/>
                </a:solidFill>
                <a:latin typeface="Times New Roman" pitchFamily="18" charset="0"/>
                <a:cs typeface="Times New Roman" pitchFamily="18" charset="0"/>
              </a:rPr>
              <a:t>service instructions</a:t>
            </a:r>
            <a:r>
              <a:rPr lang="en-US" sz="2800" b="1" dirty="0">
                <a:latin typeface="Times New Roman" pitchFamily="18" charset="0"/>
                <a:cs typeface="Times New Roman" pitchFamily="18" charset="0"/>
              </a:rPr>
              <a:t> </a:t>
            </a:r>
            <a:r>
              <a:rPr lang="en-US" sz="2800" dirty="0">
                <a:latin typeface="Times New Roman" pitchFamily="18" charset="0"/>
                <a:cs typeface="Times New Roman" pitchFamily="18" charset="0"/>
              </a:rPr>
              <a:t>given in service instructions; and </a:t>
            </a:r>
          </a:p>
          <a:p>
            <a:pPr algn="just">
              <a:lnSpc>
                <a:spcPct val="150000"/>
              </a:lnSpc>
              <a:buFont typeface="Wingdings" panose="05000000000000000000" pitchFamily="2" charset="2"/>
              <a:buChar char="q"/>
            </a:pPr>
            <a:r>
              <a:rPr lang="en-US" sz="2800" dirty="0">
                <a:latin typeface="Times New Roman" pitchFamily="18" charset="0"/>
                <a:cs typeface="Times New Roman" pitchFamily="18" charset="0"/>
              </a:rPr>
              <a:t>Following proper </a:t>
            </a:r>
            <a:r>
              <a:rPr lang="en-US" sz="2800" b="1" dirty="0">
                <a:solidFill>
                  <a:srgbClr val="00B050"/>
                </a:solidFill>
                <a:latin typeface="Times New Roman" pitchFamily="18" charset="0"/>
                <a:cs typeface="Times New Roman" pitchFamily="18" charset="0"/>
              </a:rPr>
              <a:t>maintenance procedures</a:t>
            </a:r>
            <a:r>
              <a:rPr lang="en-US" sz="2800" dirty="0">
                <a:solidFill>
                  <a:srgbClr val="00B050"/>
                </a:solidFill>
                <a:latin typeface="Times New Roman" pitchFamily="18" charset="0"/>
                <a:cs typeface="Times New Roman" pitchFamily="18" charset="0"/>
              </a:rPr>
              <a:t> and </a:t>
            </a:r>
            <a:r>
              <a:rPr lang="en-US" sz="2800" b="1" dirty="0">
                <a:solidFill>
                  <a:srgbClr val="00B050"/>
                </a:solidFill>
                <a:latin typeface="Times New Roman" pitchFamily="18" charset="0"/>
                <a:cs typeface="Times New Roman" pitchFamily="18" charset="0"/>
              </a:rPr>
              <a:t>instructions</a:t>
            </a:r>
            <a:r>
              <a:rPr lang="en-US" sz="2800" dirty="0">
                <a:solidFill>
                  <a:srgbClr val="00B050"/>
                </a:solidFill>
                <a:latin typeface="Times New Roman" pitchFamily="18" charset="0"/>
                <a:cs typeface="Times New Roman" pitchFamily="18" charset="0"/>
              </a:rPr>
              <a:t> as outlined in maintenance manuals. </a:t>
            </a:r>
          </a:p>
        </p:txBody>
      </p:sp>
      <p:sp>
        <p:nvSpPr>
          <p:cNvPr id="6" name="Title 1">
            <a:extLst>
              <a:ext uri="{FF2B5EF4-FFF2-40B4-BE49-F238E27FC236}">
                <a16:creationId xmlns:a16="http://schemas.microsoft.com/office/drawing/2014/main" id="{2EED0591-7E7F-4F63-88D1-C461A06BE089}"/>
              </a:ext>
            </a:extLst>
          </p:cNvPr>
          <p:cNvSpPr>
            <a:spLocks noGrp="1"/>
          </p:cNvSpPr>
          <p:nvPr>
            <p:ph type="title"/>
          </p:nvPr>
        </p:nvSpPr>
        <p:spPr>
          <a:xfrm>
            <a:off x="2286000" y="274639"/>
            <a:ext cx="9296400" cy="639762"/>
          </a:xfrm>
        </p:spPr>
        <p:txBody>
          <a:bodyPr>
            <a:normAutofit/>
          </a:bodyPr>
          <a:lstStyle/>
          <a:p>
            <a:pPr algn="r">
              <a:defRPr/>
            </a:pPr>
            <a:r>
              <a:rPr lang="en-US" sz="2800" dirty="0">
                <a:solidFill>
                  <a:schemeClr val="tx1"/>
                </a:solidFill>
                <a:latin typeface="Times New Roman" panose="02020603050405020304" pitchFamily="18" charset="0"/>
                <a:cs typeface="Times New Roman" panose="02020603050405020304" pitchFamily="18" charset="0"/>
              </a:rPr>
              <a:t>Cont. </a:t>
            </a:r>
          </a:p>
        </p:txBody>
      </p:sp>
    </p:spTree>
    <p:extLst>
      <p:ext uri="{BB962C8B-B14F-4D97-AF65-F5344CB8AC3E}">
        <p14:creationId xmlns:p14="http://schemas.microsoft.com/office/powerpoint/2010/main" val="221742088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066800"/>
            <a:ext cx="11125200" cy="4419600"/>
          </a:xfrm>
        </p:spPr>
        <p:txBody>
          <a:bodyPr/>
          <a:lstStyle/>
          <a:p>
            <a:pPr lvl="0" algn="just">
              <a:lnSpc>
                <a:spcPct val="150000"/>
              </a:lnSpc>
              <a:buFont typeface="Wingdings" panose="05000000000000000000" pitchFamily="2" charset="2"/>
              <a:buChar char="q"/>
            </a:pPr>
            <a:r>
              <a:rPr lang="en-US" sz="2800" dirty="0">
                <a:solidFill>
                  <a:srgbClr val="00B050"/>
                </a:solidFill>
                <a:latin typeface="Times New Roman" pitchFamily="18" charset="0"/>
                <a:cs typeface="Times New Roman" pitchFamily="18" charset="0"/>
              </a:rPr>
              <a:t> Knowledge  of  these  instructions  </a:t>
            </a:r>
            <a:r>
              <a:rPr lang="en-US" sz="2800" dirty="0">
                <a:solidFill>
                  <a:prstClr val="black"/>
                </a:solidFill>
                <a:latin typeface="Times New Roman" pitchFamily="18" charset="0"/>
                <a:cs typeface="Times New Roman" pitchFamily="18" charset="0"/>
              </a:rPr>
              <a:t>is  essential  in attending the machine. </a:t>
            </a:r>
          </a:p>
          <a:p>
            <a:pPr lvl="0" algn="just">
              <a:lnSpc>
                <a:spcPct val="150000"/>
              </a:lnSpc>
              <a:buFont typeface="Wingdings" panose="05000000000000000000" pitchFamily="2" charset="2"/>
              <a:buChar char="q"/>
            </a:pPr>
            <a:r>
              <a:rPr lang="en-US" sz="2800" dirty="0">
                <a:solidFill>
                  <a:prstClr val="black"/>
                </a:solidFill>
                <a:latin typeface="Times New Roman" pitchFamily="18" charset="0"/>
                <a:cs typeface="Times New Roman" pitchFamily="18" charset="0"/>
              </a:rPr>
              <a:t> In this respect  </a:t>
            </a:r>
            <a:r>
              <a:rPr lang="en-US" sz="2800" dirty="0">
                <a:solidFill>
                  <a:srgbClr val="00B050"/>
                </a:solidFill>
                <a:latin typeface="Times New Roman" pitchFamily="18" charset="0"/>
                <a:cs typeface="Times New Roman" pitchFamily="18" charset="0"/>
              </a:rPr>
              <a:t>qualification  of  operators, maintenance  personnel  and  management </a:t>
            </a:r>
            <a:r>
              <a:rPr lang="en-US" sz="2800" dirty="0">
                <a:solidFill>
                  <a:prstClr val="black"/>
                </a:solidFill>
                <a:latin typeface="Times New Roman" pitchFamily="18" charset="0"/>
                <a:cs typeface="Times New Roman" pitchFamily="18" charset="0"/>
              </a:rPr>
              <a:t> is a requirement. </a:t>
            </a:r>
          </a:p>
          <a:p>
            <a:pPr lvl="0" algn="just">
              <a:lnSpc>
                <a:spcPct val="150000"/>
              </a:lnSpc>
              <a:buFont typeface="Wingdings" panose="05000000000000000000" pitchFamily="2" charset="2"/>
              <a:buChar char="q"/>
            </a:pPr>
            <a:r>
              <a:rPr lang="en-US" sz="2800" b="1" dirty="0">
                <a:solidFill>
                  <a:srgbClr val="00B050"/>
                </a:solidFill>
                <a:latin typeface="Times New Roman" pitchFamily="18" charset="0"/>
                <a:cs typeface="Times New Roman" pitchFamily="18" charset="0"/>
              </a:rPr>
              <a:t>Proper attendance avoids subjective damages </a:t>
            </a:r>
            <a:r>
              <a:rPr lang="en-US" sz="2800" dirty="0">
                <a:solidFill>
                  <a:srgbClr val="00B050"/>
                </a:solidFill>
                <a:latin typeface="Times New Roman" pitchFamily="18" charset="0"/>
                <a:cs typeface="Times New Roman" pitchFamily="18" charset="0"/>
              </a:rPr>
              <a:t>(due to mis-handling) and minimizes objective damages.</a:t>
            </a:r>
          </a:p>
          <a:p>
            <a:pPr marL="0" indent="0">
              <a:buNone/>
            </a:pPr>
            <a:endParaRPr lang="en-US" dirty="0"/>
          </a:p>
        </p:txBody>
      </p:sp>
      <p:sp>
        <p:nvSpPr>
          <p:cNvPr id="6" name="Title 1">
            <a:extLst>
              <a:ext uri="{FF2B5EF4-FFF2-40B4-BE49-F238E27FC236}">
                <a16:creationId xmlns:a16="http://schemas.microsoft.com/office/drawing/2014/main" id="{1E91A459-5507-4B1E-92ED-E101D058BED4}"/>
              </a:ext>
            </a:extLst>
          </p:cNvPr>
          <p:cNvSpPr>
            <a:spLocks noGrp="1"/>
          </p:cNvSpPr>
          <p:nvPr>
            <p:ph type="title"/>
          </p:nvPr>
        </p:nvSpPr>
        <p:spPr>
          <a:xfrm>
            <a:off x="1981200" y="274638"/>
            <a:ext cx="9296400" cy="639762"/>
          </a:xfrm>
        </p:spPr>
        <p:txBody>
          <a:bodyPr>
            <a:normAutofit/>
          </a:bodyPr>
          <a:lstStyle/>
          <a:p>
            <a:pPr algn="r">
              <a:defRPr/>
            </a:pPr>
            <a:r>
              <a:rPr lang="en-US" sz="2800" dirty="0">
                <a:solidFill>
                  <a:schemeClr val="tx1"/>
                </a:solidFill>
                <a:latin typeface="Times New Roman" panose="02020603050405020304" pitchFamily="18" charset="0"/>
                <a:cs typeface="Times New Roman" panose="02020603050405020304" pitchFamily="18" charset="0"/>
              </a:rPr>
              <a:t>Cont. </a:t>
            </a:r>
          </a:p>
        </p:txBody>
      </p:sp>
    </p:spTree>
    <p:extLst>
      <p:ext uri="{BB962C8B-B14F-4D97-AF65-F5344CB8AC3E}">
        <p14:creationId xmlns:p14="http://schemas.microsoft.com/office/powerpoint/2010/main" val="1878541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9731"/>
          </a:xfrm>
        </p:spPr>
        <p:txBody>
          <a:bodyPr>
            <a:normAutofit/>
          </a:bodyPr>
          <a:lstStyle/>
          <a:p>
            <a:r>
              <a:rPr lang="en-US" sz="3600" dirty="0">
                <a:solidFill>
                  <a:srgbClr val="FF0000"/>
                </a:solidFill>
                <a:latin typeface="Times New Roman" pitchFamily="18" charset="0"/>
                <a:cs typeface="Times New Roman" pitchFamily="18" charset="0"/>
              </a:rPr>
              <a:t>Third Generation</a:t>
            </a:r>
          </a:p>
        </p:txBody>
      </p:sp>
      <p:sp>
        <p:nvSpPr>
          <p:cNvPr id="3" name="Content Placeholder 2"/>
          <p:cNvSpPr>
            <a:spLocks noGrp="1"/>
          </p:cNvSpPr>
          <p:nvPr>
            <p:ph idx="1"/>
          </p:nvPr>
        </p:nvSpPr>
        <p:spPr>
          <a:xfrm>
            <a:off x="418011" y="1429555"/>
            <a:ext cx="11276005" cy="5138670"/>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Since the </a:t>
            </a:r>
            <a:r>
              <a:rPr lang="en-US" dirty="0">
                <a:solidFill>
                  <a:srgbClr val="C00000"/>
                </a:solidFill>
                <a:latin typeface="Times New Roman" panose="02020603050405020304" pitchFamily="18" charset="0"/>
                <a:cs typeface="Times New Roman" panose="02020603050405020304" pitchFamily="18" charset="0"/>
              </a:rPr>
              <a:t>mid-seventies</a:t>
            </a:r>
            <a:r>
              <a:rPr lang="en-US" dirty="0">
                <a:latin typeface="Times New Roman" panose="02020603050405020304" pitchFamily="18" charset="0"/>
                <a:cs typeface="Times New Roman" panose="02020603050405020304" pitchFamily="18" charset="0"/>
              </a:rPr>
              <a:t>, </a:t>
            </a:r>
            <a:r>
              <a:rPr lang="en-US" b="1" i="1" dirty="0">
                <a:solidFill>
                  <a:schemeClr val="accent5"/>
                </a:solidFill>
                <a:latin typeface="Times New Roman" panose="02020603050405020304" pitchFamily="18" charset="0"/>
                <a:cs typeface="Times New Roman" panose="02020603050405020304" pitchFamily="18" charset="0"/>
              </a:rPr>
              <a:t>new expectations, new research </a:t>
            </a:r>
            <a:r>
              <a:rPr lang="en-US" b="1" i="1" dirty="0">
                <a:latin typeface="Times New Roman" panose="02020603050405020304" pitchFamily="18" charset="0"/>
                <a:cs typeface="Times New Roman" panose="02020603050405020304" pitchFamily="18" charset="0"/>
              </a:rPr>
              <a:t>and</a:t>
            </a:r>
            <a:r>
              <a:rPr lang="en-US" b="1" i="1" dirty="0">
                <a:solidFill>
                  <a:schemeClr val="accent5"/>
                </a:solidFill>
                <a:latin typeface="Times New Roman" panose="02020603050405020304" pitchFamily="18" charset="0"/>
                <a:cs typeface="Times New Roman" panose="02020603050405020304" pitchFamily="18" charset="0"/>
              </a:rPr>
              <a:t> new </a:t>
            </a:r>
          </a:p>
          <a:p>
            <a:pPr marL="0" indent="0">
              <a:buNone/>
            </a:pPr>
            <a:r>
              <a:rPr lang="en-US" b="1" i="1" dirty="0">
                <a:solidFill>
                  <a:schemeClr val="accent5"/>
                </a:solidFill>
                <a:latin typeface="Times New Roman" panose="02020603050405020304" pitchFamily="18" charset="0"/>
                <a:cs typeface="Times New Roman" panose="02020603050405020304" pitchFamily="18" charset="0"/>
              </a:rPr>
              <a:t>techniques </a:t>
            </a:r>
            <a:r>
              <a:rPr lang="en-US" dirty="0">
                <a:latin typeface="Times New Roman" panose="02020603050405020304" pitchFamily="18" charset="0"/>
                <a:cs typeface="Times New Roman" panose="02020603050405020304" pitchFamily="18" charset="0"/>
              </a:rPr>
              <a:t>have revolutionized maintenance. During this period:</a:t>
            </a:r>
          </a:p>
          <a:p>
            <a:pPr marL="0" indent="0">
              <a:buNone/>
            </a:pPr>
            <a:endParaRPr lang="en-US" dirty="0">
              <a:latin typeface="Times New Roman" panose="02020603050405020304" pitchFamily="18" charset="0"/>
              <a:cs typeface="Times New Roman" panose="02020603050405020304" pitchFamily="18" charset="0"/>
            </a:endParaRPr>
          </a:p>
          <a:p>
            <a:pPr lvl="1">
              <a:lnSpc>
                <a:spcPct val="100000"/>
              </a:lnSpc>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Maximizing life of equipment has become important </a:t>
            </a:r>
          </a:p>
          <a:p>
            <a:pPr lvl="1">
              <a:lnSpc>
                <a:spcPct val="100000"/>
              </a:lnSpc>
              <a:buFont typeface="Wingdings" panose="05000000000000000000" pitchFamily="2" charset="2"/>
              <a:buChar char="q"/>
            </a:pPr>
            <a:r>
              <a:rPr lang="en-US" sz="2600" dirty="0">
                <a:latin typeface="Times New Roman" panose="02020603050405020304" pitchFamily="18" charset="0"/>
                <a:cs typeface="Times New Roman" panose="02020603050405020304" pitchFamily="18" charset="0"/>
              </a:rPr>
              <a:t> Higher plant availability and reliability have become very  important </a:t>
            </a:r>
          </a:p>
          <a:p>
            <a:pPr lvl="1">
              <a:lnSpc>
                <a:spcPct val="100000"/>
              </a:lnSpc>
              <a:buFont typeface="Wingdings" panose="05000000000000000000" pitchFamily="2" charset="2"/>
              <a:buChar char="q"/>
            </a:pPr>
            <a:r>
              <a:rPr lang="en-US" sz="2600" dirty="0">
                <a:latin typeface="Times New Roman" panose="02020603050405020304" pitchFamily="18" charset="0"/>
                <a:cs typeface="Times New Roman" panose="02020603050405020304" pitchFamily="18" charset="0"/>
              </a:rPr>
              <a:t> Greater automation has been effected</a:t>
            </a:r>
          </a:p>
          <a:p>
            <a:pPr lvl="1">
              <a:lnSpc>
                <a:spcPct val="100000"/>
              </a:lnSpc>
              <a:buFont typeface="Wingdings" panose="05000000000000000000" pitchFamily="2" charset="2"/>
              <a:buChar char="q"/>
            </a:pPr>
            <a:r>
              <a:rPr lang="en-US" sz="2600" dirty="0">
                <a:latin typeface="Times New Roman" panose="02020603050405020304" pitchFamily="18" charset="0"/>
                <a:cs typeface="Times New Roman" panose="02020603050405020304" pitchFamily="18" charset="0"/>
              </a:rPr>
              <a:t> Quality standards, safety and environmental consequences  matter quite a lot</a:t>
            </a:r>
          </a:p>
          <a:p>
            <a:pPr lvl="1">
              <a:lnSpc>
                <a:spcPct val="100000"/>
              </a:lnSpc>
              <a:buFont typeface="Wingdings" panose="05000000000000000000" pitchFamily="2" charset="2"/>
              <a:buChar char="q"/>
            </a:pPr>
            <a:r>
              <a:rPr lang="en-US" sz="2600" dirty="0">
                <a:latin typeface="Times New Roman" panose="02020603050405020304" pitchFamily="18" charset="0"/>
                <a:cs typeface="Times New Roman" panose="02020603050405020304" pitchFamily="18" charset="0"/>
              </a:rPr>
              <a:t> Cost of maintenance has become central </a:t>
            </a:r>
          </a:p>
          <a:p>
            <a:pPr lvl="1">
              <a:lnSpc>
                <a:spcPct val="100000"/>
              </a:lnSpc>
              <a:buFont typeface="Wingdings" panose="05000000000000000000" pitchFamily="2" charset="2"/>
              <a:buChar char="q"/>
            </a:pPr>
            <a:r>
              <a:rPr lang="en-US" sz="2600" dirty="0">
                <a:latin typeface="Times New Roman" panose="02020603050405020304" pitchFamily="18" charset="0"/>
                <a:cs typeface="Times New Roman" panose="02020603050405020304" pitchFamily="18" charset="0"/>
              </a:rPr>
              <a:t> Greater expectations have lead to new research which in turn  are leading to new techniques</a:t>
            </a:r>
          </a:p>
        </p:txBody>
      </p:sp>
    </p:spTree>
    <p:extLst>
      <p:ext uri="{BB962C8B-B14F-4D97-AF65-F5344CB8AC3E}">
        <p14:creationId xmlns:p14="http://schemas.microsoft.com/office/powerpoint/2010/main" val="333688617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457200"/>
            <a:ext cx="7924800" cy="685800"/>
          </a:xfrm>
          <a:ln>
            <a:solidFill>
              <a:schemeClr val="accent1"/>
            </a:solidFill>
          </a:ln>
        </p:spPr>
        <p:txBody>
          <a:bodyPr>
            <a:noAutofit/>
          </a:bodyPr>
          <a:lstStyle/>
          <a:p>
            <a:pPr lvl="0">
              <a:spcBef>
                <a:spcPct val="20000"/>
              </a:spcBef>
            </a:pPr>
            <a:r>
              <a:rPr lang="en-US" sz="3200" b="1" dirty="0">
                <a:solidFill>
                  <a:srgbClr val="00B050"/>
                </a:solidFill>
                <a:latin typeface="Lucida Calligraphy" panose="03010101010101010101" pitchFamily="66" charset="0"/>
                <a:ea typeface="+mn-ea"/>
                <a:cs typeface="Times New Roman" pitchFamily="18" charset="0"/>
              </a:rPr>
              <a:t>5.2. service </a:t>
            </a:r>
            <a:endParaRPr lang="en-US" sz="3200" b="1" dirty="0">
              <a:solidFill>
                <a:srgbClr val="00B050"/>
              </a:solidFill>
              <a:latin typeface="Lucida Calligraphy" panose="03010101010101010101" pitchFamily="66" charset="0"/>
              <a:cs typeface="Times New Roman" pitchFamily="18" charset="0"/>
            </a:endParaRPr>
          </a:p>
        </p:txBody>
      </p:sp>
      <p:sp>
        <p:nvSpPr>
          <p:cNvPr id="3" name="Content Placeholder 2"/>
          <p:cNvSpPr>
            <a:spLocks noGrp="1"/>
          </p:cNvSpPr>
          <p:nvPr>
            <p:ph idx="1"/>
          </p:nvPr>
        </p:nvSpPr>
        <p:spPr>
          <a:xfrm>
            <a:off x="419100" y="1219200"/>
            <a:ext cx="11353800" cy="5486400"/>
          </a:xfrm>
        </p:spPr>
        <p:txBody>
          <a:bodyPr>
            <a:noAutofit/>
          </a:bodyPr>
          <a:lstStyle/>
          <a:p>
            <a:pPr marL="0" indent="0" algn="just">
              <a:buNone/>
            </a:pPr>
            <a:r>
              <a:rPr lang="en-US" sz="2400" dirty="0">
                <a:latin typeface="Times New Roman" pitchFamily="18" charset="0"/>
                <a:cs typeface="Times New Roman" pitchFamily="18" charset="0"/>
              </a:rPr>
              <a:t>Servicing  of  a  machine  is  important  in  </a:t>
            </a:r>
            <a:r>
              <a:rPr lang="en-US" sz="2400" dirty="0">
                <a:solidFill>
                  <a:srgbClr val="00B050"/>
                </a:solidFill>
                <a:latin typeface="Times New Roman" pitchFamily="18" charset="0"/>
                <a:cs typeface="Times New Roman" pitchFamily="18" charset="0"/>
              </a:rPr>
              <a:t>decelerating wear  or  damage of machine parts.</a:t>
            </a:r>
            <a:r>
              <a:rPr lang="en-US" sz="2400" dirty="0">
                <a:solidFill>
                  <a:srgbClr val="00B0F0"/>
                </a:solidFill>
                <a:latin typeface="Times New Roman" pitchFamily="18" charset="0"/>
                <a:cs typeface="Times New Roman" pitchFamily="18" charset="0"/>
              </a:rPr>
              <a:t> Important measures to be taken in servicing are:- </a:t>
            </a:r>
          </a:p>
          <a:p>
            <a:pPr marL="457200" indent="-457200" algn="just">
              <a:buAutoNum type="alphaUcPeriod"/>
            </a:pPr>
            <a:r>
              <a:rPr lang="en-US" sz="2400" dirty="0">
                <a:solidFill>
                  <a:srgbClr val="7030A0"/>
                </a:solidFill>
                <a:latin typeface="Times New Roman" pitchFamily="18" charset="0"/>
                <a:cs typeface="Times New Roman" pitchFamily="18" charset="0"/>
              </a:rPr>
              <a:t>cleaning, </a:t>
            </a:r>
          </a:p>
          <a:p>
            <a:pPr marL="457200" indent="-457200" algn="just">
              <a:buAutoNum type="alphaUcPeriod"/>
            </a:pPr>
            <a:r>
              <a:rPr lang="en-US" sz="2400" dirty="0">
                <a:solidFill>
                  <a:srgbClr val="7030A0"/>
                </a:solidFill>
                <a:latin typeface="Times New Roman" pitchFamily="18" charset="0"/>
                <a:cs typeface="Times New Roman" pitchFamily="18" charset="0"/>
              </a:rPr>
              <a:t>Lubricating and </a:t>
            </a:r>
          </a:p>
          <a:p>
            <a:pPr marL="457200" indent="-457200" algn="just">
              <a:buAutoNum type="alphaUcPeriod"/>
            </a:pPr>
            <a:r>
              <a:rPr lang="en-US" sz="2400" dirty="0">
                <a:solidFill>
                  <a:srgbClr val="7030A0"/>
                </a:solidFill>
                <a:latin typeface="Times New Roman" pitchFamily="18" charset="0"/>
                <a:cs typeface="Times New Roman" pitchFamily="18" charset="0"/>
              </a:rPr>
              <a:t>Adjusting.</a:t>
            </a:r>
          </a:p>
          <a:p>
            <a:pPr marL="0" indent="0" algn="just">
              <a:lnSpc>
                <a:spcPct val="150000"/>
              </a:lnSpc>
              <a:buNone/>
            </a:pPr>
            <a:r>
              <a:rPr lang="en-US" sz="2400" b="1" u="sng" dirty="0">
                <a:solidFill>
                  <a:srgbClr val="FF0000"/>
                </a:solidFill>
                <a:latin typeface="Times New Roman" pitchFamily="18" charset="0"/>
                <a:cs typeface="Times New Roman" pitchFamily="18" charset="0"/>
              </a:rPr>
              <a:t>5.2.1. cleaning </a:t>
            </a:r>
          </a:p>
          <a:p>
            <a:pPr algn="just">
              <a:buFont typeface="Wingdings" panose="05000000000000000000" pitchFamily="2" charset="2"/>
              <a:buChar char=""/>
            </a:pPr>
            <a:r>
              <a:rPr lang="en-US" sz="2400" dirty="0">
                <a:latin typeface="Times New Roman" pitchFamily="18" charset="0"/>
                <a:cs typeface="Times New Roman" pitchFamily="18" charset="0"/>
              </a:rPr>
              <a:t>Penetration  of  dust,  dirt  deposited,  etc.  accelerate  the wear  processes  and  corrosion  of  machine  components.</a:t>
            </a:r>
          </a:p>
          <a:p>
            <a:pPr algn="just">
              <a:buFont typeface="Wingdings" panose="05000000000000000000" pitchFamily="2" charset="2"/>
              <a:buChar char=""/>
            </a:pPr>
            <a:r>
              <a:rPr lang="en-US" sz="2400" b="1" dirty="0">
                <a:solidFill>
                  <a:srgbClr val="00B050"/>
                </a:solidFill>
                <a:latin typeface="Times New Roman" pitchFamily="18" charset="0"/>
                <a:cs typeface="Times New Roman" pitchFamily="18" charset="0"/>
              </a:rPr>
              <a:t>Hence cleaning  makes  the  preliminary  maintenance element. </a:t>
            </a:r>
          </a:p>
          <a:p>
            <a:pPr algn="just">
              <a:buFont typeface="Wingdings" panose="05000000000000000000" pitchFamily="2" charset="2"/>
              <a:buChar char=""/>
            </a:pPr>
            <a:r>
              <a:rPr lang="en-US" sz="2400" dirty="0">
                <a:latin typeface="Times New Roman" pitchFamily="18" charset="0"/>
                <a:cs typeface="Times New Roman" pitchFamily="18" charset="0"/>
              </a:rPr>
              <a:t>Cleaning  should  be  done  in  short  time  intervals  and  </a:t>
            </a:r>
          </a:p>
          <a:p>
            <a:pPr algn="just">
              <a:buFont typeface="Wingdings" panose="05000000000000000000" pitchFamily="2" charset="2"/>
              <a:buChar char=""/>
            </a:pPr>
            <a:r>
              <a:rPr lang="en-US" sz="2400" dirty="0">
                <a:latin typeface="Times New Roman" pitchFamily="18" charset="0"/>
                <a:cs typeface="Times New Roman" pitchFamily="18" charset="0"/>
              </a:rPr>
              <a:t>The means  used  for  cleaning  should  not  be  corrosive  and should not damage paints, working surfaces, etc.</a:t>
            </a:r>
          </a:p>
        </p:txBody>
      </p:sp>
    </p:spTree>
    <p:extLst>
      <p:ext uri="{BB962C8B-B14F-4D97-AF65-F5344CB8AC3E}">
        <p14:creationId xmlns:p14="http://schemas.microsoft.com/office/powerpoint/2010/main" val="330324369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417" y="1119809"/>
            <a:ext cx="11125200" cy="4297364"/>
          </a:xfrm>
        </p:spPr>
        <p:txBody>
          <a:bodyPr/>
          <a:lstStyle/>
          <a:p>
            <a:pPr lvl="0" algn="just">
              <a:lnSpc>
                <a:spcPct val="150000"/>
              </a:lnSpc>
              <a:buFont typeface="Wingdings" panose="05000000000000000000" pitchFamily="2" charset="2"/>
              <a:buChar char=""/>
            </a:pPr>
            <a:r>
              <a:rPr lang="en-US" sz="2800" dirty="0">
                <a:solidFill>
                  <a:prstClr val="black"/>
                </a:solidFill>
                <a:latin typeface="Times New Roman" pitchFamily="18" charset="0"/>
                <a:cs typeface="Times New Roman" pitchFamily="18" charset="0"/>
              </a:rPr>
              <a:t>For cleaning purposes </a:t>
            </a:r>
            <a:r>
              <a:rPr lang="en-US" sz="2800" dirty="0">
                <a:solidFill>
                  <a:srgbClr val="FF0000"/>
                </a:solidFill>
                <a:latin typeface="Times New Roman" pitchFamily="18" charset="0"/>
                <a:cs typeface="Times New Roman" pitchFamily="18" charset="0"/>
              </a:rPr>
              <a:t>detergents</a:t>
            </a:r>
            <a:r>
              <a:rPr lang="en-US" sz="2800" dirty="0">
                <a:solidFill>
                  <a:prstClr val="black"/>
                </a:solidFill>
                <a:latin typeface="Times New Roman" pitchFamily="18" charset="0"/>
                <a:cs typeface="Times New Roman" pitchFamily="18" charset="0"/>
              </a:rPr>
              <a:t> can be used, but </a:t>
            </a:r>
            <a:r>
              <a:rPr lang="en-US" sz="2800" b="1" dirty="0">
                <a:solidFill>
                  <a:srgbClr val="00B050"/>
                </a:solidFill>
                <a:latin typeface="Times New Roman" pitchFamily="18" charset="0"/>
                <a:cs typeface="Times New Roman" pitchFamily="18" charset="0"/>
              </a:rPr>
              <a:t>compatibility</a:t>
            </a:r>
            <a:r>
              <a:rPr lang="en-US" sz="2800" dirty="0">
                <a:solidFill>
                  <a:prstClr val="black"/>
                </a:solidFill>
                <a:latin typeface="Times New Roman" pitchFamily="18" charset="0"/>
                <a:cs typeface="Times New Roman" pitchFamily="18" charset="0"/>
              </a:rPr>
              <a:t> with the working environment should be given due attention. </a:t>
            </a:r>
          </a:p>
          <a:p>
            <a:pPr lvl="0" algn="just">
              <a:lnSpc>
                <a:spcPct val="150000"/>
              </a:lnSpc>
              <a:buFont typeface="Wingdings" panose="05000000000000000000" pitchFamily="2" charset="2"/>
              <a:buChar char=""/>
            </a:pPr>
            <a:r>
              <a:rPr lang="en-US" sz="2800" dirty="0">
                <a:solidFill>
                  <a:srgbClr val="0070C0"/>
                </a:solidFill>
                <a:latin typeface="Times New Roman" pitchFamily="18" charset="0"/>
                <a:cs typeface="Times New Roman" pitchFamily="18" charset="0"/>
              </a:rPr>
              <a:t>Accessories like water jet, steam jet or compressed air </a:t>
            </a:r>
            <a:r>
              <a:rPr lang="en-US" sz="2800" dirty="0">
                <a:solidFill>
                  <a:prstClr val="black"/>
                </a:solidFill>
                <a:latin typeface="Times New Roman" pitchFamily="18" charset="0"/>
                <a:cs typeface="Times New Roman" pitchFamily="18" charset="0"/>
              </a:rPr>
              <a:t>can be used to assist cleaning of machinery.</a:t>
            </a:r>
          </a:p>
        </p:txBody>
      </p:sp>
      <p:sp>
        <p:nvSpPr>
          <p:cNvPr id="6" name="Title 1">
            <a:extLst>
              <a:ext uri="{FF2B5EF4-FFF2-40B4-BE49-F238E27FC236}">
                <a16:creationId xmlns:a16="http://schemas.microsoft.com/office/drawing/2014/main" id="{7A969B31-D214-4306-B236-E8AB5C52A60D}"/>
              </a:ext>
            </a:extLst>
          </p:cNvPr>
          <p:cNvSpPr>
            <a:spLocks noGrp="1"/>
          </p:cNvSpPr>
          <p:nvPr>
            <p:ph type="title"/>
          </p:nvPr>
        </p:nvSpPr>
        <p:spPr>
          <a:xfrm>
            <a:off x="1981200" y="274638"/>
            <a:ext cx="9296400" cy="639762"/>
          </a:xfrm>
        </p:spPr>
        <p:txBody>
          <a:bodyPr>
            <a:normAutofit/>
          </a:bodyPr>
          <a:lstStyle/>
          <a:p>
            <a:pPr algn="r">
              <a:defRPr/>
            </a:pPr>
            <a:r>
              <a:rPr lang="en-US" sz="2800" dirty="0">
                <a:solidFill>
                  <a:schemeClr val="tx1"/>
                </a:solidFill>
                <a:latin typeface="Times New Roman" panose="02020603050405020304" pitchFamily="18" charset="0"/>
                <a:cs typeface="Times New Roman" panose="02020603050405020304" pitchFamily="18" charset="0"/>
              </a:rPr>
              <a:t>Cont. </a:t>
            </a:r>
          </a:p>
        </p:txBody>
      </p:sp>
    </p:spTree>
    <p:extLst>
      <p:ext uri="{BB962C8B-B14F-4D97-AF65-F5344CB8AC3E}">
        <p14:creationId xmlns:p14="http://schemas.microsoft.com/office/powerpoint/2010/main" val="405669429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001000" cy="715962"/>
          </a:xfrm>
        </p:spPr>
        <p:txBody>
          <a:bodyPr>
            <a:normAutofit/>
          </a:bodyPr>
          <a:lstStyle/>
          <a:p>
            <a:pPr lvl="0" algn="l">
              <a:spcBef>
                <a:spcPct val="20000"/>
              </a:spcBef>
            </a:pPr>
            <a:r>
              <a:rPr lang="en-US" sz="2800" b="1" u="sng" dirty="0">
                <a:solidFill>
                  <a:srgbClr val="FF0000"/>
                </a:solidFill>
                <a:latin typeface="Times New Roman" pitchFamily="18" charset="0"/>
                <a:ea typeface="+mn-ea"/>
                <a:cs typeface="Times New Roman" pitchFamily="18" charset="0"/>
              </a:rPr>
              <a:t>5.2.2 lubricating </a:t>
            </a:r>
            <a:endParaRPr lang="en-US" b="1" u="sng" dirty="0">
              <a:solidFill>
                <a:srgbClr val="FF0000"/>
              </a:solidFill>
            </a:endParaRPr>
          </a:p>
        </p:txBody>
      </p:sp>
      <p:sp>
        <p:nvSpPr>
          <p:cNvPr id="3" name="Content Placeholder 2"/>
          <p:cNvSpPr>
            <a:spLocks noGrp="1"/>
          </p:cNvSpPr>
          <p:nvPr>
            <p:ph idx="1"/>
          </p:nvPr>
        </p:nvSpPr>
        <p:spPr>
          <a:xfrm>
            <a:off x="685800" y="1143000"/>
            <a:ext cx="10515600" cy="5181600"/>
          </a:xfrm>
        </p:spPr>
        <p:txBody>
          <a:bodyPr>
            <a:noAutofit/>
          </a:bodyPr>
          <a:lstStyle/>
          <a:p>
            <a:pPr marL="0" indent="0" algn="just">
              <a:buNone/>
            </a:pPr>
            <a:r>
              <a:rPr lang="en-US" sz="2800" b="1" u="sng" dirty="0">
                <a:latin typeface="Baskerville Old Face" panose="02020602080505020303" pitchFamily="18" charset="0"/>
                <a:ea typeface="Segoe UI Black" panose="020B0A02040204020203" pitchFamily="34" charset="0"/>
                <a:cs typeface="Segoe UI Black" panose="020B0A02040204020203" pitchFamily="34" charset="0"/>
              </a:rPr>
              <a:t>A  lubricant  has  the  task  of:- </a:t>
            </a:r>
          </a:p>
          <a:p>
            <a:pPr algn="just">
              <a:buFont typeface="Wingdings" panose="05000000000000000000" pitchFamily="2" charset="2"/>
              <a:buChar char="ü"/>
            </a:pPr>
            <a:r>
              <a:rPr lang="en-US" sz="2800" dirty="0">
                <a:solidFill>
                  <a:srgbClr val="FF0000"/>
                </a:solidFill>
                <a:latin typeface="Times New Roman" pitchFamily="18" charset="0"/>
                <a:cs typeface="Times New Roman" pitchFamily="18" charset="0"/>
              </a:rPr>
              <a:t>reducing friction between mating surfaces with relative  motion, </a:t>
            </a:r>
          </a:p>
          <a:p>
            <a:pPr algn="just">
              <a:buFont typeface="Wingdings" panose="05000000000000000000" pitchFamily="2" charset="2"/>
              <a:buChar char="ü"/>
            </a:pPr>
            <a:r>
              <a:rPr lang="en-US" sz="2800" dirty="0">
                <a:solidFill>
                  <a:srgbClr val="0070C0"/>
                </a:solidFill>
                <a:latin typeface="Times New Roman" pitchFamily="18" charset="0"/>
                <a:cs typeface="Times New Roman" pitchFamily="18" charset="0"/>
              </a:rPr>
              <a:t>transfer of heat generated </a:t>
            </a:r>
            <a:r>
              <a:rPr lang="en-US" sz="2800" dirty="0">
                <a:latin typeface="Times New Roman" pitchFamily="18" charset="0"/>
                <a:cs typeface="Times New Roman" pitchFamily="18" charset="0"/>
              </a:rPr>
              <a:t>and  </a:t>
            </a:r>
          </a:p>
          <a:p>
            <a:pPr algn="just">
              <a:buFont typeface="Wingdings" panose="05000000000000000000" pitchFamily="2" charset="2"/>
              <a:buChar char="ü"/>
            </a:pPr>
            <a:r>
              <a:rPr lang="en-US" sz="2800" dirty="0">
                <a:solidFill>
                  <a:srgbClr val="0070C0"/>
                </a:solidFill>
                <a:latin typeface="Times New Roman" pitchFamily="18" charset="0"/>
                <a:cs typeface="Times New Roman" pitchFamily="18" charset="0"/>
              </a:rPr>
              <a:t>prevention of dust and other materials from entering in to the working environment.</a:t>
            </a:r>
          </a:p>
          <a:p>
            <a:pPr marL="0" indent="0" algn="just">
              <a:lnSpc>
                <a:spcPct val="150000"/>
              </a:lnSpc>
              <a:buNone/>
            </a:pPr>
            <a:r>
              <a:rPr lang="en-US" sz="2800" b="1" u="sng" dirty="0">
                <a:solidFill>
                  <a:srgbClr val="00B050"/>
                </a:solidFill>
                <a:latin typeface="Times New Roman" pitchFamily="18" charset="0"/>
                <a:cs typeface="Times New Roman" pitchFamily="18" charset="0"/>
              </a:rPr>
              <a:t>Rules for lubricating include:-</a:t>
            </a:r>
          </a:p>
          <a:p>
            <a:pPr algn="just">
              <a:lnSpc>
                <a:spcPct val="150000"/>
              </a:lnSpc>
              <a:buFont typeface="Wingdings" panose="05000000000000000000" pitchFamily="2" charset="2"/>
              <a:buChar char="q"/>
            </a:pPr>
            <a:r>
              <a:rPr lang="en-US" sz="2800" dirty="0">
                <a:latin typeface="Times New Roman" pitchFamily="18" charset="0"/>
                <a:cs typeface="Times New Roman" pitchFamily="18" charset="0"/>
              </a:rPr>
              <a:t>Use the right lubricant and the specified amount </a:t>
            </a:r>
          </a:p>
          <a:p>
            <a:pPr algn="just">
              <a:lnSpc>
                <a:spcPct val="150000"/>
              </a:lnSpc>
              <a:buFont typeface="Wingdings" panose="05000000000000000000" pitchFamily="2" charset="2"/>
              <a:buChar char="q"/>
            </a:pPr>
            <a:r>
              <a:rPr lang="en-US" sz="2800" dirty="0">
                <a:latin typeface="Times New Roman" pitchFamily="18" charset="0"/>
                <a:cs typeface="Times New Roman" pitchFamily="18" charset="0"/>
              </a:rPr>
              <a:t>Complete replacement of lubricant </a:t>
            </a:r>
          </a:p>
        </p:txBody>
      </p:sp>
    </p:spTree>
    <p:extLst>
      <p:ext uri="{BB962C8B-B14F-4D97-AF65-F5344CB8AC3E}">
        <p14:creationId xmlns:p14="http://schemas.microsoft.com/office/powerpoint/2010/main" val="302882303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11125200" cy="5257800"/>
          </a:xfrm>
        </p:spPr>
        <p:txBody>
          <a:bodyPr>
            <a:normAutofit/>
          </a:bodyPr>
          <a:lstStyle/>
          <a:p>
            <a:pPr algn="just">
              <a:lnSpc>
                <a:spcPct val="150000"/>
              </a:lnSpc>
              <a:buFont typeface="Wingdings" panose="05000000000000000000" pitchFamily="2" charset="2"/>
              <a:buChar char="q"/>
            </a:pPr>
            <a:r>
              <a:rPr lang="en-US" sz="2800" dirty="0">
                <a:latin typeface="Times New Roman" pitchFamily="18" charset="0"/>
                <a:cs typeface="Times New Roman" pitchFamily="18" charset="0"/>
              </a:rPr>
              <a:t>Avoiding contaminants at the point of lubrication  </a:t>
            </a:r>
            <a:endParaRPr lang="en-US" sz="2800" dirty="0">
              <a:solidFill>
                <a:prstClr val="black"/>
              </a:solidFill>
              <a:latin typeface="Times New Roman" pitchFamily="18" charset="0"/>
              <a:cs typeface="Times New Roman" pitchFamily="18" charset="0"/>
            </a:endParaRPr>
          </a:p>
          <a:p>
            <a:pPr lvl="0" algn="just">
              <a:lnSpc>
                <a:spcPct val="150000"/>
              </a:lnSpc>
              <a:buFont typeface="Wingdings" panose="05000000000000000000" pitchFamily="2" charset="2"/>
              <a:buChar char="q"/>
            </a:pPr>
            <a:r>
              <a:rPr lang="en-US" sz="2800" dirty="0">
                <a:solidFill>
                  <a:prstClr val="black"/>
                </a:solidFill>
                <a:latin typeface="Times New Roman" pitchFamily="18" charset="0"/>
                <a:cs typeface="Times New Roman" pitchFamily="18" charset="0"/>
              </a:rPr>
              <a:t>In applying lubricants, taking good </a:t>
            </a:r>
            <a:r>
              <a:rPr lang="en-US" sz="2800" dirty="0">
                <a:solidFill>
                  <a:srgbClr val="FF0000"/>
                </a:solidFill>
                <a:latin typeface="Times New Roman" pitchFamily="18" charset="0"/>
                <a:cs typeface="Times New Roman" pitchFamily="18" charset="0"/>
              </a:rPr>
              <a:t>care of filters </a:t>
            </a:r>
            <a:r>
              <a:rPr lang="en-US" sz="2800" dirty="0">
                <a:solidFill>
                  <a:prstClr val="black"/>
                </a:solidFill>
                <a:latin typeface="Times New Roman" pitchFamily="18" charset="0"/>
                <a:cs typeface="Times New Roman" pitchFamily="18" charset="0"/>
              </a:rPr>
              <a:t>is of great importance. </a:t>
            </a:r>
          </a:p>
          <a:p>
            <a:pPr lvl="0" algn="just">
              <a:lnSpc>
                <a:spcPct val="150000"/>
              </a:lnSpc>
              <a:buFont typeface="Wingdings" panose="05000000000000000000" pitchFamily="2" charset="2"/>
              <a:buChar char="q"/>
            </a:pPr>
            <a:r>
              <a:rPr lang="en-US" sz="2800" dirty="0">
                <a:solidFill>
                  <a:prstClr val="black"/>
                </a:solidFill>
                <a:latin typeface="Times New Roman" pitchFamily="18" charset="0"/>
                <a:cs typeface="Times New Roman" pitchFamily="18" charset="0"/>
              </a:rPr>
              <a:t>The task of filters is to </a:t>
            </a:r>
            <a:r>
              <a:rPr lang="en-US" sz="2800" dirty="0">
                <a:solidFill>
                  <a:srgbClr val="00B050"/>
                </a:solidFill>
                <a:latin typeface="Times New Roman" pitchFamily="18" charset="0"/>
                <a:cs typeface="Times New Roman" pitchFamily="18" charset="0"/>
              </a:rPr>
              <a:t>separate wear products </a:t>
            </a:r>
            <a:r>
              <a:rPr lang="en-US" sz="2800" dirty="0">
                <a:solidFill>
                  <a:prstClr val="black"/>
                </a:solidFill>
                <a:latin typeface="Times New Roman" pitchFamily="18" charset="0"/>
                <a:cs typeface="Times New Roman" pitchFamily="18" charset="0"/>
              </a:rPr>
              <a:t>and </a:t>
            </a:r>
            <a:r>
              <a:rPr lang="en-US" sz="2800" dirty="0">
                <a:solidFill>
                  <a:srgbClr val="00B050"/>
                </a:solidFill>
                <a:latin typeface="Times New Roman" pitchFamily="18" charset="0"/>
                <a:cs typeface="Times New Roman" pitchFamily="18" charset="0"/>
              </a:rPr>
              <a:t>contaminants</a:t>
            </a:r>
            <a:r>
              <a:rPr lang="en-US" sz="2800" dirty="0">
                <a:solidFill>
                  <a:prstClr val="black"/>
                </a:solidFill>
                <a:latin typeface="Times New Roman" pitchFamily="18" charset="0"/>
                <a:cs typeface="Times New Roman" pitchFamily="18" charset="0"/>
              </a:rPr>
              <a:t> </a:t>
            </a:r>
            <a:r>
              <a:rPr lang="en-US" sz="2800" dirty="0">
                <a:solidFill>
                  <a:srgbClr val="FF0000"/>
                </a:solidFill>
                <a:latin typeface="Times New Roman" pitchFamily="18" charset="0"/>
                <a:cs typeface="Times New Roman" pitchFamily="18" charset="0"/>
              </a:rPr>
              <a:t>from the lubricant </a:t>
            </a:r>
            <a:r>
              <a:rPr lang="en-US" sz="2800" dirty="0">
                <a:solidFill>
                  <a:srgbClr val="00B050"/>
                </a:solidFill>
                <a:latin typeface="Times New Roman" pitchFamily="18" charset="0"/>
                <a:cs typeface="Times New Roman" pitchFamily="18" charset="0"/>
              </a:rPr>
              <a:t>to reduce wear process. </a:t>
            </a:r>
          </a:p>
          <a:p>
            <a:pPr lvl="0" algn="just">
              <a:lnSpc>
                <a:spcPct val="150000"/>
              </a:lnSpc>
              <a:buFont typeface="Wingdings" panose="05000000000000000000" pitchFamily="2" charset="2"/>
              <a:buChar char="q"/>
            </a:pPr>
            <a:r>
              <a:rPr lang="en-US" sz="2800" dirty="0">
                <a:solidFill>
                  <a:prstClr val="black"/>
                </a:solidFill>
                <a:latin typeface="Times New Roman" pitchFamily="18" charset="0"/>
                <a:cs typeface="Times New Roman" pitchFamily="18" charset="0"/>
              </a:rPr>
              <a:t>Different types of oil filters, air filters, restrainers can be used. </a:t>
            </a:r>
          </a:p>
        </p:txBody>
      </p:sp>
      <p:sp>
        <p:nvSpPr>
          <p:cNvPr id="6" name="Title 1">
            <a:extLst>
              <a:ext uri="{FF2B5EF4-FFF2-40B4-BE49-F238E27FC236}">
                <a16:creationId xmlns:a16="http://schemas.microsoft.com/office/drawing/2014/main" id="{0E268C19-DC1A-4855-8B88-F15638B63808}"/>
              </a:ext>
            </a:extLst>
          </p:cNvPr>
          <p:cNvSpPr>
            <a:spLocks noGrp="1"/>
          </p:cNvSpPr>
          <p:nvPr>
            <p:ph type="title"/>
          </p:nvPr>
        </p:nvSpPr>
        <p:spPr>
          <a:xfrm>
            <a:off x="1981200" y="274638"/>
            <a:ext cx="9296400" cy="639762"/>
          </a:xfrm>
        </p:spPr>
        <p:txBody>
          <a:bodyPr>
            <a:normAutofit/>
          </a:bodyPr>
          <a:lstStyle/>
          <a:p>
            <a:pPr algn="r">
              <a:defRPr/>
            </a:pPr>
            <a:r>
              <a:rPr lang="en-US" sz="2800" dirty="0">
                <a:solidFill>
                  <a:schemeClr val="tx1"/>
                </a:solidFill>
                <a:latin typeface="Times New Roman" panose="02020603050405020304" pitchFamily="18" charset="0"/>
                <a:cs typeface="Times New Roman" panose="02020603050405020304" pitchFamily="18" charset="0"/>
              </a:rPr>
              <a:t>Cont. </a:t>
            </a:r>
          </a:p>
        </p:txBody>
      </p:sp>
    </p:spTree>
    <p:extLst>
      <p:ext uri="{BB962C8B-B14F-4D97-AF65-F5344CB8AC3E}">
        <p14:creationId xmlns:p14="http://schemas.microsoft.com/office/powerpoint/2010/main" val="319137279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374073"/>
            <a:ext cx="3124200" cy="457200"/>
          </a:xfrm>
          <a:ln>
            <a:solidFill>
              <a:schemeClr val="accent1"/>
            </a:solidFill>
          </a:ln>
        </p:spPr>
        <p:txBody>
          <a:bodyPr>
            <a:noAutofit/>
          </a:bodyPr>
          <a:lstStyle/>
          <a:p>
            <a:pPr lvl="0">
              <a:spcBef>
                <a:spcPct val="20000"/>
              </a:spcBef>
            </a:pPr>
            <a:r>
              <a:rPr lang="en-US" sz="2800" b="1" dirty="0">
                <a:solidFill>
                  <a:srgbClr val="00B050"/>
                </a:solidFill>
                <a:latin typeface="Lucida Calligraphy" panose="03010101010101010101" pitchFamily="66" charset="0"/>
                <a:ea typeface="+mn-ea"/>
                <a:cs typeface="Times New Roman" pitchFamily="18" charset="0"/>
              </a:rPr>
              <a:t>5.3. Repairs </a:t>
            </a:r>
            <a:endParaRPr lang="en-US" sz="2800" b="1" dirty="0">
              <a:solidFill>
                <a:srgbClr val="00B050"/>
              </a:solidFill>
              <a:latin typeface="Lucida Calligraphy" panose="03010101010101010101" pitchFamily="66" charset="0"/>
              <a:cs typeface="Times New Roman" pitchFamily="18" charset="0"/>
            </a:endParaRPr>
          </a:p>
        </p:txBody>
      </p:sp>
      <p:sp>
        <p:nvSpPr>
          <p:cNvPr id="3" name="Content Placeholder 2"/>
          <p:cNvSpPr>
            <a:spLocks noGrp="1"/>
          </p:cNvSpPr>
          <p:nvPr>
            <p:ph idx="1"/>
          </p:nvPr>
        </p:nvSpPr>
        <p:spPr>
          <a:xfrm>
            <a:off x="533400" y="838200"/>
            <a:ext cx="11277599" cy="5791200"/>
          </a:xfrm>
        </p:spPr>
        <p:txBody>
          <a:bodyPr>
            <a:normAutofit fontScale="77500" lnSpcReduction="20000"/>
          </a:bodyPr>
          <a:lstStyle/>
          <a:p>
            <a:pPr marL="0" indent="0" algn="just">
              <a:lnSpc>
                <a:spcPct val="170000"/>
              </a:lnSpc>
              <a:buNone/>
            </a:pPr>
            <a:r>
              <a:rPr lang="en-US" dirty="0">
                <a:latin typeface="Times New Roman" pitchFamily="18" charset="0"/>
                <a:cs typeface="Times New Roman" pitchFamily="18" charset="0"/>
              </a:rPr>
              <a:t>Repair is the </a:t>
            </a:r>
            <a:r>
              <a:rPr lang="en-US" dirty="0">
                <a:solidFill>
                  <a:srgbClr val="FF0000"/>
                </a:solidFill>
                <a:latin typeface="Times New Roman" pitchFamily="18" charset="0"/>
                <a:cs typeface="Times New Roman" pitchFamily="18" charset="0"/>
              </a:rPr>
              <a:t>totality of measures of restoration with the aim of determined final state, or quality, or condition of equipment. </a:t>
            </a:r>
          </a:p>
          <a:p>
            <a:pPr marL="0" indent="0" algn="just">
              <a:lnSpc>
                <a:spcPct val="170000"/>
              </a:lnSpc>
              <a:buNone/>
            </a:pPr>
            <a:r>
              <a:rPr lang="en-US" dirty="0">
                <a:solidFill>
                  <a:srgbClr val="0070C0"/>
                </a:solidFill>
                <a:latin typeface="Times New Roman" pitchFamily="18" charset="0"/>
                <a:cs typeface="Times New Roman" pitchFamily="18" charset="0"/>
              </a:rPr>
              <a:t>Classification of repair activities is based on various consideration.</a:t>
            </a:r>
          </a:p>
          <a:p>
            <a:pPr marL="0" indent="0" algn="just">
              <a:lnSpc>
                <a:spcPct val="170000"/>
              </a:lnSpc>
              <a:buNone/>
            </a:pPr>
            <a:r>
              <a:rPr lang="en-US" dirty="0">
                <a:solidFill>
                  <a:srgbClr val="FF0000"/>
                </a:solidFill>
                <a:latin typeface="Times New Roman" pitchFamily="18" charset="0"/>
                <a:cs typeface="Times New Roman" pitchFamily="18" charset="0"/>
              </a:rPr>
              <a:t> </a:t>
            </a:r>
            <a:r>
              <a:rPr lang="en-US" b="1" u="sng" dirty="0">
                <a:solidFill>
                  <a:srgbClr val="FF0000"/>
                </a:solidFill>
                <a:latin typeface="Times New Roman" pitchFamily="18" charset="0"/>
                <a:cs typeface="Times New Roman" pitchFamily="18" charset="0"/>
              </a:rPr>
              <a:t>These considerations are:-</a:t>
            </a:r>
          </a:p>
          <a:p>
            <a:pPr algn="just">
              <a:lnSpc>
                <a:spcPct val="170000"/>
              </a:lnSpc>
              <a:buFont typeface="Wingdings" panose="05000000000000000000" pitchFamily="2" charset="2"/>
              <a:buChar char="?"/>
            </a:pPr>
            <a:r>
              <a:rPr lang="en-US" dirty="0">
                <a:latin typeface="Times New Roman" pitchFamily="18" charset="0"/>
                <a:cs typeface="Times New Roman" pitchFamily="18" charset="0"/>
              </a:rPr>
              <a:t>Time related breakdown</a:t>
            </a:r>
          </a:p>
          <a:p>
            <a:pPr algn="just">
              <a:lnSpc>
                <a:spcPct val="170000"/>
              </a:lnSpc>
              <a:buFont typeface="Wingdings" panose="05000000000000000000" pitchFamily="2" charset="2"/>
              <a:buChar char="?"/>
            </a:pPr>
            <a:r>
              <a:rPr lang="en-US" dirty="0">
                <a:latin typeface="Times New Roman" pitchFamily="18" charset="0"/>
                <a:cs typeface="Times New Roman" pitchFamily="18" charset="0"/>
              </a:rPr>
              <a:t>Number of elements involved in the repair task</a:t>
            </a:r>
          </a:p>
          <a:p>
            <a:pPr algn="just">
              <a:lnSpc>
                <a:spcPct val="170000"/>
              </a:lnSpc>
              <a:buFont typeface="Wingdings" panose="05000000000000000000" pitchFamily="2" charset="2"/>
              <a:buChar char="?"/>
            </a:pPr>
            <a:r>
              <a:rPr lang="en-US" dirty="0">
                <a:latin typeface="Times New Roman" pitchFamily="18" charset="0"/>
                <a:cs typeface="Times New Roman" pitchFamily="18" charset="0"/>
              </a:rPr>
              <a:t>Nature of repair activity </a:t>
            </a:r>
          </a:p>
          <a:p>
            <a:pPr algn="just">
              <a:lnSpc>
                <a:spcPct val="170000"/>
              </a:lnSpc>
              <a:buFont typeface="Wingdings" panose="05000000000000000000" pitchFamily="2" charset="2"/>
              <a:buChar char="?"/>
            </a:pPr>
            <a:r>
              <a:rPr lang="en-US" dirty="0">
                <a:latin typeface="Times New Roman" pitchFamily="18" charset="0"/>
                <a:cs typeface="Times New Roman" pitchFamily="18" charset="0"/>
              </a:rPr>
              <a:t>Territorial, or </a:t>
            </a:r>
          </a:p>
          <a:p>
            <a:pPr algn="just">
              <a:lnSpc>
                <a:spcPct val="170000"/>
              </a:lnSpc>
              <a:buFont typeface="Wingdings" panose="05000000000000000000" pitchFamily="2" charset="2"/>
              <a:buChar char="?"/>
            </a:pPr>
            <a:r>
              <a:rPr lang="en-US" dirty="0">
                <a:latin typeface="Times New Roman" pitchFamily="18" charset="0"/>
                <a:cs typeface="Times New Roman" pitchFamily="18" charset="0"/>
              </a:rPr>
              <a:t>Labor involved</a:t>
            </a:r>
          </a:p>
        </p:txBody>
      </p:sp>
    </p:spTree>
    <p:extLst>
      <p:ext uri="{BB962C8B-B14F-4D97-AF65-F5344CB8AC3E}">
        <p14:creationId xmlns:p14="http://schemas.microsoft.com/office/powerpoint/2010/main" val="22872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fade">
                                      <p:cBhvr>
                                        <p:cTn id="50" dur="1000"/>
                                        <p:tgtEl>
                                          <p:spTgt spid="3">
                                            <p:txEl>
                                              <p:pRg st="6" end="6"/>
                                            </p:txEl>
                                          </p:spTgt>
                                        </p:tgtEl>
                                      </p:cBhvr>
                                    </p:animEffect>
                                    <p:anim calcmode="lin" valueType="num">
                                      <p:cBhvr>
                                        <p:cTn id="5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fade">
                                      <p:cBhvr>
                                        <p:cTn id="57" dur="1000"/>
                                        <p:tgtEl>
                                          <p:spTgt spid="3">
                                            <p:txEl>
                                              <p:pRg st="7" end="7"/>
                                            </p:txEl>
                                          </p:spTgt>
                                        </p:tgtEl>
                                      </p:cBhvr>
                                    </p:animEffect>
                                    <p:anim calcmode="lin" valueType="num">
                                      <p:cBhvr>
                                        <p:cTn id="5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8534400" cy="944562"/>
          </a:xfrm>
        </p:spPr>
        <p:txBody>
          <a:bodyPr>
            <a:normAutofit/>
          </a:bodyPr>
          <a:lstStyle/>
          <a:p>
            <a:pPr algn="just"/>
            <a:r>
              <a:rPr lang="en-US" sz="2400" b="1" u="sng" dirty="0">
                <a:solidFill>
                  <a:srgbClr val="FF0000"/>
                </a:solidFill>
                <a:latin typeface="Times New Roman" pitchFamily="18" charset="0"/>
                <a:cs typeface="Times New Roman" pitchFamily="18" charset="0"/>
              </a:rPr>
              <a:t>The classification of repair activities are outlined in the chart below:-</a:t>
            </a:r>
          </a:p>
        </p:txBody>
      </p:sp>
      <p:sp>
        <p:nvSpPr>
          <p:cNvPr id="4" name="Rounded Rectangle 3"/>
          <p:cNvSpPr/>
          <p:nvPr/>
        </p:nvSpPr>
        <p:spPr>
          <a:xfrm>
            <a:off x="2257283" y="1583097"/>
            <a:ext cx="3396587" cy="6357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itchFamily="18" charset="0"/>
                <a:cs typeface="Times New Roman" pitchFamily="18" charset="0"/>
              </a:rPr>
              <a:t>Kinds of repair </a:t>
            </a:r>
          </a:p>
        </p:txBody>
      </p:sp>
      <p:cxnSp>
        <p:nvCxnSpPr>
          <p:cNvPr id="6" name="Straight Connector 5"/>
          <p:cNvCxnSpPr/>
          <p:nvPr/>
        </p:nvCxnSpPr>
        <p:spPr>
          <a:xfrm>
            <a:off x="3955576" y="2215444"/>
            <a:ext cx="0" cy="350293"/>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flipH="1">
            <a:off x="2514602" y="2580479"/>
            <a:ext cx="2590798" cy="0"/>
          </a:xfrm>
          <a:prstGeom prst="line">
            <a:avLst/>
          </a:prstGeom>
        </p:spPr>
        <p:style>
          <a:lnRef idx="1">
            <a:schemeClr val="dk1"/>
          </a:lnRef>
          <a:fillRef idx="0">
            <a:schemeClr val="dk1"/>
          </a:fillRef>
          <a:effectRef idx="0">
            <a:schemeClr val="dk1"/>
          </a:effectRef>
          <a:fontRef idx="minor">
            <a:schemeClr val="tx1"/>
          </a:fontRef>
        </p:style>
      </p:cxnSp>
      <p:sp>
        <p:nvSpPr>
          <p:cNvPr id="12" name="Rounded Rectangle 11"/>
          <p:cNvSpPr/>
          <p:nvPr/>
        </p:nvSpPr>
        <p:spPr>
          <a:xfrm>
            <a:off x="1831076" y="2942797"/>
            <a:ext cx="161271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itchFamily="18" charset="0"/>
                <a:cs typeface="Times New Roman" pitchFamily="18" charset="0"/>
              </a:rPr>
              <a:t>Preventive</a:t>
            </a:r>
          </a:p>
        </p:txBody>
      </p:sp>
      <p:sp>
        <p:nvSpPr>
          <p:cNvPr id="13" name="Rounded Rectangle 12"/>
          <p:cNvSpPr/>
          <p:nvPr/>
        </p:nvSpPr>
        <p:spPr>
          <a:xfrm>
            <a:off x="4457700" y="2971800"/>
            <a:ext cx="1676400" cy="4424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itchFamily="18" charset="0"/>
                <a:cs typeface="Times New Roman" pitchFamily="18" charset="0"/>
              </a:rPr>
              <a:t>corrective</a:t>
            </a:r>
          </a:p>
        </p:txBody>
      </p:sp>
      <p:cxnSp>
        <p:nvCxnSpPr>
          <p:cNvPr id="14" name="Straight Connector 13"/>
          <p:cNvCxnSpPr/>
          <p:nvPr/>
        </p:nvCxnSpPr>
        <p:spPr>
          <a:xfrm>
            <a:off x="2514602" y="2580480"/>
            <a:ext cx="0" cy="350293"/>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5105400" y="2580480"/>
            <a:ext cx="0" cy="391237"/>
          </a:xfrm>
          <a:prstGeom prst="line">
            <a:avLst/>
          </a:prstGeom>
        </p:spPr>
        <p:style>
          <a:lnRef idx="1">
            <a:schemeClr val="dk1"/>
          </a:lnRef>
          <a:fillRef idx="0">
            <a:schemeClr val="dk1"/>
          </a:fillRef>
          <a:effectRef idx="0">
            <a:schemeClr val="dk1"/>
          </a:effectRef>
          <a:fontRef idx="minor">
            <a:schemeClr val="tx1"/>
          </a:fontRef>
        </p:style>
      </p:cxnSp>
      <p:sp>
        <p:nvSpPr>
          <p:cNvPr id="18" name="Rounded Rectangle 17"/>
          <p:cNvSpPr/>
          <p:nvPr/>
        </p:nvSpPr>
        <p:spPr>
          <a:xfrm>
            <a:off x="1740090" y="4719847"/>
            <a:ext cx="2222310" cy="7347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itchFamily="18" charset="0"/>
                <a:cs typeface="Times New Roman" pitchFamily="18" charset="0"/>
              </a:rPr>
              <a:t>Individual</a:t>
            </a:r>
          </a:p>
          <a:p>
            <a:pPr algn="ctr"/>
            <a:r>
              <a:rPr lang="en-US" sz="2000" dirty="0">
                <a:latin typeface="Times New Roman" pitchFamily="18" charset="0"/>
                <a:cs typeface="Times New Roman" pitchFamily="18" charset="0"/>
              </a:rPr>
              <a:t>One element </a:t>
            </a:r>
          </a:p>
        </p:txBody>
      </p:sp>
      <p:sp>
        <p:nvSpPr>
          <p:cNvPr id="19" name="Rounded Rectangle 18"/>
          <p:cNvSpPr/>
          <p:nvPr/>
        </p:nvSpPr>
        <p:spPr>
          <a:xfrm>
            <a:off x="4457700" y="4719848"/>
            <a:ext cx="2057400" cy="7347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itchFamily="18" charset="0"/>
                <a:cs typeface="Times New Roman" pitchFamily="18" charset="0"/>
              </a:rPr>
              <a:t>Complex</a:t>
            </a:r>
          </a:p>
          <a:p>
            <a:pPr algn="ctr"/>
            <a:r>
              <a:rPr lang="en-US" sz="2000" dirty="0">
                <a:latin typeface="Times New Roman" pitchFamily="18" charset="0"/>
                <a:cs typeface="Times New Roman" pitchFamily="18" charset="0"/>
              </a:rPr>
              <a:t>Several elements</a:t>
            </a:r>
          </a:p>
        </p:txBody>
      </p:sp>
      <p:cxnSp>
        <p:nvCxnSpPr>
          <p:cNvPr id="16" name="Straight Connector 15"/>
          <p:cNvCxnSpPr/>
          <p:nvPr/>
        </p:nvCxnSpPr>
        <p:spPr>
          <a:xfrm flipH="1">
            <a:off x="2851246" y="4369554"/>
            <a:ext cx="2635155"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2851245" y="4369555"/>
            <a:ext cx="0" cy="350293"/>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a:endCxn id="19" idx="0"/>
          </p:cNvCxnSpPr>
          <p:nvPr/>
        </p:nvCxnSpPr>
        <p:spPr>
          <a:xfrm>
            <a:off x="5486400" y="4369555"/>
            <a:ext cx="0" cy="350293"/>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3995950" y="4023806"/>
            <a:ext cx="0" cy="350293"/>
          </a:xfrm>
          <a:prstGeom prst="line">
            <a:avLst/>
          </a:prstGeom>
        </p:spPr>
        <p:style>
          <a:lnRef idx="1">
            <a:schemeClr val="dk1"/>
          </a:lnRef>
          <a:fillRef idx="0">
            <a:schemeClr val="dk1"/>
          </a:fillRef>
          <a:effectRef idx="0">
            <a:schemeClr val="dk1"/>
          </a:effectRef>
          <a:fontRef idx="minor">
            <a:schemeClr val="tx1"/>
          </a:fontRef>
        </p:style>
      </p:cxnSp>
      <p:sp>
        <p:nvSpPr>
          <p:cNvPr id="5" name="Rectangle 4"/>
          <p:cNvSpPr/>
          <p:nvPr/>
        </p:nvSpPr>
        <p:spPr>
          <a:xfrm>
            <a:off x="5867400" y="2581616"/>
            <a:ext cx="4612160" cy="461665"/>
          </a:xfrm>
          <a:prstGeom prst="rect">
            <a:avLst/>
          </a:prstGeom>
        </p:spPr>
        <p:txBody>
          <a:bodyPr wrap="none">
            <a:spAutoFit/>
          </a:bodyPr>
          <a:lstStyle/>
          <a:p>
            <a:pPr lvl="0">
              <a:spcBef>
                <a:spcPct val="20000"/>
              </a:spcBef>
            </a:pPr>
            <a:r>
              <a:rPr lang="en-US" sz="2400" dirty="0">
                <a:solidFill>
                  <a:prstClr val="black"/>
                </a:solidFill>
                <a:latin typeface="Lucida Calligraphy" pitchFamily="66" charset="0"/>
                <a:cs typeface="Times New Roman" pitchFamily="18" charset="0"/>
              </a:rPr>
              <a:t>Time related to breakdown</a:t>
            </a:r>
          </a:p>
        </p:txBody>
      </p:sp>
      <p:sp>
        <p:nvSpPr>
          <p:cNvPr id="22" name="Rectangle 21"/>
          <p:cNvSpPr/>
          <p:nvPr/>
        </p:nvSpPr>
        <p:spPr>
          <a:xfrm>
            <a:off x="6781800" y="4544701"/>
            <a:ext cx="3581400" cy="830997"/>
          </a:xfrm>
          <a:prstGeom prst="rect">
            <a:avLst/>
          </a:prstGeom>
        </p:spPr>
        <p:txBody>
          <a:bodyPr wrap="square">
            <a:spAutoFit/>
          </a:bodyPr>
          <a:lstStyle/>
          <a:p>
            <a:pPr lvl="0">
              <a:spcBef>
                <a:spcPct val="20000"/>
              </a:spcBef>
            </a:pPr>
            <a:r>
              <a:rPr lang="en-US" sz="2400" dirty="0">
                <a:solidFill>
                  <a:prstClr val="black"/>
                </a:solidFill>
                <a:latin typeface="Lucida Calligraphy" pitchFamily="66" charset="0"/>
                <a:cs typeface="Times New Roman" pitchFamily="18" charset="0"/>
              </a:rPr>
              <a:t>Number of elements of a system involved</a:t>
            </a:r>
          </a:p>
        </p:txBody>
      </p:sp>
    </p:spTree>
    <p:extLst>
      <p:ext uri="{BB962C8B-B14F-4D97-AF65-F5344CB8AC3E}">
        <p14:creationId xmlns:p14="http://schemas.microsoft.com/office/powerpoint/2010/main" val="393286746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33828" y="1075271"/>
            <a:ext cx="2905836" cy="614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None/>
            </a:pPr>
            <a:r>
              <a:rPr lang="en-US" sz="2000" dirty="0">
                <a:latin typeface="Times New Roman" pitchFamily="18" charset="0"/>
                <a:cs typeface="Times New Roman" pitchFamily="18" charset="0"/>
              </a:rPr>
              <a:t>Medium repair</a:t>
            </a:r>
          </a:p>
          <a:p>
            <a:pPr marL="0" indent="0" algn="ctr">
              <a:buNone/>
            </a:pPr>
            <a:r>
              <a:rPr lang="en-US" sz="2000" dirty="0">
                <a:latin typeface="Times New Roman" pitchFamily="18" charset="0"/>
                <a:cs typeface="Times New Roman" pitchFamily="18" charset="0"/>
              </a:rPr>
              <a:t>(One or several elements) </a:t>
            </a:r>
          </a:p>
        </p:txBody>
      </p:sp>
      <p:grpSp>
        <p:nvGrpSpPr>
          <p:cNvPr id="11" name="Group 10"/>
          <p:cNvGrpSpPr/>
          <p:nvPr/>
        </p:nvGrpSpPr>
        <p:grpSpPr>
          <a:xfrm>
            <a:off x="3093570" y="304801"/>
            <a:ext cx="4043717" cy="1367559"/>
            <a:chOff x="1530824" y="-372980"/>
            <a:chExt cx="4043717" cy="1367559"/>
          </a:xfrm>
        </p:grpSpPr>
        <p:sp>
          <p:nvSpPr>
            <p:cNvPr id="6" name="Content Placeholder 4"/>
            <p:cNvSpPr txBox="1">
              <a:spLocks/>
            </p:cNvSpPr>
            <p:nvPr/>
          </p:nvSpPr>
          <p:spPr>
            <a:xfrm>
              <a:off x="3136141" y="372468"/>
              <a:ext cx="2438400" cy="6221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en-US" sz="2000" dirty="0">
                  <a:latin typeface="Times New Roman" pitchFamily="18" charset="0"/>
                  <a:cs typeface="Times New Roman" pitchFamily="18" charset="0"/>
                </a:rPr>
                <a:t>General overhaul</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(Nearly all elements) </a:t>
              </a:r>
            </a:p>
          </p:txBody>
        </p:sp>
        <p:cxnSp>
          <p:nvCxnSpPr>
            <p:cNvPr id="9" name="Straight Connector 8"/>
            <p:cNvCxnSpPr/>
            <p:nvPr/>
          </p:nvCxnSpPr>
          <p:spPr>
            <a:xfrm>
              <a:off x="1530824" y="84220"/>
              <a:ext cx="30480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V="1">
              <a:off x="3042315" y="-372980"/>
              <a:ext cx="0" cy="457201"/>
            </a:xfrm>
            <a:prstGeom prst="line">
              <a:avLst/>
            </a:prstGeom>
            <a:ln w="19050"/>
          </p:spPr>
          <p:style>
            <a:lnRef idx="1">
              <a:schemeClr val="dk1"/>
            </a:lnRef>
            <a:fillRef idx="0">
              <a:schemeClr val="dk1"/>
            </a:fillRef>
            <a:effectRef idx="0">
              <a:schemeClr val="dk1"/>
            </a:effectRef>
            <a:fontRef idx="minor">
              <a:schemeClr val="tx1"/>
            </a:fontRef>
          </p:style>
        </p:cxnSp>
      </p:grpSp>
      <p:sp>
        <p:nvSpPr>
          <p:cNvPr id="47" name="Rectangle 46"/>
          <p:cNvSpPr/>
          <p:nvPr/>
        </p:nvSpPr>
        <p:spPr>
          <a:xfrm>
            <a:off x="7331691" y="6012647"/>
            <a:ext cx="3048000" cy="646331"/>
          </a:xfrm>
          <a:prstGeom prst="rect">
            <a:avLst/>
          </a:prstGeom>
        </p:spPr>
        <p:txBody>
          <a:bodyPr wrap="square">
            <a:spAutoFit/>
          </a:bodyPr>
          <a:lstStyle/>
          <a:p>
            <a:pPr lvl="0" algn="ctr">
              <a:spcBef>
                <a:spcPct val="20000"/>
              </a:spcBef>
            </a:pPr>
            <a:r>
              <a:rPr lang="en-US" dirty="0">
                <a:solidFill>
                  <a:prstClr val="black"/>
                </a:solidFill>
                <a:latin typeface="Lucida Calligraphy" pitchFamily="66" charset="0"/>
                <a:cs typeface="Times New Roman" pitchFamily="18" charset="0"/>
              </a:rPr>
              <a:t>Division and type of labor  involved</a:t>
            </a:r>
          </a:p>
        </p:txBody>
      </p:sp>
      <p:sp>
        <p:nvSpPr>
          <p:cNvPr id="48" name="Rectangle 47"/>
          <p:cNvSpPr/>
          <p:nvPr/>
        </p:nvSpPr>
        <p:spPr>
          <a:xfrm>
            <a:off x="7282653" y="4691357"/>
            <a:ext cx="3048000" cy="369332"/>
          </a:xfrm>
          <a:prstGeom prst="rect">
            <a:avLst/>
          </a:prstGeom>
        </p:spPr>
        <p:txBody>
          <a:bodyPr wrap="square">
            <a:spAutoFit/>
          </a:bodyPr>
          <a:lstStyle/>
          <a:p>
            <a:pPr lvl="0">
              <a:spcBef>
                <a:spcPct val="20000"/>
              </a:spcBef>
            </a:pPr>
            <a:r>
              <a:rPr lang="en-US" dirty="0">
                <a:solidFill>
                  <a:prstClr val="black"/>
                </a:solidFill>
                <a:latin typeface="Lucida Calligraphy" pitchFamily="66" charset="0"/>
                <a:cs typeface="Times New Roman" pitchFamily="18" charset="0"/>
              </a:rPr>
              <a:t>        Territorial </a:t>
            </a:r>
          </a:p>
        </p:txBody>
      </p:sp>
      <p:sp>
        <p:nvSpPr>
          <p:cNvPr id="49" name="Rectangle 48"/>
          <p:cNvSpPr/>
          <p:nvPr/>
        </p:nvSpPr>
        <p:spPr>
          <a:xfrm>
            <a:off x="7282653" y="972061"/>
            <a:ext cx="3048000" cy="646331"/>
          </a:xfrm>
          <a:prstGeom prst="rect">
            <a:avLst/>
          </a:prstGeom>
        </p:spPr>
        <p:txBody>
          <a:bodyPr wrap="square">
            <a:spAutoFit/>
          </a:bodyPr>
          <a:lstStyle/>
          <a:p>
            <a:pPr lvl="0" algn="ctr">
              <a:spcBef>
                <a:spcPct val="20000"/>
              </a:spcBef>
            </a:pPr>
            <a:r>
              <a:rPr lang="en-US" dirty="0">
                <a:solidFill>
                  <a:prstClr val="black"/>
                </a:solidFill>
                <a:latin typeface="Lucida Calligraphy" pitchFamily="66" charset="0"/>
                <a:cs typeface="Times New Roman" pitchFamily="18" charset="0"/>
              </a:rPr>
              <a:t>Number of elements of a system involved</a:t>
            </a:r>
          </a:p>
        </p:txBody>
      </p:sp>
      <p:sp>
        <p:nvSpPr>
          <p:cNvPr id="55" name="Rectangle 54"/>
          <p:cNvSpPr/>
          <p:nvPr/>
        </p:nvSpPr>
        <p:spPr>
          <a:xfrm>
            <a:off x="7195716" y="2964469"/>
            <a:ext cx="3190733" cy="646331"/>
          </a:xfrm>
          <a:prstGeom prst="rect">
            <a:avLst/>
          </a:prstGeom>
        </p:spPr>
        <p:txBody>
          <a:bodyPr wrap="square">
            <a:spAutoFit/>
          </a:bodyPr>
          <a:lstStyle/>
          <a:p>
            <a:pPr lvl="0" algn="ctr">
              <a:spcBef>
                <a:spcPct val="20000"/>
              </a:spcBef>
            </a:pPr>
            <a:r>
              <a:rPr lang="en-US" dirty="0">
                <a:solidFill>
                  <a:prstClr val="black"/>
                </a:solidFill>
                <a:latin typeface="Lucida Calligraphy" pitchFamily="66" charset="0"/>
                <a:cs typeface="Times New Roman" pitchFamily="18" charset="0"/>
              </a:rPr>
              <a:t>Nature of repair activity </a:t>
            </a:r>
          </a:p>
        </p:txBody>
      </p:sp>
      <p:grpSp>
        <p:nvGrpSpPr>
          <p:cNvPr id="51" name="Group 50"/>
          <p:cNvGrpSpPr/>
          <p:nvPr/>
        </p:nvGrpSpPr>
        <p:grpSpPr>
          <a:xfrm>
            <a:off x="1762913" y="2057400"/>
            <a:ext cx="5553503" cy="4541408"/>
            <a:chOff x="247261" y="2380565"/>
            <a:chExt cx="5553503" cy="4541408"/>
          </a:xfrm>
        </p:grpSpPr>
        <p:sp>
          <p:nvSpPr>
            <p:cNvPr id="29" name="Content Placeholder 4"/>
            <p:cNvSpPr txBox="1">
              <a:spLocks/>
            </p:cNvSpPr>
            <p:nvPr/>
          </p:nvSpPr>
          <p:spPr>
            <a:xfrm>
              <a:off x="247261" y="5022513"/>
              <a:ext cx="2331492"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en-US" sz="2000" dirty="0">
                  <a:latin typeface="Times New Roman" pitchFamily="18" charset="0"/>
                  <a:cs typeface="Times New Roman" pitchFamily="18" charset="0"/>
                </a:rPr>
                <a:t>Decentralized </a:t>
              </a:r>
            </a:p>
          </p:txBody>
        </p:sp>
        <p:grpSp>
          <p:nvGrpSpPr>
            <p:cNvPr id="36" name="Group 35"/>
            <p:cNvGrpSpPr/>
            <p:nvPr/>
          </p:nvGrpSpPr>
          <p:grpSpPr>
            <a:xfrm>
              <a:off x="367325" y="2380565"/>
              <a:ext cx="5433439" cy="4541408"/>
              <a:chOff x="21116" y="2707667"/>
              <a:chExt cx="5433439" cy="4756019"/>
            </a:xfrm>
          </p:grpSpPr>
          <p:cxnSp>
            <p:nvCxnSpPr>
              <p:cNvPr id="22" name="Straight Connector 21"/>
              <p:cNvCxnSpPr/>
              <p:nvPr/>
            </p:nvCxnSpPr>
            <p:spPr>
              <a:xfrm>
                <a:off x="1066800" y="3348820"/>
                <a:ext cx="3048000" cy="0"/>
              </a:xfrm>
              <a:prstGeom prst="line">
                <a:avLst/>
              </a:prstGeom>
              <a:ln w="19050"/>
            </p:spPr>
            <p:style>
              <a:lnRef idx="1">
                <a:schemeClr val="dk1"/>
              </a:lnRef>
              <a:fillRef idx="0">
                <a:schemeClr val="dk1"/>
              </a:fillRef>
              <a:effectRef idx="0">
                <a:schemeClr val="dk1"/>
              </a:effectRef>
              <a:fontRef idx="minor">
                <a:schemeClr val="tx1"/>
              </a:fontRef>
            </p:style>
          </p:cxnSp>
          <p:sp>
            <p:nvSpPr>
              <p:cNvPr id="28" name="Content Placeholder 4"/>
              <p:cNvSpPr txBox="1">
                <a:spLocks/>
              </p:cNvSpPr>
              <p:nvPr/>
            </p:nvSpPr>
            <p:spPr>
              <a:xfrm>
                <a:off x="228599" y="3657600"/>
                <a:ext cx="2240507"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en-US" sz="2000" dirty="0">
                    <a:latin typeface="Times New Roman" pitchFamily="18" charset="0"/>
                    <a:cs typeface="Times New Roman" pitchFamily="18" charset="0"/>
                  </a:rPr>
                  <a:t>Single repair </a:t>
                </a:r>
              </a:p>
            </p:txBody>
          </p:sp>
          <p:sp>
            <p:nvSpPr>
              <p:cNvPr id="30" name="Content Placeholder 4"/>
              <p:cNvSpPr txBox="1">
                <a:spLocks/>
              </p:cNvSpPr>
              <p:nvPr/>
            </p:nvSpPr>
            <p:spPr>
              <a:xfrm>
                <a:off x="21116" y="6854775"/>
                <a:ext cx="2331492"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en-US" sz="2000" dirty="0">
                    <a:latin typeface="Times New Roman" pitchFamily="18" charset="0"/>
                    <a:cs typeface="Times New Roman" pitchFamily="18" charset="0"/>
                  </a:rPr>
                  <a:t>Manual </a:t>
                </a:r>
              </a:p>
            </p:txBody>
          </p:sp>
          <p:cxnSp>
            <p:nvCxnSpPr>
              <p:cNvPr id="31" name="Straight Connector 30"/>
              <p:cNvCxnSpPr/>
              <p:nvPr/>
            </p:nvCxnSpPr>
            <p:spPr>
              <a:xfrm flipV="1">
                <a:off x="1066800" y="3348820"/>
                <a:ext cx="0" cy="308780"/>
              </a:xfrm>
              <a:prstGeom prst="line">
                <a:avLst/>
              </a:prstGeom>
              <a:ln w="19050"/>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flipV="1">
                <a:off x="4121624" y="3348820"/>
                <a:ext cx="1" cy="308780"/>
              </a:xfrm>
              <a:prstGeom prst="line">
                <a:avLst/>
              </a:prstGeom>
              <a:ln w="19050"/>
            </p:spPr>
            <p:style>
              <a:lnRef idx="1">
                <a:schemeClr val="dk1"/>
              </a:lnRef>
              <a:fillRef idx="0">
                <a:schemeClr val="dk1"/>
              </a:fillRef>
              <a:effectRef idx="0">
                <a:schemeClr val="dk1"/>
              </a:effectRef>
              <a:fontRef idx="minor">
                <a:schemeClr val="tx1"/>
              </a:fontRef>
            </p:style>
          </p:cxnSp>
          <p:sp>
            <p:nvSpPr>
              <p:cNvPr id="40" name="Content Placeholder 4"/>
              <p:cNvSpPr txBox="1">
                <a:spLocks/>
              </p:cNvSpPr>
              <p:nvPr/>
            </p:nvSpPr>
            <p:spPr>
              <a:xfrm>
                <a:off x="3214048" y="3657600"/>
                <a:ext cx="2240507"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en-US" sz="2000" dirty="0">
                    <a:latin typeface="Times New Roman" pitchFamily="18" charset="0"/>
                    <a:cs typeface="Times New Roman" pitchFamily="18" charset="0"/>
                  </a:rPr>
                  <a:t>Repair in series</a:t>
                </a:r>
              </a:p>
            </p:txBody>
          </p:sp>
          <p:sp>
            <p:nvSpPr>
              <p:cNvPr id="41" name="Content Placeholder 4"/>
              <p:cNvSpPr txBox="1">
                <a:spLocks/>
              </p:cNvSpPr>
              <p:nvPr/>
            </p:nvSpPr>
            <p:spPr>
              <a:xfrm>
                <a:off x="3093348" y="5474464"/>
                <a:ext cx="2240507"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en-US" sz="2000" dirty="0">
                    <a:latin typeface="Times New Roman" pitchFamily="18" charset="0"/>
                    <a:cs typeface="Times New Roman" pitchFamily="18" charset="0"/>
                  </a:rPr>
                  <a:t>Centralized </a:t>
                </a:r>
              </a:p>
            </p:txBody>
          </p:sp>
          <p:sp>
            <p:nvSpPr>
              <p:cNvPr id="42" name="Content Placeholder 4"/>
              <p:cNvSpPr txBox="1">
                <a:spLocks/>
              </p:cNvSpPr>
              <p:nvPr/>
            </p:nvSpPr>
            <p:spPr>
              <a:xfrm>
                <a:off x="3120353" y="6854086"/>
                <a:ext cx="2240507"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en-US" sz="2000" dirty="0">
                    <a:latin typeface="Times New Roman" pitchFamily="18" charset="0"/>
                    <a:cs typeface="Times New Roman" pitchFamily="18" charset="0"/>
                  </a:rPr>
                  <a:t>Industrial </a:t>
                </a:r>
              </a:p>
            </p:txBody>
          </p:sp>
          <p:cxnSp>
            <p:nvCxnSpPr>
              <p:cNvPr id="45" name="Straight Connector 44"/>
              <p:cNvCxnSpPr>
                <a:stCxn id="29" idx="0"/>
              </p:cNvCxnSpPr>
              <p:nvPr/>
            </p:nvCxnSpPr>
            <p:spPr>
              <a:xfrm flipV="1">
                <a:off x="1066798" y="4697390"/>
                <a:ext cx="0" cy="777074"/>
              </a:xfrm>
              <a:prstGeom prst="line">
                <a:avLst/>
              </a:prstGeom>
              <a:ln w="19050"/>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a:off x="1081588" y="4691134"/>
                <a:ext cx="30480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flipV="1">
                <a:off x="2743200" y="4106931"/>
                <a:ext cx="0" cy="584204"/>
              </a:xfrm>
              <a:prstGeom prst="line">
                <a:avLst/>
              </a:prstGeom>
              <a:ln w="19050"/>
            </p:spPr>
            <p:style>
              <a:lnRef idx="1">
                <a:schemeClr val="dk1"/>
              </a:lnRef>
              <a:fillRef idx="0">
                <a:schemeClr val="dk1"/>
              </a:fillRef>
              <a:effectRef idx="0">
                <a:schemeClr val="dk1"/>
              </a:effectRef>
              <a:fontRef idx="minor">
                <a:schemeClr val="tx1"/>
              </a:fontRef>
            </p:style>
          </p:cxnSp>
          <p:cxnSp>
            <p:nvCxnSpPr>
              <p:cNvPr id="64" name="Straight Connector 63"/>
              <p:cNvCxnSpPr/>
              <p:nvPr/>
            </p:nvCxnSpPr>
            <p:spPr>
              <a:xfrm>
                <a:off x="1187566" y="6414302"/>
                <a:ext cx="30480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flipV="1">
                <a:off x="2819400" y="2707667"/>
                <a:ext cx="0" cy="641153"/>
              </a:xfrm>
              <a:prstGeom prst="line">
                <a:avLst/>
              </a:prstGeom>
              <a:ln w="19050"/>
            </p:spPr>
            <p:style>
              <a:lnRef idx="1">
                <a:schemeClr val="dk1"/>
              </a:lnRef>
              <a:fillRef idx="0">
                <a:schemeClr val="dk1"/>
              </a:fillRef>
              <a:effectRef idx="0">
                <a:schemeClr val="dk1"/>
              </a:effectRef>
              <a:fontRef idx="minor">
                <a:schemeClr val="tx1"/>
              </a:fontRef>
            </p:style>
          </p:cxnSp>
        </p:grpSp>
      </p:grpSp>
      <p:cxnSp>
        <p:nvCxnSpPr>
          <p:cNvPr id="59" name="Straight Connector 58"/>
          <p:cNvCxnSpPr/>
          <p:nvPr/>
        </p:nvCxnSpPr>
        <p:spPr>
          <a:xfrm flipH="1" flipV="1">
            <a:off x="3042038" y="5587842"/>
            <a:ext cx="2" cy="438469"/>
          </a:xfrm>
          <a:prstGeom prst="line">
            <a:avLst/>
          </a:prstGeom>
          <a:ln w="19050"/>
        </p:spPr>
        <p:style>
          <a:lnRef idx="1">
            <a:schemeClr val="dk1"/>
          </a:lnRef>
          <a:fillRef idx="0">
            <a:schemeClr val="dk1"/>
          </a:fillRef>
          <a:effectRef idx="0">
            <a:schemeClr val="dk1"/>
          </a:effectRef>
          <a:fontRef idx="minor">
            <a:schemeClr val="tx1"/>
          </a:fontRef>
        </p:style>
      </p:cxnSp>
      <p:cxnSp>
        <p:nvCxnSpPr>
          <p:cNvPr id="60" name="Straight Connector 59"/>
          <p:cNvCxnSpPr/>
          <p:nvPr/>
        </p:nvCxnSpPr>
        <p:spPr>
          <a:xfrm flipH="1" flipV="1">
            <a:off x="6075459" y="5598115"/>
            <a:ext cx="2" cy="438469"/>
          </a:xfrm>
          <a:prstGeom prst="line">
            <a:avLst/>
          </a:prstGeom>
          <a:ln w="19050"/>
        </p:spPr>
        <p:style>
          <a:lnRef idx="1">
            <a:schemeClr val="dk1"/>
          </a:lnRef>
          <a:fillRef idx="0">
            <a:schemeClr val="dk1"/>
          </a:fillRef>
          <a:effectRef idx="0">
            <a:schemeClr val="dk1"/>
          </a:effectRef>
          <a:fontRef idx="minor">
            <a:schemeClr val="tx1"/>
          </a:fontRef>
        </p:style>
      </p:cxnSp>
      <p:cxnSp>
        <p:nvCxnSpPr>
          <p:cNvPr id="61" name="Straight Connector 60"/>
          <p:cNvCxnSpPr/>
          <p:nvPr/>
        </p:nvCxnSpPr>
        <p:spPr>
          <a:xfrm flipV="1">
            <a:off x="4534335" y="5060689"/>
            <a:ext cx="0" cy="557842"/>
          </a:xfrm>
          <a:prstGeom prst="line">
            <a:avLst/>
          </a:prstGeom>
          <a:ln w="19050"/>
        </p:spPr>
        <p:style>
          <a:lnRef idx="1">
            <a:schemeClr val="dk1"/>
          </a:lnRef>
          <a:fillRef idx="0">
            <a:schemeClr val="dk1"/>
          </a:fillRef>
          <a:effectRef idx="0">
            <a:schemeClr val="dk1"/>
          </a:effectRef>
          <a:fontRef idx="minor">
            <a:schemeClr val="tx1"/>
          </a:fontRef>
        </p:style>
      </p:cxnSp>
      <p:cxnSp>
        <p:nvCxnSpPr>
          <p:cNvPr id="63" name="Straight Connector 62"/>
          <p:cNvCxnSpPr/>
          <p:nvPr/>
        </p:nvCxnSpPr>
        <p:spPr>
          <a:xfrm flipV="1">
            <a:off x="5984692" y="3951365"/>
            <a:ext cx="6757" cy="739992"/>
          </a:xfrm>
          <a:prstGeom prst="line">
            <a:avLst/>
          </a:prstGeom>
          <a:ln w="19050"/>
        </p:spPr>
        <p:style>
          <a:lnRef idx="1">
            <a:schemeClr val="dk1"/>
          </a:lnRef>
          <a:fillRef idx="0">
            <a:schemeClr val="dk1"/>
          </a:fillRef>
          <a:effectRef idx="0">
            <a:schemeClr val="dk1"/>
          </a:effectRef>
          <a:fontRef idx="minor">
            <a:schemeClr val="tx1"/>
          </a:fontRef>
        </p:style>
      </p:cxnSp>
      <p:cxnSp>
        <p:nvCxnSpPr>
          <p:cNvPr id="70" name="Straight Connector 69"/>
          <p:cNvCxnSpPr/>
          <p:nvPr/>
        </p:nvCxnSpPr>
        <p:spPr>
          <a:xfrm flipV="1">
            <a:off x="3093569" y="780425"/>
            <a:ext cx="0" cy="294847"/>
          </a:xfrm>
          <a:prstGeom prst="line">
            <a:avLst/>
          </a:prstGeom>
          <a:ln w="19050"/>
        </p:spPr>
        <p:style>
          <a:lnRef idx="1">
            <a:schemeClr val="dk1"/>
          </a:lnRef>
          <a:fillRef idx="0">
            <a:schemeClr val="dk1"/>
          </a:fillRef>
          <a:effectRef idx="0">
            <a:schemeClr val="dk1"/>
          </a:effectRef>
          <a:fontRef idx="minor">
            <a:schemeClr val="tx1"/>
          </a:fontRef>
        </p:style>
      </p:cxnSp>
      <p:cxnSp>
        <p:nvCxnSpPr>
          <p:cNvPr id="73" name="Straight Connector 72"/>
          <p:cNvCxnSpPr/>
          <p:nvPr/>
        </p:nvCxnSpPr>
        <p:spPr>
          <a:xfrm flipV="1">
            <a:off x="6141569" y="762001"/>
            <a:ext cx="0" cy="294847"/>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9913567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1600200"/>
            <a:ext cx="10972800" cy="4953000"/>
          </a:xfrm>
        </p:spPr>
        <p:txBody>
          <a:bodyPr>
            <a:noAutofit/>
          </a:bodyPr>
          <a:lstStyle/>
          <a:p>
            <a:pPr algn="just">
              <a:lnSpc>
                <a:spcPct val="150000"/>
              </a:lnSpc>
            </a:pPr>
            <a:r>
              <a:rPr lang="en-US" sz="2400" dirty="0">
                <a:solidFill>
                  <a:schemeClr val="tx1"/>
                </a:solidFill>
                <a:latin typeface="Times New Roman" pitchFamily="18" charset="0"/>
                <a:cs typeface="Times New Roman" pitchFamily="18" charset="0"/>
              </a:rPr>
              <a:t>Maintenance is the combination of all technical and management actions intended to retain an item in, or restore it to, a state in which it can perform as required. </a:t>
            </a:r>
          </a:p>
          <a:p>
            <a:pPr algn="just">
              <a:lnSpc>
                <a:spcPct val="150000"/>
              </a:lnSpc>
            </a:pPr>
            <a:r>
              <a:rPr lang="en-US" sz="2400" dirty="0">
                <a:solidFill>
                  <a:schemeClr val="tx1"/>
                </a:solidFill>
                <a:latin typeface="Times New Roman" pitchFamily="18" charset="0"/>
                <a:cs typeface="Times New Roman" pitchFamily="18" charset="0"/>
              </a:rPr>
              <a:t>Almost every business/industry has some sort of maintenance program for its physical assets. As such, over period of time, </a:t>
            </a:r>
            <a:r>
              <a:rPr lang="en-US" sz="2400" b="1" dirty="0">
                <a:solidFill>
                  <a:schemeClr val="tx1"/>
                </a:solidFill>
                <a:latin typeface="Times New Roman" pitchFamily="18" charset="0"/>
                <a:cs typeface="Times New Roman" pitchFamily="18" charset="0"/>
              </a:rPr>
              <a:t>many maintenance strategies or methodologies have been developed mainly basing on:- </a:t>
            </a:r>
          </a:p>
          <a:p>
            <a:pPr marL="457200" indent="-457200" algn="just">
              <a:buFont typeface="Wingdings" panose="05000000000000000000" pitchFamily="2" charset="2"/>
              <a:buChar char=""/>
            </a:pPr>
            <a:r>
              <a:rPr lang="en-US" sz="2400" dirty="0">
                <a:solidFill>
                  <a:srgbClr val="FF0000"/>
                </a:solidFill>
                <a:latin typeface="Times New Roman" pitchFamily="18" charset="0"/>
                <a:cs typeface="Times New Roman" pitchFamily="18" charset="0"/>
              </a:rPr>
              <a:t>Time for doing maintenance, </a:t>
            </a:r>
          </a:p>
          <a:p>
            <a:pPr marL="457200" indent="-457200" algn="just">
              <a:buFont typeface="Wingdings" panose="05000000000000000000" pitchFamily="2" charset="2"/>
              <a:buChar char=""/>
            </a:pPr>
            <a:r>
              <a:rPr lang="en-US" sz="2400" dirty="0">
                <a:solidFill>
                  <a:srgbClr val="00B050"/>
                </a:solidFill>
                <a:latin typeface="Times New Roman" pitchFamily="18" charset="0"/>
                <a:cs typeface="Times New Roman" pitchFamily="18" charset="0"/>
              </a:rPr>
              <a:t>Frequency of maintenance, </a:t>
            </a:r>
          </a:p>
          <a:p>
            <a:pPr marL="457200" indent="-457200" algn="just">
              <a:buFont typeface="Wingdings" panose="05000000000000000000" pitchFamily="2" charset="2"/>
              <a:buChar char=""/>
            </a:pPr>
            <a:r>
              <a:rPr lang="en-US" sz="2400" dirty="0">
                <a:solidFill>
                  <a:srgbClr val="00B0F0"/>
                </a:solidFill>
                <a:latin typeface="Times New Roman" pitchFamily="18" charset="0"/>
                <a:cs typeface="Times New Roman" pitchFamily="18" charset="0"/>
              </a:rPr>
              <a:t>Quality of maintenance, </a:t>
            </a:r>
          </a:p>
          <a:p>
            <a:pPr marL="457200" indent="-457200" algn="just">
              <a:buFont typeface="Wingdings" panose="05000000000000000000" pitchFamily="2" charset="2"/>
              <a:buChar char=""/>
            </a:pPr>
            <a:r>
              <a:rPr lang="en-US" sz="2400" dirty="0">
                <a:solidFill>
                  <a:srgbClr val="7030A0"/>
                </a:solidFill>
                <a:latin typeface="Times New Roman" pitchFamily="18" charset="0"/>
                <a:cs typeface="Times New Roman" pitchFamily="18" charset="0"/>
              </a:rPr>
              <a:t>Complexity , and sophistication of equipment's and </a:t>
            </a:r>
          </a:p>
          <a:p>
            <a:pPr marL="457200" indent="-457200" algn="just">
              <a:buFont typeface="Wingdings" panose="05000000000000000000" pitchFamily="2" charset="2"/>
              <a:buChar char=""/>
            </a:pPr>
            <a:r>
              <a:rPr lang="en-US" sz="2400" dirty="0">
                <a:solidFill>
                  <a:schemeClr val="tx1"/>
                </a:solidFill>
                <a:latin typeface="Times New Roman" pitchFamily="18" charset="0"/>
                <a:cs typeface="Times New Roman" pitchFamily="18" charset="0"/>
              </a:rPr>
              <a:t>Value of total assets etc.</a:t>
            </a:r>
          </a:p>
        </p:txBody>
      </p:sp>
      <p:sp>
        <p:nvSpPr>
          <p:cNvPr id="4" name="Rectangle 3">
            <a:extLst>
              <a:ext uri="{FF2B5EF4-FFF2-40B4-BE49-F238E27FC236}">
                <a16:creationId xmlns:a16="http://schemas.microsoft.com/office/drawing/2014/main" id="{46CCCCF2-4FAB-4A13-97DA-569770CD1484}"/>
              </a:ext>
            </a:extLst>
          </p:cNvPr>
          <p:cNvSpPr/>
          <p:nvPr/>
        </p:nvSpPr>
        <p:spPr>
          <a:xfrm>
            <a:off x="762000" y="312562"/>
            <a:ext cx="10363200" cy="1015663"/>
          </a:xfrm>
          <a:prstGeom prst="rect">
            <a:avLst/>
          </a:prstGeom>
          <a:noFill/>
          <a:ln w="38100">
            <a:solidFill>
              <a:schemeClr val="tx1"/>
            </a:solidFill>
          </a:ln>
        </p:spPr>
        <p:txBody>
          <a:bodyPr wrap="square">
            <a:spAutoFit/>
          </a:bodyPr>
          <a:lstStyle/>
          <a:p>
            <a:pPr algn="ctr">
              <a:defRPr/>
            </a:pPr>
            <a:r>
              <a:rPr lang="en-US" sz="2800" b="1" dirty="0">
                <a:solidFill>
                  <a:srgbClr val="00B050"/>
                </a:solidFill>
                <a:latin typeface="Eras Bold ITC" panose="020B0907030504020204" pitchFamily="34" charset="0"/>
                <a:cs typeface="Times New Roman" pitchFamily="18" charset="0"/>
              </a:rPr>
              <a:t>Chapter 6</a:t>
            </a:r>
          </a:p>
          <a:p>
            <a:pPr algn="ctr">
              <a:defRPr/>
            </a:pPr>
            <a:r>
              <a:rPr lang="en-US" sz="2800" b="1" dirty="0">
                <a:solidFill>
                  <a:srgbClr val="00B050"/>
                </a:solidFill>
                <a:latin typeface="Eras Bold ITC" panose="020B0907030504020204" pitchFamily="34" charset="0"/>
                <a:cs typeface="Times New Roman" pitchFamily="18" charset="0"/>
              </a:rPr>
              <a:t>Maintenance </a:t>
            </a:r>
            <a:r>
              <a:rPr lang="en-US" sz="3200" b="1" dirty="0">
                <a:solidFill>
                  <a:srgbClr val="00B050"/>
                </a:solidFill>
                <a:latin typeface="Eras Bold ITC" panose="020B0907030504020204" pitchFamily="34" charset="0"/>
                <a:cs typeface="Times New Roman" pitchFamily="18" charset="0"/>
              </a:rPr>
              <a:t>strategies </a:t>
            </a:r>
            <a:r>
              <a:rPr lang="en-US" sz="2800" b="1" dirty="0">
                <a:solidFill>
                  <a:srgbClr val="00B050"/>
                </a:solidFill>
                <a:latin typeface="Eras Bold ITC" panose="020B0907030504020204" pitchFamily="34" charset="0"/>
                <a:cs typeface="Times New Roman" pitchFamily="18" charset="0"/>
              </a:rPr>
              <a:t>and decision making </a:t>
            </a:r>
            <a:endParaRPr lang="en-US" sz="2800" dirty="0">
              <a:solidFill>
                <a:srgbClr val="00B050"/>
              </a:solidFill>
              <a:cs typeface="Arial" charset="0"/>
            </a:endParaRPr>
          </a:p>
        </p:txBody>
      </p:sp>
    </p:spTree>
    <p:extLst>
      <p:ext uri="{BB962C8B-B14F-4D97-AF65-F5344CB8AC3E}">
        <p14:creationId xmlns:p14="http://schemas.microsoft.com/office/powerpoint/2010/main" val="138218065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81000"/>
            <a:ext cx="8610600" cy="868362"/>
          </a:xfrm>
          <a:ln>
            <a:solidFill>
              <a:schemeClr val="accent1"/>
            </a:solidFill>
          </a:ln>
        </p:spPr>
        <p:txBody>
          <a:bodyPr>
            <a:normAutofit/>
          </a:bodyPr>
          <a:lstStyle/>
          <a:p>
            <a:pPr lvl="0">
              <a:spcBef>
                <a:spcPct val="20000"/>
              </a:spcBef>
            </a:pPr>
            <a:r>
              <a:rPr lang="en-US" sz="3000" b="1" dirty="0">
                <a:latin typeface="Lucida Calligraphy" panose="03010101010101010101" pitchFamily="66" charset="0"/>
                <a:ea typeface="+mn-ea"/>
                <a:cs typeface="Times New Roman" pitchFamily="18" charset="0"/>
              </a:rPr>
              <a:t>Basis of selecting maintenance strategies </a:t>
            </a:r>
            <a:endParaRPr lang="en-US" b="1" dirty="0">
              <a:latin typeface="Lucida Calligraphy" panose="03010101010101010101" pitchFamily="66" charset="0"/>
              <a:cs typeface="Times New Roman" pitchFamily="18" charset="0"/>
            </a:endParaRPr>
          </a:p>
        </p:txBody>
      </p:sp>
      <p:sp>
        <p:nvSpPr>
          <p:cNvPr id="3" name="Content Placeholder 2"/>
          <p:cNvSpPr>
            <a:spLocks noGrp="1"/>
          </p:cNvSpPr>
          <p:nvPr>
            <p:ph idx="1"/>
          </p:nvPr>
        </p:nvSpPr>
        <p:spPr>
          <a:xfrm>
            <a:off x="762000" y="1371600"/>
            <a:ext cx="10820400" cy="4953000"/>
          </a:xfrm>
        </p:spPr>
        <p:txBody>
          <a:bodyPr>
            <a:normAutofit/>
          </a:bodyPr>
          <a:lstStyle/>
          <a:p>
            <a:pPr algn="just">
              <a:lnSpc>
                <a:spcPct val="150000"/>
              </a:lnSpc>
              <a:buFont typeface="Wingdings" pitchFamily="2" charset="2"/>
              <a:buChar char="q"/>
            </a:pPr>
            <a:r>
              <a:rPr lang="en-US" sz="2400" dirty="0">
                <a:solidFill>
                  <a:schemeClr val="accent1"/>
                </a:solidFill>
                <a:latin typeface="Times New Roman" pitchFamily="18" charset="0"/>
                <a:cs typeface="Times New Roman" pitchFamily="18" charset="0"/>
              </a:rPr>
              <a:t>Maintenance strategies are methodologies and  software  programs  which balance  maintenance  costs  against  the  impact  of plant failure. </a:t>
            </a:r>
          </a:p>
          <a:p>
            <a:pPr lvl="1"/>
            <a:r>
              <a:rPr lang="en-US" altLang="fi-FI" sz="2400" dirty="0">
                <a:solidFill>
                  <a:srgbClr val="FF0000"/>
                </a:solidFill>
                <a:latin typeface="Times New Roman" panose="02020603050405020304" pitchFamily="18" charset="0"/>
                <a:cs typeface="Times New Roman" panose="02020603050405020304" pitchFamily="18" charset="0"/>
              </a:rPr>
              <a:t>Too little of maintenance can cause costly system failures</a:t>
            </a:r>
          </a:p>
          <a:p>
            <a:pPr lvl="1"/>
            <a:r>
              <a:rPr lang="en-US" altLang="fi-FI" sz="2400" dirty="0">
                <a:solidFill>
                  <a:srgbClr val="FF0000"/>
                </a:solidFill>
                <a:latin typeface="Times New Roman" panose="02020603050405020304" pitchFamily="18" charset="0"/>
                <a:cs typeface="Times New Roman" panose="02020603050405020304" pitchFamily="18" charset="0"/>
              </a:rPr>
              <a:t>Too much of maintenance is not cost-effective</a:t>
            </a:r>
            <a:endParaRPr lang="en-US" sz="2400" dirty="0">
              <a:solidFill>
                <a:srgbClr val="FF0000"/>
              </a:solidFill>
              <a:latin typeface="Times New Roman" pitchFamily="18" charset="0"/>
              <a:cs typeface="Times New Roman" pitchFamily="18" charset="0"/>
            </a:endParaRPr>
          </a:p>
          <a:p>
            <a:pPr algn="just">
              <a:lnSpc>
                <a:spcPct val="150000"/>
              </a:lnSpc>
              <a:buFont typeface="Wingdings" pitchFamily="2" charset="2"/>
              <a:buChar char="q"/>
            </a:pPr>
            <a:r>
              <a:rPr lang="en-US" sz="2400" dirty="0">
                <a:solidFill>
                  <a:srgbClr val="00B050"/>
                </a:solidFill>
                <a:latin typeface="Times New Roman" pitchFamily="18" charset="0"/>
                <a:cs typeface="Times New Roman" pitchFamily="18" charset="0"/>
              </a:rPr>
              <a:t>By optimizing equipment maintenance strategies against  both  targets,  availability  and  the  penalty  of failure, you can optimize your asset life-cycle costs.</a:t>
            </a:r>
          </a:p>
        </p:txBody>
      </p:sp>
    </p:spTree>
    <p:extLst>
      <p:ext uri="{BB962C8B-B14F-4D97-AF65-F5344CB8AC3E}">
        <p14:creationId xmlns:p14="http://schemas.microsoft.com/office/powerpoint/2010/main" val="329805922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8686800" cy="868362"/>
          </a:xfrm>
          <a:ln>
            <a:solidFill>
              <a:schemeClr val="accent1"/>
            </a:solidFill>
          </a:ln>
        </p:spPr>
        <p:txBody>
          <a:bodyPr>
            <a:normAutofit/>
          </a:bodyPr>
          <a:lstStyle/>
          <a:p>
            <a:pPr lvl="0">
              <a:spcBef>
                <a:spcPct val="20000"/>
              </a:spcBef>
            </a:pPr>
            <a:r>
              <a:rPr lang="en-US" sz="2400" b="1" dirty="0">
                <a:solidFill>
                  <a:srgbClr val="FF0000"/>
                </a:solidFill>
                <a:latin typeface="Lucida Calligraphy" panose="03010101010101010101" pitchFamily="66" charset="0"/>
                <a:ea typeface="+mn-ea"/>
                <a:cs typeface="Times New Roman" pitchFamily="18" charset="0"/>
              </a:rPr>
              <a:t>There are various reasons for selecting </a:t>
            </a:r>
            <a:br>
              <a:rPr lang="en-US" sz="2400" b="1" dirty="0">
                <a:solidFill>
                  <a:srgbClr val="FF0000"/>
                </a:solidFill>
                <a:latin typeface="Lucida Calligraphy" panose="03010101010101010101" pitchFamily="66" charset="0"/>
                <a:ea typeface="+mn-ea"/>
                <a:cs typeface="Times New Roman" pitchFamily="18" charset="0"/>
              </a:rPr>
            </a:br>
            <a:r>
              <a:rPr lang="en-US" sz="2400" b="1" dirty="0">
                <a:solidFill>
                  <a:srgbClr val="FF0000"/>
                </a:solidFill>
                <a:latin typeface="Lucida Calligraphy" panose="03010101010101010101" pitchFamily="66" charset="0"/>
                <a:ea typeface="+mn-ea"/>
                <a:cs typeface="Times New Roman" pitchFamily="18" charset="0"/>
              </a:rPr>
              <a:t>maintenance strategies such as: - </a:t>
            </a:r>
            <a:endParaRPr lang="en-US" sz="2400" b="1" dirty="0">
              <a:solidFill>
                <a:srgbClr val="FF0000"/>
              </a:solidFill>
              <a:latin typeface="Lucida Calligraphy" panose="03010101010101010101" pitchFamily="66" charset="0"/>
              <a:cs typeface="Times New Roman" pitchFamily="18" charset="0"/>
            </a:endParaRPr>
          </a:p>
        </p:txBody>
      </p:sp>
      <p:sp>
        <p:nvSpPr>
          <p:cNvPr id="3" name="Content Placeholder 2"/>
          <p:cNvSpPr>
            <a:spLocks noGrp="1"/>
          </p:cNvSpPr>
          <p:nvPr>
            <p:ph idx="1"/>
          </p:nvPr>
        </p:nvSpPr>
        <p:spPr>
          <a:xfrm>
            <a:off x="266700" y="1219200"/>
            <a:ext cx="11658600" cy="5334000"/>
          </a:xfrm>
        </p:spPr>
        <p:txBody>
          <a:bodyPr>
            <a:normAutofit/>
          </a:bodyPr>
          <a:lstStyle/>
          <a:p>
            <a:pPr algn="just">
              <a:lnSpc>
                <a:spcPct val="150000"/>
              </a:lnSpc>
              <a:buFont typeface="Wingdings" pitchFamily="2" charset="2"/>
              <a:buChar char="Ø"/>
            </a:pPr>
            <a:r>
              <a:rPr lang="en-US" sz="2400" dirty="0">
                <a:latin typeface="Times New Roman" pitchFamily="18" charset="0"/>
                <a:cs typeface="Times New Roman" pitchFamily="18" charset="0"/>
              </a:rPr>
              <a:t>Which set of tasks that should be performed and their frequency,</a:t>
            </a:r>
          </a:p>
          <a:p>
            <a:pPr algn="just">
              <a:lnSpc>
                <a:spcPct val="150000"/>
              </a:lnSpc>
              <a:buFont typeface="Wingdings" pitchFamily="2" charset="2"/>
              <a:buChar char="Ø"/>
            </a:pPr>
            <a:r>
              <a:rPr lang="en-US" sz="2400" dirty="0">
                <a:latin typeface="Times New Roman" pitchFamily="18" charset="0"/>
                <a:cs typeface="Times New Roman" pitchFamily="18" charset="0"/>
              </a:rPr>
              <a:t>With aging of the plant a different mix of tasks is needed to maintain reliability,</a:t>
            </a:r>
          </a:p>
          <a:p>
            <a:pPr algn="just">
              <a:lnSpc>
                <a:spcPct val="150000"/>
              </a:lnSpc>
              <a:buFont typeface="Wingdings" pitchFamily="2" charset="2"/>
              <a:buChar char="Ø"/>
            </a:pPr>
            <a:r>
              <a:rPr lang="en-US" sz="2400" dirty="0">
                <a:latin typeface="Times New Roman" pitchFamily="18" charset="0"/>
                <a:cs typeface="Times New Roman" pitchFamily="18" charset="0"/>
              </a:rPr>
              <a:t>Perhaps with reduced staff it is not possible to perform all tasks that used to be done and, only the most effective tasks are selected, or </a:t>
            </a:r>
          </a:p>
          <a:p>
            <a:pPr algn="just">
              <a:lnSpc>
                <a:spcPct val="150000"/>
              </a:lnSpc>
              <a:buFont typeface="Wingdings" pitchFamily="2" charset="2"/>
              <a:buChar char="Ø"/>
            </a:pPr>
            <a:r>
              <a:rPr lang="en-US" sz="2400" dirty="0">
                <a:latin typeface="Times New Roman" pitchFamily="18" charset="0"/>
                <a:cs typeface="Times New Roman" pitchFamily="18" charset="0"/>
              </a:rPr>
              <a:t>The plant operators may want to reduce maintenance expenditures without elevating risk or reducing reliability;   </a:t>
            </a:r>
          </a:p>
          <a:p>
            <a:pPr algn="just">
              <a:lnSpc>
                <a:spcPct val="150000"/>
              </a:lnSpc>
              <a:buFont typeface="Wingdings" pitchFamily="2" charset="2"/>
              <a:buChar char="Ø"/>
            </a:pPr>
            <a:r>
              <a:rPr lang="en-US" sz="2400" dirty="0">
                <a:solidFill>
                  <a:prstClr val="black"/>
                </a:solidFill>
                <a:latin typeface="Times New Roman" pitchFamily="18" charset="0"/>
                <a:cs typeface="Times New Roman" pitchFamily="18" charset="0"/>
              </a:rPr>
              <a:t>The resulting strategy must strike a balance between maintenance cost and plant reliability. </a:t>
            </a:r>
          </a:p>
        </p:txBody>
      </p:sp>
    </p:spTree>
    <p:extLst>
      <p:ext uri="{BB962C8B-B14F-4D97-AF65-F5344CB8AC3E}">
        <p14:creationId xmlns:p14="http://schemas.microsoft.com/office/powerpoint/2010/main" val="3251462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9579"/>
          </a:xfrm>
        </p:spPr>
        <p:txBody>
          <a:bodyPr>
            <a:normAutofit/>
          </a:bodyPr>
          <a:lstStyle/>
          <a:p>
            <a:r>
              <a:rPr lang="en-US" sz="3200" b="1" i="1" u="sng" dirty="0">
                <a:solidFill>
                  <a:srgbClr val="FF0000"/>
                </a:solidFill>
                <a:latin typeface="Times New Roman" pitchFamily="18" charset="0"/>
                <a:cs typeface="Times New Roman" pitchFamily="18" charset="0"/>
              </a:rPr>
              <a:t>1.3 Maintenance Objectives</a:t>
            </a:r>
          </a:p>
        </p:txBody>
      </p:sp>
      <p:sp>
        <p:nvSpPr>
          <p:cNvPr id="3" name="Content Placeholder 2"/>
          <p:cNvSpPr>
            <a:spLocks noGrp="1"/>
          </p:cNvSpPr>
          <p:nvPr>
            <p:ph idx="1"/>
          </p:nvPr>
        </p:nvSpPr>
        <p:spPr>
          <a:xfrm>
            <a:off x="838200" y="1378039"/>
            <a:ext cx="10515600" cy="4798924"/>
          </a:xfrm>
        </p:spPr>
        <p:txBody>
          <a:bodyPr>
            <a:normAutofit/>
          </a:bodyPr>
          <a:lstStyle/>
          <a:p>
            <a:pPr marL="0" indent="0">
              <a:lnSpc>
                <a:spcPct val="150000"/>
              </a:lnSpc>
              <a:buNone/>
            </a:pPr>
            <a:r>
              <a:rPr lang="en-US" dirty="0">
                <a:solidFill>
                  <a:srgbClr val="C00000"/>
                </a:solidFill>
                <a:latin typeface="Times New Roman" panose="02020603050405020304" pitchFamily="18" charset="0"/>
                <a:cs typeface="Times New Roman" panose="02020603050405020304" pitchFamily="18" charset="0"/>
              </a:rPr>
              <a:t>Maintenance  objectives  </a:t>
            </a:r>
            <a:r>
              <a:rPr lang="en-US" dirty="0">
                <a:latin typeface="Times New Roman" panose="02020603050405020304" pitchFamily="18" charset="0"/>
                <a:cs typeface="Times New Roman" panose="02020603050405020304" pitchFamily="18" charset="0"/>
              </a:rPr>
              <a:t>should be  consistent  with  and </a:t>
            </a:r>
            <a:r>
              <a:rPr lang="en-US" i="1" dirty="0">
                <a:latin typeface="Times New Roman" panose="02020603050405020304" pitchFamily="18" charset="0"/>
                <a:cs typeface="Times New Roman" panose="02020603050405020304" pitchFamily="18" charset="0"/>
              </a:rPr>
              <a:t>subordinate to production goals.</a:t>
            </a:r>
          </a:p>
          <a:p>
            <a:pPr marL="0" indent="0">
              <a:lnSpc>
                <a:spcPct val="150000"/>
              </a:lnSpc>
              <a:buNone/>
            </a:pP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en-US" dirty="0">
                <a:latin typeface="Times New Roman" panose="02020603050405020304" pitchFamily="18" charset="0"/>
                <a:cs typeface="Times New Roman" panose="02020603050405020304" pitchFamily="18" charset="0"/>
              </a:rPr>
              <a:t>The  relation  between  </a:t>
            </a:r>
            <a:r>
              <a:rPr lang="en-US" dirty="0">
                <a:solidFill>
                  <a:srgbClr val="C00000"/>
                </a:solidFill>
                <a:latin typeface="Times New Roman" panose="02020603050405020304" pitchFamily="18" charset="0"/>
                <a:cs typeface="Times New Roman" panose="02020603050405020304" pitchFamily="18" charset="0"/>
              </a:rPr>
              <a:t>maintenance  objectives  </a:t>
            </a:r>
            <a:r>
              <a:rPr lang="en-US" dirty="0">
                <a:latin typeface="Times New Roman" panose="02020603050405020304" pitchFamily="18" charset="0"/>
                <a:cs typeface="Times New Roman" panose="02020603050405020304" pitchFamily="18" charset="0"/>
              </a:rPr>
              <a:t>and</a:t>
            </a:r>
            <a:r>
              <a:rPr lang="en-US" dirty="0">
                <a:solidFill>
                  <a:srgbClr val="C00000"/>
                </a:solidFill>
                <a:latin typeface="Times New Roman" panose="02020603050405020304" pitchFamily="18" charset="0"/>
                <a:cs typeface="Times New Roman" panose="02020603050405020304" pitchFamily="18" charset="0"/>
              </a:rPr>
              <a:t> production  goals  </a:t>
            </a:r>
            <a:r>
              <a:rPr lang="en-US" dirty="0">
                <a:latin typeface="Times New Roman" panose="02020603050405020304" pitchFamily="18" charset="0"/>
                <a:cs typeface="Times New Roman" panose="02020603050405020304" pitchFamily="18" charset="0"/>
              </a:rPr>
              <a:t>is  reflected  in  the  action  of  </a:t>
            </a:r>
            <a:r>
              <a:rPr lang="en-US" dirty="0">
                <a:solidFill>
                  <a:srgbClr val="C00000"/>
                </a:solidFill>
                <a:latin typeface="Times New Roman" panose="02020603050405020304" pitchFamily="18" charset="0"/>
                <a:cs typeface="Times New Roman" panose="02020603050405020304" pitchFamily="18" charset="0"/>
              </a:rPr>
              <a:t>keeping production machines </a:t>
            </a:r>
            <a:r>
              <a:rPr lang="en-US" dirty="0">
                <a:latin typeface="Times New Roman" panose="02020603050405020304" pitchFamily="18" charset="0"/>
                <a:cs typeface="Times New Roman" panose="02020603050405020304" pitchFamily="18" charset="0"/>
              </a:rPr>
              <a:t>and</a:t>
            </a:r>
            <a:r>
              <a:rPr lang="en-US" dirty="0">
                <a:solidFill>
                  <a:srgbClr val="C00000"/>
                </a:solidFill>
                <a:latin typeface="Times New Roman" panose="02020603050405020304" pitchFamily="18" charset="0"/>
                <a:cs typeface="Times New Roman" panose="02020603050405020304" pitchFamily="18" charset="0"/>
              </a:rPr>
              <a:t> facilities</a:t>
            </a:r>
            <a:r>
              <a:rPr lang="en-US" dirty="0">
                <a:latin typeface="Times New Roman" panose="02020603050405020304" pitchFamily="18" charset="0"/>
                <a:cs typeface="Times New Roman" panose="02020603050405020304" pitchFamily="18" charset="0"/>
              </a:rPr>
              <a:t> in the best possible condition. </a:t>
            </a:r>
          </a:p>
        </p:txBody>
      </p:sp>
    </p:spTree>
    <p:extLst>
      <p:ext uri="{BB962C8B-B14F-4D97-AF65-F5344CB8AC3E}">
        <p14:creationId xmlns:p14="http://schemas.microsoft.com/office/powerpoint/2010/main" val="241725538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137160"/>
            <a:ext cx="8229600" cy="533400"/>
          </a:xfrm>
        </p:spPr>
        <p:txBody>
          <a:bodyPr>
            <a:normAutofit/>
          </a:bodyPr>
          <a:lstStyle/>
          <a:p>
            <a:pPr lvl="0" algn="r">
              <a:spcBef>
                <a:spcPct val="20000"/>
              </a:spcBef>
            </a:pPr>
            <a:r>
              <a:rPr lang="en-US" sz="2800" dirty="0">
                <a:solidFill>
                  <a:prstClr val="black"/>
                </a:solidFill>
                <a:latin typeface="Times New Roman" pitchFamily="18" charset="0"/>
                <a:ea typeface="+mn-ea"/>
                <a:cs typeface="Times New Roman" pitchFamily="18" charset="0"/>
              </a:rPr>
              <a:t>.....cont’d</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152400" y="990600"/>
            <a:ext cx="11811000" cy="5715000"/>
          </a:xfrm>
        </p:spPr>
        <p:txBody>
          <a:bodyPr>
            <a:normAutofit lnSpcReduction="10000"/>
          </a:bodyPr>
          <a:lstStyle/>
          <a:p>
            <a:pPr lvl="0" algn="just">
              <a:lnSpc>
                <a:spcPct val="150000"/>
              </a:lnSpc>
              <a:buFont typeface="Wingdings" pitchFamily="2" charset="2"/>
              <a:buChar char="Ø"/>
            </a:pPr>
            <a:r>
              <a:rPr lang="en-US" sz="2800" dirty="0">
                <a:solidFill>
                  <a:prstClr val="black"/>
                </a:solidFill>
                <a:latin typeface="Times New Roman" pitchFamily="18" charset="0"/>
                <a:cs typeface="Times New Roman" pitchFamily="18" charset="0"/>
              </a:rPr>
              <a:t>This evaluation </a:t>
            </a:r>
            <a:r>
              <a:rPr lang="en-US" sz="2800" b="1" dirty="0">
                <a:solidFill>
                  <a:srgbClr val="00B050"/>
                </a:solidFill>
                <a:latin typeface="Times New Roman" pitchFamily="18" charset="0"/>
                <a:cs typeface="Times New Roman" pitchFamily="18" charset="0"/>
              </a:rPr>
              <a:t>develops tools and techniques for determining the best mix of maintenance tasks.</a:t>
            </a:r>
          </a:p>
          <a:p>
            <a:pPr lvl="0" algn="just">
              <a:lnSpc>
                <a:spcPct val="150000"/>
              </a:lnSpc>
              <a:buFont typeface="Wingdings" pitchFamily="2" charset="2"/>
              <a:buChar char="Ø"/>
            </a:pPr>
            <a:r>
              <a:rPr lang="en-US" sz="2800" dirty="0">
                <a:solidFill>
                  <a:prstClr val="black"/>
                </a:solidFill>
                <a:latin typeface="Times New Roman" pitchFamily="18" charset="0"/>
                <a:cs typeface="Times New Roman" pitchFamily="18" charset="0"/>
              </a:rPr>
              <a:t>An </a:t>
            </a:r>
            <a:r>
              <a:rPr lang="en-US" sz="2800" dirty="0">
                <a:solidFill>
                  <a:srgbClr val="0070C0"/>
                </a:solidFill>
                <a:latin typeface="Times New Roman" pitchFamily="18" charset="0"/>
                <a:cs typeface="Times New Roman" pitchFamily="18" charset="0"/>
              </a:rPr>
              <a:t>element of the maintenance strategy</a:t>
            </a:r>
            <a:r>
              <a:rPr lang="en-US" sz="2800" dirty="0">
                <a:solidFill>
                  <a:prstClr val="black"/>
                </a:solidFill>
                <a:latin typeface="Times New Roman" pitchFamily="18" charset="0"/>
                <a:cs typeface="Times New Roman" pitchFamily="18" charset="0"/>
              </a:rPr>
              <a:t> is to </a:t>
            </a:r>
            <a:r>
              <a:rPr lang="en-US" sz="2800" dirty="0">
                <a:solidFill>
                  <a:srgbClr val="FF0000"/>
                </a:solidFill>
                <a:latin typeface="Times New Roman" pitchFamily="18" charset="0"/>
                <a:cs typeface="Times New Roman" pitchFamily="18" charset="0"/>
              </a:rPr>
              <a:t>prioritizing maintenance tasks. </a:t>
            </a:r>
          </a:p>
          <a:p>
            <a:pPr lvl="0" algn="just">
              <a:lnSpc>
                <a:spcPct val="150000"/>
              </a:lnSpc>
              <a:buFont typeface="Wingdings" pitchFamily="2" charset="2"/>
              <a:buChar char="Ø"/>
            </a:pPr>
            <a:r>
              <a:rPr lang="en-US" sz="2800" dirty="0">
                <a:solidFill>
                  <a:prstClr val="black"/>
                </a:solidFill>
                <a:latin typeface="Times New Roman" pitchFamily="18" charset="0"/>
                <a:cs typeface="Times New Roman" pitchFamily="18" charset="0"/>
              </a:rPr>
              <a:t>One approach is called risk-based evaluation and prioritizing (REAP). </a:t>
            </a:r>
          </a:p>
          <a:p>
            <a:pPr lvl="0" algn="just">
              <a:lnSpc>
                <a:spcPct val="150000"/>
              </a:lnSpc>
              <a:buFont typeface="Wingdings" pitchFamily="2" charset="2"/>
              <a:buChar char="Ø"/>
            </a:pPr>
            <a:r>
              <a:rPr lang="en-US" sz="2800" dirty="0">
                <a:solidFill>
                  <a:prstClr val="black"/>
                </a:solidFill>
                <a:latin typeface="Times New Roman" pitchFamily="18" charset="0"/>
                <a:cs typeface="Times New Roman" pitchFamily="18" charset="0"/>
              </a:rPr>
              <a:t>REAP  has  been  successfully  used  to  prioritize routine  and  outage  maintenance  tasks,  based  on improved reliability and cost of the task.</a:t>
            </a:r>
          </a:p>
          <a:p>
            <a:pPr lvl="0" algn="just">
              <a:lnSpc>
                <a:spcPct val="150000"/>
              </a:lnSpc>
              <a:buFont typeface="Wingdings" pitchFamily="2" charset="2"/>
              <a:buChar char="Ø"/>
            </a:pPr>
            <a:r>
              <a:rPr lang="en-US" sz="2800" dirty="0">
                <a:solidFill>
                  <a:prstClr val="black"/>
                </a:solidFill>
                <a:latin typeface="Times New Roman" pitchFamily="18" charset="0"/>
                <a:cs typeface="Times New Roman" pitchFamily="18" charset="0"/>
              </a:rPr>
              <a:t>Any  good  maintenance  strategy  must  have  an integrated  information  system  for  interacting  with all concerned areas such as shown below</a:t>
            </a:r>
          </a:p>
          <a:p>
            <a:pPr marL="0" indent="0">
              <a:buNone/>
            </a:pPr>
            <a:endParaRPr lang="en-US" sz="2800" dirty="0"/>
          </a:p>
        </p:txBody>
      </p:sp>
    </p:spTree>
    <p:extLst>
      <p:ext uri="{BB962C8B-B14F-4D97-AF65-F5344CB8AC3E}">
        <p14:creationId xmlns:p14="http://schemas.microsoft.com/office/powerpoint/2010/main" val="285767602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318368"/>
            <a:ext cx="7543800" cy="411162"/>
          </a:xfrm>
        </p:spPr>
        <p:txBody>
          <a:bodyPr>
            <a:normAutofit fontScale="90000"/>
          </a:bodyPr>
          <a:lstStyle/>
          <a:p>
            <a:pPr lvl="0" algn="r">
              <a:spcBef>
                <a:spcPct val="20000"/>
              </a:spcBef>
            </a:pPr>
            <a:r>
              <a:rPr lang="en-US" sz="2800" dirty="0">
                <a:solidFill>
                  <a:prstClr val="black"/>
                </a:solidFill>
                <a:latin typeface="Times New Roman" pitchFamily="18" charset="0"/>
                <a:ea typeface="+mn-ea"/>
                <a:cs typeface="Times New Roman" pitchFamily="18" charset="0"/>
              </a:rPr>
              <a:t>......cont’d</a:t>
            </a:r>
            <a:endParaRPr lang="en-US" sz="2800" dirty="0">
              <a:latin typeface="Times New Roman" pitchFamily="18" charset="0"/>
              <a:cs typeface="Times New Roman" pitchFamily="18" charset="0"/>
            </a:endParaRPr>
          </a:p>
        </p:txBody>
      </p:sp>
      <p:sp>
        <p:nvSpPr>
          <p:cNvPr id="4" name="Rectangle 3"/>
          <p:cNvSpPr/>
          <p:nvPr/>
        </p:nvSpPr>
        <p:spPr>
          <a:xfrm>
            <a:off x="2590800" y="6250590"/>
            <a:ext cx="7620000" cy="461665"/>
          </a:xfrm>
          <a:prstGeom prst="rect">
            <a:avLst/>
          </a:prstGeom>
        </p:spPr>
        <p:txBody>
          <a:bodyPr wrap="square">
            <a:spAutoFit/>
          </a:bodyPr>
          <a:lstStyle/>
          <a:p>
            <a:r>
              <a:rPr lang="en-US" sz="2400" dirty="0">
                <a:latin typeface="Times New Roman" pitchFamily="18" charset="0"/>
                <a:cs typeface="Times New Roman" pitchFamily="18" charset="0"/>
              </a:rPr>
              <a:t>Integrated information systems for maintenance strategy </a:t>
            </a:r>
          </a:p>
        </p:txBody>
      </p:sp>
      <p:grpSp>
        <p:nvGrpSpPr>
          <p:cNvPr id="37" name="Group 36"/>
          <p:cNvGrpSpPr/>
          <p:nvPr/>
        </p:nvGrpSpPr>
        <p:grpSpPr>
          <a:xfrm>
            <a:off x="1752600" y="990601"/>
            <a:ext cx="8458200" cy="5259989"/>
            <a:chOff x="228600" y="990600"/>
            <a:chExt cx="8458200" cy="5259989"/>
          </a:xfrm>
        </p:grpSpPr>
        <p:sp>
          <p:nvSpPr>
            <p:cNvPr id="3" name="Rectangle 2"/>
            <p:cNvSpPr/>
            <p:nvPr/>
          </p:nvSpPr>
          <p:spPr>
            <a:xfrm>
              <a:off x="228600" y="1013346"/>
              <a:ext cx="2514600" cy="76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Times New Roman" pitchFamily="18" charset="0"/>
                  <a:cs typeface="Times New Roman" pitchFamily="18" charset="0"/>
                </a:rPr>
                <a:t>Work procedure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(maintenance &amp; operation)</a:t>
              </a:r>
              <a:endParaRPr lang="en-US" dirty="0"/>
            </a:p>
          </p:txBody>
        </p:sp>
        <p:sp>
          <p:nvSpPr>
            <p:cNvPr id="6" name="Rectangle 5"/>
            <p:cNvSpPr/>
            <p:nvPr/>
          </p:nvSpPr>
          <p:spPr>
            <a:xfrm>
              <a:off x="228600" y="2133600"/>
              <a:ext cx="2514600" cy="76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Times New Roman" pitchFamily="18" charset="0"/>
                  <a:cs typeface="Times New Roman" pitchFamily="18" charset="0"/>
                </a:rPr>
                <a:t>Problems defects &amp; fault reports</a:t>
              </a:r>
              <a:endParaRPr lang="en-US" dirty="0"/>
            </a:p>
          </p:txBody>
        </p:sp>
        <p:sp>
          <p:nvSpPr>
            <p:cNvPr id="7" name="Rectangle 6"/>
            <p:cNvSpPr/>
            <p:nvPr/>
          </p:nvSpPr>
          <p:spPr>
            <a:xfrm>
              <a:off x="248127" y="3262532"/>
              <a:ext cx="2514600" cy="76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Times New Roman" pitchFamily="18" charset="0"/>
                  <a:cs typeface="Times New Roman" pitchFamily="18" charset="0"/>
                </a:rPr>
                <a:t>Work schedules, job orders</a:t>
              </a:r>
              <a:endParaRPr lang="en-US" dirty="0"/>
            </a:p>
          </p:txBody>
        </p:sp>
        <p:sp>
          <p:nvSpPr>
            <p:cNvPr id="8" name="Rectangle 7"/>
            <p:cNvSpPr/>
            <p:nvPr/>
          </p:nvSpPr>
          <p:spPr>
            <a:xfrm>
              <a:off x="279377" y="4343400"/>
              <a:ext cx="2514600" cy="76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Times New Roman" pitchFamily="18" charset="0"/>
                  <a:cs typeface="Times New Roman" pitchFamily="18" charset="0"/>
                </a:rPr>
                <a:t>Work history</a:t>
              </a:r>
              <a:endParaRPr lang="en-US" dirty="0"/>
            </a:p>
          </p:txBody>
        </p:sp>
        <p:sp>
          <p:nvSpPr>
            <p:cNvPr id="9" name="Rectangle 8"/>
            <p:cNvSpPr/>
            <p:nvPr/>
          </p:nvSpPr>
          <p:spPr>
            <a:xfrm>
              <a:off x="279377" y="5488589"/>
              <a:ext cx="2514600" cy="76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Times New Roman" pitchFamily="18" charset="0"/>
                  <a:cs typeface="Times New Roman" pitchFamily="18" charset="0"/>
                </a:rPr>
                <a:t>Assets</a:t>
              </a:r>
              <a:r>
                <a:rPr lang="en-US" sz="1600" dirty="0">
                  <a:latin typeface="Times New Roman" pitchFamily="18" charset="0"/>
                  <a:cs typeface="Times New Roman" pitchFamily="18" charset="0"/>
                </a:rPr>
                <a:t> </a:t>
              </a:r>
              <a:endParaRPr lang="en-US" sz="1400" dirty="0"/>
            </a:p>
          </p:txBody>
        </p:sp>
        <p:sp>
          <p:nvSpPr>
            <p:cNvPr id="10" name="Rectangle 9"/>
            <p:cNvSpPr/>
            <p:nvPr/>
          </p:nvSpPr>
          <p:spPr>
            <a:xfrm>
              <a:off x="3124200" y="3276897"/>
              <a:ext cx="2514600" cy="76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Times New Roman" pitchFamily="18" charset="0"/>
                  <a:cs typeface="Times New Roman" pitchFamily="18" charset="0"/>
                </a:rPr>
                <a:t>Maintenance strategy</a:t>
              </a:r>
            </a:p>
            <a:p>
              <a:pPr algn="ctr"/>
              <a:r>
                <a:rPr lang="en-US" dirty="0">
                  <a:latin typeface="Times New Roman" pitchFamily="18" charset="0"/>
                  <a:cs typeface="Times New Roman" pitchFamily="18" charset="0"/>
                </a:rPr>
                <a:t>Or program</a:t>
              </a:r>
              <a:endParaRPr lang="en-US" dirty="0"/>
            </a:p>
          </p:txBody>
        </p:sp>
        <p:sp>
          <p:nvSpPr>
            <p:cNvPr id="11" name="Rectangle 10"/>
            <p:cNvSpPr/>
            <p:nvPr/>
          </p:nvSpPr>
          <p:spPr>
            <a:xfrm>
              <a:off x="6172200" y="990600"/>
              <a:ext cx="2514600" cy="76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Times New Roman" pitchFamily="18" charset="0"/>
                  <a:cs typeface="Times New Roman" pitchFamily="18" charset="0"/>
                </a:rPr>
                <a:t>driving</a:t>
              </a:r>
              <a:endParaRPr lang="en-US" dirty="0"/>
            </a:p>
          </p:txBody>
        </p:sp>
        <p:sp>
          <p:nvSpPr>
            <p:cNvPr id="12" name="Rectangle 11"/>
            <p:cNvSpPr/>
            <p:nvPr/>
          </p:nvSpPr>
          <p:spPr>
            <a:xfrm>
              <a:off x="6172200" y="2133600"/>
              <a:ext cx="2514600" cy="76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Times New Roman" pitchFamily="18" charset="0"/>
                  <a:cs typeface="Times New Roman" pitchFamily="18" charset="0"/>
                </a:rPr>
                <a:t>Purchasing </a:t>
              </a:r>
              <a:endParaRPr lang="en-US" dirty="0"/>
            </a:p>
          </p:txBody>
        </p:sp>
        <p:sp>
          <p:nvSpPr>
            <p:cNvPr id="13" name="Rectangle 12"/>
            <p:cNvSpPr/>
            <p:nvPr/>
          </p:nvSpPr>
          <p:spPr>
            <a:xfrm>
              <a:off x="6172200" y="3262532"/>
              <a:ext cx="2514600" cy="76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Times New Roman" pitchFamily="18" charset="0"/>
                  <a:cs typeface="Times New Roman" pitchFamily="18" charset="0"/>
                </a:rPr>
                <a:t>Inventing </a:t>
              </a:r>
              <a:endParaRPr lang="en-US" dirty="0"/>
            </a:p>
          </p:txBody>
        </p:sp>
        <p:sp>
          <p:nvSpPr>
            <p:cNvPr id="14" name="Rectangle 13"/>
            <p:cNvSpPr/>
            <p:nvPr/>
          </p:nvSpPr>
          <p:spPr>
            <a:xfrm>
              <a:off x="6172200" y="4343400"/>
              <a:ext cx="2514600" cy="76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Times New Roman" pitchFamily="18" charset="0"/>
                  <a:cs typeface="Times New Roman" pitchFamily="18" charset="0"/>
                </a:rPr>
                <a:t>Finance </a:t>
              </a:r>
              <a:endParaRPr lang="en-US" dirty="0"/>
            </a:p>
          </p:txBody>
        </p:sp>
        <p:sp>
          <p:nvSpPr>
            <p:cNvPr id="15" name="Rectangle 14"/>
            <p:cNvSpPr/>
            <p:nvPr/>
          </p:nvSpPr>
          <p:spPr>
            <a:xfrm>
              <a:off x="6172200" y="5488589"/>
              <a:ext cx="2514600" cy="76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Times New Roman" pitchFamily="18" charset="0"/>
                  <a:cs typeface="Times New Roman" pitchFamily="18" charset="0"/>
                </a:rPr>
                <a:t>Contractors &amp; other externals</a:t>
              </a:r>
              <a:endParaRPr lang="en-US" dirty="0"/>
            </a:p>
          </p:txBody>
        </p:sp>
        <p:cxnSp>
          <p:nvCxnSpPr>
            <p:cNvPr id="17" name="Straight Connector 16"/>
            <p:cNvCxnSpPr>
              <a:endCxn id="3" idx="3"/>
            </p:cNvCxnSpPr>
            <p:nvPr/>
          </p:nvCxnSpPr>
          <p:spPr>
            <a:xfrm flipH="1" flipV="1">
              <a:off x="2743200" y="1394346"/>
              <a:ext cx="381000" cy="1882551"/>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a:stCxn id="10" idx="1"/>
            </p:cNvCxnSpPr>
            <p:nvPr/>
          </p:nvCxnSpPr>
          <p:spPr>
            <a:xfrm flipH="1">
              <a:off x="2762727" y="3657897"/>
              <a:ext cx="361473" cy="1"/>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H="1" flipV="1">
              <a:off x="2743200" y="2514601"/>
              <a:ext cx="381000" cy="941274"/>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a:stCxn id="9" idx="3"/>
            </p:cNvCxnSpPr>
            <p:nvPr/>
          </p:nvCxnSpPr>
          <p:spPr>
            <a:xfrm flipV="1">
              <a:off x="2793977" y="4024533"/>
              <a:ext cx="330223" cy="1845056"/>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flipH="1">
              <a:off x="2793977" y="3810000"/>
              <a:ext cx="330223" cy="914401"/>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flipV="1">
              <a:off x="5638800" y="1371601"/>
              <a:ext cx="533400" cy="1890931"/>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p:cNvCxnSpPr>
              <a:stCxn id="15" idx="1"/>
            </p:cNvCxnSpPr>
            <p:nvPr/>
          </p:nvCxnSpPr>
          <p:spPr>
            <a:xfrm flipH="1" flipV="1">
              <a:off x="5638800" y="3987039"/>
              <a:ext cx="533400" cy="1882550"/>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a:stCxn id="13" idx="1"/>
            </p:cNvCxnSpPr>
            <p:nvPr/>
          </p:nvCxnSpPr>
          <p:spPr>
            <a:xfrm flipH="1">
              <a:off x="5638800" y="3643532"/>
              <a:ext cx="533400" cy="14367"/>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flipV="1">
              <a:off x="5638800" y="2514602"/>
              <a:ext cx="548754" cy="941273"/>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p:cNvCxnSpPr>
              <a:stCxn id="14" idx="1"/>
            </p:cNvCxnSpPr>
            <p:nvPr/>
          </p:nvCxnSpPr>
          <p:spPr>
            <a:xfrm flipH="1" flipV="1">
              <a:off x="5654154" y="3810001"/>
              <a:ext cx="518046" cy="914399"/>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61811381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685800"/>
            <a:ext cx="8915400" cy="639762"/>
          </a:xfrm>
          <a:ln>
            <a:solidFill>
              <a:schemeClr val="accent1"/>
            </a:solidFill>
          </a:ln>
        </p:spPr>
        <p:txBody>
          <a:bodyPr>
            <a:normAutofit fontScale="90000"/>
          </a:bodyPr>
          <a:lstStyle/>
          <a:p>
            <a:pPr lvl="0">
              <a:spcBef>
                <a:spcPct val="20000"/>
              </a:spcBef>
            </a:pPr>
            <a:r>
              <a:rPr lang="en-US" sz="3000" b="1" dirty="0">
                <a:solidFill>
                  <a:srgbClr val="FF0000"/>
                </a:solidFill>
                <a:latin typeface="Lucida Calligraphy" panose="03010101010101010101" pitchFamily="66" charset="0"/>
                <a:ea typeface="+mn-ea"/>
                <a:cs typeface="Times New Roman" pitchFamily="18" charset="0"/>
              </a:rPr>
              <a:t>Selection criteria and types of maintenance </a:t>
            </a:r>
            <a:endParaRPr lang="en-US" b="1" dirty="0">
              <a:solidFill>
                <a:srgbClr val="FF0000"/>
              </a:solidFill>
              <a:latin typeface="Lucida Calligraphy" panose="03010101010101010101" pitchFamily="66" charset="0"/>
              <a:cs typeface="Times New Roman" pitchFamily="18" charset="0"/>
            </a:endParaRPr>
          </a:p>
        </p:txBody>
      </p:sp>
      <p:sp>
        <p:nvSpPr>
          <p:cNvPr id="3" name="Content Placeholder 2"/>
          <p:cNvSpPr>
            <a:spLocks noGrp="1"/>
          </p:cNvSpPr>
          <p:nvPr>
            <p:ph idx="1"/>
          </p:nvPr>
        </p:nvSpPr>
        <p:spPr>
          <a:xfrm>
            <a:off x="609600" y="1447800"/>
            <a:ext cx="11201400" cy="4953000"/>
          </a:xfrm>
        </p:spPr>
        <p:txBody>
          <a:bodyPr>
            <a:normAutofit/>
          </a:bodyPr>
          <a:lstStyle/>
          <a:p>
            <a:pPr marL="0" indent="0" algn="just">
              <a:lnSpc>
                <a:spcPct val="150000"/>
              </a:lnSpc>
              <a:buNone/>
            </a:pPr>
            <a:r>
              <a:rPr lang="en-US" sz="2800" dirty="0">
                <a:latin typeface="Times New Roman" pitchFamily="18" charset="0"/>
                <a:cs typeface="Times New Roman" pitchFamily="18" charset="0"/>
              </a:rPr>
              <a:t>Selection of maintenance systems/strategies has to be made depending on:-</a:t>
            </a:r>
          </a:p>
          <a:p>
            <a:pPr algn="just">
              <a:lnSpc>
                <a:spcPct val="150000"/>
              </a:lnSpc>
              <a:buFont typeface="Wingdings" panose="05000000000000000000" pitchFamily="2" charset="2"/>
              <a:buChar char="q"/>
            </a:pPr>
            <a:r>
              <a:rPr lang="en-US" sz="2800" dirty="0">
                <a:latin typeface="Times New Roman" pitchFamily="18" charset="0"/>
                <a:cs typeface="Times New Roman" pitchFamily="18" charset="0"/>
              </a:rPr>
              <a:t>The need, </a:t>
            </a:r>
          </a:p>
          <a:p>
            <a:pPr algn="just">
              <a:lnSpc>
                <a:spcPct val="150000"/>
              </a:lnSpc>
              <a:buFont typeface="Wingdings" panose="05000000000000000000" pitchFamily="2" charset="2"/>
              <a:buChar char="q"/>
            </a:pPr>
            <a:r>
              <a:rPr lang="en-US" sz="2800" dirty="0">
                <a:latin typeface="Times New Roman" pitchFamily="18" charset="0"/>
                <a:cs typeface="Times New Roman" pitchFamily="18" charset="0"/>
              </a:rPr>
              <a:t>Complexity,</a:t>
            </a:r>
          </a:p>
          <a:p>
            <a:pPr algn="just">
              <a:lnSpc>
                <a:spcPct val="150000"/>
              </a:lnSpc>
              <a:buFont typeface="Wingdings" panose="05000000000000000000" pitchFamily="2" charset="2"/>
              <a:buChar char="q"/>
            </a:pPr>
            <a:r>
              <a:rPr lang="en-US" sz="2800" dirty="0">
                <a:latin typeface="Times New Roman" pitchFamily="18" charset="0"/>
                <a:cs typeface="Times New Roman" pitchFamily="18" charset="0"/>
              </a:rPr>
              <a:t>Reliability needed and</a:t>
            </a:r>
          </a:p>
          <a:p>
            <a:pPr algn="just">
              <a:lnSpc>
                <a:spcPct val="150000"/>
              </a:lnSpc>
              <a:buFont typeface="Wingdings" panose="05000000000000000000" pitchFamily="2" charset="2"/>
              <a:buChar char="q"/>
            </a:pPr>
            <a:r>
              <a:rPr lang="en-US" sz="2800" dirty="0">
                <a:latin typeface="Times New Roman" pitchFamily="18" charset="0"/>
                <a:cs typeface="Times New Roman" pitchFamily="18" charset="0"/>
              </a:rPr>
              <a:t>Considering techno- economics </a:t>
            </a:r>
          </a:p>
          <a:p>
            <a:pPr marL="0" indent="0" algn="just">
              <a:lnSpc>
                <a:spcPct val="150000"/>
              </a:lnSpc>
              <a:buNone/>
            </a:pPr>
            <a:r>
              <a:rPr lang="en-US" sz="2800" dirty="0">
                <a:latin typeface="Times New Roman" pitchFamily="18" charset="0"/>
                <a:cs typeface="Times New Roman" pitchFamily="18" charset="0"/>
              </a:rPr>
              <a:t>Most of the commonly used strategies can be grouped as shown:- </a:t>
            </a:r>
          </a:p>
        </p:txBody>
      </p:sp>
    </p:spTree>
    <p:extLst>
      <p:ext uri="{BB962C8B-B14F-4D97-AF65-F5344CB8AC3E}">
        <p14:creationId xmlns:p14="http://schemas.microsoft.com/office/powerpoint/2010/main" val="193773138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810000" y="1914998"/>
            <a:ext cx="1143000" cy="656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itchFamily="18" charset="0"/>
                <a:cs typeface="Times New Roman" pitchFamily="18" charset="0"/>
              </a:rPr>
              <a:t>Un planned</a:t>
            </a:r>
          </a:p>
        </p:txBody>
      </p:sp>
      <p:sp>
        <p:nvSpPr>
          <p:cNvPr id="6" name="Rounded Rectangle 5"/>
          <p:cNvSpPr/>
          <p:nvPr/>
        </p:nvSpPr>
        <p:spPr>
          <a:xfrm>
            <a:off x="1676400" y="2756426"/>
            <a:ext cx="16764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itchFamily="18" charset="0"/>
                <a:cs typeface="Times New Roman" pitchFamily="18" charset="0"/>
              </a:rPr>
              <a:t>Maintenance strategy</a:t>
            </a:r>
          </a:p>
        </p:txBody>
      </p:sp>
      <p:sp>
        <p:nvSpPr>
          <p:cNvPr id="7" name="Rounded Rectangle 6"/>
          <p:cNvSpPr/>
          <p:nvPr/>
        </p:nvSpPr>
        <p:spPr>
          <a:xfrm>
            <a:off x="3810000" y="3562066"/>
            <a:ext cx="1371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itchFamily="18" charset="0"/>
                <a:cs typeface="Times New Roman" pitchFamily="18" charset="0"/>
              </a:rPr>
              <a:t>planned</a:t>
            </a:r>
          </a:p>
        </p:txBody>
      </p:sp>
      <p:sp>
        <p:nvSpPr>
          <p:cNvPr id="8" name="Rounded Rectangle 7"/>
          <p:cNvSpPr/>
          <p:nvPr/>
        </p:nvSpPr>
        <p:spPr>
          <a:xfrm>
            <a:off x="5981700" y="3562066"/>
            <a:ext cx="1752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itchFamily="18" charset="0"/>
                <a:cs typeface="Times New Roman" pitchFamily="18" charset="0"/>
              </a:rPr>
              <a:t>Preventive </a:t>
            </a:r>
          </a:p>
        </p:txBody>
      </p:sp>
      <p:sp>
        <p:nvSpPr>
          <p:cNvPr id="11" name="Rectangle 10"/>
          <p:cNvSpPr/>
          <p:nvPr/>
        </p:nvSpPr>
        <p:spPr>
          <a:xfrm>
            <a:off x="5693849" y="5782031"/>
            <a:ext cx="3315269" cy="646331"/>
          </a:xfrm>
          <a:prstGeom prst="rect">
            <a:avLst/>
          </a:prstGeom>
        </p:spPr>
        <p:txBody>
          <a:bodyPr wrap="square">
            <a:spAutoFit/>
          </a:bodyPr>
          <a:lstStyle/>
          <a:p>
            <a:pPr algn="ctr"/>
            <a:r>
              <a:rPr lang="en-US" dirty="0">
                <a:latin typeface="Lucida Calligraphy" pitchFamily="66" charset="0"/>
                <a:cs typeface="Times New Roman" pitchFamily="18" charset="0"/>
              </a:rPr>
              <a:t>Proactive/ Condition based maintenance</a:t>
            </a:r>
          </a:p>
        </p:txBody>
      </p:sp>
      <p:sp>
        <p:nvSpPr>
          <p:cNvPr id="12" name="Rectangle 11"/>
          <p:cNvSpPr/>
          <p:nvPr/>
        </p:nvSpPr>
        <p:spPr>
          <a:xfrm>
            <a:off x="8231616" y="4893751"/>
            <a:ext cx="2574563" cy="646331"/>
          </a:xfrm>
          <a:prstGeom prst="rect">
            <a:avLst/>
          </a:prstGeom>
        </p:spPr>
        <p:txBody>
          <a:bodyPr wrap="square">
            <a:spAutoFit/>
          </a:bodyPr>
          <a:lstStyle/>
          <a:p>
            <a:pPr algn="ctr"/>
            <a:r>
              <a:rPr lang="en-US" dirty="0">
                <a:latin typeface="Lucida Calligraphy" pitchFamily="66" charset="0"/>
                <a:cs typeface="Times New Roman" pitchFamily="18" charset="0"/>
              </a:rPr>
              <a:t>Scheduled/fixed time maintenance</a:t>
            </a:r>
          </a:p>
        </p:txBody>
      </p:sp>
      <p:sp>
        <p:nvSpPr>
          <p:cNvPr id="13" name="Rectangle 12"/>
          <p:cNvSpPr/>
          <p:nvPr/>
        </p:nvSpPr>
        <p:spPr>
          <a:xfrm>
            <a:off x="8455784" y="2268320"/>
            <a:ext cx="1905000" cy="646331"/>
          </a:xfrm>
          <a:prstGeom prst="rect">
            <a:avLst/>
          </a:prstGeom>
        </p:spPr>
        <p:txBody>
          <a:bodyPr wrap="square">
            <a:spAutoFit/>
          </a:bodyPr>
          <a:lstStyle/>
          <a:p>
            <a:pPr algn="ctr"/>
            <a:r>
              <a:rPr lang="en-US" dirty="0">
                <a:latin typeface="Lucida Calligraphy" pitchFamily="66" charset="0"/>
                <a:cs typeface="Times New Roman" pitchFamily="18" charset="0"/>
              </a:rPr>
              <a:t>Routine maintenance</a:t>
            </a:r>
          </a:p>
        </p:txBody>
      </p:sp>
      <p:cxnSp>
        <p:nvCxnSpPr>
          <p:cNvPr id="20" name="Straight Connector 19"/>
          <p:cNvCxnSpPr/>
          <p:nvPr/>
        </p:nvCxnSpPr>
        <p:spPr>
          <a:xfrm>
            <a:off x="3505200" y="2133600"/>
            <a:ext cx="0" cy="1562100"/>
          </a:xfrm>
          <a:prstGeom prst="line">
            <a:avLst/>
          </a:prstGeom>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3352800" y="2133600"/>
            <a:ext cx="457200" cy="1562100"/>
            <a:chOff x="1828800" y="2133600"/>
            <a:chExt cx="457200" cy="1562100"/>
          </a:xfrm>
        </p:grpSpPr>
        <p:cxnSp>
          <p:nvCxnSpPr>
            <p:cNvPr id="15" name="Straight Arrow Connector 14"/>
            <p:cNvCxnSpPr/>
            <p:nvPr/>
          </p:nvCxnSpPr>
          <p:spPr>
            <a:xfrm>
              <a:off x="1981200" y="2133600"/>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981200" y="3695700"/>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6" idx="3"/>
            </p:cNvCxnSpPr>
            <p:nvPr/>
          </p:nvCxnSpPr>
          <p:spPr>
            <a:xfrm>
              <a:off x="1828800" y="3061226"/>
              <a:ext cx="1524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7761072" y="2675439"/>
            <a:ext cx="801557" cy="2402006"/>
            <a:chOff x="6222167" y="2423244"/>
            <a:chExt cx="801557" cy="2402006"/>
          </a:xfrm>
        </p:grpSpPr>
        <p:grpSp>
          <p:nvGrpSpPr>
            <p:cNvPr id="26" name="Group 25"/>
            <p:cNvGrpSpPr/>
            <p:nvPr/>
          </p:nvGrpSpPr>
          <p:grpSpPr>
            <a:xfrm>
              <a:off x="6222167" y="2423244"/>
              <a:ext cx="801557" cy="2402006"/>
              <a:chOff x="1840047" y="2085620"/>
              <a:chExt cx="759669" cy="1574657"/>
            </a:xfrm>
          </p:grpSpPr>
          <p:cxnSp>
            <p:nvCxnSpPr>
              <p:cNvPr id="27" name="Straight Arrow Connector 26"/>
              <p:cNvCxnSpPr/>
              <p:nvPr/>
            </p:nvCxnSpPr>
            <p:spPr>
              <a:xfrm>
                <a:off x="2294916" y="2085620"/>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294916" y="3660277"/>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840047" y="2893138"/>
                <a:ext cx="445953" cy="14735"/>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a:xfrm>
              <a:off x="6702119" y="2423245"/>
              <a:ext cx="0" cy="238285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5167906" y="3806783"/>
            <a:ext cx="787022" cy="2382852"/>
            <a:chOff x="3657600" y="3695700"/>
            <a:chExt cx="787022" cy="2382852"/>
          </a:xfrm>
        </p:grpSpPr>
        <p:grpSp>
          <p:nvGrpSpPr>
            <p:cNvPr id="33" name="Group 32"/>
            <p:cNvGrpSpPr/>
            <p:nvPr/>
          </p:nvGrpSpPr>
          <p:grpSpPr>
            <a:xfrm>
              <a:off x="3657600" y="3695700"/>
              <a:ext cx="787022" cy="2382852"/>
              <a:chOff x="5905689" y="2496434"/>
              <a:chExt cx="787022" cy="2382852"/>
            </a:xfrm>
          </p:grpSpPr>
          <p:grpSp>
            <p:nvGrpSpPr>
              <p:cNvPr id="34" name="Group 33"/>
              <p:cNvGrpSpPr/>
              <p:nvPr/>
            </p:nvGrpSpPr>
            <p:grpSpPr>
              <a:xfrm>
                <a:off x="5905689" y="2496434"/>
                <a:ext cx="787022" cy="2382852"/>
                <a:chOff x="1540107" y="2133600"/>
                <a:chExt cx="745893" cy="1562100"/>
              </a:xfrm>
            </p:grpSpPr>
            <p:cxnSp>
              <p:nvCxnSpPr>
                <p:cNvPr id="36" name="Straight Arrow Connector 35"/>
                <p:cNvCxnSpPr/>
                <p:nvPr/>
              </p:nvCxnSpPr>
              <p:spPr>
                <a:xfrm>
                  <a:off x="1981200" y="2133600"/>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981200" y="3695700"/>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540107" y="2245809"/>
                  <a:ext cx="433127" cy="1"/>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5" name="Straight Connector 34"/>
              <p:cNvCxnSpPr/>
              <p:nvPr/>
            </p:nvCxnSpPr>
            <p:spPr>
              <a:xfrm>
                <a:off x="6371103" y="2496434"/>
                <a:ext cx="0" cy="2382852"/>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9" name="Straight Arrow Connector 38"/>
            <p:cNvCxnSpPr/>
            <p:nvPr/>
          </p:nvCxnSpPr>
          <p:spPr>
            <a:xfrm>
              <a:off x="4114610" y="4904317"/>
              <a:ext cx="32160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4953000" y="348553"/>
            <a:ext cx="671962" cy="2382852"/>
            <a:chOff x="3772660" y="3695700"/>
            <a:chExt cx="671962" cy="2382852"/>
          </a:xfrm>
        </p:grpSpPr>
        <p:grpSp>
          <p:nvGrpSpPr>
            <p:cNvPr id="43" name="Group 42"/>
            <p:cNvGrpSpPr/>
            <p:nvPr/>
          </p:nvGrpSpPr>
          <p:grpSpPr>
            <a:xfrm>
              <a:off x="3772660" y="3695700"/>
              <a:ext cx="671962" cy="2382852"/>
              <a:chOff x="6020749" y="2496434"/>
              <a:chExt cx="671962" cy="2382852"/>
            </a:xfrm>
          </p:grpSpPr>
          <p:grpSp>
            <p:nvGrpSpPr>
              <p:cNvPr id="45" name="Group 44"/>
              <p:cNvGrpSpPr/>
              <p:nvPr/>
            </p:nvGrpSpPr>
            <p:grpSpPr>
              <a:xfrm>
                <a:off x="6020749" y="2496434"/>
                <a:ext cx="671962" cy="2382852"/>
                <a:chOff x="1649154" y="2133600"/>
                <a:chExt cx="636846" cy="1562100"/>
              </a:xfrm>
            </p:grpSpPr>
            <p:cxnSp>
              <p:nvCxnSpPr>
                <p:cNvPr id="47" name="Straight Arrow Connector 46"/>
                <p:cNvCxnSpPr/>
                <p:nvPr/>
              </p:nvCxnSpPr>
              <p:spPr>
                <a:xfrm>
                  <a:off x="1981200" y="2133600"/>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81200" y="3695700"/>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649154" y="3303802"/>
                  <a:ext cx="332046"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6" name="Straight Connector 45"/>
              <p:cNvCxnSpPr/>
              <p:nvPr/>
            </p:nvCxnSpPr>
            <p:spPr>
              <a:xfrm>
                <a:off x="6371103" y="2496434"/>
                <a:ext cx="0" cy="2382852"/>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4" name="Straight Arrow Connector 43"/>
            <p:cNvCxnSpPr/>
            <p:nvPr/>
          </p:nvCxnSpPr>
          <p:spPr>
            <a:xfrm>
              <a:off x="4114610" y="4691030"/>
              <a:ext cx="32160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51" name="Rectangle 50"/>
          <p:cNvSpPr/>
          <p:nvPr/>
        </p:nvSpPr>
        <p:spPr>
          <a:xfrm>
            <a:off x="5474823" y="84472"/>
            <a:ext cx="5043038" cy="473206"/>
          </a:xfrm>
          <a:prstGeom prst="rect">
            <a:avLst/>
          </a:prstGeom>
        </p:spPr>
        <p:txBody>
          <a:bodyPr wrap="square">
            <a:spAutoFit/>
          </a:bodyPr>
          <a:lstStyle/>
          <a:p>
            <a:pPr lvl="0">
              <a:lnSpc>
                <a:spcPct val="150000"/>
              </a:lnSpc>
              <a:spcBef>
                <a:spcPct val="20000"/>
              </a:spcBef>
            </a:pPr>
            <a:r>
              <a:rPr lang="en-US" dirty="0">
                <a:solidFill>
                  <a:prstClr val="black"/>
                </a:solidFill>
                <a:latin typeface="Lucida Calligraphy" pitchFamily="66" charset="0"/>
                <a:cs typeface="Times New Roman" pitchFamily="18" charset="0"/>
              </a:rPr>
              <a:t>Breakdown or emergency maintenance</a:t>
            </a:r>
          </a:p>
        </p:txBody>
      </p:sp>
      <p:sp>
        <p:nvSpPr>
          <p:cNvPr id="52" name="Rectangle 51"/>
          <p:cNvSpPr/>
          <p:nvPr/>
        </p:nvSpPr>
        <p:spPr>
          <a:xfrm>
            <a:off x="5616558" y="2428121"/>
            <a:ext cx="1905095" cy="646331"/>
          </a:xfrm>
          <a:prstGeom prst="rect">
            <a:avLst/>
          </a:prstGeom>
        </p:spPr>
        <p:txBody>
          <a:bodyPr wrap="square">
            <a:spAutoFit/>
          </a:bodyPr>
          <a:lstStyle/>
          <a:p>
            <a:pPr algn="ctr"/>
            <a:r>
              <a:rPr lang="en-US" dirty="0">
                <a:latin typeface="Lucida Calligraphy" pitchFamily="66" charset="0"/>
                <a:cs typeface="Times New Roman" pitchFamily="18" charset="0"/>
              </a:rPr>
              <a:t>Opportunistic maintenance</a:t>
            </a:r>
          </a:p>
        </p:txBody>
      </p:sp>
      <p:sp>
        <p:nvSpPr>
          <p:cNvPr id="54" name="Rectangle 53"/>
          <p:cNvSpPr/>
          <p:nvPr/>
        </p:nvSpPr>
        <p:spPr>
          <a:xfrm>
            <a:off x="5693849" y="1149219"/>
            <a:ext cx="4434227" cy="369332"/>
          </a:xfrm>
          <a:prstGeom prst="rect">
            <a:avLst/>
          </a:prstGeom>
        </p:spPr>
        <p:txBody>
          <a:bodyPr wrap="none">
            <a:spAutoFit/>
          </a:bodyPr>
          <a:lstStyle/>
          <a:p>
            <a:pPr lvl="0">
              <a:spcBef>
                <a:spcPct val="20000"/>
              </a:spcBef>
            </a:pPr>
            <a:r>
              <a:rPr lang="en-US" dirty="0">
                <a:solidFill>
                  <a:prstClr val="black"/>
                </a:solidFill>
                <a:latin typeface="Lucida Calligraphy" pitchFamily="66" charset="0"/>
                <a:cs typeface="Times New Roman" pitchFamily="18" charset="0"/>
              </a:rPr>
              <a:t>Reactive/ Corrective maintenance</a:t>
            </a:r>
          </a:p>
        </p:txBody>
      </p:sp>
      <p:sp>
        <p:nvSpPr>
          <p:cNvPr id="2" name="Rectangle 1"/>
          <p:cNvSpPr/>
          <p:nvPr/>
        </p:nvSpPr>
        <p:spPr>
          <a:xfrm>
            <a:off x="6106427" y="4822294"/>
            <a:ext cx="1539204" cy="369332"/>
          </a:xfrm>
          <a:prstGeom prst="rect">
            <a:avLst/>
          </a:prstGeom>
        </p:spPr>
        <p:txBody>
          <a:bodyPr wrap="none">
            <a:spAutoFit/>
          </a:bodyPr>
          <a:lstStyle/>
          <a:p>
            <a:r>
              <a:rPr lang="en-US" dirty="0">
                <a:latin typeface="Lucida Calligraphy" panose="03010101010101010101" pitchFamily="66" charset="0"/>
              </a:rPr>
              <a:t>Predictive </a:t>
            </a:r>
          </a:p>
        </p:txBody>
      </p:sp>
    </p:spTree>
    <p:extLst>
      <p:ext uri="{BB962C8B-B14F-4D97-AF65-F5344CB8AC3E}">
        <p14:creationId xmlns:p14="http://schemas.microsoft.com/office/powerpoint/2010/main" val="165413624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8686800" cy="563562"/>
          </a:xfrm>
          <a:ln>
            <a:solidFill>
              <a:schemeClr val="accent1"/>
            </a:solidFill>
          </a:ln>
        </p:spPr>
        <p:txBody>
          <a:bodyPr>
            <a:noAutofit/>
          </a:bodyPr>
          <a:lstStyle/>
          <a:p>
            <a:pPr lvl="0">
              <a:spcBef>
                <a:spcPct val="20000"/>
              </a:spcBef>
            </a:pPr>
            <a:r>
              <a:rPr lang="en-US" sz="2800" b="1" dirty="0">
                <a:latin typeface="Lucida Calligraphy" panose="03010101010101010101" pitchFamily="66" charset="0"/>
                <a:ea typeface="+mn-ea"/>
                <a:cs typeface="Times New Roman" pitchFamily="18" charset="0"/>
              </a:rPr>
              <a:t>1. Breakdown or emergency maintenance </a:t>
            </a:r>
            <a:endParaRPr lang="en-US" sz="2800" b="1" dirty="0">
              <a:latin typeface="Lucida Calligraphy" panose="03010101010101010101" pitchFamily="66" charset="0"/>
              <a:cs typeface="Times New Roman" pitchFamily="18" charset="0"/>
            </a:endParaRPr>
          </a:p>
        </p:txBody>
      </p:sp>
      <p:sp>
        <p:nvSpPr>
          <p:cNvPr id="3" name="Content Placeholder 2"/>
          <p:cNvSpPr>
            <a:spLocks noGrp="1"/>
          </p:cNvSpPr>
          <p:nvPr>
            <p:ph idx="1"/>
          </p:nvPr>
        </p:nvSpPr>
        <p:spPr>
          <a:xfrm>
            <a:off x="228600" y="1143000"/>
            <a:ext cx="11658600" cy="5181600"/>
          </a:xfrm>
        </p:spPr>
        <p:txBody>
          <a:bodyPr>
            <a:noAutofit/>
          </a:bodyPr>
          <a:lstStyle/>
          <a:p>
            <a:pPr algn="just">
              <a:lnSpc>
                <a:spcPct val="150000"/>
              </a:lnSpc>
              <a:buFont typeface="Wingdings" panose="05000000000000000000" pitchFamily="2" charset="2"/>
              <a:buChar char=""/>
            </a:pPr>
            <a:r>
              <a:rPr lang="en-US" sz="2400" dirty="0">
                <a:latin typeface="Times New Roman" pitchFamily="18" charset="0"/>
                <a:cs typeface="Times New Roman" pitchFamily="18" charset="0"/>
              </a:rPr>
              <a:t>In such maintenance, repair is done after failure has already occurred</a:t>
            </a:r>
          </a:p>
          <a:p>
            <a:pPr algn="just">
              <a:lnSpc>
                <a:spcPct val="150000"/>
              </a:lnSpc>
              <a:buFont typeface="Wingdings" panose="05000000000000000000" pitchFamily="2" charset="2"/>
              <a:buChar char=""/>
            </a:pPr>
            <a:r>
              <a:rPr lang="en-US" sz="2400" dirty="0">
                <a:latin typeface="Times New Roman" pitchFamily="18" charset="0"/>
                <a:cs typeface="Times New Roman" pitchFamily="18" charset="0"/>
              </a:rPr>
              <a:t>Only when the equipment fails to perform designated functions or comes to a grinding halt, any maintenance or repair job is taken.</a:t>
            </a:r>
          </a:p>
          <a:p>
            <a:pPr algn="just">
              <a:lnSpc>
                <a:spcPct val="150000"/>
              </a:lnSpc>
              <a:buFont typeface="Wingdings" panose="05000000000000000000" pitchFamily="2" charset="2"/>
              <a:buChar char=""/>
            </a:pPr>
            <a:r>
              <a:rPr lang="en-US" sz="2400" dirty="0">
                <a:latin typeface="Times New Roman" pitchFamily="18" charset="0"/>
                <a:cs typeface="Times New Roman" pitchFamily="18" charset="0"/>
              </a:rPr>
              <a:t>It may work well in a small factory/plant, where, Number of equipment are few,</a:t>
            </a:r>
          </a:p>
          <a:p>
            <a:pPr algn="just">
              <a:lnSpc>
                <a:spcPct val="150000"/>
              </a:lnSpc>
              <a:buFont typeface="Wingdings" panose="05000000000000000000" pitchFamily="2" charset="2"/>
              <a:buChar char=""/>
            </a:pPr>
            <a:r>
              <a:rPr lang="en-US" sz="2400" dirty="0">
                <a:latin typeface="Times New Roman" pitchFamily="18" charset="0"/>
                <a:cs typeface="Times New Roman" pitchFamily="18" charset="0"/>
              </a:rPr>
              <a:t>Equipment are simple and repair does not call for specialists or special tools/tackles,</a:t>
            </a:r>
          </a:p>
          <a:p>
            <a:pPr algn="just">
              <a:lnSpc>
                <a:spcPct val="150000"/>
              </a:lnSpc>
              <a:buFont typeface="Wingdings" panose="05000000000000000000" pitchFamily="2" charset="2"/>
              <a:buChar char=""/>
            </a:pPr>
            <a:r>
              <a:rPr lang="en-US" sz="2400" dirty="0">
                <a:latin typeface="Times New Roman" pitchFamily="18" charset="0"/>
                <a:cs typeface="Times New Roman" pitchFamily="18" charset="0"/>
              </a:rPr>
              <a:t>When sudden stoppage/ failure of the equipment will not cause severe finical loss   in terms of delivery commitment or further damage to other equipment/components,</a:t>
            </a:r>
          </a:p>
          <a:p>
            <a:pPr algn="just">
              <a:lnSpc>
                <a:spcPct val="150000"/>
              </a:lnSpc>
              <a:buFont typeface="Wingdings" panose="05000000000000000000" pitchFamily="2" charset="2"/>
              <a:buChar char=""/>
            </a:pPr>
            <a:r>
              <a:rPr lang="en-US" sz="2400" dirty="0">
                <a:latin typeface="Times New Roman" pitchFamily="18" charset="0"/>
                <a:cs typeface="Times New Roman" pitchFamily="18" charset="0"/>
              </a:rPr>
              <a:t>When sudden failure will not cause any severe safety or  environmental hazards.</a:t>
            </a:r>
          </a:p>
        </p:txBody>
      </p:sp>
    </p:spTree>
    <p:extLst>
      <p:ext uri="{BB962C8B-B14F-4D97-AF65-F5344CB8AC3E}">
        <p14:creationId xmlns:p14="http://schemas.microsoft.com/office/powerpoint/2010/main" val="350217152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1430000" cy="1189038"/>
          </a:xfrm>
        </p:spPr>
        <p:txBody>
          <a:bodyPr>
            <a:normAutofit/>
          </a:bodyPr>
          <a:lstStyle/>
          <a:p>
            <a:pPr marL="457200" indent="-457200" algn="just">
              <a:spcBef>
                <a:spcPct val="20000"/>
              </a:spcBef>
              <a:buFont typeface="Wingdings" panose="05000000000000000000" pitchFamily="2" charset="2"/>
              <a:buChar char="F"/>
            </a:pPr>
            <a:r>
              <a:rPr lang="en-US" sz="2700" dirty="0">
                <a:solidFill>
                  <a:prstClr val="black"/>
                </a:solidFill>
                <a:latin typeface="Times New Roman" pitchFamily="18" charset="0"/>
                <a:ea typeface="+mn-ea"/>
                <a:cs typeface="Times New Roman" pitchFamily="18" charset="0"/>
              </a:rPr>
              <a:t>However, such maintenance system cannot work in big industries, having large number or equipment, some of which may be quite intricate.</a:t>
            </a:r>
            <a:endParaRPr lang="en-US" dirty="0"/>
          </a:p>
        </p:txBody>
      </p:sp>
      <p:pic>
        <p:nvPicPr>
          <p:cNvPr id="2050" name="Picture 2"/>
          <p:cNvPicPr>
            <a:picLocks noGrp="1" noChangeAspect="1" noChangeArrowheads="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2850"/>
          <a:stretch/>
        </p:blipFill>
        <p:spPr bwMode="auto">
          <a:xfrm>
            <a:off x="2209800" y="1329666"/>
            <a:ext cx="7696200" cy="5464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749242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533400"/>
            <a:ext cx="6705600" cy="715962"/>
          </a:xfrm>
          <a:ln>
            <a:solidFill>
              <a:schemeClr val="accent1"/>
            </a:solidFill>
          </a:ln>
        </p:spPr>
        <p:txBody>
          <a:bodyPr>
            <a:normAutofit/>
          </a:bodyPr>
          <a:lstStyle/>
          <a:p>
            <a:pPr lvl="0">
              <a:spcBef>
                <a:spcPct val="20000"/>
              </a:spcBef>
            </a:pPr>
            <a:r>
              <a:rPr lang="en-US" sz="3000" b="1" dirty="0">
                <a:latin typeface="Lucida Calligraphy" panose="03010101010101010101" pitchFamily="66" charset="0"/>
                <a:ea typeface="+mn-ea"/>
                <a:cs typeface="Times New Roman" pitchFamily="18" charset="0"/>
              </a:rPr>
              <a:t>2. Corrective maintenance </a:t>
            </a:r>
            <a:endParaRPr lang="en-US" b="1" dirty="0">
              <a:latin typeface="Lucida Calligraphy" panose="03010101010101010101" pitchFamily="66" charset="0"/>
              <a:cs typeface="Times New Roman" pitchFamily="18" charset="0"/>
            </a:endParaRPr>
          </a:p>
        </p:txBody>
      </p:sp>
      <p:sp>
        <p:nvSpPr>
          <p:cNvPr id="3" name="Content Placeholder 2"/>
          <p:cNvSpPr>
            <a:spLocks noGrp="1"/>
          </p:cNvSpPr>
          <p:nvPr>
            <p:ph idx="1"/>
          </p:nvPr>
        </p:nvSpPr>
        <p:spPr>
          <a:xfrm>
            <a:off x="381000" y="1447801"/>
            <a:ext cx="11506200" cy="4525963"/>
          </a:xfrm>
        </p:spPr>
        <p:txBody>
          <a:bodyPr>
            <a:normAutofit/>
          </a:bodyPr>
          <a:lstStyle/>
          <a:p>
            <a:pPr algn="just">
              <a:lnSpc>
                <a:spcPct val="150000"/>
              </a:lnSpc>
              <a:buFont typeface="Wingdings" pitchFamily="2" charset="2"/>
              <a:buChar char="q"/>
            </a:pPr>
            <a:r>
              <a:rPr lang="en-US" sz="2800" dirty="0">
                <a:latin typeface="Times New Roman" pitchFamily="18" charset="0"/>
                <a:cs typeface="Times New Roman" pitchFamily="18" charset="0"/>
              </a:rPr>
              <a:t> Corrective maintenance means action for correcting or restoring a failed unit (or unit going to fail). Its scope is very vast and may include different types of actions, from small actions like typical adjustments and minor repairs to minor redesign of equipment. </a:t>
            </a:r>
          </a:p>
          <a:p>
            <a:pPr algn="just">
              <a:lnSpc>
                <a:spcPct val="150000"/>
              </a:lnSpc>
              <a:buFont typeface="Wingdings" pitchFamily="2" charset="2"/>
              <a:buChar char="q"/>
            </a:pPr>
            <a:r>
              <a:rPr lang="en-US" sz="2800" dirty="0">
                <a:latin typeface="Times New Roman" pitchFamily="18" charset="0"/>
                <a:cs typeface="Times New Roman" pitchFamily="18" charset="0"/>
              </a:rPr>
              <a:t> It is mostly unplanned action, but may include few planned/ scheduled actions.</a:t>
            </a:r>
          </a:p>
        </p:txBody>
      </p:sp>
    </p:spTree>
    <p:extLst>
      <p:ext uri="{BB962C8B-B14F-4D97-AF65-F5344CB8AC3E}">
        <p14:creationId xmlns:p14="http://schemas.microsoft.com/office/powerpoint/2010/main" val="136876822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496" y="446916"/>
            <a:ext cx="11125200" cy="1020762"/>
          </a:xfrm>
          <a:ln>
            <a:solidFill>
              <a:schemeClr val="accent1"/>
            </a:solidFill>
          </a:ln>
        </p:spPr>
        <p:txBody>
          <a:bodyPr>
            <a:normAutofit/>
          </a:bodyPr>
          <a:lstStyle/>
          <a:p>
            <a:pPr lvl="0">
              <a:spcBef>
                <a:spcPct val="20000"/>
              </a:spcBef>
            </a:pPr>
            <a:r>
              <a:rPr lang="en-US" sz="2400" b="1" dirty="0">
                <a:latin typeface="Lucida Calligraphy" panose="03010101010101010101" pitchFamily="66" charset="0"/>
                <a:ea typeface="+mn-ea"/>
                <a:cs typeface="Times New Roman" pitchFamily="18" charset="0"/>
              </a:rPr>
              <a:t>Actions in corrective maintenance may be subdivided, according to priority, as follows:-</a:t>
            </a:r>
            <a:endParaRPr lang="en-US" sz="2400" b="1" dirty="0">
              <a:latin typeface="Lucida Calligraphy" panose="03010101010101010101" pitchFamily="66" charset="0"/>
              <a:cs typeface="Times New Roman" pitchFamily="18" charset="0"/>
            </a:endParaRPr>
          </a:p>
        </p:txBody>
      </p:sp>
      <p:sp>
        <p:nvSpPr>
          <p:cNvPr id="3" name="Content Placeholder 2"/>
          <p:cNvSpPr>
            <a:spLocks noGrp="1"/>
          </p:cNvSpPr>
          <p:nvPr>
            <p:ph idx="1"/>
          </p:nvPr>
        </p:nvSpPr>
        <p:spPr>
          <a:xfrm>
            <a:off x="609600" y="1676400"/>
            <a:ext cx="11125200" cy="3352800"/>
          </a:xfrm>
        </p:spPr>
        <p:txBody>
          <a:bodyPr>
            <a:noAutofit/>
          </a:bodyPr>
          <a:lstStyle/>
          <a:p>
            <a:pPr algn="just">
              <a:lnSpc>
                <a:spcPct val="150000"/>
              </a:lnSpc>
              <a:buFont typeface="Wingdings" panose="05000000000000000000" pitchFamily="2" charset="2"/>
              <a:buChar char="q"/>
            </a:pPr>
            <a:r>
              <a:rPr lang="en-US" sz="2400" dirty="0">
                <a:solidFill>
                  <a:prstClr val="black"/>
                </a:solidFill>
                <a:latin typeface="Times New Roman" pitchFamily="18" charset="0"/>
                <a:ea typeface="+mj-ea"/>
                <a:cs typeface="Times New Roman" pitchFamily="18" charset="0"/>
              </a:rPr>
              <a:t> Emergency work, high priority, generally offline, i.e. after </a:t>
            </a:r>
            <a:r>
              <a:rPr lang="en-US" sz="2400" dirty="0">
                <a:latin typeface="Times New Roman" pitchFamily="18" charset="0"/>
                <a:cs typeface="Times New Roman" pitchFamily="18" charset="0"/>
              </a:rPr>
              <a:t>stopping the equipment. Giving normally less than 24 hours notice to take up the job, </a:t>
            </a:r>
          </a:p>
          <a:p>
            <a:pPr algn="just">
              <a:lnSpc>
                <a:spcPct val="150000"/>
              </a:lnSpc>
              <a:buFont typeface="Wingdings" panose="05000000000000000000" pitchFamily="2" charset="2"/>
              <a:buChar char="q"/>
            </a:pPr>
            <a:r>
              <a:rPr lang="en-US" sz="2400" dirty="0">
                <a:latin typeface="Times New Roman" pitchFamily="18" charset="0"/>
                <a:cs typeface="Times New Roman" pitchFamily="18" charset="0"/>
              </a:rPr>
              <a:t> Deferred works-jobs of lower order priority; generally off-line, to eliminate / reduce repetitive break downs, and</a:t>
            </a:r>
          </a:p>
          <a:p>
            <a:pPr algn="just">
              <a:lnSpc>
                <a:spcPct val="150000"/>
              </a:lnSpc>
              <a:buFont typeface="Wingdings" panose="05000000000000000000" pitchFamily="2" charset="2"/>
              <a:buChar char="q"/>
            </a:pPr>
            <a:r>
              <a:rPr lang="en-US" sz="2400" dirty="0">
                <a:latin typeface="Times New Roman" pitchFamily="18" charset="0"/>
                <a:cs typeface="Times New Roman" pitchFamily="18" charset="0"/>
              </a:rPr>
              <a:t> Specific reconditioning or redesign jobs, generally small or medium in volumes.</a:t>
            </a:r>
          </a:p>
        </p:txBody>
      </p:sp>
    </p:spTree>
    <p:extLst>
      <p:ext uri="{BB962C8B-B14F-4D97-AF65-F5344CB8AC3E}">
        <p14:creationId xmlns:p14="http://schemas.microsoft.com/office/powerpoint/2010/main" val="227489278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Eras Bold ITC" panose="020B0907030504020204" pitchFamily="34" charset="0"/>
              </a:rPr>
              <a:t>WHAT ABOUT </a:t>
            </a:r>
          </a:p>
        </p:txBody>
      </p:sp>
      <p:sp>
        <p:nvSpPr>
          <p:cNvPr id="3" name="Content Placeholder 2"/>
          <p:cNvSpPr>
            <a:spLocks noGrp="1"/>
          </p:cNvSpPr>
          <p:nvPr>
            <p:ph idx="1"/>
          </p:nvPr>
        </p:nvSpPr>
        <p:spPr>
          <a:xfrm>
            <a:off x="838200" y="1600200"/>
            <a:ext cx="9982200" cy="2438400"/>
          </a:xfrm>
        </p:spPr>
        <p:txBody>
          <a:bodyPr/>
          <a:lstStyle/>
          <a:p>
            <a:pPr>
              <a:buFont typeface="Wingdings" panose="05000000000000000000" pitchFamily="2" charset="2"/>
              <a:buChar char="F"/>
            </a:pPr>
            <a:r>
              <a:rPr lang="en-US" sz="2400" dirty="0">
                <a:latin typeface="Lucida Calligraphy" pitchFamily="66" charset="0"/>
                <a:cs typeface="Times New Roman" pitchFamily="18" charset="0"/>
              </a:rPr>
              <a:t>Opportunistic maintenance?</a:t>
            </a:r>
          </a:p>
          <a:p>
            <a:pPr>
              <a:buFont typeface="Wingdings" panose="05000000000000000000" pitchFamily="2" charset="2"/>
              <a:buChar char="F"/>
            </a:pPr>
            <a:r>
              <a:rPr lang="en-US" sz="2400" dirty="0">
                <a:latin typeface="Lucida Calligraphy" pitchFamily="66" charset="0"/>
                <a:cs typeface="Times New Roman" pitchFamily="18" charset="0"/>
              </a:rPr>
              <a:t>Routine maintenance?</a:t>
            </a:r>
          </a:p>
          <a:p>
            <a:pPr>
              <a:buFont typeface="Wingdings" panose="05000000000000000000" pitchFamily="2" charset="2"/>
              <a:buChar char="F"/>
            </a:pPr>
            <a:r>
              <a:rPr lang="en-US" sz="2400" dirty="0">
                <a:latin typeface="Lucida Calligraphy" pitchFamily="66" charset="0"/>
                <a:cs typeface="Times New Roman" pitchFamily="18" charset="0"/>
              </a:rPr>
              <a:t>Scheduled/fixed time maintenance?</a:t>
            </a:r>
          </a:p>
          <a:p>
            <a:pPr>
              <a:buFont typeface="Wingdings" panose="05000000000000000000" pitchFamily="2" charset="2"/>
              <a:buChar char="F"/>
            </a:pPr>
            <a:r>
              <a:rPr lang="en-US" sz="2400" dirty="0">
                <a:latin typeface="Lucida Calligraphy" panose="03010101010101010101" pitchFamily="66" charset="0"/>
              </a:rPr>
              <a:t>Predictive </a:t>
            </a:r>
            <a:r>
              <a:rPr lang="en-US" sz="2400" dirty="0">
                <a:latin typeface="Lucida Calligraphy" pitchFamily="66" charset="0"/>
                <a:cs typeface="Times New Roman" pitchFamily="18" charset="0"/>
              </a:rPr>
              <a:t>Maintenance?</a:t>
            </a:r>
          </a:p>
          <a:p>
            <a:pPr>
              <a:buFont typeface="Wingdings" panose="05000000000000000000" pitchFamily="2" charset="2"/>
              <a:buChar char="F"/>
            </a:pPr>
            <a:r>
              <a:rPr lang="en-US" sz="2400" dirty="0">
                <a:latin typeface="Lucida Calligraphy" pitchFamily="66" charset="0"/>
                <a:cs typeface="Times New Roman" pitchFamily="18" charset="0"/>
              </a:rPr>
              <a:t>Proactive/ Condition based maintenance?</a:t>
            </a:r>
          </a:p>
          <a:p>
            <a:pPr marL="0" indent="0">
              <a:buNone/>
            </a:pPr>
            <a:endParaRPr lang="en-US" dirty="0">
              <a:latin typeface="Lucida Calligraphy" pitchFamily="66" charset="0"/>
              <a:cs typeface="Times New Roman" pitchFamily="18" charset="0"/>
            </a:endParaRPr>
          </a:p>
        </p:txBody>
      </p:sp>
      <p:sp>
        <p:nvSpPr>
          <p:cNvPr id="4" name="Rectangle 3"/>
          <p:cNvSpPr/>
          <p:nvPr/>
        </p:nvSpPr>
        <p:spPr>
          <a:xfrm>
            <a:off x="3048000" y="4495800"/>
            <a:ext cx="6019800" cy="523220"/>
          </a:xfrm>
          <a:prstGeom prst="rect">
            <a:avLst/>
          </a:prstGeom>
        </p:spPr>
        <p:txBody>
          <a:bodyPr wrap="square">
            <a:spAutoFit/>
          </a:bodyPr>
          <a:lstStyle/>
          <a:p>
            <a:r>
              <a:rPr lang="en-US" sz="2800" dirty="0">
                <a:latin typeface="Eras Bold ITC" panose="020B0907030504020204" pitchFamily="34" charset="0"/>
              </a:rPr>
              <a:t>YOUR READING ASSIGNMENT</a:t>
            </a:r>
          </a:p>
        </p:txBody>
      </p:sp>
    </p:spTree>
    <p:extLst>
      <p:ext uri="{BB962C8B-B14F-4D97-AF65-F5344CB8AC3E}">
        <p14:creationId xmlns:p14="http://schemas.microsoft.com/office/powerpoint/2010/main" val="169748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C105DE6-3B48-4846-895D-1F2D836285DD}"/>
              </a:ext>
            </a:extLst>
          </p:cNvPr>
          <p:cNvGraphicFramePr/>
          <p:nvPr/>
        </p:nvGraphicFramePr>
        <p:xfrm>
          <a:off x="1981200" y="274638"/>
          <a:ext cx="8229600" cy="792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1DB7AE70-9FE4-4BEF-88BF-81E9094C98FE}"/>
              </a:ext>
            </a:extLst>
          </p:cNvPr>
          <p:cNvSpPr>
            <a:spLocks noGrp="1"/>
          </p:cNvSpPr>
          <p:nvPr>
            <p:ph idx="1"/>
          </p:nvPr>
        </p:nvSpPr>
        <p:spPr>
          <a:xfrm>
            <a:off x="228600" y="1219200"/>
            <a:ext cx="11734800" cy="5211762"/>
          </a:xfrm>
        </p:spPr>
        <p:txBody>
          <a:bodyPr>
            <a:normAutofit fontScale="92500"/>
          </a:bodyPr>
          <a:lstStyle/>
          <a:p>
            <a:pPr marL="0" indent="0" algn="just">
              <a:lnSpc>
                <a:spcPct val="150000"/>
              </a:lnSpc>
              <a:buNone/>
            </a:pPr>
            <a:r>
              <a:rPr lang="en-US" sz="2400" dirty="0">
                <a:latin typeface="Times New Roman" panose="02020603050405020304" pitchFamily="18" charset="0"/>
                <a:cs typeface="Times New Roman" panose="02020603050405020304" pitchFamily="18" charset="0"/>
              </a:rPr>
              <a:t>The decision-making procedure allows the selection of an optimum set of maintenance procedures. </a:t>
            </a:r>
          </a:p>
          <a:p>
            <a:pPr marL="0" indent="0" algn="just">
              <a:lnSpc>
                <a:spcPct val="150000"/>
              </a:lnSpc>
              <a:buNone/>
            </a:pPr>
            <a:r>
              <a:rPr lang="en-US" sz="2400" dirty="0">
                <a:latin typeface="Times New Roman" panose="02020603050405020304" pitchFamily="18" charset="0"/>
                <a:cs typeface="Times New Roman" panose="02020603050405020304" pitchFamily="18" charset="0"/>
              </a:rPr>
              <a:t>Maintenance decision making can be broadly explained in terms of maintenance actions, (basic elementary work), maintenance policies and maintenance concepts.</a:t>
            </a:r>
          </a:p>
          <a:p>
            <a:pPr marL="0" indent="0" algn="just">
              <a:lnSpc>
                <a:spcPct val="150000"/>
              </a:lnSpc>
              <a:buNone/>
            </a:pPr>
            <a:r>
              <a:rPr lang="en-US" sz="2400" dirty="0">
                <a:latin typeface="Times New Roman" panose="02020603050405020304" pitchFamily="18" charset="0"/>
                <a:cs typeface="Times New Roman" panose="02020603050405020304" pitchFamily="18" charset="0"/>
              </a:rPr>
              <a:t>Three maintenance decisions according to the questions of when, which, and what is needed. The question of:-</a:t>
            </a:r>
          </a:p>
          <a:p>
            <a:pPr algn="just">
              <a:lnSpc>
                <a:spcPct val="150000"/>
              </a:lnSpc>
            </a:pPr>
            <a:r>
              <a:rPr lang="en-US" sz="2400" dirty="0">
                <a:solidFill>
                  <a:srgbClr val="00B050"/>
                </a:solidFill>
                <a:latin typeface="Times New Roman" panose="02020603050405020304" pitchFamily="18" charset="0"/>
                <a:cs typeface="Times New Roman" panose="02020603050405020304" pitchFamily="18" charset="0"/>
              </a:rPr>
              <a:t>‘when’ refers to the right time to perform a maintenance; </a:t>
            </a:r>
          </a:p>
          <a:p>
            <a:pPr algn="just">
              <a:lnSpc>
                <a:spcPct val="150000"/>
              </a:lnSpc>
            </a:pPr>
            <a:r>
              <a:rPr lang="en-US" sz="2400" dirty="0">
                <a:solidFill>
                  <a:srgbClr val="0070C0"/>
                </a:solidFill>
                <a:latin typeface="Times New Roman" panose="02020603050405020304" pitchFamily="18" charset="0"/>
                <a:cs typeface="Times New Roman" panose="02020603050405020304" pitchFamily="18" charset="0"/>
              </a:rPr>
              <a:t>‘which’ refers to the selection of the right component in the multi-component structure that requires maintenance; and </a:t>
            </a:r>
          </a:p>
          <a:p>
            <a:pPr algn="just">
              <a:lnSpc>
                <a:spcPct val="150000"/>
              </a:lnSpc>
            </a:pPr>
            <a:r>
              <a:rPr lang="en-US" sz="2400" dirty="0">
                <a:solidFill>
                  <a:srgbClr val="FF0000"/>
                </a:solidFill>
                <a:latin typeface="Times New Roman" panose="02020603050405020304" pitchFamily="18" charset="0"/>
                <a:cs typeface="Times New Roman" panose="02020603050405020304" pitchFamily="18" charset="0"/>
              </a:rPr>
              <a:t>‘what’ refers to the appropriate maintenance action (e.g., repair or replace) to be carried out.</a:t>
            </a:r>
          </a:p>
        </p:txBody>
      </p:sp>
    </p:spTree>
    <p:extLst>
      <p:ext uri="{BB962C8B-B14F-4D97-AF65-F5344CB8AC3E}">
        <p14:creationId xmlns:p14="http://schemas.microsoft.com/office/powerpoint/2010/main" val="1355712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629" y="195943"/>
            <a:ext cx="11926388" cy="6402977"/>
          </a:xfrm>
          <a:effectLst/>
        </p:spPr>
        <p:txBody>
          <a:bodyPr>
            <a:normAutofit/>
          </a:bodyPr>
          <a:lstStyle/>
          <a:p>
            <a:pPr marL="0" indent="0" algn="ctr">
              <a:lnSpc>
                <a:spcPct val="120000"/>
              </a:lnSpc>
              <a:buNone/>
            </a:pPr>
            <a:r>
              <a:rPr lang="en-US" b="1" i="1" u="sng" dirty="0">
                <a:solidFill>
                  <a:srgbClr val="00B050"/>
                </a:solidFill>
                <a:latin typeface="Times New Roman" panose="02020603050405020304" pitchFamily="18" charset="0"/>
                <a:cs typeface="Times New Roman" panose="02020603050405020304" pitchFamily="18" charset="0"/>
              </a:rPr>
              <a:t>The basic objectives of maintenance are:-</a:t>
            </a:r>
          </a:p>
          <a:p>
            <a:pPr>
              <a:lnSpc>
                <a:spcPct val="12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Maximizing  production at  the  lowest  cost  and  at  the  highest quality and safety standards.</a:t>
            </a:r>
          </a:p>
          <a:p>
            <a:pPr>
              <a:lnSpc>
                <a:spcPct val="12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Reducing breakdowns and emergency shutdowns.</a:t>
            </a:r>
          </a:p>
          <a:p>
            <a:pPr>
              <a:lnSpc>
                <a:spcPct val="12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Optimizing resources utilization.</a:t>
            </a:r>
          </a:p>
          <a:p>
            <a:pPr>
              <a:lnSpc>
                <a:spcPct val="12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Reducing downtime.</a:t>
            </a:r>
          </a:p>
          <a:p>
            <a:pPr>
              <a:lnSpc>
                <a:spcPct val="12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Improving spares stock control.</a:t>
            </a:r>
          </a:p>
          <a:p>
            <a:pPr>
              <a:lnSpc>
                <a:spcPct val="12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Improving  equipment  efficiency  and  reducing  scrap rate.</a:t>
            </a:r>
          </a:p>
          <a:p>
            <a:pPr>
              <a:lnSpc>
                <a:spcPct val="12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Optimizing the useful life of equipment and</a:t>
            </a:r>
          </a:p>
          <a:p>
            <a:pPr>
              <a:lnSpc>
                <a:spcPct val="12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Identifying and implementing cost reductions.</a:t>
            </a:r>
          </a:p>
          <a:p>
            <a:pPr>
              <a:lnSpc>
                <a:spcPct val="160000"/>
              </a:lnSpc>
            </a:pPr>
            <a:endParaRPr lang="en-US" sz="2400" dirty="0">
              <a:latin typeface="Times New Roman" panose="02020603050405020304" pitchFamily="18" charset="0"/>
              <a:cs typeface="Times New Roman" panose="02020603050405020304" pitchFamily="18" charset="0"/>
            </a:endParaRPr>
          </a:p>
          <a:p>
            <a:pPr>
              <a:lnSpc>
                <a:spcPct val="16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762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E6BF9766-807C-4905-8E53-B54062A816A9}"/>
              </a:ext>
            </a:extLst>
          </p:cNvPr>
          <p:cNvSpPr>
            <a:spLocks noGrp="1" noChangeArrowheads="1"/>
          </p:cNvSpPr>
          <p:nvPr>
            <p:ph type="title"/>
          </p:nvPr>
        </p:nvSpPr>
        <p:spPr>
          <a:xfrm>
            <a:off x="838200" y="1772816"/>
            <a:ext cx="10515600" cy="1325563"/>
          </a:xfrm>
        </p:spPr>
        <p:txBody>
          <a:bodyPr/>
          <a:lstStyle/>
          <a:p>
            <a:r>
              <a:rPr lang="en-US" altLang="en-US" sz="2800" u="sng" dirty="0">
                <a:solidFill>
                  <a:srgbClr val="00B050"/>
                </a:solidFill>
                <a:latin typeface="Lucida Calligraphy" panose="03010101010101010101" pitchFamily="66" charset="0"/>
              </a:rPr>
              <a:t>Introduction</a:t>
            </a:r>
          </a:p>
        </p:txBody>
      </p:sp>
      <p:sp>
        <p:nvSpPr>
          <p:cNvPr id="18435" name="Rectangle 3">
            <a:extLst>
              <a:ext uri="{FF2B5EF4-FFF2-40B4-BE49-F238E27FC236}">
                <a16:creationId xmlns:a16="http://schemas.microsoft.com/office/drawing/2014/main" id="{9BD194C3-A991-4F5E-AE7B-28A9D216E915}"/>
              </a:ext>
            </a:extLst>
          </p:cNvPr>
          <p:cNvSpPr>
            <a:spLocks noGrp="1" noChangeArrowheads="1"/>
          </p:cNvSpPr>
          <p:nvPr>
            <p:ph idx="1"/>
          </p:nvPr>
        </p:nvSpPr>
        <p:spPr>
          <a:xfrm>
            <a:off x="551384" y="2636912"/>
            <a:ext cx="10945216" cy="3251126"/>
          </a:xfrm>
        </p:spPr>
        <p:txBody>
          <a:bodyPr/>
          <a:lstStyle/>
          <a:p>
            <a:pPr algn="just">
              <a:lnSpc>
                <a:spcPct val="150000"/>
              </a:lnSpc>
              <a:buFontTx/>
              <a:buNone/>
            </a:pPr>
            <a:r>
              <a:rPr lang="en-US" altLang="en-US" dirty="0">
                <a:latin typeface="Times New Roman" panose="02020603050405020304" pitchFamily="18" charset="0"/>
                <a:cs typeface="Times New Roman" panose="02020603050405020304" pitchFamily="18" charset="0"/>
              </a:rPr>
              <a:t>  People use the term probability many times each day. For example, physician says that a patient has a 50-50 chance of surviving a certain operation. Another technicians may say that the machine is 95% certain that a machine  has a particular failure.</a:t>
            </a:r>
          </a:p>
        </p:txBody>
      </p:sp>
      <p:sp>
        <p:nvSpPr>
          <p:cNvPr id="2" name="Rectangle 1">
            <a:extLst>
              <a:ext uri="{FF2B5EF4-FFF2-40B4-BE49-F238E27FC236}">
                <a16:creationId xmlns:a16="http://schemas.microsoft.com/office/drawing/2014/main" id="{4EDF4D98-33FE-4E4F-9F1F-E13427C8EB75}"/>
              </a:ext>
            </a:extLst>
          </p:cNvPr>
          <p:cNvSpPr/>
          <p:nvPr/>
        </p:nvSpPr>
        <p:spPr>
          <a:xfrm>
            <a:off x="2584849" y="269986"/>
            <a:ext cx="7848872" cy="954107"/>
          </a:xfrm>
          <a:prstGeom prst="rect">
            <a:avLst/>
          </a:prstGeom>
          <a:ln w="12700">
            <a:solidFill>
              <a:schemeClr val="tx1"/>
            </a:solidFill>
          </a:ln>
        </p:spPr>
        <p:txBody>
          <a:bodyPr wrap="square">
            <a:spAutoFit/>
          </a:bodyPr>
          <a:lstStyle/>
          <a:p>
            <a:pPr algn="ctr"/>
            <a:r>
              <a:rPr lang="en-US" sz="2800" b="0" baseline="0" dirty="0">
                <a:solidFill>
                  <a:srgbClr val="0070C0"/>
                </a:solidFill>
                <a:latin typeface="Eras Bold ITC" panose="020B0907030504020204" pitchFamily="34" charset="0"/>
              </a:rPr>
              <a:t>Chapter 7</a:t>
            </a:r>
          </a:p>
          <a:p>
            <a:pPr algn="ctr"/>
            <a:r>
              <a:rPr lang="en-US" sz="2800" b="0" baseline="0" dirty="0">
                <a:solidFill>
                  <a:srgbClr val="0070C0"/>
                </a:solidFill>
                <a:latin typeface="Eras Bold ITC" panose="020B0907030504020204" pitchFamily="34" charset="0"/>
              </a:rPr>
              <a:t>Basic  Probability Concepts</a:t>
            </a:r>
            <a:endParaRPr lang="en-US" sz="2800"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id="{4763D7ED-9C98-4555-A5FF-2F21C77C433D}"/>
              </a:ext>
            </a:extLst>
          </p:cNvPr>
          <p:cNvSpPr>
            <a:spLocks noGrp="1" noChangeArrowheads="1"/>
          </p:cNvSpPr>
          <p:nvPr>
            <p:ph idx="1"/>
          </p:nvPr>
        </p:nvSpPr>
        <p:spPr>
          <a:xfrm>
            <a:off x="1631950" y="620713"/>
            <a:ext cx="8497888" cy="4754562"/>
          </a:xfrm>
        </p:spPr>
        <p:txBody>
          <a:bodyPr rtlCol="0">
            <a:normAutofit/>
          </a:bodyPr>
          <a:lstStyle/>
          <a:p>
            <a:pPr marL="719138" indent="-719138" algn="ctr" fontAlgn="auto">
              <a:lnSpc>
                <a:spcPct val="120000"/>
              </a:lnSpc>
              <a:spcAft>
                <a:spcPts val="0"/>
              </a:spcAft>
              <a:buFont typeface="Arial" panose="020B0604020202020204" pitchFamily="34" charset="0"/>
              <a:buNone/>
              <a:tabLst>
                <a:tab pos="261938" algn="l"/>
                <a:tab pos="1871663" algn="l"/>
              </a:tabLst>
              <a:defRPr/>
            </a:pPr>
            <a:r>
              <a:rPr lang="en-US" altLang="en-US" sz="3600" b="1" dirty="0">
                <a:latin typeface="Lucida Calligraphy" panose="03010101010101010101" pitchFamily="66" charset="0"/>
                <a:cs typeface="Times New Roman" panose="02020603050405020304" pitchFamily="18" charset="0"/>
              </a:rPr>
              <a:t>Definition</a:t>
            </a:r>
            <a:endParaRPr lang="en-US" altLang="en-US" sz="3600" dirty="0">
              <a:solidFill>
                <a:srgbClr val="00B050"/>
              </a:solidFill>
              <a:latin typeface="Times New Roman" panose="02020603050405020304" pitchFamily="18" charset="0"/>
              <a:cs typeface="Times New Roman" panose="02020603050405020304" pitchFamily="18" charset="0"/>
            </a:endParaRPr>
          </a:p>
          <a:p>
            <a:pPr algn="just" fontAlgn="auto">
              <a:lnSpc>
                <a:spcPct val="120000"/>
              </a:lnSpc>
              <a:spcAft>
                <a:spcPts val="0"/>
              </a:spcAft>
              <a:buFont typeface="Wingdings" panose="05000000000000000000" pitchFamily="2" charset="2"/>
              <a:buChar char="Ø"/>
              <a:tabLst>
                <a:tab pos="261938" algn="l"/>
                <a:tab pos="1871663" algn="l"/>
              </a:tabLst>
              <a:defRPr/>
            </a:pPr>
            <a:r>
              <a:rPr lang="en-US" altLang="en-US" dirty="0">
                <a:solidFill>
                  <a:srgbClr val="00B050"/>
                </a:solidFill>
                <a:latin typeface="Times New Roman" panose="02020603050405020304" pitchFamily="18" charset="0"/>
                <a:cs typeface="Times New Roman" panose="02020603050405020304" pitchFamily="18" charset="0"/>
              </a:rPr>
              <a:t>If an event can occur in </a:t>
            </a:r>
            <a:r>
              <a:rPr lang="en-US" altLang="en-US" dirty="0">
                <a:solidFill>
                  <a:srgbClr val="FF0000"/>
                </a:solidFill>
                <a:latin typeface="Times New Roman" panose="02020603050405020304" pitchFamily="18" charset="0"/>
                <a:cs typeface="Times New Roman" panose="02020603050405020304" pitchFamily="18" charset="0"/>
              </a:rPr>
              <a:t>N mutually exclusive and equally likely ways, </a:t>
            </a:r>
            <a:r>
              <a:rPr lang="en-US" altLang="en-US" dirty="0">
                <a:solidFill>
                  <a:srgbClr val="00B050"/>
                </a:solidFill>
                <a:latin typeface="Times New Roman" panose="02020603050405020304" pitchFamily="18" charset="0"/>
                <a:cs typeface="Times New Roman" panose="02020603050405020304" pitchFamily="18" charset="0"/>
              </a:rPr>
              <a:t>and if </a:t>
            </a:r>
            <a:r>
              <a:rPr lang="en-US" altLang="en-US" dirty="0">
                <a:solidFill>
                  <a:srgbClr val="FF0000"/>
                </a:solidFill>
                <a:latin typeface="Times New Roman" panose="02020603050405020304" pitchFamily="18" charset="0"/>
                <a:cs typeface="Times New Roman" panose="02020603050405020304" pitchFamily="18" charset="0"/>
              </a:rPr>
              <a:t>m of these possess a trait,</a:t>
            </a:r>
            <a:r>
              <a:rPr lang="en-US" altLang="en-US" dirty="0">
                <a:solidFill>
                  <a:srgbClr val="00B050"/>
                </a:solidFill>
                <a:latin typeface="Times New Roman" panose="02020603050405020304" pitchFamily="18" charset="0"/>
                <a:cs typeface="Times New Roman" panose="02020603050405020304" pitchFamily="18" charset="0"/>
              </a:rPr>
              <a:t> probability of the occurrence of E is read as:- </a:t>
            </a:r>
          </a:p>
          <a:p>
            <a:pPr marL="719138" indent="-719138" fontAlgn="auto">
              <a:lnSpc>
                <a:spcPct val="120000"/>
              </a:lnSpc>
              <a:spcAft>
                <a:spcPts val="0"/>
              </a:spcAft>
              <a:buFont typeface="Arial" panose="020B0604020202020204" pitchFamily="34" charset="0"/>
              <a:buNone/>
              <a:tabLst>
                <a:tab pos="261938" algn="l"/>
                <a:tab pos="1871663" algn="l"/>
              </a:tabLst>
              <a:defRPr/>
            </a:pPr>
            <a:r>
              <a:rPr lang="en-US" altLang="en-US" dirty="0">
                <a:solidFill>
                  <a:srgbClr val="00B050"/>
                </a:solidFill>
                <a:latin typeface="Times New Roman" panose="02020603050405020304" pitchFamily="18" charset="0"/>
                <a:cs typeface="Times New Roman" panose="02020603050405020304" pitchFamily="18" charset="0"/>
              </a:rPr>
              <a:t>                                 </a:t>
            </a:r>
            <a:r>
              <a:rPr lang="en-US" altLang="en-US" sz="3000" dirty="0">
                <a:solidFill>
                  <a:srgbClr val="00B050"/>
                </a:solidFill>
                <a:latin typeface="Times New Roman" panose="02020603050405020304" pitchFamily="18" charset="0"/>
                <a:cs typeface="Times New Roman" panose="02020603050405020304" pitchFamily="18" charset="0"/>
              </a:rPr>
              <a:t>P(E) = m/N</a:t>
            </a:r>
          </a:p>
          <a:p>
            <a:pPr marL="719138" indent="-719138" fontAlgn="auto">
              <a:lnSpc>
                <a:spcPct val="120000"/>
              </a:lnSpc>
              <a:spcAft>
                <a:spcPts val="0"/>
              </a:spcAft>
              <a:buFont typeface="Arial" panose="020B0604020202020204" pitchFamily="34" charset="0"/>
              <a:buNone/>
              <a:tabLst>
                <a:tab pos="261938" algn="l"/>
                <a:tab pos="1871663" algn="l"/>
              </a:tabLst>
              <a:defRPr/>
            </a:pPr>
            <a:endParaRPr lang="en-US" altLang="en-US" b="1" dirty="0">
              <a:solidFill>
                <a:schemeClr val="tx2"/>
              </a:solidFill>
            </a:endParaRPr>
          </a:p>
          <a:p>
            <a:pPr marL="719138" indent="-719138" algn="just" fontAlgn="auto">
              <a:lnSpc>
                <a:spcPct val="120000"/>
              </a:lnSpc>
              <a:spcAft>
                <a:spcPts val="0"/>
              </a:spcAft>
              <a:buFont typeface="Arial" panose="020B0604020202020204" pitchFamily="34" charset="0"/>
              <a:buNone/>
              <a:tabLst>
                <a:tab pos="261938" algn="l"/>
                <a:tab pos="1871663" algn="l"/>
              </a:tabLst>
              <a:defRPr/>
            </a:pPr>
            <a:r>
              <a:rPr lang="en-GB" altLang="en-US" b="1" dirty="0">
                <a:solidFill>
                  <a:schemeClr val="tx2"/>
                </a:solidFill>
                <a:latin typeface="Arial" panose="020B0604020202020204" pitchFamily="34" charset="0"/>
              </a:rPr>
              <a:t> </a:t>
            </a:r>
            <a:endParaRPr lang="en-US" altLang="en-US" b="1" dirty="0">
              <a:solidFill>
                <a:schemeClr val="tx2"/>
              </a:solidFill>
              <a:latin typeface="Arial" panose="020B0604020202020204" pitchFamily="34" charset="0"/>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061B132-0EEB-4D0C-8090-D19099D9ACF2}"/>
              </a:ext>
            </a:extLst>
          </p:cNvPr>
          <p:cNvSpPr>
            <a:spLocks noGrp="1" noChangeArrowheads="1"/>
          </p:cNvSpPr>
          <p:nvPr>
            <p:ph type="title"/>
          </p:nvPr>
        </p:nvSpPr>
        <p:spPr>
          <a:xfrm>
            <a:off x="2063750" y="333375"/>
            <a:ext cx="4032250" cy="358775"/>
          </a:xfrm>
        </p:spPr>
        <p:txBody>
          <a:bodyPr rtlCol="0">
            <a:normAutofit fontScale="90000"/>
          </a:bodyPr>
          <a:lstStyle/>
          <a:p>
            <a:pPr fontAlgn="auto">
              <a:spcAft>
                <a:spcPts val="0"/>
              </a:spcAft>
              <a:defRPr/>
            </a:pPr>
            <a:r>
              <a:rPr lang="en-US" b="1" dirty="0">
                <a:solidFill>
                  <a:srgbClr val="FF0000"/>
                </a:solidFill>
                <a:latin typeface="Lucida Calligraphy" panose="03010101010101010101" pitchFamily="66" charset="0"/>
                <a:cs typeface="Latha" panose="020B0604020202020204" pitchFamily="34" charset="0"/>
              </a:rPr>
              <a:t>Definition</a:t>
            </a:r>
          </a:p>
        </p:txBody>
      </p:sp>
      <p:sp>
        <p:nvSpPr>
          <p:cNvPr id="21507" name="Rectangle 3">
            <a:extLst>
              <a:ext uri="{FF2B5EF4-FFF2-40B4-BE49-F238E27FC236}">
                <a16:creationId xmlns:a16="http://schemas.microsoft.com/office/drawing/2014/main" id="{7F4B1BA1-308F-43C1-AAA6-9D80AE903A0D}"/>
              </a:ext>
            </a:extLst>
          </p:cNvPr>
          <p:cNvSpPr>
            <a:spLocks noGrp="1" noChangeArrowheads="1"/>
          </p:cNvSpPr>
          <p:nvPr>
            <p:ph idx="1"/>
          </p:nvPr>
        </p:nvSpPr>
        <p:spPr>
          <a:xfrm>
            <a:off x="442913" y="692150"/>
            <a:ext cx="11306175" cy="5956300"/>
          </a:xfrm>
        </p:spPr>
        <p:txBody>
          <a:bodyPr/>
          <a:lstStyle/>
          <a:p>
            <a:pPr algn="just">
              <a:lnSpc>
                <a:spcPct val="140000"/>
              </a:lnSpc>
              <a:buFontTx/>
              <a:buNone/>
            </a:pPr>
            <a:r>
              <a:rPr lang="en-US" altLang="en-US" sz="2400" b="1">
                <a:latin typeface="Times New Roman" panose="02020603050405020304" pitchFamily="18" charset="0"/>
                <a:cs typeface="Times New Roman" panose="02020603050405020304" pitchFamily="18" charset="0"/>
              </a:rPr>
              <a:t>Experiment</a:t>
            </a:r>
            <a:r>
              <a:rPr lang="en-US" altLang="en-US" sz="2400" b="1">
                <a:solidFill>
                  <a:srgbClr val="00B050"/>
                </a:solidFill>
                <a:latin typeface="Times New Roman" panose="02020603050405020304" pitchFamily="18" charset="0"/>
                <a:cs typeface="Times New Roman" panose="02020603050405020304" pitchFamily="18" charset="0"/>
              </a:rPr>
              <a:t> </a:t>
            </a:r>
            <a:r>
              <a:rPr lang="en-US" altLang="en-US" sz="2400">
                <a:solidFill>
                  <a:srgbClr val="00B050"/>
                </a:solidFill>
                <a:latin typeface="Times New Roman" panose="02020603050405020304" pitchFamily="18" charset="0"/>
                <a:cs typeface="Times New Roman" panose="02020603050405020304" pitchFamily="18" charset="0"/>
              </a:rPr>
              <a:t>= any planned process of data collection. It consists of a number of trials (replications) under the same condition. </a:t>
            </a:r>
          </a:p>
          <a:p>
            <a:pPr algn="just">
              <a:lnSpc>
                <a:spcPct val="140000"/>
              </a:lnSpc>
              <a:spcBef>
                <a:spcPct val="20000"/>
              </a:spcBef>
            </a:pPr>
            <a:r>
              <a:rPr lang="en-US" altLang="en-US" sz="2400" b="1">
                <a:latin typeface="Times New Roman" panose="02020603050405020304" pitchFamily="18" charset="0"/>
                <a:cs typeface="Times New Roman" panose="02020603050405020304" pitchFamily="18" charset="0"/>
              </a:rPr>
              <a:t>Sample space: </a:t>
            </a:r>
            <a:r>
              <a:rPr lang="en-US" altLang="en-US" sz="2400">
                <a:solidFill>
                  <a:srgbClr val="00B050"/>
                </a:solidFill>
                <a:latin typeface="Times New Roman" panose="02020603050405020304" pitchFamily="18" charset="0"/>
                <a:cs typeface="Times New Roman" panose="02020603050405020304" pitchFamily="18" charset="0"/>
              </a:rPr>
              <a:t>collection of unique, non-overlapping possible outcomes of a random circumstance.</a:t>
            </a:r>
          </a:p>
          <a:p>
            <a:pPr algn="just">
              <a:lnSpc>
                <a:spcPct val="140000"/>
              </a:lnSpc>
              <a:spcBef>
                <a:spcPct val="30000"/>
              </a:spcBef>
            </a:pPr>
            <a:r>
              <a:rPr lang="en-US" altLang="en-US" sz="2400" b="1">
                <a:latin typeface="Times New Roman" panose="02020603050405020304" pitchFamily="18" charset="0"/>
                <a:cs typeface="Times New Roman" panose="02020603050405020304" pitchFamily="18" charset="0"/>
              </a:rPr>
              <a:t>Simple event:  </a:t>
            </a:r>
            <a:r>
              <a:rPr lang="en-US" altLang="en-US" sz="2400">
                <a:solidFill>
                  <a:srgbClr val="00B050"/>
                </a:solidFill>
                <a:latin typeface="Times New Roman" panose="02020603050405020304" pitchFamily="18" charset="0"/>
                <a:cs typeface="Times New Roman" panose="02020603050405020304" pitchFamily="18" charset="0"/>
              </a:rPr>
              <a:t>one outcome in the sample space; a possible outcome of a random circumstance.</a:t>
            </a:r>
          </a:p>
          <a:p>
            <a:pPr algn="just">
              <a:lnSpc>
                <a:spcPct val="140000"/>
              </a:lnSpc>
              <a:spcBef>
                <a:spcPct val="20000"/>
              </a:spcBef>
            </a:pPr>
            <a:r>
              <a:rPr lang="en-US" altLang="en-US" sz="2400" b="1">
                <a:latin typeface="Times New Roman" panose="02020603050405020304" pitchFamily="18" charset="0"/>
                <a:cs typeface="Times New Roman" panose="02020603050405020304" pitchFamily="18" charset="0"/>
              </a:rPr>
              <a:t>Event:  </a:t>
            </a:r>
            <a:r>
              <a:rPr lang="en-US" altLang="en-US" sz="2400">
                <a:solidFill>
                  <a:srgbClr val="00B050"/>
                </a:solidFill>
                <a:latin typeface="Times New Roman" panose="02020603050405020304" pitchFamily="18" charset="0"/>
                <a:cs typeface="Times New Roman" panose="02020603050405020304" pitchFamily="18" charset="0"/>
              </a:rPr>
              <a:t>a collection of one or more simple events in the sample space; often written as A, B, C, and so on.                 </a:t>
            </a:r>
          </a:p>
          <a:p>
            <a:pPr>
              <a:lnSpc>
                <a:spcPct val="80000"/>
              </a:lnSpc>
              <a:spcBef>
                <a:spcPct val="0"/>
              </a:spcBef>
              <a:buFont typeface="Arial" panose="020B0604020202020204" pitchFamily="34" charset="0"/>
              <a:buNone/>
            </a:pPr>
            <a:endParaRPr lang="en-US" altLang="en-US" sz="1900">
              <a:solidFill>
                <a:srgbClr val="33CC33"/>
              </a:solidFill>
              <a:latin typeface="Arial Black" panose="020B0A04020102020204" pitchFamily="34" charset="0"/>
              <a:cs typeface="Arial" panose="020B0604020202020204" pitchFamily="34" charset="0"/>
            </a:endParaRPr>
          </a:p>
          <a:p>
            <a:pPr>
              <a:lnSpc>
                <a:spcPct val="80000"/>
              </a:lnSpc>
              <a:spcBef>
                <a:spcPct val="0"/>
              </a:spcBef>
              <a:buFont typeface="Arial" panose="020B0604020202020204" pitchFamily="34" charset="0"/>
              <a:buNone/>
            </a:pPr>
            <a:endParaRPr lang="en-US" altLang="en-US" sz="1900">
              <a:solidFill>
                <a:srgbClr val="33CC33"/>
              </a:solidFill>
              <a:latin typeface="Arial Black" panose="020B0A04020102020204" pitchFamily="34" charset="0"/>
              <a:cs typeface="Arial" panose="020B0604020202020204" pitchFamily="34" charset="0"/>
            </a:endParaRPr>
          </a:p>
          <a:p>
            <a:pPr>
              <a:lnSpc>
                <a:spcPct val="80000"/>
              </a:lnSpc>
              <a:spcBef>
                <a:spcPct val="0"/>
              </a:spcBef>
              <a:buFont typeface="Arial" panose="020B0604020202020204" pitchFamily="34" charset="0"/>
              <a:buNone/>
            </a:pPr>
            <a:r>
              <a:rPr lang="en-US" altLang="en-US" sz="1900">
                <a:solidFill>
                  <a:srgbClr val="33CC33"/>
                </a:solidFill>
                <a:latin typeface="Arial Black" panose="020B0A04020102020204" pitchFamily="34" charset="0"/>
                <a:cs typeface="Arial" panose="020B0604020202020204" pitchFamily="34" charset="0"/>
              </a:rPr>
              <a:t>                                               </a:t>
            </a:r>
            <a:r>
              <a:rPr lang="en-US" altLang="en-US" sz="2400">
                <a:latin typeface="Times New Roman" panose="02020603050405020304" pitchFamily="18" charset="0"/>
                <a:cs typeface="Times New Roman" panose="02020603050405020304" pitchFamily="18" charset="0"/>
              </a:rPr>
              <a:t>A, B</a:t>
            </a:r>
          </a:p>
          <a:p>
            <a:pPr algn="just">
              <a:lnSpc>
                <a:spcPct val="100000"/>
              </a:lnSpc>
              <a:buFontTx/>
              <a:buNone/>
            </a:pPr>
            <a:endParaRPr lang="en-US" altLang="en-US" sz="1600">
              <a:solidFill>
                <a:srgbClr val="00B050"/>
              </a:solidFill>
              <a:latin typeface="Times New Roman" panose="02020603050405020304" pitchFamily="18" charset="0"/>
              <a:cs typeface="Times New Roman" panose="02020603050405020304" pitchFamily="18" charset="0"/>
            </a:endParaRPr>
          </a:p>
        </p:txBody>
      </p:sp>
      <p:sp>
        <p:nvSpPr>
          <p:cNvPr id="21508" name="AutoShape 5">
            <a:extLst>
              <a:ext uri="{FF2B5EF4-FFF2-40B4-BE49-F238E27FC236}">
                <a16:creationId xmlns:a16="http://schemas.microsoft.com/office/drawing/2014/main" id="{F381426E-DC9C-4729-8DC5-CF9CD12757AB}"/>
              </a:ext>
            </a:extLst>
          </p:cNvPr>
          <p:cNvSpPr>
            <a:spLocks noChangeArrowheads="1"/>
          </p:cNvSpPr>
          <p:nvPr/>
        </p:nvSpPr>
        <p:spPr bwMode="auto">
          <a:xfrm>
            <a:off x="4224338" y="5373688"/>
            <a:ext cx="936625" cy="579437"/>
          </a:xfrm>
          <a:prstGeom prst="bracePair">
            <a:avLst>
              <a:gd name="adj" fmla="val 8333"/>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ru-RU" altLang="en-US" sz="1800">
              <a:solidFill>
                <a:srgbClr val="33CC33"/>
              </a:solidFill>
              <a:latin typeface="Arial Black" panose="020B0A04020102020204" pitchFamily="34" charset="0"/>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a:extLst>
              <a:ext uri="{FF2B5EF4-FFF2-40B4-BE49-F238E27FC236}">
                <a16:creationId xmlns:a16="http://schemas.microsoft.com/office/drawing/2014/main" id="{2C6510BD-AED6-47F8-92FA-CFC7D5742DCD}"/>
              </a:ext>
            </a:extLst>
          </p:cNvPr>
          <p:cNvSpPr>
            <a:spLocks noChangeArrowheads="1"/>
          </p:cNvSpPr>
          <p:nvPr/>
        </p:nvSpPr>
        <p:spPr bwMode="auto">
          <a:xfrm>
            <a:off x="479425" y="1052513"/>
            <a:ext cx="1123315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baseline="0">
                <a:latin typeface="Times New Roman" panose="02020603050405020304" pitchFamily="18" charset="0"/>
                <a:cs typeface="Times New Roman" panose="02020603050405020304" pitchFamily="18" charset="0"/>
              </a:rPr>
              <a:t>Complement</a:t>
            </a:r>
            <a:r>
              <a:rPr lang="en-US" altLang="en-US" baseline="0">
                <a:solidFill>
                  <a:srgbClr val="33CC33"/>
                </a:solidFill>
                <a:latin typeface="Times New Roman" panose="02020603050405020304" pitchFamily="18" charset="0"/>
                <a:cs typeface="Times New Roman" panose="02020603050405020304" pitchFamily="18" charset="0"/>
              </a:rPr>
              <a:t> </a:t>
            </a:r>
            <a:r>
              <a:rPr lang="en-US" altLang="en-US" b="0" baseline="0">
                <a:solidFill>
                  <a:srgbClr val="33CC33"/>
                </a:solidFill>
                <a:latin typeface="Times New Roman" panose="02020603050405020304" pitchFamily="18" charset="0"/>
                <a:cs typeface="Times New Roman" panose="02020603050405020304" pitchFamily="18" charset="0"/>
              </a:rPr>
              <a:t>= sometimes, we want to know the probability that an event will not happen; </a:t>
            </a:r>
            <a:r>
              <a:rPr lang="en-US" altLang="en-US" baseline="0">
                <a:latin typeface="Times New Roman" panose="02020603050405020304" pitchFamily="18" charset="0"/>
                <a:cs typeface="Times New Roman" panose="02020603050405020304" pitchFamily="18" charset="0"/>
              </a:rPr>
              <a:t>an event opposite to the event of interest</a:t>
            </a:r>
            <a:r>
              <a:rPr lang="en-US" altLang="en-US" b="0" baseline="0">
                <a:solidFill>
                  <a:srgbClr val="33CC33"/>
                </a:solidFill>
                <a:latin typeface="Times New Roman" panose="02020603050405020304" pitchFamily="18" charset="0"/>
                <a:cs typeface="Times New Roman" panose="02020603050405020304" pitchFamily="18" charset="0"/>
              </a:rPr>
              <a:t> is called a </a:t>
            </a:r>
            <a:r>
              <a:rPr lang="en-US" altLang="en-US" baseline="0">
                <a:solidFill>
                  <a:srgbClr val="FF0000"/>
                </a:solidFill>
                <a:latin typeface="Times New Roman" panose="02020603050405020304" pitchFamily="18" charset="0"/>
                <a:cs typeface="Times New Roman" panose="02020603050405020304" pitchFamily="18" charset="0"/>
              </a:rPr>
              <a:t>complementary event.</a:t>
            </a:r>
          </a:p>
          <a:p>
            <a:pPr algn="just" eaLnBrk="1" hangingPunct="1">
              <a:lnSpc>
                <a:spcPct val="100000"/>
              </a:lnSpc>
              <a:spcBef>
                <a:spcPct val="0"/>
              </a:spcBef>
              <a:buFontTx/>
              <a:buNone/>
            </a:pPr>
            <a:r>
              <a:rPr lang="en-US" altLang="en-US" b="0" baseline="0">
                <a:solidFill>
                  <a:srgbClr val="33CC33"/>
                </a:solidFill>
                <a:latin typeface="Times New Roman" panose="02020603050405020304" pitchFamily="18" charset="0"/>
                <a:cs typeface="Times New Roman" panose="02020603050405020304" pitchFamily="18" charset="0"/>
              </a:rPr>
              <a:t>If A is an event, its complement is The probability of the complement is </a:t>
            </a:r>
            <a:r>
              <a:rPr lang="en-US" altLang="en-US" baseline="0">
                <a:solidFill>
                  <a:srgbClr val="33CC33"/>
                </a:solidFill>
                <a:latin typeface="Times New Roman" panose="02020603050405020304" pitchFamily="18" charset="0"/>
                <a:cs typeface="Times New Roman" panose="02020603050405020304" pitchFamily="18" charset="0"/>
              </a:rPr>
              <a:t>A</a:t>
            </a:r>
            <a:r>
              <a:rPr lang="en-US" altLang="en-US">
                <a:solidFill>
                  <a:srgbClr val="33CC33"/>
                </a:solidFill>
                <a:latin typeface="Times New Roman" panose="02020603050405020304" pitchFamily="18" charset="0"/>
                <a:cs typeface="Times New Roman" panose="02020603050405020304" pitchFamily="18" charset="0"/>
              </a:rPr>
              <a:t>C </a:t>
            </a:r>
            <a:r>
              <a:rPr lang="en-US" altLang="en-US" baseline="0">
                <a:solidFill>
                  <a:srgbClr val="33CC33"/>
                </a:solidFill>
                <a:latin typeface="Times New Roman" panose="02020603050405020304" pitchFamily="18" charset="0"/>
                <a:cs typeface="Times New Roman" panose="02020603050405020304" pitchFamily="18" charset="0"/>
              </a:rPr>
              <a:t>or </a:t>
            </a:r>
            <a:r>
              <a:rPr lang="en-US" altLang="en-US" baseline="0">
                <a:solidFill>
                  <a:srgbClr val="33CC33"/>
                </a:solidFill>
                <a:latin typeface="Times New Roman" panose="02020603050405020304" pitchFamily="18" charset="0"/>
                <a:cs typeface="Times New Roman" panose="02020603050405020304" pitchFamily="18" charset="0"/>
                <a:sym typeface="Symbol" panose="05050102010706020507" pitchFamily="18" charset="2"/>
              </a:rPr>
              <a:t>A</a:t>
            </a:r>
            <a:r>
              <a:rPr lang="en-US" altLang="en-US" b="0" baseline="0">
                <a:solidFill>
                  <a:srgbClr val="33CC33"/>
                </a:solidFill>
                <a:latin typeface="Times New Roman" panose="02020603050405020304" pitchFamily="18" charset="0"/>
                <a:cs typeface="Times New Roman" panose="02020603050405020304" pitchFamily="18" charset="0"/>
              </a:rPr>
              <a:t> </a:t>
            </a:r>
          </a:p>
          <a:p>
            <a:pPr algn="just" eaLnBrk="1" hangingPunct="1">
              <a:lnSpc>
                <a:spcPct val="100000"/>
              </a:lnSpc>
              <a:spcBef>
                <a:spcPct val="0"/>
              </a:spcBef>
              <a:buFontTx/>
              <a:buNone/>
            </a:pPr>
            <a:r>
              <a:rPr lang="en-US" altLang="en-US" b="0" baseline="0">
                <a:solidFill>
                  <a:srgbClr val="33CC33"/>
                </a:solidFill>
                <a:latin typeface="Times New Roman" panose="02020603050405020304" pitchFamily="18" charset="0"/>
                <a:cs typeface="Times New Roman" panose="02020603050405020304" pitchFamily="18" charset="0"/>
              </a:rPr>
              <a:t>Example: The complement of male event is the female.</a:t>
            </a:r>
          </a:p>
          <a:p>
            <a:pPr algn="just" eaLnBrk="1" hangingPunct="1">
              <a:lnSpc>
                <a:spcPct val="100000"/>
              </a:lnSpc>
              <a:spcBef>
                <a:spcPct val="0"/>
              </a:spcBef>
              <a:buFontTx/>
              <a:buNone/>
            </a:pPr>
            <a:endParaRPr lang="en-GB" altLang="en-US" b="0" baseline="0">
              <a:latin typeface="Arial" panose="020B0604020202020204" pitchFamily="34" charset="0"/>
            </a:endParaRPr>
          </a:p>
        </p:txBody>
      </p:sp>
      <p:sp>
        <p:nvSpPr>
          <p:cNvPr id="22531" name="Rectangle 5">
            <a:extLst>
              <a:ext uri="{FF2B5EF4-FFF2-40B4-BE49-F238E27FC236}">
                <a16:creationId xmlns:a16="http://schemas.microsoft.com/office/drawing/2014/main" id="{549A8A7C-5F28-4E5C-8ECF-A11CB45D263B}"/>
              </a:ext>
            </a:extLst>
          </p:cNvPr>
          <p:cNvSpPr>
            <a:spLocks noChangeArrowheads="1"/>
          </p:cNvSpPr>
          <p:nvPr/>
        </p:nvSpPr>
        <p:spPr bwMode="auto">
          <a:xfrm>
            <a:off x="3540125" y="4592638"/>
            <a:ext cx="4968875" cy="714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i="1" baseline="0">
                <a:solidFill>
                  <a:srgbClr val="33CC33"/>
                </a:solidFill>
                <a:latin typeface="Times New Roman" panose="02020603050405020304" pitchFamily="18" charset="0"/>
                <a:cs typeface="Times New Roman" panose="02020603050405020304" pitchFamily="18" charset="0"/>
              </a:rPr>
              <a:t>P</a:t>
            </a:r>
            <a:r>
              <a:rPr lang="en-US" altLang="en-US" baseline="0">
                <a:solidFill>
                  <a:srgbClr val="33CC33"/>
                </a:solidFill>
                <a:latin typeface="Times New Roman" panose="02020603050405020304" pitchFamily="18" charset="0"/>
                <a:cs typeface="Times New Roman" panose="02020603050405020304" pitchFamily="18" charset="0"/>
              </a:rPr>
              <a:t>(A) + </a:t>
            </a:r>
            <a:r>
              <a:rPr lang="en-US" altLang="en-US" i="1" baseline="0">
                <a:solidFill>
                  <a:srgbClr val="33CC33"/>
                </a:solidFill>
                <a:latin typeface="Times New Roman" panose="02020603050405020304" pitchFamily="18" charset="0"/>
                <a:cs typeface="Times New Roman" panose="02020603050405020304" pitchFamily="18" charset="0"/>
              </a:rPr>
              <a:t>P</a:t>
            </a:r>
            <a:r>
              <a:rPr lang="en-US" altLang="en-US" baseline="0">
                <a:solidFill>
                  <a:srgbClr val="33CC33"/>
                </a:solidFill>
                <a:latin typeface="Times New Roman" panose="02020603050405020304" pitchFamily="18" charset="0"/>
                <a:cs typeface="Times New Roman" panose="02020603050405020304" pitchFamily="18" charset="0"/>
              </a:rPr>
              <a:t>(A</a:t>
            </a:r>
            <a:r>
              <a:rPr lang="en-US" altLang="en-US">
                <a:solidFill>
                  <a:srgbClr val="33CC33"/>
                </a:solidFill>
                <a:latin typeface="Times New Roman" panose="02020603050405020304" pitchFamily="18" charset="0"/>
                <a:cs typeface="Times New Roman" panose="02020603050405020304" pitchFamily="18" charset="0"/>
              </a:rPr>
              <a:t>C</a:t>
            </a:r>
            <a:r>
              <a:rPr lang="en-US" altLang="en-US" baseline="0">
                <a:solidFill>
                  <a:srgbClr val="33CC33"/>
                </a:solidFill>
                <a:latin typeface="Times New Roman" panose="02020603050405020304" pitchFamily="18" charset="0"/>
                <a:cs typeface="Times New Roman" panose="02020603050405020304" pitchFamily="18" charset="0"/>
              </a:rPr>
              <a:t>) = 1</a:t>
            </a:r>
          </a:p>
        </p:txBody>
      </p:sp>
      <p:sp>
        <p:nvSpPr>
          <p:cNvPr id="22532" name="Rectangle 6">
            <a:extLst>
              <a:ext uri="{FF2B5EF4-FFF2-40B4-BE49-F238E27FC236}">
                <a16:creationId xmlns:a16="http://schemas.microsoft.com/office/drawing/2014/main" id="{452908D6-057B-4F11-B4C4-1D2B41F6D137}"/>
              </a:ext>
            </a:extLst>
          </p:cNvPr>
          <p:cNvSpPr>
            <a:spLocks noChangeArrowheads="1"/>
          </p:cNvSpPr>
          <p:nvPr/>
        </p:nvSpPr>
        <p:spPr bwMode="auto">
          <a:xfrm>
            <a:off x="3360738" y="214313"/>
            <a:ext cx="83518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n-US" altLang="en-US" sz="3200" b="0" baseline="0">
                <a:latin typeface="Times New Roman" panose="02020603050405020304" pitchFamily="18" charset="0"/>
                <a:cs typeface="Times New Roman" panose="02020603050405020304" pitchFamily="18" charset="0"/>
              </a:rPr>
              <a:t>Cont.</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a:extLst>
              <a:ext uri="{FF2B5EF4-FFF2-40B4-BE49-F238E27FC236}">
                <a16:creationId xmlns:a16="http://schemas.microsoft.com/office/drawing/2014/main" id="{18278473-1A1E-4CB5-BDBD-A4415AE3730F}"/>
              </a:ext>
            </a:extLst>
          </p:cNvPr>
          <p:cNvSpPr>
            <a:spLocks noChangeArrowheads="1"/>
          </p:cNvSpPr>
          <p:nvPr/>
        </p:nvSpPr>
        <p:spPr bwMode="auto">
          <a:xfrm>
            <a:off x="550863" y="692150"/>
            <a:ext cx="11161712"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Low" eaLnBrk="1" hangingPunct="1">
              <a:lnSpc>
                <a:spcPct val="100000"/>
              </a:lnSpc>
              <a:spcBef>
                <a:spcPct val="0"/>
              </a:spcBef>
              <a:buFontTx/>
              <a:buNone/>
            </a:pPr>
            <a:r>
              <a:rPr lang="en-US" altLang="en-US" sz="3600" u="sng" baseline="0">
                <a:latin typeface="Times New Roman" panose="02020603050405020304" pitchFamily="18" charset="0"/>
                <a:cs typeface="Times New Roman" panose="02020603050405020304" pitchFamily="18" charset="0"/>
              </a:rPr>
              <a:t>Views of Probability:</a:t>
            </a:r>
            <a:endParaRPr lang="en-US" altLang="en-US" sz="3600" i="1" baseline="0">
              <a:latin typeface="Times New Roman" panose="02020603050405020304" pitchFamily="18" charset="0"/>
              <a:cs typeface="Times New Roman" panose="02020603050405020304" pitchFamily="18" charset="0"/>
            </a:endParaRPr>
          </a:p>
          <a:p>
            <a:pPr algn="justLow" eaLnBrk="1" hangingPunct="1">
              <a:lnSpc>
                <a:spcPct val="100000"/>
              </a:lnSpc>
              <a:spcBef>
                <a:spcPct val="0"/>
              </a:spcBef>
              <a:buFontTx/>
              <a:buNone/>
            </a:pPr>
            <a:endParaRPr lang="en-US" altLang="en-US" sz="2400" i="1" baseline="0">
              <a:solidFill>
                <a:srgbClr val="33CC33"/>
              </a:solidFill>
              <a:latin typeface="Times New Roman" panose="02020603050405020304" pitchFamily="18" charset="0"/>
              <a:cs typeface="Times New Roman" panose="02020603050405020304" pitchFamily="18" charset="0"/>
            </a:endParaRPr>
          </a:p>
          <a:p>
            <a:pPr algn="justLow" eaLnBrk="1" hangingPunct="1">
              <a:lnSpc>
                <a:spcPct val="100000"/>
              </a:lnSpc>
              <a:spcBef>
                <a:spcPct val="0"/>
              </a:spcBef>
              <a:buFontTx/>
              <a:buNone/>
            </a:pPr>
            <a:r>
              <a:rPr lang="en-US" altLang="en-US" sz="3200" baseline="0">
                <a:solidFill>
                  <a:srgbClr val="FF0000"/>
                </a:solidFill>
                <a:latin typeface="Times New Roman" panose="02020603050405020304" pitchFamily="18" charset="0"/>
                <a:cs typeface="Times New Roman" panose="02020603050405020304" pitchFamily="18" charset="0"/>
              </a:rPr>
              <a:t>1-Subjective:</a:t>
            </a:r>
            <a:endParaRPr lang="en-US" altLang="en-US" b="0" baseline="0">
              <a:solidFill>
                <a:srgbClr val="33CC33"/>
              </a:solidFill>
              <a:latin typeface="Times New Roman" panose="02020603050405020304" pitchFamily="18" charset="0"/>
              <a:cs typeface="Times New Roman" panose="02020603050405020304" pitchFamily="18" charset="0"/>
            </a:endParaRPr>
          </a:p>
          <a:p>
            <a:pPr algn="justLow" eaLnBrk="1" hangingPunct="1">
              <a:lnSpc>
                <a:spcPct val="100000"/>
              </a:lnSpc>
              <a:spcBef>
                <a:spcPct val="0"/>
              </a:spcBef>
              <a:buFontTx/>
              <a:buNone/>
            </a:pPr>
            <a:r>
              <a:rPr lang="en-US" altLang="en-US" b="0" baseline="0">
                <a:latin typeface="Times New Roman" panose="02020603050405020304" pitchFamily="18" charset="0"/>
                <a:cs typeface="Times New Roman" panose="02020603050405020304" pitchFamily="18" charset="0"/>
              </a:rPr>
              <a:t>It is an estimate that reflects a person’s opinion, or best guess about whether an outcome will occur. </a:t>
            </a:r>
          </a:p>
          <a:p>
            <a:pPr algn="justLow" eaLnBrk="1" hangingPunct="1">
              <a:lnSpc>
                <a:spcPct val="100000"/>
              </a:lnSpc>
              <a:spcBef>
                <a:spcPct val="0"/>
              </a:spcBef>
              <a:buFontTx/>
              <a:buNone/>
            </a:pPr>
            <a:endParaRPr lang="en-US" altLang="en-US" baseline="0">
              <a:solidFill>
                <a:srgbClr val="33CC33"/>
              </a:solidFill>
              <a:latin typeface="Times New Roman" panose="02020603050405020304" pitchFamily="18" charset="0"/>
              <a:cs typeface="Times New Roman" panose="02020603050405020304" pitchFamily="18" charset="0"/>
            </a:endParaRPr>
          </a:p>
          <a:p>
            <a:pPr algn="justLow" eaLnBrk="1" hangingPunct="1">
              <a:lnSpc>
                <a:spcPct val="100000"/>
              </a:lnSpc>
              <a:spcBef>
                <a:spcPct val="0"/>
              </a:spcBef>
              <a:buFontTx/>
              <a:buNone/>
            </a:pPr>
            <a:r>
              <a:rPr lang="en-US" altLang="en-US" baseline="0">
                <a:solidFill>
                  <a:srgbClr val="0070C0"/>
                </a:solidFill>
                <a:latin typeface="Times New Roman" panose="02020603050405020304" pitchFamily="18" charset="0"/>
                <a:cs typeface="Times New Roman" panose="02020603050405020304" pitchFamily="18" charset="0"/>
              </a:rPr>
              <a:t>Important in garage </a:t>
            </a:r>
            <a:r>
              <a:rPr lang="en-US" altLang="en-US" baseline="0">
                <a:solidFill>
                  <a:srgbClr val="33CC33"/>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baseline="0">
                <a:solidFill>
                  <a:srgbClr val="33CC33"/>
                </a:solidFill>
                <a:latin typeface="Times New Roman" panose="02020603050405020304" pitchFamily="18" charset="0"/>
                <a:cs typeface="Times New Roman" panose="02020603050405020304" pitchFamily="18" charset="0"/>
              </a:rPr>
              <a:t> </a:t>
            </a:r>
            <a:r>
              <a:rPr lang="en-US" altLang="en-US" b="0" baseline="0">
                <a:solidFill>
                  <a:srgbClr val="FF0000"/>
                </a:solidFill>
                <a:latin typeface="Times New Roman" panose="02020603050405020304" pitchFamily="18" charset="0"/>
                <a:cs typeface="Times New Roman" panose="02020603050405020304" pitchFamily="18" charset="0"/>
              </a:rPr>
              <a:t>form the basis of a technician opinion (based on information gained in the history and technicians examination) about whether a vehicle or machine has a specific problem. </a:t>
            </a:r>
          </a:p>
          <a:p>
            <a:pPr algn="justLow" eaLnBrk="1" hangingPunct="1">
              <a:lnSpc>
                <a:spcPct val="100000"/>
              </a:lnSpc>
              <a:spcBef>
                <a:spcPct val="0"/>
              </a:spcBef>
              <a:buFontTx/>
              <a:buNone/>
            </a:pPr>
            <a:r>
              <a:rPr lang="en-US" altLang="en-US" b="0" baseline="0">
                <a:solidFill>
                  <a:srgbClr val="0070C0"/>
                </a:solidFill>
                <a:latin typeface="Times New Roman" panose="02020603050405020304" pitchFamily="18" charset="0"/>
                <a:cs typeface="Times New Roman" panose="02020603050405020304" pitchFamily="18" charset="0"/>
              </a:rPr>
              <a:t>Such estimate can be changed with the results of diagnostic procedures.</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a:extLst>
              <a:ext uri="{FF2B5EF4-FFF2-40B4-BE49-F238E27FC236}">
                <a16:creationId xmlns:a16="http://schemas.microsoft.com/office/drawing/2014/main" id="{8AAEF30B-7CF7-437B-86A3-7B927EB45993}"/>
              </a:ext>
            </a:extLst>
          </p:cNvPr>
          <p:cNvSpPr>
            <a:spLocks noChangeArrowheads="1"/>
          </p:cNvSpPr>
          <p:nvPr/>
        </p:nvSpPr>
        <p:spPr bwMode="auto">
          <a:xfrm>
            <a:off x="192088" y="476250"/>
            <a:ext cx="11664950"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68288" indent="-268288" eaLnBrk="1" hangingPunct="1">
              <a:spcBef>
                <a:spcPct val="20000"/>
              </a:spcBef>
              <a:tabLst>
                <a:tab pos="268288" algn="l"/>
              </a:tabLst>
              <a:defRPr/>
            </a:pPr>
            <a:r>
              <a:rPr lang="en-US" sz="2800" u="sng" baseline="0" dirty="0">
                <a:solidFill>
                  <a:srgbClr val="FF0000"/>
                </a:solidFill>
                <a:latin typeface="Lucida Calligraphy" pitchFamily="66" charset="0"/>
                <a:cs typeface="Times New Roman" pitchFamily="18" charset="0"/>
              </a:rPr>
              <a:t>2- Objective</a:t>
            </a:r>
          </a:p>
          <a:p>
            <a:pPr marL="514350" indent="-514350" algn="just" eaLnBrk="1" hangingPunct="1">
              <a:lnSpc>
                <a:spcPct val="150000"/>
              </a:lnSpc>
              <a:spcBef>
                <a:spcPct val="20000"/>
              </a:spcBef>
              <a:buFont typeface="+mj-lt"/>
              <a:buAutoNum type="alphaUcPeriod"/>
              <a:tabLst>
                <a:tab pos="268288" algn="l"/>
              </a:tabLst>
              <a:defRPr/>
            </a:pPr>
            <a:r>
              <a:rPr lang="en-US" sz="2800" u="sng" baseline="0" dirty="0">
                <a:solidFill>
                  <a:srgbClr val="00B050"/>
                </a:solidFill>
                <a:latin typeface="Times New Roman" pitchFamily="18" charset="0"/>
                <a:cs typeface="Times New Roman" pitchFamily="18" charset="0"/>
              </a:rPr>
              <a:t>Classical</a:t>
            </a:r>
          </a:p>
          <a:p>
            <a:pPr marL="268288" indent="-268288" algn="just" eaLnBrk="1" hangingPunct="1">
              <a:lnSpc>
                <a:spcPct val="150000"/>
              </a:lnSpc>
              <a:spcBef>
                <a:spcPct val="20000"/>
              </a:spcBef>
              <a:buClr>
                <a:srgbClr val="99FF99"/>
              </a:buClr>
              <a:buSzPct val="130000"/>
              <a:buFontTx/>
              <a:buChar char="•"/>
              <a:tabLst>
                <a:tab pos="268288" algn="l"/>
              </a:tabLst>
              <a:defRPr/>
            </a:pPr>
            <a:r>
              <a:rPr lang="en-US" sz="2800" b="0" baseline="0" dirty="0">
                <a:latin typeface="Times New Roman" pitchFamily="18" charset="0"/>
                <a:cs typeface="Times New Roman" pitchFamily="18" charset="0"/>
              </a:rPr>
              <a:t>It is well known that the probability of flipping a fair coin and getting a “tail” is 0.50. </a:t>
            </a:r>
          </a:p>
          <a:p>
            <a:pPr marL="268288" indent="-268288" algn="just" eaLnBrk="1" hangingPunct="1">
              <a:lnSpc>
                <a:spcPct val="150000"/>
              </a:lnSpc>
              <a:spcBef>
                <a:spcPct val="20000"/>
              </a:spcBef>
              <a:buClr>
                <a:srgbClr val="99FF99"/>
              </a:buClr>
              <a:buSzPct val="135000"/>
              <a:buFontTx/>
              <a:buChar char="•"/>
              <a:tabLst>
                <a:tab pos="268288" algn="l"/>
              </a:tabLst>
              <a:defRPr/>
            </a:pPr>
            <a:r>
              <a:rPr lang="en-US" sz="2800" b="0" baseline="0" dirty="0">
                <a:latin typeface="Times New Roman" pitchFamily="18" charset="0"/>
                <a:cs typeface="Times New Roman" pitchFamily="18" charset="0"/>
              </a:rPr>
              <a:t>If a coin is flipped 10 times, is there a guarantee, that exactly 5 tails will be observed</a:t>
            </a:r>
          </a:p>
          <a:p>
            <a:pPr marL="268288" indent="-268288" algn="just" eaLnBrk="1" hangingPunct="1">
              <a:lnSpc>
                <a:spcPct val="150000"/>
              </a:lnSpc>
              <a:spcBef>
                <a:spcPct val="20000"/>
              </a:spcBef>
              <a:buClr>
                <a:srgbClr val="99FF99"/>
              </a:buClr>
              <a:buSzPct val="130000"/>
              <a:buFontTx/>
              <a:buChar char="•"/>
              <a:tabLst>
                <a:tab pos="268288" algn="l"/>
              </a:tabLst>
              <a:defRPr/>
            </a:pPr>
            <a:r>
              <a:rPr lang="en-US" sz="2800" b="0" baseline="0" dirty="0">
                <a:latin typeface="Times New Roman" pitchFamily="18" charset="0"/>
                <a:cs typeface="Times New Roman" pitchFamily="18" charset="0"/>
              </a:rPr>
              <a:t>As the number of flips becomes larger, the proportion of coin flips that result in tails approaches 0.50</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CDFF8AC8-55E6-40F2-BD9A-5BFDFF3319A0}"/>
              </a:ext>
            </a:extLst>
          </p:cNvPr>
          <p:cNvSpPr>
            <a:spLocks noGrp="1" noChangeArrowheads="1"/>
          </p:cNvSpPr>
          <p:nvPr>
            <p:ph type="title"/>
          </p:nvPr>
        </p:nvSpPr>
        <p:spPr>
          <a:xfrm>
            <a:off x="1558925" y="115888"/>
            <a:ext cx="8496300" cy="1066800"/>
          </a:xfrm>
        </p:spPr>
        <p:txBody>
          <a:bodyPr/>
          <a:lstStyle/>
          <a:p>
            <a:r>
              <a:rPr lang="en-US" altLang="en-US" sz="2800" b="1">
                <a:solidFill>
                  <a:srgbClr val="33CC33"/>
                </a:solidFill>
                <a:latin typeface="Times New Roman" panose="02020603050405020304" pitchFamily="18" charset="0"/>
                <a:cs typeface="Times New Roman" panose="02020603050405020304" pitchFamily="18" charset="0"/>
              </a:rPr>
              <a:t>Example: Probability of lathe versus milling imported </a:t>
            </a:r>
          </a:p>
        </p:txBody>
      </p:sp>
      <p:sp>
        <p:nvSpPr>
          <p:cNvPr id="25603" name="Rectangle 3">
            <a:extLst>
              <a:ext uri="{FF2B5EF4-FFF2-40B4-BE49-F238E27FC236}">
                <a16:creationId xmlns:a16="http://schemas.microsoft.com/office/drawing/2014/main" id="{B806381E-F594-42B7-BBBC-1DD92CC75983}"/>
              </a:ext>
            </a:extLst>
          </p:cNvPr>
          <p:cNvSpPr>
            <a:spLocks noGrp="1" noChangeArrowheads="1"/>
          </p:cNvSpPr>
          <p:nvPr>
            <p:ph idx="1"/>
          </p:nvPr>
        </p:nvSpPr>
        <p:spPr>
          <a:xfrm>
            <a:off x="1606550" y="1281113"/>
            <a:ext cx="8810625" cy="1295400"/>
          </a:xfrm>
          <a:solidFill>
            <a:srgbClr val="D5FAC8"/>
          </a:solidFill>
          <a:ln w="28575">
            <a:solidFill>
              <a:schemeClr val="tx1"/>
            </a:solidFill>
            <a:miter lim="800000"/>
            <a:headEnd/>
            <a:tailEnd/>
          </a:ln>
        </p:spPr>
        <p:txBody>
          <a:bodyPr/>
          <a:lstStyle/>
          <a:p>
            <a:pPr marL="0" indent="0">
              <a:buFont typeface="Arial" panose="020B0604020202020204" pitchFamily="34" charset="0"/>
              <a:buNone/>
            </a:pPr>
            <a:r>
              <a:rPr lang="en-US" altLang="en-US">
                <a:solidFill>
                  <a:srgbClr val="33CC33"/>
                </a:solidFill>
                <a:latin typeface="Times New Roman" panose="02020603050405020304" pitchFamily="18" charset="0"/>
                <a:cs typeface="Times New Roman" panose="02020603050405020304" pitchFamily="18" charset="0"/>
              </a:rPr>
              <a:t>Long-run relative frequency of lathe  is about 0.512 </a:t>
            </a:r>
            <a:r>
              <a:rPr lang="en-US" altLang="en-US" b="1">
                <a:solidFill>
                  <a:srgbClr val="33CC33"/>
                </a:solidFill>
                <a:latin typeface="Times New Roman" panose="02020603050405020304" pitchFamily="18" charset="0"/>
                <a:cs typeface="Times New Roman" panose="02020603050405020304" pitchFamily="18" charset="0"/>
              </a:rPr>
              <a:t>(512) lathes imported per 1000 total lathe and milling import)</a:t>
            </a:r>
            <a:endParaRPr lang="en-US" altLang="en-US" sz="2500">
              <a:solidFill>
                <a:srgbClr val="33CC33"/>
              </a:solidFill>
              <a:latin typeface="Times New Roman" panose="02020603050405020304" pitchFamily="18" charset="0"/>
              <a:cs typeface="Times New Roman" panose="02020603050405020304" pitchFamily="18" charset="0"/>
            </a:endParaRPr>
          </a:p>
        </p:txBody>
      </p:sp>
      <p:sp>
        <p:nvSpPr>
          <p:cNvPr id="25604" name="Rectangle 8">
            <a:extLst>
              <a:ext uri="{FF2B5EF4-FFF2-40B4-BE49-F238E27FC236}">
                <a16:creationId xmlns:a16="http://schemas.microsoft.com/office/drawing/2014/main" id="{A5C2CF0A-E283-4B63-9B0C-DBAA8878BB2A}"/>
              </a:ext>
            </a:extLst>
          </p:cNvPr>
          <p:cNvSpPr>
            <a:spLocks noChangeArrowheads="1"/>
          </p:cNvSpPr>
          <p:nvPr/>
        </p:nvSpPr>
        <p:spPr bwMode="auto">
          <a:xfrm>
            <a:off x="1614488" y="2708275"/>
            <a:ext cx="8802687"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spcBef>
                <a:spcPct val="20000"/>
              </a:spcBef>
              <a:buClr>
                <a:schemeClr val="hlink"/>
              </a:buClr>
              <a:buFontTx/>
              <a:buNone/>
            </a:pPr>
            <a:r>
              <a:rPr lang="en-US" altLang="en-US" sz="2400" b="0" baseline="0">
                <a:solidFill>
                  <a:srgbClr val="33CC33"/>
                </a:solidFill>
                <a:latin typeface="Times New Roman" panose="02020603050405020304" pitchFamily="18" charset="0"/>
                <a:cs typeface="Times New Roman" panose="02020603050405020304" pitchFamily="18" charset="0"/>
              </a:rPr>
              <a:t>Table provides results of simulation:  the proportion is far from .512 over the first few weeks but in the </a:t>
            </a:r>
            <a:r>
              <a:rPr lang="en-US" altLang="en-US" sz="2400" i="1" baseline="0">
                <a:solidFill>
                  <a:srgbClr val="33CC33"/>
                </a:solidFill>
                <a:latin typeface="Times New Roman" panose="02020603050405020304" pitchFamily="18" charset="0"/>
                <a:cs typeface="Times New Roman" panose="02020603050405020304" pitchFamily="18" charset="0"/>
              </a:rPr>
              <a:t>long run</a:t>
            </a:r>
            <a:r>
              <a:rPr lang="en-US" altLang="en-US" sz="2400" b="0" baseline="0">
                <a:solidFill>
                  <a:srgbClr val="33CC33"/>
                </a:solidFill>
                <a:latin typeface="Times New Roman" panose="02020603050405020304" pitchFamily="18" charset="0"/>
                <a:cs typeface="Times New Roman" panose="02020603050405020304" pitchFamily="18" charset="0"/>
              </a:rPr>
              <a:t> settles down around .512.</a:t>
            </a:r>
          </a:p>
        </p:txBody>
      </p:sp>
      <p:graphicFrame>
        <p:nvGraphicFramePr>
          <p:cNvPr id="2" name="Table 1">
            <a:extLst>
              <a:ext uri="{FF2B5EF4-FFF2-40B4-BE49-F238E27FC236}">
                <a16:creationId xmlns:a16="http://schemas.microsoft.com/office/drawing/2014/main" id="{B6B581E8-89CF-46DE-A623-8D42A354252A}"/>
              </a:ext>
            </a:extLst>
          </p:cNvPr>
          <p:cNvGraphicFramePr>
            <a:graphicFrameLocks noGrp="1"/>
          </p:cNvGraphicFramePr>
          <p:nvPr/>
        </p:nvGraphicFramePr>
        <p:xfrm>
          <a:off x="2208213" y="3663950"/>
          <a:ext cx="8343900" cy="3079748"/>
        </p:xfrm>
        <a:graphic>
          <a:graphicData uri="http://schemas.openxmlformats.org/drawingml/2006/table">
            <a:tbl>
              <a:tblPr firstRow="1" bandRow="1">
                <a:tableStyleId>{5C22544A-7EE6-4342-B048-85BDC9FD1C3A}</a:tableStyleId>
              </a:tblPr>
              <a:tblGrid>
                <a:gridCol w="2093796">
                  <a:extLst>
                    <a:ext uri="{9D8B030D-6E8A-4147-A177-3AD203B41FA5}">
                      <a16:colId xmlns:a16="http://schemas.microsoft.com/office/drawing/2014/main" val="20000"/>
                    </a:ext>
                  </a:extLst>
                </a:gridCol>
                <a:gridCol w="2093796">
                  <a:extLst>
                    <a:ext uri="{9D8B030D-6E8A-4147-A177-3AD203B41FA5}">
                      <a16:colId xmlns:a16="http://schemas.microsoft.com/office/drawing/2014/main" val="20001"/>
                    </a:ext>
                  </a:extLst>
                </a:gridCol>
                <a:gridCol w="2093796">
                  <a:extLst>
                    <a:ext uri="{9D8B030D-6E8A-4147-A177-3AD203B41FA5}">
                      <a16:colId xmlns:a16="http://schemas.microsoft.com/office/drawing/2014/main" val="20002"/>
                    </a:ext>
                  </a:extLst>
                </a:gridCol>
                <a:gridCol w="2062512">
                  <a:extLst>
                    <a:ext uri="{9D8B030D-6E8A-4147-A177-3AD203B41FA5}">
                      <a16:colId xmlns:a16="http://schemas.microsoft.com/office/drawing/2014/main" val="20003"/>
                    </a:ext>
                  </a:extLst>
                </a:gridCol>
              </a:tblGrid>
              <a:tr h="701330">
                <a:tc>
                  <a:txBody>
                    <a:bodyPr/>
                    <a:lstStyle/>
                    <a:p>
                      <a:pPr algn="ctr"/>
                      <a:r>
                        <a:rPr lang="en-US" sz="2000" dirty="0">
                          <a:latin typeface="Times New Roman" panose="02020603050405020304" pitchFamily="18" charset="0"/>
                          <a:cs typeface="Times New Roman" panose="02020603050405020304" pitchFamily="18" charset="0"/>
                        </a:rPr>
                        <a:t>Weeks of watching </a:t>
                      </a:r>
                    </a:p>
                  </a:txBody>
                  <a:tcPr marL="91439" marR="91439" marT="45739" marB="45739"/>
                </a:tc>
                <a:tc>
                  <a:txBody>
                    <a:bodyPr/>
                    <a:lstStyle/>
                    <a:p>
                      <a:pPr algn="ctr"/>
                      <a:r>
                        <a:rPr lang="en-US" sz="2000" dirty="0">
                          <a:latin typeface="Times New Roman" panose="02020603050405020304" pitchFamily="18" charset="0"/>
                          <a:cs typeface="Times New Roman" panose="02020603050405020304" pitchFamily="18" charset="0"/>
                        </a:rPr>
                        <a:t>Total</a:t>
                      </a:r>
                      <a:r>
                        <a:rPr lang="en-US" sz="2000" baseline="0" dirty="0">
                          <a:latin typeface="Times New Roman" panose="02020603050405020304" pitchFamily="18" charset="0"/>
                          <a:cs typeface="Times New Roman" panose="02020603050405020304" pitchFamily="18" charset="0"/>
                        </a:rPr>
                        <a:t> imported machines </a:t>
                      </a:r>
                      <a:endParaRPr lang="en-US" sz="2000" dirty="0">
                        <a:latin typeface="Times New Roman" panose="02020603050405020304" pitchFamily="18" charset="0"/>
                        <a:cs typeface="Times New Roman" panose="02020603050405020304" pitchFamily="18" charset="0"/>
                      </a:endParaRPr>
                    </a:p>
                  </a:txBody>
                  <a:tcPr marL="91439" marR="91439" marT="45739" marB="45739"/>
                </a:tc>
                <a:tc>
                  <a:txBody>
                    <a:bodyPr/>
                    <a:lstStyle/>
                    <a:p>
                      <a:pPr algn="ctr"/>
                      <a:r>
                        <a:rPr lang="en-US" sz="2000" dirty="0">
                          <a:latin typeface="Times New Roman" panose="02020603050405020304" pitchFamily="18" charset="0"/>
                          <a:cs typeface="Times New Roman" panose="02020603050405020304" pitchFamily="18" charset="0"/>
                        </a:rPr>
                        <a:t>Total</a:t>
                      </a:r>
                      <a:r>
                        <a:rPr lang="en-US" sz="2000" baseline="0" dirty="0">
                          <a:latin typeface="Times New Roman" panose="02020603050405020304" pitchFamily="18" charset="0"/>
                          <a:cs typeface="Times New Roman" panose="02020603050405020304" pitchFamily="18" charset="0"/>
                        </a:rPr>
                        <a:t> lathes</a:t>
                      </a:r>
                      <a:endParaRPr lang="en-US" sz="2000" dirty="0">
                        <a:latin typeface="Times New Roman" panose="02020603050405020304" pitchFamily="18" charset="0"/>
                        <a:cs typeface="Times New Roman" panose="02020603050405020304" pitchFamily="18" charset="0"/>
                      </a:endParaRPr>
                    </a:p>
                  </a:txBody>
                  <a:tcPr marL="91439" marR="91439" marT="45739" marB="45739"/>
                </a:tc>
                <a:tc>
                  <a:txBody>
                    <a:bodyPr/>
                    <a:lstStyle/>
                    <a:p>
                      <a:pPr algn="ctr"/>
                      <a:r>
                        <a:rPr lang="en-US" sz="2000" dirty="0">
                          <a:latin typeface="Times New Roman" panose="02020603050405020304" pitchFamily="18" charset="0"/>
                          <a:cs typeface="Times New Roman" panose="02020603050405020304" pitchFamily="18" charset="0"/>
                        </a:rPr>
                        <a:t>proportion</a:t>
                      </a:r>
                    </a:p>
                  </a:txBody>
                  <a:tcPr marL="91439" marR="91439" marT="45739" marB="45739"/>
                </a:tc>
                <a:extLst>
                  <a:ext uri="{0D108BD9-81ED-4DB2-BD59-A6C34878D82A}">
                    <a16:rowId xmlns:a16="http://schemas.microsoft.com/office/drawing/2014/main" val="10000"/>
                  </a:ext>
                </a:extLst>
              </a:tr>
              <a:tr h="396403">
                <a:tc>
                  <a:txBody>
                    <a:bodyPr/>
                    <a:lstStyle/>
                    <a:p>
                      <a:pPr algn="ctr"/>
                      <a:r>
                        <a:rPr lang="en-US" sz="2000" dirty="0">
                          <a:latin typeface="Times New Roman" panose="02020603050405020304" pitchFamily="18" charset="0"/>
                          <a:cs typeface="Times New Roman" panose="02020603050405020304" pitchFamily="18" charset="0"/>
                        </a:rPr>
                        <a:t>1</a:t>
                      </a:r>
                    </a:p>
                  </a:txBody>
                  <a:tcPr marL="91439" marR="91439" marT="45739" marB="45739"/>
                </a:tc>
                <a:tc>
                  <a:txBody>
                    <a:bodyPr/>
                    <a:lstStyle/>
                    <a:p>
                      <a:pPr algn="ctr"/>
                      <a:r>
                        <a:rPr lang="en-US" sz="2000" dirty="0">
                          <a:latin typeface="Times New Roman" panose="02020603050405020304" pitchFamily="18" charset="0"/>
                          <a:cs typeface="Times New Roman" panose="02020603050405020304" pitchFamily="18" charset="0"/>
                        </a:rPr>
                        <a:t>30</a:t>
                      </a:r>
                    </a:p>
                  </a:txBody>
                  <a:tcPr marL="91439" marR="91439" marT="45739" marB="45739"/>
                </a:tc>
                <a:tc>
                  <a:txBody>
                    <a:bodyPr/>
                    <a:lstStyle/>
                    <a:p>
                      <a:pPr algn="ctr"/>
                      <a:r>
                        <a:rPr lang="en-US" sz="2000" dirty="0">
                          <a:latin typeface="Times New Roman" panose="02020603050405020304" pitchFamily="18" charset="0"/>
                          <a:cs typeface="Times New Roman" panose="02020603050405020304" pitchFamily="18" charset="0"/>
                        </a:rPr>
                        <a:t>19</a:t>
                      </a:r>
                    </a:p>
                  </a:txBody>
                  <a:tcPr marL="91439" marR="91439" marT="45739" marB="45739"/>
                </a:tc>
                <a:tc>
                  <a:txBody>
                    <a:bodyPr/>
                    <a:lstStyle/>
                    <a:p>
                      <a:pPr algn="ctr"/>
                      <a:r>
                        <a:rPr lang="en-US" sz="2000" dirty="0">
                          <a:latin typeface="Times New Roman" panose="02020603050405020304" pitchFamily="18" charset="0"/>
                          <a:cs typeface="Times New Roman" panose="02020603050405020304" pitchFamily="18" charset="0"/>
                        </a:rPr>
                        <a:t>.633</a:t>
                      </a:r>
                    </a:p>
                  </a:txBody>
                  <a:tcPr marL="91439" marR="91439" marT="45739" marB="45739"/>
                </a:tc>
                <a:extLst>
                  <a:ext uri="{0D108BD9-81ED-4DB2-BD59-A6C34878D82A}">
                    <a16:rowId xmlns:a16="http://schemas.microsoft.com/office/drawing/2014/main" val="10001"/>
                  </a:ext>
                </a:extLst>
              </a:tr>
              <a:tr h="396403">
                <a:tc>
                  <a:txBody>
                    <a:bodyPr/>
                    <a:lstStyle/>
                    <a:p>
                      <a:pPr algn="ctr"/>
                      <a:r>
                        <a:rPr lang="en-US" sz="2000" dirty="0">
                          <a:latin typeface="Times New Roman" panose="02020603050405020304" pitchFamily="18" charset="0"/>
                          <a:cs typeface="Times New Roman" panose="02020603050405020304" pitchFamily="18" charset="0"/>
                        </a:rPr>
                        <a:t>4</a:t>
                      </a:r>
                    </a:p>
                  </a:txBody>
                  <a:tcPr marL="91439" marR="91439" marT="45739" marB="45739"/>
                </a:tc>
                <a:tc>
                  <a:txBody>
                    <a:bodyPr/>
                    <a:lstStyle/>
                    <a:p>
                      <a:pPr algn="ctr"/>
                      <a:r>
                        <a:rPr lang="en-US" sz="2000" dirty="0">
                          <a:latin typeface="Times New Roman" panose="02020603050405020304" pitchFamily="18" charset="0"/>
                          <a:cs typeface="Times New Roman" panose="02020603050405020304" pitchFamily="18" charset="0"/>
                        </a:rPr>
                        <a:t>116</a:t>
                      </a:r>
                    </a:p>
                  </a:txBody>
                  <a:tcPr marL="91439" marR="91439" marT="45739" marB="45739"/>
                </a:tc>
                <a:tc>
                  <a:txBody>
                    <a:bodyPr/>
                    <a:lstStyle/>
                    <a:p>
                      <a:pPr algn="ctr"/>
                      <a:r>
                        <a:rPr lang="en-US" sz="2000" dirty="0">
                          <a:latin typeface="Times New Roman" panose="02020603050405020304" pitchFamily="18" charset="0"/>
                          <a:cs typeface="Times New Roman" panose="02020603050405020304" pitchFamily="18" charset="0"/>
                        </a:rPr>
                        <a:t>68</a:t>
                      </a:r>
                    </a:p>
                  </a:txBody>
                  <a:tcPr marL="91439" marR="91439" marT="45739" marB="45739"/>
                </a:tc>
                <a:tc>
                  <a:txBody>
                    <a:bodyPr/>
                    <a:lstStyle/>
                    <a:p>
                      <a:pPr algn="ctr"/>
                      <a:r>
                        <a:rPr lang="en-US" sz="2000" dirty="0">
                          <a:latin typeface="Times New Roman" panose="02020603050405020304" pitchFamily="18" charset="0"/>
                          <a:cs typeface="Times New Roman" panose="02020603050405020304" pitchFamily="18" charset="0"/>
                        </a:rPr>
                        <a:t>.586</a:t>
                      </a:r>
                    </a:p>
                  </a:txBody>
                  <a:tcPr marL="91439" marR="91439" marT="45739" marB="45739"/>
                </a:tc>
                <a:extLst>
                  <a:ext uri="{0D108BD9-81ED-4DB2-BD59-A6C34878D82A}">
                    <a16:rowId xmlns:a16="http://schemas.microsoft.com/office/drawing/2014/main" val="10002"/>
                  </a:ext>
                </a:extLst>
              </a:tr>
              <a:tr h="396403">
                <a:tc>
                  <a:txBody>
                    <a:bodyPr/>
                    <a:lstStyle/>
                    <a:p>
                      <a:pPr algn="ctr"/>
                      <a:r>
                        <a:rPr lang="en-US" sz="2000" dirty="0">
                          <a:latin typeface="Times New Roman" panose="02020603050405020304" pitchFamily="18" charset="0"/>
                          <a:cs typeface="Times New Roman" panose="02020603050405020304" pitchFamily="18" charset="0"/>
                        </a:rPr>
                        <a:t>13</a:t>
                      </a:r>
                    </a:p>
                  </a:txBody>
                  <a:tcPr marL="91439" marR="91439" marT="45739" marB="45739"/>
                </a:tc>
                <a:tc>
                  <a:txBody>
                    <a:bodyPr/>
                    <a:lstStyle/>
                    <a:p>
                      <a:pPr algn="ctr"/>
                      <a:r>
                        <a:rPr lang="en-US" sz="2000" dirty="0">
                          <a:latin typeface="Times New Roman" panose="02020603050405020304" pitchFamily="18" charset="0"/>
                          <a:cs typeface="Times New Roman" panose="02020603050405020304" pitchFamily="18" charset="0"/>
                        </a:rPr>
                        <a:t>317</a:t>
                      </a:r>
                    </a:p>
                  </a:txBody>
                  <a:tcPr marL="91439" marR="91439" marT="45739" marB="45739"/>
                </a:tc>
                <a:tc>
                  <a:txBody>
                    <a:bodyPr/>
                    <a:lstStyle/>
                    <a:p>
                      <a:pPr algn="ctr"/>
                      <a:r>
                        <a:rPr lang="en-US" sz="2000" dirty="0">
                          <a:latin typeface="Times New Roman" panose="02020603050405020304" pitchFamily="18" charset="0"/>
                          <a:cs typeface="Times New Roman" panose="02020603050405020304" pitchFamily="18" charset="0"/>
                        </a:rPr>
                        <a:t>172</a:t>
                      </a:r>
                    </a:p>
                  </a:txBody>
                  <a:tcPr marL="91439" marR="91439" marT="45739" marB="45739"/>
                </a:tc>
                <a:tc>
                  <a:txBody>
                    <a:bodyPr/>
                    <a:lstStyle/>
                    <a:p>
                      <a:pPr algn="ctr"/>
                      <a:r>
                        <a:rPr lang="en-US" sz="2000" dirty="0">
                          <a:latin typeface="Times New Roman" panose="02020603050405020304" pitchFamily="18" charset="0"/>
                          <a:cs typeface="Times New Roman" panose="02020603050405020304" pitchFamily="18" charset="0"/>
                        </a:rPr>
                        <a:t>.543</a:t>
                      </a:r>
                    </a:p>
                  </a:txBody>
                  <a:tcPr marL="91439" marR="91439" marT="45739" marB="45739"/>
                </a:tc>
                <a:extLst>
                  <a:ext uri="{0D108BD9-81ED-4DB2-BD59-A6C34878D82A}">
                    <a16:rowId xmlns:a16="http://schemas.microsoft.com/office/drawing/2014/main" val="10003"/>
                  </a:ext>
                </a:extLst>
              </a:tr>
              <a:tr h="396403">
                <a:tc>
                  <a:txBody>
                    <a:bodyPr/>
                    <a:lstStyle/>
                    <a:p>
                      <a:pPr algn="ctr"/>
                      <a:r>
                        <a:rPr lang="en-US" sz="2000" dirty="0">
                          <a:latin typeface="Times New Roman" panose="02020603050405020304" pitchFamily="18" charset="0"/>
                          <a:cs typeface="Times New Roman" panose="02020603050405020304" pitchFamily="18" charset="0"/>
                        </a:rPr>
                        <a:t>26</a:t>
                      </a:r>
                    </a:p>
                  </a:txBody>
                  <a:tcPr marL="91439" marR="91439" marT="45739" marB="45739"/>
                </a:tc>
                <a:tc>
                  <a:txBody>
                    <a:bodyPr/>
                    <a:lstStyle/>
                    <a:p>
                      <a:pPr algn="ctr"/>
                      <a:r>
                        <a:rPr lang="en-US" sz="2000" dirty="0">
                          <a:latin typeface="Times New Roman" panose="02020603050405020304" pitchFamily="18" charset="0"/>
                          <a:cs typeface="Times New Roman" panose="02020603050405020304" pitchFamily="18" charset="0"/>
                        </a:rPr>
                        <a:t>623</a:t>
                      </a:r>
                    </a:p>
                  </a:txBody>
                  <a:tcPr marL="91439" marR="91439" marT="45739" marB="45739"/>
                </a:tc>
                <a:tc>
                  <a:txBody>
                    <a:bodyPr/>
                    <a:lstStyle/>
                    <a:p>
                      <a:pPr algn="ctr"/>
                      <a:r>
                        <a:rPr lang="en-US" sz="2000" dirty="0">
                          <a:latin typeface="Times New Roman" panose="02020603050405020304" pitchFamily="18" charset="0"/>
                          <a:cs typeface="Times New Roman" panose="02020603050405020304" pitchFamily="18" charset="0"/>
                        </a:rPr>
                        <a:t>383</a:t>
                      </a:r>
                    </a:p>
                  </a:txBody>
                  <a:tcPr marL="91439" marR="91439" marT="45739" marB="45739"/>
                </a:tc>
                <a:tc>
                  <a:txBody>
                    <a:bodyPr/>
                    <a:lstStyle/>
                    <a:p>
                      <a:pPr algn="ctr"/>
                      <a:r>
                        <a:rPr lang="en-US" sz="2000" dirty="0">
                          <a:latin typeface="Times New Roman" panose="02020603050405020304" pitchFamily="18" charset="0"/>
                          <a:cs typeface="Times New Roman" panose="02020603050405020304" pitchFamily="18" charset="0"/>
                        </a:rPr>
                        <a:t>.615</a:t>
                      </a:r>
                    </a:p>
                  </a:txBody>
                  <a:tcPr marL="91439" marR="91439" marT="45739" marB="45739"/>
                </a:tc>
                <a:extLst>
                  <a:ext uri="{0D108BD9-81ED-4DB2-BD59-A6C34878D82A}">
                    <a16:rowId xmlns:a16="http://schemas.microsoft.com/office/drawing/2014/main" val="10004"/>
                  </a:ext>
                </a:extLst>
              </a:tr>
              <a:tr h="396403">
                <a:tc>
                  <a:txBody>
                    <a:bodyPr/>
                    <a:lstStyle/>
                    <a:p>
                      <a:pPr algn="ctr"/>
                      <a:r>
                        <a:rPr lang="en-US" sz="2000" dirty="0">
                          <a:latin typeface="Times New Roman" panose="02020603050405020304" pitchFamily="18" charset="0"/>
                          <a:cs typeface="Times New Roman" panose="02020603050405020304" pitchFamily="18" charset="0"/>
                        </a:rPr>
                        <a:t>39</a:t>
                      </a:r>
                    </a:p>
                  </a:txBody>
                  <a:tcPr marL="91439" marR="91439" marT="45739" marB="45739"/>
                </a:tc>
                <a:tc>
                  <a:txBody>
                    <a:bodyPr/>
                    <a:lstStyle/>
                    <a:p>
                      <a:pPr algn="ctr"/>
                      <a:r>
                        <a:rPr lang="en-US" sz="2000" dirty="0">
                          <a:latin typeface="Times New Roman" panose="02020603050405020304" pitchFamily="18" charset="0"/>
                          <a:cs typeface="Times New Roman" panose="02020603050405020304" pitchFamily="18" charset="0"/>
                        </a:rPr>
                        <a:t>919</a:t>
                      </a:r>
                    </a:p>
                  </a:txBody>
                  <a:tcPr marL="91439" marR="91439" marT="45739" marB="45739"/>
                </a:tc>
                <a:tc>
                  <a:txBody>
                    <a:bodyPr/>
                    <a:lstStyle/>
                    <a:p>
                      <a:pPr algn="ctr"/>
                      <a:r>
                        <a:rPr lang="en-US" sz="2000" dirty="0">
                          <a:latin typeface="Times New Roman" panose="02020603050405020304" pitchFamily="18" charset="0"/>
                          <a:cs typeface="Times New Roman" panose="02020603050405020304" pitchFamily="18" charset="0"/>
                        </a:rPr>
                        <a:t>483</a:t>
                      </a:r>
                    </a:p>
                  </a:txBody>
                  <a:tcPr marL="91439" marR="91439" marT="45739" marB="45739"/>
                </a:tc>
                <a:tc>
                  <a:txBody>
                    <a:bodyPr/>
                    <a:lstStyle/>
                    <a:p>
                      <a:pPr algn="ctr"/>
                      <a:r>
                        <a:rPr lang="en-US" sz="2000" dirty="0">
                          <a:latin typeface="Times New Roman" panose="02020603050405020304" pitchFamily="18" charset="0"/>
                          <a:cs typeface="Times New Roman" panose="02020603050405020304" pitchFamily="18" charset="0"/>
                        </a:rPr>
                        <a:t>.526</a:t>
                      </a:r>
                    </a:p>
                  </a:txBody>
                  <a:tcPr marL="91439" marR="91439" marT="45739" marB="45739"/>
                </a:tc>
                <a:extLst>
                  <a:ext uri="{0D108BD9-81ED-4DB2-BD59-A6C34878D82A}">
                    <a16:rowId xmlns:a16="http://schemas.microsoft.com/office/drawing/2014/main" val="10005"/>
                  </a:ext>
                </a:extLst>
              </a:tr>
              <a:tr h="396403">
                <a:tc>
                  <a:txBody>
                    <a:bodyPr/>
                    <a:lstStyle/>
                    <a:p>
                      <a:pPr algn="ctr"/>
                      <a:r>
                        <a:rPr lang="en-US" sz="2000" dirty="0">
                          <a:latin typeface="Times New Roman" panose="02020603050405020304" pitchFamily="18" charset="0"/>
                          <a:cs typeface="Times New Roman" panose="02020603050405020304" pitchFamily="18" charset="0"/>
                        </a:rPr>
                        <a:t>52</a:t>
                      </a:r>
                    </a:p>
                  </a:txBody>
                  <a:tcPr marL="91439" marR="91439" marT="45739" marB="45739"/>
                </a:tc>
                <a:tc>
                  <a:txBody>
                    <a:bodyPr/>
                    <a:lstStyle/>
                    <a:p>
                      <a:pPr algn="ctr"/>
                      <a:r>
                        <a:rPr lang="en-US" sz="2000" dirty="0">
                          <a:latin typeface="Times New Roman" panose="02020603050405020304" pitchFamily="18" charset="0"/>
                          <a:cs typeface="Times New Roman" panose="02020603050405020304" pitchFamily="18" charset="0"/>
                        </a:rPr>
                        <a:t>1237</a:t>
                      </a:r>
                    </a:p>
                  </a:txBody>
                  <a:tcPr marL="91439" marR="91439" marT="45739" marB="45739"/>
                </a:tc>
                <a:tc>
                  <a:txBody>
                    <a:bodyPr/>
                    <a:lstStyle/>
                    <a:p>
                      <a:pPr algn="ctr"/>
                      <a:r>
                        <a:rPr lang="en-US" sz="2000" dirty="0">
                          <a:latin typeface="Times New Roman" panose="02020603050405020304" pitchFamily="18" charset="0"/>
                          <a:cs typeface="Times New Roman" panose="02020603050405020304" pitchFamily="18" charset="0"/>
                        </a:rPr>
                        <a:t>639</a:t>
                      </a:r>
                    </a:p>
                  </a:txBody>
                  <a:tcPr marL="91439" marR="91439" marT="45739" marB="45739"/>
                </a:tc>
                <a:tc>
                  <a:txBody>
                    <a:bodyPr/>
                    <a:lstStyle/>
                    <a:p>
                      <a:pPr algn="ctr"/>
                      <a:r>
                        <a:rPr lang="en-US" sz="2000" dirty="0">
                          <a:latin typeface="Times New Roman" panose="02020603050405020304" pitchFamily="18" charset="0"/>
                          <a:cs typeface="Times New Roman" panose="02020603050405020304" pitchFamily="18" charset="0"/>
                        </a:rPr>
                        <a:t>.517</a:t>
                      </a:r>
                    </a:p>
                  </a:txBody>
                  <a:tcPr marL="91439" marR="91439" marT="45739" marB="45739"/>
                </a:tc>
                <a:extLst>
                  <a:ext uri="{0D108BD9-81ED-4DB2-BD59-A6C34878D82A}">
                    <a16:rowId xmlns:a16="http://schemas.microsoft.com/office/drawing/2014/main" val="10006"/>
                  </a:ext>
                </a:extLst>
              </a:tr>
            </a:tbl>
          </a:graphicData>
        </a:graphic>
      </p:graphicFrame>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a:extLst>
              <a:ext uri="{FF2B5EF4-FFF2-40B4-BE49-F238E27FC236}">
                <a16:creationId xmlns:a16="http://schemas.microsoft.com/office/drawing/2014/main" id="{2CEBD231-BDEC-4D2B-8389-7080141B1A1C}"/>
              </a:ext>
            </a:extLst>
          </p:cNvPr>
          <p:cNvSpPr>
            <a:spLocks noChangeArrowheads="1"/>
          </p:cNvSpPr>
          <p:nvPr/>
        </p:nvSpPr>
        <p:spPr bwMode="auto">
          <a:xfrm>
            <a:off x="1774825" y="692150"/>
            <a:ext cx="9866313" cy="4765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20000"/>
              </a:lnSpc>
              <a:spcBef>
                <a:spcPct val="0"/>
              </a:spcBef>
              <a:buFontTx/>
              <a:buNone/>
            </a:pPr>
            <a:r>
              <a:rPr lang="en-US" altLang="en-US" sz="3200" dirty="0">
                <a:solidFill>
                  <a:srgbClr val="FF0000"/>
                </a:solidFill>
                <a:latin typeface="Times New Roman" panose="02020603050405020304" pitchFamily="18" charset="0"/>
                <a:cs typeface="Times New Roman" panose="02020603050405020304" pitchFamily="18" charset="0"/>
              </a:rPr>
              <a:t>Cont. </a:t>
            </a:r>
          </a:p>
          <a:p>
            <a:pPr algn="just" eaLnBrk="1" hangingPunct="1">
              <a:lnSpc>
                <a:spcPct val="120000"/>
              </a:lnSpc>
              <a:spcBef>
                <a:spcPct val="0"/>
              </a:spcBef>
              <a:buFontTx/>
              <a:buNone/>
            </a:pPr>
            <a:r>
              <a:rPr lang="en-US" altLang="en-US" sz="3200" u="sng" baseline="0" dirty="0">
                <a:latin typeface="Times New Roman" panose="02020603050405020304" pitchFamily="18" charset="0"/>
                <a:cs typeface="Times New Roman" panose="02020603050405020304" pitchFamily="18" charset="0"/>
              </a:rPr>
              <a:t>B) Relative frequency</a:t>
            </a:r>
            <a:endParaRPr lang="en-US" altLang="en-US" sz="3200" b="0" u="sng" baseline="0" dirty="0">
              <a:latin typeface="Times New Roman" panose="02020603050405020304" pitchFamily="18" charset="0"/>
              <a:cs typeface="Times New Roman" panose="02020603050405020304" pitchFamily="18" charset="0"/>
            </a:endParaRPr>
          </a:p>
          <a:p>
            <a:pPr algn="just" eaLnBrk="1" hangingPunct="1">
              <a:lnSpc>
                <a:spcPct val="120000"/>
              </a:lnSpc>
              <a:spcBef>
                <a:spcPct val="0"/>
              </a:spcBef>
              <a:buFontTx/>
              <a:buNone/>
            </a:pPr>
            <a:r>
              <a:rPr lang="en-US" altLang="en-US" sz="3200" b="0" baseline="0" dirty="0">
                <a:latin typeface="Times New Roman" panose="02020603050405020304" pitchFamily="18" charset="0"/>
                <a:cs typeface="Times New Roman" panose="02020603050405020304" pitchFamily="18" charset="0"/>
              </a:rPr>
              <a:t>Assuming that an experiment can be repeated many times and assuming that there are one or more outcomes that can result from each repetition. Then, the probability of a given outcome is </a:t>
            </a:r>
            <a:r>
              <a:rPr lang="en-US" altLang="en-US" sz="3200" b="0" baseline="0" dirty="0">
                <a:solidFill>
                  <a:srgbClr val="33CC33"/>
                </a:solidFill>
                <a:latin typeface="Times New Roman" panose="02020603050405020304" pitchFamily="18" charset="0"/>
                <a:cs typeface="Times New Roman" panose="02020603050405020304" pitchFamily="18" charset="0"/>
              </a:rPr>
              <a:t>the number of times that outcome occurs divided by the total number of repetitions. </a:t>
            </a:r>
          </a:p>
          <a:p>
            <a:pPr algn="just" eaLnBrk="1" hangingPunct="1">
              <a:lnSpc>
                <a:spcPct val="120000"/>
              </a:lnSpc>
              <a:spcBef>
                <a:spcPct val="0"/>
              </a:spcBef>
              <a:buFontTx/>
              <a:buNone/>
            </a:pPr>
            <a:endParaRPr lang="en-US" altLang="en-US" sz="3200" b="0" baseline="0" dirty="0">
              <a:solidFill>
                <a:srgbClr val="33CC33"/>
              </a:solidFill>
              <a:latin typeface="Arial" panose="020B0604020202020204" pitchFamily="34" charset="0"/>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a:extLst>
              <a:ext uri="{FF2B5EF4-FFF2-40B4-BE49-F238E27FC236}">
                <a16:creationId xmlns:a16="http://schemas.microsoft.com/office/drawing/2014/main" id="{017B944C-C72A-4835-A631-BA8C99AC81F5}"/>
              </a:ext>
            </a:extLst>
          </p:cNvPr>
          <p:cNvSpPr>
            <a:spLocks noChangeArrowheads="1"/>
          </p:cNvSpPr>
          <p:nvPr/>
        </p:nvSpPr>
        <p:spPr bwMode="auto">
          <a:xfrm>
            <a:off x="1812925" y="812800"/>
            <a:ext cx="8675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aseline="0">
                <a:solidFill>
                  <a:srgbClr val="00B050"/>
                </a:solidFill>
                <a:latin typeface="Times New Roman" panose="02020603050405020304" pitchFamily="18" charset="0"/>
                <a:cs typeface="Times New Roman" panose="02020603050405020304" pitchFamily="18" charset="0"/>
              </a:rPr>
              <a:t>Problem 1. </a:t>
            </a:r>
          </a:p>
        </p:txBody>
      </p:sp>
      <p:graphicFrame>
        <p:nvGraphicFramePr>
          <p:cNvPr id="12421" name="Group 133">
            <a:extLst>
              <a:ext uri="{FF2B5EF4-FFF2-40B4-BE49-F238E27FC236}">
                <a16:creationId xmlns:a16="http://schemas.microsoft.com/office/drawing/2014/main" id="{870108A4-37D0-4EC9-BC83-37C492446CCC}"/>
              </a:ext>
            </a:extLst>
          </p:cNvPr>
          <p:cNvGraphicFramePr>
            <a:graphicFrameLocks noGrp="1"/>
          </p:cNvGraphicFramePr>
          <p:nvPr/>
        </p:nvGraphicFramePr>
        <p:xfrm>
          <a:off x="1992313" y="1844675"/>
          <a:ext cx="7991476" cy="3038475"/>
        </p:xfrm>
        <a:graphic>
          <a:graphicData uri="http://schemas.openxmlformats.org/drawingml/2006/table">
            <a:tbl>
              <a:tblPr/>
              <a:tblGrid>
                <a:gridCol w="1998342">
                  <a:extLst>
                    <a:ext uri="{9D8B030D-6E8A-4147-A177-3AD203B41FA5}">
                      <a16:colId xmlns:a16="http://schemas.microsoft.com/office/drawing/2014/main" val="20000"/>
                    </a:ext>
                  </a:extLst>
                </a:gridCol>
                <a:gridCol w="1998343">
                  <a:extLst>
                    <a:ext uri="{9D8B030D-6E8A-4147-A177-3AD203B41FA5}">
                      <a16:colId xmlns:a16="http://schemas.microsoft.com/office/drawing/2014/main" val="20001"/>
                    </a:ext>
                  </a:extLst>
                </a:gridCol>
                <a:gridCol w="1996449">
                  <a:extLst>
                    <a:ext uri="{9D8B030D-6E8A-4147-A177-3AD203B41FA5}">
                      <a16:colId xmlns:a16="http://schemas.microsoft.com/office/drawing/2014/main" val="20002"/>
                    </a:ext>
                  </a:extLst>
                </a:gridCol>
                <a:gridCol w="1998342">
                  <a:extLst>
                    <a:ext uri="{9D8B030D-6E8A-4147-A177-3AD203B41FA5}">
                      <a16:colId xmlns:a16="http://schemas.microsoft.com/office/drawing/2014/main" val="20003"/>
                    </a:ext>
                  </a:extLst>
                </a:gridCol>
              </a:tblGrid>
              <a:tr h="864365">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24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Vehicle Group</a:t>
                      </a:r>
                    </a:p>
                  </a:txBody>
                  <a:tcPr marL="91424" marR="91424"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24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Problem of</a:t>
                      </a:r>
                    </a:p>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24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Engine </a:t>
                      </a:r>
                    </a:p>
                  </a:txBody>
                  <a:tcPr marL="91424" marR="91424"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24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Problem of</a:t>
                      </a:r>
                    </a:p>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24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Clutch </a:t>
                      </a:r>
                    </a:p>
                  </a:txBody>
                  <a:tcPr marL="91424" marR="91424"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GB" sz="24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Total</a:t>
                      </a:r>
                    </a:p>
                  </a:txBody>
                  <a:tcPr marL="91424" marR="91424"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0"/>
                  </a:ext>
                </a:extLst>
              </a:tr>
              <a:tr h="1572444">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2400" b="0"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Truck </a:t>
                      </a:r>
                    </a:p>
                    <a:p>
                      <a:pPr marL="0" marR="0" lvl="0" indent="0" algn="ctr" defTabSz="914400" rtl="0" eaLnBrk="0" fontAlgn="base" latinLnBrk="0" hangingPunct="0">
                        <a:lnSpc>
                          <a:spcPct val="100000"/>
                        </a:lnSpc>
                        <a:spcBef>
                          <a:spcPct val="0"/>
                        </a:spcBef>
                        <a:spcAft>
                          <a:spcPct val="0"/>
                        </a:spcAft>
                        <a:buClr>
                          <a:schemeClr val="hlink"/>
                        </a:buClr>
                        <a:buSzTx/>
                        <a:buFontTx/>
                        <a:buNone/>
                        <a:tabLst/>
                      </a:pPr>
                      <a:r>
                        <a:rPr kumimoji="0" lang="en-US" sz="2400" b="0"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Automobile</a:t>
                      </a:r>
                    </a:p>
                    <a:p>
                      <a:pPr marL="0" marR="0" lvl="0" indent="0" algn="ctr" defTabSz="914400" rtl="0" eaLnBrk="0" fontAlgn="base" latinLnBrk="0" hangingPunct="0">
                        <a:lnSpc>
                          <a:spcPct val="100000"/>
                        </a:lnSpc>
                        <a:spcBef>
                          <a:spcPct val="0"/>
                        </a:spcBef>
                        <a:spcAft>
                          <a:spcPct val="0"/>
                        </a:spcAft>
                        <a:buClr>
                          <a:schemeClr val="hlink"/>
                        </a:buClr>
                        <a:buSzTx/>
                        <a:buFontTx/>
                        <a:buNone/>
                        <a:tabLst/>
                      </a:pPr>
                      <a:r>
                        <a:rPr kumimoji="0" lang="en-US" sz="2400" b="0"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Bus </a:t>
                      </a:r>
                    </a:p>
                    <a:p>
                      <a:pPr marL="0" marR="0" lvl="0" indent="0" algn="ctr" defTabSz="914400" rtl="0" eaLnBrk="0" fontAlgn="base" latinLnBrk="0" hangingPunct="0">
                        <a:lnSpc>
                          <a:spcPct val="100000"/>
                        </a:lnSpc>
                        <a:spcBef>
                          <a:spcPct val="0"/>
                        </a:spcBef>
                        <a:spcAft>
                          <a:spcPct val="0"/>
                        </a:spcAft>
                        <a:buClr>
                          <a:schemeClr val="hlink"/>
                        </a:buClr>
                        <a:buSzTx/>
                        <a:buFontTx/>
                        <a:buNone/>
                        <a:tabLst/>
                      </a:pPr>
                      <a:r>
                        <a:rPr kumimoji="0" lang="en-US" sz="2400" b="0"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Roller </a:t>
                      </a:r>
                    </a:p>
                  </a:txBody>
                  <a:tcPr marL="91424" marR="91424"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2400" b="0"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20</a:t>
                      </a:r>
                    </a:p>
                    <a:p>
                      <a:pPr marL="0" marR="0" lvl="0" indent="0" algn="ctr" defTabSz="914400" rtl="0" eaLnBrk="0" fontAlgn="base" latinLnBrk="0" hangingPunct="0">
                        <a:lnSpc>
                          <a:spcPct val="100000"/>
                        </a:lnSpc>
                        <a:spcBef>
                          <a:spcPct val="0"/>
                        </a:spcBef>
                        <a:spcAft>
                          <a:spcPct val="0"/>
                        </a:spcAft>
                        <a:buClr>
                          <a:schemeClr val="hlink"/>
                        </a:buClr>
                        <a:buSzTx/>
                        <a:buFontTx/>
                        <a:buNone/>
                        <a:tabLst/>
                      </a:pPr>
                      <a:r>
                        <a:rPr kumimoji="0" lang="en-US" sz="2400" b="0"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17</a:t>
                      </a:r>
                    </a:p>
                    <a:p>
                      <a:pPr marL="0" marR="0" lvl="0" indent="0" algn="ctr" defTabSz="914400" rtl="0" eaLnBrk="0" fontAlgn="base" latinLnBrk="0" hangingPunct="0">
                        <a:lnSpc>
                          <a:spcPct val="100000"/>
                        </a:lnSpc>
                        <a:spcBef>
                          <a:spcPct val="0"/>
                        </a:spcBef>
                        <a:spcAft>
                          <a:spcPct val="0"/>
                        </a:spcAft>
                        <a:buClr>
                          <a:schemeClr val="hlink"/>
                        </a:buClr>
                        <a:buSzTx/>
                        <a:buFontTx/>
                        <a:buNone/>
                        <a:tabLst/>
                      </a:pPr>
                      <a:r>
                        <a:rPr kumimoji="0" lang="en-US" sz="2400" b="0"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8</a:t>
                      </a:r>
                    </a:p>
                    <a:p>
                      <a:pPr marL="0" marR="0" lvl="0" indent="0" algn="ctr" defTabSz="914400" rtl="0" eaLnBrk="0" fontAlgn="base" latinLnBrk="0" hangingPunct="0">
                        <a:lnSpc>
                          <a:spcPct val="100000"/>
                        </a:lnSpc>
                        <a:spcBef>
                          <a:spcPct val="0"/>
                        </a:spcBef>
                        <a:spcAft>
                          <a:spcPct val="0"/>
                        </a:spcAft>
                        <a:buClr>
                          <a:schemeClr val="hlink"/>
                        </a:buClr>
                        <a:buSzTx/>
                        <a:buFontTx/>
                        <a:buNone/>
                        <a:tabLst/>
                      </a:pPr>
                      <a:r>
                        <a:rPr kumimoji="0" lang="en-US" sz="2400" b="0"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5</a:t>
                      </a:r>
                    </a:p>
                  </a:txBody>
                  <a:tcPr marL="91424" marR="91424"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2400" b="0"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20</a:t>
                      </a:r>
                    </a:p>
                    <a:p>
                      <a:pPr marL="0" marR="0" lvl="0" indent="0" algn="ctr" defTabSz="914400" rtl="0" eaLnBrk="0" fontAlgn="base" latinLnBrk="0" hangingPunct="0">
                        <a:lnSpc>
                          <a:spcPct val="100000"/>
                        </a:lnSpc>
                        <a:spcBef>
                          <a:spcPct val="0"/>
                        </a:spcBef>
                        <a:spcAft>
                          <a:spcPct val="0"/>
                        </a:spcAft>
                        <a:buClr>
                          <a:schemeClr val="hlink"/>
                        </a:buClr>
                        <a:buSzTx/>
                        <a:buFontTx/>
                        <a:buNone/>
                        <a:tabLst/>
                      </a:pPr>
                      <a:r>
                        <a:rPr kumimoji="0" lang="en-US" sz="2400" b="0"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18</a:t>
                      </a:r>
                    </a:p>
                    <a:p>
                      <a:pPr marL="0" marR="0" lvl="0" indent="0" algn="ctr" defTabSz="914400" rtl="0" eaLnBrk="0" fontAlgn="base" latinLnBrk="0" hangingPunct="0">
                        <a:lnSpc>
                          <a:spcPct val="100000"/>
                        </a:lnSpc>
                        <a:spcBef>
                          <a:spcPct val="0"/>
                        </a:spcBef>
                        <a:spcAft>
                          <a:spcPct val="0"/>
                        </a:spcAft>
                        <a:buClr>
                          <a:schemeClr val="hlink"/>
                        </a:buClr>
                        <a:buSzTx/>
                        <a:buFontTx/>
                        <a:buNone/>
                        <a:tabLst/>
                      </a:pPr>
                      <a:r>
                        <a:rPr kumimoji="0" lang="en-US" sz="2400" b="0"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7</a:t>
                      </a:r>
                    </a:p>
                    <a:p>
                      <a:pPr marL="0" marR="0" lvl="0" indent="0" algn="ctr" defTabSz="914400" rtl="0" eaLnBrk="0" fontAlgn="base" latinLnBrk="0" hangingPunct="0">
                        <a:lnSpc>
                          <a:spcPct val="100000"/>
                        </a:lnSpc>
                        <a:spcBef>
                          <a:spcPct val="0"/>
                        </a:spcBef>
                        <a:spcAft>
                          <a:spcPct val="0"/>
                        </a:spcAft>
                        <a:buClr>
                          <a:schemeClr val="hlink"/>
                        </a:buClr>
                        <a:buSzTx/>
                        <a:buFontTx/>
                        <a:buNone/>
                        <a:tabLst/>
                      </a:pPr>
                      <a:r>
                        <a:rPr kumimoji="0" lang="en-US" sz="2400" b="0"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5</a:t>
                      </a:r>
                    </a:p>
                  </a:txBody>
                  <a:tcPr marL="91424" marR="91424"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2400" b="0"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40</a:t>
                      </a:r>
                    </a:p>
                    <a:p>
                      <a:pPr marL="0" marR="0" lvl="0" indent="0" algn="ctr" defTabSz="914400" rtl="0" eaLnBrk="0" fontAlgn="base" latinLnBrk="0" hangingPunct="0">
                        <a:lnSpc>
                          <a:spcPct val="100000"/>
                        </a:lnSpc>
                        <a:spcBef>
                          <a:spcPct val="0"/>
                        </a:spcBef>
                        <a:spcAft>
                          <a:spcPct val="0"/>
                        </a:spcAft>
                        <a:buClr>
                          <a:schemeClr val="hlink"/>
                        </a:buClr>
                        <a:buSzTx/>
                        <a:buFontTx/>
                        <a:buNone/>
                        <a:tabLst/>
                      </a:pPr>
                      <a:r>
                        <a:rPr kumimoji="0" lang="en-US" sz="2400" b="0"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35</a:t>
                      </a:r>
                    </a:p>
                    <a:p>
                      <a:pPr marL="0" marR="0" lvl="0" indent="0" algn="ctr" defTabSz="914400" rtl="0" eaLnBrk="0" fontAlgn="base" latinLnBrk="0" hangingPunct="0">
                        <a:lnSpc>
                          <a:spcPct val="100000"/>
                        </a:lnSpc>
                        <a:spcBef>
                          <a:spcPct val="0"/>
                        </a:spcBef>
                        <a:spcAft>
                          <a:spcPct val="0"/>
                        </a:spcAft>
                        <a:buClr>
                          <a:schemeClr val="hlink"/>
                        </a:buClr>
                        <a:buSzTx/>
                        <a:buFontTx/>
                        <a:buNone/>
                        <a:tabLst/>
                      </a:pPr>
                      <a:r>
                        <a:rPr kumimoji="0" lang="en-US" sz="2400" b="0"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15</a:t>
                      </a:r>
                    </a:p>
                    <a:p>
                      <a:pPr marL="0" marR="0" lvl="0" indent="0" algn="ctr" defTabSz="914400" rtl="0" eaLnBrk="0" fontAlgn="base" latinLnBrk="0" hangingPunct="0">
                        <a:lnSpc>
                          <a:spcPct val="100000"/>
                        </a:lnSpc>
                        <a:spcBef>
                          <a:spcPct val="0"/>
                        </a:spcBef>
                        <a:spcAft>
                          <a:spcPct val="0"/>
                        </a:spcAft>
                        <a:buClr>
                          <a:schemeClr val="hlink"/>
                        </a:buClr>
                        <a:buSzTx/>
                        <a:buFontTx/>
                        <a:buNone/>
                        <a:tabLst/>
                      </a:pPr>
                      <a:r>
                        <a:rPr kumimoji="0" lang="en-US" sz="2400" b="0"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10</a:t>
                      </a:r>
                    </a:p>
                  </a:txBody>
                  <a:tcPr marL="91424" marR="91424"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1"/>
                  </a:ext>
                </a:extLst>
              </a:tr>
              <a:tr h="601666">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2400" b="0"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Total</a:t>
                      </a:r>
                    </a:p>
                  </a:txBody>
                  <a:tcPr marL="91424" marR="91424"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2400" b="0" i="0" u="none" strike="noStrike" cap="none" normalizeH="0" baseline="0">
                          <a:ln>
                            <a:noFill/>
                          </a:ln>
                          <a:solidFill>
                            <a:srgbClr val="00B050"/>
                          </a:solidFill>
                          <a:effectLst/>
                          <a:latin typeface="Times New Roman" panose="02020603050405020304" pitchFamily="18" charset="0"/>
                          <a:cs typeface="Times New Roman" panose="02020603050405020304" pitchFamily="18" charset="0"/>
                        </a:rPr>
                        <a:t>50</a:t>
                      </a:r>
                    </a:p>
                  </a:txBody>
                  <a:tcPr marL="91424" marR="91424"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2400" b="0"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50</a:t>
                      </a:r>
                    </a:p>
                  </a:txBody>
                  <a:tcPr marL="91424" marR="91424"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2400" b="0"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100</a:t>
                      </a:r>
                    </a:p>
                  </a:txBody>
                  <a:tcPr marL="91424" marR="91424"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B195C79C-9912-4565-A2D4-362516B4335E}"/>
              </a:ext>
            </a:extLst>
          </p:cNvPr>
          <p:cNvSpPr>
            <a:spLocks noGrp="1" noChangeArrowheads="1"/>
          </p:cNvSpPr>
          <p:nvPr>
            <p:ph type="ctrTitle"/>
          </p:nvPr>
        </p:nvSpPr>
        <p:spPr>
          <a:xfrm>
            <a:off x="1739900" y="404813"/>
            <a:ext cx="2195513" cy="576262"/>
          </a:xfrm>
        </p:spPr>
        <p:txBody>
          <a:bodyPr/>
          <a:lstStyle/>
          <a:p>
            <a:pPr algn="justLow"/>
            <a:r>
              <a:rPr lang="en-US" altLang="en-US" sz="2800" b="1" i="1">
                <a:solidFill>
                  <a:srgbClr val="00B050"/>
                </a:solidFill>
                <a:latin typeface="Times New Roman" panose="02020603050405020304" pitchFamily="18" charset="0"/>
                <a:cs typeface="Times New Roman" panose="02020603050405020304" pitchFamily="18" charset="0"/>
              </a:rPr>
              <a:t>Problem 2.</a:t>
            </a:r>
            <a:r>
              <a:rPr lang="en-US" altLang="en-US" sz="2800" b="1">
                <a:solidFill>
                  <a:srgbClr val="00B050"/>
                </a:solidFill>
                <a:latin typeface="Times New Roman" panose="02020603050405020304" pitchFamily="18" charset="0"/>
                <a:cs typeface="Times New Roman" panose="02020603050405020304" pitchFamily="18" charset="0"/>
              </a:rPr>
              <a:t> </a:t>
            </a:r>
          </a:p>
        </p:txBody>
      </p:sp>
      <p:graphicFrame>
        <p:nvGraphicFramePr>
          <p:cNvPr id="2162" name="Group 114">
            <a:extLst>
              <a:ext uri="{FF2B5EF4-FFF2-40B4-BE49-F238E27FC236}">
                <a16:creationId xmlns:a16="http://schemas.microsoft.com/office/drawing/2014/main" id="{08E3CB87-77C7-442F-BD63-344FC5553D9D}"/>
              </a:ext>
            </a:extLst>
          </p:cNvPr>
          <p:cNvGraphicFramePr>
            <a:graphicFrameLocks noGrp="1"/>
          </p:cNvGraphicFramePr>
          <p:nvPr/>
        </p:nvGraphicFramePr>
        <p:xfrm>
          <a:off x="1774825" y="2997200"/>
          <a:ext cx="8569325" cy="1892424"/>
        </p:xfrm>
        <a:graphic>
          <a:graphicData uri="http://schemas.openxmlformats.org/drawingml/2006/table">
            <a:tbl>
              <a:tblPr/>
              <a:tblGrid>
                <a:gridCol w="3038250">
                  <a:extLst>
                    <a:ext uri="{9D8B030D-6E8A-4147-A177-3AD203B41FA5}">
                      <a16:colId xmlns:a16="http://schemas.microsoft.com/office/drawing/2014/main" val="20000"/>
                    </a:ext>
                  </a:extLst>
                </a:gridCol>
                <a:gridCol w="2506853">
                  <a:extLst>
                    <a:ext uri="{9D8B030D-6E8A-4147-A177-3AD203B41FA5}">
                      <a16:colId xmlns:a16="http://schemas.microsoft.com/office/drawing/2014/main" val="20001"/>
                    </a:ext>
                  </a:extLst>
                </a:gridCol>
                <a:gridCol w="2011490">
                  <a:extLst>
                    <a:ext uri="{9D8B030D-6E8A-4147-A177-3AD203B41FA5}">
                      <a16:colId xmlns:a16="http://schemas.microsoft.com/office/drawing/2014/main" val="20002"/>
                    </a:ext>
                  </a:extLst>
                </a:gridCol>
                <a:gridCol w="1012732">
                  <a:extLst>
                    <a:ext uri="{9D8B030D-6E8A-4147-A177-3AD203B41FA5}">
                      <a16:colId xmlns:a16="http://schemas.microsoft.com/office/drawing/2014/main" val="20003"/>
                    </a:ext>
                  </a:extLst>
                </a:gridCol>
              </a:tblGrid>
              <a:tr h="51805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ru-RU"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5" marR="91445" marT="45689" marB="45689"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Not functional</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5" marR="91445" marT="45689" marB="45689"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functional</a:t>
                      </a:r>
                    </a:p>
                  </a:txBody>
                  <a:tcPr marL="91445" marR="91445" marT="45689" marB="45689"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Total</a:t>
                      </a:r>
                    </a:p>
                  </a:txBody>
                  <a:tcPr marL="91445" marR="91445" marT="45689" marB="45689"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a:noFill/>
                    </a:lnTlToBr>
                    <a:lnBlToTr>
                      <a:noFill/>
                    </a:lnBlToTr>
                    <a:solidFill>
                      <a:schemeClr val="tx2">
                        <a:lumMod val="40000"/>
                        <a:lumOff val="60000"/>
                      </a:schemeClr>
                    </a:solidFill>
                  </a:tcPr>
                </a:tc>
                <a:extLst>
                  <a:ext uri="{0D108BD9-81ED-4DB2-BD59-A6C34878D82A}">
                    <a16:rowId xmlns:a16="http://schemas.microsoft.com/office/drawing/2014/main" val="10000"/>
                  </a:ext>
                </a:extLst>
              </a:tr>
              <a:tr h="895969">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lubricated</a:t>
                      </a:r>
                    </a:p>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Did Not lubricated</a:t>
                      </a:r>
                    </a:p>
                  </a:txBody>
                  <a:tcPr marL="91445" marR="91445" marT="45689" marB="45689"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90</a:t>
                      </a:r>
                    </a:p>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20</a:t>
                      </a:r>
                    </a:p>
                  </a:txBody>
                  <a:tcPr marL="91445" marR="91445" marT="45689" marB="45689"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30</a:t>
                      </a:r>
                    </a:p>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60</a:t>
                      </a:r>
                    </a:p>
                  </a:txBody>
                  <a:tcPr marL="91445" marR="91445" marT="45689" marB="45689"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120</a:t>
                      </a:r>
                    </a:p>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80</a:t>
                      </a:r>
                    </a:p>
                  </a:txBody>
                  <a:tcPr marL="91445" marR="91445" marT="45689" marB="45689"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a:noFill/>
                    </a:lnTlToBr>
                    <a:lnBlToTr>
                      <a:noFill/>
                    </a:lnBlToTr>
                    <a:solidFill>
                      <a:schemeClr val="tx2">
                        <a:lumMod val="40000"/>
                        <a:lumOff val="60000"/>
                      </a:schemeClr>
                    </a:solidFill>
                  </a:tcPr>
                </a:tc>
                <a:extLst>
                  <a:ext uri="{0D108BD9-81ED-4DB2-BD59-A6C34878D82A}">
                    <a16:rowId xmlns:a16="http://schemas.microsoft.com/office/drawing/2014/main" val="10001"/>
                  </a:ext>
                </a:extLst>
              </a:tr>
              <a:tr h="478276">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Total</a:t>
                      </a:r>
                    </a:p>
                  </a:txBody>
                  <a:tcPr marL="91445" marR="91445" marT="45689" marB="45689"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110</a:t>
                      </a:r>
                    </a:p>
                  </a:txBody>
                  <a:tcPr marL="91445" marR="91445" marT="45689" marB="45689"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90</a:t>
                      </a:r>
                    </a:p>
                  </a:txBody>
                  <a:tcPr marL="91445" marR="91445" marT="45689" marB="45689"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200</a:t>
                      </a:r>
                    </a:p>
                  </a:txBody>
                  <a:tcPr marL="91445" marR="91445" marT="45689" marB="45689"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a:noFill/>
                    </a:lnTlToBr>
                    <a:lnBlToTr>
                      <a:noFill/>
                    </a:lnBlToTr>
                    <a:solidFill>
                      <a:schemeClr val="tx2">
                        <a:lumMod val="40000"/>
                        <a:lumOff val="60000"/>
                      </a:schemeClr>
                    </a:solidFill>
                  </a:tcPr>
                </a:tc>
                <a:extLst>
                  <a:ext uri="{0D108BD9-81ED-4DB2-BD59-A6C34878D82A}">
                    <a16:rowId xmlns:a16="http://schemas.microsoft.com/office/drawing/2014/main" val="10002"/>
                  </a:ext>
                </a:extLst>
              </a:tr>
            </a:tbl>
          </a:graphicData>
        </a:graphic>
      </p:graphicFrame>
      <p:graphicFrame>
        <p:nvGraphicFramePr>
          <p:cNvPr id="2" name="Diagram 1">
            <a:extLst>
              <a:ext uri="{FF2B5EF4-FFF2-40B4-BE49-F238E27FC236}">
                <a16:creationId xmlns:a16="http://schemas.microsoft.com/office/drawing/2014/main" id="{F5836AAC-A727-4C4B-B94E-BF65A9633268}"/>
              </a:ext>
            </a:extLst>
          </p:cNvPr>
          <p:cNvGraphicFramePr/>
          <p:nvPr/>
        </p:nvGraphicFramePr>
        <p:xfrm>
          <a:off x="1774825" y="1628775"/>
          <a:ext cx="8675688" cy="954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97980" y="365124"/>
            <a:ext cx="10411980" cy="5787869"/>
          </a:xfrm>
          <a:prstGeom prst="rect">
            <a:avLst/>
          </a:prstGeom>
        </p:spPr>
      </p:pic>
      <p:sp>
        <p:nvSpPr>
          <p:cNvPr id="5" name="Rectangle 4"/>
          <p:cNvSpPr/>
          <p:nvPr/>
        </p:nvSpPr>
        <p:spPr>
          <a:xfrm>
            <a:off x="3049360" y="6020990"/>
            <a:ext cx="4276684" cy="461665"/>
          </a:xfrm>
          <a:prstGeom prst="rect">
            <a:avLst/>
          </a:prstGeom>
        </p:spPr>
        <p:txBody>
          <a:bodyPr wrap="none">
            <a:spAutoFit/>
          </a:bodyPr>
          <a:lstStyle/>
          <a:p>
            <a:r>
              <a:rPr lang="en-US" sz="2400" dirty="0">
                <a:latin typeface="Times New Roman" pitchFamily="18" charset="0"/>
                <a:cs typeface="Times New Roman" pitchFamily="18" charset="0"/>
              </a:rPr>
              <a:t>Figure  Maintenance Objectives</a:t>
            </a:r>
          </a:p>
        </p:txBody>
      </p:sp>
    </p:spTree>
    <p:extLst>
      <p:ext uri="{BB962C8B-B14F-4D97-AF65-F5344CB8AC3E}">
        <p14:creationId xmlns:p14="http://schemas.microsoft.com/office/powerpoint/2010/main" val="109252203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18AC28C4-377E-4846-BE32-0A7208DF8A45}"/>
              </a:ext>
            </a:extLst>
          </p:cNvPr>
          <p:cNvSpPr>
            <a:spLocks noGrp="1" noChangeArrowheads="1"/>
          </p:cNvSpPr>
          <p:nvPr>
            <p:ph type="title"/>
          </p:nvPr>
        </p:nvSpPr>
        <p:spPr>
          <a:xfrm>
            <a:off x="1919288" y="476250"/>
            <a:ext cx="6121400" cy="649288"/>
          </a:xfrm>
          <a:ln>
            <a:solidFill>
              <a:schemeClr val="accent1"/>
            </a:solidFill>
          </a:ln>
        </p:spPr>
        <p:txBody>
          <a:bodyPr rtlCol="0">
            <a:normAutofit fontScale="90000"/>
          </a:bodyPr>
          <a:lstStyle/>
          <a:p>
            <a:pPr fontAlgn="auto">
              <a:spcAft>
                <a:spcPts val="0"/>
              </a:spcAft>
              <a:defRPr/>
            </a:pPr>
            <a:r>
              <a:rPr lang="en-US" sz="3600" b="1" dirty="0">
                <a:solidFill>
                  <a:srgbClr val="FF0000"/>
                </a:solidFill>
                <a:latin typeface="Lucida Calligraphy" panose="03010101010101010101" pitchFamily="66" charset="0"/>
                <a:cs typeface="Times New Roman" panose="02020603050405020304" pitchFamily="18" charset="0"/>
              </a:rPr>
              <a:t>a. Marginal probabilities</a:t>
            </a:r>
            <a:r>
              <a:rPr lang="en-US" sz="2800" b="1" dirty="0">
                <a:solidFill>
                  <a:srgbClr val="FF0000"/>
                </a:solidFill>
                <a:latin typeface="Lucida Calligraphy" panose="03010101010101010101" pitchFamily="66" charset="0"/>
                <a:cs typeface="Times New Roman" panose="02020603050405020304" pitchFamily="18" charset="0"/>
              </a:rPr>
              <a:t> </a:t>
            </a:r>
          </a:p>
        </p:txBody>
      </p:sp>
      <p:sp>
        <p:nvSpPr>
          <p:cNvPr id="30723" name="Rectangle 3">
            <a:extLst>
              <a:ext uri="{FF2B5EF4-FFF2-40B4-BE49-F238E27FC236}">
                <a16:creationId xmlns:a16="http://schemas.microsoft.com/office/drawing/2014/main" id="{7081ED7A-AD88-4B87-8043-43713754F855}"/>
              </a:ext>
            </a:extLst>
          </p:cNvPr>
          <p:cNvSpPr>
            <a:spLocks noGrp="1" noChangeArrowheads="1"/>
          </p:cNvSpPr>
          <p:nvPr>
            <p:ph idx="1"/>
          </p:nvPr>
        </p:nvSpPr>
        <p:spPr>
          <a:xfrm>
            <a:off x="695325" y="1268413"/>
            <a:ext cx="11161713" cy="4978400"/>
          </a:xfrm>
        </p:spPr>
        <p:txBody>
          <a:bodyPr/>
          <a:lstStyle/>
          <a:p>
            <a:pPr marL="268288" indent="-268288" algn="just">
              <a:lnSpc>
                <a:spcPct val="150000"/>
              </a:lnSpc>
              <a:buFont typeface="Arial" panose="020B0604020202020204" pitchFamily="34" charset="0"/>
              <a:buNone/>
            </a:pPr>
            <a:r>
              <a:rPr lang="en-US" altLang="en-US">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   Named so because they appear on the “margins” of a probability table. It is probability of single outcome.</a:t>
            </a:r>
            <a:endParaRPr lang="en-US" altLang="en-US">
              <a:solidFill>
                <a:srgbClr val="00B050"/>
              </a:solidFill>
              <a:latin typeface="Times New Roman" panose="02020603050405020304" pitchFamily="18" charset="0"/>
              <a:cs typeface="Times New Roman" panose="02020603050405020304" pitchFamily="18" charset="0"/>
            </a:endParaRPr>
          </a:p>
          <a:p>
            <a:pPr marL="268288" indent="-268288" algn="just">
              <a:lnSpc>
                <a:spcPct val="150000"/>
              </a:lnSpc>
              <a:buFont typeface="Arial" panose="020B0604020202020204" pitchFamily="34" charset="0"/>
              <a:buNone/>
            </a:pPr>
            <a:r>
              <a:rPr lang="en-US" altLang="en-US">
                <a:latin typeface="Times New Roman" panose="02020603050405020304" pitchFamily="18" charset="0"/>
                <a:cs typeface="Times New Roman" panose="02020603050405020304" pitchFamily="18" charset="0"/>
              </a:rPr>
              <a:t>   Example: In problem 1, P(engine), P(vehicle group truck)</a:t>
            </a:r>
          </a:p>
          <a:p>
            <a:pPr marL="268288" indent="-268288" algn="just">
              <a:lnSpc>
                <a:spcPct val="150000"/>
              </a:lnSpc>
              <a:buFont typeface="Arial" panose="020B0604020202020204" pitchFamily="34" charset="0"/>
              <a:buNone/>
            </a:pPr>
            <a:r>
              <a:rPr lang="en-US" altLang="en-US">
                <a:latin typeface="Times New Roman" panose="02020603050405020304" pitchFamily="18" charset="0"/>
                <a:cs typeface="Times New Roman" panose="02020603050405020304" pitchFamily="18" charset="0"/>
              </a:rPr>
              <a:t>   </a:t>
            </a:r>
            <a:r>
              <a:rPr lang="en-US" altLang="en-US">
                <a:solidFill>
                  <a:srgbClr val="0070C0"/>
                </a:solidFill>
                <a:latin typeface="Times New Roman" panose="02020603050405020304" pitchFamily="18" charset="0"/>
                <a:cs typeface="Times New Roman" panose="02020603050405020304" pitchFamily="18" charset="0"/>
              </a:rPr>
              <a:t>P(engine) = number of engine/total number of subjects/problem</a:t>
            </a:r>
          </a:p>
          <a:p>
            <a:pPr marL="268288" indent="-268288" algn="just">
              <a:lnSpc>
                <a:spcPct val="150000"/>
              </a:lnSpc>
              <a:buFont typeface="Arial" panose="020B0604020202020204" pitchFamily="34" charset="0"/>
              <a:buNone/>
            </a:pPr>
            <a:r>
              <a:rPr lang="en-US" altLang="en-US">
                <a:solidFill>
                  <a:srgbClr val="0070C0"/>
                </a:solidFill>
                <a:latin typeface="Times New Roman" panose="02020603050405020304" pitchFamily="18" charset="0"/>
                <a:cs typeface="Times New Roman" panose="02020603050405020304" pitchFamily="18" charset="0"/>
              </a:rPr>
              <a:t>                    = 50/100 </a:t>
            </a:r>
          </a:p>
          <a:p>
            <a:pPr marL="268288" indent="-268288" algn="just">
              <a:lnSpc>
                <a:spcPct val="150000"/>
              </a:lnSpc>
              <a:buFont typeface="Arial" panose="020B0604020202020204" pitchFamily="34" charset="0"/>
              <a:buNone/>
            </a:pPr>
            <a:r>
              <a:rPr lang="en-US" altLang="en-US">
                <a:solidFill>
                  <a:srgbClr val="0070C0"/>
                </a:solidFill>
                <a:latin typeface="Times New Roman" panose="02020603050405020304" pitchFamily="18" charset="0"/>
                <a:cs typeface="Times New Roman" panose="02020603050405020304" pitchFamily="18" charset="0"/>
              </a:rPr>
              <a:t>                    </a:t>
            </a:r>
            <a:r>
              <a:rPr lang="en-US" altLang="en-US" b="1" u="sng">
                <a:solidFill>
                  <a:srgbClr val="0070C0"/>
                </a:solidFill>
                <a:latin typeface="Times New Roman" panose="02020603050405020304" pitchFamily="18" charset="0"/>
                <a:cs typeface="Times New Roman" panose="02020603050405020304" pitchFamily="18" charset="0"/>
              </a:rPr>
              <a:t>= 0.5</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F4F067E9-BF10-4476-A151-5402F1298D66}"/>
              </a:ext>
            </a:extLst>
          </p:cNvPr>
          <p:cNvSpPr>
            <a:spLocks noGrp="1" noChangeArrowheads="1"/>
          </p:cNvSpPr>
          <p:nvPr>
            <p:ph type="title"/>
          </p:nvPr>
        </p:nvSpPr>
        <p:spPr>
          <a:xfrm>
            <a:off x="3216275" y="476250"/>
            <a:ext cx="6264275" cy="576263"/>
          </a:xfrm>
          <a:ln>
            <a:solidFill>
              <a:schemeClr val="accent1"/>
            </a:solidFill>
          </a:ln>
        </p:spPr>
        <p:txBody>
          <a:bodyPr rtlCol="0">
            <a:normAutofit fontScale="90000"/>
          </a:bodyPr>
          <a:lstStyle/>
          <a:p>
            <a:pPr algn="just" fontAlgn="auto">
              <a:spcAft>
                <a:spcPts val="0"/>
              </a:spcAft>
              <a:defRPr/>
            </a:pPr>
            <a:r>
              <a:rPr lang="en-US" sz="3600" dirty="0">
                <a:solidFill>
                  <a:srgbClr val="FF0000"/>
                </a:solidFill>
                <a:latin typeface="Lucida Calligraphy" panose="03010101010101010101" pitchFamily="66" charset="0"/>
                <a:cs typeface="Times New Roman" panose="02020603050405020304" pitchFamily="18" charset="0"/>
              </a:rPr>
              <a:t>b. Conditional probabilities</a:t>
            </a:r>
            <a:r>
              <a:rPr lang="en-US" sz="2800" dirty="0">
                <a:solidFill>
                  <a:srgbClr val="FF0000"/>
                </a:solidFill>
                <a:latin typeface="Lucida Calligraphy" panose="03010101010101010101" pitchFamily="66" charset="0"/>
                <a:cs typeface="Times New Roman" panose="02020603050405020304" pitchFamily="18" charset="0"/>
              </a:rPr>
              <a:t> </a:t>
            </a:r>
          </a:p>
        </p:txBody>
      </p:sp>
      <p:sp>
        <p:nvSpPr>
          <p:cNvPr id="31747" name="Rectangle 3">
            <a:extLst>
              <a:ext uri="{FF2B5EF4-FFF2-40B4-BE49-F238E27FC236}">
                <a16:creationId xmlns:a16="http://schemas.microsoft.com/office/drawing/2014/main" id="{D3286D6E-7A20-439C-97F7-5E7875538BFC}"/>
              </a:ext>
            </a:extLst>
          </p:cNvPr>
          <p:cNvSpPr>
            <a:spLocks noGrp="1" noChangeArrowheads="1"/>
          </p:cNvSpPr>
          <p:nvPr>
            <p:ph idx="1"/>
          </p:nvPr>
        </p:nvSpPr>
        <p:spPr>
          <a:xfrm>
            <a:off x="911225" y="1268413"/>
            <a:ext cx="10872788" cy="5473700"/>
          </a:xfrm>
        </p:spPr>
        <p:txBody>
          <a:bodyPr/>
          <a:lstStyle/>
          <a:p>
            <a:pPr algn="just">
              <a:lnSpc>
                <a:spcPct val="150000"/>
              </a:lnSpc>
              <a:buFont typeface="Arial" panose="020B0604020202020204" pitchFamily="34" charset="0"/>
              <a:buNone/>
            </a:pPr>
            <a:r>
              <a:rPr lang="en-US" altLang="en-US" sz="2400">
                <a:solidFill>
                  <a:srgbClr val="33CC33"/>
                </a:solidFill>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It is the probability of an event on condition that</a:t>
            </a:r>
            <a:r>
              <a:rPr lang="en-US" altLang="en-US" sz="2400">
                <a:solidFill>
                  <a:srgbClr val="33CC33"/>
                </a:solidFill>
                <a:latin typeface="Times New Roman" panose="02020603050405020304" pitchFamily="18" charset="0"/>
                <a:cs typeface="Times New Roman" panose="02020603050405020304" pitchFamily="18" charset="0"/>
              </a:rPr>
              <a:t> </a:t>
            </a:r>
            <a:r>
              <a:rPr lang="en-US" altLang="en-US" sz="2400">
                <a:solidFill>
                  <a:srgbClr val="FF0000"/>
                </a:solidFill>
                <a:latin typeface="Times New Roman" panose="02020603050405020304" pitchFamily="18" charset="0"/>
                <a:cs typeface="Times New Roman" panose="02020603050405020304" pitchFamily="18" charset="0"/>
              </a:rPr>
              <a:t>certain criteria is satisfied.</a:t>
            </a:r>
          </a:p>
          <a:p>
            <a:pPr algn="just">
              <a:lnSpc>
                <a:spcPct val="150000"/>
              </a:lnSpc>
              <a:buFont typeface="Arial" panose="020B0604020202020204" pitchFamily="34" charset="0"/>
              <a:buNone/>
            </a:pPr>
            <a:r>
              <a:rPr lang="en-US" altLang="en-US" sz="2400" b="1">
                <a:solidFill>
                  <a:srgbClr val="33CC33"/>
                </a:solidFill>
                <a:latin typeface="Times New Roman" panose="02020603050405020304" pitchFamily="18" charset="0"/>
                <a:cs typeface="Times New Roman" panose="02020603050405020304" pitchFamily="18" charset="0"/>
              </a:rPr>
              <a:t>Example: </a:t>
            </a:r>
            <a:r>
              <a:rPr lang="en-US" altLang="en-US" sz="2400">
                <a:solidFill>
                  <a:srgbClr val="33CC33"/>
                </a:solidFill>
                <a:latin typeface="Times New Roman" panose="02020603050405020304" pitchFamily="18" charset="0"/>
                <a:cs typeface="Times New Roman" panose="02020603050405020304" pitchFamily="18" charset="0"/>
              </a:rPr>
              <a:t>If a subject was selected randomly and found to be </a:t>
            </a:r>
            <a:r>
              <a:rPr lang="en-US" altLang="en-US" sz="2400" b="1">
                <a:solidFill>
                  <a:srgbClr val="33CC33"/>
                </a:solidFill>
                <a:latin typeface="Times New Roman" panose="02020603050405020304" pitchFamily="18" charset="0"/>
                <a:cs typeface="Times New Roman" panose="02020603050405020304" pitchFamily="18" charset="0"/>
              </a:rPr>
              <a:t>clutch</a:t>
            </a:r>
            <a:r>
              <a:rPr lang="en-US" altLang="en-US" sz="2400">
                <a:solidFill>
                  <a:srgbClr val="33CC33"/>
                </a:solidFill>
                <a:latin typeface="Times New Roman" panose="02020603050405020304" pitchFamily="18" charset="0"/>
                <a:cs typeface="Times New Roman" panose="02020603050405020304" pitchFamily="18" charset="0"/>
              </a:rPr>
              <a:t> problem what is the probability existed on the </a:t>
            </a:r>
            <a:r>
              <a:rPr lang="en-US" altLang="en-US" sz="2400" b="1">
                <a:solidFill>
                  <a:srgbClr val="33CC33"/>
                </a:solidFill>
                <a:latin typeface="Times New Roman" panose="02020603050405020304" pitchFamily="18" charset="0"/>
                <a:cs typeface="Times New Roman" panose="02020603050405020304" pitchFamily="18" charset="0"/>
              </a:rPr>
              <a:t>Truck</a:t>
            </a:r>
          </a:p>
          <a:p>
            <a:pPr algn="just">
              <a:lnSpc>
                <a:spcPct val="150000"/>
              </a:lnSpc>
              <a:buFont typeface="Arial" panose="020B0604020202020204" pitchFamily="34" charset="0"/>
              <a:buNone/>
            </a:pPr>
            <a:r>
              <a:rPr lang="en-US" altLang="en-US" sz="2400">
                <a:solidFill>
                  <a:srgbClr val="3C3CB6"/>
                </a:solidFill>
                <a:latin typeface="Times New Roman" panose="02020603050405020304" pitchFamily="18" charset="0"/>
                <a:cs typeface="Times New Roman" panose="02020603050405020304" pitchFamily="18" charset="0"/>
              </a:rPr>
              <a:t>Here the total possible outcomes constitute a subset (clutch) of the total number of subjects.</a:t>
            </a:r>
          </a:p>
          <a:p>
            <a:pPr algn="just">
              <a:lnSpc>
                <a:spcPct val="150000"/>
              </a:lnSpc>
              <a:buFont typeface="Arial" panose="020B0604020202020204" pitchFamily="34" charset="0"/>
              <a:buNone/>
            </a:pPr>
            <a:r>
              <a:rPr lang="en-US" altLang="en-US" sz="2400">
                <a:solidFill>
                  <a:srgbClr val="FF0000"/>
                </a:solidFill>
                <a:latin typeface="Times New Roman" panose="02020603050405020304" pitchFamily="18" charset="0"/>
                <a:cs typeface="Times New Roman" panose="02020603050405020304" pitchFamily="18" charset="0"/>
              </a:rPr>
              <a:t>This probability is termed probability of Truck given C</a:t>
            </a:r>
          </a:p>
          <a:p>
            <a:pPr algn="just">
              <a:lnSpc>
                <a:spcPct val="150000"/>
              </a:lnSpc>
              <a:buFont typeface="Arial" panose="020B0604020202020204" pitchFamily="34" charset="0"/>
              <a:buNone/>
            </a:pPr>
            <a:r>
              <a:rPr lang="en-US" altLang="en-US" sz="2400">
                <a:solidFill>
                  <a:srgbClr val="7030A0"/>
                </a:solidFill>
                <a:latin typeface="Times New Roman" panose="02020603050405020304" pitchFamily="18" charset="0"/>
                <a:cs typeface="Times New Roman" panose="02020603050405020304" pitchFamily="18" charset="0"/>
              </a:rPr>
              <a:t>P(problem on Truck\ caused by Clutch error) = 20/50 </a:t>
            </a:r>
          </a:p>
          <a:p>
            <a:pPr algn="just">
              <a:lnSpc>
                <a:spcPct val="150000"/>
              </a:lnSpc>
              <a:buFont typeface="Arial" panose="020B0604020202020204" pitchFamily="34" charset="0"/>
              <a:buNone/>
            </a:pPr>
            <a:r>
              <a:rPr lang="en-US" altLang="en-US" sz="2400">
                <a:solidFill>
                  <a:srgbClr val="7030A0"/>
                </a:solidFill>
                <a:latin typeface="Times New Roman" panose="02020603050405020304" pitchFamily="18" charset="0"/>
                <a:cs typeface="Times New Roman" panose="02020603050405020304" pitchFamily="18" charset="0"/>
              </a:rPr>
              <a:t>             </a:t>
            </a:r>
            <a:r>
              <a:rPr lang="en-US" altLang="en-US" sz="2400" b="1" u="sng">
                <a:solidFill>
                  <a:srgbClr val="7030A0"/>
                </a:solidFill>
                <a:latin typeface="Times New Roman" panose="02020603050405020304" pitchFamily="18" charset="0"/>
                <a:cs typeface="Times New Roman" panose="02020603050405020304" pitchFamily="18" charset="0"/>
              </a:rPr>
              <a:t>= 0.40</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4B8B5A95-A5DB-440D-B72F-29A486F745D8}"/>
              </a:ext>
            </a:extLst>
          </p:cNvPr>
          <p:cNvSpPr>
            <a:spLocks noGrp="1" noChangeArrowheads="1"/>
          </p:cNvSpPr>
          <p:nvPr>
            <p:ph type="title"/>
          </p:nvPr>
        </p:nvSpPr>
        <p:spPr>
          <a:xfrm>
            <a:off x="4079875" y="188913"/>
            <a:ext cx="3887788" cy="576262"/>
          </a:xfrm>
          <a:ln>
            <a:solidFill>
              <a:schemeClr val="accent1"/>
            </a:solidFill>
            <a:miter lim="800000"/>
            <a:headEnd/>
            <a:tailEnd/>
          </a:ln>
        </p:spPr>
        <p:txBody>
          <a:bodyPr/>
          <a:lstStyle/>
          <a:p>
            <a:r>
              <a:rPr lang="en-US" altLang="en-US" sz="2800" b="1">
                <a:solidFill>
                  <a:srgbClr val="FF0000"/>
                </a:solidFill>
                <a:latin typeface="Lucida Calligraphy" panose="03010101010101010101" pitchFamily="66" charset="0"/>
              </a:rPr>
              <a:t>c. Joint probability </a:t>
            </a:r>
            <a:endParaRPr lang="en-US" altLang="en-US" sz="2800" b="1">
              <a:solidFill>
                <a:srgbClr val="FF0000"/>
              </a:solidFill>
            </a:endParaRPr>
          </a:p>
        </p:txBody>
      </p:sp>
      <p:sp>
        <p:nvSpPr>
          <p:cNvPr id="32771" name="Rectangle 3">
            <a:extLst>
              <a:ext uri="{FF2B5EF4-FFF2-40B4-BE49-F238E27FC236}">
                <a16:creationId xmlns:a16="http://schemas.microsoft.com/office/drawing/2014/main" id="{4CA65C9F-59D6-408C-B2B0-09EA542CEAE7}"/>
              </a:ext>
            </a:extLst>
          </p:cNvPr>
          <p:cNvSpPr>
            <a:spLocks noGrp="1" noChangeArrowheads="1"/>
          </p:cNvSpPr>
          <p:nvPr>
            <p:ph idx="1"/>
          </p:nvPr>
        </p:nvSpPr>
        <p:spPr>
          <a:xfrm>
            <a:off x="1919288" y="765175"/>
            <a:ext cx="8353425" cy="5832475"/>
          </a:xfrm>
        </p:spPr>
        <p:txBody>
          <a:bodyPr rtlCol="0">
            <a:normAutofit/>
          </a:bodyPr>
          <a:lstStyle/>
          <a:p>
            <a:pPr fontAlgn="auto">
              <a:lnSpc>
                <a:spcPct val="150000"/>
              </a:lnSpc>
              <a:spcAft>
                <a:spcPts val="0"/>
              </a:spcAft>
              <a:buFont typeface="Arial" panose="020B0604020202020204" pitchFamily="34" charset="0"/>
              <a:buNone/>
              <a:defRPr/>
            </a:pPr>
            <a:r>
              <a:rPr lang="en-US" altLang="en-US">
                <a:latin typeface="Times New Roman" panose="02020603050405020304" pitchFamily="18" charset="0"/>
                <a:cs typeface="Times New Roman" panose="02020603050405020304" pitchFamily="18" charset="0"/>
              </a:rPr>
              <a:t>It is the </a:t>
            </a:r>
            <a:r>
              <a:rPr lang="en-US" altLang="en-US">
                <a:solidFill>
                  <a:srgbClr val="FF0000"/>
                </a:solidFill>
                <a:latin typeface="Times New Roman" panose="02020603050405020304" pitchFamily="18" charset="0"/>
                <a:cs typeface="Times New Roman" panose="02020603050405020304" pitchFamily="18" charset="0"/>
              </a:rPr>
              <a:t>probability of occurrence of two or more events together.</a:t>
            </a:r>
          </a:p>
          <a:p>
            <a:pPr fontAlgn="auto">
              <a:lnSpc>
                <a:spcPct val="150000"/>
              </a:lnSpc>
              <a:spcAft>
                <a:spcPts val="0"/>
              </a:spcAft>
              <a:buFontTx/>
              <a:buNone/>
              <a:defRPr/>
            </a:pPr>
            <a:r>
              <a:rPr lang="en-US" altLang="en-US" b="1">
                <a:latin typeface="Times New Roman" panose="02020603050405020304" pitchFamily="18" charset="0"/>
                <a:cs typeface="Times New Roman" panose="02020603050405020304" pitchFamily="18" charset="0"/>
              </a:rPr>
              <a:t>Example: </a:t>
            </a:r>
            <a:r>
              <a:rPr lang="en-US" altLang="en-US">
                <a:latin typeface="Times New Roman" panose="02020603050405020304" pitchFamily="18" charset="0"/>
                <a:cs typeface="Times New Roman" panose="02020603050405020304" pitchFamily="18" charset="0"/>
              </a:rPr>
              <a:t>Probability of problem of </a:t>
            </a:r>
            <a:r>
              <a:rPr lang="en-US" altLang="en-US">
                <a:solidFill>
                  <a:srgbClr val="FF0000"/>
                </a:solidFill>
                <a:latin typeface="Times New Roman" panose="02020603050405020304" pitchFamily="18" charset="0"/>
                <a:cs typeface="Times New Roman" panose="02020603050405020304" pitchFamily="18" charset="0"/>
              </a:rPr>
              <a:t>being </a:t>
            </a:r>
            <a:r>
              <a:rPr lang="en-US" altLang="en-US" b="1">
                <a:solidFill>
                  <a:srgbClr val="FF0000"/>
                </a:solidFill>
                <a:latin typeface="Times New Roman" panose="02020603050405020304" pitchFamily="18" charset="0"/>
                <a:cs typeface="Times New Roman" panose="02020603050405020304" pitchFamily="18" charset="0"/>
              </a:rPr>
              <a:t>Engine </a:t>
            </a:r>
            <a:r>
              <a:rPr lang="en-US" altLang="en-US">
                <a:latin typeface="Times New Roman" panose="02020603050405020304" pitchFamily="18" charset="0"/>
                <a:cs typeface="Times New Roman" panose="02020603050405020304" pitchFamily="18" charset="0"/>
              </a:rPr>
              <a:t>&amp; </a:t>
            </a:r>
            <a:r>
              <a:rPr lang="en-US" altLang="en-US" b="1">
                <a:solidFill>
                  <a:srgbClr val="000066"/>
                </a:solidFill>
                <a:latin typeface="Times New Roman" panose="02020603050405020304" pitchFamily="18" charset="0"/>
                <a:cs typeface="Times New Roman" panose="02020603050405020304" pitchFamily="18" charset="0"/>
              </a:rPr>
              <a:t>belong to Roller</a:t>
            </a:r>
          </a:p>
          <a:p>
            <a:pPr fontAlgn="auto">
              <a:lnSpc>
                <a:spcPct val="150000"/>
              </a:lnSpc>
              <a:spcAft>
                <a:spcPts val="0"/>
              </a:spcAft>
              <a:buFontTx/>
              <a:buNone/>
              <a:defRPr/>
            </a:pPr>
            <a:r>
              <a:rPr lang="en-US" altLang="en-US">
                <a:latin typeface="Times New Roman" panose="02020603050405020304" pitchFamily="18" charset="0"/>
                <a:cs typeface="Times New Roman" panose="02020603050405020304" pitchFamily="18" charset="0"/>
              </a:rPr>
              <a:t>   P(E and R) = P(E</a:t>
            </a:r>
            <a:r>
              <a:rPr lang="en-US" altLang="en-US" b="1">
                <a:latin typeface="Times New Roman" panose="02020603050405020304" pitchFamily="18" charset="0"/>
                <a:cs typeface="Times New Roman" panose="02020603050405020304" pitchFamily="18" charset="0"/>
              </a:rPr>
              <a:t>∩</a:t>
            </a:r>
            <a:r>
              <a:rPr lang="en-US" altLang="en-US">
                <a:latin typeface="Times New Roman" panose="02020603050405020304" pitchFamily="18" charset="0"/>
                <a:cs typeface="Times New Roman" panose="02020603050405020304" pitchFamily="18" charset="0"/>
              </a:rPr>
              <a:t>R)</a:t>
            </a:r>
          </a:p>
          <a:p>
            <a:pPr fontAlgn="auto">
              <a:lnSpc>
                <a:spcPct val="150000"/>
              </a:lnSpc>
              <a:spcAft>
                <a:spcPts val="0"/>
              </a:spcAft>
              <a:buFontTx/>
              <a:buNone/>
              <a:defRPr/>
            </a:pPr>
            <a:r>
              <a:rPr lang="en-US" altLang="en-US">
                <a:latin typeface="Times New Roman" panose="02020603050405020304" pitchFamily="18" charset="0"/>
                <a:cs typeface="Times New Roman" panose="02020603050405020304" pitchFamily="18" charset="0"/>
              </a:rPr>
              <a:t>                       = P(E)X P(R) = (50/100) X (10/100)</a:t>
            </a:r>
          </a:p>
          <a:p>
            <a:pPr fontAlgn="auto">
              <a:lnSpc>
                <a:spcPct val="150000"/>
              </a:lnSpc>
              <a:spcAft>
                <a:spcPts val="0"/>
              </a:spcAft>
              <a:buFontTx/>
              <a:buNone/>
              <a:defRPr/>
            </a:pPr>
            <a:r>
              <a:rPr lang="en-US" altLang="en-US">
                <a:latin typeface="Times New Roman" panose="02020603050405020304" pitchFamily="18" charset="0"/>
                <a:cs typeface="Times New Roman" panose="02020603050405020304" pitchFamily="18" charset="0"/>
              </a:rPr>
              <a:t>                       </a:t>
            </a:r>
            <a:r>
              <a:rPr lang="en-US" altLang="en-US" u="sng">
                <a:latin typeface="Times New Roman" panose="02020603050405020304" pitchFamily="18" charset="0"/>
                <a:cs typeface="Times New Roman" panose="02020603050405020304" pitchFamily="18" charset="0"/>
              </a:rPr>
              <a:t>= 0.05</a:t>
            </a:r>
          </a:p>
          <a:p>
            <a:pPr fontAlgn="auto">
              <a:lnSpc>
                <a:spcPct val="150000"/>
              </a:lnSpc>
              <a:spcAft>
                <a:spcPts val="0"/>
              </a:spcAft>
              <a:buFontTx/>
              <a:buNone/>
              <a:defRPr/>
            </a:pPr>
            <a:r>
              <a:rPr lang="en-US" altLang="en-US" b="1">
                <a:latin typeface="Times New Roman" panose="02020603050405020304" pitchFamily="18" charset="0"/>
                <a:cs typeface="Times New Roman" panose="02020603050405020304" pitchFamily="18" charset="0"/>
              </a:rPr>
              <a:t>  ∩ = intersection</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968F43A6-DB89-4A05-89C9-1CA4AA1642C4}"/>
              </a:ext>
            </a:extLst>
          </p:cNvPr>
          <p:cNvSpPr>
            <a:spLocks noGrp="1" noChangeArrowheads="1"/>
          </p:cNvSpPr>
          <p:nvPr>
            <p:ph type="title"/>
          </p:nvPr>
        </p:nvSpPr>
        <p:spPr>
          <a:xfrm>
            <a:off x="4440238" y="620713"/>
            <a:ext cx="2087562" cy="741362"/>
          </a:xfrm>
          <a:ln>
            <a:solidFill>
              <a:schemeClr val="accent1"/>
            </a:solidFill>
            <a:miter lim="800000"/>
            <a:headEnd/>
            <a:tailEnd/>
          </a:ln>
        </p:spPr>
        <p:txBody>
          <a:bodyPr/>
          <a:lstStyle/>
          <a:p>
            <a:r>
              <a:rPr lang="en-US" altLang="en-US" sz="3600">
                <a:solidFill>
                  <a:srgbClr val="FF0000"/>
                </a:solidFill>
                <a:latin typeface="Times New Roman" panose="02020603050405020304" pitchFamily="18" charset="0"/>
                <a:cs typeface="Times New Roman" panose="02020603050405020304" pitchFamily="18" charset="0"/>
              </a:rPr>
              <a:t>Properties</a:t>
            </a:r>
            <a:r>
              <a:rPr lang="en-US" altLang="en-US" sz="2800">
                <a:solidFill>
                  <a:srgbClr val="FF0000"/>
                </a:solidFill>
                <a:latin typeface="Times New Roman" panose="02020603050405020304" pitchFamily="18" charset="0"/>
                <a:cs typeface="Times New Roman" panose="02020603050405020304" pitchFamily="18" charset="0"/>
              </a:rPr>
              <a:t> </a:t>
            </a:r>
            <a:endParaRPr lang="en-US" altLang="en-US" sz="2800">
              <a:solidFill>
                <a:srgbClr val="FF0000"/>
              </a:solidFill>
            </a:endParaRPr>
          </a:p>
        </p:txBody>
      </p:sp>
      <p:sp>
        <p:nvSpPr>
          <p:cNvPr id="33795" name="Rectangle 3">
            <a:extLst>
              <a:ext uri="{FF2B5EF4-FFF2-40B4-BE49-F238E27FC236}">
                <a16:creationId xmlns:a16="http://schemas.microsoft.com/office/drawing/2014/main" id="{20B940F9-5058-49CF-976E-E8BC2E912A1F}"/>
              </a:ext>
            </a:extLst>
          </p:cNvPr>
          <p:cNvSpPr>
            <a:spLocks noGrp="1" noChangeArrowheads="1"/>
          </p:cNvSpPr>
          <p:nvPr>
            <p:ph idx="1"/>
          </p:nvPr>
        </p:nvSpPr>
        <p:spPr>
          <a:xfrm>
            <a:off x="1847850" y="1557338"/>
            <a:ext cx="8712200" cy="4535487"/>
          </a:xfrm>
        </p:spPr>
        <p:txBody>
          <a:bodyPr/>
          <a:lstStyle/>
          <a:p>
            <a:pPr algn="just">
              <a:lnSpc>
                <a:spcPct val="150000"/>
              </a:lnSpc>
              <a:buFontTx/>
              <a:buBlip>
                <a:blip r:embed="rId2"/>
              </a:buBlip>
            </a:pPr>
            <a:r>
              <a:rPr lang="en-US" altLang="en-US">
                <a:solidFill>
                  <a:srgbClr val="0070C0"/>
                </a:solidFill>
                <a:latin typeface="Times New Roman" panose="02020603050405020304" pitchFamily="18" charset="0"/>
                <a:cs typeface="Times New Roman" panose="02020603050405020304" pitchFamily="18" charset="0"/>
              </a:rPr>
              <a:t> The probability ranges between 0 and 1</a:t>
            </a:r>
          </a:p>
          <a:p>
            <a:pPr algn="just">
              <a:lnSpc>
                <a:spcPct val="150000"/>
              </a:lnSpc>
              <a:buFontTx/>
              <a:buBlip>
                <a:blip r:embed="rId2"/>
              </a:buBlip>
            </a:pPr>
            <a:r>
              <a:rPr lang="en-US" altLang="en-US">
                <a:latin typeface="Times New Roman" panose="02020603050405020304" pitchFamily="18" charset="0"/>
                <a:cs typeface="Times New Roman" panose="02020603050405020304" pitchFamily="18" charset="0"/>
              </a:rPr>
              <a:t> If an outcome cannot occur, its probability is 0</a:t>
            </a:r>
          </a:p>
          <a:p>
            <a:pPr algn="just">
              <a:lnSpc>
                <a:spcPct val="150000"/>
              </a:lnSpc>
              <a:buFontTx/>
              <a:buBlip>
                <a:blip r:embed="rId2"/>
              </a:buBlip>
            </a:pPr>
            <a:r>
              <a:rPr lang="en-US" altLang="en-US">
                <a:solidFill>
                  <a:srgbClr val="33CC33"/>
                </a:solidFill>
                <a:latin typeface="Times New Roman" panose="02020603050405020304" pitchFamily="18" charset="0"/>
                <a:cs typeface="Times New Roman" panose="02020603050405020304" pitchFamily="18" charset="0"/>
              </a:rPr>
              <a:t> If an outcome is sure, it has a probability of 1</a:t>
            </a:r>
          </a:p>
          <a:p>
            <a:pPr algn="just">
              <a:lnSpc>
                <a:spcPct val="150000"/>
              </a:lnSpc>
              <a:buFontTx/>
              <a:buBlip>
                <a:blip r:embed="rId2"/>
              </a:buBlip>
            </a:pPr>
            <a:r>
              <a:rPr lang="en-US" altLang="en-US">
                <a:solidFill>
                  <a:srgbClr val="FF0000"/>
                </a:solidFill>
                <a:latin typeface="Times New Roman" panose="02020603050405020304" pitchFamily="18" charset="0"/>
                <a:cs typeface="Times New Roman" panose="02020603050405020304" pitchFamily="18" charset="0"/>
              </a:rPr>
              <a:t> The sum of probabilities of mutually exclusive </a:t>
            </a:r>
            <a:r>
              <a:rPr lang="en-US" altLang="en-US">
                <a:solidFill>
                  <a:srgbClr val="0070C0"/>
                </a:solidFill>
                <a:latin typeface="Times New Roman" panose="02020603050405020304" pitchFamily="18" charset="0"/>
                <a:cs typeface="Times New Roman" panose="02020603050405020304" pitchFamily="18" charset="0"/>
              </a:rPr>
              <a:t>outcomes  is equal to 1               P(E) + P(C) = 1</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DEC853C-9F6D-462B-83C2-4161E09D6E06}"/>
              </a:ext>
            </a:extLst>
          </p:cNvPr>
          <p:cNvSpPr>
            <a:spLocks noGrp="1" noChangeArrowheads="1"/>
          </p:cNvSpPr>
          <p:nvPr>
            <p:ph type="title"/>
          </p:nvPr>
        </p:nvSpPr>
        <p:spPr>
          <a:xfrm>
            <a:off x="3648075" y="260350"/>
            <a:ext cx="4319588" cy="544513"/>
          </a:xfrm>
          <a:ln>
            <a:solidFill>
              <a:schemeClr val="accent1"/>
            </a:solidFill>
          </a:ln>
        </p:spPr>
        <p:txBody>
          <a:bodyPr rtlCol="0">
            <a:normAutofit fontScale="90000"/>
          </a:bodyPr>
          <a:lstStyle/>
          <a:p>
            <a:pPr algn="ctr" fontAlgn="auto">
              <a:spcAft>
                <a:spcPts val="0"/>
              </a:spcAft>
              <a:defRPr/>
            </a:pPr>
            <a:r>
              <a:rPr lang="en-US" sz="4000" dirty="0">
                <a:solidFill>
                  <a:srgbClr val="FF0000"/>
                </a:solidFill>
                <a:latin typeface="Times New Roman" panose="02020603050405020304" pitchFamily="18" charset="0"/>
                <a:cs typeface="Times New Roman" panose="02020603050405020304" pitchFamily="18" charset="0"/>
              </a:rPr>
              <a:t>Rules of probability</a:t>
            </a:r>
          </a:p>
        </p:txBody>
      </p:sp>
      <p:sp>
        <p:nvSpPr>
          <p:cNvPr id="34819" name="Rectangle 3">
            <a:extLst>
              <a:ext uri="{FF2B5EF4-FFF2-40B4-BE49-F238E27FC236}">
                <a16:creationId xmlns:a16="http://schemas.microsoft.com/office/drawing/2014/main" id="{41F9937A-4755-4803-918E-5DF0E4FCB979}"/>
              </a:ext>
            </a:extLst>
          </p:cNvPr>
          <p:cNvSpPr>
            <a:spLocks noGrp="1" noChangeArrowheads="1"/>
          </p:cNvSpPr>
          <p:nvPr>
            <p:ph idx="1"/>
          </p:nvPr>
        </p:nvSpPr>
        <p:spPr>
          <a:xfrm>
            <a:off x="1847850" y="981075"/>
            <a:ext cx="7802563" cy="1727200"/>
          </a:xfrm>
        </p:spPr>
        <p:txBody>
          <a:bodyPr/>
          <a:lstStyle/>
          <a:p>
            <a:pPr marL="182563" indent="-182563" algn="ctr">
              <a:lnSpc>
                <a:spcPct val="100000"/>
              </a:lnSpc>
              <a:buFont typeface="Arial" panose="020B0604020202020204" pitchFamily="34" charset="0"/>
              <a:buNone/>
            </a:pPr>
            <a:r>
              <a:rPr lang="en-US" altLang="en-US" sz="2400" b="1" u="sng">
                <a:solidFill>
                  <a:srgbClr val="33CC33"/>
                </a:solidFill>
                <a:latin typeface="Lucida Calligraphy" panose="03010101010101010101" pitchFamily="66" charset="0"/>
                <a:cs typeface="Times New Roman" panose="02020603050405020304" pitchFamily="18" charset="0"/>
              </a:rPr>
              <a:t>1- Multiplication rule</a:t>
            </a:r>
            <a:endParaRPr lang="en-US" altLang="en-US" sz="2400" u="sng">
              <a:solidFill>
                <a:srgbClr val="33CC33"/>
              </a:solidFill>
              <a:latin typeface="Lucida Calligraphy" panose="03010101010101010101" pitchFamily="66" charset="0"/>
              <a:cs typeface="Times New Roman" panose="02020603050405020304" pitchFamily="18" charset="0"/>
            </a:endParaRPr>
          </a:p>
          <a:p>
            <a:pPr marL="182563" indent="-182563" algn="ctr">
              <a:lnSpc>
                <a:spcPct val="100000"/>
              </a:lnSpc>
              <a:buFont typeface="Arial" panose="020B0604020202020204" pitchFamily="34" charset="0"/>
              <a:buNone/>
            </a:pPr>
            <a:r>
              <a:rPr lang="en-US" altLang="en-US" sz="2400" u="sng">
                <a:solidFill>
                  <a:srgbClr val="000066"/>
                </a:solidFill>
                <a:latin typeface="Lucida Calligraphy" panose="03010101010101010101" pitchFamily="66" charset="0"/>
                <a:cs typeface="Times New Roman" panose="02020603050405020304" pitchFamily="18" charset="0"/>
              </a:rPr>
              <a:t>Independence and multiplication rule</a:t>
            </a:r>
          </a:p>
          <a:p>
            <a:pPr marL="182563" indent="-182563" algn="ctr">
              <a:lnSpc>
                <a:spcPct val="100000"/>
              </a:lnSpc>
              <a:buFont typeface="Arial" panose="020B0604020202020204" pitchFamily="34" charset="0"/>
              <a:buNone/>
            </a:pPr>
            <a:r>
              <a:rPr lang="en-US" altLang="en-US" sz="2400" b="1">
                <a:solidFill>
                  <a:srgbClr val="33CC33"/>
                </a:solidFill>
                <a:latin typeface="Times New Roman" panose="02020603050405020304" pitchFamily="18" charset="0"/>
                <a:cs typeface="Times New Roman" panose="02020603050405020304" pitchFamily="18" charset="0"/>
              </a:rPr>
              <a:t>P(A and B) = P(A) P(B)</a:t>
            </a:r>
          </a:p>
        </p:txBody>
      </p:sp>
      <p:sp>
        <p:nvSpPr>
          <p:cNvPr id="34820" name="Oval 5">
            <a:extLst>
              <a:ext uri="{FF2B5EF4-FFF2-40B4-BE49-F238E27FC236}">
                <a16:creationId xmlns:a16="http://schemas.microsoft.com/office/drawing/2014/main" id="{F6E7B229-CF6D-4802-84AD-AD1F05F7ECE1}"/>
              </a:ext>
            </a:extLst>
          </p:cNvPr>
          <p:cNvSpPr>
            <a:spLocks noChangeArrowheads="1"/>
          </p:cNvSpPr>
          <p:nvPr/>
        </p:nvSpPr>
        <p:spPr bwMode="auto">
          <a:xfrm>
            <a:off x="3000375" y="2349500"/>
            <a:ext cx="2160588" cy="1916113"/>
          </a:xfrm>
          <a:prstGeom prst="ellipse">
            <a:avLst/>
          </a:prstGeom>
          <a:solidFill>
            <a:srgbClr val="99FF99"/>
          </a:solidFill>
          <a:ln w="12700" cap="sq">
            <a:solidFill>
              <a:srgbClr val="99FF99"/>
            </a:solidFill>
            <a:round/>
            <a:headEnd type="none" w="sm" len="sm"/>
            <a:tailEnd type="none" w="sm" len="sm"/>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b="0" baseline="0">
                <a:solidFill>
                  <a:srgbClr val="000066"/>
                </a:solidFill>
                <a:latin typeface="Times New Roman" panose="02020603050405020304" pitchFamily="18" charset="0"/>
                <a:cs typeface="Times New Roman" panose="02020603050405020304" pitchFamily="18" charset="0"/>
              </a:rPr>
              <a:t>P(A)</a:t>
            </a:r>
          </a:p>
        </p:txBody>
      </p:sp>
      <p:sp>
        <p:nvSpPr>
          <p:cNvPr id="5" name="Oval 7">
            <a:extLst>
              <a:ext uri="{FF2B5EF4-FFF2-40B4-BE49-F238E27FC236}">
                <a16:creationId xmlns:a16="http://schemas.microsoft.com/office/drawing/2014/main" id="{F77C11F7-B50D-4C85-A45A-F9A795984D1A}"/>
              </a:ext>
            </a:extLst>
          </p:cNvPr>
          <p:cNvSpPr>
            <a:spLocks noChangeArrowheads="1"/>
          </p:cNvSpPr>
          <p:nvPr/>
        </p:nvSpPr>
        <p:spPr bwMode="auto">
          <a:xfrm>
            <a:off x="6110288" y="2349500"/>
            <a:ext cx="2160587" cy="1944688"/>
          </a:xfrm>
          <a:prstGeom prst="ellipse">
            <a:avLst/>
          </a:prstGeom>
          <a:ln>
            <a:headEnd type="none" w="sm" len="sm"/>
            <a:tailEnd type="none" w="sm" len="sm"/>
          </a:ln>
        </p:spPr>
        <p:style>
          <a:lnRef idx="2">
            <a:schemeClr val="accent3">
              <a:shade val="50000"/>
            </a:schemeClr>
          </a:lnRef>
          <a:fillRef idx="1">
            <a:schemeClr val="accent3"/>
          </a:fillRef>
          <a:effectRef idx="0">
            <a:schemeClr val="accent3"/>
          </a:effectRef>
          <a:fontRef idx="minor">
            <a:schemeClr val="lt1"/>
          </a:fontRef>
        </p:style>
        <p:txBody>
          <a:bodyPr wrap="none" anchor="ctr"/>
          <a:lstStyle>
            <a:lvl1pPr eaLnBrk="0" hangingPunct="0">
              <a:defRPr b="1" baseline="30000">
                <a:solidFill>
                  <a:schemeClr val="tx1"/>
                </a:solidFill>
                <a:latin typeface="Arial Black" panose="020B0A04020102020204" pitchFamily="34" charset="0"/>
                <a:cs typeface="Arial" panose="020B0604020202020204" pitchFamily="34" charset="0"/>
              </a:defRPr>
            </a:lvl1pPr>
            <a:lvl2pPr marL="742950" indent="-285750" eaLnBrk="0" hangingPunct="0">
              <a:defRPr b="1" baseline="30000">
                <a:solidFill>
                  <a:schemeClr val="tx1"/>
                </a:solidFill>
                <a:latin typeface="Arial Black" panose="020B0A04020102020204" pitchFamily="34" charset="0"/>
                <a:cs typeface="Arial" panose="020B0604020202020204" pitchFamily="34" charset="0"/>
              </a:defRPr>
            </a:lvl2pPr>
            <a:lvl3pPr marL="1143000" indent="-228600" eaLnBrk="0" hangingPunct="0">
              <a:defRPr b="1" baseline="30000">
                <a:solidFill>
                  <a:schemeClr val="tx1"/>
                </a:solidFill>
                <a:latin typeface="Arial Black" panose="020B0A04020102020204" pitchFamily="34" charset="0"/>
                <a:cs typeface="Arial" panose="020B0604020202020204" pitchFamily="34" charset="0"/>
              </a:defRPr>
            </a:lvl3pPr>
            <a:lvl4pPr marL="1600200" indent="-228600" eaLnBrk="0" hangingPunct="0">
              <a:defRPr b="1" baseline="30000">
                <a:solidFill>
                  <a:schemeClr val="tx1"/>
                </a:solidFill>
                <a:latin typeface="Arial Black" panose="020B0A04020102020204" pitchFamily="34" charset="0"/>
                <a:cs typeface="Arial" panose="020B0604020202020204" pitchFamily="34" charset="0"/>
              </a:defRPr>
            </a:lvl4pPr>
            <a:lvl5pPr marL="2057400" indent="-228600" eaLnBrk="0" hangingPunct="0">
              <a:defRPr b="1" baseline="30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b="1" baseline="30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b="1" baseline="30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b="1" baseline="30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b="1" baseline="30000">
                <a:solidFill>
                  <a:schemeClr val="tx1"/>
                </a:solidFill>
                <a:latin typeface="Arial Black" panose="020B0A04020102020204" pitchFamily="34" charset="0"/>
                <a:cs typeface="Arial" panose="020B0604020202020204" pitchFamily="34" charset="0"/>
              </a:defRPr>
            </a:lvl9pPr>
          </a:lstStyle>
          <a:p>
            <a:pPr algn="ctr" eaLnBrk="1" hangingPunct="1">
              <a:defRPr/>
            </a:pPr>
            <a:r>
              <a:rPr lang="en-US" sz="3600" b="0" baseline="0" dirty="0">
                <a:solidFill>
                  <a:srgbClr val="000066"/>
                </a:solidFill>
                <a:latin typeface="Times New Roman" panose="02020603050405020304" pitchFamily="18" charset="0"/>
                <a:cs typeface="Times New Roman" panose="02020603050405020304" pitchFamily="18" charset="0"/>
              </a:rPr>
              <a:t>P(B\A)</a:t>
            </a:r>
          </a:p>
        </p:txBody>
      </p:sp>
      <p:sp>
        <p:nvSpPr>
          <p:cNvPr id="34822" name="Oval 6">
            <a:extLst>
              <a:ext uri="{FF2B5EF4-FFF2-40B4-BE49-F238E27FC236}">
                <a16:creationId xmlns:a16="http://schemas.microsoft.com/office/drawing/2014/main" id="{3A6867B6-288B-471E-B0EE-C3EA1AADDDD3}"/>
              </a:ext>
            </a:extLst>
          </p:cNvPr>
          <p:cNvSpPr>
            <a:spLocks noChangeArrowheads="1"/>
          </p:cNvSpPr>
          <p:nvPr/>
        </p:nvSpPr>
        <p:spPr bwMode="auto">
          <a:xfrm>
            <a:off x="4554538" y="3789363"/>
            <a:ext cx="2160587" cy="1871662"/>
          </a:xfrm>
          <a:prstGeom prst="ellipse">
            <a:avLst/>
          </a:prstGeom>
          <a:solidFill>
            <a:srgbClr val="FFCCFF"/>
          </a:solidFill>
          <a:ln w="12700" cap="sq">
            <a:solidFill>
              <a:srgbClr val="FFCCFF"/>
            </a:solidFill>
            <a:round/>
            <a:headEnd type="none" w="sm" len="sm"/>
            <a:tailEnd type="none" w="sm" len="sm"/>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b="0" baseline="0">
                <a:solidFill>
                  <a:srgbClr val="000066"/>
                </a:solidFill>
                <a:latin typeface="Times New Roman" panose="02020603050405020304" pitchFamily="18" charset="0"/>
                <a:cs typeface="Times New Roman" panose="02020603050405020304" pitchFamily="18" charset="0"/>
              </a:rPr>
              <a:t>P(B)</a:t>
            </a:r>
          </a:p>
        </p:txBody>
      </p:sp>
      <p:sp>
        <p:nvSpPr>
          <p:cNvPr id="34823" name="Text Box 8">
            <a:extLst>
              <a:ext uri="{FF2B5EF4-FFF2-40B4-BE49-F238E27FC236}">
                <a16:creationId xmlns:a16="http://schemas.microsoft.com/office/drawing/2014/main" id="{C7160037-81EF-4693-9A65-5BD7D8874717}"/>
              </a:ext>
            </a:extLst>
          </p:cNvPr>
          <p:cNvSpPr txBox="1">
            <a:spLocks noChangeArrowheads="1"/>
          </p:cNvSpPr>
          <p:nvPr/>
        </p:nvSpPr>
        <p:spPr bwMode="auto">
          <a:xfrm>
            <a:off x="2063750" y="5634038"/>
            <a:ext cx="66976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2400" baseline="0">
                <a:solidFill>
                  <a:srgbClr val="33CC33"/>
                </a:solidFill>
                <a:latin typeface="Times New Roman" panose="02020603050405020304" pitchFamily="18" charset="0"/>
                <a:cs typeface="Times New Roman" panose="02020603050405020304" pitchFamily="18" charset="0"/>
              </a:rPr>
              <a:t>A and B are independent</a:t>
            </a:r>
          </a:p>
          <a:p>
            <a:pPr algn="ctr" eaLnBrk="1" hangingPunct="1">
              <a:lnSpc>
                <a:spcPct val="100000"/>
              </a:lnSpc>
              <a:spcBef>
                <a:spcPct val="50000"/>
              </a:spcBef>
              <a:buFontTx/>
              <a:buNone/>
            </a:pPr>
            <a:r>
              <a:rPr lang="en-US" altLang="en-US" sz="2400" u="sng" baseline="0">
                <a:solidFill>
                  <a:srgbClr val="3C3CB6"/>
                </a:solidFill>
                <a:latin typeface="Times New Roman" panose="02020603050405020304" pitchFamily="18" charset="0"/>
                <a:cs typeface="Times New Roman" panose="02020603050405020304" pitchFamily="18" charset="0"/>
              </a:rPr>
              <a:t>P(B\A) = P(B)</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3F408FED-730C-4F96-BAC1-8E0B4EAD7269}"/>
              </a:ext>
            </a:extLst>
          </p:cNvPr>
          <p:cNvSpPr>
            <a:spLocks noGrp="1" noChangeArrowheads="1"/>
          </p:cNvSpPr>
          <p:nvPr>
            <p:ph type="title"/>
          </p:nvPr>
        </p:nvSpPr>
        <p:spPr>
          <a:xfrm>
            <a:off x="1703388" y="115888"/>
            <a:ext cx="6696075" cy="576262"/>
          </a:xfrm>
        </p:spPr>
        <p:txBody>
          <a:bodyPr/>
          <a:lstStyle/>
          <a:p>
            <a:r>
              <a:rPr lang="en-US" altLang="en-US" sz="2800" b="1">
                <a:solidFill>
                  <a:srgbClr val="00B050"/>
                </a:solidFill>
                <a:latin typeface="Lucida Calligraphy" panose="03010101010101010101" pitchFamily="66" charset="0"/>
              </a:rPr>
              <a:t>Example:</a:t>
            </a:r>
          </a:p>
        </p:txBody>
      </p:sp>
      <p:sp>
        <p:nvSpPr>
          <p:cNvPr id="35843" name="Rectangle 3">
            <a:extLst>
              <a:ext uri="{FF2B5EF4-FFF2-40B4-BE49-F238E27FC236}">
                <a16:creationId xmlns:a16="http://schemas.microsoft.com/office/drawing/2014/main" id="{0513AF83-23FC-4CF6-BC66-32B18886BF7A}"/>
              </a:ext>
            </a:extLst>
          </p:cNvPr>
          <p:cNvSpPr>
            <a:spLocks noGrp="1" noChangeArrowheads="1"/>
          </p:cNvSpPr>
          <p:nvPr>
            <p:ph idx="1"/>
          </p:nvPr>
        </p:nvSpPr>
        <p:spPr>
          <a:xfrm>
            <a:off x="1703388" y="692150"/>
            <a:ext cx="8783637" cy="5976938"/>
          </a:xfrm>
        </p:spPr>
        <p:txBody>
          <a:bodyPr rtlCol="0">
            <a:normAutofit lnSpcReduction="10000"/>
          </a:bodyPr>
          <a:lstStyle/>
          <a:p>
            <a:pPr marL="0" indent="0" algn="just" fontAlgn="auto">
              <a:lnSpc>
                <a:spcPct val="150000"/>
              </a:lnSpc>
              <a:spcAft>
                <a:spcPts val="0"/>
              </a:spcAft>
              <a:buFont typeface="Arial" panose="020B0604020202020204" pitchFamily="34" charset="0"/>
              <a:buNone/>
              <a:defRPr/>
            </a:pPr>
            <a:r>
              <a:rPr lang="en-US" altLang="en-US" sz="2400" b="1">
                <a:solidFill>
                  <a:srgbClr val="00B050"/>
                </a:solidFill>
                <a:latin typeface="Lucida Calligraphy" panose="03010101010101010101" pitchFamily="66" charset="0"/>
                <a:cs typeface="Times New Roman" panose="02020603050405020304" pitchFamily="18" charset="0"/>
              </a:rPr>
              <a:t>The joint probability problem of </a:t>
            </a:r>
            <a:r>
              <a:rPr lang="en-US" altLang="en-US" sz="2400" b="1">
                <a:latin typeface="Lucida Calligraphy" panose="03010101010101010101" pitchFamily="66" charset="0"/>
                <a:cs typeface="Times New Roman" panose="02020603050405020304" pitchFamily="18" charset="0"/>
              </a:rPr>
              <a:t>an Engine </a:t>
            </a:r>
            <a:r>
              <a:rPr lang="en-US" altLang="en-US" sz="2400" b="1">
                <a:solidFill>
                  <a:srgbClr val="00B050"/>
                </a:solidFill>
                <a:latin typeface="Lucida Calligraphy" panose="03010101010101010101" pitchFamily="66" charset="0"/>
                <a:cs typeface="Times New Roman" panose="02020603050405020304" pitchFamily="18" charset="0"/>
              </a:rPr>
              <a:t>and having </a:t>
            </a:r>
            <a:r>
              <a:rPr lang="en-US" altLang="en-US" sz="2400" b="1">
                <a:solidFill>
                  <a:srgbClr val="FF0000"/>
                </a:solidFill>
                <a:latin typeface="Lucida Calligraphy" panose="03010101010101010101" pitchFamily="66" charset="0"/>
                <a:cs typeface="Times New Roman" panose="02020603050405020304" pitchFamily="18" charset="0"/>
              </a:rPr>
              <a:t>in truck</a:t>
            </a:r>
          </a:p>
          <a:p>
            <a:pPr marL="0" indent="0" algn="just" fontAlgn="auto">
              <a:lnSpc>
                <a:spcPct val="150000"/>
              </a:lnSpc>
              <a:spcAft>
                <a:spcPts val="0"/>
              </a:spcAft>
              <a:buFont typeface="Arial" panose="020B0604020202020204" pitchFamily="34" charset="0"/>
              <a:buNone/>
              <a:defRPr/>
            </a:pPr>
            <a:r>
              <a:rPr lang="en-US" altLang="en-US" sz="2400">
                <a:latin typeface="Times New Roman" panose="02020603050405020304" pitchFamily="18" charset="0"/>
                <a:cs typeface="Times New Roman" panose="02020603050405020304" pitchFamily="18" charset="0"/>
              </a:rPr>
              <a:t>To know that two events are </a:t>
            </a:r>
            <a:r>
              <a:rPr lang="en-US" altLang="en-US" sz="2400" b="1">
                <a:latin typeface="Times New Roman" panose="02020603050405020304" pitchFamily="18" charset="0"/>
                <a:cs typeface="Times New Roman" panose="02020603050405020304" pitchFamily="18" charset="0"/>
              </a:rPr>
              <a:t>independent compute the </a:t>
            </a:r>
            <a:r>
              <a:rPr lang="en-US" altLang="en-US" sz="2400" b="1">
                <a:solidFill>
                  <a:srgbClr val="FF0000"/>
                </a:solidFill>
                <a:latin typeface="Times New Roman" panose="02020603050405020304" pitchFamily="18" charset="0"/>
                <a:cs typeface="Times New Roman" panose="02020603050405020304" pitchFamily="18" charset="0"/>
              </a:rPr>
              <a:t>marginal </a:t>
            </a:r>
            <a:r>
              <a:rPr lang="en-US" altLang="en-US" sz="2400" b="1">
                <a:latin typeface="Times New Roman" panose="02020603050405020304" pitchFamily="18" charset="0"/>
                <a:cs typeface="Times New Roman" panose="02020603050405020304" pitchFamily="18" charset="0"/>
              </a:rPr>
              <a:t>and </a:t>
            </a:r>
            <a:r>
              <a:rPr lang="en-US" altLang="en-US" sz="2400" b="1">
                <a:solidFill>
                  <a:srgbClr val="FF0000"/>
                </a:solidFill>
                <a:latin typeface="Times New Roman" panose="02020603050405020304" pitchFamily="18" charset="0"/>
                <a:cs typeface="Times New Roman" panose="02020603050405020304" pitchFamily="18" charset="0"/>
              </a:rPr>
              <a:t>conditional</a:t>
            </a:r>
            <a:r>
              <a:rPr lang="en-US" altLang="en-US" sz="2400" b="1">
                <a:latin typeface="Times New Roman" panose="02020603050405020304" pitchFamily="18" charset="0"/>
                <a:cs typeface="Times New Roman" panose="02020603050405020304" pitchFamily="18" charset="0"/>
              </a:rPr>
              <a:t> probabilities of one of them if they are equal the two events are independent</a:t>
            </a:r>
            <a:r>
              <a:rPr lang="en-US" altLang="en-US" sz="2400">
                <a:latin typeface="Times New Roman" panose="02020603050405020304" pitchFamily="18" charset="0"/>
                <a:cs typeface="Times New Roman" panose="02020603050405020304" pitchFamily="18" charset="0"/>
              </a:rPr>
              <a:t>. </a:t>
            </a:r>
            <a:r>
              <a:rPr lang="en-US" altLang="en-US" sz="2400" b="1">
                <a:latin typeface="Times New Roman" panose="02020603050405020304" pitchFamily="18" charset="0"/>
                <a:cs typeface="Times New Roman" panose="02020603050405020304" pitchFamily="18" charset="0"/>
              </a:rPr>
              <a:t>If not equal the two events are dependent</a:t>
            </a:r>
          </a:p>
          <a:p>
            <a:pPr marL="0" indent="0" algn="just" fontAlgn="auto">
              <a:lnSpc>
                <a:spcPct val="150000"/>
              </a:lnSpc>
              <a:spcAft>
                <a:spcPts val="0"/>
              </a:spcAft>
              <a:buFont typeface="Arial" panose="020B0604020202020204" pitchFamily="34" charset="0"/>
              <a:buNone/>
              <a:defRPr/>
            </a:pPr>
            <a:r>
              <a:rPr lang="en-US" altLang="en-US" sz="2400">
                <a:solidFill>
                  <a:srgbClr val="FF0000"/>
                </a:solidFill>
                <a:latin typeface="Times New Roman" panose="02020603050405020304" pitchFamily="18" charset="0"/>
                <a:cs typeface="Times New Roman" panose="02020603050405020304" pitchFamily="18" charset="0"/>
              </a:rPr>
              <a:t>P(truck) = 40/100   = 0.40</a:t>
            </a:r>
          </a:p>
          <a:p>
            <a:pPr marL="0" indent="0" algn="just" fontAlgn="auto">
              <a:lnSpc>
                <a:spcPct val="150000"/>
              </a:lnSpc>
              <a:spcAft>
                <a:spcPts val="0"/>
              </a:spcAft>
              <a:buFont typeface="Arial" panose="020B0604020202020204" pitchFamily="34" charset="0"/>
              <a:buNone/>
              <a:defRPr/>
            </a:pPr>
            <a:r>
              <a:rPr lang="en-US" altLang="en-US" sz="2400">
                <a:solidFill>
                  <a:srgbClr val="002060"/>
                </a:solidFill>
                <a:latin typeface="Times New Roman" panose="02020603050405020304" pitchFamily="18" charset="0"/>
                <a:cs typeface="Times New Roman" panose="02020603050405020304" pitchFamily="18" charset="0"/>
              </a:rPr>
              <a:t>P(T\E)  =  20/50     = 0.40</a:t>
            </a:r>
          </a:p>
          <a:p>
            <a:pPr marL="0" indent="0" algn="just" fontAlgn="auto">
              <a:lnSpc>
                <a:spcPct val="150000"/>
              </a:lnSpc>
              <a:spcAft>
                <a:spcPts val="0"/>
              </a:spcAft>
              <a:buFont typeface="Arial" panose="020B0604020202020204" pitchFamily="34" charset="0"/>
              <a:buNone/>
              <a:defRPr/>
            </a:pPr>
            <a:r>
              <a:rPr lang="en-US" altLang="en-US" sz="2400">
                <a:solidFill>
                  <a:srgbClr val="0070C0"/>
                </a:solidFill>
                <a:latin typeface="Times New Roman" panose="02020603050405020304" pitchFamily="18" charset="0"/>
                <a:cs typeface="Times New Roman" panose="02020603050405020304" pitchFamily="18" charset="0"/>
              </a:rPr>
              <a:t>Then the two events are independent</a:t>
            </a:r>
          </a:p>
          <a:p>
            <a:pPr marL="0" indent="0" algn="just" fontAlgn="auto">
              <a:lnSpc>
                <a:spcPct val="150000"/>
              </a:lnSpc>
              <a:spcAft>
                <a:spcPts val="0"/>
              </a:spcAft>
              <a:buFont typeface="Arial" panose="020B0604020202020204" pitchFamily="34" charset="0"/>
              <a:buNone/>
              <a:defRPr/>
            </a:pPr>
            <a:r>
              <a:rPr lang="en-US" altLang="en-US" sz="2400">
                <a:solidFill>
                  <a:srgbClr val="FF0000"/>
                </a:solidFill>
                <a:latin typeface="Times New Roman" panose="02020603050405020304" pitchFamily="18" charset="0"/>
                <a:cs typeface="Times New Roman" panose="02020603050405020304" pitchFamily="18" charset="0"/>
              </a:rPr>
              <a:t>P(T∩E) = P(T)</a:t>
            </a:r>
            <a:r>
              <a:rPr lang="en-US" altLang="en-US" sz="240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a:solidFill>
                  <a:srgbClr val="FF0000"/>
                </a:solidFill>
                <a:latin typeface="Times New Roman" panose="02020603050405020304" pitchFamily="18" charset="0"/>
                <a:cs typeface="Times New Roman" panose="02020603050405020304" pitchFamily="18" charset="0"/>
              </a:rPr>
              <a:t>P(E) = (40/100)</a:t>
            </a:r>
            <a:r>
              <a:rPr lang="en-US" altLang="en-US" sz="2400">
                <a:solidFill>
                  <a:srgbClr val="FF0000"/>
                </a:solidFill>
                <a:latin typeface="Times New Roman" panose="02020603050405020304" pitchFamily="18" charset="0"/>
                <a:cs typeface="Times New Roman" panose="02020603050405020304" pitchFamily="18" charset="0"/>
                <a:sym typeface="Symbol" panose="05050102010706020507" pitchFamily="18" charset="2"/>
              </a:rPr>
              <a:t>(50/100)                </a:t>
            </a:r>
            <a:r>
              <a:rPr lang="en-US" altLang="en-US" sz="2400" b="1" u="sng">
                <a:solidFill>
                  <a:srgbClr val="00B050"/>
                </a:solidFill>
                <a:latin typeface="Times New Roman" panose="02020603050405020304" pitchFamily="18" charset="0"/>
                <a:cs typeface="Times New Roman" panose="02020603050405020304" pitchFamily="18" charset="0"/>
              </a:rPr>
              <a:t>= 0.20            </a:t>
            </a:r>
          </a:p>
          <a:p>
            <a:pPr marL="0" indent="0" algn="just" fontAlgn="auto">
              <a:lnSpc>
                <a:spcPct val="80000"/>
              </a:lnSpc>
              <a:spcAft>
                <a:spcPts val="0"/>
              </a:spcAft>
              <a:buFont typeface="Arial" panose="020B0604020202020204" pitchFamily="34" charset="0"/>
              <a:buNone/>
              <a:defRPr/>
            </a:pPr>
            <a:endParaRPr lang="en-US" altLang="en-US"/>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B39C9-C314-495A-99C5-FAA79E5966F4}"/>
              </a:ext>
            </a:extLst>
          </p:cNvPr>
          <p:cNvSpPr>
            <a:spLocks noGrp="1"/>
          </p:cNvSpPr>
          <p:nvPr>
            <p:ph type="title"/>
          </p:nvPr>
        </p:nvSpPr>
        <p:spPr>
          <a:xfrm>
            <a:off x="3897727" y="103671"/>
            <a:ext cx="8047037" cy="471487"/>
          </a:xfrm>
        </p:spPr>
        <p:txBody>
          <a:bodyPr rtlCol="0">
            <a:noAutofit/>
          </a:bodyPr>
          <a:lstStyle/>
          <a:p>
            <a:pPr algn="r" fontAlgn="auto">
              <a:spcAft>
                <a:spcPts val="0"/>
              </a:spcAft>
              <a:defRPr/>
            </a:pPr>
            <a:r>
              <a:rPr lang="en-US" sz="3200" dirty="0">
                <a:latin typeface="Times New Roman" panose="02020603050405020304" pitchFamily="18" charset="0"/>
                <a:cs typeface="Times New Roman" panose="02020603050405020304" pitchFamily="18" charset="0"/>
              </a:rPr>
              <a:t>Cont. </a:t>
            </a:r>
          </a:p>
        </p:txBody>
      </p:sp>
      <p:sp>
        <p:nvSpPr>
          <p:cNvPr id="36867" name="Rectangle 3">
            <a:extLst>
              <a:ext uri="{FF2B5EF4-FFF2-40B4-BE49-F238E27FC236}">
                <a16:creationId xmlns:a16="http://schemas.microsoft.com/office/drawing/2014/main" id="{DCABC26B-0FBD-44ED-9E00-9C51800C7424}"/>
              </a:ext>
            </a:extLst>
          </p:cNvPr>
          <p:cNvSpPr>
            <a:spLocks noGrp="1" noChangeArrowheads="1"/>
          </p:cNvSpPr>
          <p:nvPr>
            <p:ph idx="1"/>
          </p:nvPr>
        </p:nvSpPr>
        <p:spPr>
          <a:xfrm>
            <a:off x="1847850" y="549275"/>
            <a:ext cx="8424863" cy="6118225"/>
          </a:xfrm>
        </p:spPr>
        <p:txBody>
          <a:bodyPr/>
          <a:lstStyle/>
          <a:p>
            <a:pPr marL="182563" indent="-182563" algn="ctr">
              <a:lnSpc>
                <a:spcPct val="150000"/>
              </a:lnSpc>
              <a:buFont typeface="Arial" panose="020B0604020202020204" pitchFamily="34" charset="0"/>
              <a:buNone/>
            </a:pPr>
            <a:r>
              <a:rPr lang="en-US" altLang="en-US" sz="2400" b="1" u="sng" dirty="0">
                <a:latin typeface="Lucida Calligraphy" panose="03010101010101010101" pitchFamily="66" charset="0"/>
                <a:cs typeface="Times New Roman" panose="02020603050405020304" pitchFamily="18" charset="0"/>
              </a:rPr>
              <a:t>1- Multiplication rule</a:t>
            </a:r>
            <a:endParaRPr lang="en-US" altLang="en-US" sz="2400" u="sng" dirty="0">
              <a:latin typeface="Lucida Calligraphy" panose="03010101010101010101" pitchFamily="66" charset="0"/>
              <a:cs typeface="Times New Roman" panose="02020603050405020304" pitchFamily="18" charset="0"/>
            </a:endParaRPr>
          </a:p>
          <a:p>
            <a:pPr marL="182563" indent="-182563" algn="ctr">
              <a:lnSpc>
                <a:spcPct val="150000"/>
              </a:lnSpc>
              <a:buFont typeface="Arial" panose="020B0604020202020204" pitchFamily="34" charset="0"/>
              <a:buNone/>
            </a:pPr>
            <a:r>
              <a:rPr lang="en-US" altLang="en-US" sz="2400" b="1" u="sng" dirty="0">
                <a:solidFill>
                  <a:srgbClr val="FF0000"/>
                </a:solidFill>
                <a:latin typeface="Lucida Calligraphy" panose="03010101010101010101" pitchFamily="66" charset="0"/>
                <a:cs typeface="Times New Roman" panose="02020603050405020304" pitchFamily="18" charset="0"/>
              </a:rPr>
              <a:t>Dependence</a:t>
            </a:r>
            <a:r>
              <a:rPr lang="en-US" altLang="en-US" sz="2400" u="sng" dirty="0">
                <a:solidFill>
                  <a:srgbClr val="FF0000"/>
                </a:solidFill>
                <a:latin typeface="Lucida Calligraphy" panose="03010101010101010101" pitchFamily="66" charset="0"/>
                <a:cs typeface="Times New Roman" panose="02020603050405020304" pitchFamily="18" charset="0"/>
              </a:rPr>
              <a:t> and </a:t>
            </a:r>
            <a:r>
              <a:rPr lang="en-US" altLang="en-US" sz="2400" b="1" u="sng" dirty="0">
                <a:solidFill>
                  <a:srgbClr val="FF0000"/>
                </a:solidFill>
                <a:latin typeface="Lucida Calligraphy" panose="03010101010101010101" pitchFamily="66" charset="0"/>
                <a:cs typeface="Times New Roman" panose="02020603050405020304" pitchFamily="18" charset="0"/>
              </a:rPr>
              <a:t>the modified multiplication rule</a:t>
            </a:r>
          </a:p>
          <a:p>
            <a:pPr marL="182563" indent="-182563" algn="ctr">
              <a:lnSpc>
                <a:spcPct val="150000"/>
              </a:lnSpc>
              <a:buFont typeface="Arial" panose="020B0604020202020204" pitchFamily="34" charset="0"/>
              <a:buNone/>
            </a:pPr>
            <a:r>
              <a:rPr lang="en-US" altLang="en-US" sz="2400" b="1" dirty="0">
                <a:solidFill>
                  <a:srgbClr val="00B050"/>
                </a:solidFill>
                <a:latin typeface="Times New Roman" panose="02020603050405020304" pitchFamily="18" charset="0"/>
                <a:cs typeface="Times New Roman" panose="02020603050405020304" pitchFamily="18" charset="0"/>
              </a:rPr>
              <a:t>P(A and B) = P(A) P(B\A)</a:t>
            </a:r>
          </a:p>
        </p:txBody>
      </p:sp>
      <p:grpSp>
        <p:nvGrpSpPr>
          <p:cNvPr id="36868" name="Group 4">
            <a:extLst>
              <a:ext uri="{FF2B5EF4-FFF2-40B4-BE49-F238E27FC236}">
                <a16:creationId xmlns:a16="http://schemas.microsoft.com/office/drawing/2014/main" id="{0D510AF8-5B65-4EF9-B695-8C68DC803567}"/>
              </a:ext>
            </a:extLst>
          </p:cNvPr>
          <p:cNvGrpSpPr>
            <a:grpSpLocks/>
          </p:cNvGrpSpPr>
          <p:nvPr/>
        </p:nvGrpSpPr>
        <p:grpSpPr bwMode="auto">
          <a:xfrm>
            <a:off x="4367213" y="2852738"/>
            <a:ext cx="3816350" cy="2568575"/>
            <a:chOff x="1575959" y="902763"/>
            <a:chExt cx="5588429" cy="3966102"/>
          </a:xfrm>
        </p:grpSpPr>
        <p:sp>
          <p:nvSpPr>
            <p:cNvPr id="6" name="Oval 2">
              <a:extLst>
                <a:ext uri="{FF2B5EF4-FFF2-40B4-BE49-F238E27FC236}">
                  <a16:creationId xmlns:a16="http://schemas.microsoft.com/office/drawing/2014/main" id="{B5056925-B4C5-4C98-8040-A9D22600B17C}"/>
                </a:ext>
              </a:extLst>
            </p:cNvPr>
            <p:cNvSpPr>
              <a:spLocks noChangeArrowheads="1"/>
            </p:cNvSpPr>
            <p:nvPr/>
          </p:nvSpPr>
          <p:spPr bwMode="auto">
            <a:xfrm>
              <a:off x="1575959" y="954238"/>
              <a:ext cx="2159588" cy="1728123"/>
            </a:xfrm>
            <a:prstGeom prst="ellipse">
              <a:avLst/>
            </a:prstGeom>
            <a:ln>
              <a:headEnd type="none" w="sm" len="sm"/>
              <a:tailEnd type="none" w="sm" len="sm"/>
            </a:ln>
          </p:spPr>
          <p:style>
            <a:lnRef idx="1">
              <a:schemeClr val="accent3"/>
            </a:lnRef>
            <a:fillRef idx="3">
              <a:schemeClr val="accent3"/>
            </a:fillRef>
            <a:effectRef idx="2">
              <a:schemeClr val="accent3"/>
            </a:effectRef>
            <a:fontRef idx="minor">
              <a:schemeClr val="lt1"/>
            </a:fontRef>
          </p:style>
          <p:txBody>
            <a:bodyPr wrap="none" anchor="ctr"/>
            <a:lstStyle>
              <a:lvl1pPr eaLnBrk="0" hangingPunct="0">
                <a:defRPr b="1" baseline="30000">
                  <a:solidFill>
                    <a:schemeClr val="tx1"/>
                  </a:solidFill>
                  <a:latin typeface="Arial Black" panose="020B0A04020102020204" pitchFamily="34" charset="0"/>
                  <a:cs typeface="Arial" panose="020B0604020202020204" pitchFamily="34" charset="0"/>
                </a:defRPr>
              </a:lvl1pPr>
              <a:lvl2pPr marL="742950" indent="-285750" eaLnBrk="0" hangingPunct="0">
                <a:defRPr b="1" baseline="30000">
                  <a:solidFill>
                    <a:schemeClr val="tx1"/>
                  </a:solidFill>
                  <a:latin typeface="Arial Black" panose="020B0A04020102020204" pitchFamily="34" charset="0"/>
                  <a:cs typeface="Arial" panose="020B0604020202020204" pitchFamily="34" charset="0"/>
                </a:defRPr>
              </a:lvl2pPr>
              <a:lvl3pPr marL="1143000" indent="-228600" eaLnBrk="0" hangingPunct="0">
                <a:defRPr b="1" baseline="30000">
                  <a:solidFill>
                    <a:schemeClr val="tx1"/>
                  </a:solidFill>
                  <a:latin typeface="Arial Black" panose="020B0A04020102020204" pitchFamily="34" charset="0"/>
                  <a:cs typeface="Arial" panose="020B0604020202020204" pitchFamily="34" charset="0"/>
                </a:defRPr>
              </a:lvl3pPr>
              <a:lvl4pPr marL="1600200" indent="-228600" eaLnBrk="0" hangingPunct="0">
                <a:defRPr b="1" baseline="30000">
                  <a:solidFill>
                    <a:schemeClr val="tx1"/>
                  </a:solidFill>
                  <a:latin typeface="Arial Black" panose="020B0A04020102020204" pitchFamily="34" charset="0"/>
                  <a:cs typeface="Arial" panose="020B0604020202020204" pitchFamily="34" charset="0"/>
                </a:defRPr>
              </a:lvl4pPr>
              <a:lvl5pPr marL="2057400" indent="-228600" eaLnBrk="0" hangingPunct="0">
                <a:defRPr b="1" baseline="30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b="1" baseline="30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b="1" baseline="30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b="1" baseline="30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b="1" baseline="30000">
                  <a:solidFill>
                    <a:schemeClr val="tx1"/>
                  </a:solidFill>
                  <a:latin typeface="Arial Black" panose="020B0A04020102020204" pitchFamily="34" charset="0"/>
                  <a:cs typeface="Arial" panose="020B0604020202020204" pitchFamily="34" charset="0"/>
                </a:defRPr>
              </a:lvl9pPr>
            </a:lstStyle>
            <a:p>
              <a:pPr algn="ctr" eaLnBrk="1" hangingPunct="1">
                <a:defRPr/>
              </a:pPr>
              <a:r>
                <a:rPr lang="en-US" sz="2400" baseline="0" dirty="0">
                  <a:solidFill>
                    <a:srgbClr val="000066"/>
                  </a:solidFill>
                  <a:latin typeface="Times New Roman" panose="02020603050405020304" pitchFamily="18" charset="0"/>
                  <a:cs typeface="Times New Roman" panose="02020603050405020304" pitchFamily="18" charset="0"/>
                </a:rPr>
                <a:t>P(A)</a:t>
              </a:r>
            </a:p>
          </p:txBody>
        </p:sp>
        <p:sp>
          <p:nvSpPr>
            <p:cNvPr id="7" name="Oval 3">
              <a:extLst>
                <a:ext uri="{FF2B5EF4-FFF2-40B4-BE49-F238E27FC236}">
                  <a16:creationId xmlns:a16="http://schemas.microsoft.com/office/drawing/2014/main" id="{C0D16805-2B2E-4996-B680-7169D4886855}"/>
                </a:ext>
              </a:extLst>
            </p:cNvPr>
            <p:cNvSpPr>
              <a:spLocks noChangeArrowheads="1"/>
            </p:cNvSpPr>
            <p:nvPr/>
          </p:nvSpPr>
          <p:spPr bwMode="auto">
            <a:xfrm>
              <a:off x="1575959" y="2996120"/>
              <a:ext cx="2319988" cy="1872745"/>
            </a:xfrm>
            <a:prstGeom prst="ellipse">
              <a:avLst/>
            </a:prstGeom>
            <a:ln>
              <a:headEnd type="none" w="sm" len="sm"/>
              <a:tailEnd type="none" w="sm" len="sm"/>
            </a:ln>
          </p:spPr>
          <p:style>
            <a:lnRef idx="1">
              <a:schemeClr val="accent3"/>
            </a:lnRef>
            <a:fillRef idx="3">
              <a:schemeClr val="accent3"/>
            </a:fillRef>
            <a:effectRef idx="2">
              <a:schemeClr val="accent3"/>
            </a:effectRef>
            <a:fontRef idx="minor">
              <a:schemeClr val="lt1"/>
            </a:fontRef>
          </p:style>
          <p:txBody>
            <a:bodyPr wrap="none" anchor="ctr"/>
            <a:lstStyle>
              <a:lvl1pPr eaLnBrk="0" hangingPunct="0">
                <a:defRPr b="1" baseline="30000">
                  <a:solidFill>
                    <a:schemeClr val="tx1"/>
                  </a:solidFill>
                  <a:latin typeface="Arial Black" panose="020B0A04020102020204" pitchFamily="34" charset="0"/>
                  <a:cs typeface="Arial" panose="020B0604020202020204" pitchFamily="34" charset="0"/>
                </a:defRPr>
              </a:lvl1pPr>
              <a:lvl2pPr marL="742950" indent="-285750" eaLnBrk="0" hangingPunct="0">
                <a:defRPr b="1" baseline="30000">
                  <a:solidFill>
                    <a:schemeClr val="tx1"/>
                  </a:solidFill>
                  <a:latin typeface="Arial Black" panose="020B0A04020102020204" pitchFamily="34" charset="0"/>
                  <a:cs typeface="Arial" panose="020B0604020202020204" pitchFamily="34" charset="0"/>
                </a:defRPr>
              </a:lvl2pPr>
              <a:lvl3pPr marL="1143000" indent="-228600" eaLnBrk="0" hangingPunct="0">
                <a:defRPr b="1" baseline="30000">
                  <a:solidFill>
                    <a:schemeClr val="tx1"/>
                  </a:solidFill>
                  <a:latin typeface="Arial Black" panose="020B0A04020102020204" pitchFamily="34" charset="0"/>
                  <a:cs typeface="Arial" panose="020B0604020202020204" pitchFamily="34" charset="0"/>
                </a:defRPr>
              </a:lvl3pPr>
              <a:lvl4pPr marL="1600200" indent="-228600" eaLnBrk="0" hangingPunct="0">
                <a:defRPr b="1" baseline="30000">
                  <a:solidFill>
                    <a:schemeClr val="tx1"/>
                  </a:solidFill>
                  <a:latin typeface="Arial Black" panose="020B0A04020102020204" pitchFamily="34" charset="0"/>
                  <a:cs typeface="Arial" panose="020B0604020202020204" pitchFamily="34" charset="0"/>
                </a:defRPr>
              </a:lvl4pPr>
              <a:lvl5pPr marL="2057400" indent="-228600" eaLnBrk="0" hangingPunct="0">
                <a:defRPr b="1" baseline="30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b="1" baseline="30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b="1" baseline="30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b="1" baseline="30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b="1" baseline="30000">
                  <a:solidFill>
                    <a:schemeClr val="tx1"/>
                  </a:solidFill>
                  <a:latin typeface="Arial Black" panose="020B0A04020102020204" pitchFamily="34" charset="0"/>
                  <a:cs typeface="Arial" panose="020B0604020202020204" pitchFamily="34" charset="0"/>
                </a:defRPr>
              </a:lvl9pPr>
            </a:lstStyle>
            <a:p>
              <a:pPr algn="ctr" eaLnBrk="1" hangingPunct="1">
                <a:defRPr/>
              </a:pPr>
              <a:r>
                <a:rPr lang="en-US" sz="2400" baseline="0" dirty="0">
                  <a:solidFill>
                    <a:srgbClr val="000066"/>
                  </a:solidFill>
                  <a:latin typeface="Times New Roman" panose="02020603050405020304" pitchFamily="18" charset="0"/>
                  <a:cs typeface="Times New Roman" panose="02020603050405020304" pitchFamily="18" charset="0"/>
                </a:rPr>
                <a:t>P(B)</a:t>
              </a:r>
            </a:p>
          </p:txBody>
        </p:sp>
        <p:sp>
          <p:nvSpPr>
            <p:cNvPr id="8" name="Oval 4">
              <a:extLst>
                <a:ext uri="{FF2B5EF4-FFF2-40B4-BE49-F238E27FC236}">
                  <a16:creationId xmlns:a16="http://schemas.microsoft.com/office/drawing/2014/main" id="{F9DDFC6A-AE68-445F-B63A-311930AFFACC}"/>
                </a:ext>
              </a:extLst>
            </p:cNvPr>
            <p:cNvSpPr>
              <a:spLocks noChangeArrowheads="1"/>
            </p:cNvSpPr>
            <p:nvPr/>
          </p:nvSpPr>
          <p:spPr bwMode="auto">
            <a:xfrm>
              <a:off x="5076863" y="902763"/>
              <a:ext cx="1878307" cy="1779598"/>
            </a:xfrm>
            <a:prstGeom prst="ellipse">
              <a:avLst/>
            </a:prstGeom>
            <a:ln>
              <a:headEnd type="none" w="sm" len="sm"/>
              <a:tailEnd type="none" w="sm" len="sm"/>
            </a:ln>
          </p:spPr>
          <p:style>
            <a:lnRef idx="1">
              <a:schemeClr val="accent3"/>
            </a:lnRef>
            <a:fillRef idx="3">
              <a:schemeClr val="accent3"/>
            </a:fillRef>
            <a:effectRef idx="2">
              <a:schemeClr val="accent3"/>
            </a:effectRef>
            <a:fontRef idx="minor">
              <a:schemeClr val="lt1"/>
            </a:fontRef>
          </p:style>
          <p:txBody>
            <a:bodyPr wrap="none" anchor="ctr"/>
            <a:lstStyle>
              <a:lvl1pPr eaLnBrk="0" hangingPunct="0">
                <a:defRPr b="1" baseline="30000">
                  <a:solidFill>
                    <a:schemeClr val="tx1"/>
                  </a:solidFill>
                  <a:latin typeface="Arial Black" panose="020B0A04020102020204" pitchFamily="34" charset="0"/>
                  <a:cs typeface="Arial" panose="020B0604020202020204" pitchFamily="34" charset="0"/>
                </a:defRPr>
              </a:lvl1pPr>
              <a:lvl2pPr marL="742950" indent="-285750" eaLnBrk="0" hangingPunct="0">
                <a:defRPr b="1" baseline="30000">
                  <a:solidFill>
                    <a:schemeClr val="tx1"/>
                  </a:solidFill>
                  <a:latin typeface="Arial Black" panose="020B0A04020102020204" pitchFamily="34" charset="0"/>
                  <a:cs typeface="Arial" panose="020B0604020202020204" pitchFamily="34" charset="0"/>
                </a:defRPr>
              </a:lvl2pPr>
              <a:lvl3pPr marL="1143000" indent="-228600" eaLnBrk="0" hangingPunct="0">
                <a:defRPr b="1" baseline="30000">
                  <a:solidFill>
                    <a:schemeClr val="tx1"/>
                  </a:solidFill>
                  <a:latin typeface="Arial Black" panose="020B0A04020102020204" pitchFamily="34" charset="0"/>
                  <a:cs typeface="Arial" panose="020B0604020202020204" pitchFamily="34" charset="0"/>
                </a:defRPr>
              </a:lvl3pPr>
              <a:lvl4pPr marL="1600200" indent="-228600" eaLnBrk="0" hangingPunct="0">
                <a:defRPr b="1" baseline="30000">
                  <a:solidFill>
                    <a:schemeClr val="tx1"/>
                  </a:solidFill>
                  <a:latin typeface="Arial Black" panose="020B0A04020102020204" pitchFamily="34" charset="0"/>
                  <a:cs typeface="Arial" panose="020B0604020202020204" pitchFamily="34" charset="0"/>
                </a:defRPr>
              </a:lvl4pPr>
              <a:lvl5pPr marL="2057400" indent="-228600" eaLnBrk="0" hangingPunct="0">
                <a:defRPr b="1" baseline="30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b="1" baseline="30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b="1" baseline="30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b="1" baseline="30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b="1" baseline="30000">
                  <a:solidFill>
                    <a:schemeClr val="tx1"/>
                  </a:solidFill>
                  <a:latin typeface="Arial Black" panose="020B0A04020102020204" pitchFamily="34" charset="0"/>
                  <a:cs typeface="Arial" panose="020B0604020202020204" pitchFamily="34" charset="0"/>
                </a:defRPr>
              </a:lvl9pPr>
            </a:lstStyle>
            <a:p>
              <a:pPr algn="ctr" eaLnBrk="1" hangingPunct="1">
                <a:defRPr/>
              </a:pPr>
              <a:r>
                <a:rPr lang="en-US" sz="2400" baseline="0" dirty="0">
                  <a:solidFill>
                    <a:srgbClr val="000066"/>
                  </a:solidFill>
                  <a:latin typeface="Times New Roman" panose="02020603050405020304" pitchFamily="18" charset="0"/>
                  <a:cs typeface="Times New Roman" panose="02020603050405020304" pitchFamily="18" charset="0"/>
                </a:rPr>
                <a:t>P(B\A)</a:t>
              </a:r>
            </a:p>
          </p:txBody>
        </p:sp>
        <p:sp>
          <p:nvSpPr>
            <p:cNvPr id="9" name="Oval 7">
              <a:extLst>
                <a:ext uri="{FF2B5EF4-FFF2-40B4-BE49-F238E27FC236}">
                  <a16:creationId xmlns:a16="http://schemas.microsoft.com/office/drawing/2014/main" id="{C30AE2BA-97CC-40FC-8FC1-B372B795236C}"/>
                </a:ext>
              </a:extLst>
            </p:cNvPr>
            <p:cNvSpPr>
              <a:spLocks noChangeArrowheads="1"/>
            </p:cNvSpPr>
            <p:nvPr/>
          </p:nvSpPr>
          <p:spPr bwMode="auto">
            <a:xfrm>
              <a:off x="5372092" y="2996120"/>
              <a:ext cx="1792296" cy="1872745"/>
            </a:xfrm>
            <a:prstGeom prst="ellipse">
              <a:avLst/>
            </a:prstGeom>
            <a:ln>
              <a:headEnd type="none" w="sm" len="sm"/>
              <a:tailEnd type="none" w="sm" len="sm"/>
            </a:ln>
          </p:spPr>
          <p:style>
            <a:lnRef idx="1">
              <a:schemeClr val="accent3"/>
            </a:lnRef>
            <a:fillRef idx="3">
              <a:schemeClr val="accent3"/>
            </a:fillRef>
            <a:effectRef idx="2">
              <a:schemeClr val="accent3"/>
            </a:effectRef>
            <a:fontRef idx="minor">
              <a:schemeClr val="lt1"/>
            </a:fontRef>
          </p:style>
          <p:txBody>
            <a:bodyPr wrap="none" anchor="ctr"/>
            <a:lstStyle>
              <a:lvl1pPr eaLnBrk="0" hangingPunct="0">
                <a:defRPr b="1" baseline="30000">
                  <a:solidFill>
                    <a:schemeClr val="tx1"/>
                  </a:solidFill>
                  <a:latin typeface="Arial Black" panose="020B0A04020102020204" pitchFamily="34" charset="0"/>
                  <a:cs typeface="Arial" panose="020B0604020202020204" pitchFamily="34" charset="0"/>
                </a:defRPr>
              </a:lvl1pPr>
              <a:lvl2pPr marL="742950" indent="-285750" eaLnBrk="0" hangingPunct="0">
                <a:defRPr b="1" baseline="30000">
                  <a:solidFill>
                    <a:schemeClr val="tx1"/>
                  </a:solidFill>
                  <a:latin typeface="Arial Black" panose="020B0A04020102020204" pitchFamily="34" charset="0"/>
                  <a:cs typeface="Arial" panose="020B0604020202020204" pitchFamily="34" charset="0"/>
                </a:defRPr>
              </a:lvl2pPr>
              <a:lvl3pPr marL="1143000" indent="-228600" eaLnBrk="0" hangingPunct="0">
                <a:defRPr b="1" baseline="30000">
                  <a:solidFill>
                    <a:schemeClr val="tx1"/>
                  </a:solidFill>
                  <a:latin typeface="Arial Black" panose="020B0A04020102020204" pitchFamily="34" charset="0"/>
                  <a:cs typeface="Arial" panose="020B0604020202020204" pitchFamily="34" charset="0"/>
                </a:defRPr>
              </a:lvl3pPr>
              <a:lvl4pPr marL="1600200" indent="-228600" eaLnBrk="0" hangingPunct="0">
                <a:defRPr b="1" baseline="30000">
                  <a:solidFill>
                    <a:schemeClr val="tx1"/>
                  </a:solidFill>
                  <a:latin typeface="Arial Black" panose="020B0A04020102020204" pitchFamily="34" charset="0"/>
                  <a:cs typeface="Arial" panose="020B0604020202020204" pitchFamily="34" charset="0"/>
                </a:defRPr>
              </a:lvl4pPr>
              <a:lvl5pPr marL="2057400" indent="-228600" eaLnBrk="0" hangingPunct="0">
                <a:defRPr b="1" baseline="30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b="1" baseline="30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b="1" baseline="30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b="1" baseline="30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b="1" baseline="30000">
                  <a:solidFill>
                    <a:schemeClr val="tx1"/>
                  </a:solidFill>
                  <a:latin typeface="Arial Black" panose="020B0A04020102020204" pitchFamily="34" charset="0"/>
                  <a:cs typeface="Arial" panose="020B0604020202020204" pitchFamily="34" charset="0"/>
                </a:defRPr>
              </a:lvl9pPr>
            </a:lstStyle>
            <a:p>
              <a:pPr algn="ctr" eaLnBrk="1" hangingPunct="1">
                <a:defRPr/>
              </a:pPr>
              <a:r>
                <a:rPr lang="en-US" sz="2400" baseline="0" dirty="0">
                  <a:solidFill>
                    <a:srgbClr val="000066"/>
                  </a:solidFill>
                  <a:latin typeface="Times New Roman" panose="02020603050405020304" pitchFamily="18" charset="0"/>
                  <a:cs typeface="Times New Roman" panose="02020603050405020304" pitchFamily="18" charset="0"/>
                </a:rPr>
                <a:t>P(B\A)</a:t>
              </a:r>
            </a:p>
          </p:txBody>
        </p:sp>
      </p:grpSp>
      <p:sp>
        <p:nvSpPr>
          <p:cNvPr id="36869" name="Rectangle 2">
            <a:extLst>
              <a:ext uri="{FF2B5EF4-FFF2-40B4-BE49-F238E27FC236}">
                <a16:creationId xmlns:a16="http://schemas.microsoft.com/office/drawing/2014/main" id="{75973459-638D-45A7-A521-9BBD900ED4BE}"/>
              </a:ext>
            </a:extLst>
          </p:cNvPr>
          <p:cNvSpPr>
            <a:spLocks noChangeArrowheads="1"/>
          </p:cNvSpPr>
          <p:nvPr/>
        </p:nvSpPr>
        <p:spPr bwMode="auto">
          <a:xfrm>
            <a:off x="2935288" y="5651500"/>
            <a:ext cx="71215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2400" b="0" baseline="0">
                <a:solidFill>
                  <a:srgbClr val="00B050"/>
                </a:solidFill>
                <a:latin typeface="Times New Roman" panose="02020603050405020304" pitchFamily="18" charset="0"/>
                <a:cs typeface="Times New Roman" panose="02020603050405020304" pitchFamily="18" charset="0"/>
              </a:rPr>
              <a:t>A and B are not independent</a:t>
            </a:r>
          </a:p>
          <a:p>
            <a:pPr algn="ctr" eaLnBrk="1" hangingPunct="1">
              <a:lnSpc>
                <a:spcPct val="100000"/>
              </a:lnSpc>
              <a:spcBef>
                <a:spcPct val="50000"/>
              </a:spcBef>
              <a:buFontTx/>
              <a:buNone/>
            </a:pPr>
            <a:r>
              <a:rPr lang="en-US" altLang="en-US" sz="2400" b="0" baseline="0">
                <a:solidFill>
                  <a:srgbClr val="00B050"/>
                </a:solidFill>
                <a:latin typeface="Times New Roman" panose="02020603050405020304" pitchFamily="18" charset="0"/>
                <a:cs typeface="Times New Roman" panose="02020603050405020304" pitchFamily="18" charset="0"/>
              </a:rPr>
              <a:t>P(B\A) ≠ P(B)</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3CFDF048-92E3-4AB7-8E1A-395DC0220514}"/>
              </a:ext>
            </a:extLst>
          </p:cNvPr>
          <p:cNvSpPr>
            <a:spLocks noGrp="1" noChangeArrowheads="1"/>
          </p:cNvSpPr>
          <p:nvPr>
            <p:ph type="title"/>
          </p:nvPr>
        </p:nvSpPr>
        <p:spPr>
          <a:xfrm>
            <a:off x="2209800" y="301625"/>
            <a:ext cx="7772400" cy="823913"/>
          </a:xfrm>
        </p:spPr>
        <p:txBody>
          <a:bodyPr>
            <a:normAutofit/>
          </a:bodyPr>
          <a:lstStyle/>
          <a:p>
            <a:r>
              <a:rPr lang="en-US" altLang="en-US" sz="3200" dirty="0">
                <a:latin typeface="Lucida Calligraphy" panose="03010101010101010101" pitchFamily="66" charset="0"/>
              </a:rPr>
              <a:t>Example:</a:t>
            </a:r>
          </a:p>
        </p:txBody>
      </p:sp>
      <p:sp>
        <p:nvSpPr>
          <p:cNvPr id="24579" name="Rectangle 3">
            <a:extLst>
              <a:ext uri="{FF2B5EF4-FFF2-40B4-BE49-F238E27FC236}">
                <a16:creationId xmlns:a16="http://schemas.microsoft.com/office/drawing/2014/main" id="{A3B98E9C-1DCF-4181-AA99-566520B00DDB}"/>
              </a:ext>
            </a:extLst>
          </p:cNvPr>
          <p:cNvSpPr>
            <a:spLocks noGrp="1" noChangeArrowheads="1"/>
          </p:cNvSpPr>
          <p:nvPr>
            <p:ph idx="1"/>
          </p:nvPr>
        </p:nvSpPr>
        <p:spPr>
          <a:xfrm>
            <a:off x="623888" y="1150938"/>
            <a:ext cx="11017250" cy="5373687"/>
          </a:xfrm>
        </p:spPr>
        <p:txBody>
          <a:bodyPr rtlCol="0">
            <a:normAutofit fontScale="85000" lnSpcReduction="10000"/>
          </a:bodyPr>
          <a:lstStyle/>
          <a:p>
            <a:pPr marL="0" indent="0" algn="ctr" fontAlgn="auto">
              <a:lnSpc>
                <a:spcPct val="150000"/>
              </a:lnSpc>
              <a:spcAft>
                <a:spcPts val="0"/>
              </a:spcAft>
              <a:buFont typeface="Arial" panose="020B0604020202020204" pitchFamily="34" charset="0"/>
              <a:buNone/>
              <a:defRPr/>
            </a:pPr>
            <a:r>
              <a:rPr lang="en-US" b="1" dirty="0">
                <a:solidFill>
                  <a:srgbClr val="00B050"/>
                </a:solidFill>
                <a:latin typeface="Lucida Calligraphy" pitchFamily="66" charset="0"/>
                <a:cs typeface="Times New Roman" panose="02020603050405020304" pitchFamily="18" charset="0"/>
              </a:rPr>
              <a:t>The joint probability of * not functional and applied lubricant*</a:t>
            </a:r>
          </a:p>
          <a:p>
            <a:pPr marL="0" indent="0" algn="just" fontAlgn="auto">
              <a:lnSpc>
                <a:spcPct val="150000"/>
              </a:lnSpc>
              <a:spcAft>
                <a:spcPts val="0"/>
              </a:spcAft>
              <a:buFont typeface="Arial" panose="020B0604020202020204" pitchFamily="34" charset="0"/>
              <a:buNone/>
              <a:defRPr/>
            </a:pPr>
            <a:r>
              <a:rPr lang="en-US" dirty="0">
                <a:solidFill>
                  <a:srgbClr val="FF0000"/>
                </a:solidFill>
                <a:latin typeface="Times New Roman" panose="02020603050405020304" pitchFamily="18" charset="0"/>
                <a:cs typeface="Times New Roman" panose="02020603050405020304" pitchFamily="18" charset="0"/>
              </a:rPr>
              <a:t>P(not functional)  =  110/200   = 0.55</a:t>
            </a:r>
          </a:p>
          <a:p>
            <a:pPr marL="0" indent="0" algn="just" fontAlgn="auto">
              <a:lnSpc>
                <a:spcPct val="150000"/>
              </a:lnSpc>
              <a:spcAft>
                <a:spcPts val="0"/>
              </a:spcAft>
              <a:buFont typeface="Arial" panose="020B0604020202020204" pitchFamily="34" charset="0"/>
              <a:buNone/>
              <a:defRPr/>
            </a:pPr>
            <a:r>
              <a:rPr lang="en-US" dirty="0">
                <a:solidFill>
                  <a:srgbClr val="FF0000"/>
                </a:solidFill>
                <a:latin typeface="Times New Roman" panose="02020603050405020304" pitchFamily="18" charset="0"/>
                <a:cs typeface="Times New Roman" panose="02020603050405020304" pitchFamily="18" charset="0"/>
              </a:rPr>
              <a:t>P(not functional\applied lubricant) =  90/120     = 0.75</a:t>
            </a:r>
          </a:p>
          <a:p>
            <a:pPr algn="just" fontAlgn="auto">
              <a:lnSpc>
                <a:spcPct val="150000"/>
              </a:lnSpc>
              <a:spcAft>
                <a:spcPts val="0"/>
              </a:spcAft>
              <a:buFont typeface="Wingdings" pitchFamily="2" charset="2"/>
              <a:buChar char="Ø"/>
              <a:defRPr/>
            </a:pPr>
            <a:r>
              <a:rPr lang="en-US" b="1" dirty="0">
                <a:latin typeface="Times New Roman" panose="02020603050405020304" pitchFamily="18" charset="0"/>
                <a:cs typeface="Times New Roman" panose="02020603050405020304" pitchFamily="18" charset="0"/>
              </a:rPr>
              <a:t>Then the two events are dependent</a:t>
            </a:r>
          </a:p>
          <a:p>
            <a:pPr marL="0" indent="0" algn="just" fontAlgn="auto">
              <a:lnSpc>
                <a:spcPct val="150000"/>
              </a:lnSpc>
              <a:spcAft>
                <a:spcPts val="0"/>
              </a:spcAft>
              <a:buFont typeface="Arial" panose="020B0604020202020204" pitchFamily="34" charset="0"/>
              <a:buNone/>
              <a:defRPr/>
            </a:pPr>
            <a:r>
              <a:rPr lang="en-US" dirty="0">
                <a:solidFill>
                  <a:srgbClr val="0070C0"/>
                </a:solidFill>
                <a:latin typeface="Times New Roman" panose="02020603050405020304" pitchFamily="18" charset="0"/>
                <a:cs typeface="Times New Roman" panose="02020603050405020304" pitchFamily="18" charset="0"/>
              </a:rPr>
              <a:t>P(not functional ∩ applied lubricant) </a:t>
            </a:r>
          </a:p>
          <a:p>
            <a:pPr marL="0" indent="0" algn="just" fontAlgn="auto">
              <a:lnSpc>
                <a:spcPct val="150000"/>
              </a:lnSpc>
              <a:spcAft>
                <a:spcPts val="0"/>
              </a:spcAft>
              <a:buFont typeface="Arial" panose="020B0604020202020204" pitchFamily="34" charset="0"/>
              <a:buNone/>
              <a:defRPr/>
            </a:pPr>
            <a:r>
              <a:rPr lang="en-US" dirty="0">
                <a:solidFill>
                  <a:srgbClr val="0070C0"/>
                </a:solidFill>
                <a:latin typeface="Times New Roman" panose="02020603050405020304" pitchFamily="18" charset="0"/>
                <a:cs typeface="Times New Roman" panose="02020603050405020304" pitchFamily="18" charset="0"/>
              </a:rPr>
              <a:t>= P(applied lubricant)</a:t>
            </a:r>
            <a:r>
              <a:rPr lang="en-US" dirty="0">
                <a:solidFill>
                  <a:srgbClr val="0070C0"/>
                </a:solidFill>
                <a:latin typeface="Times New Roman" panose="02020603050405020304" pitchFamily="18" charset="0"/>
                <a:cs typeface="Times New Roman" panose="02020603050405020304" pitchFamily="18" charset="0"/>
                <a:sym typeface="Symbol" panose="05050102010706020507" pitchFamily="18" charset="2"/>
              </a:rPr>
              <a:t></a:t>
            </a:r>
            <a:r>
              <a:rPr lang="en-US" dirty="0">
                <a:solidFill>
                  <a:srgbClr val="0070C0"/>
                </a:solidFill>
                <a:latin typeface="Times New Roman" panose="02020603050405020304" pitchFamily="18" charset="0"/>
                <a:cs typeface="Times New Roman" panose="02020603050405020304" pitchFamily="18" charset="0"/>
              </a:rPr>
              <a:t>P(not functional \ P(applied lubricant) </a:t>
            </a:r>
          </a:p>
          <a:p>
            <a:pPr marL="0" indent="0" algn="just" fontAlgn="auto">
              <a:lnSpc>
                <a:spcPct val="150000"/>
              </a:lnSpc>
              <a:spcAft>
                <a:spcPts val="0"/>
              </a:spcAft>
              <a:buFont typeface="Arial" panose="020B0604020202020204" pitchFamily="34" charset="0"/>
              <a:buNone/>
              <a:defRPr/>
            </a:pPr>
            <a:r>
              <a:rPr lang="en-US" dirty="0">
                <a:solidFill>
                  <a:srgbClr val="FF0000"/>
                </a:solidFill>
                <a:latin typeface="Times New Roman" panose="02020603050405020304" pitchFamily="18" charset="0"/>
                <a:cs typeface="Times New Roman" panose="02020603050405020304" pitchFamily="18" charset="0"/>
              </a:rPr>
              <a:t>                         = (120/200)</a:t>
            </a:r>
            <a:r>
              <a:rPr lang="en-US"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(90/120) </a:t>
            </a:r>
          </a:p>
          <a:p>
            <a:pPr marL="0" indent="0" algn="just" fontAlgn="auto">
              <a:lnSpc>
                <a:spcPct val="150000"/>
              </a:lnSpc>
              <a:spcAft>
                <a:spcPts val="0"/>
              </a:spcAft>
              <a:buFont typeface="Arial" panose="020B0604020202020204" pitchFamily="34" charset="0"/>
              <a:buNone/>
              <a:defRPr/>
            </a:pPr>
            <a:r>
              <a:rPr lang="en-US" dirty="0">
                <a:solidFill>
                  <a:srgbClr val="FF0000"/>
                </a:solidFill>
                <a:latin typeface="Times New Roman" panose="02020603050405020304" pitchFamily="18" charset="0"/>
                <a:cs typeface="Times New Roman" panose="02020603050405020304" pitchFamily="18" charset="0"/>
              </a:rPr>
              <a:t>                         </a:t>
            </a:r>
            <a:r>
              <a:rPr lang="en-US" b="1" u="sng" dirty="0">
                <a:solidFill>
                  <a:srgbClr val="FF0000"/>
                </a:solidFill>
                <a:latin typeface="Times New Roman" panose="02020603050405020304" pitchFamily="18" charset="0"/>
                <a:cs typeface="Times New Roman" panose="02020603050405020304" pitchFamily="18" charset="0"/>
              </a:rPr>
              <a:t>= 0.45            </a:t>
            </a:r>
          </a:p>
          <a:p>
            <a:pPr marL="0" indent="0" algn="just" fontAlgn="auto">
              <a:spcAft>
                <a:spcPts val="0"/>
              </a:spcAft>
              <a:buFont typeface="Arial" panose="020B0604020202020204" pitchFamily="34" charset="0"/>
              <a:buNone/>
              <a:defRPr/>
            </a:pPr>
            <a:endParaRPr lang="en-US" dirty="0"/>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a:extLst>
              <a:ext uri="{FF2B5EF4-FFF2-40B4-BE49-F238E27FC236}">
                <a16:creationId xmlns:a16="http://schemas.microsoft.com/office/drawing/2014/main" id="{6142D6A3-598A-473A-919B-492DDAAD7A73}"/>
              </a:ext>
            </a:extLst>
          </p:cNvPr>
          <p:cNvSpPr>
            <a:spLocks noGrp="1" noChangeArrowheads="1"/>
          </p:cNvSpPr>
          <p:nvPr>
            <p:ph idx="1"/>
          </p:nvPr>
        </p:nvSpPr>
        <p:spPr>
          <a:xfrm>
            <a:off x="4079875" y="333375"/>
            <a:ext cx="3455988" cy="574675"/>
          </a:xfrm>
          <a:ln>
            <a:solidFill>
              <a:schemeClr val="accent1"/>
            </a:solidFill>
            <a:miter lim="800000"/>
            <a:headEnd/>
            <a:tailEnd/>
          </a:ln>
        </p:spPr>
        <p:txBody>
          <a:bodyPr/>
          <a:lstStyle/>
          <a:p>
            <a:pPr marL="182563" indent="-182563" algn="ctr">
              <a:buFont typeface="Arial" panose="020B0604020202020204" pitchFamily="34" charset="0"/>
              <a:buNone/>
            </a:pPr>
            <a:r>
              <a:rPr lang="en-US" altLang="en-US" b="1">
                <a:solidFill>
                  <a:srgbClr val="3C3CB6"/>
                </a:solidFill>
                <a:latin typeface="Lucida Calligraphy" panose="03010101010101010101" pitchFamily="66" charset="0"/>
              </a:rPr>
              <a:t>2- Addition rule</a:t>
            </a:r>
            <a:endParaRPr lang="en-US" altLang="en-US">
              <a:solidFill>
                <a:srgbClr val="3C3CB6"/>
              </a:solidFill>
              <a:latin typeface="Arial" panose="020B0604020202020204" pitchFamily="34" charset="0"/>
            </a:endParaRPr>
          </a:p>
          <a:p>
            <a:pPr marL="182563" indent="-182563" algn="ctr">
              <a:buFont typeface="Arial" panose="020B0604020202020204" pitchFamily="34" charset="0"/>
              <a:buNone/>
            </a:pPr>
            <a:endParaRPr lang="en-US" altLang="en-US" sz="4000" b="1">
              <a:solidFill>
                <a:srgbClr val="3C3CB6"/>
              </a:solidFill>
              <a:latin typeface="Arial" panose="020B0604020202020204" pitchFamily="34" charset="0"/>
            </a:endParaRPr>
          </a:p>
        </p:txBody>
      </p:sp>
      <p:sp>
        <p:nvSpPr>
          <p:cNvPr id="39939" name="Text Box 5">
            <a:extLst>
              <a:ext uri="{FF2B5EF4-FFF2-40B4-BE49-F238E27FC236}">
                <a16:creationId xmlns:a16="http://schemas.microsoft.com/office/drawing/2014/main" id="{359179F5-96D2-4F33-9211-52A480D2DEAE}"/>
              </a:ext>
            </a:extLst>
          </p:cNvPr>
          <p:cNvSpPr txBox="1">
            <a:spLocks noChangeArrowheads="1"/>
          </p:cNvSpPr>
          <p:nvPr/>
        </p:nvSpPr>
        <p:spPr bwMode="auto">
          <a:xfrm>
            <a:off x="2038350" y="1052513"/>
            <a:ext cx="8280400" cy="954087"/>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n-US" altLang="en-US" baseline="0">
                <a:solidFill>
                  <a:srgbClr val="33CC33"/>
                </a:solidFill>
                <a:latin typeface="Times New Roman" panose="02020603050405020304" pitchFamily="18" charset="0"/>
                <a:cs typeface="Times New Roman" panose="02020603050405020304" pitchFamily="18" charset="0"/>
              </a:rPr>
              <a:t>i) </a:t>
            </a:r>
            <a:r>
              <a:rPr lang="en-US" altLang="en-US" u="sng" baseline="0">
                <a:solidFill>
                  <a:srgbClr val="33CC33"/>
                </a:solidFill>
                <a:latin typeface="Times New Roman" panose="02020603050405020304" pitchFamily="18" charset="0"/>
                <a:cs typeface="Times New Roman" panose="02020603050405020304" pitchFamily="18" charset="0"/>
              </a:rPr>
              <a:t>A and B are mutually exclusive, </a:t>
            </a:r>
            <a:r>
              <a:rPr lang="en-US" altLang="en-US" baseline="0">
                <a:solidFill>
                  <a:srgbClr val="33CC33"/>
                </a:solidFill>
                <a:latin typeface="Times New Roman" panose="02020603050405020304" pitchFamily="18" charset="0"/>
                <a:cs typeface="Times New Roman" panose="02020603050405020304" pitchFamily="18" charset="0"/>
              </a:rPr>
              <a:t>The </a:t>
            </a:r>
            <a:r>
              <a:rPr lang="en-US" altLang="en-US" u="sng" baseline="0">
                <a:solidFill>
                  <a:srgbClr val="33CC33"/>
                </a:solidFill>
                <a:latin typeface="Times New Roman" panose="02020603050405020304" pitchFamily="18" charset="0"/>
                <a:cs typeface="Times New Roman" panose="02020603050405020304" pitchFamily="18" charset="0"/>
              </a:rPr>
              <a:t>occurrence of one event precludes the occurrence of the other</a:t>
            </a:r>
          </a:p>
        </p:txBody>
      </p:sp>
      <p:grpSp>
        <p:nvGrpSpPr>
          <p:cNvPr id="39940" name="Group 4">
            <a:extLst>
              <a:ext uri="{FF2B5EF4-FFF2-40B4-BE49-F238E27FC236}">
                <a16:creationId xmlns:a16="http://schemas.microsoft.com/office/drawing/2014/main" id="{5BFDA2FF-B56F-420B-8A92-C606DE75E6B0}"/>
              </a:ext>
            </a:extLst>
          </p:cNvPr>
          <p:cNvGrpSpPr>
            <a:grpSpLocks/>
          </p:cNvGrpSpPr>
          <p:nvPr/>
        </p:nvGrpSpPr>
        <p:grpSpPr bwMode="auto">
          <a:xfrm>
            <a:off x="3071813" y="2673350"/>
            <a:ext cx="5834062" cy="2987675"/>
            <a:chOff x="1690688" y="1738313"/>
            <a:chExt cx="5834062" cy="2987675"/>
          </a:xfrm>
        </p:grpSpPr>
        <p:sp>
          <p:nvSpPr>
            <p:cNvPr id="6" name="Oval 3">
              <a:extLst>
                <a:ext uri="{FF2B5EF4-FFF2-40B4-BE49-F238E27FC236}">
                  <a16:creationId xmlns:a16="http://schemas.microsoft.com/office/drawing/2014/main" id="{5BD80B0E-ED1B-486F-8BB7-256E3FCABEFD}"/>
                </a:ext>
              </a:extLst>
            </p:cNvPr>
            <p:cNvSpPr>
              <a:spLocks noChangeArrowheads="1"/>
            </p:cNvSpPr>
            <p:nvPr/>
          </p:nvSpPr>
          <p:spPr bwMode="auto">
            <a:xfrm>
              <a:off x="1690688" y="2636838"/>
              <a:ext cx="2376487" cy="2089150"/>
            </a:xfrm>
            <a:prstGeom prst="ellipse">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anchor="ctr"/>
            <a:lstStyle>
              <a:lvl1pPr eaLnBrk="0" hangingPunct="0">
                <a:defRPr b="1" baseline="30000">
                  <a:solidFill>
                    <a:schemeClr val="tx1"/>
                  </a:solidFill>
                  <a:latin typeface="Arial Black" panose="020B0A04020102020204" pitchFamily="34" charset="0"/>
                  <a:cs typeface="Arial" panose="020B0604020202020204" pitchFamily="34" charset="0"/>
                </a:defRPr>
              </a:lvl1pPr>
              <a:lvl2pPr marL="742950" indent="-285750" eaLnBrk="0" hangingPunct="0">
                <a:defRPr b="1" baseline="30000">
                  <a:solidFill>
                    <a:schemeClr val="tx1"/>
                  </a:solidFill>
                  <a:latin typeface="Arial Black" panose="020B0A04020102020204" pitchFamily="34" charset="0"/>
                  <a:cs typeface="Arial" panose="020B0604020202020204" pitchFamily="34" charset="0"/>
                </a:defRPr>
              </a:lvl2pPr>
              <a:lvl3pPr marL="1143000" indent="-228600" eaLnBrk="0" hangingPunct="0">
                <a:defRPr b="1" baseline="30000">
                  <a:solidFill>
                    <a:schemeClr val="tx1"/>
                  </a:solidFill>
                  <a:latin typeface="Arial Black" panose="020B0A04020102020204" pitchFamily="34" charset="0"/>
                  <a:cs typeface="Arial" panose="020B0604020202020204" pitchFamily="34" charset="0"/>
                </a:defRPr>
              </a:lvl3pPr>
              <a:lvl4pPr marL="1600200" indent="-228600" eaLnBrk="0" hangingPunct="0">
                <a:defRPr b="1" baseline="30000">
                  <a:solidFill>
                    <a:schemeClr val="tx1"/>
                  </a:solidFill>
                  <a:latin typeface="Arial Black" panose="020B0A04020102020204" pitchFamily="34" charset="0"/>
                  <a:cs typeface="Arial" panose="020B0604020202020204" pitchFamily="34" charset="0"/>
                </a:defRPr>
              </a:lvl4pPr>
              <a:lvl5pPr marL="2057400" indent="-228600" eaLnBrk="0" hangingPunct="0">
                <a:defRPr b="1" baseline="30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b="1" baseline="30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b="1" baseline="30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b="1" baseline="30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b="1" baseline="30000">
                  <a:solidFill>
                    <a:schemeClr val="tx1"/>
                  </a:solidFill>
                  <a:latin typeface="Arial Black" panose="020B0A04020102020204" pitchFamily="34" charset="0"/>
                  <a:cs typeface="Arial" panose="020B0604020202020204" pitchFamily="34" charset="0"/>
                </a:defRPr>
              </a:lvl9pPr>
            </a:lstStyle>
            <a:p>
              <a:pPr algn="ctr" eaLnBrk="1" hangingPunct="1">
                <a:defRPr/>
              </a:pPr>
              <a:r>
                <a:rPr lang="en-US" sz="3600" b="0" baseline="0" dirty="0">
                  <a:solidFill>
                    <a:srgbClr val="000066"/>
                  </a:solidFill>
                  <a:latin typeface="Broadway" pitchFamily="82" charset="0"/>
                </a:rPr>
                <a:t>P(A)</a:t>
              </a:r>
            </a:p>
          </p:txBody>
        </p:sp>
        <p:sp>
          <p:nvSpPr>
            <p:cNvPr id="7" name="Oval 7">
              <a:extLst>
                <a:ext uri="{FF2B5EF4-FFF2-40B4-BE49-F238E27FC236}">
                  <a16:creationId xmlns:a16="http://schemas.microsoft.com/office/drawing/2014/main" id="{B84A1FB6-AB56-4526-87E2-115E1C1616EF}"/>
                </a:ext>
              </a:extLst>
            </p:cNvPr>
            <p:cNvSpPr>
              <a:spLocks noChangeArrowheads="1"/>
            </p:cNvSpPr>
            <p:nvPr/>
          </p:nvSpPr>
          <p:spPr bwMode="auto">
            <a:xfrm>
              <a:off x="5148263" y="2636838"/>
              <a:ext cx="2376487" cy="2089150"/>
            </a:xfrm>
            <a:prstGeom prst="ellipse">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anchor="ctr"/>
            <a:lstStyle>
              <a:lvl1pPr eaLnBrk="0" hangingPunct="0">
                <a:defRPr b="1" baseline="30000">
                  <a:solidFill>
                    <a:schemeClr val="tx1"/>
                  </a:solidFill>
                  <a:latin typeface="Arial Black" panose="020B0A04020102020204" pitchFamily="34" charset="0"/>
                  <a:cs typeface="Arial" panose="020B0604020202020204" pitchFamily="34" charset="0"/>
                </a:defRPr>
              </a:lvl1pPr>
              <a:lvl2pPr marL="742950" indent="-285750" eaLnBrk="0" hangingPunct="0">
                <a:defRPr b="1" baseline="30000">
                  <a:solidFill>
                    <a:schemeClr val="tx1"/>
                  </a:solidFill>
                  <a:latin typeface="Arial Black" panose="020B0A04020102020204" pitchFamily="34" charset="0"/>
                  <a:cs typeface="Arial" panose="020B0604020202020204" pitchFamily="34" charset="0"/>
                </a:defRPr>
              </a:lvl2pPr>
              <a:lvl3pPr marL="1143000" indent="-228600" eaLnBrk="0" hangingPunct="0">
                <a:defRPr b="1" baseline="30000">
                  <a:solidFill>
                    <a:schemeClr val="tx1"/>
                  </a:solidFill>
                  <a:latin typeface="Arial Black" panose="020B0A04020102020204" pitchFamily="34" charset="0"/>
                  <a:cs typeface="Arial" panose="020B0604020202020204" pitchFamily="34" charset="0"/>
                </a:defRPr>
              </a:lvl3pPr>
              <a:lvl4pPr marL="1600200" indent="-228600" eaLnBrk="0" hangingPunct="0">
                <a:defRPr b="1" baseline="30000">
                  <a:solidFill>
                    <a:schemeClr val="tx1"/>
                  </a:solidFill>
                  <a:latin typeface="Arial Black" panose="020B0A04020102020204" pitchFamily="34" charset="0"/>
                  <a:cs typeface="Arial" panose="020B0604020202020204" pitchFamily="34" charset="0"/>
                </a:defRPr>
              </a:lvl4pPr>
              <a:lvl5pPr marL="2057400" indent="-228600" eaLnBrk="0" hangingPunct="0">
                <a:defRPr b="1" baseline="30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b="1" baseline="30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b="1" baseline="30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b="1" baseline="30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b="1" baseline="30000">
                  <a:solidFill>
                    <a:schemeClr val="tx1"/>
                  </a:solidFill>
                  <a:latin typeface="Arial Black" panose="020B0A04020102020204" pitchFamily="34" charset="0"/>
                  <a:cs typeface="Arial" panose="020B0604020202020204" pitchFamily="34" charset="0"/>
                </a:defRPr>
              </a:lvl9pPr>
            </a:lstStyle>
            <a:p>
              <a:pPr algn="ctr" eaLnBrk="1" hangingPunct="1">
                <a:defRPr/>
              </a:pPr>
              <a:r>
                <a:rPr lang="en-US" sz="3600" b="0" baseline="0" dirty="0">
                  <a:solidFill>
                    <a:srgbClr val="33CC33"/>
                  </a:solidFill>
                  <a:latin typeface="Broadway" pitchFamily="82" charset="0"/>
                </a:rPr>
                <a:t>P(B)</a:t>
              </a:r>
            </a:p>
          </p:txBody>
        </p:sp>
        <p:sp>
          <p:nvSpPr>
            <p:cNvPr id="8" name="AutoShape 9">
              <a:extLst>
                <a:ext uri="{FF2B5EF4-FFF2-40B4-BE49-F238E27FC236}">
                  <a16:creationId xmlns:a16="http://schemas.microsoft.com/office/drawing/2014/main" id="{22B65B4C-6162-4EA5-BF6D-4F90B7F12BC6}"/>
                </a:ext>
              </a:extLst>
            </p:cNvPr>
            <p:cNvSpPr>
              <a:spLocks noChangeArrowheads="1"/>
            </p:cNvSpPr>
            <p:nvPr/>
          </p:nvSpPr>
          <p:spPr bwMode="auto">
            <a:xfrm>
              <a:off x="3492500" y="1738313"/>
              <a:ext cx="2232025" cy="1943100"/>
            </a:xfrm>
            <a:custGeom>
              <a:avLst/>
              <a:gdLst>
                <a:gd name="T0" fmla="*/ 115963309 w 21600"/>
                <a:gd name="T1" fmla="*/ 17698313 h 21600"/>
                <a:gd name="T2" fmla="*/ 31265194 w 21600"/>
                <a:gd name="T3" fmla="*/ 87399019 h 21600"/>
                <a:gd name="T4" fmla="*/ 115963309 w 21600"/>
                <a:gd name="T5" fmla="*/ 174798038 h 21600"/>
                <a:gd name="T6" fmla="*/ 199379973 w 21600"/>
                <a:gd name="T7" fmla="*/ 87399019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anchor="ctr"/>
            <a:lstStyle>
              <a:lvl1pPr eaLnBrk="0" hangingPunct="0">
                <a:defRPr b="1" baseline="30000">
                  <a:solidFill>
                    <a:schemeClr val="tx1"/>
                  </a:solidFill>
                  <a:latin typeface="Arial Black" panose="020B0A04020102020204" pitchFamily="34" charset="0"/>
                  <a:cs typeface="Arial" panose="020B0604020202020204" pitchFamily="34" charset="0"/>
                </a:defRPr>
              </a:lvl1pPr>
              <a:lvl2pPr marL="742950" indent="-285750" eaLnBrk="0" hangingPunct="0">
                <a:defRPr b="1" baseline="30000">
                  <a:solidFill>
                    <a:schemeClr val="tx1"/>
                  </a:solidFill>
                  <a:latin typeface="Arial Black" panose="020B0A04020102020204" pitchFamily="34" charset="0"/>
                  <a:cs typeface="Arial" panose="020B0604020202020204" pitchFamily="34" charset="0"/>
                </a:defRPr>
              </a:lvl2pPr>
              <a:lvl3pPr marL="1143000" indent="-228600" eaLnBrk="0" hangingPunct="0">
                <a:defRPr b="1" baseline="30000">
                  <a:solidFill>
                    <a:schemeClr val="tx1"/>
                  </a:solidFill>
                  <a:latin typeface="Arial Black" panose="020B0A04020102020204" pitchFamily="34" charset="0"/>
                  <a:cs typeface="Arial" panose="020B0604020202020204" pitchFamily="34" charset="0"/>
                </a:defRPr>
              </a:lvl3pPr>
              <a:lvl4pPr marL="1600200" indent="-228600" eaLnBrk="0" hangingPunct="0">
                <a:defRPr b="1" baseline="30000">
                  <a:solidFill>
                    <a:schemeClr val="tx1"/>
                  </a:solidFill>
                  <a:latin typeface="Arial Black" panose="020B0A04020102020204" pitchFamily="34" charset="0"/>
                  <a:cs typeface="Arial" panose="020B0604020202020204" pitchFamily="34" charset="0"/>
                </a:defRPr>
              </a:lvl4pPr>
              <a:lvl5pPr marL="2057400" indent="-228600" eaLnBrk="0" hangingPunct="0">
                <a:defRPr b="1" baseline="30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b="1" baseline="30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b="1" baseline="30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b="1" baseline="30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b="1" baseline="30000">
                  <a:solidFill>
                    <a:schemeClr val="tx1"/>
                  </a:solidFill>
                  <a:latin typeface="Arial Black" panose="020B0A04020102020204" pitchFamily="34" charset="0"/>
                  <a:cs typeface="Arial" panose="020B0604020202020204" pitchFamily="34" charset="0"/>
                </a:defRPr>
              </a:lvl9pPr>
            </a:lstStyle>
            <a:p>
              <a:pPr algn="ctr" eaLnBrk="1" hangingPunct="1">
                <a:defRPr/>
              </a:pPr>
              <a:endParaRPr lang="en-US" sz="4000" b="0" dirty="0">
                <a:solidFill>
                  <a:srgbClr val="33CC33"/>
                </a:solidFill>
                <a:latin typeface="Broadway" panose="04040905080B02020502" pitchFamily="82" charset="0"/>
              </a:endParaRPr>
            </a:p>
            <a:p>
              <a:pPr algn="ctr" eaLnBrk="1" hangingPunct="1">
                <a:defRPr/>
              </a:pPr>
              <a:r>
                <a:rPr lang="en-US" sz="4000" b="0" dirty="0">
                  <a:solidFill>
                    <a:srgbClr val="33CC33"/>
                  </a:solidFill>
                  <a:latin typeface="Broadway" panose="04040905080B02020502" pitchFamily="82" charset="0"/>
                </a:rPr>
                <a:t>Addition </a:t>
              </a:r>
            </a:p>
            <a:p>
              <a:pPr algn="ctr" eaLnBrk="1" hangingPunct="1">
                <a:defRPr/>
              </a:pPr>
              <a:r>
                <a:rPr lang="en-US" sz="4000" b="0" dirty="0">
                  <a:solidFill>
                    <a:srgbClr val="33CC33"/>
                  </a:solidFill>
                  <a:latin typeface="Broadway" panose="04040905080B02020502" pitchFamily="82" charset="0"/>
                </a:rPr>
                <a:t>Rule</a:t>
              </a:r>
            </a:p>
          </p:txBody>
        </p:sp>
      </p:grpSp>
      <p:sp>
        <p:nvSpPr>
          <p:cNvPr id="39941" name="Text Box 8">
            <a:extLst>
              <a:ext uri="{FF2B5EF4-FFF2-40B4-BE49-F238E27FC236}">
                <a16:creationId xmlns:a16="http://schemas.microsoft.com/office/drawing/2014/main" id="{C3286ACB-6863-42A8-835F-FD33A5B732C9}"/>
              </a:ext>
            </a:extLst>
          </p:cNvPr>
          <p:cNvSpPr txBox="1">
            <a:spLocks noChangeArrowheads="1"/>
          </p:cNvSpPr>
          <p:nvPr/>
        </p:nvSpPr>
        <p:spPr bwMode="auto">
          <a:xfrm>
            <a:off x="2460625" y="6005513"/>
            <a:ext cx="7488238" cy="519112"/>
          </a:xfrm>
          <a:prstGeom prst="rect">
            <a:avLst/>
          </a:prstGeom>
          <a:solidFill>
            <a:srgbClr val="A5EEFD"/>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b="0" baseline="0">
                <a:solidFill>
                  <a:srgbClr val="000066"/>
                </a:solidFill>
                <a:latin typeface="Times New Roman" panose="02020603050405020304" pitchFamily="18" charset="0"/>
                <a:cs typeface="Times New Roman" panose="02020603050405020304" pitchFamily="18" charset="0"/>
              </a:rPr>
              <a:t>P(A OR B) = P(A U B) = P(A) + P(B)</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6A985242-0F20-4D7A-997A-41316FAC6959}"/>
              </a:ext>
            </a:extLst>
          </p:cNvPr>
          <p:cNvSpPr>
            <a:spLocks noGrp="1" noChangeArrowheads="1"/>
          </p:cNvSpPr>
          <p:nvPr>
            <p:ph type="title"/>
          </p:nvPr>
        </p:nvSpPr>
        <p:spPr>
          <a:xfrm>
            <a:off x="838200" y="365126"/>
            <a:ext cx="10515600" cy="893762"/>
          </a:xfrm>
        </p:spPr>
        <p:txBody>
          <a:bodyPr>
            <a:normAutofit/>
          </a:bodyPr>
          <a:lstStyle/>
          <a:p>
            <a:r>
              <a:rPr lang="en-US" altLang="en-US" sz="2800" b="1" dirty="0">
                <a:solidFill>
                  <a:srgbClr val="FF0000"/>
                </a:solidFill>
                <a:latin typeface="Lucida Calligraphy" panose="03010101010101010101" pitchFamily="66" charset="0"/>
              </a:rPr>
              <a:t>Example:</a:t>
            </a:r>
          </a:p>
        </p:txBody>
      </p:sp>
      <p:sp>
        <p:nvSpPr>
          <p:cNvPr id="40963" name="Rectangle 3">
            <a:extLst>
              <a:ext uri="{FF2B5EF4-FFF2-40B4-BE49-F238E27FC236}">
                <a16:creationId xmlns:a16="http://schemas.microsoft.com/office/drawing/2014/main" id="{93ACA36C-741A-4981-917F-4C6B42FD6E22}"/>
              </a:ext>
            </a:extLst>
          </p:cNvPr>
          <p:cNvSpPr>
            <a:spLocks noGrp="1" noChangeArrowheads="1"/>
          </p:cNvSpPr>
          <p:nvPr>
            <p:ph idx="1"/>
          </p:nvPr>
        </p:nvSpPr>
        <p:spPr>
          <a:xfrm>
            <a:off x="2208213" y="1484313"/>
            <a:ext cx="7920037" cy="4114800"/>
          </a:xfrm>
        </p:spPr>
        <p:txBody>
          <a:bodyPr/>
          <a:lstStyle/>
          <a:p>
            <a:pPr marL="0" indent="0">
              <a:lnSpc>
                <a:spcPct val="150000"/>
              </a:lnSpc>
              <a:buFont typeface="Arial" panose="020B0604020202020204" pitchFamily="34" charset="0"/>
              <a:buNone/>
            </a:pPr>
            <a:r>
              <a:rPr lang="en-US" altLang="en-US" dirty="0">
                <a:latin typeface="Times New Roman" panose="02020603050405020304" pitchFamily="18" charset="0"/>
                <a:cs typeface="Times New Roman" panose="02020603050405020304" pitchFamily="18" charset="0"/>
                <a:sym typeface="Symbol" panose="05050102010706020507" pitchFamily="18" charset="2"/>
              </a:rPr>
              <a:t>The probability of being either Truck or Automobile</a:t>
            </a:r>
          </a:p>
          <a:p>
            <a:pPr marL="0" indent="0">
              <a:lnSpc>
                <a:spcPct val="150000"/>
              </a:lnSpc>
              <a:buFont typeface="Arial" panose="020B0604020202020204" pitchFamily="34" charset="0"/>
              <a:buNone/>
            </a:pPr>
            <a:r>
              <a:rPr lang="en-US" altLang="en-US" dirty="0">
                <a:latin typeface="Times New Roman" panose="02020603050405020304" pitchFamily="18" charset="0"/>
                <a:cs typeface="Times New Roman" panose="02020603050405020304" pitchFamily="18" charset="0"/>
                <a:sym typeface="Symbol" panose="05050102010706020507" pitchFamily="18" charset="2"/>
              </a:rPr>
              <a:t>P(OUA) = P(T) + P(A)</a:t>
            </a:r>
          </a:p>
          <a:p>
            <a:pPr marL="0" indent="0">
              <a:lnSpc>
                <a:spcPct val="150000"/>
              </a:lnSpc>
              <a:buFont typeface="Arial" panose="020B0604020202020204" pitchFamily="34" charset="0"/>
              <a:buNone/>
            </a:pPr>
            <a:r>
              <a:rPr lang="en-US" altLang="en-US" dirty="0">
                <a:latin typeface="Times New Roman" panose="02020603050405020304" pitchFamily="18" charset="0"/>
                <a:cs typeface="Times New Roman" panose="02020603050405020304" pitchFamily="18" charset="0"/>
                <a:sym typeface="Symbol" panose="05050102010706020507" pitchFamily="18" charset="2"/>
              </a:rPr>
              <a:t>             = (40/100)+(35/100)</a:t>
            </a:r>
          </a:p>
          <a:p>
            <a:pPr marL="0" indent="0">
              <a:lnSpc>
                <a:spcPct val="150000"/>
              </a:lnSpc>
              <a:buFont typeface="Arial" panose="020B0604020202020204" pitchFamily="34" charset="0"/>
              <a:buNone/>
            </a:pPr>
            <a:r>
              <a:rPr lang="en-US" altLang="en-US"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u="sng" dirty="0">
                <a:latin typeface="Times New Roman" panose="02020603050405020304" pitchFamily="18" charset="0"/>
                <a:cs typeface="Times New Roman" panose="02020603050405020304" pitchFamily="18" charset="0"/>
                <a:sym typeface="Symbol" panose="05050102010706020507" pitchFamily="18" charset="2"/>
              </a:rPr>
              <a:t>= 0.75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8368"/>
          </a:xfrm>
        </p:spPr>
        <p:txBody>
          <a:bodyPr>
            <a:normAutofit/>
          </a:bodyPr>
          <a:lstStyle/>
          <a:p>
            <a:r>
              <a:rPr lang="en-US" sz="3600" b="1" i="1" u="sng" dirty="0">
                <a:solidFill>
                  <a:srgbClr val="FF0000"/>
                </a:solidFill>
                <a:latin typeface="Times New Roman" pitchFamily="18" charset="0"/>
                <a:cs typeface="Times New Roman" pitchFamily="18" charset="0"/>
              </a:rPr>
              <a:t>1.4 Types of Maintenance</a:t>
            </a:r>
          </a:p>
        </p:txBody>
      </p:sp>
      <p:sp>
        <p:nvSpPr>
          <p:cNvPr id="3" name="Content Placeholder 2"/>
          <p:cNvSpPr>
            <a:spLocks noGrp="1"/>
          </p:cNvSpPr>
          <p:nvPr>
            <p:ph idx="1"/>
          </p:nvPr>
        </p:nvSpPr>
        <p:spPr>
          <a:xfrm>
            <a:off x="838200" y="1223494"/>
            <a:ext cx="10515600" cy="4953469"/>
          </a:xfrm>
        </p:spPr>
        <p:txBody>
          <a:bodyPr/>
          <a:lstStyle/>
          <a:p>
            <a:pPr marL="0" indent="0">
              <a:lnSpc>
                <a:spcPct val="150000"/>
              </a:lnSpc>
              <a:buNone/>
            </a:pPr>
            <a:r>
              <a:rPr lang="en-US" dirty="0">
                <a:latin typeface="Times New Roman" panose="02020603050405020304" pitchFamily="18" charset="0"/>
                <a:cs typeface="Times New Roman" panose="02020603050405020304" pitchFamily="18" charset="0"/>
              </a:rPr>
              <a:t>Different authors categorize maintenance in variety forms. The most acceptable ones is</a:t>
            </a:r>
          </a:p>
          <a:p>
            <a:pPr marL="0" indent="0">
              <a:lnSpc>
                <a:spcPct val="150000"/>
              </a:lnSpc>
              <a:buNone/>
            </a:pPr>
            <a:endParaRPr lang="en-US" dirty="0">
              <a:latin typeface="Times New Roman" panose="02020603050405020304" pitchFamily="18" charset="0"/>
              <a:cs typeface="Times New Roman" panose="02020603050405020304" pitchFamily="18" charset="0"/>
            </a:endParaRPr>
          </a:p>
          <a:p>
            <a:pPr lvl="1">
              <a:lnSpc>
                <a:spcPct val="150000"/>
              </a:lnSpc>
            </a:pPr>
            <a:r>
              <a:rPr lang="en-US" dirty="0">
                <a:solidFill>
                  <a:srgbClr val="C00000"/>
                </a:solidFill>
                <a:latin typeface="Times New Roman" panose="02020603050405020304" pitchFamily="18" charset="0"/>
                <a:cs typeface="Times New Roman" panose="02020603050405020304" pitchFamily="18" charset="0"/>
              </a:rPr>
              <a:t>Planned maintenance</a:t>
            </a:r>
          </a:p>
          <a:p>
            <a:pPr lvl="1">
              <a:lnSpc>
                <a:spcPct val="150000"/>
              </a:lnSpc>
            </a:pPr>
            <a:r>
              <a:rPr lang="en-US" dirty="0">
                <a:solidFill>
                  <a:srgbClr val="C00000"/>
                </a:solidFill>
                <a:latin typeface="Times New Roman" panose="02020603050405020304" pitchFamily="18" charset="0"/>
                <a:cs typeface="Times New Roman" panose="02020603050405020304" pitchFamily="18" charset="0"/>
              </a:rPr>
              <a:t>Unplanned maintenance</a:t>
            </a:r>
          </a:p>
        </p:txBody>
      </p:sp>
    </p:spTree>
    <p:extLst>
      <p:ext uri="{BB962C8B-B14F-4D97-AF65-F5344CB8AC3E}">
        <p14:creationId xmlns:p14="http://schemas.microsoft.com/office/powerpoint/2010/main" val="243338061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Oval 2">
            <a:extLst>
              <a:ext uri="{FF2B5EF4-FFF2-40B4-BE49-F238E27FC236}">
                <a16:creationId xmlns:a16="http://schemas.microsoft.com/office/drawing/2014/main" id="{A57B0431-9C54-42A3-AF15-D94A5E0EF122}"/>
              </a:ext>
            </a:extLst>
          </p:cNvPr>
          <p:cNvSpPr>
            <a:spLocks noChangeArrowheads="1"/>
          </p:cNvSpPr>
          <p:nvPr/>
        </p:nvSpPr>
        <p:spPr bwMode="auto">
          <a:xfrm>
            <a:off x="2495550" y="1700213"/>
            <a:ext cx="3095625" cy="3025775"/>
          </a:xfrm>
          <a:prstGeom prst="ellipse">
            <a:avLst/>
          </a:prstGeom>
          <a:solidFill>
            <a:srgbClr val="D60093"/>
          </a:solidFill>
          <a:ln w="38100" cap="sq">
            <a:solidFill>
              <a:srgbClr val="FFCCFF"/>
            </a:solidFill>
            <a:round/>
            <a:headEnd type="none" w="sm" len="sm"/>
            <a:tailEnd type="none" w="sm" len="sm"/>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b="0" baseline="0">
                <a:latin typeface="Broadway" panose="04040905080B02020502" pitchFamily="82" charset="0"/>
              </a:rPr>
              <a:t>P(A)</a:t>
            </a:r>
          </a:p>
        </p:txBody>
      </p:sp>
      <p:sp>
        <p:nvSpPr>
          <p:cNvPr id="41987" name="Text Box 3">
            <a:extLst>
              <a:ext uri="{FF2B5EF4-FFF2-40B4-BE49-F238E27FC236}">
                <a16:creationId xmlns:a16="http://schemas.microsoft.com/office/drawing/2014/main" id="{00BAD443-0DD7-4BF8-93D0-DA3C0ADEEAF0}"/>
              </a:ext>
            </a:extLst>
          </p:cNvPr>
          <p:cNvSpPr txBox="1">
            <a:spLocks noChangeArrowheads="1"/>
          </p:cNvSpPr>
          <p:nvPr/>
        </p:nvSpPr>
        <p:spPr bwMode="auto">
          <a:xfrm>
            <a:off x="1688306" y="377825"/>
            <a:ext cx="8815388" cy="954088"/>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baseline="0">
                <a:solidFill>
                  <a:srgbClr val="33CC33"/>
                </a:solidFill>
                <a:latin typeface="Times New Roman" panose="02020603050405020304" pitchFamily="18" charset="0"/>
                <a:cs typeface="Times New Roman" panose="02020603050405020304" pitchFamily="18" charset="0"/>
              </a:rPr>
              <a:t>ii) </a:t>
            </a:r>
            <a:r>
              <a:rPr lang="en-US" altLang="en-US" u="sng" baseline="0">
                <a:solidFill>
                  <a:srgbClr val="33CC33"/>
                </a:solidFill>
                <a:latin typeface="Times New Roman" panose="02020603050405020304" pitchFamily="18" charset="0"/>
                <a:cs typeface="Times New Roman" panose="02020603050405020304" pitchFamily="18" charset="0"/>
              </a:rPr>
              <a:t>A and B are non mutually exclusive </a:t>
            </a:r>
            <a:r>
              <a:rPr lang="en-US" altLang="en-US" baseline="0">
                <a:solidFill>
                  <a:srgbClr val="33CC33"/>
                </a:solidFill>
                <a:latin typeface="Times New Roman" panose="02020603050405020304" pitchFamily="18" charset="0"/>
                <a:cs typeface="Times New Roman" panose="02020603050405020304" pitchFamily="18" charset="0"/>
              </a:rPr>
              <a:t>(Can occur together) Example: Male and smoker</a:t>
            </a:r>
          </a:p>
        </p:txBody>
      </p:sp>
      <p:sp>
        <p:nvSpPr>
          <p:cNvPr id="41988" name="Text Box 5">
            <a:extLst>
              <a:ext uri="{FF2B5EF4-FFF2-40B4-BE49-F238E27FC236}">
                <a16:creationId xmlns:a16="http://schemas.microsoft.com/office/drawing/2014/main" id="{63487615-B314-4232-85A2-FCF4C9059741}"/>
              </a:ext>
            </a:extLst>
          </p:cNvPr>
          <p:cNvSpPr txBox="1">
            <a:spLocks noChangeArrowheads="1"/>
          </p:cNvSpPr>
          <p:nvPr/>
        </p:nvSpPr>
        <p:spPr bwMode="auto">
          <a:xfrm>
            <a:off x="1666875" y="5862638"/>
            <a:ext cx="8893175" cy="519112"/>
          </a:xfrm>
          <a:prstGeom prst="rect">
            <a:avLst/>
          </a:prstGeom>
          <a:solidFill>
            <a:srgbClr val="A5EEFD"/>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baseline="0">
                <a:solidFill>
                  <a:srgbClr val="33CC33"/>
                </a:solidFill>
                <a:latin typeface="Times New Roman" panose="02020603050405020304" pitchFamily="18" charset="0"/>
                <a:cs typeface="Times New Roman" panose="02020603050405020304" pitchFamily="18" charset="0"/>
              </a:rPr>
              <a:t>P(A OR B) = P(A U B) = P(A) + P(B) - P(A ∩ B)</a:t>
            </a:r>
          </a:p>
        </p:txBody>
      </p:sp>
      <p:sp>
        <p:nvSpPr>
          <p:cNvPr id="28677" name="AutoShape 6">
            <a:extLst>
              <a:ext uri="{FF2B5EF4-FFF2-40B4-BE49-F238E27FC236}">
                <a16:creationId xmlns:a16="http://schemas.microsoft.com/office/drawing/2014/main" id="{A7B4EB1F-E1F2-4978-9FCE-EF779F1929E4}"/>
              </a:ext>
            </a:extLst>
          </p:cNvPr>
          <p:cNvSpPr>
            <a:spLocks noChangeArrowheads="1"/>
          </p:cNvSpPr>
          <p:nvPr/>
        </p:nvSpPr>
        <p:spPr bwMode="auto">
          <a:xfrm rot="2064520">
            <a:off x="7681913" y="1630363"/>
            <a:ext cx="2684462" cy="2559050"/>
          </a:xfrm>
          <a:custGeom>
            <a:avLst/>
            <a:gdLst>
              <a:gd name="T0" fmla="*/ 115963309 w 21600"/>
              <a:gd name="T1" fmla="*/ 17698313 h 21600"/>
              <a:gd name="T2" fmla="*/ 31265194 w 21600"/>
              <a:gd name="T3" fmla="*/ 87399019 h 21600"/>
              <a:gd name="T4" fmla="*/ 115963309 w 21600"/>
              <a:gd name="T5" fmla="*/ 174798038 h 21600"/>
              <a:gd name="T6" fmla="*/ 199379973 w 21600"/>
              <a:gd name="T7" fmla="*/ 87399019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anchor="ctr"/>
          <a:lstStyle>
            <a:lvl1pPr eaLnBrk="0" hangingPunct="0">
              <a:defRPr b="1" baseline="30000">
                <a:solidFill>
                  <a:schemeClr val="tx1"/>
                </a:solidFill>
                <a:latin typeface="Arial Black" panose="020B0A04020102020204" pitchFamily="34" charset="0"/>
                <a:cs typeface="Arial" panose="020B0604020202020204" pitchFamily="34" charset="0"/>
              </a:defRPr>
            </a:lvl1pPr>
            <a:lvl2pPr marL="742950" indent="-285750" eaLnBrk="0" hangingPunct="0">
              <a:defRPr b="1" baseline="30000">
                <a:solidFill>
                  <a:schemeClr val="tx1"/>
                </a:solidFill>
                <a:latin typeface="Arial Black" panose="020B0A04020102020204" pitchFamily="34" charset="0"/>
                <a:cs typeface="Arial" panose="020B0604020202020204" pitchFamily="34" charset="0"/>
              </a:defRPr>
            </a:lvl2pPr>
            <a:lvl3pPr marL="1143000" indent="-228600" eaLnBrk="0" hangingPunct="0">
              <a:defRPr b="1" baseline="30000">
                <a:solidFill>
                  <a:schemeClr val="tx1"/>
                </a:solidFill>
                <a:latin typeface="Arial Black" panose="020B0A04020102020204" pitchFamily="34" charset="0"/>
                <a:cs typeface="Arial" panose="020B0604020202020204" pitchFamily="34" charset="0"/>
              </a:defRPr>
            </a:lvl3pPr>
            <a:lvl4pPr marL="1600200" indent="-228600" eaLnBrk="0" hangingPunct="0">
              <a:defRPr b="1" baseline="30000">
                <a:solidFill>
                  <a:schemeClr val="tx1"/>
                </a:solidFill>
                <a:latin typeface="Arial Black" panose="020B0A04020102020204" pitchFamily="34" charset="0"/>
                <a:cs typeface="Arial" panose="020B0604020202020204" pitchFamily="34" charset="0"/>
              </a:defRPr>
            </a:lvl4pPr>
            <a:lvl5pPr marL="2057400" indent="-228600" eaLnBrk="0" hangingPunct="0">
              <a:defRPr b="1" baseline="30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b="1" baseline="30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b="1" baseline="30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b="1" baseline="30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b="1" baseline="30000">
                <a:solidFill>
                  <a:schemeClr val="tx1"/>
                </a:solidFill>
                <a:latin typeface="Arial Black" panose="020B0A04020102020204" pitchFamily="34" charset="0"/>
                <a:cs typeface="Arial" panose="020B0604020202020204" pitchFamily="34" charset="0"/>
              </a:defRPr>
            </a:lvl9pPr>
          </a:lstStyle>
          <a:p>
            <a:pPr algn="ctr" eaLnBrk="1" hangingPunct="1">
              <a:defRPr/>
            </a:pPr>
            <a:endParaRPr lang="en-US" sz="2800" b="0" dirty="0">
              <a:solidFill>
                <a:srgbClr val="33CC33"/>
              </a:solidFill>
              <a:latin typeface="Broadway" panose="04040905080B02020502" pitchFamily="82" charset="0"/>
            </a:endParaRPr>
          </a:p>
          <a:p>
            <a:pPr algn="ctr" eaLnBrk="1" hangingPunct="1">
              <a:defRPr/>
            </a:pPr>
            <a:r>
              <a:rPr lang="en-US" sz="3600" b="0" dirty="0">
                <a:latin typeface="Times New Roman" panose="02020603050405020304" pitchFamily="18" charset="0"/>
                <a:cs typeface="Times New Roman" panose="02020603050405020304" pitchFamily="18" charset="0"/>
              </a:rPr>
              <a:t>Modified </a:t>
            </a:r>
          </a:p>
          <a:p>
            <a:pPr algn="ctr" eaLnBrk="1" hangingPunct="1">
              <a:defRPr/>
            </a:pPr>
            <a:r>
              <a:rPr lang="en-US" sz="3600" b="0" dirty="0">
                <a:latin typeface="Times New Roman" panose="02020603050405020304" pitchFamily="18" charset="0"/>
                <a:cs typeface="Times New Roman" panose="02020603050405020304" pitchFamily="18" charset="0"/>
              </a:rPr>
              <a:t>Addition </a:t>
            </a:r>
          </a:p>
          <a:p>
            <a:pPr algn="ctr" eaLnBrk="1" hangingPunct="1">
              <a:defRPr/>
            </a:pPr>
            <a:r>
              <a:rPr lang="en-US" sz="3600" b="0" dirty="0">
                <a:latin typeface="Times New Roman" panose="02020603050405020304" pitchFamily="18" charset="0"/>
                <a:cs typeface="Times New Roman" panose="02020603050405020304" pitchFamily="18" charset="0"/>
              </a:rPr>
              <a:t>Rule</a:t>
            </a:r>
          </a:p>
        </p:txBody>
      </p:sp>
      <p:sp>
        <p:nvSpPr>
          <p:cNvPr id="28678" name="Oval 7">
            <a:extLst>
              <a:ext uri="{FF2B5EF4-FFF2-40B4-BE49-F238E27FC236}">
                <a16:creationId xmlns:a16="http://schemas.microsoft.com/office/drawing/2014/main" id="{F6B8491A-FC70-4323-987F-C9048376AF60}"/>
              </a:ext>
            </a:extLst>
          </p:cNvPr>
          <p:cNvSpPr>
            <a:spLocks noChangeArrowheads="1"/>
          </p:cNvSpPr>
          <p:nvPr/>
        </p:nvSpPr>
        <p:spPr bwMode="auto">
          <a:xfrm>
            <a:off x="5016500" y="1700213"/>
            <a:ext cx="3095625" cy="3025775"/>
          </a:xfrm>
          <a:prstGeom prst="ellipse">
            <a:avLst/>
          </a:prstGeom>
          <a:ln>
            <a:headEnd type="none" w="sm" len="sm"/>
            <a:tailEnd type="none" w="sm" len="sm"/>
          </a:ln>
        </p:spPr>
        <p:style>
          <a:lnRef idx="1">
            <a:schemeClr val="dk1"/>
          </a:lnRef>
          <a:fillRef idx="2">
            <a:schemeClr val="dk1"/>
          </a:fillRef>
          <a:effectRef idx="1">
            <a:schemeClr val="dk1"/>
          </a:effectRef>
          <a:fontRef idx="minor">
            <a:schemeClr val="dk1"/>
          </a:fontRef>
        </p:style>
        <p:txBody>
          <a:bodyPr wrap="none" anchor="ctr"/>
          <a:lstStyle>
            <a:lvl1pPr eaLnBrk="0" hangingPunct="0">
              <a:defRPr b="1" baseline="30000">
                <a:solidFill>
                  <a:schemeClr val="tx1"/>
                </a:solidFill>
                <a:latin typeface="Arial Black" panose="020B0A04020102020204" pitchFamily="34" charset="0"/>
                <a:cs typeface="Arial" panose="020B0604020202020204" pitchFamily="34" charset="0"/>
              </a:defRPr>
            </a:lvl1pPr>
            <a:lvl2pPr marL="742950" indent="-285750" eaLnBrk="0" hangingPunct="0">
              <a:defRPr b="1" baseline="30000">
                <a:solidFill>
                  <a:schemeClr val="tx1"/>
                </a:solidFill>
                <a:latin typeface="Arial Black" panose="020B0A04020102020204" pitchFamily="34" charset="0"/>
                <a:cs typeface="Arial" panose="020B0604020202020204" pitchFamily="34" charset="0"/>
              </a:defRPr>
            </a:lvl2pPr>
            <a:lvl3pPr marL="1143000" indent="-228600" eaLnBrk="0" hangingPunct="0">
              <a:defRPr b="1" baseline="30000">
                <a:solidFill>
                  <a:schemeClr val="tx1"/>
                </a:solidFill>
                <a:latin typeface="Arial Black" panose="020B0A04020102020204" pitchFamily="34" charset="0"/>
                <a:cs typeface="Arial" panose="020B0604020202020204" pitchFamily="34" charset="0"/>
              </a:defRPr>
            </a:lvl3pPr>
            <a:lvl4pPr marL="1600200" indent="-228600" eaLnBrk="0" hangingPunct="0">
              <a:defRPr b="1" baseline="30000">
                <a:solidFill>
                  <a:schemeClr val="tx1"/>
                </a:solidFill>
                <a:latin typeface="Arial Black" panose="020B0A04020102020204" pitchFamily="34" charset="0"/>
                <a:cs typeface="Arial" panose="020B0604020202020204" pitchFamily="34" charset="0"/>
              </a:defRPr>
            </a:lvl4pPr>
            <a:lvl5pPr marL="2057400" indent="-228600" eaLnBrk="0" hangingPunct="0">
              <a:defRPr b="1" baseline="30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b="1" baseline="30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b="1" baseline="30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b="1" baseline="30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b="1" baseline="30000">
                <a:solidFill>
                  <a:schemeClr val="tx1"/>
                </a:solidFill>
                <a:latin typeface="Arial Black" panose="020B0A04020102020204" pitchFamily="34" charset="0"/>
                <a:cs typeface="Arial" panose="020B0604020202020204" pitchFamily="34" charset="0"/>
              </a:defRPr>
            </a:lvl9pPr>
          </a:lstStyle>
          <a:p>
            <a:pPr algn="ctr" eaLnBrk="1" hangingPunct="1">
              <a:defRPr/>
            </a:pPr>
            <a:r>
              <a:rPr lang="en-US" sz="3600" b="0" baseline="0" dirty="0">
                <a:latin typeface="Broadway" pitchFamily="82" charset="0"/>
              </a:rPr>
              <a:t>P(B)</a:t>
            </a:r>
          </a:p>
        </p:txBody>
      </p:sp>
      <p:sp>
        <p:nvSpPr>
          <p:cNvPr id="41991" name="Line 8">
            <a:extLst>
              <a:ext uri="{FF2B5EF4-FFF2-40B4-BE49-F238E27FC236}">
                <a16:creationId xmlns:a16="http://schemas.microsoft.com/office/drawing/2014/main" id="{9D399E36-A282-4C7D-8B49-4D13DD659D10}"/>
              </a:ext>
            </a:extLst>
          </p:cNvPr>
          <p:cNvSpPr>
            <a:spLocks noChangeShapeType="1"/>
          </p:cNvSpPr>
          <p:nvPr/>
        </p:nvSpPr>
        <p:spPr bwMode="auto">
          <a:xfrm flipH="1">
            <a:off x="5178425" y="2422525"/>
            <a:ext cx="161925" cy="179388"/>
          </a:xfrm>
          <a:prstGeom prst="line">
            <a:avLst/>
          </a:prstGeom>
          <a:noFill/>
          <a:ln w="38100" cap="sq">
            <a:solidFill>
              <a:srgbClr val="3C3CB6"/>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41992" name="Line 9">
            <a:extLst>
              <a:ext uri="{FF2B5EF4-FFF2-40B4-BE49-F238E27FC236}">
                <a16:creationId xmlns:a16="http://schemas.microsoft.com/office/drawing/2014/main" id="{AF03318A-2F2D-462A-A16C-69DB91E295C7}"/>
              </a:ext>
            </a:extLst>
          </p:cNvPr>
          <p:cNvSpPr>
            <a:spLocks noChangeShapeType="1"/>
          </p:cNvSpPr>
          <p:nvPr/>
        </p:nvSpPr>
        <p:spPr bwMode="auto">
          <a:xfrm flipH="1">
            <a:off x="5051425" y="2636838"/>
            <a:ext cx="323850" cy="360362"/>
          </a:xfrm>
          <a:prstGeom prst="line">
            <a:avLst/>
          </a:prstGeom>
          <a:noFill/>
          <a:ln w="38100" cap="sq">
            <a:solidFill>
              <a:srgbClr val="3C3CB6"/>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41993" name="Line 10">
            <a:extLst>
              <a:ext uri="{FF2B5EF4-FFF2-40B4-BE49-F238E27FC236}">
                <a16:creationId xmlns:a16="http://schemas.microsoft.com/office/drawing/2014/main" id="{AB662FA4-B6A2-412C-A14C-20A6919FE852}"/>
              </a:ext>
            </a:extLst>
          </p:cNvPr>
          <p:cNvSpPr>
            <a:spLocks noChangeShapeType="1"/>
          </p:cNvSpPr>
          <p:nvPr/>
        </p:nvSpPr>
        <p:spPr bwMode="auto">
          <a:xfrm flipH="1">
            <a:off x="5051425" y="2889250"/>
            <a:ext cx="358775" cy="360363"/>
          </a:xfrm>
          <a:prstGeom prst="line">
            <a:avLst/>
          </a:prstGeom>
          <a:noFill/>
          <a:ln w="38100" cap="sq">
            <a:solidFill>
              <a:srgbClr val="3C3CB6"/>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41994" name="Line 11">
            <a:extLst>
              <a:ext uri="{FF2B5EF4-FFF2-40B4-BE49-F238E27FC236}">
                <a16:creationId xmlns:a16="http://schemas.microsoft.com/office/drawing/2014/main" id="{7BA8F53D-6DF8-4F2B-82CC-77214EAF3E79}"/>
              </a:ext>
            </a:extLst>
          </p:cNvPr>
          <p:cNvSpPr>
            <a:spLocks noChangeShapeType="1"/>
          </p:cNvSpPr>
          <p:nvPr/>
        </p:nvSpPr>
        <p:spPr bwMode="auto">
          <a:xfrm flipH="1">
            <a:off x="5053013" y="3095625"/>
            <a:ext cx="358775" cy="360363"/>
          </a:xfrm>
          <a:prstGeom prst="line">
            <a:avLst/>
          </a:prstGeom>
          <a:noFill/>
          <a:ln w="38100" cap="sq">
            <a:solidFill>
              <a:srgbClr val="3C3CB6"/>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41995" name="Line 12">
            <a:extLst>
              <a:ext uri="{FF2B5EF4-FFF2-40B4-BE49-F238E27FC236}">
                <a16:creationId xmlns:a16="http://schemas.microsoft.com/office/drawing/2014/main" id="{5F83F1E0-C259-4C0A-A410-5E772A46CE46}"/>
              </a:ext>
            </a:extLst>
          </p:cNvPr>
          <p:cNvSpPr>
            <a:spLocks noChangeShapeType="1"/>
          </p:cNvSpPr>
          <p:nvPr/>
        </p:nvSpPr>
        <p:spPr bwMode="auto">
          <a:xfrm flipH="1">
            <a:off x="5087938" y="3355975"/>
            <a:ext cx="358775" cy="360363"/>
          </a:xfrm>
          <a:prstGeom prst="line">
            <a:avLst/>
          </a:prstGeom>
          <a:noFill/>
          <a:ln w="38100" cap="sq">
            <a:solidFill>
              <a:srgbClr val="3C3CB6"/>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41996" name="Line 13">
            <a:extLst>
              <a:ext uri="{FF2B5EF4-FFF2-40B4-BE49-F238E27FC236}">
                <a16:creationId xmlns:a16="http://schemas.microsoft.com/office/drawing/2014/main" id="{ABBFF337-1E0A-419C-B58C-A747DC84C7A4}"/>
              </a:ext>
            </a:extLst>
          </p:cNvPr>
          <p:cNvSpPr>
            <a:spLocks noChangeShapeType="1"/>
          </p:cNvSpPr>
          <p:nvPr/>
        </p:nvSpPr>
        <p:spPr bwMode="auto">
          <a:xfrm flipH="1">
            <a:off x="5210175" y="3676650"/>
            <a:ext cx="250825" cy="217488"/>
          </a:xfrm>
          <a:prstGeom prst="line">
            <a:avLst/>
          </a:prstGeom>
          <a:noFill/>
          <a:ln w="38100" cap="sq">
            <a:solidFill>
              <a:srgbClr val="3C3CB6"/>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41997" name="Text Box 14">
            <a:extLst>
              <a:ext uri="{FF2B5EF4-FFF2-40B4-BE49-F238E27FC236}">
                <a16:creationId xmlns:a16="http://schemas.microsoft.com/office/drawing/2014/main" id="{2CA1343C-C6E4-4ECE-BF9F-EF53860226D7}"/>
              </a:ext>
            </a:extLst>
          </p:cNvPr>
          <p:cNvSpPr txBox="1">
            <a:spLocks noChangeArrowheads="1"/>
          </p:cNvSpPr>
          <p:nvPr/>
        </p:nvSpPr>
        <p:spPr bwMode="auto">
          <a:xfrm>
            <a:off x="4294188" y="4926013"/>
            <a:ext cx="18732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baseline="0">
                <a:solidFill>
                  <a:srgbClr val="33CC33"/>
                </a:solidFill>
                <a:latin typeface="Times New Roman" panose="02020603050405020304" pitchFamily="18" charset="0"/>
                <a:cs typeface="Times New Roman" panose="02020603050405020304" pitchFamily="18" charset="0"/>
              </a:rPr>
              <a:t>P(A ∩ B)</a:t>
            </a:r>
          </a:p>
        </p:txBody>
      </p:sp>
      <p:sp>
        <p:nvSpPr>
          <p:cNvPr id="28686" name="AutoShape 15">
            <a:extLst>
              <a:ext uri="{FF2B5EF4-FFF2-40B4-BE49-F238E27FC236}">
                <a16:creationId xmlns:a16="http://schemas.microsoft.com/office/drawing/2014/main" id="{760C1B81-4E31-417B-929A-254475FF94FC}"/>
              </a:ext>
            </a:extLst>
          </p:cNvPr>
          <p:cNvSpPr>
            <a:spLocks noChangeArrowheads="1"/>
          </p:cNvSpPr>
          <p:nvPr/>
        </p:nvSpPr>
        <p:spPr bwMode="auto">
          <a:xfrm>
            <a:off x="5159375" y="4149725"/>
            <a:ext cx="215900" cy="792163"/>
          </a:xfrm>
          <a:prstGeom prst="upArrow">
            <a:avLst>
              <a:gd name="adj1" fmla="val 50000"/>
              <a:gd name="adj2" fmla="val 91728"/>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eaVert" wrap="none" anchor="ctr"/>
          <a:lstStyle/>
          <a:p>
            <a:pPr algn="ctr" eaLnBrk="1" hangingPunct="1">
              <a:defRPr/>
            </a:pPr>
            <a:endParaRPr lang="ru-RU">
              <a:solidFill>
                <a:srgbClr val="33CC33"/>
              </a:solidFill>
            </a:endParaRPr>
          </a:p>
        </p:txBody>
      </p:sp>
      <p:sp>
        <p:nvSpPr>
          <p:cNvPr id="41999" name="Line 8">
            <a:extLst>
              <a:ext uri="{FF2B5EF4-FFF2-40B4-BE49-F238E27FC236}">
                <a16:creationId xmlns:a16="http://schemas.microsoft.com/office/drawing/2014/main" id="{AC51EC57-23EF-461E-B547-33D6EC5ADE30}"/>
              </a:ext>
            </a:extLst>
          </p:cNvPr>
          <p:cNvSpPr>
            <a:spLocks noChangeShapeType="1"/>
          </p:cNvSpPr>
          <p:nvPr/>
        </p:nvSpPr>
        <p:spPr bwMode="auto">
          <a:xfrm flipH="1">
            <a:off x="5303838" y="3894138"/>
            <a:ext cx="157162" cy="161925"/>
          </a:xfrm>
          <a:prstGeom prst="line">
            <a:avLst/>
          </a:prstGeom>
          <a:noFill/>
          <a:ln w="38100" cap="sq">
            <a:solidFill>
              <a:srgbClr val="3C3CB6"/>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a:extLst>
              <a:ext uri="{FF2B5EF4-FFF2-40B4-BE49-F238E27FC236}">
                <a16:creationId xmlns:a16="http://schemas.microsoft.com/office/drawing/2014/main" id="{97432BDC-797B-4676-BBB3-0D87F741057A}"/>
              </a:ext>
            </a:extLst>
          </p:cNvPr>
          <p:cNvSpPr>
            <a:spLocks noChangeArrowheads="1"/>
          </p:cNvSpPr>
          <p:nvPr/>
        </p:nvSpPr>
        <p:spPr bwMode="auto">
          <a:xfrm>
            <a:off x="839788" y="1412875"/>
            <a:ext cx="10512425" cy="332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spcBef>
                <a:spcPct val="0"/>
              </a:spcBef>
              <a:buFontTx/>
              <a:buNone/>
            </a:pPr>
            <a:r>
              <a:rPr lang="en-US" altLang="en-US" b="0" baseline="0">
                <a:latin typeface="Times New Roman" panose="02020603050405020304" pitchFamily="18" charset="0"/>
                <a:cs typeface="Times New Roman" panose="02020603050405020304" pitchFamily="18" charset="0"/>
              </a:rPr>
              <a:t>Two events are not mutually exclusive  (engine problem and truck type vehicle ).</a:t>
            </a:r>
          </a:p>
          <a:p>
            <a:pPr eaLnBrk="1" hangingPunct="1">
              <a:lnSpc>
                <a:spcPct val="150000"/>
              </a:lnSpc>
              <a:spcBef>
                <a:spcPct val="0"/>
              </a:spcBef>
              <a:buFontTx/>
              <a:buNone/>
            </a:pPr>
            <a:r>
              <a:rPr lang="en-US" altLang="en-US" b="0" baseline="0">
                <a:latin typeface="Times New Roman" panose="02020603050405020304" pitchFamily="18" charset="0"/>
                <a:cs typeface="Times New Roman" panose="02020603050405020304" pitchFamily="18" charset="0"/>
              </a:rPr>
              <a:t>P(E OR T) = P(Engine)+P(Truck) – P(Engine ∩ Truck) </a:t>
            </a:r>
          </a:p>
          <a:p>
            <a:pPr eaLnBrk="1" hangingPunct="1">
              <a:lnSpc>
                <a:spcPct val="150000"/>
              </a:lnSpc>
              <a:spcBef>
                <a:spcPct val="0"/>
              </a:spcBef>
              <a:buFontTx/>
              <a:buNone/>
            </a:pPr>
            <a:r>
              <a:rPr lang="en-US" altLang="en-US" b="0" baseline="0">
                <a:latin typeface="Times New Roman" panose="02020603050405020304" pitchFamily="18" charset="0"/>
                <a:cs typeface="Times New Roman" panose="02020603050405020304" pitchFamily="18" charset="0"/>
              </a:rPr>
              <a:t>                    = 0.50 + 0.40 – 0.20</a:t>
            </a:r>
          </a:p>
          <a:p>
            <a:pPr eaLnBrk="1" hangingPunct="1">
              <a:lnSpc>
                <a:spcPct val="150000"/>
              </a:lnSpc>
              <a:spcBef>
                <a:spcPct val="0"/>
              </a:spcBef>
              <a:buFontTx/>
              <a:buNone/>
            </a:pPr>
            <a:r>
              <a:rPr lang="en-US" altLang="en-US" b="0" baseline="0">
                <a:latin typeface="Times New Roman" panose="02020603050405020304" pitchFamily="18" charset="0"/>
                <a:cs typeface="Times New Roman" panose="02020603050405020304" pitchFamily="18" charset="0"/>
              </a:rPr>
              <a:t>                    </a:t>
            </a:r>
            <a:r>
              <a:rPr lang="en-US" altLang="en-US" u="sng" baseline="0">
                <a:latin typeface="Times New Roman" panose="02020603050405020304" pitchFamily="18" charset="0"/>
                <a:cs typeface="Times New Roman" panose="02020603050405020304" pitchFamily="18" charset="0"/>
              </a:rPr>
              <a:t>= 0.70</a:t>
            </a:r>
          </a:p>
        </p:txBody>
      </p:sp>
      <p:sp>
        <p:nvSpPr>
          <p:cNvPr id="43011" name="Text Box 5">
            <a:extLst>
              <a:ext uri="{FF2B5EF4-FFF2-40B4-BE49-F238E27FC236}">
                <a16:creationId xmlns:a16="http://schemas.microsoft.com/office/drawing/2014/main" id="{FAA74ACD-8A3A-434F-AC64-FF07B2C8FBB0}"/>
              </a:ext>
            </a:extLst>
          </p:cNvPr>
          <p:cNvSpPr txBox="1">
            <a:spLocks noChangeArrowheads="1"/>
          </p:cNvSpPr>
          <p:nvPr/>
        </p:nvSpPr>
        <p:spPr bwMode="auto">
          <a:xfrm>
            <a:off x="1868488" y="644525"/>
            <a:ext cx="43926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3200" baseline="0">
                <a:solidFill>
                  <a:srgbClr val="FF0000"/>
                </a:solidFill>
                <a:latin typeface="Lucida Calligraphy" panose="03010101010101010101" pitchFamily="66" charset="0"/>
                <a:cs typeface="Times New Roman" panose="02020603050405020304" pitchFamily="18" charset="0"/>
              </a:rPr>
              <a:t>Example:</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19100" y="1683026"/>
            <a:ext cx="10909300" cy="4889224"/>
          </a:xfrm>
        </p:spPr>
        <p:txBody>
          <a:bodyPr>
            <a:normAutofit lnSpcReduction="10000"/>
          </a:bodyPr>
          <a:lstStyle/>
          <a:p>
            <a:pPr algn="just">
              <a:lnSpc>
                <a:spcPct val="160000"/>
              </a:lnSpc>
            </a:pPr>
            <a:r>
              <a:rPr lang="en-US" b="1" dirty="0">
                <a:solidFill>
                  <a:srgbClr val="00B050"/>
                </a:solidFill>
                <a:latin typeface="Times New Roman" panose="02020603050405020304" pitchFamily="18" charset="0"/>
                <a:cs typeface="Times New Roman" panose="02020603050405020304" pitchFamily="18" charset="0"/>
              </a:rPr>
              <a:t>Availability,</a:t>
            </a:r>
            <a:r>
              <a:rPr lang="en-US" dirty="0">
                <a:solidFill>
                  <a:srgbClr val="00B050"/>
                </a:solidFill>
                <a:latin typeface="Times New Roman" panose="02020603050405020304" pitchFamily="18" charset="0"/>
                <a:cs typeface="Times New Roman" panose="02020603050405020304" pitchFamily="18" charset="0"/>
              </a:rPr>
              <a:t> </a:t>
            </a:r>
            <a:r>
              <a:rPr lang="en-US" b="1" dirty="0">
                <a:solidFill>
                  <a:srgbClr val="00B050"/>
                </a:solidFill>
                <a:latin typeface="Times New Roman" panose="02020603050405020304" pitchFamily="18" charset="0"/>
                <a:cs typeface="Times New Roman" panose="02020603050405020304" pitchFamily="18" charset="0"/>
              </a:rPr>
              <a:t>reliability, maintainability</a:t>
            </a:r>
            <a:r>
              <a:rPr lang="en-US" dirty="0">
                <a:solidFill>
                  <a:srgbClr val="00B050"/>
                </a:solidFill>
                <a:latin typeface="Times New Roman" panose="02020603050405020304" pitchFamily="18" charset="0"/>
                <a:cs typeface="Times New Roman" panose="02020603050405020304" pitchFamily="18" charset="0"/>
              </a:rPr>
              <a:t> and </a:t>
            </a:r>
            <a:r>
              <a:rPr lang="en-US" b="1" dirty="0">
                <a:solidFill>
                  <a:srgbClr val="00B050"/>
                </a:solidFill>
                <a:latin typeface="Times New Roman" panose="02020603050405020304" pitchFamily="18" charset="0"/>
                <a:cs typeface="Times New Roman" panose="02020603050405020304" pitchFamily="18" charset="0"/>
              </a:rPr>
              <a:t>capability </a:t>
            </a:r>
            <a:r>
              <a:rPr lang="en-US" dirty="0">
                <a:latin typeface="Times New Roman" panose="02020603050405020304" pitchFamily="18" charset="0"/>
                <a:cs typeface="Times New Roman" panose="02020603050405020304" pitchFamily="18" charset="0"/>
              </a:rPr>
              <a:t>are </a:t>
            </a:r>
            <a:r>
              <a:rPr lang="en-US" dirty="0">
                <a:solidFill>
                  <a:srgbClr val="0070C0"/>
                </a:solidFill>
                <a:latin typeface="Times New Roman" panose="02020603050405020304" pitchFamily="18" charset="0"/>
                <a:cs typeface="Times New Roman" panose="02020603050405020304" pitchFamily="18" charset="0"/>
              </a:rPr>
              <a:t>components of the effectiveness equation is a figure of merit which is helpful for deciding which component detract from performance measures.</a:t>
            </a:r>
            <a:r>
              <a:rPr lang="en-US" dirty="0">
                <a:latin typeface="Times New Roman" panose="02020603050405020304" pitchFamily="18" charset="0"/>
                <a:cs typeface="Times New Roman" panose="02020603050405020304" pitchFamily="18" charset="0"/>
              </a:rPr>
              <a:t> In many continuous process plants the reliability component is the largest detractor from better performance.</a:t>
            </a:r>
          </a:p>
          <a:p>
            <a:pPr algn="just">
              <a:lnSpc>
                <a:spcPct val="160000"/>
              </a:lnSpc>
            </a:pPr>
            <a:r>
              <a:rPr lang="en-US" b="1" dirty="0">
                <a:solidFill>
                  <a:srgbClr val="FF0000"/>
                </a:solidFill>
                <a:latin typeface="Times New Roman" panose="02020603050405020304" pitchFamily="18" charset="0"/>
                <a:cs typeface="Times New Roman" panose="02020603050405020304" pitchFamily="18" charset="0"/>
              </a:rPr>
              <a:t>Each effectiveness element varies as a probability.</a:t>
            </a:r>
            <a:r>
              <a:rPr lang="en-US" dirty="0">
                <a:latin typeface="Times New Roman" panose="02020603050405020304" pitchFamily="18" charset="0"/>
                <a:cs typeface="Times New Roman" panose="02020603050405020304" pitchFamily="18" charset="0"/>
              </a:rPr>
              <a:t> Since components of the effectiveness equation and its forms, it varies from one writer to the next.</a:t>
            </a:r>
          </a:p>
          <a:p>
            <a:pPr algn="just">
              <a:lnSpc>
                <a:spcPct val="160000"/>
              </a:lnSpc>
            </a:pPr>
            <a:endParaRPr lang="en-US" dirty="0">
              <a:latin typeface="Times New Roman" panose="02020603050405020304" pitchFamily="18" charset="0"/>
              <a:cs typeface="Times New Roman" panose="02020603050405020304" pitchFamily="18" charset="0"/>
            </a:endParaRPr>
          </a:p>
          <a:p>
            <a:pPr algn="just">
              <a:lnSpc>
                <a:spcPct val="160000"/>
              </a:lnSpc>
            </a:pPr>
            <a:r>
              <a:rPr lang="en-US" dirty="0">
                <a:latin typeface="Times New Roman" panose="02020603050405020304" pitchFamily="18" charset="0"/>
                <a:cs typeface="Times New Roman" panose="02020603050405020304" pitchFamily="18" charset="0"/>
              </a:rPr>
              <a:t>Where :- LCC – Life cycle cost</a:t>
            </a:r>
          </a:p>
          <a:p>
            <a:pPr algn="just">
              <a:lnSpc>
                <a:spcPct val="160000"/>
              </a:lnSpc>
            </a:pPr>
            <a:endParaRPr lang="en-US" dirty="0">
              <a:latin typeface="Times New Roman" panose="02020603050405020304" pitchFamily="18" charset="0"/>
              <a:cs typeface="Times New Roman" panose="02020603050405020304" pitchFamily="18" charset="0"/>
            </a:endParaRPr>
          </a:p>
        </p:txBody>
      </p:sp>
      <p:sp>
        <p:nvSpPr>
          <p:cNvPr id="4" name="Horizontal Scroll 3"/>
          <p:cNvSpPr/>
          <p:nvPr/>
        </p:nvSpPr>
        <p:spPr>
          <a:xfrm>
            <a:off x="575365" y="5174974"/>
            <a:ext cx="7246938" cy="901700"/>
          </a:xfrm>
          <a:prstGeom prst="horizontalScroll">
            <a:avLst/>
          </a:prstGeom>
          <a:ln w="38100"/>
        </p:spPr>
        <p:style>
          <a:lnRef idx="2">
            <a:schemeClr val="accent1"/>
          </a:lnRef>
          <a:fillRef idx="1">
            <a:schemeClr val="lt1"/>
          </a:fillRef>
          <a:effectRef idx="0">
            <a:schemeClr val="accent1"/>
          </a:effectRef>
          <a:fontRef idx="minor">
            <a:schemeClr val="dk1"/>
          </a:fontRef>
        </p:style>
        <p:txBody>
          <a:bodyPr rtlCol="0" anchor="ctr"/>
          <a:lstStyle/>
          <a:p>
            <a:pPr lvl="0" algn="just">
              <a:lnSpc>
                <a:spcPct val="160000"/>
              </a:lnSpc>
              <a:spcBef>
                <a:spcPts val="1000"/>
              </a:spcBef>
            </a:pPr>
            <a:r>
              <a:rPr lang="en-US" sz="2400" dirty="0">
                <a:solidFill>
                  <a:prstClr val="black"/>
                </a:solidFill>
                <a:latin typeface="Lucida Calligraphy" pitchFamily="66" charset="0"/>
                <a:cs typeface="Times New Roman" panose="02020603050405020304" pitchFamily="18" charset="0"/>
              </a:rPr>
              <a:t>System effectiveness = effectiveness/LCC</a:t>
            </a:r>
          </a:p>
        </p:txBody>
      </p:sp>
      <p:sp>
        <p:nvSpPr>
          <p:cNvPr id="5" name="Rectangle 4">
            <a:extLst>
              <a:ext uri="{FF2B5EF4-FFF2-40B4-BE49-F238E27FC236}">
                <a16:creationId xmlns:a16="http://schemas.microsoft.com/office/drawing/2014/main" id="{4ED45B75-B5D7-415D-BB21-D01E757CFEA6}"/>
              </a:ext>
            </a:extLst>
          </p:cNvPr>
          <p:cNvSpPr/>
          <p:nvPr/>
        </p:nvSpPr>
        <p:spPr>
          <a:xfrm>
            <a:off x="575365" y="506930"/>
            <a:ext cx="10293532" cy="885371"/>
          </a:xfrm>
          <a:prstGeom prst="rect">
            <a:avLst/>
          </a:prstGeom>
          <a:ln>
            <a:solidFill>
              <a:schemeClr val="accent1"/>
            </a:solidFill>
          </a:ln>
        </p:spPr>
        <p:txBody>
          <a:bodyPr wrap="square">
            <a:spAutoFit/>
          </a:bodyPr>
          <a:lstStyle/>
          <a:p>
            <a:pPr lvl="0" algn="ctr">
              <a:lnSpc>
                <a:spcPct val="90000"/>
              </a:lnSpc>
              <a:spcBef>
                <a:spcPts val="1000"/>
              </a:spcBef>
            </a:pPr>
            <a:r>
              <a:rPr lang="en-US" sz="2400" dirty="0">
                <a:solidFill>
                  <a:srgbClr val="00B050"/>
                </a:solidFill>
                <a:latin typeface="Eras Bold ITC" panose="020B0907030504020204" pitchFamily="34" charset="0"/>
                <a:cs typeface="Arial" charset="0"/>
              </a:rPr>
              <a:t>Chapter 8   </a:t>
            </a:r>
          </a:p>
          <a:p>
            <a:pPr lvl="0" algn="ctr">
              <a:lnSpc>
                <a:spcPct val="90000"/>
              </a:lnSpc>
              <a:spcBef>
                <a:spcPts val="1000"/>
              </a:spcBef>
            </a:pPr>
            <a:r>
              <a:rPr lang="en-US" sz="2400" dirty="0">
                <a:solidFill>
                  <a:srgbClr val="00B0F0"/>
                </a:solidFill>
                <a:latin typeface="Eras Bold ITC" panose="020B0907030504020204" pitchFamily="34" charset="0"/>
              </a:rPr>
              <a:t>Reliability, Maintainability, Availability and capability </a:t>
            </a:r>
          </a:p>
        </p:txBody>
      </p:sp>
    </p:spTree>
    <p:extLst>
      <p:ext uri="{BB962C8B-B14F-4D97-AF65-F5344CB8AC3E}">
        <p14:creationId xmlns:p14="http://schemas.microsoft.com/office/powerpoint/2010/main" val="427055803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254" y="365128"/>
            <a:ext cx="10862039" cy="4403823"/>
          </a:xfrm>
        </p:spPr>
        <p:txBody>
          <a:bodyPr>
            <a:normAutofit/>
          </a:bodyPr>
          <a:lstStyle/>
          <a:p>
            <a:r>
              <a:rPr lang="en-US" dirty="0"/>
              <a:t> </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79830" y="478306"/>
            <a:ext cx="10973972" cy="5698661"/>
          </a:xfrm>
        </p:spPr>
        <p:txBody>
          <a:bodyPr>
            <a:normAutofit/>
          </a:bodyPr>
          <a:lstStyle/>
          <a:p>
            <a:pPr marL="0" indent="0">
              <a:lnSpc>
                <a:spcPct val="150000"/>
              </a:lnSpc>
              <a:buNone/>
            </a:pPr>
            <a:r>
              <a:rPr lang="en-US" b="1" dirty="0">
                <a:solidFill>
                  <a:srgbClr val="00B050"/>
                </a:solidFill>
                <a:latin typeface="Times New Roman" panose="02020603050405020304" pitchFamily="18" charset="0"/>
                <a:cs typeface="Times New Roman" panose="02020603050405020304" pitchFamily="18" charset="0"/>
              </a:rPr>
              <a:t>effectiveness = availability*reliability*maintainability*capability</a:t>
            </a:r>
            <a:br>
              <a:rPr lang="en-US" b="1" dirty="0">
                <a:solidFill>
                  <a:prstClr val="black"/>
                </a:solidFill>
                <a:latin typeface="Times New Roman" panose="02020603050405020304" pitchFamily="18" charset="0"/>
                <a:cs typeface="Times New Roman" panose="02020603050405020304" pitchFamily="18" charset="0"/>
              </a:rPr>
            </a:br>
            <a:r>
              <a:rPr lang="en-US" sz="2400" b="1" u="sng" dirty="0">
                <a:solidFill>
                  <a:srgbClr val="FF0000"/>
                </a:solidFill>
                <a:latin typeface="Times New Roman" panose="02020603050405020304" pitchFamily="18" charset="0"/>
                <a:cs typeface="Times New Roman" panose="02020603050405020304" pitchFamily="18" charset="0"/>
              </a:rPr>
              <a:t>The effectiveness equation is the product of:-</a:t>
            </a:r>
          </a:p>
          <a:p>
            <a:pPr>
              <a:lnSpc>
                <a:spcPct val="150000"/>
              </a:lnSpc>
              <a:buFont typeface="Wingdings" pitchFamily="2" charset="2"/>
              <a:buChar char="ü"/>
            </a:pPr>
            <a:r>
              <a:rPr lang="en-US" sz="2400" dirty="0">
                <a:solidFill>
                  <a:prstClr val="black"/>
                </a:solidFill>
                <a:latin typeface="Times New Roman" panose="02020603050405020304" pitchFamily="18" charset="0"/>
                <a:cs typeface="Times New Roman" panose="02020603050405020304" pitchFamily="18" charset="0"/>
              </a:rPr>
              <a:t>The </a:t>
            </a:r>
            <a:r>
              <a:rPr lang="en-US" sz="2400" dirty="0">
                <a:solidFill>
                  <a:srgbClr val="0070C0"/>
                </a:solidFill>
                <a:latin typeface="Times New Roman" panose="02020603050405020304" pitchFamily="18" charset="0"/>
                <a:cs typeface="Times New Roman" panose="02020603050405020304" pitchFamily="18" charset="0"/>
              </a:rPr>
              <a:t>chance the equipment or system will be available to perform its duty</a:t>
            </a:r>
          </a:p>
          <a:p>
            <a:pPr>
              <a:lnSpc>
                <a:spcPct val="150000"/>
              </a:lnSpc>
              <a:buFont typeface="Wingdings" pitchFamily="2" charset="2"/>
              <a:buChar char="ü"/>
            </a:pPr>
            <a:r>
              <a:rPr lang="en-US" sz="2400" dirty="0">
                <a:solidFill>
                  <a:prstClr val="black"/>
                </a:solidFill>
                <a:latin typeface="Times New Roman" panose="02020603050405020304" pitchFamily="18" charset="0"/>
                <a:cs typeface="Times New Roman" panose="02020603050405020304" pitchFamily="18" charset="0"/>
              </a:rPr>
              <a:t>It will </a:t>
            </a:r>
            <a:r>
              <a:rPr lang="en-US" sz="2400" dirty="0">
                <a:solidFill>
                  <a:srgbClr val="00B050"/>
                </a:solidFill>
                <a:latin typeface="Times New Roman" panose="02020603050405020304" pitchFamily="18" charset="0"/>
                <a:cs typeface="Times New Roman" panose="02020603050405020304" pitchFamily="18" charset="0"/>
              </a:rPr>
              <a:t>operate for a given time without failure,</a:t>
            </a:r>
          </a:p>
          <a:p>
            <a:pPr>
              <a:lnSpc>
                <a:spcPct val="150000"/>
              </a:lnSpc>
              <a:buFont typeface="Wingdings" pitchFamily="2" charset="2"/>
              <a:buChar char="ü"/>
            </a:pPr>
            <a:r>
              <a:rPr lang="en-US" sz="2400" dirty="0">
                <a:solidFill>
                  <a:prstClr val="black"/>
                </a:solidFill>
                <a:latin typeface="Times New Roman" panose="02020603050405020304" pitchFamily="18" charset="0"/>
                <a:cs typeface="Times New Roman" panose="02020603050405020304" pitchFamily="18" charset="0"/>
              </a:rPr>
              <a:t>It is </a:t>
            </a:r>
            <a:r>
              <a:rPr lang="en-US" sz="2400" dirty="0">
                <a:solidFill>
                  <a:srgbClr val="FF0000"/>
                </a:solidFill>
                <a:latin typeface="Times New Roman" panose="02020603050405020304" pitchFamily="18" charset="0"/>
                <a:cs typeface="Times New Roman" panose="02020603050405020304" pitchFamily="18" charset="0"/>
              </a:rPr>
              <a:t>required without excessive lost maintenance time</a:t>
            </a:r>
            <a:r>
              <a:rPr lang="en-US" sz="2400" dirty="0">
                <a:solidFill>
                  <a:prstClr val="black"/>
                </a:solidFill>
                <a:latin typeface="Times New Roman" panose="02020603050405020304" pitchFamily="18" charset="0"/>
                <a:cs typeface="Times New Roman" panose="02020603050405020304" pitchFamily="18" charset="0"/>
              </a:rPr>
              <a:t> and</a:t>
            </a:r>
          </a:p>
          <a:p>
            <a:pPr>
              <a:lnSpc>
                <a:spcPct val="150000"/>
              </a:lnSpc>
              <a:buFont typeface="Wingdings" pitchFamily="2" charset="2"/>
              <a:buChar char="ü"/>
            </a:pPr>
            <a:r>
              <a:rPr lang="en-US" sz="2400" dirty="0">
                <a:solidFill>
                  <a:prstClr val="black"/>
                </a:solidFill>
                <a:latin typeface="Times New Roman" panose="02020603050405020304" pitchFamily="18" charset="0"/>
                <a:cs typeface="Times New Roman" panose="02020603050405020304" pitchFamily="18" charset="0"/>
              </a:rPr>
              <a:t>It can </a:t>
            </a:r>
            <a:r>
              <a:rPr lang="en-US" sz="2400" dirty="0">
                <a:solidFill>
                  <a:srgbClr val="0070C0"/>
                </a:solidFill>
                <a:latin typeface="Times New Roman" panose="02020603050405020304" pitchFamily="18" charset="0"/>
                <a:cs typeface="Times New Roman" panose="02020603050405020304" pitchFamily="18" charset="0"/>
              </a:rPr>
              <a:t>perform its intended production activity according to the standard.</a:t>
            </a:r>
          </a:p>
          <a:p>
            <a:pPr marL="0" indent="0">
              <a:lnSpc>
                <a:spcPct val="150000"/>
              </a:lnSpc>
              <a:buNone/>
            </a:pPr>
            <a:r>
              <a:rPr lang="en-US" sz="2400" dirty="0">
                <a:solidFill>
                  <a:srgbClr val="00B050"/>
                </a:solidFill>
                <a:latin typeface="Times New Roman" panose="02020603050405020304" pitchFamily="18" charset="0"/>
                <a:cs typeface="Times New Roman" panose="02020603050405020304" pitchFamily="18" charset="0"/>
              </a:rPr>
              <a:t>Each element of the effectiveness equation requires a firm datum which changes with name plate ratings for a true value that lies between 0 and 1.</a:t>
            </a:r>
            <a:endParaRPr lang="en-US" sz="2400" dirty="0">
              <a:solidFill>
                <a:srgbClr val="00B050"/>
              </a:solidFill>
            </a:endParaRPr>
          </a:p>
        </p:txBody>
      </p:sp>
    </p:spTree>
    <p:extLst>
      <p:ext uri="{BB962C8B-B14F-4D97-AF65-F5344CB8AC3E}">
        <p14:creationId xmlns:p14="http://schemas.microsoft.com/office/powerpoint/2010/main" val="158633608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298119"/>
            <a:ext cx="8315459" cy="642043"/>
          </a:xfrm>
        </p:spPr>
        <p:txBody>
          <a:bodyPr>
            <a:normAutofit/>
          </a:bodyPr>
          <a:lstStyle/>
          <a:p>
            <a:r>
              <a:rPr kumimoji="0" lang="en-US" sz="2800" b="1" i="0" u="none" strike="noStrike" kern="0" cap="none" spc="0" normalizeH="0" baseline="0" noProof="0" dirty="0">
                <a:ln>
                  <a:noFill/>
                </a:ln>
                <a:solidFill>
                  <a:srgbClr val="000000"/>
                </a:solidFill>
                <a:effectLst>
                  <a:outerShdw blurRad="38100" dist="38100" dir="2700000" algn="tl">
                    <a:srgbClr val="C0C0C0"/>
                  </a:outerShdw>
                </a:effectLst>
                <a:uLnTx/>
                <a:uFillTx/>
                <a:latin typeface="Lucida Calligraphy" panose="03010101010101010101" pitchFamily="66" charset="0"/>
                <a:ea typeface="ＭＳ Ｐゴシック"/>
              </a:rPr>
              <a:t>Reliability Definition</a:t>
            </a:r>
            <a:endParaRPr lang="en-US" dirty="0">
              <a:latin typeface="Lucida Calligraphy" panose="03010101010101010101" pitchFamily="66" charset="0"/>
            </a:endParaRPr>
          </a:p>
        </p:txBody>
      </p:sp>
      <p:sp>
        <p:nvSpPr>
          <p:cNvPr id="3" name="Subtitle 2"/>
          <p:cNvSpPr>
            <a:spLocks noGrp="1"/>
          </p:cNvSpPr>
          <p:nvPr>
            <p:ph type="subTitle" idx="1"/>
          </p:nvPr>
        </p:nvSpPr>
        <p:spPr>
          <a:xfrm>
            <a:off x="837130" y="1043193"/>
            <a:ext cx="9830873" cy="4214611"/>
          </a:xfrm>
        </p:spPr>
        <p:txBody>
          <a:bodyPr/>
          <a:lstStyle/>
          <a:p>
            <a:pPr marL="195263" lvl="0" indent="-195263" algn="just" fontAlgn="base">
              <a:lnSpc>
                <a:spcPct val="115000"/>
              </a:lnSpc>
              <a:spcBef>
                <a:spcPct val="20000"/>
              </a:spcBef>
              <a:spcAft>
                <a:spcPct val="0"/>
              </a:spcAft>
              <a:buClr>
                <a:srgbClr val="000000"/>
              </a:buClr>
              <a:buFont typeface="Wingdings" pitchFamily="2" charset="2"/>
              <a:buChar char="q"/>
              <a:tabLst>
                <a:tab pos="954088" algn="l"/>
              </a:tabLst>
            </a:pPr>
            <a:r>
              <a:rPr kumimoji="0" lang="en-US" b="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rPr>
              <a:t>Generally defined as the </a:t>
            </a:r>
            <a:r>
              <a:rPr kumimoji="0" lang="en-US" b="1" u="none" strike="noStrike" kern="0" cap="none" spc="0" normalizeH="0" baseline="0" noProof="0" dirty="0">
                <a:ln>
                  <a:noFill/>
                </a:ln>
                <a:solidFill>
                  <a:srgbClr val="0070C0"/>
                </a:solidFill>
                <a:effectLst/>
                <a:uLnTx/>
                <a:uFillTx/>
                <a:latin typeface="Times New Roman" panose="02020603050405020304" pitchFamily="18" charset="0"/>
                <a:ea typeface="ＭＳ Ｐゴシック"/>
                <a:cs typeface="Times New Roman" panose="02020603050405020304" pitchFamily="18" charset="0"/>
              </a:rPr>
              <a:t>ability of a product to perform, as expected, over certain time.</a:t>
            </a:r>
          </a:p>
          <a:p>
            <a:pPr marL="195263" lvl="0" indent="-195263" algn="just" fontAlgn="base">
              <a:lnSpc>
                <a:spcPct val="115000"/>
              </a:lnSpc>
              <a:spcBef>
                <a:spcPct val="20000"/>
              </a:spcBef>
              <a:spcAft>
                <a:spcPct val="0"/>
              </a:spcAft>
              <a:buClr>
                <a:srgbClr val="000000"/>
              </a:buClr>
              <a:buFont typeface="Wingdings" pitchFamily="2" charset="2"/>
              <a:buChar char="q"/>
              <a:tabLst>
                <a:tab pos="954088" algn="l"/>
              </a:tabLst>
            </a:pPr>
            <a:r>
              <a:rPr kumimoji="0" lang="en-US" b="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rPr>
              <a:t> Formally defined as the </a:t>
            </a:r>
            <a:r>
              <a:rPr kumimoji="0" lang="en-US" b="1" u="none" strike="noStrike" kern="0" cap="none" spc="0" normalizeH="0" baseline="0" noProof="0" dirty="0">
                <a:ln>
                  <a:noFill/>
                </a:ln>
                <a:solidFill>
                  <a:srgbClr val="FF0000"/>
                </a:solidFill>
                <a:effectLst/>
                <a:uLnTx/>
                <a:uFillTx/>
                <a:latin typeface="Times New Roman" panose="02020603050405020304" pitchFamily="18" charset="0"/>
                <a:ea typeface="ＭＳ Ｐゴシック"/>
                <a:cs typeface="Times New Roman" panose="02020603050405020304" pitchFamily="18" charset="0"/>
              </a:rPr>
              <a:t>probability</a:t>
            </a:r>
            <a:r>
              <a:rPr kumimoji="0" lang="en-US" b="1" u="none" strike="noStrike" kern="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rPr>
              <a:t> </a:t>
            </a:r>
            <a:r>
              <a:rPr kumimoji="0" lang="en-US" b="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rPr>
              <a:t>that an item, a product, piece of equipment, or system will </a:t>
            </a:r>
            <a:r>
              <a:rPr kumimoji="0" lang="en-US" b="1" u="none" strike="noStrike" kern="0" cap="none" spc="0" normalizeH="0" baseline="0" noProof="0" dirty="0">
                <a:ln>
                  <a:noFill/>
                </a:ln>
                <a:solidFill>
                  <a:srgbClr val="FF0000"/>
                </a:solidFill>
                <a:effectLst/>
                <a:uLnTx/>
                <a:uFillTx/>
                <a:latin typeface="Times New Roman" panose="02020603050405020304" pitchFamily="18" charset="0"/>
                <a:ea typeface="ＭＳ Ｐゴシック"/>
                <a:cs typeface="Times New Roman" panose="02020603050405020304" pitchFamily="18" charset="0"/>
              </a:rPr>
              <a:t>perform</a:t>
            </a:r>
            <a:r>
              <a:rPr kumimoji="0" lang="en-US" b="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rPr>
              <a:t> its intended function for a </a:t>
            </a:r>
            <a:r>
              <a:rPr kumimoji="0" lang="en-US" b="1" u="none" strike="noStrike" kern="0" cap="none" spc="0" normalizeH="0" baseline="0" noProof="0" dirty="0">
                <a:ln>
                  <a:noFill/>
                </a:ln>
                <a:solidFill>
                  <a:srgbClr val="FF0000"/>
                </a:solidFill>
                <a:effectLst/>
                <a:uLnTx/>
                <a:uFillTx/>
                <a:latin typeface="Times New Roman" panose="02020603050405020304" pitchFamily="18" charset="0"/>
                <a:ea typeface="ＭＳ Ｐゴシック"/>
                <a:cs typeface="Times New Roman" panose="02020603050405020304" pitchFamily="18" charset="0"/>
              </a:rPr>
              <a:t>stated period of time </a:t>
            </a:r>
            <a:r>
              <a:rPr kumimoji="0" lang="en-US" b="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rPr>
              <a:t>under specified </a:t>
            </a:r>
            <a:r>
              <a:rPr kumimoji="0" lang="en-US" b="1" u="none" strike="noStrike" kern="0" cap="none" spc="0" normalizeH="0" baseline="0" noProof="0" dirty="0">
                <a:ln>
                  <a:noFill/>
                </a:ln>
                <a:solidFill>
                  <a:srgbClr val="FF0000"/>
                </a:solidFill>
                <a:effectLst/>
                <a:uLnTx/>
                <a:uFillTx/>
                <a:latin typeface="Times New Roman" panose="02020603050405020304" pitchFamily="18" charset="0"/>
                <a:ea typeface="ＭＳ Ｐゴシック"/>
                <a:cs typeface="Times New Roman" panose="02020603050405020304" pitchFamily="18" charset="0"/>
              </a:rPr>
              <a:t>operating conditions.</a:t>
            </a:r>
          </a:p>
          <a:p>
            <a:pPr marL="195263" lvl="0" indent="-195263" algn="just" fontAlgn="base">
              <a:lnSpc>
                <a:spcPct val="115000"/>
              </a:lnSpc>
              <a:spcBef>
                <a:spcPct val="20000"/>
              </a:spcBef>
              <a:spcAft>
                <a:spcPct val="0"/>
              </a:spcAft>
              <a:buClr>
                <a:srgbClr val="000000"/>
              </a:buClr>
              <a:buFont typeface="Wingdings" pitchFamily="2" charset="2"/>
              <a:buChar char="q"/>
              <a:tabLst>
                <a:tab pos="954088" algn="l"/>
              </a:tabLst>
            </a:pPr>
            <a:r>
              <a:rPr kumimoji="0" lang="en-US" b="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rPr>
              <a:t> In the simplest sense, </a:t>
            </a:r>
            <a:r>
              <a:rPr kumimoji="0" lang="en-US" b="1" u="none" strike="noStrike" kern="0" cap="none" spc="0" normalizeH="0" baseline="0" noProof="0" dirty="0">
                <a:ln>
                  <a:noFill/>
                </a:ln>
                <a:solidFill>
                  <a:srgbClr val="00B050"/>
                </a:solidFill>
                <a:effectLst/>
                <a:uLnTx/>
                <a:uFillTx/>
                <a:latin typeface="Times New Roman" panose="02020603050405020304" pitchFamily="18" charset="0"/>
                <a:ea typeface="ＭＳ Ｐゴシック"/>
                <a:cs typeface="Times New Roman" panose="02020603050405020304" pitchFamily="18" charset="0"/>
              </a:rPr>
              <a:t>reliability means how long an item (such as a machine) will perform its intended function without a breakdown.</a:t>
            </a:r>
          </a:p>
          <a:p>
            <a:pPr lvl="0" algn="l" fontAlgn="base">
              <a:lnSpc>
                <a:spcPct val="115000"/>
              </a:lnSpc>
              <a:spcBef>
                <a:spcPct val="20000"/>
              </a:spcBef>
              <a:spcAft>
                <a:spcPct val="0"/>
              </a:spcAft>
              <a:buClr>
                <a:srgbClr val="000000"/>
              </a:buClr>
              <a:tabLst>
                <a:tab pos="954088" algn="l"/>
              </a:tabLst>
            </a:pPr>
            <a:endParaRPr kumimoji="0" lang="en-US" sz="2000" b="1" i="1" u="none" strike="noStrike" kern="0" cap="none" spc="0" normalizeH="0" baseline="0" noProof="0" dirty="0">
              <a:ln>
                <a:noFill/>
              </a:ln>
              <a:solidFill>
                <a:srgbClr val="00B050"/>
              </a:solidFill>
              <a:effectLst/>
              <a:uLnTx/>
              <a:uFillTx/>
              <a:latin typeface="Verdana"/>
              <a:ea typeface="ＭＳ Ｐゴシック"/>
            </a:endParaRPr>
          </a:p>
          <a:p>
            <a:r>
              <a:rPr lang="en-US" dirty="0"/>
              <a:t> </a:t>
            </a:r>
          </a:p>
        </p:txBody>
      </p:sp>
      <p:sp>
        <p:nvSpPr>
          <p:cNvPr id="4" name="Text Box 3"/>
          <p:cNvSpPr txBox="1">
            <a:spLocks noChangeArrowheads="1"/>
          </p:cNvSpPr>
          <p:nvPr/>
        </p:nvSpPr>
        <p:spPr bwMode="auto">
          <a:xfrm>
            <a:off x="837127" y="4842305"/>
            <a:ext cx="10045700" cy="830997"/>
          </a:xfrm>
          <a:prstGeom prst="rect">
            <a:avLst/>
          </a:prstGeom>
          <a:noFill/>
          <a:ln w="9525">
            <a:solidFill>
              <a:schemeClr val="tx1"/>
            </a:solidFill>
            <a:miter lim="800000"/>
            <a:headEnd/>
            <a:tailEnd/>
          </a:ln>
        </p:spPr>
        <p:txBody>
          <a:bodyPr wrap="square">
            <a:spAutoFit/>
          </a:bodyPr>
          <a:lstStyle/>
          <a:p>
            <a:pPr algn="just"/>
            <a:r>
              <a:rPr lang="en-US" sz="2400" dirty="0">
                <a:solidFill>
                  <a:srgbClr val="000000"/>
                </a:solidFill>
                <a:latin typeface="Lucida Calligraphy" panose="03010101010101010101" pitchFamily="66" charset="0"/>
                <a:cs typeface="Times New Roman" panose="02020603050405020304" pitchFamily="18" charset="0"/>
              </a:rPr>
              <a:t>Reliability is performance over time, probability that something will work when you want it to.</a:t>
            </a:r>
          </a:p>
        </p:txBody>
      </p:sp>
    </p:spTree>
    <p:extLst>
      <p:ext uri="{BB962C8B-B14F-4D97-AF65-F5344CB8AC3E}">
        <p14:creationId xmlns:p14="http://schemas.microsoft.com/office/powerpoint/2010/main" val="206536238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114300"/>
            <a:ext cx="10415955" cy="940777"/>
          </a:xfrm>
        </p:spPr>
        <p:txBody>
          <a:bodyPr>
            <a:noAutofit/>
          </a:bodyPr>
          <a:lstStyle/>
          <a:p>
            <a:pPr marL="195263" lvl="0" indent="-195263" eaLnBrk="0" fontAlgn="base" hangingPunct="0">
              <a:lnSpc>
                <a:spcPct val="100000"/>
              </a:lnSpc>
              <a:spcBef>
                <a:spcPct val="20000"/>
              </a:spcBef>
              <a:spcAft>
                <a:spcPct val="0"/>
              </a:spcAft>
              <a:tabLst>
                <a:tab pos="954088" algn="l"/>
              </a:tabLst>
              <a:defRPr/>
            </a:pPr>
            <a:r>
              <a:rPr lang="en-GB" sz="2400" i="1" u="sng" kern="0" dirty="0">
                <a:solidFill>
                  <a:srgbClr val="FF0000"/>
                </a:solidFill>
                <a:latin typeface="Lucida Calligraphy" panose="03010101010101010101" pitchFamily="66" charset="0"/>
                <a:ea typeface="ＭＳ Ｐゴシック"/>
              </a:rPr>
              <a:t>The Reliability definition has four important elements:-</a:t>
            </a:r>
            <a:endParaRPr lang="en-US" sz="2400" u="sng" dirty="0">
              <a:solidFill>
                <a:srgbClr val="FF0000"/>
              </a:solidFill>
              <a:latin typeface="Lucida Calligraphy" panose="03010101010101010101" pitchFamily="66" charset="0"/>
            </a:endParaRPr>
          </a:p>
        </p:txBody>
      </p:sp>
      <p:sp>
        <p:nvSpPr>
          <p:cNvPr id="3" name="Content Placeholder 2"/>
          <p:cNvSpPr>
            <a:spLocks noGrp="1"/>
          </p:cNvSpPr>
          <p:nvPr>
            <p:ph idx="1"/>
          </p:nvPr>
        </p:nvSpPr>
        <p:spPr>
          <a:xfrm>
            <a:off x="140676" y="1159101"/>
            <a:ext cx="11633981" cy="5508987"/>
          </a:xfrm>
        </p:spPr>
        <p:txBody>
          <a:bodyPr>
            <a:normAutofit lnSpcReduction="10000"/>
          </a:bodyPr>
          <a:lstStyle/>
          <a:p>
            <a:pPr marL="385762" lvl="1" indent="0" algn="just" eaLnBrk="0" fontAlgn="base" hangingPunct="0">
              <a:lnSpc>
                <a:spcPct val="100000"/>
              </a:lnSpc>
              <a:spcBef>
                <a:spcPct val="20000"/>
              </a:spcBef>
              <a:spcAft>
                <a:spcPct val="0"/>
              </a:spcAft>
              <a:buClr>
                <a:srgbClr val="27ACE8"/>
              </a:buClr>
              <a:buSzPct val="90000"/>
              <a:buNone/>
              <a:tabLst>
                <a:tab pos="954088" algn="l"/>
              </a:tabLst>
              <a:defRPr/>
            </a:pPr>
            <a:r>
              <a:rPr lang="en-GB" sz="2600" b="1" kern="0" dirty="0">
                <a:solidFill>
                  <a:srgbClr val="00B050"/>
                </a:solidFill>
                <a:latin typeface="Times New Roman" panose="02020603050405020304" pitchFamily="18" charset="0"/>
                <a:ea typeface="ＭＳ Ｐゴシック"/>
                <a:cs typeface="Times New Roman" panose="02020603050405020304" pitchFamily="18" charset="0"/>
              </a:rPr>
              <a:t>Probability</a:t>
            </a:r>
            <a:r>
              <a:rPr lang="en-GB" sz="2600" b="1" kern="0" dirty="0">
                <a:solidFill>
                  <a:srgbClr val="000000"/>
                </a:solidFill>
                <a:latin typeface="Times New Roman" panose="02020603050405020304" pitchFamily="18" charset="0"/>
                <a:ea typeface="ＭＳ Ｐゴシック"/>
                <a:cs typeface="Times New Roman" panose="02020603050405020304" pitchFamily="18" charset="0"/>
              </a:rPr>
              <a:t> </a:t>
            </a:r>
            <a:r>
              <a:rPr lang="en-GB" sz="2600" kern="0" dirty="0">
                <a:solidFill>
                  <a:srgbClr val="000000"/>
                </a:solidFill>
                <a:latin typeface="Times New Roman" panose="02020603050405020304" pitchFamily="18" charset="0"/>
                <a:ea typeface="ＭＳ Ｐゴシック"/>
                <a:cs typeface="Times New Roman" panose="02020603050405020304" pitchFamily="18" charset="0"/>
              </a:rPr>
              <a:t>(</a:t>
            </a:r>
            <a:r>
              <a:rPr lang="en-IE" sz="2600" dirty="0">
                <a:solidFill>
                  <a:srgbClr val="000000"/>
                </a:solidFill>
                <a:latin typeface="Times New Roman" panose="02020603050405020304" pitchFamily="18" charset="0"/>
                <a:ea typeface="ＭＳ Ｐゴシック" charset="-128"/>
                <a:cs typeface="Times New Roman" panose="02020603050405020304" pitchFamily="18" charset="0"/>
              </a:rPr>
              <a:t>A value between 0 and 1, </a:t>
            </a:r>
            <a:r>
              <a:rPr lang="en-US" sz="2600" dirty="0">
                <a:solidFill>
                  <a:srgbClr val="000000"/>
                </a:solidFill>
                <a:latin typeface="Times New Roman" panose="02020603050405020304" pitchFamily="18" charset="0"/>
                <a:ea typeface="ＭＳ Ｐゴシック" charset="-128"/>
                <a:cs typeface="Times New Roman" panose="02020603050405020304" pitchFamily="18" charset="0"/>
              </a:rPr>
              <a:t>number of times that an event occurs (success) divided by total number trials</a:t>
            </a:r>
            <a:r>
              <a:rPr lang="en-IE" sz="2600" dirty="0">
                <a:solidFill>
                  <a:srgbClr val="000000"/>
                </a:solidFill>
                <a:latin typeface="Times New Roman" panose="02020603050405020304" pitchFamily="18" charset="0"/>
                <a:ea typeface="ＭＳ Ｐゴシック" charset="-128"/>
                <a:cs typeface="Times New Roman" panose="02020603050405020304" pitchFamily="18" charset="0"/>
              </a:rPr>
              <a:t>)</a:t>
            </a:r>
          </a:p>
          <a:p>
            <a:pPr marL="0" lvl="0" indent="0" algn="just" eaLnBrk="0" fontAlgn="base" hangingPunct="0">
              <a:lnSpc>
                <a:spcPct val="100000"/>
              </a:lnSpc>
              <a:spcBef>
                <a:spcPct val="0"/>
              </a:spcBef>
              <a:spcAft>
                <a:spcPct val="0"/>
              </a:spcAft>
              <a:buNone/>
              <a:defRPr/>
            </a:pPr>
            <a:r>
              <a:rPr lang="en-IE" sz="2600" dirty="0">
                <a:solidFill>
                  <a:srgbClr val="000000"/>
                </a:solidFill>
                <a:latin typeface="Times New Roman" panose="02020603050405020304" pitchFamily="18" charset="0"/>
                <a:ea typeface="ＭＳ Ｐゴシック" charset="-128"/>
                <a:cs typeface="Times New Roman" panose="02020603050405020304" pitchFamily="18" charset="0"/>
              </a:rPr>
              <a:t>	e.g. probability of 0.91 means that 91 of 100 items will still be working    at stated time under stated conditions</a:t>
            </a:r>
            <a:endParaRPr lang="en-GB" sz="2600" dirty="0">
              <a:solidFill>
                <a:srgbClr val="000000"/>
              </a:solidFill>
              <a:latin typeface="Times New Roman" panose="02020603050405020304" pitchFamily="18" charset="0"/>
              <a:ea typeface="ＭＳ Ｐゴシック" charset="-128"/>
              <a:cs typeface="Times New Roman" panose="02020603050405020304" pitchFamily="18" charset="0"/>
            </a:endParaRPr>
          </a:p>
          <a:p>
            <a:pPr marL="385762" lvl="1" indent="0" algn="just" eaLnBrk="0" fontAlgn="base" hangingPunct="0">
              <a:lnSpc>
                <a:spcPct val="100000"/>
              </a:lnSpc>
              <a:spcBef>
                <a:spcPct val="20000"/>
              </a:spcBef>
              <a:spcAft>
                <a:spcPct val="0"/>
              </a:spcAft>
              <a:buClr>
                <a:srgbClr val="27ACE8"/>
              </a:buClr>
              <a:buSzPct val="90000"/>
              <a:buNone/>
              <a:tabLst>
                <a:tab pos="954088" algn="l"/>
              </a:tabLst>
              <a:defRPr/>
            </a:pPr>
            <a:r>
              <a:rPr lang="en-GB" sz="2600" b="1" kern="0" dirty="0">
                <a:solidFill>
                  <a:srgbClr val="00B050"/>
                </a:solidFill>
                <a:latin typeface="Times New Roman" panose="02020603050405020304" pitchFamily="18" charset="0"/>
                <a:ea typeface="ＭＳ Ｐゴシック" charset="-128"/>
                <a:cs typeface="Times New Roman" panose="02020603050405020304" pitchFamily="18" charset="0"/>
              </a:rPr>
              <a:t>Performance</a:t>
            </a:r>
            <a:r>
              <a:rPr lang="en-GB" sz="2600" b="1" kern="0" dirty="0">
                <a:solidFill>
                  <a:srgbClr val="000000"/>
                </a:solidFill>
                <a:latin typeface="Times New Roman" panose="02020603050405020304" pitchFamily="18" charset="0"/>
                <a:ea typeface="ＭＳ Ｐゴシック" charset="-128"/>
                <a:cs typeface="Times New Roman" panose="02020603050405020304" pitchFamily="18" charset="0"/>
              </a:rPr>
              <a:t> </a:t>
            </a:r>
            <a:r>
              <a:rPr lang="en-GB" sz="2600" kern="0" dirty="0">
                <a:solidFill>
                  <a:srgbClr val="000000"/>
                </a:solidFill>
                <a:latin typeface="Times New Roman" panose="02020603050405020304" pitchFamily="18" charset="0"/>
                <a:ea typeface="ＭＳ Ｐゴシック" charset="-128"/>
                <a:cs typeface="Times New Roman" panose="02020603050405020304" pitchFamily="18" charset="0"/>
              </a:rPr>
              <a:t>(</a:t>
            </a:r>
            <a:r>
              <a:rPr lang="en-GB" sz="2600" dirty="0">
                <a:solidFill>
                  <a:srgbClr val="000000"/>
                </a:solidFill>
                <a:latin typeface="Times New Roman" panose="02020603050405020304" pitchFamily="18" charset="0"/>
                <a:ea typeface="ＭＳ Ｐゴシック" charset="-128"/>
                <a:cs typeface="Times New Roman" panose="02020603050405020304" pitchFamily="18" charset="0"/>
              </a:rPr>
              <a:t>Some criteria to define when and how product fails, </a:t>
            </a:r>
            <a:r>
              <a:rPr lang="en-US" sz="2600" dirty="0">
                <a:solidFill>
                  <a:srgbClr val="000000"/>
                </a:solidFill>
                <a:latin typeface="Times New Roman" panose="02020603050405020304" pitchFamily="18" charset="0"/>
                <a:ea typeface="ＭＳ Ｐゴシック" charset="-128"/>
                <a:cs typeface="Times New Roman" panose="02020603050405020304" pitchFamily="18" charset="0"/>
              </a:rPr>
              <a:t>which also describes what is considered to be satisfactory system operation</a:t>
            </a:r>
            <a:r>
              <a:rPr lang="en-GB" sz="2600" dirty="0">
                <a:solidFill>
                  <a:srgbClr val="000000"/>
                </a:solidFill>
                <a:latin typeface="Times New Roman" panose="02020603050405020304" pitchFamily="18" charset="0"/>
                <a:ea typeface="ＭＳ Ｐゴシック" charset="-128"/>
                <a:cs typeface="Times New Roman" panose="02020603050405020304" pitchFamily="18" charset="0"/>
              </a:rPr>
              <a:t>)</a:t>
            </a:r>
          </a:p>
          <a:p>
            <a:pPr marL="574675" lvl="1" indent="-188913" algn="just" eaLnBrk="0" fontAlgn="base" hangingPunct="0">
              <a:lnSpc>
                <a:spcPct val="100000"/>
              </a:lnSpc>
              <a:spcBef>
                <a:spcPct val="20000"/>
              </a:spcBef>
              <a:spcAft>
                <a:spcPct val="0"/>
              </a:spcAft>
              <a:buClr>
                <a:srgbClr val="27ACE8"/>
              </a:buClr>
              <a:buSzPct val="90000"/>
              <a:buNone/>
              <a:tabLst>
                <a:tab pos="954088" algn="l"/>
              </a:tabLst>
              <a:defRPr/>
            </a:pPr>
            <a:r>
              <a:rPr lang="en-IE" sz="2600" dirty="0">
                <a:solidFill>
                  <a:srgbClr val="000000"/>
                </a:solidFill>
                <a:latin typeface="Times New Roman" panose="02020603050405020304" pitchFamily="18" charset="0"/>
                <a:ea typeface="ＭＳ Ｐゴシック" charset="-128"/>
                <a:cs typeface="Times New Roman" panose="02020603050405020304" pitchFamily="18" charset="0"/>
              </a:rPr>
              <a:t>		e.g. amount of beam collisions, etc.</a:t>
            </a:r>
            <a:endParaRPr lang="en-GB" sz="2600" b="1" kern="0" dirty="0">
              <a:solidFill>
                <a:srgbClr val="000000"/>
              </a:solidFill>
              <a:latin typeface="Times New Roman" panose="02020603050405020304" pitchFamily="18" charset="0"/>
              <a:ea typeface="ＭＳ Ｐゴシック" charset="-128"/>
              <a:cs typeface="Times New Roman" panose="02020603050405020304" pitchFamily="18" charset="0"/>
            </a:endParaRPr>
          </a:p>
          <a:p>
            <a:pPr marL="385762" lvl="1" indent="0" algn="just" eaLnBrk="0" fontAlgn="base" hangingPunct="0">
              <a:lnSpc>
                <a:spcPct val="100000"/>
              </a:lnSpc>
              <a:spcBef>
                <a:spcPct val="20000"/>
              </a:spcBef>
              <a:spcAft>
                <a:spcPct val="0"/>
              </a:spcAft>
              <a:buClr>
                <a:srgbClr val="27ACE8"/>
              </a:buClr>
              <a:buSzPct val="90000"/>
              <a:buNone/>
              <a:tabLst>
                <a:tab pos="954088" algn="l"/>
              </a:tabLst>
              <a:defRPr/>
            </a:pPr>
            <a:r>
              <a:rPr lang="en-GB" sz="2600" b="1" kern="0" dirty="0">
                <a:solidFill>
                  <a:srgbClr val="00B050"/>
                </a:solidFill>
                <a:latin typeface="Times New Roman" panose="02020603050405020304" pitchFamily="18" charset="0"/>
                <a:ea typeface="ＭＳ Ｐゴシック"/>
                <a:cs typeface="Times New Roman" panose="02020603050405020304" pitchFamily="18" charset="0"/>
              </a:rPr>
              <a:t>Time</a:t>
            </a:r>
            <a:r>
              <a:rPr lang="en-GB" sz="2600" b="1" kern="0" dirty="0">
                <a:solidFill>
                  <a:srgbClr val="000000"/>
                </a:solidFill>
                <a:latin typeface="Times New Roman" panose="02020603050405020304" pitchFamily="18" charset="0"/>
                <a:ea typeface="ＭＳ Ｐゴシック"/>
                <a:cs typeface="Times New Roman" panose="02020603050405020304" pitchFamily="18" charset="0"/>
              </a:rPr>
              <a:t> </a:t>
            </a:r>
            <a:r>
              <a:rPr lang="en-GB" sz="2600" kern="0" dirty="0">
                <a:solidFill>
                  <a:srgbClr val="000000"/>
                </a:solidFill>
                <a:latin typeface="Times New Roman" panose="02020603050405020304" pitchFamily="18" charset="0"/>
                <a:ea typeface="ＭＳ Ｐゴシック"/>
                <a:cs typeface="Times New Roman" panose="02020603050405020304" pitchFamily="18" charset="0"/>
              </a:rPr>
              <a:t>(system</a:t>
            </a:r>
            <a:r>
              <a:rPr lang="en-IE" sz="2600" dirty="0">
                <a:solidFill>
                  <a:srgbClr val="000000"/>
                </a:solidFill>
                <a:latin typeface="Times New Roman" panose="02020603050405020304" pitchFamily="18" charset="0"/>
                <a:ea typeface="ＭＳ Ｐゴシック" charset="-128"/>
                <a:cs typeface="Times New Roman" panose="02020603050405020304" pitchFamily="18" charset="0"/>
              </a:rPr>
              <a:t> working until time (t),</a:t>
            </a:r>
            <a:r>
              <a:rPr lang="en-US" sz="2600" dirty="0">
                <a:solidFill>
                  <a:srgbClr val="000000"/>
                </a:solidFill>
                <a:latin typeface="Times New Roman" panose="02020603050405020304" pitchFamily="18" charset="0"/>
                <a:ea typeface="ＭＳ Ｐゴシック" charset="-128"/>
                <a:cs typeface="Times New Roman" panose="02020603050405020304" pitchFamily="18" charset="0"/>
              </a:rPr>
              <a:t> used to predict probability of an item surviving without failure for a designated period of time</a:t>
            </a:r>
            <a:r>
              <a:rPr lang="en-IE" sz="2600" dirty="0">
                <a:solidFill>
                  <a:srgbClr val="000000"/>
                </a:solidFill>
                <a:latin typeface="Times New Roman" panose="02020603050405020304" pitchFamily="18" charset="0"/>
                <a:ea typeface="ＭＳ Ｐゴシック" charset="-128"/>
                <a:cs typeface="Times New Roman" panose="02020603050405020304" pitchFamily="18" charset="0"/>
              </a:rPr>
              <a:t>)</a:t>
            </a:r>
            <a:endParaRPr lang="en-GB" sz="2600" b="1" kern="0" dirty="0">
              <a:solidFill>
                <a:srgbClr val="000000"/>
              </a:solidFill>
              <a:latin typeface="Times New Roman" panose="02020603050405020304" pitchFamily="18" charset="0"/>
              <a:ea typeface="ＭＳ Ｐゴシック"/>
              <a:cs typeface="Times New Roman" panose="02020603050405020304" pitchFamily="18" charset="0"/>
            </a:endParaRPr>
          </a:p>
          <a:p>
            <a:pPr marL="385762" lvl="1" indent="0" algn="just" eaLnBrk="0" fontAlgn="base" hangingPunct="0">
              <a:lnSpc>
                <a:spcPct val="150000"/>
              </a:lnSpc>
              <a:spcBef>
                <a:spcPct val="20000"/>
              </a:spcBef>
              <a:spcAft>
                <a:spcPct val="0"/>
              </a:spcAft>
              <a:buClr>
                <a:srgbClr val="27ACE8"/>
              </a:buClr>
              <a:buSzPct val="90000"/>
              <a:buNone/>
              <a:tabLst>
                <a:tab pos="954088" algn="l"/>
              </a:tabLst>
              <a:defRPr/>
            </a:pPr>
            <a:r>
              <a:rPr lang="en-GB" sz="2600" b="1" kern="0" dirty="0">
                <a:solidFill>
                  <a:srgbClr val="00B050"/>
                </a:solidFill>
                <a:latin typeface="Times New Roman" panose="02020603050405020304" pitchFamily="18" charset="0"/>
                <a:ea typeface="ＭＳ Ｐゴシック"/>
                <a:cs typeface="Times New Roman" panose="02020603050405020304" pitchFamily="18" charset="0"/>
              </a:rPr>
              <a:t>Operating conditions</a:t>
            </a:r>
          </a:p>
          <a:p>
            <a:pPr marL="574675" lvl="1" indent="-188913" algn="just" eaLnBrk="0" fontAlgn="base" hangingPunct="0">
              <a:lnSpc>
                <a:spcPct val="100000"/>
              </a:lnSpc>
              <a:spcBef>
                <a:spcPct val="20000"/>
              </a:spcBef>
              <a:spcAft>
                <a:spcPct val="0"/>
              </a:spcAft>
              <a:buClr>
                <a:srgbClr val="27ACE8"/>
              </a:buClr>
              <a:buSzPct val="90000"/>
              <a:buNone/>
              <a:tabLst>
                <a:tab pos="954088" algn="l"/>
              </a:tabLst>
              <a:defRPr/>
            </a:pPr>
            <a:r>
              <a:rPr lang="en-IE" sz="2600" dirty="0">
                <a:solidFill>
                  <a:srgbClr val="000000"/>
                </a:solidFill>
                <a:latin typeface="Times New Roman" panose="02020603050405020304" pitchFamily="18" charset="0"/>
                <a:ea typeface="ＭＳ Ｐゴシック" charset="-128"/>
                <a:cs typeface="Times New Roman" panose="02020603050405020304" pitchFamily="18" charset="0"/>
              </a:rPr>
              <a:t>	These describe the operating conditions (</a:t>
            </a:r>
            <a:r>
              <a:rPr lang="en-US" sz="2600" dirty="0">
                <a:solidFill>
                  <a:srgbClr val="000000"/>
                </a:solidFill>
                <a:latin typeface="Times New Roman" panose="02020603050405020304" pitchFamily="18" charset="0"/>
                <a:ea typeface="ＭＳ Ｐゴシック" charset="-128"/>
                <a:cs typeface="Times New Roman" panose="02020603050405020304" pitchFamily="18" charset="0"/>
              </a:rPr>
              <a:t>environmental factors, humidity, vibration, shock, temperature cycle, operational profile, etc.</a:t>
            </a:r>
            <a:r>
              <a:rPr lang="en-GB" sz="2600" dirty="0">
                <a:solidFill>
                  <a:srgbClr val="000000"/>
                </a:solidFill>
                <a:latin typeface="Times New Roman" panose="02020603050405020304" pitchFamily="18" charset="0"/>
                <a:ea typeface="ＭＳ Ｐゴシック" charset="-128"/>
                <a:cs typeface="Times New Roman" panose="02020603050405020304" pitchFamily="18" charset="0"/>
              </a:rPr>
              <a:t>)</a:t>
            </a:r>
            <a:r>
              <a:rPr lang="en-IE" sz="2600" dirty="0">
                <a:solidFill>
                  <a:srgbClr val="000000"/>
                </a:solidFill>
                <a:latin typeface="Times New Roman" panose="02020603050405020304" pitchFamily="18" charset="0"/>
                <a:ea typeface="ＭＳ Ｐゴシック" charset="-128"/>
                <a:cs typeface="Times New Roman" panose="02020603050405020304" pitchFamily="18" charset="0"/>
              </a:rPr>
              <a:t> that correspond to the stated product life. </a:t>
            </a:r>
          </a:p>
          <a:p>
            <a:pPr marL="0" indent="0">
              <a:buNone/>
            </a:pPr>
            <a:endParaRPr lang="en-US" dirty="0"/>
          </a:p>
        </p:txBody>
      </p:sp>
    </p:spTree>
    <p:extLst>
      <p:ext uri="{BB962C8B-B14F-4D97-AF65-F5344CB8AC3E}">
        <p14:creationId xmlns:p14="http://schemas.microsoft.com/office/powerpoint/2010/main" val="383892583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3" y="365126"/>
            <a:ext cx="4848222" cy="349249"/>
          </a:xfrm>
          <a:ln>
            <a:solidFill>
              <a:srgbClr val="00B050"/>
            </a:solidFill>
          </a:ln>
        </p:spPr>
        <p:txBody>
          <a:bodyPr>
            <a:normAutofit fontScale="90000"/>
          </a:bodyPr>
          <a:lstStyle/>
          <a:p>
            <a:r>
              <a:rPr kumimoji="0" lang="en-US" sz="2800" b="1" i="0" u="none" strike="noStrike" kern="0" cap="none" spc="0" normalizeH="0" baseline="0" noProof="0" dirty="0">
                <a:ln>
                  <a:noFill/>
                </a:ln>
                <a:solidFill>
                  <a:srgbClr val="009DE3"/>
                </a:solidFill>
                <a:effectLst/>
                <a:uLnTx/>
                <a:uFillTx/>
                <a:latin typeface="Lucida Calligraphy" panose="03010101010101010101" pitchFamily="66" charset="0"/>
                <a:ea typeface="ＭＳ Ｐゴシック"/>
              </a:rPr>
              <a:t>Basic Reliability Terms</a:t>
            </a:r>
            <a:endParaRPr lang="en-US" dirty="0">
              <a:latin typeface="Lucida Calligraphy" panose="03010101010101010101" pitchFamily="66" charset="0"/>
            </a:endParaRPr>
          </a:p>
        </p:txBody>
      </p:sp>
      <p:sp>
        <p:nvSpPr>
          <p:cNvPr id="3" name="Content Placeholder 2"/>
          <p:cNvSpPr>
            <a:spLocks noGrp="1"/>
          </p:cNvSpPr>
          <p:nvPr>
            <p:ph idx="1"/>
          </p:nvPr>
        </p:nvSpPr>
        <p:spPr>
          <a:xfrm>
            <a:off x="200025" y="842964"/>
            <a:ext cx="11715750" cy="5643562"/>
          </a:xfrm>
        </p:spPr>
        <p:txBody>
          <a:bodyPr>
            <a:normAutofit/>
          </a:bodyPr>
          <a:lstStyle/>
          <a:p>
            <a:pPr marL="195263" lvl="0" indent="-195263" algn="just" fontAlgn="base">
              <a:lnSpc>
                <a:spcPct val="150000"/>
              </a:lnSpc>
              <a:spcBef>
                <a:spcPct val="20000"/>
              </a:spcBef>
              <a:spcAft>
                <a:spcPct val="0"/>
              </a:spcAft>
              <a:buNone/>
              <a:tabLst>
                <a:tab pos="954088" algn="l"/>
              </a:tabLst>
            </a:pPr>
            <a:r>
              <a:rPr kumimoji="0" lang="en-US" sz="2000" b="1" u="none" strike="noStrike" kern="0" cap="none" spc="0" normalizeH="0" baseline="0" noProof="0" dirty="0">
                <a:ln>
                  <a:noFill/>
                </a:ln>
                <a:solidFill>
                  <a:srgbClr val="00B050"/>
                </a:solidFill>
                <a:effectLst/>
                <a:uLnTx/>
                <a:uFillTx/>
                <a:latin typeface="Times New Roman" panose="02020603050405020304" pitchFamily="18" charset="0"/>
                <a:ea typeface="ＭＳ Ｐゴシック"/>
                <a:cs typeface="Times New Roman" panose="02020603050405020304" pitchFamily="18" charset="0"/>
              </a:rPr>
              <a:t>Failure - </a:t>
            </a:r>
            <a:r>
              <a:rPr kumimoji="0" lang="en-US" sz="2000" b="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rPr>
              <a:t>A failure is an event when an item is not available to perform its function at specified conditions when scheduled or is not capable of performing functions to specification.</a:t>
            </a:r>
          </a:p>
          <a:p>
            <a:pPr marL="195263" lvl="0" indent="-195263" algn="just" fontAlgn="base">
              <a:lnSpc>
                <a:spcPct val="150000"/>
              </a:lnSpc>
              <a:spcBef>
                <a:spcPct val="20000"/>
              </a:spcBef>
              <a:spcAft>
                <a:spcPct val="0"/>
              </a:spcAft>
              <a:buNone/>
              <a:tabLst>
                <a:tab pos="954088" algn="l"/>
              </a:tabLst>
            </a:pPr>
            <a:r>
              <a:rPr kumimoji="0" lang="en-US" sz="2000" b="1" u="none" strike="noStrike" kern="0" cap="none" spc="0" normalizeH="0" baseline="0" noProof="0" dirty="0">
                <a:ln>
                  <a:noFill/>
                </a:ln>
                <a:solidFill>
                  <a:srgbClr val="00B050"/>
                </a:solidFill>
                <a:effectLst/>
                <a:uLnTx/>
                <a:uFillTx/>
                <a:latin typeface="Times New Roman" panose="02020603050405020304" pitchFamily="18" charset="0"/>
                <a:ea typeface="ＭＳ Ｐゴシック"/>
                <a:cs typeface="Times New Roman" panose="02020603050405020304" pitchFamily="18" charset="0"/>
              </a:rPr>
              <a:t>Failure Rate - </a:t>
            </a:r>
            <a:r>
              <a:rPr kumimoji="0" lang="en-US" sz="2000" b="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rPr>
              <a:t>The number of failures per unit of gross operating period in terms of time, events, cycles. </a:t>
            </a:r>
          </a:p>
          <a:p>
            <a:pPr marL="195263" lvl="0" indent="-195263" algn="just" fontAlgn="base">
              <a:lnSpc>
                <a:spcPct val="150000"/>
              </a:lnSpc>
              <a:spcBef>
                <a:spcPct val="20000"/>
              </a:spcBef>
              <a:spcAft>
                <a:spcPct val="0"/>
              </a:spcAft>
              <a:buNone/>
              <a:tabLst>
                <a:tab pos="954088" algn="l"/>
              </a:tabLst>
            </a:pPr>
            <a:r>
              <a:rPr kumimoji="0" lang="en-US" sz="2000" b="1" u="none" strike="noStrike" kern="0" cap="none" spc="0" normalizeH="0" baseline="0" noProof="0" dirty="0">
                <a:ln>
                  <a:noFill/>
                </a:ln>
                <a:solidFill>
                  <a:srgbClr val="00B050"/>
                </a:solidFill>
                <a:effectLst/>
                <a:uLnTx/>
                <a:uFillTx/>
                <a:latin typeface="Times New Roman" panose="02020603050405020304" pitchFamily="18" charset="0"/>
                <a:ea typeface="ＭＳ Ｐゴシック"/>
                <a:cs typeface="Times New Roman" panose="02020603050405020304" pitchFamily="18" charset="0"/>
              </a:rPr>
              <a:t>MTBF - Mean Time Between Failures </a:t>
            </a:r>
            <a:r>
              <a:rPr kumimoji="0" lang="en-US" sz="2000" b="0" u="none" strike="noStrike" kern="0" cap="none" spc="0" normalizeH="0" baseline="0" noProof="0" dirty="0">
                <a:ln>
                  <a:noFill/>
                </a:ln>
                <a:solidFill>
                  <a:srgbClr val="00B050"/>
                </a:solidFill>
                <a:effectLst/>
                <a:uLnTx/>
                <a:uFillTx/>
                <a:latin typeface="Times New Roman" panose="02020603050405020304" pitchFamily="18" charset="0"/>
                <a:ea typeface="ＭＳ Ｐゴシック"/>
                <a:cs typeface="Times New Roman" panose="02020603050405020304" pitchFamily="18" charset="0"/>
              </a:rPr>
              <a:t>-</a:t>
            </a:r>
            <a:r>
              <a:rPr kumimoji="0" lang="en-US" sz="2000" b="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rPr>
              <a:t> The average time between failure occurrences.  The number of items and their operating time divided by the total number of failures. </a:t>
            </a:r>
            <a:r>
              <a:rPr kumimoji="0" lang="en-US" sz="2000" b="0" u="none" strike="noStrike" kern="0" cap="none" spc="0" normalizeH="0" baseline="0" noProof="0" dirty="0">
                <a:ln>
                  <a:noFill/>
                </a:ln>
                <a:solidFill>
                  <a:srgbClr val="FF0000"/>
                </a:solidFill>
                <a:effectLst/>
                <a:uLnTx/>
                <a:uFillTx/>
                <a:latin typeface="Times New Roman" panose="02020603050405020304" pitchFamily="18" charset="0"/>
                <a:ea typeface="ＭＳ Ｐゴシック"/>
                <a:cs typeface="Times New Roman" panose="02020603050405020304" pitchFamily="18" charset="0"/>
              </a:rPr>
              <a:t>For Repairable Items</a:t>
            </a:r>
            <a:r>
              <a:rPr kumimoji="0" lang="en-US" sz="2000" b="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rPr>
              <a:t>  </a:t>
            </a:r>
            <a:endParaRPr kumimoji="0" lang="en-US" sz="2000" b="0" u="none" strike="noStrike" kern="0" cap="none" spc="0" normalizeH="0" baseline="0" noProof="0" dirty="0">
              <a:ln>
                <a:noFill/>
              </a:ln>
              <a:solidFill>
                <a:srgbClr val="FF0000"/>
              </a:solidFill>
              <a:effectLst/>
              <a:uLnTx/>
              <a:uFillTx/>
              <a:latin typeface="Times New Roman" panose="02020603050405020304" pitchFamily="18" charset="0"/>
              <a:ea typeface="ＭＳ Ｐゴシック"/>
              <a:cs typeface="Times New Roman" panose="02020603050405020304" pitchFamily="18" charset="0"/>
            </a:endParaRPr>
          </a:p>
          <a:p>
            <a:pPr marL="195263" lvl="0" indent="-195263" algn="just" fontAlgn="base">
              <a:lnSpc>
                <a:spcPct val="150000"/>
              </a:lnSpc>
              <a:spcBef>
                <a:spcPct val="20000"/>
              </a:spcBef>
              <a:spcAft>
                <a:spcPct val="0"/>
              </a:spcAft>
              <a:buNone/>
              <a:tabLst>
                <a:tab pos="954088" algn="l"/>
              </a:tabLst>
            </a:pPr>
            <a:r>
              <a:rPr kumimoji="0" lang="en-US" sz="2000" b="1" u="none" strike="noStrike" kern="0" cap="none" spc="0" normalizeH="0" baseline="0" noProof="0" dirty="0">
                <a:ln>
                  <a:noFill/>
                </a:ln>
                <a:solidFill>
                  <a:srgbClr val="00B050"/>
                </a:solidFill>
                <a:effectLst/>
                <a:uLnTx/>
                <a:uFillTx/>
                <a:latin typeface="Times New Roman" panose="02020603050405020304" pitchFamily="18" charset="0"/>
                <a:ea typeface="ＭＳ Ｐゴシック"/>
                <a:cs typeface="Times New Roman" panose="02020603050405020304" pitchFamily="18" charset="0"/>
              </a:rPr>
              <a:t>MTTF - Mean Time To Failure </a:t>
            </a:r>
            <a:r>
              <a:rPr kumimoji="0" lang="en-US" sz="2000" b="0" u="none" strike="noStrike" kern="0" cap="none" spc="0" normalizeH="0" baseline="0" noProof="0" dirty="0">
                <a:ln>
                  <a:noFill/>
                </a:ln>
                <a:solidFill>
                  <a:srgbClr val="00B050"/>
                </a:solidFill>
                <a:effectLst/>
                <a:uLnTx/>
                <a:uFillTx/>
                <a:latin typeface="Times New Roman" panose="02020603050405020304" pitchFamily="18" charset="0"/>
                <a:ea typeface="ＭＳ Ｐゴシック"/>
                <a:cs typeface="Times New Roman" panose="02020603050405020304" pitchFamily="18" charset="0"/>
              </a:rPr>
              <a:t>- </a:t>
            </a:r>
            <a:r>
              <a:rPr kumimoji="0" lang="en-US" sz="2000" b="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rPr>
              <a:t>The average time to failure </a:t>
            </a:r>
            <a:r>
              <a:rPr kumimoji="0" lang="en-US" sz="2000" b="0" u="none" strike="noStrike" kern="0" cap="none" spc="0" normalizeH="0" baseline="0" noProof="0" dirty="0">
                <a:ln>
                  <a:noFill/>
                </a:ln>
                <a:solidFill>
                  <a:srgbClr val="FF0000"/>
                </a:solidFill>
                <a:effectLst/>
                <a:uLnTx/>
                <a:uFillTx/>
                <a:latin typeface="Times New Roman" panose="02020603050405020304" pitchFamily="18" charset="0"/>
                <a:ea typeface="ＭＳ Ｐゴシック"/>
                <a:cs typeface="Times New Roman" panose="02020603050405020304" pitchFamily="18" charset="0"/>
              </a:rPr>
              <a:t>occurrence</a:t>
            </a:r>
            <a:r>
              <a:rPr kumimoji="0" lang="en-US" sz="2000" b="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rPr>
              <a:t>.  The number of items and</a:t>
            </a:r>
            <a:r>
              <a:rPr kumimoji="0" lang="en-US" sz="2000" b="0" u="none" strike="noStrike" kern="0" cap="none" spc="0" normalizeH="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rPr>
              <a:t> </a:t>
            </a:r>
            <a:r>
              <a:rPr kumimoji="0" lang="en-US" sz="2000" b="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rPr>
              <a:t>their operating time divided by the total number of failures.  </a:t>
            </a:r>
            <a:r>
              <a:rPr kumimoji="0" lang="en-US" sz="2000" b="0" u="none" strike="noStrike" kern="0" cap="none" spc="0" normalizeH="0" baseline="0" noProof="0" dirty="0">
                <a:ln>
                  <a:noFill/>
                </a:ln>
                <a:solidFill>
                  <a:srgbClr val="FF0000"/>
                </a:solidFill>
                <a:effectLst/>
                <a:uLnTx/>
                <a:uFillTx/>
                <a:latin typeface="Times New Roman" panose="02020603050405020304" pitchFamily="18" charset="0"/>
                <a:ea typeface="ＭＳ Ｐゴシック"/>
                <a:cs typeface="Times New Roman" panose="02020603050405020304" pitchFamily="18" charset="0"/>
              </a:rPr>
              <a:t>For Repairable Items and Non-repairable Items</a:t>
            </a:r>
          </a:p>
          <a:p>
            <a:pPr marL="195263" lvl="0" indent="-195263" algn="just" fontAlgn="base">
              <a:lnSpc>
                <a:spcPct val="150000"/>
              </a:lnSpc>
              <a:spcBef>
                <a:spcPct val="20000"/>
              </a:spcBef>
              <a:spcAft>
                <a:spcPct val="0"/>
              </a:spcAft>
              <a:buNone/>
              <a:tabLst>
                <a:tab pos="954088" algn="l"/>
              </a:tabLst>
            </a:pPr>
            <a:r>
              <a:rPr kumimoji="0" lang="en-GB" sz="2000" b="1" u="none" strike="noStrike" kern="0" cap="none" spc="0" normalizeH="0" baseline="0" noProof="0" dirty="0">
                <a:ln>
                  <a:noFill/>
                </a:ln>
                <a:solidFill>
                  <a:srgbClr val="00B050"/>
                </a:solidFill>
                <a:effectLst/>
                <a:uLnTx/>
                <a:uFillTx/>
                <a:latin typeface="Times New Roman" panose="02020603050405020304" pitchFamily="18" charset="0"/>
                <a:ea typeface="ＭＳ Ｐゴシック"/>
                <a:cs typeface="Times New Roman" panose="02020603050405020304" pitchFamily="18" charset="0"/>
              </a:rPr>
              <a:t>Hazard</a:t>
            </a:r>
            <a:r>
              <a:rPr kumimoji="0" lang="en-GB" sz="2000" b="0" u="none" strike="noStrike" kern="0" cap="none" spc="0" normalizeH="0" baseline="0" noProof="0" dirty="0">
                <a:ln>
                  <a:noFill/>
                </a:ln>
                <a:solidFill>
                  <a:srgbClr val="00B050"/>
                </a:solidFill>
                <a:effectLst/>
                <a:uLnTx/>
                <a:uFillTx/>
                <a:latin typeface="Times New Roman" panose="02020603050405020304" pitchFamily="18" charset="0"/>
                <a:ea typeface="ＭＳ Ｐゴシック"/>
                <a:cs typeface="Times New Roman" panose="02020603050405020304" pitchFamily="18" charset="0"/>
              </a:rPr>
              <a:t> - </a:t>
            </a:r>
            <a:r>
              <a:rPr kumimoji="0" lang="en-GB" sz="2000" b="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rPr>
              <a:t>The potential to cause harm. Harm including ill health and injury, damage to property, plant, products or the environment, production losses or increased liabilities.</a:t>
            </a:r>
          </a:p>
          <a:p>
            <a:pPr marL="195263" lvl="0" indent="-195263" algn="just" fontAlgn="base">
              <a:lnSpc>
                <a:spcPct val="150000"/>
              </a:lnSpc>
              <a:spcBef>
                <a:spcPct val="20000"/>
              </a:spcBef>
              <a:spcAft>
                <a:spcPct val="0"/>
              </a:spcAft>
              <a:buNone/>
              <a:tabLst>
                <a:tab pos="954088" algn="l"/>
              </a:tabLst>
            </a:pPr>
            <a:r>
              <a:rPr kumimoji="0" lang="en-US" sz="2000" b="1" u="none" strike="noStrike" kern="0" cap="none" spc="0" normalizeH="0" baseline="0" noProof="0" dirty="0">
                <a:ln>
                  <a:noFill/>
                </a:ln>
                <a:solidFill>
                  <a:srgbClr val="00B050"/>
                </a:solidFill>
                <a:effectLst/>
                <a:uLnTx/>
                <a:uFillTx/>
                <a:latin typeface="Times New Roman" panose="02020603050405020304" pitchFamily="18" charset="0"/>
                <a:ea typeface="ＭＳ Ｐゴシック"/>
                <a:cs typeface="Times New Roman" panose="02020603050405020304" pitchFamily="18" charset="0"/>
              </a:rPr>
              <a:t>Risk </a:t>
            </a:r>
            <a:r>
              <a:rPr kumimoji="0" lang="en-GB" sz="2000" b="1" u="none" strike="noStrike" kern="0" cap="none" spc="0" normalizeH="0" baseline="0" noProof="0" dirty="0">
                <a:ln>
                  <a:noFill/>
                </a:ln>
                <a:solidFill>
                  <a:srgbClr val="00B050"/>
                </a:solidFill>
                <a:effectLst/>
                <a:uLnTx/>
                <a:uFillTx/>
                <a:latin typeface="Times New Roman" panose="02020603050405020304" pitchFamily="18" charset="0"/>
                <a:ea typeface="ＭＳ Ｐゴシック"/>
                <a:cs typeface="Times New Roman" panose="02020603050405020304" pitchFamily="18" charset="0"/>
              </a:rPr>
              <a:t> </a:t>
            </a:r>
            <a:r>
              <a:rPr kumimoji="0" lang="en-GB" sz="2000" b="0" u="none" strike="noStrike" kern="0" cap="none" spc="0" normalizeH="0" baseline="0" noProof="0" dirty="0">
                <a:ln>
                  <a:noFill/>
                </a:ln>
                <a:solidFill>
                  <a:srgbClr val="00B050"/>
                </a:solidFill>
                <a:effectLst/>
                <a:uLnTx/>
                <a:uFillTx/>
                <a:latin typeface="Times New Roman" panose="02020603050405020304" pitchFamily="18" charset="0"/>
                <a:ea typeface="ＭＳ Ｐゴシック"/>
                <a:cs typeface="Times New Roman" panose="02020603050405020304" pitchFamily="18" charset="0"/>
              </a:rPr>
              <a:t>- </a:t>
            </a:r>
            <a:r>
              <a:rPr kumimoji="0" lang="en-GB" sz="2000" b="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rPr>
              <a:t>The likelihood that a specified undesired event will occur due to the realisation of a hazard by, or during work activities or by the products and services created by work activities.</a:t>
            </a:r>
          </a:p>
          <a:p>
            <a:pPr marL="0" indent="0">
              <a:buNone/>
            </a:pPr>
            <a:endParaRPr lang="en-US" dirty="0"/>
          </a:p>
        </p:txBody>
      </p:sp>
    </p:spTree>
    <p:extLst>
      <p:ext uri="{BB962C8B-B14F-4D97-AF65-F5344CB8AC3E}">
        <p14:creationId xmlns:p14="http://schemas.microsoft.com/office/powerpoint/2010/main" val="383676607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224449"/>
            <a:ext cx="10933091" cy="366394"/>
          </a:xfrm>
        </p:spPr>
        <p:txBody>
          <a:bodyPr>
            <a:normAutofit fontScale="90000"/>
          </a:bodyPr>
          <a:lstStyle/>
          <a:p>
            <a:pPr algn="r"/>
            <a:r>
              <a:rPr lang="en-US" sz="3200" dirty="0">
                <a:latin typeface="Times New Roman" panose="02020603050405020304" pitchFamily="18" charset="0"/>
                <a:cs typeface="Times New Roman" panose="02020603050405020304" pitchFamily="18" charset="0"/>
              </a:rPr>
              <a:t>Cont. </a:t>
            </a:r>
          </a:p>
        </p:txBody>
      </p:sp>
      <p:sp>
        <p:nvSpPr>
          <p:cNvPr id="3" name="Content Placeholder 2"/>
          <p:cNvSpPr>
            <a:spLocks noGrp="1"/>
          </p:cNvSpPr>
          <p:nvPr>
            <p:ph idx="1"/>
          </p:nvPr>
        </p:nvSpPr>
        <p:spPr>
          <a:xfrm>
            <a:off x="478304" y="590843"/>
            <a:ext cx="11465169" cy="5925867"/>
          </a:xfrm>
        </p:spPr>
        <p:txBody>
          <a:bodyPr>
            <a:normAutofit fontScale="92500" lnSpcReduction="20000"/>
          </a:bodyPr>
          <a:lstStyle/>
          <a:p>
            <a:pPr marL="195263" lvl="0" indent="-195263" algn="just" fontAlgn="base">
              <a:lnSpc>
                <a:spcPct val="150000"/>
              </a:lnSpc>
              <a:spcBef>
                <a:spcPct val="20000"/>
              </a:spcBef>
              <a:spcAft>
                <a:spcPct val="0"/>
              </a:spcAft>
              <a:buNone/>
              <a:tabLst>
                <a:tab pos="954088" algn="l"/>
              </a:tabLst>
            </a:pPr>
            <a:r>
              <a:rPr kumimoji="0" lang="en-US" sz="2400" b="1" u="none" strike="noStrike" kern="0" cap="none" spc="0" normalizeH="0" baseline="0" noProof="0" dirty="0">
                <a:ln>
                  <a:noFill/>
                </a:ln>
                <a:solidFill>
                  <a:srgbClr val="00B050"/>
                </a:solidFill>
                <a:effectLst/>
                <a:uLnTx/>
                <a:uFillTx/>
                <a:latin typeface="Times New Roman" panose="02020603050405020304" pitchFamily="18" charset="0"/>
                <a:ea typeface="ＭＳ Ｐゴシック"/>
                <a:cs typeface="Times New Roman" panose="02020603050405020304" pitchFamily="18" charset="0"/>
              </a:rPr>
              <a:t>Maintainability</a:t>
            </a:r>
            <a:r>
              <a:rPr kumimoji="0" lang="en-US" sz="2400" b="0" u="none" strike="noStrike" kern="0" cap="none" spc="0" normalizeH="0" baseline="0" noProof="0" dirty="0">
                <a:ln>
                  <a:noFill/>
                </a:ln>
                <a:solidFill>
                  <a:srgbClr val="00B050"/>
                </a:solidFill>
                <a:effectLst/>
                <a:uLnTx/>
                <a:uFillTx/>
                <a:latin typeface="Times New Roman" panose="02020603050405020304" pitchFamily="18" charset="0"/>
                <a:ea typeface="ＭＳ Ｐゴシック"/>
                <a:cs typeface="Times New Roman" panose="02020603050405020304" pitchFamily="18" charset="0"/>
              </a:rPr>
              <a:t> - </a:t>
            </a:r>
            <a:r>
              <a:rPr kumimoji="0" lang="en-US" sz="2400" b="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rPr>
              <a:t>A characteristic of design, installation and operation, usually expressed as the</a:t>
            </a:r>
            <a:r>
              <a:rPr kumimoji="0" lang="en-US" sz="2400" b="0" u="none" strike="noStrike" kern="0" cap="none" spc="0" normalizeH="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rPr>
              <a:t> </a:t>
            </a:r>
            <a:r>
              <a:rPr kumimoji="0" lang="en-US" sz="2400" b="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rPr>
              <a:t>probability that an item can be retained in, or restored to, specified operable condition within a specified interval of time when maintenance is performed in accordance with prescribed procedures.</a:t>
            </a:r>
          </a:p>
          <a:p>
            <a:pPr marL="195263" lvl="0" indent="-195263" algn="just" fontAlgn="base">
              <a:lnSpc>
                <a:spcPct val="150000"/>
              </a:lnSpc>
              <a:spcBef>
                <a:spcPct val="20000"/>
              </a:spcBef>
              <a:spcAft>
                <a:spcPct val="0"/>
              </a:spcAft>
              <a:buNone/>
              <a:tabLst>
                <a:tab pos="954088" algn="l"/>
              </a:tabLst>
            </a:pPr>
            <a:r>
              <a:rPr kumimoji="0" lang="en-US" sz="2400" b="1" u="none" strike="noStrike" kern="0" cap="none" spc="0" normalizeH="0" baseline="0" noProof="0" dirty="0">
                <a:ln>
                  <a:noFill/>
                </a:ln>
                <a:solidFill>
                  <a:srgbClr val="00B050"/>
                </a:solidFill>
                <a:effectLst/>
                <a:uLnTx/>
                <a:uFillTx/>
                <a:latin typeface="Times New Roman" panose="02020603050405020304" pitchFamily="18" charset="0"/>
                <a:ea typeface="ＭＳ Ｐゴシック"/>
                <a:cs typeface="Times New Roman" panose="02020603050405020304" pitchFamily="18" charset="0"/>
              </a:rPr>
              <a:t>MTTR - Mean Time To Repair </a:t>
            </a:r>
            <a:r>
              <a:rPr kumimoji="0" lang="en-US" sz="2400" b="0" u="none" strike="noStrike" kern="0" cap="none" spc="0" normalizeH="0" baseline="0" noProof="0" dirty="0">
                <a:ln>
                  <a:noFill/>
                </a:ln>
                <a:solidFill>
                  <a:srgbClr val="00B050"/>
                </a:solidFill>
                <a:effectLst/>
                <a:uLnTx/>
                <a:uFillTx/>
                <a:latin typeface="Times New Roman" panose="02020603050405020304" pitchFamily="18" charset="0"/>
                <a:ea typeface="ＭＳ Ｐゴシック"/>
                <a:cs typeface="Times New Roman" panose="02020603050405020304" pitchFamily="18" charset="0"/>
              </a:rPr>
              <a:t>-</a:t>
            </a:r>
            <a:r>
              <a:rPr kumimoji="0" lang="en-US" sz="2400" b="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rPr>
              <a:t> The average time to restore the item to specified conditions. </a:t>
            </a:r>
          </a:p>
          <a:p>
            <a:pPr marL="195263" lvl="0" indent="-195263" algn="just" fontAlgn="base">
              <a:lnSpc>
                <a:spcPct val="150000"/>
              </a:lnSpc>
              <a:spcBef>
                <a:spcPct val="20000"/>
              </a:spcBef>
              <a:spcAft>
                <a:spcPct val="0"/>
              </a:spcAft>
              <a:buNone/>
              <a:tabLst>
                <a:tab pos="954088" algn="l"/>
              </a:tabLst>
            </a:pPr>
            <a:r>
              <a:rPr kumimoji="0" lang="en-US" sz="2400" b="1" u="none" strike="noStrike" kern="0" cap="none" spc="0" normalizeH="0" baseline="0" noProof="0" dirty="0">
                <a:ln>
                  <a:noFill/>
                </a:ln>
                <a:solidFill>
                  <a:srgbClr val="00B050"/>
                </a:solidFill>
                <a:effectLst/>
                <a:uLnTx/>
                <a:uFillTx/>
                <a:latin typeface="Times New Roman" panose="02020603050405020304" pitchFamily="18" charset="0"/>
                <a:ea typeface="ＭＳ Ｐゴシック"/>
                <a:cs typeface="Times New Roman" panose="02020603050405020304" pitchFamily="18" charset="0"/>
              </a:rPr>
              <a:t>Maintenance Load - </a:t>
            </a:r>
            <a:r>
              <a:rPr kumimoji="0" lang="en-US" sz="2400" b="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rPr>
              <a:t>The repair time per operating time for an item.</a:t>
            </a:r>
          </a:p>
          <a:p>
            <a:pPr marL="195263" lvl="0" indent="-195263" algn="just" fontAlgn="base">
              <a:lnSpc>
                <a:spcPct val="150000"/>
              </a:lnSpc>
              <a:spcBef>
                <a:spcPct val="20000"/>
              </a:spcBef>
              <a:spcAft>
                <a:spcPct val="0"/>
              </a:spcAft>
              <a:buNone/>
              <a:tabLst>
                <a:tab pos="954088" algn="l"/>
              </a:tabLst>
            </a:pPr>
            <a:r>
              <a:rPr kumimoji="0" lang="en-US" sz="2400" b="1" u="none" strike="noStrike" kern="0" cap="none" spc="0" normalizeH="0" baseline="0" noProof="0" dirty="0">
                <a:ln>
                  <a:noFill/>
                </a:ln>
                <a:solidFill>
                  <a:srgbClr val="00B050"/>
                </a:solidFill>
                <a:effectLst/>
                <a:uLnTx/>
                <a:uFillTx/>
                <a:latin typeface="Times New Roman" panose="02020603050405020304" pitchFamily="18" charset="0"/>
                <a:ea typeface="ＭＳ Ｐゴシック"/>
                <a:cs typeface="Times New Roman" panose="02020603050405020304" pitchFamily="18" charset="0"/>
              </a:rPr>
              <a:t>Availability</a:t>
            </a:r>
            <a:r>
              <a:rPr kumimoji="0" lang="en-US" sz="2400" b="0" u="none" strike="noStrike" kern="0" cap="none" spc="0" normalizeH="0" baseline="0" noProof="0" dirty="0">
                <a:ln>
                  <a:noFill/>
                </a:ln>
                <a:solidFill>
                  <a:srgbClr val="00B050"/>
                </a:solidFill>
                <a:effectLst/>
                <a:uLnTx/>
                <a:uFillTx/>
                <a:latin typeface="Times New Roman" panose="02020603050405020304" pitchFamily="18" charset="0"/>
                <a:ea typeface="ＭＳ Ｐゴシック"/>
                <a:cs typeface="Times New Roman" panose="02020603050405020304" pitchFamily="18" charset="0"/>
              </a:rPr>
              <a:t> -</a:t>
            </a:r>
            <a:r>
              <a:rPr kumimoji="0" lang="en-US" sz="2400" b="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rPr>
              <a:t> A measure of the time that a system is actually operating versus the time that the system was planned to operate.</a:t>
            </a:r>
            <a:r>
              <a:rPr kumimoji="0" lang="en-US" sz="2400" b="0" u="none" strike="noStrike" kern="0" cap="none" spc="0" normalizeH="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rPr>
              <a:t> </a:t>
            </a:r>
            <a:r>
              <a:rPr kumimoji="0" lang="en-US" sz="2400" b="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rPr>
              <a:t>It is the probability that the system is operational at any random time t.</a:t>
            </a:r>
          </a:p>
          <a:p>
            <a:pPr marL="195263" lvl="0" indent="-195263" algn="just" eaLnBrk="0" fontAlgn="base" hangingPunct="0">
              <a:lnSpc>
                <a:spcPct val="150000"/>
              </a:lnSpc>
              <a:spcBef>
                <a:spcPct val="20000"/>
              </a:spcBef>
              <a:spcAft>
                <a:spcPct val="0"/>
              </a:spcAft>
              <a:buNone/>
              <a:tabLst>
                <a:tab pos="954088" algn="l"/>
              </a:tabLst>
            </a:pPr>
            <a:r>
              <a:rPr kumimoji="0" lang="en-US" sz="2400" b="1" u="none" strike="noStrike" kern="0" cap="none" spc="0" normalizeH="0" baseline="0" noProof="0" dirty="0">
                <a:ln>
                  <a:noFill/>
                </a:ln>
                <a:solidFill>
                  <a:srgbClr val="00B050"/>
                </a:solidFill>
                <a:effectLst/>
                <a:uLnTx/>
                <a:uFillTx/>
                <a:latin typeface="Times New Roman" panose="02020603050405020304" pitchFamily="18" charset="0"/>
                <a:ea typeface="ＭＳ Ｐゴシック"/>
                <a:cs typeface="Times New Roman" panose="02020603050405020304" pitchFamily="18" charset="0"/>
              </a:rPr>
              <a:t>Supportability</a:t>
            </a:r>
            <a:r>
              <a:rPr kumimoji="0" lang="en-US" sz="2400" b="0" u="none" strike="noStrike" kern="0" cap="none" spc="0" normalizeH="0" baseline="0" noProof="0" dirty="0">
                <a:ln>
                  <a:noFill/>
                </a:ln>
                <a:solidFill>
                  <a:srgbClr val="00B050"/>
                </a:solidFill>
                <a:effectLst/>
                <a:uLnTx/>
                <a:uFillTx/>
                <a:latin typeface="Times New Roman" panose="02020603050405020304" pitchFamily="18" charset="0"/>
                <a:ea typeface="ＭＳ Ｐゴシック"/>
                <a:cs typeface="Times New Roman" panose="02020603050405020304" pitchFamily="18" charset="0"/>
              </a:rPr>
              <a:t> -</a:t>
            </a:r>
            <a:r>
              <a:rPr kumimoji="0" lang="en-US" sz="2400" b="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rPr>
              <a:t> The ability of a service supplier to maintain the Plant inbuilt reliability and to perform scheduled and unscheduled maintenance according to the Plant inbuilt </a:t>
            </a:r>
            <a:r>
              <a:rPr kumimoji="0" lang="fi-FI" sz="2400" b="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rPr>
              <a:t>maintainability with minimum costs.</a:t>
            </a:r>
            <a:endParaRPr kumimoji="0" lang="en-US" sz="2400" b="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83141778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8" y="253219"/>
            <a:ext cx="11020867" cy="461188"/>
          </a:xfrm>
        </p:spPr>
        <p:txBody>
          <a:bodyPr>
            <a:noAutofit/>
          </a:bodyPr>
          <a:lstStyle/>
          <a:p>
            <a:pPr algn="r"/>
            <a:r>
              <a:rPr lang="en-US" sz="3200" dirty="0">
                <a:latin typeface="Times New Roman" panose="02020603050405020304" pitchFamily="18" charset="0"/>
                <a:cs typeface="Times New Roman" panose="02020603050405020304" pitchFamily="18" charset="0"/>
              </a:rPr>
              <a:t>cont.</a:t>
            </a:r>
          </a:p>
        </p:txBody>
      </p:sp>
      <p:sp>
        <p:nvSpPr>
          <p:cNvPr id="3" name="Content Placeholder 2"/>
          <p:cNvSpPr>
            <a:spLocks noGrp="1"/>
          </p:cNvSpPr>
          <p:nvPr>
            <p:ph idx="1"/>
          </p:nvPr>
        </p:nvSpPr>
        <p:spPr>
          <a:xfrm>
            <a:off x="478304" y="714411"/>
            <a:ext cx="11380763" cy="5929278"/>
          </a:xfrm>
        </p:spPr>
        <p:txBody>
          <a:bodyPr>
            <a:normAutofit lnSpcReduction="10000"/>
          </a:bodyPr>
          <a:lstStyle/>
          <a:p>
            <a:pPr marL="0" lvl="0" indent="0" algn="just" fontAlgn="base">
              <a:lnSpc>
                <a:spcPct val="110000"/>
              </a:lnSpc>
              <a:spcBef>
                <a:spcPct val="50000"/>
              </a:spcBef>
              <a:spcAft>
                <a:spcPct val="0"/>
              </a:spcAft>
              <a:buNone/>
              <a:tabLst>
                <a:tab pos="954088" algn="l"/>
              </a:tabLst>
              <a:defRPr/>
            </a:pPr>
            <a:r>
              <a:rPr lang="en-US" sz="2600" kern="0" dirty="0">
                <a:solidFill>
                  <a:srgbClr val="000000"/>
                </a:solidFill>
                <a:latin typeface="Times New Roman" panose="02020603050405020304" pitchFamily="18" charset="0"/>
                <a:ea typeface="ＭＳ Ｐゴシック"/>
                <a:cs typeface="Times New Roman" panose="02020603050405020304" pitchFamily="18" charset="0"/>
              </a:rPr>
              <a:t>As Reliability Engineering is concerned with </a:t>
            </a:r>
            <a:r>
              <a:rPr lang="en-US" sz="2600" b="1" kern="0" dirty="0">
                <a:solidFill>
                  <a:srgbClr val="00B0F0"/>
                </a:solidFill>
                <a:latin typeface="Times New Roman" panose="02020603050405020304" pitchFamily="18" charset="0"/>
                <a:ea typeface="ＭＳ Ｐゴシック"/>
                <a:cs typeface="Times New Roman" panose="02020603050405020304" pitchFamily="18" charset="0"/>
              </a:rPr>
              <a:t>analyzing failures </a:t>
            </a:r>
            <a:r>
              <a:rPr lang="en-US" sz="2600" kern="0" dirty="0">
                <a:solidFill>
                  <a:srgbClr val="000000"/>
                </a:solidFill>
                <a:latin typeface="Times New Roman" panose="02020603050405020304" pitchFamily="18" charset="0"/>
                <a:ea typeface="ＭＳ Ｐゴシック"/>
                <a:cs typeface="Times New Roman" panose="02020603050405020304" pitchFamily="18" charset="0"/>
              </a:rPr>
              <a:t>and </a:t>
            </a:r>
            <a:r>
              <a:rPr lang="en-US" sz="2600" b="1" kern="0" dirty="0">
                <a:solidFill>
                  <a:srgbClr val="00B050"/>
                </a:solidFill>
                <a:latin typeface="Times New Roman" panose="02020603050405020304" pitchFamily="18" charset="0"/>
                <a:ea typeface="ＭＳ Ｐゴシック"/>
                <a:cs typeface="Times New Roman" panose="02020603050405020304" pitchFamily="18" charset="0"/>
              </a:rPr>
              <a:t>providing feedback to design and production</a:t>
            </a:r>
            <a:r>
              <a:rPr lang="en-US" sz="2600" kern="0" dirty="0">
                <a:solidFill>
                  <a:srgbClr val="00B050"/>
                </a:solidFill>
                <a:latin typeface="Times New Roman" panose="02020603050405020304" pitchFamily="18" charset="0"/>
                <a:ea typeface="ＭＳ Ｐゴシック"/>
                <a:cs typeface="Times New Roman" panose="02020603050405020304" pitchFamily="18" charset="0"/>
              </a:rPr>
              <a:t> </a:t>
            </a:r>
            <a:r>
              <a:rPr lang="en-US" sz="2600" kern="0" dirty="0">
                <a:solidFill>
                  <a:srgbClr val="000000"/>
                </a:solidFill>
                <a:latin typeface="Times New Roman" panose="02020603050405020304" pitchFamily="18" charset="0"/>
                <a:ea typeface="ＭＳ Ｐゴシック"/>
                <a:cs typeface="Times New Roman" panose="02020603050405020304" pitchFamily="18" charset="0"/>
              </a:rPr>
              <a:t>to </a:t>
            </a:r>
            <a:r>
              <a:rPr lang="en-US" sz="2600" b="1" kern="0" dirty="0">
                <a:solidFill>
                  <a:srgbClr val="FF0000"/>
                </a:solidFill>
                <a:latin typeface="Times New Roman" panose="02020603050405020304" pitchFamily="18" charset="0"/>
                <a:ea typeface="ＭＳ Ｐゴシック"/>
                <a:cs typeface="Times New Roman" panose="02020603050405020304" pitchFamily="18" charset="0"/>
              </a:rPr>
              <a:t>prevent future failures,</a:t>
            </a:r>
            <a:r>
              <a:rPr lang="en-US" sz="2600" kern="0" dirty="0">
                <a:solidFill>
                  <a:srgbClr val="000000"/>
                </a:solidFill>
                <a:latin typeface="Times New Roman" panose="02020603050405020304" pitchFamily="18" charset="0"/>
                <a:ea typeface="ＭＳ Ｐゴシック"/>
                <a:cs typeface="Times New Roman" panose="02020603050405020304" pitchFamily="18" charset="0"/>
              </a:rPr>
              <a:t> it is only natural that a rigorous classification of failure types must be agreed upon.</a:t>
            </a:r>
          </a:p>
          <a:p>
            <a:pPr marL="0" lvl="0" indent="0" algn="just" fontAlgn="base">
              <a:lnSpc>
                <a:spcPct val="110000"/>
              </a:lnSpc>
              <a:spcBef>
                <a:spcPct val="50000"/>
              </a:spcBef>
              <a:spcAft>
                <a:spcPct val="0"/>
              </a:spcAft>
              <a:buNone/>
              <a:tabLst>
                <a:tab pos="954088" algn="l"/>
              </a:tabLst>
              <a:defRPr/>
            </a:pPr>
            <a:r>
              <a:rPr lang="en-US" sz="2600" b="1" kern="0" dirty="0">
                <a:solidFill>
                  <a:srgbClr val="00B0F0"/>
                </a:solidFill>
                <a:latin typeface="Times New Roman" panose="02020603050405020304" pitchFamily="18" charset="0"/>
                <a:ea typeface="ＭＳ Ｐゴシック"/>
                <a:cs typeface="Times New Roman" panose="02020603050405020304" pitchFamily="18" charset="0"/>
              </a:rPr>
              <a:t>Reliability engineers usually speaks of:-</a:t>
            </a:r>
          </a:p>
          <a:p>
            <a:pPr marL="195263" lvl="0" indent="-195263" algn="just" fontAlgn="base">
              <a:lnSpc>
                <a:spcPct val="100000"/>
              </a:lnSpc>
              <a:spcBef>
                <a:spcPct val="50000"/>
              </a:spcBef>
              <a:spcAft>
                <a:spcPct val="0"/>
              </a:spcAft>
              <a:buNone/>
              <a:tabLst>
                <a:tab pos="954088" algn="l"/>
              </a:tabLst>
              <a:defRPr/>
            </a:pPr>
            <a:r>
              <a:rPr lang="en-US" sz="2600" i="1" kern="0" dirty="0">
                <a:solidFill>
                  <a:srgbClr val="000000"/>
                </a:solidFill>
                <a:latin typeface="Times New Roman" panose="02020603050405020304" pitchFamily="18" charset="0"/>
                <a:ea typeface="ＭＳ Ｐゴシック"/>
                <a:cs typeface="Times New Roman" panose="02020603050405020304" pitchFamily="18" charset="0"/>
              </a:rPr>
              <a:t>	Failures Causes</a:t>
            </a:r>
          </a:p>
          <a:p>
            <a:pPr marL="195263" lvl="0" indent="-195263" algn="just" fontAlgn="base">
              <a:lnSpc>
                <a:spcPct val="100000"/>
              </a:lnSpc>
              <a:spcBef>
                <a:spcPct val="20000"/>
              </a:spcBef>
              <a:spcAft>
                <a:spcPct val="0"/>
              </a:spcAft>
              <a:buNone/>
              <a:tabLst>
                <a:tab pos="954088" algn="l"/>
              </a:tabLst>
              <a:defRPr/>
            </a:pPr>
            <a:r>
              <a:rPr lang="en-US" sz="2600" i="1" kern="0" dirty="0">
                <a:solidFill>
                  <a:srgbClr val="000000"/>
                </a:solidFill>
                <a:latin typeface="Times New Roman" panose="02020603050405020304" pitchFamily="18" charset="0"/>
                <a:ea typeface="ＭＳ Ｐゴシック"/>
                <a:cs typeface="Times New Roman" panose="02020603050405020304" pitchFamily="18" charset="0"/>
              </a:rPr>
              <a:t>	Failure Modes</a:t>
            </a:r>
          </a:p>
          <a:p>
            <a:pPr marL="195263" lvl="0" indent="-195263" algn="just" fontAlgn="base">
              <a:lnSpc>
                <a:spcPct val="100000"/>
              </a:lnSpc>
              <a:spcBef>
                <a:spcPct val="20000"/>
              </a:spcBef>
              <a:spcAft>
                <a:spcPct val="0"/>
              </a:spcAft>
              <a:buNone/>
              <a:tabLst>
                <a:tab pos="954088" algn="l"/>
              </a:tabLst>
              <a:defRPr/>
            </a:pPr>
            <a:r>
              <a:rPr lang="en-US" sz="2600" i="1" kern="0" dirty="0">
                <a:solidFill>
                  <a:srgbClr val="000000"/>
                </a:solidFill>
                <a:latin typeface="Times New Roman" panose="02020603050405020304" pitchFamily="18" charset="0"/>
                <a:ea typeface="ＭＳ Ｐゴシック"/>
                <a:cs typeface="Times New Roman" panose="02020603050405020304" pitchFamily="18" charset="0"/>
              </a:rPr>
              <a:t>	Failure Mechanisms</a:t>
            </a:r>
          </a:p>
          <a:p>
            <a:pPr marL="0" lvl="0" indent="0" algn="just" fontAlgn="base">
              <a:lnSpc>
                <a:spcPct val="130000"/>
              </a:lnSpc>
              <a:spcBef>
                <a:spcPct val="20000"/>
              </a:spcBef>
              <a:spcAft>
                <a:spcPct val="0"/>
              </a:spcAft>
              <a:buNone/>
              <a:tabLst>
                <a:tab pos="954088" algn="l"/>
              </a:tabLst>
              <a:defRPr/>
            </a:pPr>
            <a:r>
              <a:rPr lang="en-US" sz="2400" b="1" kern="0" dirty="0">
                <a:solidFill>
                  <a:srgbClr val="000000"/>
                </a:solidFill>
                <a:latin typeface="Times New Roman" panose="02020603050405020304" pitchFamily="18" charset="0"/>
                <a:ea typeface="ＭＳ Ｐゴシック"/>
                <a:cs typeface="Times New Roman" panose="02020603050405020304" pitchFamily="18" charset="0"/>
              </a:rPr>
              <a:t>Reliability measurement </a:t>
            </a:r>
            <a:r>
              <a:rPr lang="en-US" sz="2400" kern="0" dirty="0">
                <a:solidFill>
                  <a:srgbClr val="000000"/>
                </a:solidFill>
                <a:latin typeface="Times New Roman" panose="02020603050405020304" pitchFamily="18" charset="0"/>
                <a:ea typeface="ＭＳ Ｐゴシック"/>
                <a:cs typeface="Times New Roman" panose="02020603050405020304" pitchFamily="18" charset="0"/>
              </a:rPr>
              <a:t>is based on the failure rate </a:t>
            </a:r>
          </a:p>
          <a:p>
            <a:pPr marL="195263" lvl="0" indent="-195263" algn="just" fontAlgn="base">
              <a:lnSpc>
                <a:spcPct val="130000"/>
              </a:lnSpc>
              <a:spcBef>
                <a:spcPct val="20000"/>
              </a:spcBef>
              <a:spcAft>
                <a:spcPct val="0"/>
              </a:spcAft>
              <a:tabLst>
                <a:tab pos="954088" algn="l"/>
              </a:tabLst>
              <a:defRPr/>
            </a:pPr>
            <a:endParaRPr lang="en-US" sz="2400" kern="0" dirty="0">
              <a:solidFill>
                <a:srgbClr val="000000"/>
              </a:solidFill>
              <a:latin typeface="Times New Roman" panose="02020603050405020304" pitchFamily="18" charset="0"/>
              <a:ea typeface="ＭＳ Ｐゴシック"/>
              <a:cs typeface="Times New Roman" panose="02020603050405020304" pitchFamily="18" charset="0"/>
            </a:endParaRPr>
          </a:p>
          <a:p>
            <a:pPr marL="195263" lvl="0" indent="-195263" eaLnBrk="0" fontAlgn="base" hangingPunct="0">
              <a:lnSpc>
                <a:spcPct val="100000"/>
              </a:lnSpc>
              <a:spcBef>
                <a:spcPct val="50000"/>
              </a:spcBef>
              <a:spcAft>
                <a:spcPct val="0"/>
              </a:spcAft>
              <a:buNone/>
              <a:tabLst>
                <a:tab pos="954088" algn="l"/>
              </a:tabLst>
              <a:defRPr/>
            </a:pPr>
            <a:endParaRPr lang="en-IE" sz="2400" i="1" kern="0" dirty="0">
              <a:solidFill>
                <a:srgbClr val="000000"/>
              </a:solidFill>
              <a:latin typeface="Times New Roman" panose="02020603050405020304" pitchFamily="18" charset="0"/>
              <a:ea typeface="ＭＳ Ｐゴシック"/>
              <a:cs typeface="Times New Roman" panose="02020603050405020304" pitchFamily="18" charset="0"/>
            </a:endParaRPr>
          </a:p>
          <a:p>
            <a:pPr marL="195263" lvl="0" indent="-195263" eaLnBrk="0" fontAlgn="base" hangingPunct="0">
              <a:lnSpc>
                <a:spcPct val="100000"/>
              </a:lnSpc>
              <a:spcBef>
                <a:spcPct val="50000"/>
              </a:spcBef>
              <a:spcAft>
                <a:spcPct val="0"/>
              </a:spcAft>
              <a:tabLst>
                <a:tab pos="954088" algn="l"/>
              </a:tabLst>
              <a:defRPr/>
            </a:pPr>
            <a:r>
              <a:rPr lang="en-IE" sz="2400" kern="0" dirty="0">
                <a:solidFill>
                  <a:srgbClr val="000000"/>
                </a:solidFill>
                <a:latin typeface="Times New Roman" panose="02020603050405020304" pitchFamily="18" charset="0"/>
                <a:ea typeface="ＭＳ Ｐゴシック"/>
                <a:cs typeface="Times New Roman" panose="02020603050405020304" pitchFamily="18" charset="0"/>
              </a:rPr>
              <a:t>Some products (Non-repairable) are scrapped when they fail e.g. bulb</a:t>
            </a:r>
          </a:p>
          <a:p>
            <a:pPr marL="195263" lvl="0" indent="-195263" eaLnBrk="0" fontAlgn="base" hangingPunct="0">
              <a:lnSpc>
                <a:spcPct val="100000"/>
              </a:lnSpc>
              <a:spcBef>
                <a:spcPct val="50000"/>
              </a:spcBef>
              <a:spcAft>
                <a:spcPct val="0"/>
              </a:spcAft>
              <a:tabLst>
                <a:tab pos="954088" algn="l"/>
              </a:tabLst>
              <a:defRPr/>
            </a:pPr>
            <a:r>
              <a:rPr lang="en-IE" sz="2400" kern="0" dirty="0">
                <a:solidFill>
                  <a:srgbClr val="000000"/>
                </a:solidFill>
                <a:latin typeface="Times New Roman" panose="02020603050405020304" pitchFamily="18" charset="0"/>
                <a:ea typeface="ＭＳ Ｐゴシック"/>
                <a:cs typeface="Times New Roman" panose="02020603050405020304" pitchFamily="18" charset="0"/>
              </a:rPr>
              <a:t>Other products (Repairable) are repaired e.g. washing machine.</a:t>
            </a:r>
            <a:endParaRPr lang="en-GB" sz="2400" kern="0" dirty="0">
              <a:solidFill>
                <a:srgbClr val="000000"/>
              </a:solidFill>
              <a:latin typeface="Times New Roman" panose="02020603050405020304" pitchFamily="18" charset="0"/>
              <a:ea typeface="ＭＳ Ｐゴシック"/>
              <a:cs typeface="Times New Roman" panose="02020603050405020304" pitchFamily="18" charset="0"/>
            </a:endParaRPr>
          </a:p>
          <a:p>
            <a:pPr marL="195263" lvl="0" indent="-195263" algn="just" fontAlgn="base">
              <a:lnSpc>
                <a:spcPct val="130000"/>
              </a:lnSpc>
              <a:spcBef>
                <a:spcPct val="20000"/>
              </a:spcBef>
              <a:spcAft>
                <a:spcPct val="0"/>
              </a:spcAft>
              <a:tabLst>
                <a:tab pos="954088" algn="l"/>
              </a:tabLst>
              <a:defRPr/>
            </a:pPr>
            <a:endParaRPr lang="en-US" sz="2000" kern="0" dirty="0">
              <a:solidFill>
                <a:srgbClr val="000000"/>
              </a:solidFill>
              <a:latin typeface="Arial" charset="0"/>
              <a:ea typeface="ＭＳ Ｐゴシック"/>
            </a:endParaRPr>
          </a:p>
          <a:p>
            <a:pPr marL="0" indent="0">
              <a:buNone/>
            </a:pPr>
            <a:endParaRPr lang="en-US" dirty="0"/>
          </a:p>
        </p:txBody>
      </p:sp>
      <p:sp>
        <p:nvSpPr>
          <p:cNvPr id="4" name="Rectangle 8"/>
          <p:cNvSpPr>
            <a:spLocks noChangeArrowheads="1"/>
          </p:cNvSpPr>
          <p:nvPr/>
        </p:nvSpPr>
        <p:spPr bwMode="auto">
          <a:xfrm>
            <a:off x="4586288" y="2828926"/>
            <a:ext cx="7118034" cy="830997"/>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sz="2400" i="1" dirty="0">
                <a:solidFill>
                  <a:srgbClr val="00B050"/>
                </a:solidFill>
                <a:latin typeface="Lucida Calligraphy" pitchFamily="66" charset="0"/>
                <a:cs typeface="David" panose="020E0502060401010101" pitchFamily="34" charset="-79"/>
              </a:rPr>
              <a:t>A </a:t>
            </a:r>
            <a:r>
              <a:rPr lang="en-US" sz="2400" b="1" i="1" dirty="0">
                <a:solidFill>
                  <a:srgbClr val="00B050"/>
                </a:solidFill>
                <a:latin typeface="Lucida Calligraphy" pitchFamily="66" charset="0"/>
                <a:cs typeface="David" panose="020E0502060401010101" pitchFamily="34" charset="-79"/>
              </a:rPr>
              <a:t>failure</a:t>
            </a:r>
            <a:r>
              <a:rPr lang="en-US" sz="2400" i="1" dirty="0">
                <a:solidFill>
                  <a:srgbClr val="00B050"/>
                </a:solidFill>
                <a:latin typeface="Lucida Calligraphy" pitchFamily="66" charset="0"/>
                <a:cs typeface="David" panose="020E0502060401010101" pitchFamily="34" charset="-79"/>
              </a:rPr>
              <a:t> is an event at which the system stops to fulfill its specified function.</a:t>
            </a:r>
            <a:endParaRPr lang="fi-FI" sz="2400" i="1" dirty="0">
              <a:solidFill>
                <a:srgbClr val="00B050"/>
              </a:solidFill>
              <a:latin typeface="Lucida Calligraphy" pitchFamily="66" charset="0"/>
              <a:cs typeface="David" panose="020E0502060401010101" pitchFamily="34" charset="-79"/>
            </a:endParaRPr>
          </a:p>
        </p:txBody>
      </p:sp>
      <p:graphicFrame>
        <p:nvGraphicFramePr>
          <p:cNvPr id="5" name="Object 7"/>
          <p:cNvGraphicFramePr>
            <a:graphicFrameLocks noChangeAspect="1"/>
          </p:cNvGraphicFramePr>
          <p:nvPr/>
        </p:nvGraphicFramePr>
        <p:xfrm>
          <a:off x="1682783" y="4700387"/>
          <a:ext cx="3887787" cy="720725"/>
        </p:xfrm>
        <a:graphic>
          <a:graphicData uri="http://schemas.openxmlformats.org/presentationml/2006/ole">
            <mc:AlternateContent xmlns:mc="http://schemas.openxmlformats.org/markup-compatibility/2006">
              <mc:Choice xmlns:v="urn:schemas-microsoft-com:vml" Requires="v">
                <p:oleObj spid="_x0000_s1044" name="Equation" r:id="rId3" imgW="2336760" imgH="431640" progId="Equation.3">
                  <p:embed/>
                </p:oleObj>
              </mc:Choice>
              <mc:Fallback>
                <p:oleObj name="Equation" r:id="rId3" imgW="2336760" imgH="431640" progId="Equation.3">
                  <p:embed/>
                  <p:pic>
                    <p:nvPicPr>
                      <p:cNvPr id="5" name="Object 7"/>
                      <p:cNvPicPr>
                        <a:picLocks noChangeAspect="1" noChangeArrowheads="1"/>
                      </p:cNvPicPr>
                      <p:nvPr/>
                    </p:nvPicPr>
                    <p:blipFill>
                      <a:blip r:embed="rId4"/>
                      <a:srcRect/>
                      <a:stretch>
                        <a:fillRect/>
                      </a:stretch>
                    </p:blipFill>
                    <p:spPr bwMode="auto">
                      <a:xfrm>
                        <a:off x="1682783" y="4700387"/>
                        <a:ext cx="3887787" cy="720725"/>
                      </a:xfrm>
                      <a:prstGeom prst="rect">
                        <a:avLst/>
                      </a:prstGeom>
                      <a:noFill/>
                      <a:ln>
                        <a:solidFill>
                          <a:srgbClr val="00B050"/>
                        </a:solidFill>
                      </a:ln>
                    </p:spPr>
                  </p:pic>
                </p:oleObj>
              </mc:Fallback>
            </mc:AlternateContent>
          </a:graphicData>
        </a:graphic>
      </p:graphicFrame>
    </p:spTree>
    <p:extLst>
      <p:ext uri="{BB962C8B-B14F-4D97-AF65-F5344CB8AC3E}">
        <p14:creationId xmlns:p14="http://schemas.microsoft.com/office/powerpoint/2010/main" val="226503704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141" y="2740218"/>
            <a:ext cx="7666893" cy="255430"/>
          </a:xfrm>
        </p:spPr>
        <p:txBody>
          <a:bodyPr>
            <a:normAutofit fontScale="90000"/>
          </a:bodyPr>
          <a:lstStyle/>
          <a:p>
            <a:r>
              <a:rPr lang="en-IE" sz="2800" b="1" u="sng" dirty="0">
                <a:solidFill>
                  <a:srgbClr val="009DE3"/>
                </a:solidFill>
                <a:latin typeface="Lucida Calligraphy" panose="03010101010101010101" pitchFamily="66" charset="0"/>
              </a:rPr>
              <a:t>Failure rate over the life of a product</a:t>
            </a:r>
            <a:endParaRPr lang="en-US" sz="2800" b="1" u="sng" dirty="0">
              <a:latin typeface="Lucida Calligraphy" panose="03010101010101010101" pitchFamily="66" charset="0"/>
            </a:endParaRPr>
          </a:p>
        </p:txBody>
      </p:sp>
      <p:sp>
        <p:nvSpPr>
          <p:cNvPr id="3" name="Content Placeholder 2"/>
          <p:cNvSpPr>
            <a:spLocks noGrp="1"/>
          </p:cNvSpPr>
          <p:nvPr>
            <p:ph idx="1"/>
          </p:nvPr>
        </p:nvSpPr>
        <p:spPr>
          <a:xfrm>
            <a:off x="267942" y="3029833"/>
            <a:ext cx="10889567" cy="3828167"/>
          </a:xfrm>
        </p:spPr>
        <p:txBody>
          <a:bodyPr>
            <a:normAutofit/>
          </a:bodyPr>
          <a:lstStyle/>
          <a:p>
            <a:pPr marL="0" lvl="0" indent="0" eaLnBrk="0" fontAlgn="base" hangingPunct="0">
              <a:lnSpc>
                <a:spcPct val="100000"/>
              </a:lnSpc>
              <a:spcBef>
                <a:spcPct val="20000"/>
              </a:spcBef>
              <a:spcAft>
                <a:spcPct val="0"/>
              </a:spcAft>
              <a:buNone/>
              <a:tabLst>
                <a:tab pos="954088" algn="l"/>
              </a:tabLst>
            </a:pPr>
            <a:r>
              <a:rPr lang="en-IE" sz="2400" i="1" kern="0" dirty="0">
                <a:solidFill>
                  <a:srgbClr val="000000"/>
                </a:solidFill>
                <a:latin typeface="Times New Roman" panose="02020603050405020304" pitchFamily="18" charset="0"/>
                <a:ea typeface="ＭＳ Ｐゴシック"/>
                <a:cs typeface="Times New Roman" panose="02020603050405020304" pitchFamily="18" charset="0"/>
              </a:rPr>
              <a:t>The failure rate is expected to vary over the life of a product – </a:t>
            </a:r>
            <a:r>
              <a:rPr lang="en-IE" sz="2400" b="1" i="1" kern="0" dirty="0">
                <a:solidFill>
                  <a:srgbClr val="000000"/>
                </a:solidFill>
                <a:latin typeface="Times New Roman" panose="02020603050405020304" pitchFamily="18" charset="0"/>
                <a:ea typeface="ＭＳ Ｐゴシック"/>
                <a:cs typeface="Times New Roman" panose="02020603050405020304" pitchFamily="18" charset="0"/>
              </a:rPr>
              <a:t>‘Bathtub Curve’</a:t>
            </a:r>
          </a:p>
        </p:txBody>
      </p:sp>
      <p:pic>
        <p:nvPicPr>
          <p:cNvPr id="4" name="Picture 3"/>
          <p:cNvPicPr>
            <a:picLocks noChangeAspect="1"/>
          </p:cNvPicPr>
          <p:nvPr/>
        </p:nvPicPr>
        <p:blipFill rotWithShape="1">
          <a:blip r:embed="rId2"/>
          <a:srcRect l="3469" t="7005" r="1700"/>
          <a:stretch/>
        </p:blipFill>
        <p:spPr>
          <a:xfrm>
            <a:off x="1202525" y="3841151"/>
            <a:ext cx="6198399" cy="2932047"/>
          </a:xfrm>
          <a:prstGeom prst="rect">
            <a:avLst/>
          </a:prstGeom>
        </p:spPr>
      </p:pic>
      <p:sp>
        <p:nvSpPr>
          <p:cNvPr id="5" name="Rectangle 4"/>
          <p:cNvSpPr/>
          <p:nvPr/>
        </p:nvSpPr>
        <p:spPr>
          <a:xfrm>
            <a:off x="1803507" y="120763"/>
            <a:ext cx="5505033" cy="461665"/>
          </a:xfrm>
          <a:prstGeom prst="rect">
            <a:avLst/>
          </a:prstGeom>
        </p:spPr>
        <p:txBody>
          <a:bodyPr wrap="none">
            <a:spAutoFit/>
          </a:bodyPr>
          <a:lstStyle/>
          <a:p>
            <a:pPr>
              <a:defRPr/>
            </a:pPr>
            <a:r>
              <a:rPr lang="en-US" sz="2400" b="1" dirty="0">
                <a:solidFill>
                  <a:srgbClr val="009DE3"/>
                </a:solidFill>
                <a:latin typeface="Lucida Calligraphy" panose="03010101010101010101" pitchFamily="66" charset="0"/>
                <a:ea typeface="ＭＳ Ｐゴシック" charset="-128"/>
                <a:cs typeface="Times New Roman" panose="02020603050405020304" pitchFamily="18" charset="0"/>
              </a:rPr>
              <a:t>How Do Products Really Fail ?  </a:t>
            </a:r>
            <a:endParaRPr lang="en-IN" sz="2400" b="1" dirty="0">
              <a:solidFill>
                <a:srgbClr val="009DE3"/>
              </a:solidFill>
              <a:latin typeface="Lucida Calligraphy" panose="03010101010101010101" pitchFamily="66" charset="0"/>
              <a:ea typeface="ＭＳ Ｐゴシック" charset="-128"/>
              <a:cs typeface="Times New Roman" panose="02020603050405020304" pitchFamily="18" charset="0"/>
            </a:endParaRPr>
          </a:p>
        </p:txBody>
      </p:sp>
      <p:sp>
        <p:nvSpPr>
          <p:cNvPr id="6" name="Rectangle 5"/>
          <p:cNvSpPr/>
          <p:nvPr/>
        </p:nvSpPr>
        <p:spPr>
          <a:xfrm>
            <a:off x="-1" y="490091"/>
            <a:ext cx="11676185" cy="1569660"/>
          </a:xfrm>
          <a:prstGeom prst="rect">
            <a:avLst/>
          </a:prstGeom>
        </p:spPr>
        <p:txBody>
          <a:bodyPr wrap="square">
            <a:spAutoFit/>
          </a:bodyPr>
          <a:lstStyle/>
          <a:p>
            <a:pPr lvl="0" algn="just" eaLnBrk="0" fontAlgn="base" hangingPunct="0">
              <a:spcBef>
                <a:spcPct val="0"/>
              </a:spcBef>
              <a:spcAft>
                <a:spcPct val="0"/>
              </a:spcAft>
              <a:defRPr/>
            </a:pPr>
            <a:r>
              <a:rPr lang="en-US" sz="2400" b="1" dirty="0">
                <a:solidFill>
                  <a:srgbClr val="000000"/>
                </a:solidFill>
                <a:latin typeface="Times New Roman" panose="02020603050405020304" pitchFamily="18" charset="0"/>
                <a:ea typeface="ＭＳ Ｐゴシック" charset="-128"/>
                <a:cs typeface="Times New Roman" panose="02020603050405020304" pitchFamily="18" charset="0"/>
              </a:rPr>
              <a:t>Two common types of failures:</a:t>
            </a:r>
          </a:p>
          <a:p>
            <a:pPr marL="457200" lvl="0" indent="-457200" algn="just" eaLnBrk="0" fontAlgn="base" hangingPunct="0">
              <a:spcBef>
                <a:spcPct val="0"/>
              </a:spcBef>
              <a:spcAft>
                <a:spcPct val="0"/>
              </a:spcAft>
              <a:buFontTx/>
              <a:buAutoNum type="arabicPeriod"/>
              <a:defRPr/>
            </a:pPr>
            <a:r>
              <a:rPr lang="en-US" sz="2400" dirty="0">
                <a:solidFill>
                  <a:srgbClr val="000000"/>
                </a:solidFill>
                <a:latin typeface="Times New Roman" panose="02020603050405020304" pitchFamily="18" charset="0"/>
                <a:ea typeface="ＭＳ Ｐゴシック" charset="-128"/>
                <a:cs typeface="Times New Roman" panose="02020603050405020304" pitchFamily="18" charset="0"/>
              </a:rPr>
              <a:t>Sudden failure (no indicators): Stress exceeds strength …. </a:t>
            </a:r>
          </a:p>
          <a:p>
            <a:pPr marL="457200" lvl="0" indent="-457200" algn="just" eaLnBrk="0" fontAlgn="base" hangingPunct="0">
              <a:spcBef>
                <a:spcPct val="0"/>
              </a:spcBef>
              <a:spcAft>
                <a:spcPct val="0"/>
              </a:spcAft>
              <a:buFontTx/>
              <a:buAutoNum type="arabicPeriod"/>
              <a:defRPr/>
            </a:pPr>
            <a:r>
              <a:rPr lang="en-US" sz="2400" dirty="0">
                <a:solidFill>
                  <a:srgbClr val="000000"/>
                </a:solidFill>
                <a:latin typeface="Times New Roman" panose="02020603050405020304" pitchFamily="18" charset="0"/>
                <a:ea typeface="ＭＳ Ｐゴシック" charset="-128"/>
                <a:cs typeface="Times New Roman" panose="02020603050405020304" pitchFamily="18" charset="0"/>
              </a:rPr>
              <a:t>Degradation (gradual wear out): degradation indicator such as crack growth, change of resistance, corrosion, … This is ideal for Condition-Based Maintenance</a:t>
            </a:r>
          </a:p>
        </p:txBody>
      </p:sp>
      <p:sp>
        <p:nvSpPr>
          <p:cNvPr id="7" name="Rectangle 6"/>
          <p:cNvSpPr/>
          <p:nvPr/>
        </p:nvSpPr>
        <p:spPr>
          <a:xfrm>
            <a:off x="139354" y="1935857"/>
            <a:ext cx="10016197" cy="461665"/>
          </a:xfrm>
          <a:prstGeom prst="rect">
            <a:avLst/>
          </a:prstGeom>
        </p:spPr>
        <p:txBody>
          <a:bodyPr wrap="square">
            <a:spAutoFit/>
          </a:bodyPr>
          <a:lstStyle/>
          <a:p>
            <a:pPr marL="457200" lvl="0" indent="-457200" algn="just" eaLnBrk="0" fontAlgn="base" hangingPunct="0">
              <a:spcBef>
                <a:spcPct val="0"/>
              </a:spcBef>
              <a:spcAft>
                <a:spcPct val="0"/>
              </a:spcAft>
              <a:defRPr/>
            </a:pPr>
            <a:r>
              <a:rPr lang="en-US" sz="2400" b="1" dirty="0">
                <a:solidFill>
                  <a:srgbClr val="FF0000"/>
                </a:solidFill>
                <a:latin typeface="Times New Roman" pitchFamily="18" charset="0"/>
                <a:ea typeface="ＭＳ Ｐゴシック" charset="-128"/>
                <a:cs typeface="Times New Roman" pitchFamily="18" charset="0"/>
              </a:rPr>
              <a:t>Other failures may occur because of human errors</a:t>
            </a:r>
            <a:r>
              <a:rPr lang="en-US" sz="2400" b="1" dirty="0">
                <a:solidFill>
                  <a:srgbClr val="000000"/>
                </a:solidFill>
                <a:latin typeface="Times New Roman" pitchFamily="18" charset="0"/>
                <a:ea typeface="ＭＳ Ｐゴシック" charset="-128"/>
                <a:cs typeface="Times New Roman" pitchFamily="18" charset="0"/>
              </a:rPr>
              <a:t>.</a:t>
            </a:r>
            <a:endParaRPr lang="fi-FI" sz="2400" b="1" dirty="0">
              <a:solidFill>
                <a:srgbClr val="000000"/>
              </a:solidFill>
              <a:latin typeface="Times New Roman" pitchFamily="18" charset="0"/>
              <a:ea typeface="ＭＳ Ｐゴシック" charset="-128"/>
              <a:cs typeface="Times New Roman" pitchFamily="18" charset="0"/>
            </a:endParaRPr>
          </a:p>
        </p:txBody>
      </p:sp>
    </p:spTree>
    <p:extLst>
      <p:ext uri="{BB962C8B-B14F-4D97-AF65-F5344CB8AC3E}">
        <p14:creationId xmlns:p14="http://schemas.microsoft.com/office/powerpoint/2010/main" val="1739372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2514600" y="152400"/>
            <a:ext cx="6705600" cy="609600"/>
          </a:xfrm>
        </p:spPr>
        <p:txBody>
          <a:bodyPr/>
          <a:lstStyle/>
          <a:p>
            <a:pPr algn="ctr" eaLnBrk="1" hangingPunct="1">
              <a:lnSpc>
                <a:spcPct val="120000"/>
              </a:lnSpc>
              <a:buFontTx/>
              <a:buNone/>
            </a:pPr>
            <a:r>
              <a:rPr lang="en-US" sz="2600" b="1" dirty="0">
                <a:solidFill>
                  <a:srgbClr val="FF0000"/>
                </a:solidFill>
                <a:latin typeface="Perpetua" panose="02020502060401020303" pitchFamily="18" charset="0"/>
              </a:rPr>
              <a:t>TYPES OF MAINTENANCE</a:t>
            </a:r>
            <a:endParaRPr lang="en-US" sz="2600" dirty="0">
              <a:solidFill>
                <a:srgbClr val="FF0000"/>
              </a:solidFill>
              <a:latin typeface="Perpetua" panose="02020502060401020303" pitchFamily="18" charset="0"/>
            </a:endParaRPr>
          </a:p>
        </p:txBody>
      </p:sp>
      <p:sp>
        <p:nvSpPr>
          <p:cNvPr id="87044" name="Text Box 4"/>
          <p:cNvSpPr txBox="1">
            <a:spLocks noChangeArrowheads="1"/>
          </p:cNvSpPr>
          <p:nvPr/>
        </p:nvSpPr>
        <p:spPr bwMode="auto">
          <a:xfrm>
            <a:off x="4800600" y="1152525"/>
            <a:ext cx="3048000" cy="46672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a:solidFill>
                  <a:schemeClr val="tx1"/>
                </a:solidFill>
                <a:latin typeface="Perpetua" panose="02020502060401020303" pitchFamily="18" charset="0"/>
              </a:defRPr>
            </a:lvl1pPr>
            <a:lvl2pPr marL="742950" indent="-285750" eaLnBrk="0" hangingPunct="0">
              <a:defRPr sz="2800">
                <a:solidFill>
                  <a:schemeClr val="tx1"/>
                </a:solidFill>
                <a:latin typeface="Perpetua" panose="02020502060401020303" pitchFamily="18" charset="0"/>
              </a:defRPr>
            </a:lvl2pPr>
            <a:lvl3pPr marL="1143000" indent="-228600" eaLnBrk="0" hangingPunct="0">
              <a:defRPr sz="2800">
                <a:solidFill>
                  <a:schemeClr val="tx1"/>
                </a:solidFill>
                <a:latin typeface="Perpetua" panose="02020502060401020303" pitchFamily="18" charset="0"/>
              </a:defRPr>
            </a:lvl3pPr>
            <a:lvl4pPr marL="1600200" indent="-228600" eaLnBrk="0" hangingPunct="0">
              <a:defRPr sz="2800">
                <a:solidFill>
                  <a:schemeClr val="tx1"/>
                </a:solidFill>
                <a:latin typeface="Perpetua" panose="02020502060401020303" pitchFamily="18" charset="0"/>
              </a:defRPr>
            </a:lvl4pPr>
            <a:lvl5pPr marL="2057400" indent="-228600" eaLnBrk="0" hangingPunct="0">
              <a:defRPr sz="2800">
                <a:solidFill>
                  <a:schemeClr val="tx1"/>
                </a:solidFill>
                <a:latin typeface="Perpetua" panose="02020502060401020303" pitchFamily="18" charset="0"/>
              </a:defRPr>
            </a:lvl5pPr>
            <a:lvl6pPr marL="2514600" indent="-228600" algn="ctr" eaLnBrk="0" fontAlgn="base" hangingPunct="0">
              <a:spcBef>
                <a:spcPct val="0"/>
              </a:spcBef>
              <a:spcAft>
                <a:spcPct val="0"/>
              </a:spcAft>
              <a:defRPr sz="2800">
                <a:solidFill>
                  <a:schemeClr val="tx1"/>
                </a:solidFill>
                <a:latin typeface="Perpetua" panose="02020502060401020303" pitchFamily="18" charset="0"/>
              </a:defRPr>
            </a:lvl6pPr>
            <a:lvl7pPr marL="2971800" indent="-228600" algn="ctr" eaLnBrk="0" fontAlgn="base" hangingPunct="0">
              <a:spcBef>
                <a:spcPct val="0"/>
              </a:spcBef>
              <a:spcAft>
                <a:spcPct val="0"/>
              </a:spcAft>
              <a:defRPr sz="2800">
                <a:solidFill>
                  <a:schemeClr val="tx1"/>
                </a:solidFill>
                <a:latin typeface="Perpetua" panose="02020502060401020303" pitchFamily="18" charset="0"/>
              </a:defRPr>
            </a:lvl7pPr>
            <a:lvl8pPr marL="3429000" indent="-228600" algn="ctr" eaLnBrk="0" fontAlgn="base" hangingPunct="0">
              <a:spcBef>
                <a:spcPct val="0"/>
              </a:spcBef>
              <a:spcAft>
                <a:spcPct val="0"/>
              </a:spcAft>
              <a:defRPr sz="2800">
                <a:solidFill>
                  <a:schemeClr val="tx1"/>
                </a:solidFill>
                <a:latin typeface="Perpetua" panose="02020502060401020303" pitchFamily="18" charset="0"/>
              </a:defRPr>
            </a:lvl8pPr>
            <a:lvl9pPr marL="3886200" indent="-228600" algn="ctr" eaLnBrk="0" fontAlgn="base" hangingPunct="0">
              <a:spcBef>
                <a:spcPct val="0"/>
              </a:spcBef>
              <a:spcAft>
                <a:spcPct val="0"/>
              </a:spcAft>
              <a:defRPr sz="2800">
                <a:solidFill>
                  <a:schemeClr val="tx1"/>
                </a:solidFill>
                <a:latin typeface="Perpetua" panose="02020502060401020303" pitchFamily="18" charset="0"/>
              </a:defRPr>
            </a:lvl9pPr>
          </a:lstStyle>
          <a:p>
            <a:pPr algn="ctr" eaLnBrk="1" hangingPunct="1">
              <a:spcBef>
                <a:spcPct val="50000"/>
              </a:spcBef>
            </a:pPr>
            <a:r>
              <a:rPr lang="en-US" sz="2400" dirty="0">
                <a:solidFill>
                  <a:srgbClr val="0000FF"/>
                </a:solidFill>
              </a:rPr>
              <a:t>Maintenance</a:t>
            </a:r>
          </a:p>
        </p:txBody>
      </p:sp>
      <p:sp>
        <p:nvSpPr>
          <p:cNvPr id="87045" name="Text Box 5"/>
          <p:cNvSpPr txBox="1">
            <a:spLocks noChangeArrowheads="1"/>
          </p:cNvSpPr>
          <p:nvPr/>
        </p:nvSpPr>
        <p:spPr bwMode="auto">
          <a:xfrm>
            <a:off x="1600200" y="2152651"/>
            <a:ext cx="5029200" cy="862013"/>
          </a:xfrm>
          <a:prstGeom prst="rect">
            <a:avLst/>
          </a:prstGeom>
          <a:noFill/>
          <a:ln w="9525">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a:solidFill>
                  <a:schemeClr val="tx1"/>
                </a:solidFill>
                <a:latin typeface="Perpetua" panose="02020502060401020303" pitchFamily="18" charset="0"/>
              </a:defRPr>
            </a:lvl1pPr>
            <a:lvl2pPr marL="742950" indent="-285750" eaLnBrk="0" hangingPunct="0">
              <a:defRPr sz="2800">
                <a:solidFill>
                  <a:schemeClr val="tx1"/>
                </a:solidFill>
                <a:latin typeface="Perpetua" panose="02020502060401020303" pitchFamily="18" charset="0"/>
              </a:defRPr>
            </a:lvl2pPr>
            <a:lvl3pPr marL="1143000" indent="-228600" eaLnBrk="0" hangingPunct="0">
              <a:defRPr sz="2800">
                <a:solidFill>
                  <a:schemeClr val="tx1"/>
                </a:solidFill>
                <a:latin typeface="Perpetua" panose="02020502060401020303" pitchFamily="18" charset="0"/>
              </a:defRPr>
            </a:lvl3pPr>
            <a:lvl4pPr marL="1600200" indent="-228600" eaLnBrk="0" hangingPunct="0">
              <a:defRPr sz="2800">
                <a:solidFill>
                  <a:schemeClr val="tx1"/>
                </a:solidFill>
                <a:latin typeface="Perpetua" panose="02020502060401020303" pitchFamily="18" charset="0"/>
              </a:defRPr>
            </a:lvl4pPr>
            <a:lvl5pPr marL="2057400" indent="-228600" eaLnBrk="0" hangingPunct="0">
              <a:defRPr sz="2800">
                <a:solidFill>
                  <a:schemeClr val="tx1"/>
                </a:solidFill>
                <a:latin typeface="Perpetua" panose="02020502060401020303" pitchFamily="18" charset="0"/>
              </a:defRPr>
            </a:lvl5pPr>
            <a:lvl6pPr marL="2514600" indent="-228600" algn="ctr" eaLnBrk="0" fontAlgn="base" hangingPunct="0">
              <a:spcBef>
                <a:spcPct val="0"/>
              </a:spcBef>
              <a:spcAft>
                <a:spcPct val="0"/>
              </a:spcAft>
              <a:defRPr sz="2800">
                <a:solidFill>
                  <a:schemeClr val="tx1"/>
                </a:solidFill>
                <a:latin typeface="Perpetua" panose="02020502060401020303" pitchFamily="18" charset="0"/>
              </a:defRPr>
            </a:lvl6pPr>
            <a:lvl7pPr marL="2971800" indent="-228600" algn="ctr" eaLnBrk="0" fontAlgn="base" hangingPunct="0">
              <a:spcBef>
                <a:spcPct val="0"/>
              </a:spcBef>
              <a:spcAft>
                <a:spcPct val="0"/>
              </a:spcAft>
              <a:defRPr sz="2800">
                <a:solidFill>
                  <a:schemeClr val="tx1"/>
                </a:solidFill>
                <a:latin typeface="Perpetua" panose="02020502060401020303" pitchFamily="18" charset="0"/>
              </a:defRPr>
            </a:lvl7pPr>
            <a:lvl8pPr marL="3429000" indent="-228600" algn="ctr" eaLnBrk="0" fontAlgn="base" hangingPunct="0">
              <a:spcBef>
                <a:spcPct val="0"/>
              </a:spcBef>
              <a:spcAft>
                <a:spcPct val="0"/>
              </a:spcAft>
              <a:defRPr sz="2800">
                <a:solidFill>
                  <a:schemeClr val="tx1"/>
                </a:solidFill>
                <a:latin typeface="Perpetua" panose="02020502060401020303" pitchFamily="18" charset="0"/>
              </a:defRPr>
            </a:lvl8pPr>
            <a:lvl9pPr marL="3886200" indent="-228600" algn="ctr" eaLnBrk="0" fontAlgn="base" hangingPunct="0">
              <a:spcBef>
                <a:spcPct val="0"/>
              </a:spcBef>
              <a:spcAft>
                <a:spcPct val="0"/>
              </a:spcAft>
              <a:defRPr sz="2800">
                <a:solidFill>
                  <a:schemeClr val="tx1"/>
                </a:solidFill>
                <a:latin typeface="Perpetua" panose="02020502060401020303" pitchFamily="18" charset="0"/>
              </a:defRPr>
            </a:lvl9pPr>
          </a:lstStyle>
          <a:p>
            <a:pPr algn="just" eaLnBrk="1" hangingPunct="1">
              <a:spcBef>
                <a:spcPct val="50000"/>
              </a:spcBef>
            </a:pPr>
            <a:r>
              <a:rPr lang="en-US" sz="2000" dirty="0"/>
              <a:t>Planned Maintenance </a:t>
            </a:r>
            <a:r>
              <a:rPr lang="en-US" sz="2000" dirty="0">
                <a:solidFill>
                  <a:srgbClr val="0000FF"/>
                </a:solidFill>
              </a:rPr>
              <a:t>or </a:t>
            </a:r>
            <a:r>
              <a:rPr lang="en-US" sz="2000" dirty="0"/>
              <a:t>Scheduled  Maintenance </a:t>
            </a:r>
            <a:r>
              <a:rPr lang="en-US" sz="2000" dirty="0">
                <a:solidFill>
                  <a:srgbClr val="0000FF"/>
                </a:solidFill>
              </a:rPr>
              <a:t>or</a:t>
            </a:r>
          </a:p>
          <a:p>
            <a:pPr algn="just" eaLnBrk="1" hangingPunct="1">
              <a:spcBef>
                <a:spcPct val="50000"/>
              </a:spcBef>
            </a:pPr>
            <a:r>
              <a:rPr lang="en-US" sz="2000" dirty="0"/>
              <a:t>Systematic Maintenance </a:t>
            </a:r>
            <a:r>
              <a:rPr lang="en-US" sz="2000" dirty="0">
                <a:solidFill>
                  <a:srgbClr val="0000FF"/>
                </a:solidFill>
              </a:rPr>
              <a:t>or  </a:t>
            </a:r>
            <a:r>
              <a:rPr lang="en-US" sz="2000" dirty="0"/>
              <a:t>Routine Maintenance</a:t>
            </a:r>
          </a:p>
        </p:txBody>
      </p:sp>
      <p:sp>
        <p:nvSpPr>
          <p:cNvPr id="87046" name="Text Box 6"/>
          <p:cNvSpPr txBox="1">
            <a:spLocks noChangeArrowheads="1"/>
          </p:cNvSpPr>
          <p:nvPr/>
        </p:nvSpPr>
        <p:spPr bwMode="auto">
          <a:xfrm>
            <a:off x="7620000" y="2057401"/>
            <a:ext cx="3048000" cy="461963"/>
          </a:xfrm>
          <a:prstGeom prst="rect">
            <a:avLst/>
          </a:prstGeom>
          <a:noFill/>
          <a:ln w="9525">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a:solidFill>
                  <a:schemeClr val="tx1"/>
                </a:solidFill>
                <a:latin typeface="Perpetua" panose="02020502060401020303" pitchFamily="18" charset="0"/>
              </a:defRPr>
            </a:lvl1pPr>
            <a:lvl2pPr marL="742950" indent="-285750" eaLnBrk="0" hangingPunct="0">
              <a:defRPr sz="2800">
                <a:solidFill>
                  <a:schemeClr val="tx1"/>
                </a:solidFill>
                <a:latin typeface="Perpetua" panose="02020502060401020303" pitchFamily="18" charset="0"/>
              </a:defRPr>
            </a:lvl2pPr>
            <a:lvl3pPr marL="1143000" indent="-228600" eaLnBrk="0" hangingPunct="0">
              <a:defRPr sz="2800">
                <a:solidFill>
                  <a:schemeClr val="tx1"/>
                </a:solidFill>
                <a:latin typeface="Perpetua" panose="02020502060401020303" pitchFamily="18" charset="0"/>
              </a:defRPr>
            </a:lvl3pPr>
            <a:lvl4pPr marL="1600200" indent="-228600" eaLnBrk="0" hangingPunct="0">
              <a:defRPr sz="2800">
                <a:solidFill>
                  <a:schemeClr val="tx1"/>
                </a:solidFill>
                <a:latin typeface="Perpetua" panose="02020502060401020303" pitchFamily="18" charset="0"/>
              </a:defRPr>
            </a:lvl4pPr>
            <a:lvl5pPr marL="2057400" indent="-228600" eaLnBrk="0" hangingPunct="0">
              <a:defRPr sz="2800">
                <a:solidFill>
                  <a:schemeClr val="tx1"/>
                </a:solidFill>
                <a:latin typeface="Perpetua" panose="02020502060401020303" pitchFamily="18" charset="0"/>
              </a:defRPr>
            </a:lvl5pPr>
            <a:lvl6pPr marL="2514600" indent="-228600" algn="ctr" eaLnBrk="0" fontAlgn="base" hangingPunct="0">
              <a:spcBef>
                <a:spcPct val="0"/>
              </a:spcBef>
              <a:spcAft>
                <a:spcPct val="0"/>
              </a:spcAft>
              <a:defRPr sz="2800">
                <a:solidFill>
                  <a:schemeClr val="tx1"/>
                </a:solidFill>
                <a:latin typeface="Perpetua" panose="02020502060401020303" pitchFamily="18" charset="0"/>
              </a:defRPr>
            </a:lvl6pPr>
            <a:lvl7pPr marL="2971800" indent="-228600" algn="ctr" eaLnBrk="0" fontAlgn="base" hangingPunct="0">
              <a:spcBef>
                <a:spcPct val="0"/>
              </a:spcBef>
              <a:spcAft>
                <a:spcPct val="0"/>
              </a:spcAft>
              <a:defRPr sz="2800">
                <a:solidFill>
                  <a:schemeClr val="tx1"/>
                </a:solidFill>
                <a:latin typeface="Perpetua" panose="02020502060401020303" pitchFamily="18" charset="0"/>
              </a:defRPr>
            </a:lvl7pPr>
            <a:lvl8pPr marL="3429000" indent="-228600" algn="ctr" eaLnBrk="0" fontAlgn="base" hangingPunct="0">
              <a:spcBef>
                <a:spcPct val="0"/>
              </a:spcBef>
              <a:spcAft>
                <a:spcPct val="0"/>
              </a:spcAft>
              <a:defRPr sz="2800">
                <a:solidFill>
                  <a:schemeClr val="tx1"/>
                </a:solidFill>
                <a:latin typeface="Perpetua" panose="02020502060401020303" pitchFamily="18" charset="0"/>
              </a:defRPr>
            </a:lvl8pPr>
            <a:lvl9pPr marL="3886200" indent="-228600" algn="ctr" eaLnBrk="0" fontAlgn="base" hangingPunct="0">
              <a:spcBef>
                <a:spcPct val="0"/>
              </a:spcBef>
              <a:spcAft>
                <a:spcPct val="0"/>
              </a:spcAft>
              <a:defRPr sz="2800">
                <a:solidFill>
                  <a:schemeClr val="tx1"/>
                </a:solidFill>
                <a:latin typeface="Perpetua" panose="02020502060401020303" pitchFamily="18" charset="0"/>
              </a:defRPr>
            </a:lvl9pPr>
          </a:lstStyle>
          <a:p>
            <a:pPr eaLnBrk="1" hangingPunct="1">
              <a:spcBef>
                <a:spcPct val="50000"/>
              </a:spcBef>
            </a:pPr>
            <a:r>
              <a:rPr lang="en-US" sz="2400"/>
              <a:t>Unplanned Maintenance</a:t>
            </a:r>
          </a:p>
        </p:txBody>
      </p:sp>
      <p:grpSp>
        <p:nvGrpSpPr>
          <p:cNvPr id="2" name="Group 11"/>
          <p:cNvGrpSpPr>
            <a:grpSpLocks/>
          </p:cNvGrpSpPr>
          <p:nvPr/>
        </p:nvGrpSpPr>
        <p:grpSpPr bwMode="auto">
          <a:xfrm>
            <a:off x="3810000" y="1619250"/>
            <a:ext cx="4800600" cy="533400"/>
            <a:chOff x="1440" y="1344"/>
            <a:chExt cx="3024" cy="336"/>
          </a:xfrm>
        </p:grpSpPr>
        <p:sp>
          <p:nvSpPr>
            <p:cNvPr id="12322" name="Line 7"/>
            <p:cNvSpPr>
              <a:spLocks noChangeShapeType="1"/>
            </p:cNvSpPr>
            <p:nvPr/>
          </p:nvSpPr>
          <p:spPr bwMode="auto">
            <a:xfrm>
              <a:off x="1440" y="1488"/>
              <a:ext cx="3024" cy="0"/>
            </a:xfrm>
            <a:prstGeom prst="line">
              <a:avLst/>
            </a:prstGeom>
            <a:noFill/>
            <a:ln w="5715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3" name="Line 8"/>
            <p:cNvSpPr>
              <a:spLocks noChangeShapeType="1"/>
            </p:cNvSpPr>
            <p:nvPr/>
          </p:nvSpPr>
          <p:spPr bwMode="auto">
            <a:xfrm>
              <a:off x="1456" y="1488"/>
              <a:ext cx="0" cy="192"/>
            </a:xfrm>
            <a:prstGeom prst="line">
              <a:avLst/>
            </a:prstGeom>
            <a:noFill/>
            <a:ln w="57150">
              <a:solidFill>
                <a:srgbClr val="00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24" name="Line 9"/>
            <p:cNvSpPr>
              <a:spLocks noChangeShapeType="1"/>
            </p:cNvSpPr>
            <p:nvPr/>
          </p:nvSpPr>
          <p:spPr bwMode="auto">
            <a:xfrm>
              <a:off x="4448" y="1488"/>
              <a:ext cx="0" cy="192"/>
            </a:xfrm>
            <a:prstGeom prst="line">
              <a:avLst/>
            </a:prstGeom>
            <a:noFill/>
            <a:ln w="57150">
              <a:solidFill>
                <a:srgbClr val="00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25" name="Line 10"/>
            <p:cNvSpPr>
              <a:spLocks noChangeShapeType="1"/>
            </p:cNvSpPr>
            <p:nvPr/>
          </p:nvSpPr>
          <p:spPr bwMode="auto">
            <a:xfrm>
              <a:off x="3024" y="1344"/>
              <a:ext cx="0" cy="144"/>
            </a:xfrm>
            <a:prstGeom prst="line">
              <a:avLst/>
            </a:prstGeom>
            <a:noFill/>
            <a:ln w="5715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12"/>
          <p:cNvGrpSpPr>
            <a:grpSpLocks/>
          </p:cNvGrpSpPr>
          <p:nvPr/>
        </p:nvGrpSpPr>
        <p:grpSpPr bwMode="auto">
          <a:xfrm>
            <a:off x="2133600" y="3013981"/>
            <a:ext cx="5105400" cy="491898"/>
            <a:chOff x="1440" y="1402"/>
            <a:chExt cx="3024" cy="241"/>
          </a:xfrm>
        </p:grpSpPr>
        <p:sp>
          <p:nvSpPr>
            <p:cNvPr id="12318" name="Line 13"/>
            <p:cNvSpPr>
              <a:spLocks noChangeShapeType="1"/>
            </p:cNvSpPr>
            <p:nvPr/>
          </p:nvSpPr>
          <p:spPr bwMode="auto">
            <a:xfrm>
              <a:off x="1440" y="1488"/>
              <a:ext cx="3024"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9" name="Line 14"/>
            <p:cNvSpPr>
              <a:spLocks noChangeShapeType="1"/>
            </p:cNvSpPr>
            <p:nvPr/>
          </p:nvSpPr>
          <p:spPr bwMode="auto">
            <a:xfrm>
              <a:off x="1449" y="1488"/>
              <a:ext cx="0" cy="155"/>
            </a:xfrm>
            <a:prstGeom prst="line">
              <a:avLst/>
            </a:prstGeom>
            <a:noFill/>
            <a:ln w="38100">
              <a:solidFill>
                <a:srgbClr val="00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20" name="Line 15"/>
            <p:cNvSpPr>
              <a:spLocks noChangeShapeType="1"/>
            </p:cNvSpPr>
            <p:nvPr/>
          </p:nvSpPr>
          <p:spPr bwMode="auto">
            <a:xfrm>
              <a:off x="4448" y="1488"/>
              <a:ext cx="0" cy="117"/>
            </a:xfrm>
            <a:prstGeom prst="line">
              <a:avLst/>
            </a:prstGeom>
            <a:noFill/>
            <a:ln w="38100">
              <a:solidFill>
                <a:srgbClr val="00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21" name="Line 16"/>
            <p:cNvSpPr>
              <a:spLocks noChangeShapeType="1"/>
            </p:cNvSpPr>
            <p:nvPr/>
          </p:nvSpPr>
          <p:spPr bwMode="auto">
            <a:xfrm>
              <a:off x="3024" y="1402"/>
              <a:ext cx="0" cy="86"/>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7057" name="Text Box 17"/>
          <p:cNvSpPr txBox="1">
            <a:spLocks noChangeArrowheads="1"/>
          </p:cNvSpPr>
          <p:nvPr/>
        </p:nvSpPr>
        <p:spPr bwMode="auto">
          <a:xfrm>
            <a:off x="6400800" y="3429001"/>
            <a:ext cx="1905000" cy="830263"/>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a:solidFill>
                  <a:schemeClr val="tx1"/>
                </a:solidFill>
                <a:latin typeface="Perpetua" panose="02020502060401020303" pitchFamily="18" charset="0"/>
              </a:defRPr>
            </a:lvl1pPr>
            <a:lvl2pPr marL="742950" indent="-285750" eaLnBrk="0" hangingPunct="0">
              <a:defRPr sz="2800">
                <a:solidFill>
                  <a:schemeClr val="tx1"/>
                </a:solidFill>
                <a:latin typeface="Perpetua" panose="02020502060401020303" pitchFamily="18" charset="0"/>
              </a:defRPr>
            </a:lvl2pPr>
            <a:lvl3pPr marL="1143000" indent="-228600" eaLnBrk="0" hangingPunct="0">
              <a:defRPr sz="2800">
                <a:solidFill>
                  <a:schemeClr val="tx1"/>
                </a:solidFill>
                <a:latin typeface="Perpetua" panose="02020502060401020303" pitchFamily="18" charset="0"/>
              </a:defRPr>
            </a:lvl3pPr>
            <a:lvl4pPr marL="1600200" indent="-228600" eaLnBrk="0" hangingPunct="0">
              <a:defRPr sz="2800">
                <a:solidFill>
                  <a:schemeClr val="tx1"/>
                </a:solidFill>
                <a:latin typeface="Perpetua" panose="02020502060401020303" pitchFamily="18" charset="0"/>
              </a:defRPr>
            </a:lvl4pPr>
            <a:lvl5pPr marL="2057400" indent="-228600" eaLnBrk="0" hangingPunct="0">
              <a:defRPr sz="2800">
                <a:solidFill>
                  <a:schemeClr val="tx1"/>
                </a:solidFill>
                <a:latin typeface="Perpetua" panose="02020502060401020303" pitchFamily="18" charset="0"/>
              </a:defRPr>
            </a:lvl5pPr>
            <a:lvl6pPr marL="2514600" indent="-228600" algn="ctr" eaLnBrk="0" fontAlgn="base" hangingPunct="0">
              <a:spcBef>
                <a:spcPct val="0"/>
              </a:spcBef>
              <a:spcAft>
                <a:spcPct val="0"/>
              </a:spcAft>
              <a:defRPr sz="2800">
                <a:solidFill>
                  <a:schemeClr val="tx1"/>
                </a:solidFill>
                <a:latin typeface="Perpetua" panose="02020502060401020303" pitchFamily="18" charset="0"/>
              </a:defRPr>
            </a:lvl6pPr>
            <a:lvl7pPr marL="2971800" indent="-228600" algn="ctr" eaLnBrk="0" fontAlgn="base" hangingPunct="0">
              <a:spcBef>
                <a:spcPct val="0"/>
              </a:spcBef>
              <a:spcAft>
                <a:spcPct val="0"/>
              </a:spcAft>
              <a:defRPr sz="2800">
                <a:solidFill>
                  <a:schemeClr val="tx1"/>
                </a:solidFill>
                <a:latin typeface="Perpetua" panose="02020502060401020303" pitchFamily="18" charset="0"/>
              </a:defRPr>
            </a:lvl7pPr>
            <a:lvl8pPr marL="3429000" indent="-228600" algn="ctr" eaLnBrk="0" fontAlgn="base" hangingPunct="0">
              <a:spcBef>
                <a:spcPct val="0"/>
              </a:spcBef>
              <a:spcAft>
                <a:spcPct val="0"/>
              </a:spcAft>
              <a:defRPr sz="2800">
                <a:solidFill>
                  <a:schemeClr val="tx1"/>
                </a:solidFill>
                <a:latin typeface="Perpetua" panose="02020502060401020303" pitchFamily="18" charset="0"/>
              </a:defRPr>
            </a:lvl8pPr>
            <a:lvl9pPr marL="3886200" indent="-228600" algn="ctr" eaLnBrk="0" fontAlgn="base" hangingPunct="0">
              <a:spcBef>
                <a:spcPct val="0"/>
              </a:spcBef>
              <a:spcAft>
                <a:spcPct val="0"/>
              </a:spcAft>
              <a:defRPr sz="2800">
                <a:solidFill>
                  <a:schemeClr val="tx1"/>
                </a:solidFill>
                <a:latin typeface="Perpetua" panose="02020502060401020303" pitchFamily="18" charset="0"/>
              </a:defRPr>
            </a:lvl9pPr>
          </a:lstStyle>
          <a:p>
            <a:pPr eaLnBrk="1" hangingPunct="1">
              <a:spcBef>
                <a:spcPct val="50000"/>
              </a:spcBef>
            </a:pPr>
            <a:r>
              <a:rPr lang="en-US" sz="2400" dirty="0">
                <a:solidFill>
                  <a:srgbClr val="FF3300"/>
                </a:solidFill>
              </a:rPr>
              <a:t>Corrective Maintenance</a:t>
            </a:r>
          </a:p>
        </p:txBody>
      </p:sp>
      <p:sp>
        <p:nvSpPr>
          <p:cNvPr id="87058" name="Text Box 18"/>
          <p:cNvSpPr txBox="1">
            <a:spLocks noChangeArrowheads="1"/>
          </p:cNvSpPr>
          <p:nvPr/>
        </p:nvSpPr>
        <p:spPr bwMode="auto">
          <a:xfrm>
            <a:off x="1752600" y="3505201"/>
            <a:ext cx="1828800" cy="830263"/>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a:solidFill>
                  <a:schemeClr val="tx1"/>
                </a:solidFill>
                <a:latin typeface="Perpetua" panose="02020502060401020303" pitchFamily="18" charset="0"/>
              </a:defRPr>
            </a:lvl1pPr>
            <a:lvl2pPr marL="742950" indent="-285750" eaLnBrk="0" hangingPunct="0">
              <a:defRPr sz="2800">
                <a:solidFill>
                  <a:schemeClr val="tx1"/>
                </a:solidFill>
                <a:latin typeface="Perpetua" panose="02020502060401020303" pitchFamily="18" charset="0"/>
              </a:defRPr>
            </a:lvl2pPr>
            <a:lvl3pPr marL="1143000" indent="-228600" eaLnBrk="0" hangingPunct="0">
              <a:defRPr sz="2800">
                <a:solidFill>
                  <a:schemeClr val="tx1"/>
                </a:solidFill>
                <a:latin typeface="Perpetua" panose="02020502060401020303" pitchFamily="18" charset="0"/>
              </a:defRPr>
            </a:lvl3pPr>
            <a:lvl4pPr marL="1600200" indent="-228600" eaLnBrk="0" hangingPunct="0">
              <a:defRPr sz="2800">
                <a:solidFill>
                  <a:schemeClr val="tx1"/>
                </a:solidFill>
                <a:latin typeface="Perpetua" panose="02020502060401020303" pitchFamily="18" charset="0"/>
              </a:defRPr>
            </a:lvl4pPr>
            <a:lvl5pPr marL="2057400" indent="-228600" eaLnBrk="0" hangingPunct="0">
              <a:defRPr sz="2800">
                <a:solidFill>
                  <a:schemeClr val="tx1"/>
                </a:solidFill>
                <a:latin typeface="Perpetua" panose="02020502060401020303" pitchFamily="18" charset="0"/>
              </a:defRPr>
            </a:lvl5pPr>
            <a:lvl6pPr marL="2514600" indent="-228600" algn="ctr" eaLnBrk="0" fontAlgn="base" hangingPunct="0">
              <a:spcBef>
                <a:spcPct val="0"/>
              </a:spcBef>
              <a:spcAft>
                <a:spcPct val="0"/>
              </a:spcAft>
              <a:defRPr sz="2800">
                <a:solidFill>
                  <a:schemeClr val="tx1"/>
                </a:solidFill>
                <a:latin typeface="Perpetua" panose="02020502060401020303" pitchFamily="18" charset="0"/>
              </a:defRPr>
            </a:lvl6pPr>
            <a:lvl7pPr marL="2971800" indent="-228600" algn="ctr" eaLnBrk="0" fontAlgn="base" hangingPunct="0">
              <a:spcBef>
                <a:spcPct val="0"/>
              </a:spcBef>
              <a:spcAft>
                <a:spcPct val="0"/>
              </a:spcAft>
              <a:defRPr sz="2800">
                <a:solidFill>
                  <a:schemeClr val="tx1"/>
                </a:solidFill>
                <a:latin typeface="Perpetua" panose="02020502060401020303" pitchFamily="18" charset="0"/>
              </a:defRPr>
            </a:lvl7pPr>
            <a:lvl8pPr marL="3429000" indent="-228600" algn="ctr" eaLnBrk="0" fontAlgn="base" hangingPunct="0">
              <a:spcBef>
                <a:spcPct val="0"/>
              </a:spcBef>
              <a:spcAft>
                <a:spcPct val="0"/>
              </a:spcAft>
              <a:defRPr sz="2800">
                <a:solidFill>
                  <a:schemeClr val="tx1"/>
                </a:solidFill>
                <a:latin typeface="Perpetua" panose="02020502060401020303" pitchFamily="18" charset="0"/>
              </a:defRPr>
            </a:lvl8pPr>
            <a:lvl9pPr marL="3886200" indent="-228600" algn="ctr" eaLnBrk="0" fontAlgn="base" hangingPunct="0">
              <a:spcBef>
                <a:spcPct val="0"/>
              </a:spcBef>
              <a:spcAft>
                <a:spcPct val="0"/>
              </a:spcAft>
              <a:defRPr sz="2800">
                <a:solidFill>
                  <a:schemeClr val="tx1"/>
                </a:solidFill>
                <a:latin typeface="Perpetua" panose="02020502060401020303" pitchFamily="18" charset="0"/>
              </a:defRPr>
            </a:lvl9pPr>
          </a:lstStyle>
          <a:p>
            <a:pPr eaLnBrk="1" hangingPunct="1">
              <a:spcBef>
                <a:spcPct val="50000"/>
              </a:spcBef>
            </a:pPr>
            <a:r>
              <a:rPr lang="en-US" sz="2400">
                <a:solidFill>
                  <a:srgbClr val="FF3300"/>
                </a:solidFill>
              </a:rPr>
              <a:t>Preventive Maintenance</a:t>
            </a:r>
          </a:p>
        </p:txBody>
      </p:sp>
      <p:sp>
        <p:nvSpPr>
          <p:cNvPr id="87059" name="Text Box 19"/>
          <p:cNvSpPr txBox="1">
            <a:spLocks noChangeArrowheads="1"/>
          </p:cNvSpPr>
          <p:nvPr/>
        </p:nvSpPr>
        <p:spPr bwMode="auto">
          <a:xfrm>
            <a:off x="5181600" y="4876801"/>
            <a:ext cx="1219200" cy="769441"/>
          </a:xfrm>
          <a:prstGeom prst="rect">
            <a:avLst/>
          </a:prstGeom>
          <a:noFill/>
          <a:ln w="9525">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a:solidFill>
                  <a:schemeClr val="tx1"/>
                </a:solidFill>
                <a:latin typeface="Perpetua" panose="02020502060401020303" pitchFamily="18" charset="0"/>
              </a:defRPr>
            </a:lvl1pPr>
            <a:lvl2pPr marL="742950" indent="-285750" eaLnBrk="0" hangingPunct="0">
              <a:defRPr sz="2800">
                <a:solidFill>
                  <a:schemeClr val="tx1"/>
                </a:solidFill>
                <a:latin typeface="Perpetua" panose="02020502060401020303" pitchFamily="18" charset="0"/>
              </a:defRPr>
            </a:lvl2pPr>
            <a:lvl3pPr marL="1143000" indent="-228600" eaLnBrk="0" hangingPunct="0">
              <a:defRPr sz="2800">
                <a:solidFill>
                  <a:schemeClr val="tx1"/>
                </a:solidFill>
                <a:latin typeface="Perpetua" panose="02020502060401020303" pitchFamily="18" charset="0"/>
              </a:defRPr>
            </a:lvl3pPr>
            <a:lvl4pPr marL="1600200" indent="-228600" eaLnBrk="0" hangingPunct="0">
              <a:defRPr sz="2800">
                <a:solidFill>
                  <a:schemeClr val="tx1"/>
                </a:solidFill>
                <a:latin typeface="Perpetua" panose="02020502060401020303" pitchFamily="18" charset="0"/>
              </a:defRPr>
            </a:lvl4pPr>
            <a:lvl5pPr marL="2057400" indent="-228600" eaLnBrk="0" hangingPunct="0">
              <a:defRPr sz="2800">
                <a:solidFill>
                  <a:schemeClr val="tx1"/>
                </a:solidFill>
                <a:latin typeface="Perpetua" panose="02020502060401020303" pitchFamily="18" charset="0"/>
              </a:defRPr>
            </a:lvl5pPr>
            <a:lvl6pPr marL="2514600" indent="-228600" algn="ctr" eaLnBrk="0" fontAlgn="base" hangingPunct="0">
              <a:spcBef>
                <a:spcPct val="0"/>
              </a:spcBef>
              <a:spcAft>
                <a:spcPct val="0"/>
              </a:spcAft>
              <a:defRPr sz="2800">
                <a:solidFill>
                  <a:schemeClr val="tx1"/>
                </a:solidFill>
                <a:latin typeface="Perpetua" panose="02020502060401020303" pitchFamily="18" charset="0"/>
              </a:defRPr>
            </a:lvl6pPr>
            <a:lvl7pPr marL="2971800" indent="-228600" algn="ctr" eaLnBrk="0" fontAlgn="base" hangingPunct="0">
              <a:spcBef>
                <a:spcPct val="0"/>
              </a:spcBef>
              <a:spcAft>
                <a:spcPct val="0"/>
              </a:spcAft>
              <a:defRPr sz="2800">
                <a:solidFill>
                  <a:schemeClr val="tx1"/>
                </a:solidFill>
                <a:latin typeface="Perpetua" panose="02020502060401020303" pitchFamily="18" charset="0"/>
              </a:defRPr>
            </a:lvl7pPr>
            <a:lvl8pPr marL="3429000" indent="-228600" algn="ctr" eaLnBrk="0" fontAlgn="base" hangingPunct="0">
              <a:spcBef>
                <a:spcPct val="0"/>
              </a:spcBef>
              <a:spcAft>
                <a:spcPct val="0"/>
              </a:spcAft>
              <a:defRPr sz="2800">
                <a:solidFill>
                  <a:schemeClr val="tx1"/>
                </a:solidFill>
                <a:latin typeface="Perpetua" panose="02020502060401020303" pitchFamily="18" charset="0"/>
              </a:defRPr>
            </a:lvl8pPr>
            <a:lvl9pPr marL="3886200" indent="-228600" algn="ctr" eaLnBrk="0" fontAlgn="base" hangingPunct="0">
              <a:spcBef>
                <a:spcPct val="0"/>
              </a:spcBef>
              <a:spcAft>
                <a:spcPct val="0"/>
              </a:spcAft>
              <a:defRPr sz="2800">
                <a:solidFill>
                  <a:schemeClr val="tx1"/>
                </a:solidFill>
                <a:latin typeface="Perpetua" panose="02020502060401020303" pitchFamily="18" charset="0"/>
              </a:defRPr>
            </a:lvl9pPr>
          </a:lstStyle>
          <a:p>
            <a:pPr eaLnBrk="1" hangingPunct="1">
              <a:spcBef>
                <a:spcPct val="50000"/>
              </a:spcBef>
            </a:pPr>
            <a:r>
              <a:rPr lang="en-US" sz="1600" b="1">
                <a:solidFill>
                  <a:srgbClr val="0000FF"/>
                </a:solidFill>
              </a:rPr>
              <a:t>Design Out Maint</a:t>
            </a:r>
            <a:r>
              <a:rPr lang="en-US"/>
              <a:t>.</a:t>
            </a:r>
          </a:p>
        </p:txBody>
      </p:sp>
      <p:sp>
        <p:nvSpPr>
          <p:cNvPr id="87060" name="Text Box 20"/>
          <p:cNvSpPr txBox="1">
            <a:spLocks noChangeArrowheads="1"/>
          </p:cNvSpPr>
          <p:nvPr/>
        </p:nvSpPr>
        <p:spPr bwMode="auto">
          <a:xfrm>
            <a:off x="2743200" y="4876800"/>
            <a:ext cx="1143000" cy="590550"/>
          </a:xfrm>
          <a:prstGeom prst="rect">
            <a:avLst/>
          </a:prstGeom>
          <a:noFill/>
          <a:ln w="9525">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a:solidFill>
                  <a:schemeClr val="tx1"/>
                </a:solidFill>
                <a:latin typeface="Perpetua" panose="02020502060401020303" pitchFamily="18" charset="0"/>
              </a:defRPr>
            </a:lvl1pPr>
            <a:lvl2pPr marL="742950" indent="-285750" eaLnBrk="0" hangingPunct="0">
              <a:defRPr sz="2800">
                <a:solidFill>
                  <a:schemeClr val="tx1"/>
                </a:solidFill>
                <a:latin typeface="Perpetua" panose="02020502060401020303" pitchFamily="18" charset="0"/>
              </a:defRPr>
            </a:lvl2pPr>
            <a:lvl3pPr marL="1143000" indent="-228600" eaLnBrk="0" hangingPunct="0">
              <a:defRPr sz="2800">
                <a:solidFill>
                  <a:schemeClr val="tx1"/>
                </a:solidFill>
                <a:latin typeface="Perpetua" panose="02020502060401020303" pitchFamily="18" charset="0"/>
              </a:defRPr>
            </a:lvl3pPr>
            <a:lvl4pPr marL="1600200" indent="-228600" eaLnBrk="0" hangingPunct="0">
              <a:defRPr sz="2800">
                <a:solidFill>
                  <a:schemeClr val="tx1"/>
                </a:solidFill>
                <a:latin typeface="Perpetua" panose="02020502060401020303" pitchFamily="18" charset="0"/>
              </a:defRPr>
            </a:lvl4pPr>
            <a:lvl5pPr marL="2057400" indent="-228600" eaLnBrk="0" hangingPunct="0">
              <a:defRPr sz="2800">
                <a:solidFill>
                  <a:schemeClr val="tx1"/>
                </a:solidFill>
                <a:latin typeface="Perpetua" panose="02020502060401020303" pitchFamily="18" charset="0"/>
              </a:defRPr>
            </a:lvl5pPr>
            <a:lvl6pPr marL="2514600" indent="-228600" algn="ctr" eaLnBrk="0" fontAlgn="base" hangingPunct="0">
              <a:spcBef>
                <a:spcPct val="0"/>
              </a:spcBef>
              <a:spcAft>
                <a:spcPct val="0"/>
              </a:spcAft>
              <a:defRPr sz="2800">
                <a:solidFill>
                  <a:schemeClr val="tx1"/>
                </a:solidFill>
                <a:latin typeface="Perpetua" panose="02020502060401020303" pitchFamily="18" charset="0"/>
              </a:defRPr>
            </a:lvl6pPr>
            <a:lvl7pPr marL="2971800" indent="-228600" algn="ctr" eaLnBrk="0" fontAlgn="base" hangingPunct="0">
              <a:spcBef>
                <a:spcPct val="0"/>
              </a:spcBef>
              <a:spcAft>
                <a:spcPct val="0"/>
              </a:spcAft>
              <a:defRPr sz="2800">
                <a:solidFill>
                  <a:schemeClr val="tx1"/>
                </a:solidFill>
                <a:latin typeface="Perpetua" panose="02020502060401020303" pitchFamily="18" charset="0"/>
              </a:defRPr>
            </a:lvl7pPr>
            <a:lvl8pPr marL="3429000" indent="-228600" algn="ctr" eaLnBrk="0" fontAlgn="base" hangingPunct="0">
              <a:spcBef>
                <a:spcPct val="0"/>
              </a:spcBef>
              <a:spcAft>
                <a:spcPct val="0"/>
              </a:spcAft>
              <a:defRPr sz="2800">
                <a:solidFill>
                  <a:schemeClr val="tx1"/>
                </a:solidFill>
                <a:latin typeface="Perpetua" panose="02020502060401020303" pitchFamily="18" charset="0"/>
              </a:defRPr>
            </a:lvl8pPr>
            <a:lvl9pPr marL="3886200" indent="-228600" algn="ctr" eaLnBrk="0" fontAlgn="base" hangingPunct="0">
              <a:spcBef>
                <a:spcPct val="0"/>
              </a:spcBef>
              <a:spcAft>
                <a:spcPct val="0"/>
              </a:spcAft>
              <a:defRPr sz="2800">
                <a:solidFill>
                  <a:schemeClr val="tx1"/>
                </a:solidFill>
                <a:latin typeface="Perpetua" panose="02020502060401020303" pitchFamily="18" charset="0"/>
              </a:defRPr>
            </a:lvl9pPr>
          </a:lstStyle>
          <a:p>
            <a:pPr eaLnBrk="1" hangingPunct="1">
              <a:spcBef>
                <a:spcPct val="50000"/>
              </a:spcBef>
            </a:pPr>
            <a:r>
              <a:rPr lang="en-US" sz="1600" b="1">
                <a:solidFill>
                  <a:srgbClr val="0000FF"/>
                </a:solidFill>
              </a:rPr>
              <a:t>Predictive Maint.</a:t>
            </a:r>
          </a:p>
        </p:txBody>
      </p:sp>
      <p:sp>
        <p:nvSpPr>
          <p:cNvPr id="87061" name="Text Box 21"/>
          <p:cNvSpPr txBox="1">
            <a:spLocks noChangeArrowheads="1"/>
          </p:cNvSpPr>
          <p:nvPr/>
        </p:nvSpPr>
        <p:spPr bwMode="auto">
          <a:xfrm>
            <a:off x="1524000" y="4863533"/>
            <a:ext cx="990600" cy="590550"/>
          </a:xfrm>
          <a:prstGeom prst="rect">
            <a:avLst/>
          </a:prstGeom>
          <a:noFill/>
          <a:ln w="9525">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a:solidFill>
                  <a:schemeClr val="tx1"/>
                </a:solidFill>
                <a:latin typeface="Perpetua" panose="02020502060401020303" pitchFamily="18" charset="0"/>
              </a:defRPr>
            </a:lvl1pPr>
            <a:lvl2pPr marL="742950" indent="-285750" eaLnBrk="0" hangingPunct="0">
              <a:defRPr sz="2800">
                <a:solidFill>
                  <a:schemeClr val="tx1"/>
                </a:solidFill>
                <a:latin typeface="Perpetua" panose="02020502060401020303" pitchFamily="18" charset="0"/>
              </a:defRPr>
            </a:lvl2pPr>
            <a:lvl3pPr marL="1143000" indent="-228600" eaLnBrk="0" hangingPunct="0">
              <a:defRPr sz="2800">
                <a:solidFill>
                  <a:schemeClr val="tx1"/>
                </a:solidFill>
                <a:latin typeface="Perpetua" panose="02020502060401020303" pitchFamily="18" charset="0"/>
              </a:defRPr>
            </a:lvl3pPr>
            <a:lvl4pPr marL="1600200" indent="-228600" eaLnBrk="0" hangingPunct="0">
              <a:defRPr sz="2800">
                <a:solidFill>
                  <a:schemeClr val="tx1"/>
                </a:solidFill>
                <a:latin typeface="Perpetua" panose="02020502060401020303" pitchFamily="18" charset="0"/>
              </a:defRPr>
            </a:lvl4pPr>
            <a:lvl5pPr marL="2057400" indent="-228600" eaLnBrk="0" hangingPunct="0">
              <a:defRPr sz="2800">
                <a:solidFill>
                  <a:schemeClr val="tx1"/>
                </a:solidFill>
                <a:latin typeface="Perpetua" panose="02020502060401020303" pitchFamily="18" charset="0"/>
              </a:defRPr>
            </a:lvl5pPr>
            <a:lvl6pPr marL="2514600" indent="-228600" algn="ctr" eaLnBrk="0" fontAlgn="base" hangingPunct="0">
              <a:spcBef>
                <a:spcPct val="0"/>
              </a:spcBef>
              <a:spcAft>
                <a:spcPct val="0"/>
              </a:spcAft>
              <a:defRPr sz="2800">
                <a:solidFill>
                  <a:schemeClr val="tx1"/>
                </a:solidFill>
                <a:latin typeface="Perpetua" panose="02020502060401020303" pitchFamily="18" charset="0"/>
              </a:defRPr>
            </a:lvl6pPr>
            <a:lvl7pPr marL="2971800" indent="-228600" algn="ctr" eaLnBrk="0" fontAlgn="base" hangingPunct="0">
              <a:spcBef>
                <a:spcPct val="0"/>
              </a:spcBef>
              <a:spcAft>
                <a:spcPct val="0"/>
              </a:spcAft>
              <a:defRPr sz="2800">
                <a:solidFill>
                  <a:schemeClr val="tx1"/>
                </a:solidFill>
                <a:latin typeface="Perpetua" panose="02020502060401020303" pitchFamily="18" charset="0"/>
              </a:defRPr>
            </a:lvl7pPr>
            <a:lvl8pPr marL="3429000" indent="-228600" algn="ctr" eaLnBrk="0" fontAlgn="base" hangingPunct="0">
              <a:spcBef>
                <a:spcPct val="0"/>
              </a:spcBef>
              <a:spcAft>
                <a:spcPct val="0"/>
              </a:spcAft>
              <a:defRPr sz="2800">
                <a:solidFill>
                  <a:schemeClr val="tx1"/>
                </a:solidFill>
                <a:latin typeface="Perpetua" panose="02020502060401020303" pitchFamily="18" charset="0"/>
              </a:defRPr>
            </a:lvl8pPr>
            <a:lvl9pPr marL="3886200" indent="-228600" algn="ctr" eaLnBrk="0" fontAlgn="base" hangingPunct="0">
              <a:spcBef>
                <a:spcPct val="0"/>
              </a:spcBef>
              <a:spcAft>
                <a:spcPct val="0"/>
              </a:spcAft>
              <a:defRPr sz="2800">
                <a:solidFill>
                  <a:schemeClr val="tx1"/>
                </a:solidFill>
                <a:latin typeface="Perpetua" panose="02020502060401020303" pitchFamily="18" charset="0"/>
              </a:defRPr>
            </a:lvl9pPr>
          </a:lstStyle>
          <a:p>
            <a:pPr eaLnBrk="1" hangingPunct="1">
              <a:spcBef>
                <a:spcPct val="50000"/>
              </a:spcBef>
            </a:pPr>
            <a:r>
              <a:rPr lang="en-US" sz="1600" b="1">
                <a:solidFill>
                  <a:srgbClr val="0000FF"/>
                </a:solidFill>
              </a:rPr>
              <a:t>Running Maint.</a:t>
            </a:r>
          </a:p>
        </p:txBody>
      </p:sp>
      <p:sp>
        <p:nvSpPr>
          <p:cNvPr id="87062" name="Text Box 22"/>
          <p:cNvSpPr txBox="1">
            <a:spLocks noChangeArrowheads="1"/>
          </p:cNvSpPr>
          <p:nvPr/>
        </p:nvSpPr>
        <p:spPr bwMode="auto">
          <a:xfrm>
            <a:off x="3962400" y="4876800"/>
            <a:ext cx="1143000" cy="590550"/>
          </a:xfrm>
          <a:prstGeom prst="rect">
            <a:avLst/>
          </a:prstGeom>
          <a:noFill/>
          <a:ln w="9525">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a:solidFill>
                  <a:schemeClr val="tx1"/>
                </a:solidFill>
                <a:latin typeface="Perpetua" panose="02020502060401020303" pitchFamily="18" charset="0"/>
              </a:defRPr>
            </a:lvl1pPr>
            <a:lvl2pPr marL="742950" indent="-285750" eaLnBrk="0" hangingPunct="0">
              <a:defRPr sz="2800">
                <a:solidFill>
                  <a:schemeClr val="tx1"/>
                </a:solidFill>
                <a:latin typeface="Perpetua" panose="02020502060401020303" pitchFamily="18" charset="0"/>
              </a:defRPr>
            </a:lvl2pPr>
            <a:lvl3pPr marL="1143000" indent="-228600" eaLnBrk="0" hangingPunct="0">
              <a:defRPr sz="2800">
                <a:solidFill>
                  <a:schemeClr val="tx1"/>
                </a:solidFill>
                <a:latin typeface="Perpetua" panose="02020502060401020303" pitchFamily="18" charset="0"/>
              </a:defRPr>
            </a:lvl3pPr>
            <a:lvl4pPr marL="1600200" indent="-228600" eaLnBrk="0" hangingPunct="0">
              <a:defRPr sz="2800">
                <a:solidFill>
                  <a:schemeClr val="tx1"/>
                </a:solidFill>
                <a:latin typeface="Perpetua" panose="02020502060401020303" pitchFamily="18" charset="0"/>
              </a:defRPr>
            </a:lvl4pPr>
            <a:lvl5pPr marL="2057400" indent="-228600" eaLnBrk="0" hangingPunct="0">
              <a:defRPr sz="2800">
                <a:solidFill>
                  <a:schemeClr val="tx1"/>
                </a:solidFill>
                <a:latin typeface="Perpetua" panose="02020502060401020303" pitchFamily="18" charset="0"/>
              </a:defRPr>
            </a:lvl5pPr>
            <a:lvl6pPr marL="2514600" indent="-228600" algn="ctr" eaLnBrk="0" fontAlgn="base" hangingPunct="0">
              <a:spcBef>
                <a:spcPct val="0"/>
              </a:spcBef>
              <a:spcAft>
                <a:spcPct val="0"/>
              </a:spcAft>
              <a:defRPr sz="2800">
                <a:solidFill>
                  <a:schemeClr val="tx1"/>
                </a:solidFill>
                <a:latin typeface="Perpetua" panose="02020502060401020303" pitchFamily="18" charset="0"/>
              </a:defRPr>
            </a:lvl6pPr>
            <a:lvl7pPr marL="2971800" indent="-228600" algn="ctr" eaLnBrk="0" fontAlgn="base" hangingPunct="0">
              <a:spcBef>
                <a:spcPct val="0"/>
              </a:spcBef>
              <a:spcAft>
                <a:spcPct val="0"/>
              </a:spcAft>
              <a:defRPr sz="2800">
                <a:solidFill>
                  <a:schemeClr val="tx1"/>
                </a:solidFill>
                <a:latin typeface="Perpetua" panose="02020502060401020303" pitchFamily="18" charset="0"/>
              </a:defRPr>
            </a:lvl7pPr>
            <a:lvl8pPr marL="3429000" indent="-228600" algn="ctr" eaLnBrk="0" fontAlgn="base" hangingPunct="0">
              <a:spcBef>
                <a:spcPct val="0"/>
              </a:spcBef>
              <a:spcAft>
                <a:spcPct val="0"/>
              </a:spcAft>
              <a:defRPr sz="2800">
                <a:solidFill>
                  <a:schemeClr val="tx1"/>
                </a:solidFill>
                <a:latin typeface="Perpetua" panose="02020502060401020303" pitchFamily="18" charset="0"/>
              </a:defRPr>
            </a:lvl8pPr>
            <a:lvl9pPr marL="3886200" indent="-228600" algn="ctr" eaLnBrk="0" fontAlgn="base" hangingPunct="0">
              <a:spcBef>
                <a:spcPct val="0"/>
              </a:spcBef>
              <a:spcAft>
                <a:spcPct val="0"/>
              </a:spcAft>
              <a:defRPr sz="2800">
                <a:solidFill>
                  <a:schemeClr val="tx1"/>
                </a:solidFill>
                <a:latin typeface="Perpetua" panose="02020502060401020303" pitchFamily="18" charset="0"/>
              </a:defRPr>
            </a:lvl9pPr>
          </a:lstStyle>
          <a:p>
            <a:pPr eaLnBrk="1" hangingPunct="1">
              <a:spcBef>
                <a:spcPct val="50000"/>
              </a:spcBef>
            </a:pPr>
            <a:r>
              <a:rPr lang="en-US" sz="1600" b="1">
                <a:solidFill>
                  <a:srgbClr val="0000FF"/>
                </a:solidFill>
              </a:rPr>
              <a:t>Shutdown  Maint.</a:t>
            </a:r>
          </a:p>
        </p:txBody>
      </p:sp>
      <p:sp>
        <p:nvSpPr>
          <p:cNvPr id="87063" name="Text Box 23"/>
          <p:cNvSpPr txBox="1">
            <a:spLocks noChangeArrowheads="1"/>
          </p:cNvSpPr>
          <p:nvPr/>
        </p:nvSpPr>
        <p:spPr bwMode="auto">
          <a:xfrm>
            <a:off x="6477000" y="4953000"/>
            <a:ext cx="1295400" cy="59055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a:solidFill>
                  <a:schemeClr val="tx1"/>
                </a:solidFill>
                <a:latin typeface="Perpetua" panose="02020502060401020303" pitchFamily="18" charset="0"/>
              </a:defRPr>
            </a:lvl1pPr>
            <a:lvl2pPr marL="742950" indent="-285750" eaLnBrk="0" hangingPunct="0">
              <a:defRPr sz="2800">
                <a:solidFill>
                  <a:schemeClr val="tx1"/>
                </a:solidFill>
                <a:latin typeface="Perpetua" panose="02020502060401020303" pitchFamily="18" charset="0"/>
              </a:defRPr>
            </a:lvl2pPr>
            <a:lvl3pPr marL="1143000" indent="-228600" eaLnBrk="0" hangingPunct="0">
              <a:defRPr sz="2800">
                <a:solidFill>
                  <a:schemeClr val="tx1"/>
                </a:solidFill>
                <a:latin typeface="Perpetua" panose="02020502060401020303" pitchFamily="18" charset="0"/>
              </a:defRPr>
            </a:lvl3pPr>
            <a:lvl4pPr marL="1600200" indent="-228600" eaLnBrk="0" hangingPunct="0">
              <a:defRPr sz="2800">
                <a:solidFill>
                  <a:schemeClr val="tx1"/>
                </a:solidFill>
                <a:latin typeface="Perpetua" panose="02020502060401020303" pitchFamily="18" charset="0"/>
              </a:defRPr>
            </a:lvl4pPr>
            <a:lvl5pPr marL="2057400" indent="-228600" eaLnBrk="0" hangingPunct="0">
              <a:defRPr sz="2800">
                <a:solidFill>
                  <a:schemeClr val="tx1"/>
                </a:solidFill>
                <a:latin typeface="Perpetua" panose="02020502060401020303" pitchFamily="18" charset="0"/>
              </a:defRPr>
            </a:lvl5pPr>
            <a:lvl6pPr marL="2514600" indent="-228600" algn="ctr" eaLnBrk="0" fontAlgn="base" hangingPunct="0">
              <a:spcBef>
                <a:spcPct val="0"/>
              </a:spcBef>
              <a:spcAft>
                <a:spcPct val="0"/>
              </a:spcAft>
              <a:defRPr sz="2800">
                <a:solidFill>
                  <a:schemeClr val="tx1"/>
                </a:solidFill>
                <a:latin typeface="Perpetua" panose="02020502060401020303" pitchFamily="18" charset="0"/>
              </a:defRPr>
            </a:lvl6pPr>
            <a:lvl7pPr marL="2971800" indent="-228600" algn="ctr" eaLnBrk="0" fontAlgn="base" hangingPunct="0">
              <a:spcBef>
                <a:spcPct val="0"/>
              </a:spcBef>
              <a:spcAft>
                <a:spcPct val="0"/>
              </a:spcAft>
              <a:defRPr sz="2800">
                <a:solidFill>
                  <a:schemeClr val="tx1"/>
                </a:solidFill>
                <a:latin typeface="Perpetua" panose="02020502060401020303" pitchFamily="18" charset="0"/>
              </a:defRPr>
            </a:lvl7pPr>
            <a:lvl8pPr marL="3429000" indent="-228600" algn="ctr" eaLnBrk="0" fontAlgn="base" hangingPunct="0">
              <a:spcBef>
                <a:spcPct val="0"/>
              </a:spcBef>
              <a:spcAft>
                <a:spcPct val="0"/>
              </a:spcAft>
              <a:defRPr sz="2800">
                <a:solidFill>
                  <a:schemeClr val="tx1"/>
                </a:solidFill>
                <a:latin typeface="Perpetua" panose="02020502060401020303" pitchFamily="18" charset="0"/>
              </a:defRPr>
            </a:lvl8pPr>
            <a:lvl9pPr marL="3886200" indent="-228600" algn="ctr" eaLnBrk="0" fontAlgn="base" hangingPunct="0">
              <a:spcBef>
                <a:spcPct val="0"/>
              </a:spcBef>
              <a:spcAft>
                <a:spcPct val="0"/>
              </a:spcAft>
              <a:defRPr sz="2800">
                <a:solidFill>
                  <a:schemeClr val="tx1"/>
                </a:solidFill>
                <a:latin typeface="Perpetua" panose="02020502060401020303" pitchFamily="18" charset="0"/>
              </a:defRPr>
            </a:lvl9pPr>
          </a:lstStyle>
          <a:p>
            <a:pPr eaLnBrk="1" hangingPunct="1">
              <a:spcBef>
                <a:spcPct val="50000"/>
              </a:spcBef>
            </a:pPr>
            <a:r>
              <a:rPr lang="en-US" sz="1600" b="1">
                <a:solidFill>
                  <a:srgbClr val="FF0066"/>
                </a:solidFill>
              </a:rPr>
              <a:t>Shutdown Maint.</a:t>
            </a:r>
          </a:p>
        </p:txBody>
      </p:sp>
      <p:sp>
        <p:nvSpPr>
          <p:cNvPr id="87064" name="Text Box 24"/>
          <p:cNvSpPr txBox="1">
            <a:spLocks noChangeArrowheads="1"/>
          </p:cNvSpPr>
          <p:nvPr/>
        </p:nvSpPr>
        <p:spPr bwMode="auto">
          <a:xfrm>
            <a:off x="7924800" y="4953000"/>
            <a:ext cx="1295400" cy="59055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a:solidFill>
                  <a:schemeClr val="tx1"/>
                </a:solidFill>
                <a:latin typeface="Perpetua" panose="02020502060401020303" pitchFamily="18" charset="0"/>
              </a:defRPr>
            </a:lvl1pPr>
            <a:lvl2pPr marL="742950" indent="-285750" eaLnBrk="0" hangingPunct="0">
              <a:defRPr sz="2800">
                <a:solidFill>
                  <a:schemeClr val="tx1"/>
                </a:solidFill>
                <a:latin typeface="Perpetua" panose="02020502060401020303" pitchFamily="18" charset="0"/>
              </a:defRPr>
            </a:lvl2pPr>
            <a:lvl3pPr marL="1143000" indent="-228600" eaLnBrk="0" hangingPunct="0">
              <a:defRPr sz="2800">
                <a:solidFill>
                  <a:schemeClr val="tx1"/>
                </a:solidFill>
                <a:latin typeface="Perpetua" panose="02020502060401020303" pitchFamily="18" charset="0"/>
              </a:defRPr>
            </a:lvl3pPr>
            <a:lvl4pPr marL="1600200" indent="-228600" eaLnBrk="0" hangingPunct="0">
              <a:defRPr sz="2800">
                <a:solidFill>
                  <a:schemeClr val="tx1"/>
                </a:solidFill>
                <a:latin typeface="Perpetua" panose="02020502060401020303" pitchFamily="18" charset="0"/>
              </a:defRPr>
            </a:lvl4pPr>
            <a:lvl5pPr marL="2057400" indent="-228600" eaLnBrk="0" hangingPunct="0">
              <a:defRPr sz="2800">
                <a:solidFill>
                  <a:schemeClr val="tx1"/>
                </a:solidFill>
                <a:latin typeface="Perpetua" panose="02020502060401020303" pitchFamily="18" charset="0"/>
              </a:defRPr>
            </a:lvl5pPr>
            <a:lvl6pPr marL="2514600" indent="-228600" algn="ctr" eaLnBrk="0" fontAlgn="base" hangingPunct="0">
              <a:spcBef>
                <a:spcPct val="0"/>
              </a:spcBef>
              <a:spcAft>
                <a:spcPct val="0"/>
              </a:spcAft>
              <a:defRPr sz="2800">
                <a:solidFill>
                  <a:schemeClr val="tx1"/>
                </a:solidFill>
                <a:latin typeface="Perpetua" panose="02020502060401020303" pitchFamily="18" charset="0"/>
              </a:defRPr>
            </a:lvl6pPr>
            <a:lvl7pPr marL="2971800" indent="-228600" algn="ctr" eaLnBrk="0" fontAlgn="base" hangingPunct="0">
              <a:spcBef>
                <a:spcPct val="0"/>
              </a:spcBef>
              <a:spcAft>
                <a:spcPct val="0"/>
              </a:spcAft>
              <a:defRPr sz="2800">
                <a:solidFill>
                  <a:schemeClr val="tx1"/>
                </a:solidFill>
                <a:latin typeface="Perpetua" panose="02020502060401020303" pitchFamily="18" charset="0"/>
              </a:defRPr>
            </a:lvl7pPr>
            <a:lvl8pPr marL="3429000" indent="-228600" algn="ctr" eaLnBrk="0" fontAlgn="base" hangingPunct="0">
              <a:spcBef>
                <a:spcPct val="0"/>
              </a:spcBef>
              <a:spcAft>
                <a:spcPct val="0"/>
              </a:spcAft>
              <a:defRPr sz="2800">
                <a:solidFill>
                  <a:schemeClr val="tx1"/>
                </a:solidFill>
                <a:latin typeface="Perpetua" panose="02020502060401020303" pitchFamily="18" charset="0"/>
              </a:defRPr>
            </a:lvl8pPr>
            <a:lvl9pPr marL="3886200" indent="-228600" algn="ctr" eaLnBrk="0" fontAlgn="base" hangingPunct="0">
              <a:spcBef>
                <a:spcPct val="0"/>
              </a:spcBef>
              <a:spcAft>
                <a:spcPct val="0"/>
              </a:spcAft>
              <a:defRPr sz="2800">
                <a:solidFill>
                  <a:schemeClr val="tx1"/>
                </a:solidFill>
                <a:latin typeface="Perpetua" panose="02020502060401020303" pitchFamily="18" charset="0"/>
              </a:defRPr>
            </a:lvl9pPr>
          </a:lstStyle>
          <a:p>
            <a:pPr eaLnBrk="1" hangingPunct="1">
              <a:spcBef>
                <a:spcPct val="50000"/>
              </a:spcBef>
            </a:pPr>
            <a:r>
              <a:rPr lang="en-US" sz="1600" b="1">
                <a:solidFill>
                  <a:srgbClr val="FF0066"/>
                </a:solidFill>
              </a:rPr>
              <a:t>Breakdown Maint.</a:t>
            </a:r>
          </a:p>
        </p:txBody>
      </p:sp>
      <p:sp>
        <p:nvSpPr>
          <p:cNvPr id="87065" name="Text Box 25"/>
          <p:cNvSpPr txBox="1">
            <a:spLocks noChangeArrowheads="1"/>
          </p:cNvSpPr>
          <p:nvPr/>
        </p:nvSpPr>
        <p:spPr bwMode="auto">
          <a:xfrm>
            <a:off x="9309100" y="5429250"/>
            <a:ext cx="1282700" cy="590550"/>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a:solidFill>
                  <a:schemeClr val="tx1"/>
                </a:solidFill>
                <a:latin typeface="Perpetua" panose="02020502060401020303" pitchFamily="18" charset="0"/>
              </a:defRPr>
            </a:lvl1pPr>
            <a:lvl2pPr marL="742950" indent="-285750" eaLnBrk="0" hangingPunct="0">
              <a:defRPr sz="2800">
                <a:solidFill>
                  <a:schemeClr val="tx1"/>
                </a:solidFill>
                <a:latin typeface="Perpetua" panose="02020502060401020303" pitchFamily="18" charset="0"/>
              </a:defRPr>
            </a:lvl2pPr>
            <a:lvl3pPr marL="1143000" indent="-228600" eaLnBrk="0" hangingPunct="0">
              <a:defRPr sz="2800">
                <a:solidFill>
                  <a:schemeClr val="tx1"/>
                </a:solidFill>
                <a:latin typeface="Perpetua" panose="02020502060401020303" pitchFamily="18" charset="0"/>
              </a:defRPr>
            </a:lvl3pPr>
            <a:lvl4pPr marL="1600200" indent="-228600" eaLnBrk="0" hangingPunct="0">
              <a:defRPr sz="2800">
                <a:solidFill>
                  <a:schemeClr val="tx1"/>
                </a:solidFill>
                <a:latin typeface="Perpetua" panose="02020502060401020303" pitchFamily="18" charset="0"/>
              </a:defRPr>
            </a:lvl4pPr>
            <a:lvl5pPr marL="2057400" indent="-228600" eaLnBrk="0" hangingPunct="0">
              <a:defRPr sz="2800">
                <a:solidFill>
                  <a:schemeClr val="tx1"/>
                </a:solidFill>
                <a:latin typeface="Perpetua" panose="02020502060401020303" pitchFamily="18" charset="0"/>
              </a:defRPr>
            </a:lvl5pPr>
            <a:lvl6pPr marL="2514600" indent="-228600" algn="ctr" eaLnBrk="0" fontAlgn="base" hangingPunct="0">
              <a:spcBef>
                <a:spcPct val="0"/>
              </a:spcBef>
              <a:spcAft>
                <a:spcPct val="0"/>
              </a:spcAft>
              <a:defRPr sz="2800">
                <a:solidFill>
                  <a:schemeClr val="tx1"/>
                </a:solidFill>
                <a:latin typeface="Perpetua" panose="02020502060401020303" pitchFamily="18" charset="0"/>
              </a:defRPr>
            </a:lvl6pPr>
            <a:lvl7pPr marL="2971800" indent="-228600" algn="ctr" eaLnBrk="0" fontAlgn="base" hangingPunct="0">
              <a:spcBef>
                <a:spcPct val="0"/>
              </a:spcBef>
              <a:spcAft>
                <a:spcPct val="0"/>
              </a:spcAft>
              <a:defRPr sz="2800">
                <a:solidFill>
                  <a:schemeClr val="tx1"/>
                </a:solidFill>
                <a:latin typeface="Perpetua" panose="02020502060401020303" pitchFamily="18" charset="0"/>
              </a:defRPr>
            </a:lvl7pPr>
            <a:lvl8pPr marL="3429000" indent="-228600" algn="ctr" eaLnBrk="0" fontAlgn="base" hangingPunct="0">
              <a:spcBef>
                <a:spcPct val="0"/>
              </a:spcBef>
              <a:spcAft>
                <a:spcPct val="0"/>
              </a:spcAft>
              <a:defRPr sz="2800">
                <a:solidFill>
                  <a:schemeClr val="tx1"/>
                </a:solidFill>
                <a:latin typeface="Perpetua" panose="02020502060401020303" pitchFamily="18" charset="0"/>
              </a:defRPr>
            </a:lvl8pPr>
            <a:lvl9pPr marL="3886200" indent="-228600" algn="ctr" eaLnBrk="0" fontAlgn="base" hangingPunct="0">
              <a:spcBef>
                <a:spcPct val="0"/>
              </a:spcBef>
              <a:spcAft>
                <a:spcPct val="0"/>
              </a:spcAft>
              <a:defRPr sz="2800">
                <a:solidFill>
                  <a:schemeClr val="tx1"/>
                </a:solidFill>
                <a:latin typeface="Perpetua" panose="02020502060401020303" pitchFamily="18" charset="0"/>
              </a:defRPr>
            </a:lvl9pPr>
          </a:lstStyle>
          <a:p>
            <a:pPr eaLnBrk="1" hangingPunct="1">
              <a:spcBef>
                <a:spcPct val="50000"/>
              </a:spcBef>
            </a:pPr>
            <a:r>
              <a:rPr lang="en-US" sz="1600" b="1">
                <a:solidFill>
                  <a:srgbClr val="0000FF"/>
                </a:solidFill>
              </a:rPr>
              <a:t>Emergency Maint.</a:t>
            </a:r>
          </a:p>
        </p:txBody>
      </p:sp>
      <p:sp>
        <p:nvSpPr>
          <p:cNvPr id="87066" name="Line 26"/>
          <p:cNvSpPr>
            <a:spLocks noChangeShapeType="1"/>
          </p:cNvSpPr>
          <p:nvPr/>
        </p:nvSpPr>
        <p:spPr bwMode="auto">
          <a:xfrm>
            <a:off x="9906000" y="2533650"/>
            <a:ext cx="0" cy="2895600"/>
          </a:xfrm>
          <a:prstGeom prst="line">
            <a:avLst/>
          </a:prstGeom>
          <a:noFill/>
          <a:ln w="38100">
            <a:solidFill>
              <a:srgbClr val="00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4" name="Group 27"/>
          <p:cNvGrpSpPr>
            <a:grpSpLocks/>
          </p:cNvGrpSpPr>
          <p:nvPr/>
        </p:nvGrpSpPr>
        <p:grpSpPr bwMode="auto">
          <a:xfrm>
            <a:off x="6705600" y="4267200"/>
            <a:ext cx="1828800" cy="685800"/>
            <a:chOff x="1440" y="1344"/>
            <a:chExt cx="3024" cy="336"/>
          </a:xfrm>
        </p:grpSpPr>
        <p:sp>
          <p:nvSpPr>
            <p:cNvPr id="12314" name="Line 28"/>
            <p:cNvSpPr>
              <a:spLocks noChangeShapeType="1"/>
            </p:cNvSpPr>
            <p:nvPr/>
          </p:nvSpPr>
          <p:spPr bwMode="auto">
            <a:xfrm>
              <a:off x="1440" y="1488"/>
              <a:ext cx="3024"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5" name="Line 29"/>
            <p:cNvSpPr>
              <a:spLocks noChangeShapeType="1"/>
            </p:cNvSpPr>
            <p:nvPr/>
          </p:nvSpPr>
          <p:spPr bwMode="auto">
            <a:xfrm>
              <a:off x="1456" y="1488"/>
              <a:ext cx="0" cy="192"/>
            </a:xfrm>
            <a:prstGeom prst="line">
              <a:avLst/>
            </a:prstGeom>
            <a:noFill/>
            <a:ln w="38100">
              <a:solidFill>
                <a:srgbClr val="00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16" name="Line 30"/>
            <p:cNvSpPr>
              <a:spLocks noChangeShapeType="1"/>
            </p:cNvSpPr>
            <p:nvPr/>
          </p:nvSpPr>
          <p:spPr bwMode="auto">
            <a:xfrm>
              <a:off x="4448" y="1488"/>
              <a:ext cx="0" cy="192"/>
            </a:xfrm>
            <a:prstGeom prst="line">
              <a:avLst/>
            </a:prstGeom>
            <a:noFill/>
            <a:ln w="38100">
              <a:solidFill>
                <a:srgbClr val="00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17" name="Line 31"/>
            <p:cNvSpPr>
              <a:spLocks noChangeShapeType="1"/>
            </p:cNvSpPr>
            <p:nvPr/>
          </p:nvSpPr>
          <p:spPr bwMode="auto">
            <a:xfrm>
              <a:off x="3024" y="1344"/>
              <a:ext cx="0" cy="144"/>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 name="Group 39"/>
          <p:cNvGrpSpPr>
            <a:grpSpLocks/>
          </p:cNvGrpSpPr>
          <p:nvPr/>
        </p:nvGrpSpPr>
        <p:grpSpPr bwMode="auto">
          <a:xfrm>
            <a:off x="1828800" y="4334896"/>
            <a:ext cx="4038600" cy="528638"/>
            <a:chOff x="192" y="3432"/>
            <a:chExt cx="2544" cy="333"/>
          </a:xfrm>
        </p:grpSpPr>
        <p:sp>
          <p:nvSpPr>
            <p:cNvPr id="12308" name="Line 33"/>
            <p:cNvSpPr>
              <a:spLocks noChangeShapeType="1"/>
            </p:cNvSpPr>
            <p:nvPr/>
          </p:nvSpPr>
          <p:spPr bwMode="auto">
            <a:xfrm>
              <a:off x="192" y="3579"/>
              <a:ext cx="2544"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9" name="Line 34"/>
            <p:cNvSpPr>
              <a:spLocks noChangeShapeType="1"/>
            </p:cNvSpPr>
            <p:nvPr/>
          </p:nvSpPr>
          <p:spPr bwMode="auto">
            <a:xfrm>
              <a:off x="205" y="3579"/>
              <a:ext cx="0" cy="165"/>
            </a:xfrm>
            <a:prstGeom prst="line">
              <a:avLst/>
            </a:prstGeom>
            <a:noFill/>
            <a:ln w="38100">
              <a:solidFill>
                <a:srgbClr val="00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10" name="Line 35"/>
            <p:cNvSpPr>
              <a:spLocks noChangeShapeType="1"/>
            </p:cNvSpPr>
            <p:nvPr/>
          </p:nvSpPr>
          <p:spPr bwMode="auto">
            <a:xfrm>
              <a:off x="2723" y="3579"/>
              <a:ext cx="0" cy="165"/>
            </a:xfrm>
            <a:prstGeom prst="line">
              <a:avLst/>
            </a:prstGeom>
            <a:noFill/>
            <a:ln w="38100">
              <a:solidFill>
                <a:srgbClr val="00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11" name="Line 36"/>
            <p:cNvSpPr>
              <a:spLocks noChangeShapeType="1"/>
            </p:cNvSpPr>
            <p:nvPr/>
          </p:nvSpPr>
          <p:spPr bwMode="auto">
            <a:xfrm>
              <a:off x="768" y="3432"/>
              <a:ext cx="0" cy="144"/>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2" name="Line 37"/>
            <p:cNvSpPr>
              <a:spLocks noChangeShapeType="1"/>
            </p:cNvSpPr>
            <p:nvPr/>
          </p:nvSpPr>
          <p:spPr bwMode="auto">
            <a:xfrm>
              <a:off x="1152" y="3600"/>
              <a:ext cx="0" cy="165"/>
            </a:xfrm>
            <a:prstGeom prst="line">
              <a:avLst/>
            </a:prstGeom>
            <a:noFill/>
            <a:ln w="38100">
              <a:solidFill>
                <a:srgbClr val="00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13" name="Line 38"/>
            <p:cNvSpPr>
              <a:spLocks noChangeShapeType="1"/>
            </p:cNvSpPr>
            <p:nvPr/>
          </p:nvSpPr>
          <p:spPr bwMode="auto">
            <a:xfrm>
              <a:off x="1968" y="3600"/>
              <a:ext cx="0" cy="165"/>
            </a:xfrm>
            <a:prstGeom prst="line">
              <a:avLst/>
            </a:prstGeom>
            <a:noFill/>
            <a:ln w="38100">
              <a:solidFill>
                <a:srgbClr val="00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7070635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7044"/>
                                        </p:tgtEl>
                                        <p:attrNameLst>
                                          <p:attrName>style.visibility</p:attrName>
                                        </p:attrNameLst>
                                      </p:cBhvr>
                                      <p:to>
                                        <p:strVal val="visible"/>
                                      </p:to>
                                    </p:set>
                                    <p:animEffect transition="in" filter="box(in)">
                                      <p:cBhvr>
                                        <p:cTn id="7" dur="500"/>
                                        <p:tgtEl>
                                          <p:spTgt spid="870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7045"/>
                                        </p:tgtEl>
                                        <p:attrNameLst>
                                          <p:attrName>style.visibility</p:attrName>
                                        </p:attrNameLst>
                                      </p:cBhvr>
                                      <p:to>
                                        <p:strVal val="visible"/>
                                      </p:to>
                                    </p:set>
                                    <p:animEffect transition="in" filter="diamond(in)">
                                      <p:cBhvr>
                                        <p:cTn id="17" dur="2000"/>
                                        <p:tgtEl>
                                          <p:spTgt spid="87045"/>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87046"/>
                                        </p:tgtEl>
                                        <p:attrNameLst>
                                          <p:attrName>style.visibility</p:attrName>
                                        </p:attrNameLst>
                                      </p:cBhvr>
                                      <p:to>
                                        <p:strVal val="visible"/>
                                      </p:to>
                                    </p:set>
                                    <p:animEffect transition="in" filter="diamond(in)">
                                      <p:cBhvr>
                                        <p:cTn id="20" dur="2000"/>
                                        <p:tgtEl>
                                          <p:spTgt spid="8704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heckerboard(across)">
                                      <p:cBhvr>
                                        <p:cTn id="25" dur="500"/>
                                        <p:tgtEl>
                                          <p:spTgt spid="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7058"/>
                                        </p:tgtEl>
                                        <p:attrNameLst>
                                          <p:attrName>style.visibility</p:attrName>
                                        </p:attrNameLst>
                                      </p:cBhvr>
                                      <p:to>
                                        <p:strVal val="visible"/>
                                      </p:to>
                                    </p:set>
                                    <p:anim calcmode="lin" valueType="num">
                                      <p:cBhvr additive="base">
                                        <p:cTn id="30" dur="500" fill="hold"/>
                                        <p:tgtEl>
                                          <p:spTgt spid="87058"/>
                                        </p:tgtEl>
                                        <p:attrNameLst>
                                          <p:attrName>ppt_x</p:attrName>
                                        </p:attrNameLst>
                                      </p:cBhvr>
                                      <p:tavLst>
                                        <p:tav tm="0">
                                          <p:val>
                                            <p:strVal val="#ppt_x"/>
                                          </p:val>
                                        </p:tav>
                                        <p:tav tm="100000">
                                          <p:val>
                                            <p:strVal val="#ppt_x"/>
                                          </p:val>
                                        </p:tav>
                                      </p:tavLst>
                                    </p:anim>
                                    <p:anim calcmode="lin" valueType="num">
                                      <p:cBhvr additive="base">
                                        <p:cTn id="31" dur="500" fill="hold"/>
                                        <p:tgtEl>
                                          <p:spTgt spid="8705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7057"/>
                                        </p:tgtEl>
                                        <p:attrNameLst>
                                          <p:attrName>style.visibility</p:attrName>
                                        </p:attrNameLst>
                                      </p:cBhvr>
                                      <p:to>
                                        <p:strVal val="visible"/>
                                      </p:to>
                                    </p:set>
                                    <p:anim calcmode="lin" valueType="num">
                                      <p:cBhvr additive="base">
                                        <p:cTn id="34" dur="500" fill="hold"/>
                                        <p:tgtEl>
                                          <p:spTgt spid="87057"/>
                                        </p:tgtEl>
                                        <p:attrNameLst>
                                          <p:attrName>ppt_x</p:attrName>
                                        </p:attrNameLst>
                                      </p:cBhvr>
                                      <p:tavLst>
                                        <p:tav tm="0">
                                          <p:val>
                                            <p:strVal val="#ppt_x"/>
                                          </p:val>
                                        </p:tav>
                                        <p:tav tm="100000">
                                          <p:val>
                                            <p:strVal val="#ppt_x"/>
                                          </p:val>
                                        </p:tav>
                                      </p:tavLst>
                                    </p:anim>
                                    <p:anim calcmode="lin" valueType="num">
                                      <p:cBhvr additive="base">
                                        <p:cTn id="35" dur="500" fill="hold"/>
                                        <p:tgtEl>
                                          <p:spTgt spid="87057"/>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5" presetClass="entr" presetSubtype="1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checkerboard(across)">
                                      <p:cBhvr>
                                        <p:cTn id="40" dur="500"/>
                                        <p:tgtEl>
                                          <p:spTgt spid="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3" presetClass="entr" presetSubtype="16" fill="hold" grpId="0" nodeType="clickEffect">
                                  <p:stCondLst>
                                    <p:cond delay="0"/>
                                  </p:stCondLst>
                                  <p:childTnLst>
                                    <p:set>
                                      <p:cBhvr>
                                        <p:cTn id="44" dur="1" fill="hold">
                                          <p:stCondLst>
                                            <p:cond delay="0"/>
                                          </p:stCondLst>
                                        </p:cTn>
                                        <p:tgtEl>
                                          <p:spTgt spid="87061"/>
                                        </p:tgtEl>
                                        <p:attrNameLst>
                                          <p:attrName>style.visibility</p:attrName>
                                        </p:attrNameLst>
                                      </p:cBhvr>
                                      <p:to>
                                        <p:strVal val="visible"/>
                                      </p:to>
                                    </p:set>
                                    <p:animEffect transition="in" filter="plus(in)">
                                      <p:cBhvr>
                                        <p:cTn id="45" dur="2000"/>
                                        <p:tgtEl>
                                          <p:spTgt spid="87061"/>
                                        </p:tgtEl>
                                      </p:cBhvr>
                                    </p:animEffect>
                                  </p:childTnLst>
                                </p:cTn>
                              </p:par>
                              <p:par>
                                <p:cTn id="46" presetID="13" presetClass="entr" presetSubtype="16" fill="hold" grpId="0" nodeType="withEffect">
                                  <p:stCondLst>
                                    <p:cond delay="0"/>
                                  </p:stCondLst>
                                  <p:childTnLst>
                                    <p:set>
                                      <p:cBhvr>
                                        <p:cTn id="47" dur="1" fill="hold">
                                          <p:stCondLst>
                                            <p:cond delay="0"/>
                                          </p:stCondLst>
                                        </p:cTn>
                                        <p:tgtEl>
                                          <p:spTgt spid="87060"/>
                                        </p:tgtEl>
                                        <p:attrNameLst>
                                          <p:attrName>style.visibility</p:attrName>
                                        </p:attrNameLst>
                                      </p:cBhvr>
                                      <p:to>
                                        <p:strVal val="visible"/>
                                      </p:to>
                                    </p:set>
                                    <p:animEffect transition="in" filter="plus(in)">
                                      <p:cBhvr>
                                        <p:cTn id="48" dur="2000"/>
                                        <p:tgtEl>
                                          <p:spTgt spid="87060"/>
                                        </p:tgtEl>
                                      </p:cBhvr>
                                    </p:animEffect>
                                  </p:childTnLst>
                                </p:cTn>
                              </p:par>
                              <p:par>
                                <p:cTn id="49" presetID="13" presetClass="entr" presetSubtype="16" fill="hold" grpId="0" nodeType="withEffect">
                                  <p:stCondLst>
                                    <p:cond delay="0"/>
                                  </p:stCondLst>
                                  <p:childTnLst>
                                    <p:set>
                                      <p:cBhvr>
                                        <p:cTn id="50" dur="1" fill="hold">
                                          <p:stCondLst>
                                            <p:cond delay="0"/>
                                          </p:stCondLst>
                                        </p:cTn>
                                        <p:tgtEl>
                                          <p:spTgt spid="87062"/>
                                        </p:tgtEl>
                                        <p:attrNameLst>
                                          <p:attrName>style.visibility</p:attrName>
                                        </p:attrNameLst>
                                      </p:cBhvr>
                                      <p:to>
                                        <p:strVal val="visible"/>
                                      </p:to>
                                    </p:set>
                                    <p:animEffect transition="in" filter="plus(in)">
                                      <p:cBhvr>
                                        <p:cTn id="51" dur="2000"/>
                                        <p:tgtEl>
                                          <p:spTgt spid="87062"/>
                                        </p:tgtEl>
                                      </p:cBhvr>
                                    </p:animEffect>
                                  </p:childTnLst>
                                </p:cTn>
                              </p:par>
                              <p:par>
                                <p:cTn id="52" presetID="13" presetClass="entr" presetSubtype="16" fill="hold" grpId="0" nodeType="withEffect">
                                  <p:stCondLst>
                                    <p:cond delay="0"/>
                                  </p:stCondLst>
                                  <p:childTnLst>
                                    <p:set>
                                      <p:cBhvr>
                                        <p:cTn id="53" dur="1" fill="hold">
                                          <p:stCondLst>
                                            <p:cond delay="0"/>
                                          </p:stCondLst>
                                        </p:cTn>
                                        <p:tgtEl>
                                          <p:spTgt spid="87059"/>
                                        </p:tgtEl>
                                        <p:attrNameLst>
                                          <p:attrName>style.visibility</p:attrName>
                                        </p:attrNameLst>
                                      </p:cBhvr>
                                      <p:to>
                                        <p:strVal val="visible"/>
                                      </p:to>
                                    </p:set>
                                    <p:animEffect transition="in" filter="plus(in)">
                                      <p:cBhvr>
                                        <p:cTn id="54" dur="2000"/>
                                        <p:tgtEl>
                                          <p:spTgt spid="87059"/>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 presetClass="entr" presetSubtype="10"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checkerboard(across)">
                                      <p:cBhvr>
                                        <p:cTn id="59" dur="500"/>
                                        <p:tgtEl>
                                          <p:spTgt spid="4"/>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3" presetClass="entr" presetSubtype="16" fill="hold" grpId="0" nodeType="clickEffect">
                                  <p:stCondLst>
                                    <p:cond delay="0"/>
                                  </p:stCondLst>
                                  <p:childTnLst>
                                    <p:set>
                                      <p:cBhvr>
                                        <p:cTn id="63" dur="1" fill="hold">
                                          <p:stCondLst>
                                            <p:cond delay="0"/>
                                          </p:stCondLst>
                                        </p:cTn>
                                        <p:tgtEl>
                                          <p:spTgt spid="87063"/>
                                        </p:tgtEl>
                                        <p:attrNameLst>
                                          <p:attrName>style.visibility</p:attrName>
                                        </p:attrNameLst>
                                      </p:cBhvr>
                                      <p:to>
                                        <p:strVal val="visible"/>
                                      </p:to>
                                    </p:set>
                                    <p:animEffect transition="in" filter="plus(in)">
                                      <p:cBhvr>
                                        <p:cTn id="64" dur="2000"/>
                                        <p:tgtEl>
                                          <p:spTgt spid="87063"/>
                                        </p:tgtEl>
                                      </p:cBhvr>
                                    </p:animEffect>
                                  </p:childTnLst>
                                </p:cTn>
                              </p:par>
                              <p:par>
                                <p:cTn id="65" presetID="13" presetClass="entr" presetSubtype="16" fill="hold" grpId="0" nodeType="withEffect">
                                  <p:stCondLst>
                                    <p:cond delay="0"/>
                                  </p:stCondLst>
                                  <p:childTnLst>
                                    <p:set>
                                      <p:cBhvr>
                                        <p:cTn id="66" dur="1" fill="hold">
                                          <p:stCondLst>
                                            <p:cond delay="0"/>
                                          </p:stCondLst>
                                        </p:cTn>
                                        <p:tgtEl>
                                          <p:spTgt spid="87064"/>
                                        </p:tgtEl>
                                        <p:attrNameLst>
                                          <p:attrName>style.visibility</p:attrName>
                                        </p:attrNameLst>
                                      </p:cBhvr>
                                      <p:to>
                                        <p:strVal val="visible"/>
                                      </p:to>
                                    </p:set>
                                    <p:animEffect transition="in" filter="plus(in)">
                                      <p:cBhvr>
                                        <p:cTn id="67" dur="2000"/>
                                        <p:tgtEl>
                                          <p:spTgt spid="8706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87066"/>
                                        </p:tgtEl>
                                        <p:attrNameLst>
                                          <p:attrName>style.visibility</p:attrName>
                                        </p:attrNameLst>
                                      </p:cBhvr>
                                      <p:to>
                                        <p:strVal val="visible"/>
                                      </p:to>
                                    </p:set>
                                    <p:animEffect transition="in" filter="checkerboard(across)">
                                      <p:cBhvr>
                                        <p:cTn id="72" dur="500"/>
                                        <p:tgtEl>
                                          <p:spTgt spid="8706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3" presetClass="entr" presetSubtype="16" fill="hold" grpId="0" nodeType="clickEffect">
                                  <p:stCondLst>
                                    <p:cond delay="0"/>
                                  </p:stCondLst>
                                  <p:childTnLst>
                                    <p:set>
                                      <p:cBhvr>
                                        <p:cTn id="76" dur="1" fill="hold">
                                          <p:stCondLst>
                                            <p:cond delay="0"/>
                                          </p:stCondLst>
                                        </p:cTn>
                                        <p:tgtEl>
                                          <p:spTgt spid="87065"/>
                                        </p:tgtEl>
                                        <p:attrNameLst>
                                          <p:attrName>style.visibility</p:attrName>
                                        </p:attrNameLst>
                                      </p:cBhvr>
                                      <p:to>
                                        <p:strVal val="visible"/>
                                      </p:to>
                                    </p:set>
                                    <p:animEffect transition="in" filter="plus(in)">
                                      <p:cBhvr>
                                        <p:cTn id="77" dur="2000"/>
                                        <p:tgtEl>
                                          <p:spTgt spid="87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4" grpId="0" animBg="1"/>
      <p:bldP spid="87045" grpId="0" animBg="1"/>
      <p:bldP spid="87046" grpId="0" animBg="1"/>
      <p:bldP spid="87057" grpId="0" animBg="1"/>
      <p:bldP spid="87058" grpId="0" animBg="1"/>
      <p:bldP spid="87059" grpId="0" animBg="1"/>
      <p:bldP spid="87060" grpId="0" animBg="1"/>
      <p:bldP spid="87061" grpId="0" animBg="1"/>
      <p:bldP spid="87062" grpId="0" animBg="1"/>
      <p:bldP spid="87063" grpId="0" animBg="1"/>
      <p:bldP spid="87064" grpId="0" animBg="1"/>
      <p:bldP spid="87065" grpId="0" animBg="1"/>
      <p:bldP spid="87066" grpId="0" animBg="1"/>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3" y="365129"/>
            <a:ext cx="9825111" cy="718087"/>
          </a:xfrm>
        </p:spPr>
        <p:txBody>
          <a:bodyPr/>
          <a:lstStyle/>
          <a:p>
            <a:r>
              <a:rPr lang="en-IE" sz="3200" b="1" kern="0" dirty="0">
                <a:solidFill>
                  <a:srgbClr val="009DE3"/>
                </a:solidFill>
                <a:latin typeface="Lucida Calligraphy" panose="03010101010101010101" pitchFamily="66" charset="0"/>
                <a:ea typeface="ＭＳ Ｐゴシック"/>
              </a:rPr>
              <a:t>Bathtub Curve.</a:t>
            </a:r>
            <a:endParaRPr lang="en-US" dirty="0">
              <a:latin typeface="Lucida Calligraphy" panose="03010101010101010101" pitchFamily="66" charset="0"/>
            </a:endParaRPr>
          </a:p>
        </p:txBody>
      </p:sp>
      <p:sp>
        <p:nvSpPr>
          <p:cNvPr id="3" name="Content Placeholder 2"/>
          <p:cNvSpPr>
            <a:spLocks noGrp="1"/>
          </p:cNvSpPr>
          <p:nvPr>
            <p:ph idx="1"/>
          </p:nvPr>
        </p:nvSpPr>
        <p:spPr>
          <a:xfrm>
            <a:off x="731522" y="900332"/>
            <a:ext cx="11183815" cy="4843243"/>
          </a:xfrm>
        </p:spPr>
        <p:txBody>
          <a:bodyPr>
            <a:normAutofit/>
          </a:bodyPr>
          <a:lstStyle/>
          <a:p>
            <a:pPr marL="195263" lvl="0" indent="-195263" eaLnBrk="0" fontAlgn="base" hangingPunct="0">
              <a:lnSpc>
                <a:spcPct val="150000"/>
              </a:lnSpc>
              <a:spcBef>
                <a:spcPct val="20000"/>
              </a:spcBef>
              <a:spcAft>
                <a:spcPct val="0"/>
              </a:spcAft>
              <a:buNone/>
              <a:tabLst>
                <a:tab pos="954088" algn="l"/>
              </a:tabLst>
            </a:pPr>
            <a:r>
              <a:rPr lang="en-GB" sz="2400" i="1" kern="0" dirty="0">
                <a:solidFill>
                  <a:srgbClr val="000000"/>
                </a:solidFill>
                <a:latin typeface="Times New Roman" panose="02020603050405020304" pitchFamily="18" charset="0"/>
                <a:ea typeface="ＭＳ Ｐゴシック"/>
                <a:cs typeface="Times New Roman" panose="02020603050405020304" pitchFamily="18" charset="0"/>
              </a:rPr>
              <a:t>A-B Early Failure / Infant mortality / Debugging / Break-in</a:t>
            </a:r>
          </a:p>
          <a:p>
            <a:pPr marL="195263" lvl="0" indent="-195263" eaLnBrk="0" fontAlgn="base" hangingPunct="0">
              <a:lnSpc>
                <a:spcPct val="100000"/>
              </a:lnSpc>
              <a:spcBef>
                <a:spcPct val="20000"/>
              </a:spcBef>
              <a:spcAft>
                <a:spcPct val="0"/>
              </a:spcAft>
              <a:buFontTx/>
              <a:buChar char="•"/>
              <a:tabLst>
                <a:tab pos="954088" algn="l"/>
              </a:tabLst>
            </a:pPr>
            <a:r>
              <a:rPr lang="en-GB" sz="2400" i="1" kern="0" dirty="0">
                <a:solidFill>
                  <a:srgbClr val="000000"/>
                </a:solidFill>
                <a:latin typeface="Times New Roman" panose="02020603050405020304" pitchFamily="18" charset="0"/>
                <a:ea typeface="ＭＳ Ｐゴシック"/>
                <a:cs typeface="Times New Roman" panose="02020603050405020304" pitchFamily="18" charset="0"/>
              </a:rPr>
              <a:t>‘</a:t>
            </a:r>
            <a:r>
              <a:rPr lang="en-GB" sz="2400" kern="0" dirty="0">
                <a:solidFill>
                  <a:srgbClr val="000000"/>
                </a:solidFill>
                <a:latin typeface="Times New Roman" panose="02020603050405020304" pitchFamily="18" charset="0"/>
                <a:ea typeface="ＭＳ Ｐゴシック"/>
                <a:cs typeface="Times New Roman" panose="02020603050405020304" pitchFamily="18" charset="0"/>
              </a:rPr>
              <a:t>Teething’ problems. Caused by design/material flaws</a:t>
            </a:r>
          </a:p>
          <a:p>
            <a:pPr marL="195263" lvl="0" indent="-195263" eaLnBrk="0" fontAlgn="base" hangingPunct="0">
              <a:lnSpc>
                <a:spcPct val="100000"/>
              </a:lnSpc>
              <a:spcBef>
                <a:spcPct val="20000"/>
              </a:spcBef>
              <a:spcAft>
                <a:spcPct val="0"/>
              </a:spcAft>
              <a:buNone/>
              <a:tabLst>
                <a:tab pos="954088" algn="l"/>
              </a:tabLst>
            </a:pPr>
            <a:r>
              <a:rPr lang="en-GB" sz="2400" i="1" kern="0" dirty="0">
                <a:solidFill>
                  <a:srgbClr val="000000"/>
                </a:solidFill>
                <a:latin typeface="Times New Roman" panose="02020603050405020304" pitchFamily="18" charset="0"/>
                <a:ea typeface="ＭＳ Ｐゴシック"/>
                <a:cs typeface="Times New Roman" panose="02020603050405020304" pitchFamily="18" charset="0"/>
              </a:rPr>
              <a:t>		Eg: </a:t>
            </a:r>
            <a:r>
              <a:rPr lang="en-US" sz="2400" i="1" kern="0" dirty="0">
                <a:solidFill>
                  <a:srgbClr val="C41508"/>
                </a:solidFill>
                <a:latin typeface="Times New Roman" panose="02020603050405020304" pitchFamily="18" charset="0"/>
                <a:ea typeface="ＭＳ Ｐゴシック"/>
                <a:cs typeface="Times New Roman" panose="02020603050405020304" pitchFamily="18" charset="0"/>
              </a:rPr>
              <a:t>Joints, Welds, Contamination, Misuse, Miss - assembly</a:t>
            </a:r>
            <a:endParaRPr lang="en-GB" sz="2400" i="1" kern="0" dirty="0">
              <a:solidFill>
                <a:srgbClr val="000000"/>
              </a:solidFill>
              <a:latin typeface="Times New Roman" panose="02020603050405020304" pitchFamily="18" charset="0"/>
              <a:ea typeface="ＭＳ Ｐゴシック"/>
              <a:cs typeface="Times New Roman" panose="02020603050405020304" pitchFamily="18" charset="0"/>
            </a:endParaRPr>
          </a:p>
          <a:p>
            <a:pPr marL="195263" lvl="0" indent="-195263" eaLnBrk="0" fontAlgn="base" hangingPunct="0">
              <a:lnSpc>
                <a:spcPct val="150000"/>
              </a:lnSpc>
              <a:spcBef>
                <a:spcPct val="20000"/>
              </a:spcBef>
              <a:spcAft>
                <a:spcPct val="0"/>
              </a:spcAft>
              <a:buNone/>
              <a:tabLst>
                <a:tab pos="954088" algn="l"/>
              </a:tabLst>
            </a:pPr>
            <a:r>
              <a:rPr lang="en-IE" sz="2400" i="1" kern="0" dirty="0">
                <a:solidFill>
                  <a:srgbClr val="000000"/>
                </a:solidFill>
                <a:latin typeface="Times New Roman" panose="02020603050405020304" pitchFamily="18" charset="0"/>
                <a:ea typeface="ＭＳ Ｐゴシック"/>
                <a:cs typeface="Times New Roman" panose="02020603050405020304" pitchFamily="18" charset="0"/>
              </a:rPr>
              <a:t>B-C Constant Failure / Useful life.</a:t>
            </a:r>
          </a:p>
          <a:p>
            <a:pPr marL="195263" lvl="0" indent="-195263" eaLnBrk="0" fontAlgn="base" hangingPunct="0">
              <a:lnSpc>
                <a:spcPct val="100000"/>
              </a:lnSpc>
              <a:spcBef>
                <a:spcPct val="20000"/>
              </a:spcBef>
              <a:spcAft>
                <a:spcPct val="0"/>
              </a:spcAft>
              <a:buFontTx/>
              <a:buChar char="•"/>
              <a:tabLst>
                <a:tab pos="954088" algn="l"/>
              </a:tabLst>
            </a:pPr>
            <a:r>
              <a:rPr lang="en-IE" sz="2400" kern="0" dirty="0">
                <a:solidFill>
                  <a:srgbClr val="000000"/>
                </a:solidFill>
                <a:latin typeface="Times New Roman" panose="02020603050405020304" pitchFamily="18" charset="0"/>
                <a:ea typeface="ＭＳ Ｐゴシック"/>
                <a:cs typeface="Times New Roman" panose="02020603050405020304" pitchFamily="18" charset="0"/>
              </a:rPr>
              <a:t>Lower than initial failure rate and more or less constant until end of life</a:t>
            </a:r>
            <a:endParaRPr lang="en-IE" sz="2400" i="1" kern="0" dirty="0">
              <a:solidFill>
                <a:srgbClr val="000000"/>
              </a:solidFill>
              <a:latin typeface="Times New Roman" panose="02020603050405020304" pitchFamily="18" charset="0"/>
              <a:ea typeface="ＭＳ Ｐゴシック"/>
              <a:cs typeface="Times New Roman" panose="02020603050405020304" pitchFamily="18" charset="0"/>
            </a:endParaRPr>
          </a:p>
          <a:p>
            <a:pPr marL="195263" lvl="0" indent="-195263" eaLnBrk="0" fontAlgn="base" hangingPunct="0">
              <a:lnSpc>
                <a:spcPct val="150000"/>
              </a:lnSpc>
              <a:spcBef>
                <a:spcPct val="20000"/>
              </a:spcBef>
              <a:spcAft>
                <a:spcPct val="0"/>
              </a:spcAft>
              <a:buNone/>
              <a:tabLst>
                <a:tab pos="954088" algn="l"/>
              </a:tabLst>
            </a:pPr>
            <a:r>
              <a:rPr lang="en-IE" sz="2400" i="1" kern="0" dirty="0">
                <a:solidFill>
                  <a:srgbClr val="000000"/>
                </a:solidFill>
                <a:latin typeface="Times New Roman" panose="02020603050405020304" pitchFamily="18" charset="0"/>
                <a:ea typeface="ＭＳ Ｐゴシック"/>
                <a:cs typeface="Times New Roman" panose="02020603050405020304" pitchFamily="18" charset="0"/>
              </a:rPr>
              <a:t>C-D End of life failure / Wear out phase.</a:t>
            </a:r>
          </a:p>
          <a:p>
            <a:pPr marL="195263" lvl="0" indent="-195263" eaLnBrk="0" fontAlgn="base" hangingPunct="0">
              <a:lnSpc>
                <a:spcPct val="100000"/>
              </a:lnSpc>
              <a:spcBef>
                <a:spcPct val="20000"/>
              </a:spcBef>
              <a:spcAft>
                <a:spcPct val="0"/>
              </a:spcAft>
              <a:buFontTx/>
              <a:buChar char="•"/>
              <a:tabLst>
                <a:tab pos="954088" algn="l"/>
              </a:tabLst>
            </a:pPr>
            <a:r>
              <a:rPr lang="en-IE" sz="2400" kern="0" dirty="0">
                <a:solidFill>
                  <a:srgbClr val="000000"/>
                </a:solidFill>
                <a:latin typeface="Times New Roman" panose="02020603050405020304" pitchFamily="18" charset="0"/>
                <a:ea typeface="ＭＳ Ｐゴシック"/>
                <a:cs typeface="Times New Roman" panose="02020603050405020304" pitchFamily="18" charset="0"/>
              </a:rPr>
              <a:t>Failure rate rises again due to components reaching end of life</a:t>
            </a:r>
          </a:p>
          <a:p>
            <a:pPr marL="195263" lvl="0" indent="-195263" eaLnBrk="0" fontAlgn="base" hangingPunct="0">
              <a:lnSpc>
                <a:spcPct val="100000"/>
              </a:lnSpc>
              <a:spcBef>
                <a:spcPct val="20000"/>
              </a:spcBef>
              <a:spcAft>
                <a:spcPct val="0"/>
              </a:spcAft>
              <a:buNone/>
              <a:tabLst>
                <a:tab pos="954088" algn="l"/>
              </a:tabLst>
            </a:pPr>
            <a:r>
              <a:rPr lang="en-US" sz="2400" i="1" kern="0" dirty="0">
                <a:solidFill>
                  <a:srgbClr val="000000"/>
                </a:solidFill>
                <a:latin typeface="Times New Roman" panose="02020603050405020304" pitchFamily="18" charset="0"/>
                <a:ea typeface="ＭＳ Ｐゴシック"/>
                <a:cs typeface="Times New Roman" panose="02020603050405020304" pitchFamily="18" charset="0"/>
              </a:rPr>
              <a:t>		E.g.:- </a:t>
            </a:r>
            <a:r>
              <a:rPr lang="en-US" sz="2400" i="1" kern="0" dirty="0">
                <a:solidFill>
                  <a:srgbClr val="C41508"/>
                </a:solidFill>
                <a:latin typeface="Times New Roman" panose="02020603050405020304" pitchFamily="18" charset="0"/>
                <a:ea typeface="ＭＳ Ｐゴシック"/>
                <a:cs typeface="Times New Roman" panose="02020603050405020304" pitchFamily="18" charset="0"/>
              </a:rPr>
              <a:t>Corrosion, Cracking, Wear, Friction, Fatigue, Erosion, Lack of PM</a:t>
            </a:r>
          </a:p>
          <a:p>
            <a:pPr marL="0" lvl="0" indent="0" eaLnBrk="0" fontAlgn="base" hangingPunct="0">
              <a:lnSpc>
                <a:spcPct val="100000"/>
              </a:lnSpc>
              <a:spcBef>
                <a:spcPct val="20000"/>
              </a:spcBef>
              <a:spcAft>
                <a:spcPct val="0"/>
              </a:spcAft>
              <a:buNone/>
              <a:tabLst>
                <a:tab pos="954088" algn="l"/>
              </a:tabLst>
            </a:pPr>
            <a:endParaRPr lang="en-GB" sz="2000" i="1" kern="0" dirty="0">
              <a:solidFill>
                <a:srgbClr val="000000"/>
              </a:solidFill>
              <a:latin typeface="Verdana"/>
              <a:ea typeface="ＭＳ Ｐゴシック"/>
            </a:endParaRPr>
          </a:p>
          <a:p>
            <a:pPr marL="0" indent="0">
              <a:buNone/>
            </a:pPr>
            <a:endParaRPr lang="en-US" dirty="0"/>
          </a:p>
        </p:txBody>
      </p:sp>
    </p:spTree>
    <p:extLst>
      <p:ext uri="{BB962C8B-B14F-4D97-AF65-F5344CB8AC3E}">
        <p14:creationId xmlns:p14="http://schemas.microsoft.com/office/powerpoint/2010/main" val="340596311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2" y="365126"/>
            <a:ext cx="9698503" cy="521140"/>
          </a:xfrm>
        </p:spPr>
        <p:txBody>
          <a:bodyPr/>
          <a:lstStyle/>
          <a:p>
            <a:r>
              <a:rPr lang="fi-FI" sz="2800" b="1" kern="0" dirty="0">
                <a:solidFill>
                  <a:srgbClr val="009DE3"/>
                </a:solidFill>
                <a:latin typeface="Lucida Calligraphy" panose="03010101010101010101" pitchFamily="66" charset="0"/>
                <a:ea typeface="ＭＳ Ｐゴシック"/>
                <a:cs typeface="Times New Roman" panose="02020603050405020304" pitchFamily="18" charset="0"/>
              </a:rPr>
              <a:t>Bathtub Curve: Summary Table</a:t>
            </a:r>
            <a:endParaRPr lang="en-US" dirty="0">
              <a:latin typeface="Lucida Calligraphy" panose="03010101010101010101" pitchFamily="66"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936678" y="881967"/>
            <a:ext cx="8693097" cy="5730572"/>
          </a:xfrm>
          <a:prstGeom prst="rect">
            <a:avLst/>
          </a:prstGeom>
        </p:spPr>
      </p:pic>
    </p:spTree>
    <p:extLst>
      <p:ext uri="{BB962C8B-B14F-4D97-AF65-F5344CB8AC3E}">
        <p14:creationId xmlns:p14="http://schemas.microsoft.com/office/powerpoint/2010/main" val="54308253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033" y="152572"/>
            <a:ext cx="10515600" cy="507072"/>
          </a:xfrm>
        </p:spPr>
        <p:txBody>
          <a:bodyPr>
            <a:normAutofit/>
          </a:bodyPr>
          <a:lstStyle/>
          <a:p>
            <a:r>
              <a:rPr lang="en-US" sz="2400" b="1" u="sng" kern="0" dirty="0">
                <a:solidFill>
                  <a:srgbClr val="009DE3"/>
                </a:solidFill>
                <a:latin typeface="Lucida Calligraphy" panose="03010101010101010101" pitchFamily="66" charset="0"/>
                <a:ea typeface="ＭＳ Ｐゴシック"/>
                <a:cs typeface="Times New Roman" panose="02020603050405020304" pitchFamily="18" charset="0"/>
              </a:rPr>
              <a:t>Managing Reliability</a:t>
            </a:r>
            <a:endParaRPr lang="en-US" sz="2400" u="sng" dirty="0">
              <a:latin typeface="Lucida Calligraphy" panose="03010101010101010101" pitchFamily="66" charset="0"/>
              <a:cs typeface="Times New Roman" panose="02020603050405020304" pitchFamily="18" charset="0"/>
            </a:endParaRPr>
          </a:p>
        </p:txBody>
      </p:sp>
      <p:sp>
        <p:nvSpPr>
          <p:cNvPr id="3" name="Content Placeholder 2"/>
          <p:cNvSpPr>
            <a:spLocks noGrp="1"/>
          </p:cNvSpPr>
          <p:nvPr>
            <p:ph idx="1"/>
          </p:nvPr>
        </p:nvSpPr>
        <p:spPr>
          <a:xfrm>
            <a:off x="612457" y="528638"/>
            <a:ext cx="11346181" cy="6200773"/>
          </a:xfrm>
        </p:spPr>
        <p:txBody>
          <a:bodyPr/>
          <a:lstStyle/>
          <a:p>
            <a:pPr algn="just">
              <a:lnSpc>
                <a:spcPct val="150000"/>
              </a:lnSpc>
            </a:pPr>
            <a:r>
              <a:rPr lang="en-IE" sz="2400" dirty="0">
                <a:latin typeface="Times New Roman" panose="02020603050405020304" pitchFamily="18" charset="0"/>
                <a:cs typeface="Times New Roman" panose="02020603050405020304" pitchFamily="18" charset="0"/>
              </a:rPr>
              <a:t>Reliability management is </a:t>
            </a:r>
            <a:r>
              <a:rPr lang="en-IE" sz="2400" b="1" dirty="0">
                <a:latin typeface="Times New Roman" panose="02020603050405020304" pitchFamily="18" charset="0"/>
                <a:cs typeface="Times New Roman" panose="02020603050405020304" pitchFamily="18" charset="0"/>
              </a:rPr>
              <a:t>concerned with performance </a:t>
            </a:r>
            <a:r>
              <a:rPr lang="en-IE" sz="2400" dirty="0">
                <a:latin typeface="Times New Roman" panose="02020603050405020304" pitchFamily="18" charset="0"/>
                <a:cs typeface="Times New Roman" panose="02020603050405020304" pitchFamily="18" charset="0"/>
              </a:rPr>
              <a:t>and </a:t>
            </a:r>
            <a:r>
              <a:rPr lang="en-IE" sz="2400" b="1" dirty="0">
                <a:latin typeface="Times New Roman" panose="02020603050405020304" pitchFamily="18" charset="0"/>
                <a:cs typeface="Times New Roman" panose="02020603050405020304" pitchFamily="18" charset="0"/>
              </a:rPr>
              <a:t>conformance</a:t>
            </a:r>
            <a:r>
              <a:rPr lang="en-IE" sz="2400" dirty="0">
                <a:latin typeface="Times New Roman" panose="02020603050405020304" pitchFamily="18" charset="0"/>
                <a:cs typeface="Times New Roman" panose="02020603050405020304" pitchFamily="18" charset="0"/>
              </a:rPr>
              <a:t> over the </a:t>
            </a:r>
            <a:r>
              <a:rPr lang="en-IE" sz="2400" b="1" dirty="0">
                <a:latin typeface="Times New Roman" panose="02020603050405020304" pitchFamily="18" charset="0"/>
                <a:cs typeface="Times New Roman" panose="02020603050405020304" pitchFamily="18" charset="0"/>
              </a:rPr>
              <a:t>expected life</a:t>
            </a:r>
            <a:r>
              <a:rPr lang="en-IE" sz="2400" dirty="0">
                <a:latin typeface="Times New Roman" panose="02020603050405020304" pitchFamily="18" charset="0"/>
                <a:cs typeface="Times New Roman" panose="02020603050405020304" pitchFamily="18" charset="0"/>
              </a:rPr>
              <a:t> </a:t>
            </a:r>
            <a:r>
              <a:rPr lang="en-IE" sz="2400" b="1" dirty="0">
                <a:latin typeface="Times New Roman" panose="02020603050405020304" pitchFamily="18" charset="0"/>
                <a:cs typeface="Times New Roman" panose="02020603050405020304" pitchFamily="18" charset="0"/>
              </a:rPr>
              <a:t>of the product</a:t>
            </a:r>
          </a:p>
          <a:p>
            <a:pPr algn="just">
              <a:lnSpc>
                <a:spcPct val="150000"/>
              </a:lnSpc>
            </a:pPr>
            <a:r>
              <a:rPr lang="en-US" sz="2400" dirty="0">
                <a:latin typeface="Times New Roman" panose="02020603050405020304" pitchFamily="18" charset="0"/>
                <a:cs typeface="Times New Roman" panose="02020603050405020304" pitchFamily="18" charset="0"/>
              </a:rPr>
              <a:t>A systems approach to planning for, designing in, verifying, and tracking the reliability of products throughout their life to achieve reliability goals.</a:t>
            </a:r>
          </a:p>
          <a:p>
            <a:pPr algn="just">
              <a:buFontTx/>
              <a:buChar char="•"/>
            </a:pPr>
            <a:r>
              <a:rPr lang="en-US" sz="2400" dirty="0">
                <a:latin typeface="Times New Roman" panose="02020603050405020304" pitchFamily="18" charset="0"/>
                <a:cs typeface="Times New Roman" panose="02020603050405020304" pitchFamily="18" charset="0"/>
              </a:rPr>
              <a:t>Reliability of a system is often </a:t>
            </a:r>
            <a:r>
              <a:rPr lang="en-US" sz="2400" b="1" dirty="0">
                <a:latin typeface="Times New Roman" panose="02020603050405020304" pitchFamily="18" charset="0"/>
                <a:cs typeface="Times New Roman" panose="02020603050405020304" pitchFamily="18" charset="0"/>
              </a:rPr>
              <a:t>specified by the failure rate λ. </a:t>
            </a:r>
          </a:p>
          <a:p>
            <a:pPr algn="just">
              <a:buFontTx/>
              <a:buChar char="•"/>
            </a:pPr>
            <a:r>
              <a:rPr lang="en-US" sz="2400" dirty="0">
                <a:latin typeface="Times New Roman" panose="02020603050405020304" pitchFamily="18" charset="0"/>
                <a:cs typeface="Times New Roman" panose="02020603050405020304" pitchFamily="18" charset="0"/>
              </a:rPr>
              <a:t>λ = failures per time unit (in a collection of systems)</a:t>
            </a:r>
          </a:p>
          <a:p>
            <a:pPr algn="just">
              <a:buFontTx/>
              <a:buChar char="•"/>
            </a:pPr>
            <a:r>
              <a:rPr lang="en-US" sz="2400" dirty="0">
                <a:latin typeface="Times New Roman" panose="02020603050405020304" pitchFamily="18" charset="0"/>
                <a:cs typeface="Times New Roman" panose="02020603050405020304" pitchFamily="18" charset="0"/>
              </a:rPr>
              <a:t>For most technical products (incl. embedded systems), λ(t) is a “bath-tub curve“:</a:t>
            </a:r>
            <a:endParaRPr lang="fi-FI" sz="2400" dirty="0">
              <a:latin typeface="Times New Roman" panose="02020603050405020304" pitchFamily="18" charset="0"/>
              <a:cs typeface="Times New Roman" panose="02020603050405020304" pitchFamily="18" charset="0"/>
            </a:endParaRPr>
          </a:p>
          <a:p>
            <a:pPr marL="0" indent="0">
              <a:buNone/>
            </a:pPr>
            <a:endParaRPr lang="en-US"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785403" y="4301879"/>
            <a:ext cx="5358471" cy="2427533"/>
          </a:xfrm>
          <a:prstGeom prst="rect">
            <a:avLst/>
          </a:prstGeom>
        </p:spPr>
      </p:pic>
    </p:spTree>
    <p:extLst>
      <p:ext uri="{BB962C8B-B14F-4D97-AF65-F5344CB8AC3E}">
        <p14:creationId xmlns:p14="http://schemas.microsoft.com/office/powerpoint/2010/main" val="390739657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2" y="365129"/>
            <a:ext cx="5369417" cy="549275"/>
          </a:xfrm>
          <a:ln>
            <a:solidFill>
              <a:srgbClr val="00B050"/>
            </a:solidFill>
          </a:ln>
        </p:spPr>
        <p:txBody>
          <a:bodyPr/>
          <a:lstStyle/>
          <a:p>
            <a:r>
              <a:rPr kumimoji="0" lang="fi-FI" sz="2800" b="1" i="0" u="none" strike="noStrike" kern="0" cap="none" spc="0" normalizeH="0" baseline="0" noProof="0" dirty="0">
                <a:ln>
                  <a:noFill/>
                </a:ln>
                <a:solidFill>
                  <a:srgbClr val="00B050"/>
                </a:solidFill>
                <a:effectLst/>
                <a:uLnTx/>
                <a:uFillTx/>
                <a:latin typeface="Lucida Calligraphy" panose="03010101010101010101" pitchFamily="66" charset="0"/>
                <a:ea typeface="ＭＳ Ｐゴシック"/>
              </a:rPr>
              <a:t>Reliability Characteristics</a:t>
            </a:r>
            <a:endParaRPr lang="en-US" dirty="0">
              <a:solidFill>
                <a:srgbClr val="00B050"/>
              </a:solidFill>
              <a:latin typeface="Lucida Calligraphy" panose="03010101010101010101" pitchFamily="66" charset="0"/>
            </a:endParaRPr>
          </a:p>
        </p:txBody>
      </p:sp>
      <p:sp>
        <p:nvSpPr>
          <p:cNvPr id="3" name="Content Placeholder 2"/>
          <p:cNvSpPr>
            <a:spLocks noGrp="1"/>
          </p:cNvSpPr>
          <p:nvPr>
            <p:ph idx="1"/>
          </p:nvPr>
        </p:nvSpPr>
        <p:spPr>
          <a:xfrm>
            <a:off x="457200" y="885825"/>
            <a:ext cx="10896601" cy="5291139"/>
          </a:xfrm>
        </p:spPr>
        <p:txBody>
          <a:bodyPr>
            <a:normAutofit fontScale="92500" lnSpcReduction="10000"/>
          </a:bodyPr>
          <a:lstStyle/>
          <a:p>
            <a:pPr marL="0" lvl="0" indent="0" algn="just" eaLnBrk="0" fontAlgn="base" hangingPunct="0">
              <a:lnSpc>
                <a:spcPct val="150000"/>
              </a:lnSpc>
              <a:spcBef>
                <a:spcPct val="0"/>
              </a:spcBef>
              <a:spcAft>
                <a:spcPct val="0"/>
              </a:spcAft>
              <a:buNone/>
              <a:defRPr/>
            </a:pPr>
            <a:r>
              <a:rPr lang="en-US" sz="2400" b="1" dirty="0">
                <a:solidFill>
                  <a:srgbClr val="FF0000"/>
                </a:solidFill>
                <a:latin typeface="Times New Roman" panose="02020603050405020304" pitchFamily="18" charset="0"/>
                <a:ea typeface="ＭＳ Ｐゴシック" charset="-128"/>
                <a:cs typeface="Times New Roman" panose="02020603050405020304" pitchFamily="18" charset="0"/>
              </a:rPr>
              <a:t>Non-Repairable Systems: </a:t>
            </a:r>
          </a:p>
          <a:p>
            <a:pPr lvl="0" algn="just" eaLnBrk="0" fontAlgn="base" hangingPunct="0">
              <a:lnSpc>
                <a:spcPct val="150000"/>
              </a:lnSpc>
              <a:spcBef>
                <a:spcPct val="0"/>
              </a:spcBef>
              <a:spcAft>
                <a:spcPct val="0"/>
              </a:spcAft>
              <a:buFont typeface="Wingdings" pitchFamily="2" charset="2"/>
              <a:buChar char="ü"/>
              <a:defRPr/>
            </a:pPr>
            <a:r>
              <a:rPr lang="en-US" sz="2400" dirty="0">
                <a:solidFill>
                  <a:srgbClr val="000000"/>
                </a:solidFill>
                <a:latin typeface="Times New Roman" panose="02020603050405020304" pitchFamily="18" charset="0"/>
                <a:ea typeface="ＭＳ Ｐゴシック" charset="-128"/>
                <a:cs typeface="Times New Roman" panose="02020603050405020304" pitchFamily="18" charset="0"/>
              </a:rPr>
              <a:t>Reliability=Availability</a:t>
            </a:r>
          </a:p>
          <a:p>
            <a:pPr lvl="0" algn="just" eaLnBrk="0" fontAlgn="base" hangingPunct="0">
              <a:lnSpc>
                <a:spcPct val="150000"/>
              </a:lnSpc>
              <a:spcBef>
                <a:spcPct val="0"/>
              </a:spcBef>
              <a:spcAft>
                <a:spcPct val="0"/>
              </a:spcAft>
              <a:buFont typeface="Wingdings" pitchFamily="2" charset="2"/>
              <a:buChar char="ü"/>
              <a:defRPr/>
            </a:pPr>
            <a:r>
              <a:rPr lang="en-US" sz="2400" dirty="0">
                <a:solidFill>
                  <a:srgbClr val="000000"/>
                </a:solidFill>
                <a:latin typeface="Times New Roman" panose="02020603050405020304" pitchFamily="18" charset="0"/>
                <a:ea typeface="ＭＳ Ｐゴシック" charset="-128"/>
                <a:cs typeface="Times New Roman" panose="02020603050405020304" pitchFamily="18" charset="0"/>
              </a:rPr>
              <a:t>Failure Rate </a:t>
            </a:r>
          </a:p>
          <a:p>
            <a:pPr lvl="0" algn="just" eaLnBrk="0" fontAlgn="base" hangingPunct="0">
              <a:lnSpc>
                <a:spcPct val="150000"/>
              </a:lnSpc>
              <a:spcBef>
                <a:spcPct val="0"/>
              </a:spcBef>
              <a:spcAft>
                <a:spcPct val="0"/>
              </a:spcAft>
              <a:buFont typeface="Wingdings" pitchFamily="2" charset="2"/>
              <a:buChar char="ü"/>
              <a:defRPr/>
            </a:pPr>
            <a:r>
              <a:rPr lang="en-US" sz="2400" dirty="0">
                <a:solidFill>
                  <a:srgbClr val="000000"/>
                </a:solidFill>
                <a:latin typeface="Times New Roman" panose="02020603050405020304" pitchFamily="18" charset="0"/>
                <a:ea typeface="ＭＳ Ｐゴシック" charset="-128"/>
                <a:cs typeface="Times New Roman" panose="02020603050405020304" pitchFamily="18" charset="0"/>
              </a:rPr>
              <a:t>MTTF</a:t>
            </a:r>
          </a:p>
          <a:p>
            <a:pPr lvl="0" algn="just" eaLnBrk="0" fontAlgn="base" hangingPunct="0">
              <a:lnSpc>
                <a:spcPct val="150000"/>
              </a:lnSpc>
              <a:spcBef>
                <a:spcPct val="0"/>
              </a:spcBef>
              <a:spcAft>
                <a:spcPct val="0"/>
              </a:spcAft>
              <a:buFont typeface="Wingdings" pitchFamily="2" charset="2"/>
              <a:buChar char="ü"/>
              <a:defRPr/>
            </a:pPr>
            <a:r>
              <a:rPr lang="en-US" sz="2400" dirty="0">
                <a:solidFill>
                  <a:srgbClr val="000000"/>
                </a:solidFill>
                <a:latin typeface="Times New Roman" panose="02020603050405020304" pitchFamily="18" charset="0"/>
                <a:ea typeface="ＭＳ Ｐゴシック" charset="-128"/>
                <a:cs typeface="Times New Roman" panose="02020603050405020304" pitchFamily="18" charset="0"/>
              </a:rPr>
              <a:t>Time to First Failure</a:t>
            </a:r>
          </a:p>
          <a:p>
            <a:pPr lvl="0" algn="just" eaLnBrk="0" fontAlgn="base" hangingPunct="0">
              <a:lnSpc>
                <a:spcPct val="150000"/>
              </a:lnSpc>
              <a:spcBef>
                <a:spcPct val="0"/>
              </a:spcBef>
              <a:spcAft>
                <a:spcPct val="0"/>
              </a:spcAft>
              <a:buFont typeface="Wingdings" pitchFamily="2" charset="2"/>
              <a:buChar char="ü"/>
              <a:defRPr/>
            </a:pPr>
            <a:r>
              <a:rPr lang="en-US" sz="2400" dirty="0">
                <a:solidFill>
                  <a:srgbClr val="000000"/>
                </a:solidFill>
                <a:latin typeface="Times New Roman" panose="02020603050405020304" pitchFamily="18" charset="0"/>
                <a:ea typeface="ＭＳ Ｐゴシック" charset="-128"/>
                <a:cs typeface="Times New Roman" panose="02020603050405020304" pitchFamily="18" charset="0"/>
              </a:rPr>
              <a:t>MRL (Mean Residual or remaining Life)</a:t>
            </a:r>
          </a:p>
          <a:p>
            <a:pPr marL="0" lvl="0" indent="0" algn="just" eaLnBrk="0" fontAlgn="base" hangingPunct="0">
              <a:lnSpc>
                <a:spcPct val="150000"/>
              </a:lnSpc>
              <a:spcBef>
                <a:spcPct val="0"/>
              </a:spcBef>
              <a:spcAft>
                <a:spcPct val="0"/>
              </a:spcAft>
              <a:buNone/>
              <a:defRPr/>
            </a:pPr>
            <a:r>
              <a:rPr lang="en-US" sz="2400" b="1" dirty="0">
                <a:solidFill>
                  <a:srgbClr val="FF0000"/>
                </a:solidFill>
                <a:latin typeface="Times New Roman" panose="02020603050405020304" pitchFamily="18" charset="0"/>
                <a:ea typeface="ＭＳ Ｐゴシック" charset="-128"/>
                <a:cs typeface="Times New Roman" panose="02020603050405020304" pitchFamily="18" charset="0"/>
              </a:rPr>
              <a:t>Repairable Systems: </a:t>
            </a:r>
          </a:p>
          <a:p>
            <a:pPr algn="just" eaLnBrk="0" fontAlgn="base" hangingPunct="0">
              <a:lnSpc>
                <a:spcPct val="150000"/>
              </a:lnSpc>
              <a:spcBef>
                <a:spcPct val="0"/>
              </a:spcBef>
              <a:spcAft>
                <a:spcPct val="0"/>
              </a:spcAft>
              <a:buFont typeface="Wingdings" pitchFamily="2" charset="2"/>
              <a:buChar char="Ø"/>
              <a:defRPr/>
            </a:pPr>
            <a:r>
              <a:rPr lang="en-US" sz="2400" dirty="0">
                <a:solidFill>
                  <a:srgbClr val="000000"/>
                </a:solidFill>
                <a:latin typeface="Times New Roman" panose="02020603050405020304" pitchFamily="18" charset="0"/>
                <a:ea typeface="ＭＳ Ｐゴシック" charset="-128"/>
                <a:cs typeface="Times New Roman" panose="02020603050405020304" pitchFamily="18" charset="0"/>
              </a:rPr>
              <a:t>Availability …. (Function of Reliability and Maintainability)</a:t>
            </a:r>
          </a:p>
          <a:p>
            <a:pPr algn="just" eaLnBrk="0" fontAlgn="base" hangingPunct="0">
              <a:lnSpc>
                <a:spcPct val="150000"/>
              </a:lnSpc>
              <a:spcBef>
                <a:spcPct val="0"/>
              </a:spcBef>
              <a:spcAft>
                <a:spcPct val="0"/>
              </a:spcAft>
              <a:buFont typeface="Wingdings" pitchFamily="2" charset="2"/>
              <a:buChar char="Ø"/>
              <a:defRPr/>
            </a:pPr>
            <a:r>
              <a:rPr lang="en-US" sz="2400" dirty="0">
                <a:solidFill>
                  <a:srgbClr val="000000"/>
                </a:solidFill>
                <a:latin typeface="Times New Roman" panose="02020603050405020304" pitchFamily="18" charset="0"/>
                <a:ea typeface="ＭＳ Ｐゴシック" charset="-128"/>
                <a:cs typeface="Times New Roman" panose="02020603050405020304" pitchFamily="18" charset="0"/>
              </a:rPr>
              <a:t>Failure Rate and Repair Rate</a:t>
            </a:r>
          </a:p>
          <a:p>
            <a:pPr algn="just" eaLnBrk="0" fontAlgn="base" hangingPunct="0">
              <a:lnSpc>
                <a:spcPct val="150000"/>
              </a:lnSpc>
              <a:spcBef>
                <a:spcPct val="0"/>
              </a:spcBef>
              <a:spcAft>
                <a:spcPct val="0"/>
              </a:spcAft>
              <a:buFont typeface="Wingdings" pitchFamily="2" charset="2"/>
              <a:buChar char="Ø"/>
              <a:defRPr/>
            </a:pPr>
            <a:r>
              <a:rPr lang="en-US" sz="2400" dirty="0">
                <a:solidFill>
                  <a:srgbClr val="000000"/>
                </a:solidFill>
                <a:latin typeface="Times New Roman" panose="02020603050405020304" pitchFamily="18" charset="0"/>
                <a:ea typeface="ＭＳ Ｐゴシック" charset="-128"/>
                <a:cs typeface="Times New Roman" panose="02020603050405020304" pitchFamily="18" charset="0"/>
              </a:rPr>
              <a:t>MTBF</a:t>
            </a:r>
          </a:p>
          <a:p>
            <a:pPr algn="just" eaLnBrk="0" fontAlgn="base" hangingPunct="0">
              <a:lnSpc>
                <a:spcPct val="150000"/>
              </a:lnSpc>
              <a:spcBef>
                <a:spcPct val="0"/>
              </a:spcBef>
              <a:spcAft>
                <a:spcPct val="0"/>
              </a:spcAft>
              <a:buFont typeface="Wingdings" pitchFamily="2" charset="2"/>
              <a:buChar char="Ø"/>
              <a:defRPr/>
            </a:pPr>
            <a:r>
              <a:rPr lang="en-US" sz="2400" dirty="0">
                <a:solidFill>
                  <a:srgbClr val="000000"/>
                </a:solidFill>
                <a:latin typeface="Times New Roman" panose="02020603050405020304" pitchFamily="18" charset="0"/>
                <a:ea typeface="ＭＳ Ｐゴシック" charset="-128"/>
                <a:cs typeface="Times New Roman" panose="02020603050405020304" pitchFamily="18" charset="0"/>
              </a:rPr>
              <a:t>MRL (Economic Justification)</a:t>
            </a:r>
            <a:endParaRPr lang="fi-FI" sz="2400" dirty="0">
              <a:solidFill>
                <a:srgbClr val="000000"/>
              </a:solidFill>
              <a:latin typeface="Times New Roman" panose="02020603050405020304" pitchFamily="18" charset="0"/>
              <a:ea typeface="ＭＳ Ｐゴシック" charset="-128"/>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1216354"/>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9400504" cy="368971"/>
          </a:xfrm>
        </p:spPr>
        <p:txBody>
          <a:bodyPr>
            <a:noAutofit/>
          </a:bodyPr>
          <a:lstStyle/>
          <a:p>
            <a:r>
              <a:rPr kumimoji="0" lang="fi-FI" sz="2400" b="1" i="0" u="none" strike="noStrike" kern="0" cap="none" spc="0" normalizeH="0" baseline="0" noProof="0" dirty="0">
                <a:ln>
                  <a:noFill/>
                </a:ln>
                <a:solidFill>
                  <a:srgbClr val="009DE3"/>
                </a:solidFill>
                <a:effectLst/>
                <a:uLnTx/>
                <a:uFillTx/>
                <a:latin typeface="Lucida Calligraphy" panose="03010101010101010101" pitchFamily="66" charset="0"/>
                <a:ea typeface="ＭＳ Ｐゴシック"/>
              </a:rPr>
              <a:t>Failure Rate for Repairable and Non-repairable systems</a:t>
            </a:r>
            <a:endParaRPr lang="en-US" sz="2400" dirty="0">
              <a:latin typeface="Lucida Calligraphy" panose="03010101010101010101" pitchFamily="66" charset="0"/>
            </a:endParaRPr>
          </a:p>
        </p:txBody>
      </p:sp>
      <p:sp>
        <p:nvSpPr>
          <p:cNvPr id="3" name="Content Placeholder 2"/>
          <p:cNvSpPr>
            <a:spLocks noGrp="1"/>
          </p:cNvSpPr>
          <p:nvPr>
            <p:ph idx="1"/>
          </p:nvPr>
        </p:nvSpPr>
        <p:spPr>
          <a:xfrm>
            <a:off x="400321" y="734096"/>
            <a:ext cx="11615671" cy="5937160"/>
          </a:xfrm>
        </p:spPr>
        <p:txBody>
          <a:bodyPr>
            <a:noAutofit/>
          </a:bodyPr>
          <a:lstStyle/>
          <a:p>
            <a:pPr marL="195263" lvl="0" indent="-195263" eaLnBrk="0" fontAlgn="base" hangingPunct="0">
              <a:lnSpc>
                <a:spcPct val="100000"/>
              </a:lnSpc>
              <a:spcBef>
                <a:spcPct val="20000"/>
              </a:spcBef>
              <a:spcAft>
                <a:spcPct val="0"/>
              </a:spcAft>
              <a:buNone/>
              <a:tabLst>
                <a:tab pos="954088" algn="l"/>
              </a:tabLst>
            </a:pPr>
            <a:r>
              <a:rPr kumimoji="0" lang="fi-FI" sz="24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rPr>
              <a:t>MTBF</a:t>
            </a:r>
            <a:r>
              <a:rPr kumimoji="0" lang="fi-FI" sz="2400" b="0" i="1" u="none" strike="noStrike" kern="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rPr>
              <a:t>	</a:t>
            </a:r>
            <a:r>
              <a:rPr kumimoji="0" lang="el-GR" sz="2400" b="0" i="1" u="none" strike="noStrike" kern="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sym typeface="Symbol" pitchFamily="18" charset="2"/>
              </a:rPr>
              <a:t>θ</a:t>
            </a:r>
            <a:r>
              <a:rPr kumimoji="0" lang="fi-FI" sz="2400" b="0" i="1" u="none" strike="noStrike" kern="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sym typeface="Symbol" pitchFamily="18" charset="2"/>
              </a:rPr>
              <a:t> = Total time   Total Number of failures</a:t>
            </a:r>
          </a:p>
          <a:p>
            <a:pPr marL="195263" lvl="0" indent="-195263" eaLnBrk="0" fontAlgn="base" hangingPunct="0">
              <a:lnSpc>
                <a:spcPct val="100000"/>
              </a:lnSpc>
              <a:spcBef>
                <a:spcPct val="20000"/>
              </a:spcBef>
              <a:spcAft>
                <a:spcPct val="0"/>
              </a:spcAft>
              <a:buNone/>
              <a:tabLst>
                <a:tab pos="954088" algn="l"/>
              </a:tabLst>
            </a:pPr>
            <a:r>
              <a:rPr kumimoji="0" lang="fi-FI" sz="24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sym typeface="Symbol" pitchFamily="18" charset="2"/>
              </a:rPr>
              <a:t>Average Failure Rate </a:t>
            </a:r>
            <a:r>
              <a:rPr kumimoji="0" lang="fi-FI" sz="2400" b="0" i="1" u="none" strike="noStrike" kern="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sym typeface="Symbol" pitchFamily="18" charset="2"/>
              </a:rPr>
              <a:t> = 1  </a:t>
            </a:r>
            <a:r>
              <a:rPr kumimoji="0" lang="el-GR" sz="2400" b="0" i="1" u="none" strike="noStrike" kern="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sym typeface="Symbol" pitchFamily="18" charset="2"/>
              </a:rPr>
              <a:t>θ</a:t>
            </a:r>
            <a:r>
              <a:rPr kumimoji="0" lang="fi-FI" sz="2400" b="0" i="1" u="none" strike="noStrike" kern="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sym typeface="Symbol" pitchFamily="18" charset="2"/>
              </a:rPr>
              <a:t> </a:t>
            </a:r>
            <a:r>
              <a:rPr kumimoji="0" lang="fi-FI" sz="2400" b="0" i="1" u="none" strike="noStrike" kern="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sym typeface="Wingdings" pitchFamily="2" charset="2"/>
              </a:rPr>
              <a:t> </a:t>
            </a:r>
            <a:r>
              <a:rPr kumimoji="0" lang="fi-FI" sz="2400" b="0" i="1" u="none" strike="noStrike" kern="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sym typeface="Symbol" pitchFamily="18" charset="2"/>
              </a:rPr>
              <a:t></a:t>
            </a:r>
            <a:r>
              <a:rPr kumimoji="0" lang="el-GR" sz="2400" b="0" i="1" u="none" strike="noStrike" kern="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sym typeface="Symbol" pitchFamily="18" charset="2"/>
              </a:rPr>
              <a:t> θ</a:t>
            </a:r>
            <a:r>
              <a:rPr kumimoji="0" lang="fi-FI" sz="2400" b="0" i="1" u="none" strike="noStrike" kern="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sym typeface="Symbol" pitchFamily="18" charset="2"/>
              </a:rPr>
              <a:t> = 1</a:t>
            </a:r>
          </a:p>
          <a:p>
            <a:pPr marL="195263" lvl="0" indent="-195263" eaLnBrk="0" fontAlgn="base" hangingPunct="0">
              <a:lnSpc>
                <a:spcPct val="100000"/>
              </a:lnSpc>
              <a:spcBef>
                <a:spcPct val="20000"/>
              </a:spcBef>
              <a:spcAft>
                <a:spcPct val="0"/>
              </a:spcAft>
              <a:buNone/>
              <a:tabLst>
                <a:tab pos="954088" algn="l"/>
              </a:tabLst>
            </a:pPr>
            <a:r>
              <a:rPr kumimoji="0" lang="fi-FI" sz="2400" b="1"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sym typeface="Symbol" pitchFamily="18" charset="2"/>
              </a:rPr>
              <a:t>Example: </a:t>
            </a:r>
          </a:p>
          <a:p>
            <a:pPr marL="195263" lvl="0" indent="-195263" eaLnBrk="0" fontAlgn="base" hangingPunct="0">
              <a:lnSpc>
                <a:spcPct val="100000"/>
              </a:lnSpc>
              <a:spcBef>
                <a:spcPct val="20000"/>
              </a:spcBef>
              <a:spcAft>
                <a:spcPct val="0"/>
              </a:spcAft>
              <a:buNone/>
              <a:tabLst>
                <a:tab pos="954088" algn="l"/>
              </a:tabLst>
            </a:pPr>
            <a:r>
              <a:rPr kumimoji="0" lang="fi-FI" sz="24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sym typeface="Symbol" pitchFamily="18" charset="2"/>
              </a:rPr>
              <a:t>1) 300 cars have accumulated 45000 hours, 10 failures are observed. What is the MTBF? What is the failure rate?</a:t>
            </a:r>
          </a:p>
          <a:p>
            <a:pPr marL="195263" lvl="0" indent="-195263" eaLnBrk="0" fontAlgn="base" hangingPunct="0">
              <a:lnSpc>
                <a:spcPct val="100000"/>
              </a:lnSpc>
              <a:spcBef>
                <a:spcPct val="20000"/>
              </a:spcBef>
              <a:spcAft>
                <a:spcPct val="0"/>
              </a:spcAft>
              <a:buNone/>
              <a:tabLst>
                <a:tab pos="954088" algn="l"/>
              </a:tabLst>
            </a:pPr>
            <a:r>
              <a:rPr kumimoji="0" lang="fi-FI" sz="2400" b="1" i="0" u="none" strike="noStrike" kern="0" cap="none" spc="0" normalizeH="0" baseline="0" noProof="0" dirty="0">
                <a:ln>
                  <a:noFill/>
                </a:ln>
                <a:solidFill>
                  <a:srgbClr val="00B0F0"/>
                </a:solidFill>
                <a:effectLst/>
                <a:uLnTx/>
                <a:uFillTx/>
                <a:latin typeface="Lucida Calligraphy" pitchFamily="66" charset="0"/>
                <a:ea typeface="ＭＳ Ｐゴシック"/>
                <a:cs typeface="Times New Roman" panose="02020603050405020304" pitchFamily="18" charset="0"/>
                <a:sym typeface="Symbol" pitchFamily="18" charset="2"/>
              </a:rPr>
              <a:t>Note: </a:t>
            </a:r>
            <a:r>
              <a:rPr kumimoji="0" lang="fi-FI" sz="2400" b="0" i="0" u="none" strike="noStrike" kern="0" cap="none" spc="0" normalizeH="0" baseline="0" noProof="0" dirty="0">
                <a:ln>
                  <a:noFill/>
                </a:ln>
                <a:solidFill>
                  <a:srgbClr val="00B0F0"/>
                </a:solidFill>
                <a:effectLst/>
                <a:uLnTx/>
                <a:uFillTx/>
                <a:latin typeface="Lucida Calligraphy" pitchFamily="66" charset="0"/>
                <a:ea typeface="ＭＳ Ｐゴシック"/>
                <a:cs typeface="Times New Roman" panose="02020603050405020304" pitchFamily="18" charset="0"/>
                <a:sym typeface="Symbol" pitchFamily="18" charset="2"/>
              </a:rPr>
              <a:t>considering Car as repairable system, Use MTBF</a:t>
            </a:r>
          </a:p>
          <a:p>
            <a:pPr marL="195263" lvl="0" indent="-195263" eaLnBrk="0" fontAlgn="base" hangingPunct="0">
              <a:lnSpc>
                <a:spcPct val="100000"/>
              </a:lnSpc>
              <a:spcBef>
                <a:spcPct val="20000"/>
              </a:spcBef>
              <a:spcAft>
                <a:spcPct val="0"/>
              </a:spcAft>
              <a:buNone/>
              <a:tabLst>
                <a:tab pos="954088" algn="l"/>
              </a:tabLst>
            </a:pPr>
            <a:r>
              <a:rPr kumimoji="0" lang="fi-FI" sz="24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sym typeface="Symbol" pitchFamily="18" charset="2"/>
              </a:rPr>
              <a:t>MTBF = 45000/10 </a:t>
            </a:r>
            <a:r>
              <a:rPr kumimoji="0" lang="fi-FI" sz="2400" b="1" i="0" u="sng" strike="noStrike" kern="0" cap="none" spc="0" normalizeH="0" baseline="0" noProof="0" dirty="0">
                <a:ln>
                  <a:noFill/>
                </a:ln>
                <a:solidFill>
                  <a:srgbClr val="FF0000"/>
                </a:solidFill>
                <a:effectLst/>
                <a:uLnTx/>
                <a:uFillTx/>
                <a:latin typeface="Times New Roman" panose="02020603050405020304" pitchFamily="18" charset="0"/>
                <a:ea typeface="ＭＳ Ｐゴシック"/>
                <a:cs typeface="Times New Roman" panose="02020603050405020304" pitchFamily="18" charset="0"/>
                <a:sym typeface="Symbol" pitchFamily="18" charset="2"/>
              </a:rPr>
              <a:t>= 4500 hours.</a:t>
            </a:r>
          </a:p>
          <a:p>
            <a:pPr marL="195263" lvl="0" indent="-195263" eaLnBrk="0" fontAlgn="base" hangingPunct="0">
              <a:lnSpc>
                <a:spcPct val="100000"/>
              </a:lnSpc>
              <a:spcBef>
                <a:spcPct val="20000"/>
              </a:spcBef>
              <a:spcAft>
                <a:spcPct val="0"/>
              </a:spcAft>
              <a:buNone/>
              <a:tabLst>
                <a:tab pos="954088" algn="l"/>
              </a:tabLst>
            </a:pPr>
            <a:r>
              <a:rPr kumimoji="0" lang="fi-FI" sz="24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sym typeface="Symbol" pitchFamily="18" charset="2"/>
              </a:rPr>
              <a:t>Average Failure rate  = 10/45000 = </a:t>
            </a:r>
            <a:r>
              <a:rPr kumimoji="0" lang="fi-FI" sz="2400" b="1" i="0" u="sng" strike="noStrike" kern="0" cap="none" spc="0" normalizeH="0" baseline="0" noProof="0" dirty="0">
                <a:ln>
                  <a:noFill/>
                </a:ln>
                <a:solidFill>
                  <a:srgbClr val="FF0000"/>
                </a:solidFill>
                <a:effectLst/>
                <a:uLnTx/>
                <a:uFillTx/>
                <a:latin typeface="Times New Roman" panose="02020603050405020304" pitchFamily="18" charset="0"/>
                <a:ea typeface="ＭＳ Ｐゴシック"/>
                <a:cs typeface="Times New Roman" panose="02020603050405020304" pitchFamily="18" charset="0"/>
                <a:sym typeface="Symbol" pitchFamily="18" charset="2"/>
              </a:rPr>
              <a:t>0.00022 per hour.</a:t>
            </a:r>
          </a:p>
          <a:p>
            <a:pPr marL="195263" lvl="0" indent="-195263" eaLnBrk="0" fontAlgn="base" hangingPunct="0">
              <a:lnSpc>
                <a:spcPct val="100000"/>
              </a:lnSpc>
              <a:spcBef>
                <a:spcPct val="20000"/>
              </a:spcBef>
              <a:spcAft>
                <a:spcPct val="0"/>
              </a:spcAft>
              <a:buNone/>
              <a:tabLst>
                <a:tab pos="954088" algn="l"/>
              </a:tabLst>
            </a:pPr>
            <a:r>
              <a:rPr kumimoji="0" lang="fi-FI" sz="24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sym typeface="Symbol" pitchFamily="18" charset="2"/>
              </a:rPr>
              <a:t>2) Five oil pumps were  tested with failure hours of 45, 33, 62, 94 and 105. What is the MTTF and failure rate?</a:t>
            </a:r>
          </a:p>
          <a:p>
            <a:pPr marL="195263" lvl="0" indent="-195263" eaLnBrk="0" fontAlgn="base" hangingPunct="0">
              <a:lnSpc>
                <a:spcPct val="100000"/>
              </a:lnSpc>
              <a:spcBef>
                <a:spcPct val="20000"/>
              </a:spcBef>
              <a:spcAft>
                <a:spcPct val="0"/>
              </a:spcAft>
              <a:buNone/>
              <a:tabLst>
                <a:tab pos="954088" algn="l"/>
              </a:tabLst>
            </a:pPr>
            <a:r>
              <a:rPr kumimoji="0" lang="fi-FI" sz="2400" b="1" i="0" u="none" strike="noStrike" kern="0" cap="none" spc="0" normalizeH="0" baseline="0" noProof="0" dirty="0">
                <a:ln>
                  <a:noFill/>
                </a:ln>
                <a:solidFill>
                  <a:srgbClr val="00B0F0"/>
                </a:solidFill>
                <a:effectLst/>
                <a:uLnTx/>
                <a:uFillTx/>
                <a:latin typeface="Lucida Calligraphy" pitchFamily="66" charset="0"/>
                <a:ea typeface="ＭＳ Ｐゴシック"/>
                <a:cs typeface="Times New Roman" panose="02020603050405020304" pitchFamily="18" charset="0"/>
                <a:sym typeface="Symbol" pitchFamily="18" charset="2"/>
              </a:rPr>
              <a:t>Note:-  </a:t>
            </a:r>
            <a:r>
              <a:rPr kumimoji="0" lang="fi-FI" sz="2400" b="0" i="0" u="none" strike="noStrike" kern="0" cap="none" spc="0" normalizeH="0" baseline="0" noProof="0" dirty="0">
                <a:ln>
                  <a:noFill/>
                </a:ln>
                <a:solidFill>
                  <a:srgbClr val="00B0F0"/>
                </a:solidFill>
                <a:effectLst/>
                <a:uLnTx/>
                <a:uFillTx/>
                <a:latin typeface="Lucida Calligraphy" pitchFamily="66" charset="0"/>
                <a:ea typeface="ＭＳ Ｐゴシック"/>
                <a:cs typeface="Times New Roman" panose="02020603050405020304" pitchFamily="18" charset="0"/>
                <a:sym typeface="Symbol" pitchFamily="18" charset="2"/>
              </a:rPr>
              <a:t>considering pumps as non repairable systems, Use MTTF.</a:t>
            </a:r>
          </a:p>
          <a:p>
            <a:pPr marL="195263" lvl="0" indent="-195263" eaLnBrk="0" fontAlgn="base" hangingPunct="0">
              <a:lnSpc>
                <a:spcPct val="100000"/>
              </a:lnSpc>
              <a:spcBef>
                <a:spcPct val="20000"/>
              </a:spcBef>
              <a:spcAft>
                <a:spcPct val="0"/>
              </a:spcAft>
              <a:buNone/>
              <a:tabLst>
                <a:tab pos="954088" algn="l"/>
              </a:tabLst>
            </a:pPr>
            <a:r>
              <a:rPr kumimoji="0" lang="fi-FI" sz="24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sym typeface="Symbol" pitchFamily="18" charset="2"/>
              </a:rPr>
              <a:t>MTTF = (45+33+62+94+105) / 5 = </a:t>
            </a:r>
            <a:r>
              <a:rPr kumimoji="0" lang="fi-FI" sz="2400" b="1" i="0" u="sng" strike="noStrike" kern="0" cap="none" spc="0" normalizeH="0" baseline="0" noProof="0" dirty="0">
                <a:ln>
                  <a:noFill/>
                </a:ln>
                <a:solidFill>
                  <a:srgbClr val="FF0000"/>
                </a:solidFill>
                <a:effectLst/>
                <a:uLnTx/>
                <a:uFillTx/>
                <a:latin typeface="Times New Roman" panose="02020603050405020304" pitchFamily="18" charset="0"/>
                <a:ea typeface="ＭＳ Ｐゴシック"/>
                <a:cs typeface="Times New Roman" panose="02020603050405020304" pitchFamily="18" charset="0"/>
                <a:sym typeface="Symbol" pitchFamily="18" charset="2"/>
              </a:rPr>
              <a:t>67.8 hours</a:t>
            </a:r>
          </a:p>
          <a:p>
            <a:pPr marL="195263" lvl="0" indent="-195263" eaLnBrk="0" fontAlgn="base" hangingPunct="0">
              <a:lnSpc>
                <a:spcPct val="100000"/>
              </a:lnSpc>
              <a:spcBef>
                <a:spcPct val="20000"/>
              </a:spcBef>
              <a:spcAft>
                <a:spcPct val="0"/>
              </a:spcAft>
              <a:buNone/>
              <a:tabLst>
                <a:tab pos="954088" algn="l"/>
              </a:tabLst>
            </a:pPr>
            <a:r>
              <a:rPr kumimoji="0" lang="fi-FI" sz="24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sym typeface="Symbol" pitchFamily="18" charset="2"/>
              </a:rPr>
              <a:t>Failure rate = 5 / (45+33+62+94+105) = </a:t>
            </a:r>
            <a:r>
              <a:rPr kumimoji="0" lang="fi-FI" sz="2400" b="1" i="0" u="sng" strike="noStrike" kern="0" cap="none" spc="0" normalizeH="0" baseline="0" noProof="0" dirty="0">
                <a:ln>
                  <a:noFill/>
                </a:ln>
                <a:solidFill>
                  <a:srgbClr val="FF0000"/>
                </a:solidFill>
                <a:effectLst/>
                <a:uLnTx/>
                <a:uFillTx/>
                <a:latin typeface="Times New Roman" panose="02020603050405020304" pitchFamily="18" charset="0"/>
                <a:ea typeface="ＭＳ Ｐゴシック"/>
                <a:cs typeface="Times New Roman" panose="02020603050405020304" pitchFamily="18" charset="0"/>
                <a:sym typeface="Symbol" pitchFamily="18" charset="2"/>
              </a:rPr>
              <a:t>0.0147 per hour.</a:t>
            </a:r>
            <a:endParaRPr kumimoji="0" lang="fi-FI" sz="2400" b="1" i="1" u="sng" strike="noStrike" kern="0" cap="none" spc="0" normalizeH="0" baseline="0" noProof="0" dirty="0">
              <a:ln>
                <a:noFill/>
              </a:ln>
              <a:solidFill>
                <a:srgbClr val="FF0000"/>
              </a:solidFill>
              <a:effectLst/>
              <a:uLnTx/>
              <a:uFillTx/>
              <a:latin typeface="Times New Roman" panose="02020603050405020304" pitchFamily="18" charset="0"/>
              <a:ea typeface="ＭＳ Ｐゴシック"/>
              <a:cs typeface="Times New Roman" panose="02020603050405020304" pitchFamily="18" charset="0"/>
              <a:sym typeface="Symbol" pitchFamily="18" charset="2"/>
            </a:endParaRPr>
          </a:p>
          <a:p>
            <a:pPr marL="195263" lvl="0" indent="-195263" eaLnBrk="0" fontAlgn="base" hangingPunct="0">
              <a:lnSpc>
                <a:spcPct val="100000"/>
              </a:lnSpc>
              <a:spcBef>
                <a:spcPct val="20000"/>
              </a:spcBef>
              <a:spcAft>
                <a:spcPct val="0"/>
              </a:spcAft>
              <a:buNone/>
              <a:tabLst>
                <a:tab pos="954088" algn="l"/>
              </a:tabLst>
            </a:pPr>
            <a:r>
              <a:rPr kumimoji="0" lang="fi-FI" sz="2400" b="0" i="1" u="none" strike="noStrike" kern="0" cap="none" spc="0" normalizeH="0" baseline="0" noProof="0" dirty="0">
                <a:ln>
                  <a:noFill/>
                </a:ln>
                <a:solidFill>
                  <a:srgbClr val="00B0F0"/>
                </a:solidFill>
                <a:effectLst/>
                <a:uLnTx/>
                <a:uFillTx/>
                <a:latin typeface="Lucida Calligraphy" pitchFamily="66" charset="0"/>
                <a:ea typeface="ＭＳ Ｐゴシック"/>
                <a:cs typeface="Times New Roman" panose="02020603050405020304" pitchFamily="18" charset="0"/>
                <a:sym typeface="Symbol" pitchFamily="18" charset="2"/>
              </a:rPr>
              <a:t>Note that MTTF is a reciprocal of failure rate.</a:t>
            </a:r>
          </a:p>
          <a:p>
            <a:pPr marL="0" indent="0">
              <a:buNone/>
            </a:pPr>
            <a:endParaRPr lang="en-US" sz="2400" dirty="0">
              <a:solidFill>
                <a:srgbClr val="00B0F0"/>
              </a:solidFill>
              <a:latin typeface="Lucida Calligraphy" pitchFamily="66" charset="0"/>
            </a:endParaRPr>
          </a:p>
        </p:txBody>
      </p:sp>
    </p:spTree>
    <p:extLst>
      <p:ext uri="{BB962C8B-B14F-4D97-AF65-F5344CB8AC3E}">
        <p14:creationId xmlns:p14="http://schemas.microsoft.com/office/powerpoint/2010/main" val="315367438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6232301" cy="484881"/>
          </a:xfrm>
        </p:spPr>
        <p:txBody>
          <a:bodyPr>
            <a:normAutofit fontScale="90000"/>
          </a:bodyPr>
          <a:lstStyle/>
          <a:p>
            <a:r>
              <a:rPr lang="en-US" sz="3600" dirty="0">
                <a:latin typeface="Times New Roman" panose="02020603050405020304" pitchFamily="18" charset="0"/>
                <a:cs typeface="Times New Roman" panose="02020603050405020304" pitchFamily="18" charset="0"/>
              </a:rPr>
              <a:t>Example</a:t>
            </a:r>
            <a:r>
              <a:rPr lang="en-US" dirty="0"/>
              <a:t> </a:t>
            </a:r>
          </a:p>
        </p:txBody>
      </p:sp>
      <p:sp>
        <p:nvSpPr>
          <p:cNvPr id="3" name="Content Placeholder 2"/>
          <p:cNvSpPr>
            <a:spLocks noGrp="1"/>
          </p:cNvSpPr>
          <p:nvPr>
            <p:ph idx="1"/>
          </p:nvPr>
        </p:nvSpPr>
        <p:spPr>
          <a:xfrm>
            <a:off x="838200" y="850007"/>
            <a:ext cx="10515600" cy="5447763"/>
          </a:xfrm>
        </p:spPr>
        <p:txBody>
          <a:bodyPr>
            <a:normAutofit lnSpcReduction="10000"/>
          </a:bodyPr>
          <a:lstStyle/>
          <a:p>
            <a:pPr marL="0" lvl="0" indent="0" algn="just" fontAlgn="base">
              <a:lnSpc>
                <a:spcPct val="150000"/>
              </a:lnSpc>
              <a:spcBef>
                <a:spcPct val="0"/>
              </a:spcBef>
              <a:spcAft>
                <a:spcPct val="0"/>
              </a:spcAft>
              <a:buNone/>
              <a:defRPr/>
            </a:pPr>
            <a:r>
              <a:rPr lang="en-US" sz="2400" dirty="0">
                <a:solidFill>
                  <a:srgbClr val="000000"/>
                </a:solidFill>
                <a:latin typeface="Times New Roman" panose="02020603050405020304" pitchFamily="18" charset="0"/>
                <a:ea typeface="ＭＳ Ｐゴシック" charset="-128"/>
                <a:cs typeface="Times New Roman" panose="02020603050405020304" pitchFamily="18" charset="0"/>
              </a:rPr>
              <a:t>10 components were tested. The components (not repairable) failed as follows:-</a:t>
            </a:r>
          </a:p>
          <a:p>
            <a:pPr marL="0" lvl="0" indent="0" algn="just" fontAlgn="base">
              <a:lnSpc>
                <a:spcPct val="150000"/>
              </a:lnSpc>
              <a:spcBef>
                <a:spcPct val="0"/>
              </a:spcBef>
              <a:spcAft>
                <a:spcPct val="0"/>
              </a:spcAft>
              <a:buClr>
                <a:srgbClr val="000000"/>
              </a:buClr>
              <a:buNone/>
              <a:defRPr/>
            </a:pPr>
            <a:r>
              <a:rPr lang="en-US" sz="2400" dirty="0">
                <a:solidFill>
                  <a:srgbClr val="000000"/>
                </a:solidFill>
                <a:latin typeface="Times New Roman" panose="02020603050405020304" pitchFamily="18" charset="0"/>
                <a:ea typeface="ＭＳ Ｐゴシック" charset="-128"/>
                <a:cs typeface="Times New Roman" panose="02020603050405020304" pitchFamily="18" charset="0"/>
              </a:rPr>
              <a:t>Component 1,2,3,4,5 failed after 75,125, 130, 325, 525 hours. Find the failure rate and mean time till failure.</a:t>
            </a:r>
          </a:p>
          <a:p>
            <a:pPr marL="0" lvl="0" indent="0" algn="just" fontAlgn="base">
              <a:lnSpc>
                <a:spcPct val="150000"/>
              </a:lnSpc>
              <a:spcBef>
                <a:spcPct val="0"/>
              </a:spcBef>
              <a:spcAft>
                <a:spcPct val="0"/>
              </a:spcAft>
              <a:buClr>
                <a:srgbClr val="000000"/>
              </a:buClr>
              <a:buNone/>
              <a:defRPr/>
            </a:pPr>
            <a:r>
              <a:rPr lang="en-US" sz="2400" b="1" dirty="0">
                <a:solidFill>
                  <a:srgbClr val="000000"/>
                </a:solidFill>
                <a:latin typeface="Times New Roman" panose="02020603050405020304" pitchFamily="18" charset="0"/>
                <a:ea typeface="ＭＳ Ｐゴシック" charset="-128"/>
                <a:cs typeface="Times New Roman" panose="02020603050405020304" pitchFamily="18" charset="0"/>
              </a:rPr>
              <a:t>Solution:- </a:t>
            </a:r>
          </a:p>
          <a:p>
            <a:pPr marL="0" lvl="0" indent="0" algn="just" fontAlgn="base">
              <a:lnSpc>
                <a:spcPct val="150000"/>
              </a:lnSpc>
              <a:spcBef>
                <a:spcPct val="0"/>
              </a:spcBef>
              <a:spcAft>
                <a:spcPct val="0"/>
              </a:spcAft>
              <a:buClr>
                <a:srgbClr val="000000"/>
              </a:buClr>
              <a:buNone/>
              <a:defRPr/>
            </a:pPr>
            <a:r>
              <a:rPr lang="en-US" sz="2400" b="1" dirty="0">
                <a:solidFill>
                  <a:srgbClr val="000000"/>
                </a:solidFill>
                <a:latin typeface="Times New Roman" panose="02020603050405020304" pitchFamily="18" charset="0"/>
                <a:ea typeface="ＭＳ Ｐゴシック" charset="-128"/>
                <a:cs typeface="Times New Roman" panose="02020603050405020304" pitchFamily="18" charset="0"/>
              </a:rPr>
              <a:t>No. of failures</a:t>
            </a:r>
            <a:r>
              <a:rPr lang="en-US" sz="2400" dirty="0">
                <a:solidFill>
                  <a:srgbClr val="000000"/>
                </a:solidFill>
                <a:latin typeface="Times New Roman" panose="02020603050405020304" pitchFamily="18" charset="0"/>
                <a:ea typeface="ＭＳ Ｐゴシック" charset="-128"/>
                <a:cs typeface="Times New Roman" panose="02020603050405020304" pitchFamily="18" charset="0"/>
              </a:rPr>
              <a:t> = </a:t>
            </a:r>
            <a:r>
              <a:rPr lang="en-US" sz="2400" b="1" dirty="0">
                <a:solidFill>
                  <a:srgbClr val="FF0000"/>
                </a:solidFill>
                <a:latin typeface="Times New Roman" panose="02020603050405020304" pitchFamily="18" charset="0"/>
                <a:ea typeface="ＭＳ Ｐゴシック" charset="-128"/>
                <a:cs typeface="Times New Roman" panose="02020603050405020304" pitchFamily="18" charset="0"/>
              </a:rPr>
              <a:t>5</a:t>
            </a:r>
          </a:p>
          <a:p>
            <a:pPr marL="0" lvl="0" indent="0" algn="just" fontAlgn="base">
              <a:lnSpc>
                <a:spcPct val="150000"/>
              </a:lnSpc>
              <a:spcBef>
                <a:spcPct val="0"/>
              </a:spcBef>
              <a:spcAft>
                <a:spcPct val="0"/>
              </a:spcAft>
              <a:buClr>
                <a:srgbClr val="000000"/>
              </a:buClr>
              <a:buNone/>
              <a:defRPr/>
            </a:pPr>
            <a:r>
              <a:rPr lang="en-US" sz="2400" b="1" dirty="0">
                <a:solidFill>
                  <a:srgbClr val="000000"/>
                </a:solidFill>
                <a:latin typeface="Times New Roman" panose="02020603050405020304" pitchFamily="18" charset="0"/>
                <a:ea typeface="ＭＳ Ｐゴシック" charset="-128"/>
                <a:cs typeface="Times New Roman" panose="02020603050405020304" pitchFamily="18" charset="0"/>
              </a:rPr>
              <a:t>Total operating time </a:t>
            </a:r>
            <a:r>
              <a:rPr lang="en-US" sz="2400" dirty="0">
                <a:solidFill>
                  <a:srgbClr val="000000"/>
                </a:solidFill>
                <a:latin typeface="Times New Roman" panose="02020603050405020304" pitchFamily="18" charset="0"/>
                <a:ea typeface="ＭＳ Ｐゴシック" charset="-128"/>
                <a:cs typeface="Times New Roman" panose="02020603050405020304" pitchFamily="18" charset="0"/>
              </a:rPr>
              <a:t>= 75 + 125 + 130 + 325 + 525 + 5*525 = </a:t>
            </a:r>
            <a:r>
              <a:rPr lang="en-US" sz="2400" b="1" dirty="0">
                <a:solidFill>
                  <a:srgbClr val="FF0000"/>
                </a:solidFill>
                <a:latin typeface="Times New Roman" panose="02020603050405020304" pitchFamily="18" charset="0"/>
                <a:ea typeface="ＭＳ Ｐゴシック" charset="-128"/>
                <a:cs typeface="Times New Roman" panose="02020603050405020304" pitchFamily="18" charset="0"/>
              </a:rPr>
              <a:t>3805</a:t>
            </a:r>
          </a:p>
          <a:p>
            <a:pPr marL="0" lvl="0" indent="0" algn="just" fontAlgn="base">
              <a:lnSpc>
                <a:spcPct val="150000"/>
              </a:lnSpc>
              <a:spcBef>
                <a:spcPct val="0"/>
              </a:spcBef>
              <a:spcAft>
                <a:spcPct val="0"/>
              </a:spcAft>
              <a:buClr>
                <a:srgbClr val="000000"/>
              </a:buClr>
              <a:buNone/>
              <a:defRPr/>
            </a:pPr>
            <a:r>
              <a:rPr lang="en-US" sz="2400" b="1" dirty="0">
                <a:solidFill>
                  <a:srgbClr val="000000"/>
                </a:solidFill>
                <a:latin typeface="Times New Roman" panose="02020603050405020304" pitchFamily="18" charset="0"/>
                <a:ea typeface="ＭＳ Ｐゴシック" charset="-128"/>
                <a:cs typeface="Times New Roman" panose="02020603050405020304" pitchFamily="18" charset="0"/>
              </a:rPr>
              <a:t>Failure rate </a:t>
            </a:r>
            <a:r>
              <a:rPr lang="en-US" sz="2400" dirty="0">
                <a:solidFill>
                  <a:srgbClr val="000000"/>
                </a:solidFill>
                <a:latin typeface="Times New Roman" panose="02020603050405020304" pitchFamily="18" charset="0"/>
                <a:ea typeface="ＭＳ Ｐゴシック" charset="-128"/>
                <a:cs typeface="Times New Roman" panose="02020603050405020304" pitchFamily="18" charset="0"/>
                <a:sym typeface="Symbol" pitchFamily="18" charset="2"/>
              </a:rPr>
              <a:t> = 5 / 3805 = </a:t>
            </a:r>
            <a:r>
              <a:rPr lang="en-US" sz="2400" b="1" u="sng" dirty="0">
                <a:solidFill>
                  <a:srgbClr val="FF0000"/>
                </a:solidFill>
                <a:latin typeface="Times New Roman" panose="02020603050405020304" pitchFamily="18" charset="0"/>
                <a:ea typeface="ＭＳ Ｐゴシック" charset="-128"/>
                <a:cs typeface="Times New Roman" panose="02020603050405020304" pitchFamily="18" charset="0"/>
                <a:sym typeface="Symbol" pitchFamily="18" charset="2"/>
              </a:rPr>
              <a:t>0.001314</a:t>
            </a:r>
          </a:p>
          <a:p>
            <a:pPr marL="0" lvl="0" indent="0" algn="just" fontAlgn="base">
              <a:lnSpc>
                <a:spcPct val="150000"/>
              </a:lnSpc>
              <a:spcBef>
                <a:spcPct val="0"/>
              </a:spcBef>
              <a:spcAft>
                <a:spcPct val="0"/>
              </a:spcAft>
              <a:buClr>
                <a:srgbClr val="000000"/>
              </a:buClr>
              <a:buNone/>
              <a:defRPr/>
            </a:pPr>
            <a:r>
              <a:rPr lang="en-US" sz="2400" b="1" dirty="0">
                <a:solidFill>
                  <a:srgbClr val="000000"/>
                </a:solidFill>
                <a:latin typeface="Times New Roman" panose="02020603050405020304" pitchFamily="18" charset="0"/>
                <a:ea typeface="ＭＳ Ｐゴシック" charset="-128"/>
                <a:cs typeface="Times New Roman" panose="02020603050405020304" pitchFamily="18" charset="0"/>
              </a:rPr>
              <a:t>Mean time till failure </a:t>
            </a:r>
            <a:r>
              <a:rPr lang="en-US" sz="2400" dirty="0">
                <a:solidFill>
                  <a:srgbClr val="000000"/>
                </a:solidFill>
                <a:latin typeface="Times New Roman" panose="02020603050405020304" pitchFamily="18" charset="0"/>
                <a:ea typeface="ＭＳ Ｐゴシック" charset="-128"/>
                <a:cs typeface="Times New Roman" panose="02020603050405020304" pitchFamily="18" charset="0"/>
              </a:rPr>
              <a:t>= 1/</a:t>
            </a:r>
            <a:r>
              <a:rPr lang="en-US" sz="2400" dirty="0">
                <a:solidFill>
                  <a:srgbClr val="000000"/>
                </a:solidFill>
                <a:latin typeface="Times New Roman" panose="02020603050405020304" pitchFamily="18" charset="0"/>
                <a:ea typeface="ＭＳ Ｐゴシック" charset="-128"/>
                <a:cs typeface="Times New Roman" panose="02020603050405020304" pitchFamily="18" charset="0"/>
                <a:sym typeface="Symbol" pitchFamily="18" charset="2"/>
              </a:rPr>
              <a:t></a:t>
            </a:r>
          </a:p>
          <a:p>
            <a:pPr marL="0" lvl="0" indent="0" algn="just" fontAlgn="base">
              <a:lnSpc>
                <a:spcPct val="150000"/>
              </a:lnSpc>
              <a:spcBef>
                <a:spcPct val="0"/>
              </a:spcBef>
              <a:spcAft>
                <a:spcPct val="0"/>
              </a:spcAft>
              <a:buClr>
                <a:srgbClr val="000000"/>
              </a:buClr>
              <a:buNone/>
              <a:defRPr/>
            </a:pPr>
            <a:r>
              <a:rPr lang="en-US" sz="2400" dirty="0">
                <a:solidFill>
                  <a:srgbClr val="000000"/>
                </a:solidFill>
                <a:latin typeface="Times New Roman" panose="02020603050405020304" pitchFamily="18" charset="0"/>
                <a:ea typeface="ＭＳ Ｐゴシック" charset="-128"/>
                <a:cs typeface="Times New Roman" panose="02020603050405020304" pitchFamily="18" charset="0"/>
                <a:sym typeface="Symbol" pitchFamily="18" charset="2"/>
              </a:rPr>
              <a:t>	                         =1/0.001314</a:t>
            </a:r>
          </a:p>
          <a:p>
            <a:pPr marL="0" lvl="0" indent="0" algn="just" fontAlgn="base">
              <a:lnSpc>
                <a:spcPct val="150000"/>
              </a:lnSpc>
              <a:spcBef>
                <a:spcPct val="0"/>
              </a:spcBef>
              <a:spcAft>
                <a:spcPct val="0"/>
              </a:spcAft>
              <a:buClr>
                <a:srgbClr val="000000"/>
              </a:buClr>
              <a:buNone/>
              <a:defRPr/>
            </a:pPr>
            <a:r>
              <a:rPr lang="en-US" sz="2400" dirty="0">
                <a:solidFill>
                  <a:srgbClr val="000000"/>
                </a:solidFill>
                <a:latin typeface="Times New Roman" panose="02020603050405020304" pitchFamily="18" charset="0"/>
                <a:ea typeface="ＭＳ Ｐゴシック" charset="-128"/>
                <a:cs typeface="Times New Roman" panose="02020603050405020304" pitchFamily="18" charset="0"/>
                <a:sym typeface="Symbol" pitchFamily="18" charset="2"/>
              </a:rPr>
              <a:t>                                     </a:t>
            </a:r>
            <a:r>
              <a:rPr lang="en-US" sz="2400" b="1" u="sng" dirty="0">
                <a:solidFill>
                  <a:srgbClr val="FF0000"/>
                </a:solidFill>
                <a:latin typeface="Times New Roman" panose="02020603050405020304" pitchFamily="18" charset="0"/>
                <a:ea typeface="ＭＳ Ｐゴシック" charset="-128"/>
                <a:cs typeface="Times New Roman" panose="02020603050405020304" pitchFamily="18" charset="0"/>
                <a:sym typeface="Symbol" pitchFamily="18" charset="2"/>
              </a:rPr>
              <a:t>= 761.04 hours.</a:t>
            </a:r>
          </a:p>
          <a:p>
            <a:pPr marL="0" indent="0">
              <a:buNone/>
            </a:pPr>
            <a:endParaRPr lang="en-US"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743699" y="3980917"/>
            <a:ext cx="4693547" cy="2555517"/>
          </a:xfrm>
          <a:prstGeom prst="rect">
            <a:avLst/>
          </a:prstGeom>
        </p:spPr>
      </p:pic>
    </p:spTree>
    <p:extLst>
      <p:ext uri="{BB962C8B-B14F-4D97-AF65-F5344CB8AC3E}">
        <p14:creationId xmlns:p14="http://schemas.microsoft.com/office/powerpoint/2010/main" val="2407083478"/>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1217" y="332228"/>
            <a:ext cx="10623058" cy="6368604"/>
          </a:xfrm>
        </p:spPr>
        <p:txBody>
          <a:bodyPr>
            <a:normAutofit/>
          </a:bodyPr>
          <a:lstStyle/>
          <a:p>
            <a:pPr marL="0" lvl="0" indent="0" eaLnBrk="0" fontAlgn="base" hangingPunct="0">
              <a:lnSpc>
                <a:spcPct val="150000"/>
              </a:lnSpc>
              <a:spcBef>
                <a:spcPct val="0"/>
              </a:spcBef>
              <a:spcAft>
                <a:spcPct val="0"/>
              </a:spcAft>
              <a:buNone/>
            </a:pPr>
            <a:r>
              <a:rPr lang="en-GB" b="1" i="1" dirty="0">
                <a:solidFill>
                  <a:srgbClr val="009DE3"/>
                </a:solidFill>
                <a:latin typeface="Times New Roman" panose="02020603050405020304" pitchFamily="18" charset="0"/>
                <a:ea typeface="ＭＳ Ｐゴシック" pitchFamily="34" charset="-128"/>
                <a:cs typeface="Times New Roman" panose="02020603050405020304" pitchFamily="18" charset="0"/>
              </a:rPr>
              <a:t>Example:</a:t>
            </a:r>
            <a:r>
              <a:rPr lang="en-GB" b="1" dirty="0">
                <a:solidFill>
                  <a:srgbClr val="009DE3"/>
                </a:solidFill>
                <a:latin typeface="Times New Roman" panose="02020603050405020304" pitchFamily="18" charset="0"/>
                <a:ea typeface="ＭＳ Ｐゴシック" pitchFamily="34" charset="-128"/>
                <a:cs typeface="Times New Roman" panose="02020603050405020304" pitchFamily="18" charset="0"/>
              </a:rPr>
              <a:t> </a:t>
            </a:r>
          </a:p>
          <a:p>
            <a:pPr marL="0" lvl="0" indent="0" algn="just" eaLnBrk="0" fontAlgn="base" hangingPunct="0">
              <a:lnSpc>
                <a:spcPct val="150000"/>
              </a:lnSpc>
              <a:spcBef>
                <a:spcPct val="0"/>
              </a:spcBef>
              <a:spcAft>
                <a:spcPct val="0"/>
              </a:spcAft>
              <a:buNone/>
            </a:pPr>
            <a:r>
              <a:rPr lang="en-GB" sz="2400" dirty="0">
                <a:solidFill>
                  <a:srgbClr val="000000"/>
                </a:solidFill>
                <a:latin typeface="Times New Roman" panose="02020603050405020304" pitchFamily="18" charset="0"/>
                <a:ea typeface="ＭＳ Ｐゴシック" pitchFamily="34" charset="-128"/>
                <a:cs typeface="Times New Roman" panose="02020603050405020304" pitchFamily="18" charset="0"/>
              </a:rPr>
              <a:t>50 components are tested for two weeks. 20 of them fail in this time, with an average failure time of 1.2 weeks. </a:t>
            </a:r>
            <a:r>
              <a:rPr lang="en-GB" sz="2400" b="1" dirty="0">
                <a:solidFill>
                  <a:srgbClr val="000000"/>
                </a:solidFill>
                <a:latin typeface="Times New Roman" panose="02020603050405020304" pitchFamily="18" charset="0"/>
                <a:ea typeface="ＭＳ Ｐゴシック" pitchFamily="34" charset="-128"/>
                <a:cs typeface="Times New Roman" panose="02020603050405020304" pitchFamily="18" charset="0"/>
              </a:rPr>
              <a:t>What is the mean time till failure assuming a constant failure rate?</a:t>
            </a:r>
          </a:p>
          <a:p>
            <a:pPr marL="0" lvl="0" indent="0" eaLnBrk="0" fontAlgn="base" hangingPunct="0">
              <a:lnSpc>
                <a:spcPct val="150000"/>
              </a:lnSpc>
              <a:spcBef>
                <a:spcPct val="0"/>
              </a:spcBef>
              <a:spcAft>
                <a:spcPct val="0"/>
              </a:spcAft>
              <a:buNone/>
            </a:pPr>
            <a:r>
              <a:rPr lang="en-GB" sz="2400" b="1" i="1" dirty="0">
                <a:solidFill>
                  <a:srgbClr val="FF0000"/>
                </a:solidFill>
                <a:latin typeface="Times New Roman" panose="02020603050405020304" pitchFamily="18" charset="0"/>
                <a:ea typeface="ＭＳ Ｐゴシック" pitchFamily="34" charset="-128"/>
                <a:cs typeface="Times New Roman" panose="02020603050405020304" pitchFamily="18" charset="0"/>
              </a:rPr>
              <a:t>Answer:</a:t>
            </a:r>
            <a:endParaRPr lang="en-GB" sz="2400" i="1" dirty="0">
              <a:solidFill>
                <a:srgbClr val="000000"/>
              </a:solidFill>
              <a:latin typeface="Times New Roman" panose="02020603050405020304" pitchFamily="18" charset="0"/>
              <a:ea typeface="ＭＳ Ｐゴシック" pitchFamily="34" charset="-128"/>
              <a:cs typeface="Times New Roman" panose="02020603050405020304" pitchFamily="18" charset="0"/>
            </a:endParaRPr>
          </a:p>
          <a:p>
            <a:pPr marL="0" lvl="0" indent="0" eaLnBrk="0" fontAlgn="base" hangingPunct="0">
              <a:lnSpc>
                <a:spcPct val="150000"/>
              </a:lnSpc>
              <a:spcBef>
                <a:spcPct val="0"/>
              </a:spcBef>
              <a:spcAft>
                <a:spcPct val="0"/>
              </a:spcAft>
              <a:buNone/>
            </a:pPr>
            <a:r>
              <a:rPr lang="en-GB" sz="2400" dirty="0">
                <a:solidFill>
                  <a:srgbClr val="000000"/>
                </a:solidFill>
                <a:latin typeface="Times New Roman" panose="02020603050405020304" pitchFamily="18" charset="0"/>
                <a:ea typeface="ＭＳ Ｐゴシック" pitchFamily="34" charset="-128"/>
                <a:cs typeface="Times New Roman" panose="02020603050405020304" pitchFamily="18" charset="0"/>
              </a:rPr>
              <a:t>No. Of failures = 20</a:t>
            </a:r>
          </a:p>
          <a:p>
            <a:pPr marL="0" lvl="0" indent="0" eaLnBrk="0" fontAlgn="base" hangingPunct="0">
              <a:lnSpc>
                <a:spcPct val="150000"/>
              </a:lnSpc>
              <a:spcBef>
                <a:spcPct val="0"/>
              </a:spcBef>
              <a:spcAft>
                <a:spcPct val="0"/>
              </a:spcAft>
              <a:buNone/>
            </a:pPr>
            <a:r>
              <a:rPr lang="en-GB" sz="2400" dirty="0">
                <a:solidFill>
                  <a:srgbClr val="000000"/>
                </a:solidFill>
                <a:latin typeface="Times New Roman" panose="02020603050405020304" pitchFamily="18" charset="0"/>
                <a:ea typeface="ＭＳ Ｐゴシック" pitchFamily="34" charset="-128"/>
                <a:cs typeface="Times New Roman" panose="02020603050405020304" pitchFamily="18" charset="0"/>
              </a:rPr>
              <a:t>Total time = 20*1.2 + 30*2 = 84 weeks</a:t>
            </a:r>
          </a:p>
          <a:p>
            <a:pPr marL="0" lvl="0" indent="0" eaLnBrk="0" fontAlgn="base" hangingPunct="0">
              <a:lnSpc>
                <a:spcPct val="150000"/>
              </a:lnSpc>
              <a:spcBef>
                <a:spcPct val="0"/>
              </a:spcBef>
              <a:spcAft>
                <a:spcPct val="0"/>
              </a:spcAft>
              <a:buNone/>
            </a:pPr>
            <a:r>
              <a:rPr lang="en-GB" sz="2400" dirty="0">
                <a:solidFill>
                  <a:srgbClr val="000000"/>
                </a:solidFill>
                <a:latin typeface="Times New Roman" panose="02020603050405020304" pitchFamily="18" charset="0"/>
                <a:ea typeface="ＭＳ Ｐゴシック" pitchFamily="34" charset="-128"/>
                <a:cs typeface="Times New Roman" panose="02020603050405020304" pitchFamily="18" charset="0"/>
              </a:rPr>
              <a:t>Failure rate = 20/84 = 0.238/week</a:t>
            </a:r>
          </a:p>
          <a:p>
            <a:pPr marL="0" lvl="0" indent="0" eaLnBrk="0" fontAlgn="base" hangingPunct="0">
              <a:lnSpc>
                <a:spcPct val="150000"/>
              </a:lnSpc>
              <a:spcBef>
                <a:spcPct val="0"/>
              </a:spcBef>
              <a:spcAft>
                <a:spcPct val="0"/>
              </a:spcAft>
              <a:buNone/>
            </a:pPr>
            <a:r>
              <a:rPr lang="en-GB" sz="2400" dirty="0">
                <a:solidFill>
                  <a:srgbClr val="000000"/>
                </a:solidFill>
                <a:latin typeface="Times New Roman" panose="02020603050405020304" pitchFamily="18" charset="0"/>
                <a:ea typeface="ＭＳ Ｐゴシック" pitchFamily="34" charset="-128"/>
                <a:cs typeface="Times New Roman" panose="02020603050405020304" pitchFamily="18" charset="0"/>
              </a:rPr>
              <a:t>Mean time till failure is estimated to be = (1/failure rate)</a:t>
            </a:r>
          </a:p>
          <a:p>
            <a:pPr marL="0" lvl="0" indent="0" eaLnBrk="0" fontAlgn="base" hangingPunct="0">
              <a:lnSpc>
                <a:spcPct val="150000"/>
              </a:lnSpc>
              <a:spcBef>
                <a:spcPct val="0"/>
              </a:spcBef>
              <a:spcAft>
                <a:spcPct val="0"/>
              </a:spcAft>
              <a:buNone/>
            </a:pPr>
            <a:r>
              <a:rPr lang="en-GB" sz="2400" dirty="0">
                <a:solidFill>
                  <a:srgbClr val="000000"/>
                </a:solidFill>
                <a:latin typeface="Times New Roman" panose="02020603050405020304" pitchFamily="18" charset="0"/>
                <a:ea typeface="ＭＳ Ｐゴシック" pitchFamily="34" charset="-128"/>
                <a:cs typeface="Times New Roman" panose="02020603050405020304" pitchFamily="18" charset="0"/>
              </a:rPr>
              <a:t>			                       </a:t>
            </a:r>
            <a:r>
              <a:rPr lang="en-GB" sz="2400" b="1" u="sng" dirty="0">
                <a:solidFill>
                  <a:srgbClr val="FF0000"/>
                </a:solidFill>
                <a:latin typeface="Times New Roman" panose="02020603050405020304" pitchFamily="18" charset="0"/>
                <a:ea typeface="ＭＳ Ｐゴシック" pitchFamily="34" charset="-128"/>
                <a:cs typeface="Times New Roman" panose="02020603050405020304" pitchFamily="18" charset="0"/>
              </a:rPr>
              <a:t>	= 1/0.238 = 4.2 weeks.</a:t>
            </a:r>
          </a:p>
          <a:p>
            <a:pPr marL="0" indent="0">
              <a:buNone/>
            </a:pPr>
            <a:endParaRPr lang="en-US" dirty="0"/>
          </a:p>
        </p:txBody>
      </p:sp>
    </p:spTree>
    <p:extLst>
      <p:ext uri="{BB962C8B-B14F-4D97-AF65-F5344CB8AC3E}">
        <p14:creationId xmlns:p14="http://schemas.microsoft.com/office/powerpoint/2010/main" val="341605060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6"/>
            <a:ext cx="5787683" cy="535206"/>
          </a:xfrm>
        </p:spPr>
        <p:txBody>
          <a:bodyPr>
            <a:normAutofit fontScale="90000"/>
          </a:bodyPr>
          <a:lstStyle/>
          <a:p>
            <a:r>
              <a:rPr lang="en-US" sz="3200" dirty="0">
                <a:solidFill>
                  <a:srgbClr val="009DE3"/>
                </a:solidFill>
                <a:latin typeface="Lucida Calligraphy" panose="03010101010101010101" pitchFamily="66" charset="0"/>
              </a:rPr>
              <a:t>Example</a:t>
            </a:r>
            <a:endParaRPr lang="en-US" sz="3200" dirty="0">
              <a:latin typeface="Lucida Calligraphy" panose="03010101010101010101" pitchFamily="66" charset="0"/>
            </a:endParaRPr>
          </a:p>
        </p:txBody>
      </p:sp>
      <p:sp>
        <p:nvSpPr>
          <p:cNvPr id="4" name="Text Box 21"/>
          <p:cNvSpPr txBox="1">
            <a:spLocks noGrp="1" noChangeArrowheads="1"/>
          </p:cNvSpPr>
          <p:nvPr>
            <p:ph idx="1"/>
          </p:nvPr>
        </p:nvSpPr>
        <p:spPr bwMode="auto">
          <a:xfrm>
            <a:off x="838200" y="1150376"/>
            <a:ext cx="10515600" cy="867930"/>
          </a:xfrm>
          <a:prstGeom prst="rect">
            <a:avLst/>
          </a:prstGeom>
          <a:noFill/>
          <a:ln w="9525">
            <a:noFill/>
            <a:miter lim="800000"/>
            <a:headEnd/>
            <a:tailEnd/>
          </a:ln>
        </p:spPr>
        <p:txBody>
          <a:bodyPr>
            <a:spAutoFit/>
          </a:bodyPr>
          <a:lstStyle/>
          <a:p>
            <a:pPr marL="0" indent="0" algn="just">
              <a:spcBef>
                <a:spcPct val="50000"/>
              </a:spcBef>
              <a:buNone/>
            </a:pPr>
            <a:r>
              <a:rPr lang="en-US" dirty="0">
                <a:latin typeface="Times New Roman" pitchFamily="18" charset="0"/>
              </a:rPr>
              <a:t>The chart below shows operating time and breakdown time of a machine.</a:t>
            </a:r>
          </a:p>
        </p:txBody>
      </p:sp>
      <p:pic>
        <p:nvPicPr>
          <p:cNvPr id="5" name="Picture 4"/>
          <p:cNvPicPr>
            <a:picLocks noChangeAspect="1"/>
          </p:cNvPicPr>
          <p:nvPr/>
        </p:nvPicPr>
        <p:blipFill>
          <a:blip r:embed="rId2"/>
          <a:stretch>
            <a:fillRect/>
          </a:stretch>
        </p:blipFill>
        <p:spPr>
          <a:xfrm>
            <a:off x="818504" y="2053885"/>
            <a:ext cx="8618720" cy="3752709"/>
          </a:xfrm>
          <a:prstGeom prst="rect">
            <a:avLst/>
          </a:prstGeom>
        </p:spPr>
      </p:pic>
    </p:spTree>
    <p:extLst>
      <p:ext uri="{BB962C8B-B14F-4D97-AF65-F5344CB8AC3E}">
        <p14:creationId xmlns:p14="http://schemas.microsoft.com/office/powerpoint/2010/main" val="11937680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9594" y="217731"/>
            <a:ext cx="10078329" cy="450801"/>
          </a:xfrm>
        </p:spPr>
        <p:txBody>
          <a:bodyPr>
            <a:noAutofit/>
          </a:bodyPr>
          <a:lstStyle/>
          <a:p>
            <a:pPr algn="r"/>
            <a:r>
              <a:rPr lang="en-US" sz="3200" dirty="0">
                <a:latin typeface="Times New Roman" panose="02020603050405020304" pitchFamily="18" charset="0"/>
                <a:cs typeface="Times New Roman" panose="02020603050405020304" pitchFamily="18" charset="0"/>
              </a:rPr>
              <a:t>Cont.</a:t>
            </a:r>
            <a:r>
              <a:rPr lang="en-US" sz="3200" dirty="0"/>
              <a:t> </a:t>
            </a:r>
          </a:p>
        </p:txBody>
      </p:sp>
      <p:sp>
        <p:nvSpPr>
          <p:cNvPr id="3" name="Content Placeholder 2"/>
          <p:cNvSpPr>
            <a:spLocks noGrp="1"/>
          </p:cNvSpPr>
          <p:nvPr>
            <p:ph idx="1"/>
          </p:nvPr>
        </p:nvSpPr>
        <p:spPr>
          <a:xfrm>
            <a:off x="838202" y="815926"/>
            <a:ext cx="10612903" cy="5598942"/>
          </a:xfrm>
        </p:spPr>
        <p:txBody>
          <a:bodyPr>
            <a:normAutofit lnSpcReduction="10000"/>
          </a:bodyPr>
          <a:lstStyle/>
          <a:p>
            <a:pPr marL="195263" indent="-195263">
              <a:lnSpc>
                <a:spcPct val="160000"/>
              </a:lnSpc>
              <a:spcBef>
                <a:spcPct val="20000"/>
              </a:spcBef>
              <a:buNone/>
              <a:tabLst>
                <a:tab pos="954088" algn="l"/>
              </a:tabLst>
              <a:defRPr/>
            </a:pPr>
            <a:r>
              <a:rPr lang="en-US" i="1" kern="0" dirty="0">
                <a:latin typeface="Times New Roman" panose="02020603050405020304" pitchFamily="18" charset="0"/>
                <a:cs typeface="Times New Roman" panose="02020603050405020304" pitchFamily="18" charset="0"/>
                <a:sym typeface="Symbol" pitchFamily="18" charset="2"/>
              </a:rPr>
              <a:t> =  4 / 136.9 = 0.02922</a:t>
            </a:r>
          </a:p>
          <a:p>
            <a:pPr marL="195263" indent="-195263">
              <a:lnSpc>
                <a:spcPct val="160000"/>
              </a:lnSpc>
              <a:spcBef>
                <a:spcPct val="20000"/>
              </a:spcBef>
              <a:buNone/>
              <a:tabLst>
                <a:tab pos="954088" algn="l"/>
              </a:tabLst>
              <a:defRPr/>
            </a:pPr>
            <a:r>
              <a:rPr lang="en-US" i="1" kern="0" dirty="0">
                <a:latin typeface="Times New Roman" panose="02020603050405020304" pitchFamily="18" charset="0"/>
                <a:cs typeface="Times New Roman" panose="02020603050405020304" pitchFamily="18" charset="0"/>
                <a:sym typeface="Symbol" pitchFamily="18" charset="2"/>
              </a:rPr>
              <a:t>Therefore;</a:t>
            </a:r>
          </a:p>
          <a:p>
            <a:pPr marL="195263" indent="-195263">
              <a:lnSpc>
                <a:spcPct val="160000"/>
              </a:lnSpc>
              <a:spcBef>
                <a:spcPct val="20000"/>
              </a:spcBef>
              <a:buFont typeface="Symbol" pitchFamily="18" charset="2"/>
              <a:buChar char="q"/>
              <a:tabLst>
                <a:tab pos="954088" algn="l"/>
              </a:tabLst>
              <a:defRPr/>
            </a:pPr>
            <a:r>
              <a:rPr lang="en-US" b="1" i="1" kern="0" dirty="0">
                <a:latin typeface="Times New Roman" panose="02020603050405020304" pitchFamily="18" charset="0"/>
                <a:cs typeface="Times New Roman" panose="02020603050405020304" pitchFamily="18" charset="0"/>
                <a:sym typeface="Symbol" pitchFamily="18" charset="2"/>
              </a:rPr>
              <a:t>= MTBF = 1/  </a:t>
            </a:r>
            <a:r>
              <a:rPr lang="en-US" i="1" kern="0" dirty="0">
                <a:latin typeface="Times New Roman" panose="02020603050405020304" pitchFamily="18" charset="0"/>
                <a:cs typeface="Times New Roman" panose="02020603050405020304" pitchFamily="18" charset="0"/>
                <a:sym typeface="Symbol" pitchFamily="18" charset="2"/>
              </a:rPr>
              <a:t>= 34.22 hours</a:t>
            </a:r>
          </a:p>
          <a:p>
            <a:pPr marL="0" indent="0">
              <a:lnSpc>
                <a:spcPct val="160000"/>
              </a:lnSpc>
              <a:spcBef>
                <a:spcPct val="20000"/>
              </a:spcBef>
              <a:buClr>
                <a:schemeClr val="tx1"/>
              </a:buClr>
              <a:buNone/>
              <a:tabLst>
                <a:tab pos="954088" algn="l"/>
              </a:tabLst>
              <a:defRPr/>
            </a:pPr>
            <a:r>
              <a:rPr lang="en-US" i="1" kern="0" dirty="0">
                <a:latin typeface="Times New Roman" panose="02020603050405020304" pitchFamily="18" charset="0"/>
                <a:cs typeface="Times New Roman" panose="02020603050405020304" pitchFamily="18" charset="0"/>
                <a:sym typeface="Symbol" pitchFamily="18" charset="2"/>
              </a:rPr>
              <a:t>b) What is the system reliability for a mission time  of  20 hours?</a:t>
            </a:r>
          </a:p>
          <a:p>
            <a:pPr marL="0" indent="0">
              <a:lnSpc>
                <a:spcPct val="160000"/>
              </a:lnSpc>
              <a:spcBef>
                <a:spcPct val="20000"/>
              </a:spcBef>
              <a:buClr>
                <a:schemeClr val="tx1"/>
              </a:buClr>
              <a:buNone/>
              <a:tabLst>
                <a:tab pos="954088" algn="l"/>
              </a:tabLst>
              <a:defRPr/>
            </a:pPr>
            <a:r>
              <a:rPr lang="en-US" b="1" kern="0" dirty="0">
                <a:latin typeface="Lucida Calligraphy" pitchFamily="66" charset="0"/>
                <a:cs typeface="Times New Roman" panose="02020603050405020304" pitchFamily="18" charset="0"/>
                <a:sym typeface="Symbol" pitchFamily="18" charset="2"/>
              </a:rPr>
              <a:t>R = e</a:t>
            </a:r>
            <a:r>
              <a:rPr lang="en-US" b="1" kern="0" baseline="30000" dirty="0">
                <a:latin typeface="Lucida Calligraphy" pitchFamily="66" charset="0"/>
                <a:cs typeface="Times New Roman" panose="02020603050405020304" pitchFamily="18" charset="0"/>
                <a:sym typeface="Symbol" pitchFamily="18" charset="2"/>
              </a:rPr>
              <a:t>-t</a:t>
            </a:r>
            <a:r>
              <a:rPr lang="en-US" b="1" kern="0" dirty="0">
                <a:latin typeface="Lucida Calligraphy" pitchFamily="66" charset="0"/>
                <a:cs typeface="Times New Roman" panose="02020603050405020304" pitchFamily="18" charset="0"/>
                <a:sym typeface="Symbol" pitchFamily="18" charset="2"/>
              </a:rPr>
              <a:t>    </a:t>
            </a:r>
            <a:r>
              <a:rPr lang="en-US" i="1" kern="0" dirty="0" err="1">
                <a:latin typeface="Times New Roman" panose="02020603050405020304" pitchFamily="18" charset="0"/>
                <a:cs typeface="Times New Roman" panose="02020603050405020304" pitchFamily="18" charset="0"/>
                <a:sym typeface="Symbol" pitchFamily="18" charset="2"/>
              </a:rPr>
              <a:t>t</a:t>
            </a:r>
            <a:r>
              <a:rPr lang="en-US" i="1" kern="0" dirty="0">
                <a:latin typeface="Times New Roman" panose="02020603050405020304" pitchFamily="18" charset="0"/>
                <a:cs typeface="Times New Roman" panose="02020603050405020304" pitchFamily="18" charset="0"/>
                <a:sym typeface="Symbol" pitchFamily="18" charset="2"/>
              </a:rPr>
              <a:t> = 20 hours</a:t>
            </a:r>
          </a:p>
          <a:p>
            <a:pPr marL="0" indent="0">
              <a:lnSpc>
                <a:spcPct val="160000"/>
              </a:lnSpc>
              <a:spcBef>
                <a:spcPct val="20000"/>
              </a:spcBef>
              <a:buClr>
                <a:schemeClr val="tx1"/>
              </a:buClr>
              <a:buNone/>
              <a:tabLst>
                <a:tab pos="954088" algn="l"/>
              </a:tabLst>
              <a:defRPr/>
            </a:pPr>
            <a:r>
              <a:rPr lang="en-US" i="1" kern="0" dirty="0">
                <a:latin typeface="Times New Roman" panose="02020603050405020304" pitchFamily="18" charset="0"/>
                <a:cs typeface="Times New Roman" panose="02020603050405020304" pitchFamily="18" charset="0"/>
                <a:sym typeface="Symbol" pitchFamily="18" charset="2"/>
              </a:rPr>
              <a:t>R= e</a:t>
            </a:r>
            <a:r>
              <a:rPr lang="en-US" i="1" kern="0" baseline="30000" dirty="0">
                <a:latin typeface="Times New Roman" panose="02020603050405020304" pitchFamily="18" charset="0"/>
                <a:cs typeface="Times New Roman" panose="02020603050405020304" pitchFamily="18" charset="0"/>
                <a:sym typeface="Symbol" pitchFamily="18" charset="2"/>
              </a:rPr>
              <a:t>-(0.02922)(20)   </a:t>
            </a:r>
          </a:p>
          <a:p>
            <a:pPr marL="0" indent="0">
              <a:lnSpc>
                <a:spcPct val="160000"/>
              </a:lnSpc>
              <a:spcBef>
                <a:spcPct val="20000"/>
              </a:spcBef>
              <a:buClr>
                <a:schemeClr val="tx1"/>
              </a:buClr>
              <a:buNone/>
              <a:tabLst>
                <a:tab pos="954088" algn="l"/>
              </a:tabLst>
              <a:defRPr/>
            </a:pPr>
            <a:r>
              <a:rPr lang="en-US" sz="3600" b="1" u="sng" kern="0" baseline="30000" dirty="0">
                <a:solidFill>
                  <a:srgbClr val="FF0000"/>
                </a:solidFill>
                <a:latin typeface="Times New Roman" pitchFamily="18" charset="0"/>
                <a:cs typeface="Times New Roman" panose="02020603050405020304" pitchFamily="18" charset="0"/>
                <a:sym typeface="Symbol" pitchFamily="18" charset="2"/>
              </a:rPr>
              <a:t>R = 55.74%</a:t>
            </a:r>
            <a:r>
              <a:rPr lang="en-US" sz="3600" b="1" i="1" u="sng" kern="0" baseline="30000" dirty="0">
                <a:solidFill>
                  <a:srgbClr val="FF0000"/>
                </a:solidFill>
                <a:latin typeface="Times New Roman" pitchFamily="18" charset="0"/>
                <a:cs typeface="Times New Roman" pitchFamily="18" charset="0"/>
                <a:sym typeface="Symbol" pitchFamily="18" charset="2"/>
              </a:rPr>
              <a:t> </a:t>
            </a:r>
            <a:r>
              <a:rPr lang="en-US" sz="3600" b="1" i="1" u="sng" kern="0" dirty="0">
                <a:solidFill>
                  <a:srgbClr val="FF0000"/>
                </a:solidFill>
                <a:latin typeface="Times New Roman" pitchFamily="18" charset="0"/>
                <a:cs typeface="Times New Roman" pitchFamily="18" charset="0"/>
                <a:sym typeface="Symbol" pitchFamily="18" charset="2"/>
              </a:rPr>
              <a:t> </a:t>
            </a:r>
            <a:endParaRPr lang="en-US" sz="3600" b="1" i="1" u="sng" kern="0" dirty="0">
              <a:solidFill>
                <a:srgbClr val="FF0000"/>
              </a:solidFill>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val="259156352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5924" y="337629"/>
            <a:ext cx="3432517" cy="947847"/>
          </a:xfrm>
          <a:ln>
            <a:solidFill>
              <a:schemeClr val="accent1"/>
            </a:solidFill>
          </a:ln>
        </p:spPr>
        <p:txBody>
          <a:bodyPr/>
          <a:lstStyle/>
          <a:p>
            <a:r>
              <a:rPr kumimoji="0" lang="fi-FI" sz="2800" b="1" i="0" u="none" strike="noStrike" kern="0" cap="none" spc="0" normalizeH="0" baseline="0" noProof="0" dirty="0">
                <a:ln>
                  <a:noFill/>
                </a:ln>
                <a:solidFill>
                  <a:srgbClr val="FF0000"/>
                </a:solidFill>
                <a:effectLst/>
                <a:uLnTx/>
                <a:uFillTx/>
                <a:latin typeface="Lucida Calligraphy" panose="03010101010101010101" pitchFamily="66" charset="0"/>
                <a:ea typeface="ＭＳ Ｐゴシック"/>
              </a:rPr>
              <a:t>Maintainability</a:t>
            </a:r>
            <a:endParaRPr lang="en-US" dirty="0">
              <a:solidFill>
                <a:srgbClr val="FF0000"/>
              </a:solidFill>
              <a:latin typeface="Lucida Calligraphy" panose="03010101010101010101" pitchFamily="66" charset="0"/>
            </a:endParaRPr>
          </a:p>
        </p:txBody>
      </p:sp>
      <p:sp>
        <p:nvSpPr>
          <p:cNvPr id="3" name="Content Placeholder 2"/>
          <p:cNvSpPr>
            <a:spLocks noGrp="1"/>
          </p:cNvSpPr>
          <p:nvPr>
            <p:ph idx="1"/>
          </p:nvPr>
        </p:nvSpPr>
        <p:spPr>
          <a:xfrm>
            <a:off x="863956" y="1285471"/>
            <a:ext cx="11051819" cy="5315353"/>
          </a:xfrm>
        </p:spPr>
        <p:txBody>
          <a:bodyPr/>
          <a:lstStyle/>
          <a:p>
            <a:pPr marL="195263" lvl="0" indent="-195263" algn="just" eaLnBrk="0" fontAlgn="base" hangingPunct="0">
              <a:lnSpc>
                <a:spcPct val="150000"/>
              </a:lnSpc>
              <a:spcBef>
                <a:spcPct val="20000"/>
              </a:spcBef>
              <a:spcAft>
                <a:spcPct val="0"/>
              </a:spcAft>
              <a:buFontTx/>
              <a:buChar char="•"/>
              <a:tabLst>
                <a:tab pos="954088" algn="l"/>
              </a:tabLst>
            </a:pPr>
            <a:r>
              <a:rPr kumimoji="0" lang="fi-FI" sz="2400" b="1" i="1" u="none" strike="noStrike" kern="0" cap="none" spc="0" normalizeH="0" baseline="0" noProof="0" dirty="0">
                <a:ln>
                  <a:noFill/>
                </a:ln>
                <a:solidFill>
                  <a:srgbClr val="002060"/>
                </a:solidFill>
                <a:effectLst/>
                <a:uLnTx/>
                <a:uFillTx/>
                <a:latin typeface="Times New Roman" panose="02020603050405020304" pitchFamily="18" charset="0"/>
                <a:ea typeface="ＭＳ Ｐゴシック"/>
                <a:cs typeface="Times New Roman" panose="02020603050405020304" pitchFamily="18" charset="0"/>
              </a:rPr>
              <a:t>Maintainability</a:t>
            </a:r>
            <a:r>
              <a:rPr kumimoji="0" lang="fi-FI" sz="2400" b="0" i="1" u="none" strike="noStrike" kern="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rPr>
              <a:t>  </a:t>
            </a:r>
            <a:r>
              <a:rPr kumimoji="0" lang="fi-FI" sz="24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rPr>
              <a:t>is the measure of the ability of a system or item to be retained or restored to a specified condition when maintenance is performed by qualified personnel using specified procedure and resources.</a:t>
            </a:r>
            <a:endParaRPr kumimoji="0" lang="fi-FI" sz="2400" b="0" i="0" u="none" strike="noStrike" kern="0" cap="none" spc="0" normalizeH="0" baseline="0" noProof="0" dirty="0">
              <a:ln>
                <a:noFill/>
              </a:ln>
              <a:solidFill>
                <a:srgbClr val="002060"/>
              </a:solidFill>
              <a:effectLst/>
              <a:uLnTx/>
              <a:uFillTx/>
              <a:latin typeface="Times New Roman" panose="02020603050405020304" pitchFamily="18" charset="0"/>
              <a:ea typeface="ＭＳ Ｐゴシック"/>
              <a:cs typeface="Times New Roman" panose="02020603050405020304" pitchFamily="18" charset="0"/>
            </a:endParaRPr>
          </a:p>
          <a:p>
            <a:pPr marL="195263" lvl="0" indent="-195263" algn="just" eaLnBrk="0" fontAlgn="base" hangingPunct="0">
              <a:lnSpc>
                <a:spcPct val="150000"/>
              </a:lnSpc>
              <a:spcBef>
                <a:spcPct val="20000"/>
              </a:spcBef>
              <a:spcAft>
                <a:spcPct val="0"/>
              </a:spcAft>
              <a:buFontTx/>
              <a:buChar char="•"/>
              <a:tabLst>
                <a:tab pos="954088" algn="l"/>
              </a:tabLst>
            </a:pPr>
            <a:r>
              <a:rPr kumimoji="0" lang="fi-FI" sz="2400" b="1" i="1" u="none" strike="noStrike" kern="0" cap="none" spc="0" normalizeH="0" baseline="0" noProof="0" dirty="0">
                <a:ln>
                  <a:noFill/>
                </a:ln>
                <a:solidFill>
                  <a:srgbClr val="002060"/>
                </a:solidFill>
                <a:effectLst/>
                <a:uLnTx/>
                <a:uFillTx/>
                <a:latin typeface="Times New Roman" panose="02020603050405020304" pitchFamily="18" charset="0"/>
                <a:ea typeface="ＭＳ Ｐゴシック"/>
                <a:cs typeface="Times New Roman" panose="02020603050405020304" pitchFamily="18" charset="0"/>
              </a:rPr>
              <a:t>Maintabnility</a:t>
            </a:r>
            <a:r>
              <a:rPr kumimoji="0" lang="fi-FI" sz="2400" b="0" i="1" u="none" strike="noStrike" kern="0" cap="none" spc="0" normalizeH="0" baseline="0" noProof="0" dirty="0">
                <a:ln>
                  <a:noFill/>
                </a:ln>
                <a:solidFill>
                  <a:srgbClr val="002060"/>
                </a:solidFill>
                <a:effectLst/>
                <a:uLnTx/>
                <a:uFillTx/>
                <a:latin typeface="Times New Roman" panose="02020603050405020304" pitchFamily="18" charset="0"/>
                <a:ea typeface="ＭＳ Ｐゴシック"/>
                <a:cs typeface="Times New Roman" panose="02020603050405020304" pitchFamily="18" charset="0"/>
              </a:rPr>
              <a:t> </a:t>
            </a:r>
            <a:r>
              <a:rPr kumimoji="0" lang="fi-FI" sz="24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rPr>
              <a:t>can be measured with Mean Time To Repair </a:t>
            </a:r>
            <a:r>
              <a:rPr kumimoji="0" lang="fi-FI" sz="2400" b="0" i="1" u="none" strike="noStrike" kern="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rPr>
              <a:t>(MTTR), </a:t>
            </a:r>
            <a:r>
              <a:rPr kumimoji="0" lang="fi-FI" sz="24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rPr>
              <a:t>MTTR is average repair time and is given by 	</a:t>
            </a:r>
          </a:p>
          <a:p>
            <a:pPr marL="195263" lvl="0" indent="-195263" eaLnBrk="0" fontAlgn="base" hangingPunct="0">
              <a:lnSpc>
                <a:spcPct val="150000"/>
              </a:lnSpc>
              <a:spcBef>
                <a:spcPct val="20000"/>
              </a:spcBef>
              <a:spcAft>
                <a:spcPct val="0"/>
              </a:spcAft>
              <a:buFontTx/>
              <a:buChar char="•"/>
              <a:tabLst>
                <a:tab pos="954088" algn="l"/>
              </a:tabLst>
            </a:pPr>
            <a:r>
              <a:rPr kumimoji="0" lang="fi-FI" sz="2400" b="1" i="1" u="none" strike="noStrike" kern="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rPr>
              <a:t>MTBMA</a:t>
            </a:r>
            <a:r>
              <a:rPr kumimoji="0" lang="fi-FI" sz="2400" b="0" i="1" u="none" strike="noStrike" kern="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rPr>
              <a:t> is </a:t>
            </a:r>
            <a:r>
              <a:rPr kumimoji="0" lang="fi-FI" sz="2400" b="0" i="1" u="none" strike="noStrike" kern="0" cap="none" spc="0" normalizeH="0" baseline="0" noProof="0" dirty="0">
                <a:ln>
                  <a:noFill/>
                </a:ln>
                <a:solidFill>
                  <a:srgbClr val="00B050"/>
                </a:solidFill>
                <a:effectLst/>
                <a:uLnTx/>
                <a:uFillTx/>
                <a:latin typeface="Times New Roman" panose="02020603050405020304" pitchFamily="18" charset="0"/>
                <a:ea typeface="ＭＳ Ｐゴシック"/>
                <a:cs typeface="Times New Roman" panose="02020603050405020304" pitchFamily="18" charset="0"/>
              </a:rPr>
              <a:t>Mean Time Between Maintenance Actions </a:t>
            </a:r>
            <a:r>
              <a:rPr kumimoji="0" lang="fi-FI" sz="2400" b="0" i="1" u="none" strike="noStrike" kern="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rPr>
              <a:t>including preventive and corrective maintenance tasks.</a:t>
            </a:r>
          </a:p>
          <a:p>
            <a:pPr marL="0" indent="0">
              <a:buNone/>
            </a:pPr>
            <a:endParaRPr lang="en-US" dirty="0"/>
          </a:p>
        </p:txBody>
      </p:sp>
      <p:graphicFrame>
        <p:nvGraphicFramePr>
          <p:cNvPr id="4" name="Object 6"/>
          <p:cNvGraphicFramePr>
            <a:graphicFrameLocks noChangeAspect="1"/>
          </p:cNvGraphicFramePr>
          <p:nvPr/>
        </p:nvGraphicFramePr>
        <p:xfrm>
          <a:off x="2062789" y="5673327"/>
          <a:ext cx="6064251" cy="841375"/>
        </p:xfrm>
        <a:graphic>
          <a:graphicData uri="http://schemas.openxmlformats.org/presentationml/2006/ole">
            <mc:AlternateContent xmlns:mc="http://schemas.openxmlformats.org/markup-compatibility/2006">
              <mc:Choice xmlns:v="urn:schemas-microsoft-com:vml" Requires="v">
                <p:oleObj spid="_x0000_s2068" name="Equation" r:id="rId3" imgW="3073320" imgH="431640" progId="Equation.DSMT4">
                  <p:embed/>
                </p:oleObj>
              </mc:Choice>
              <mc:Fallback>
                <p:oleObj name="Equation" r:id="rId3" imgW="3073320" imgH="431640" progId="Equation.DSMT4">
                  <p:embed/>
                  <p:pic>
                    <p:nvPicPr>
                      <p:cNvPr id="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2789" y="5673327"/>
                        <a:ext cx="6064251" cy="84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57392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718457" y="1143000"/>
            <a:ext cx="10467703" cy="4145280"/>
          </a:xfrm>
        </p:spPr>
        <p:txBody>
          <a:bodyPr/>
          <a:lstStyle/>
          <a:p>
            <a:pPr marL="660400" indent="-660400">
              <a:lnSpc>
                <a:spcPct val="120000"/>
              </a:lnSpc>
              <a:buNone/>
              <a:defRPr/>
            </a:pPr>
            <a:r>
              <a:rPr lang="en-US" sz="3600" b="1" dirty="0">
                <a:solidFill>
                  <a:srgbClr val="FF0000"/>
                </a:solidFill>
                <a:latin typeface="Perpetua" pitchFamily="18" charset="0"/>
              </a:rPr>
              <a:t>PLANNED OR SCHEDULED MAINTENANCE</a:t>
            </a:r>
          </a:p>
          <a:p>
            <a:pPr marL="660400" indent="-660400">
              <a:lnSpc>
                <a:spcPct val="120000"/>
              </a:lnSpc>
              <a:buNone/>
              <a:defRPr/>
            </a:pPr>
            <a:endParaRPr lang="en-US" sz="1000" b="1" dirty="0">
              <a:latin typeface="Perpetua" pitchFamily="18" charset="0"/>
            </a:endParaRPr>
          </a:p>
          <a:p>
            <a:pPr marL="660400" indent="-660400">
              <a:lnSpc>
                <a:spcPct val="120000"/>
              </a:lnSpc>
              <a:buNone/>
              <a:defRPr/>
            </a:pPr>
            <a:r>
              <a:rPr lang="en-US" sz="3200" b="1" dirty="0">
                <a:latin typeface="Perpetua" pitchFamily="18" charset="0"/>
              </a:rPr>
              <a:t>It is basically done for two purposes: </a:t>
            </a:r>
          </a:p>
          <a:p>
            <a:pPr marL="660400" indent="-300038">
              <a:lnSpc>
                <a:spcPct val="120000"/>
              </a:lnSpc>
              <a:buFontTx/>
              <a:buAutoNum type="romanLcPeriod"/>
              <a:defRPr/>
            </a:pPr>
            <a:r>
              <a:rPr lang="en-US" sz="3200" dirty="0">
                <a:solidFill>
                  <a:srgbClr val="00B050"/>
                </a:solidFill>
                <a:latin typeface="Perpetua" pitchFamily="18" charset="0"/>
              </a:rPr>
              <a:t>To prevent the occurrence of breakdown and</a:t>
            </a:r>
          </a:p>
          <a:p>
            <a:pPr marL="660400" indent="-300038">
              <a:lnSpc>
                <a:spcPct val="120000"/>
              </a:lnSpc>
              <a:buFontTx/>
              <a:buAutoNum type="romanLcPeriod"/>
              <a:defRPr/>
            </a:pPr>
            <a:r>
              <a:rPr lang="en-US" sz="3200" dirty="0">
                <a:solidFill>
                  <a:srgbClr val="00B050"/>
                </a:solidFill>
                <a:latin typeface="Perpetua" pitchFamily="18" charset="0"/>
              </a:rPr>
              <a:t>If breakdown has occurred then to restore it to original condition</a:t>
            </a:r>
          </a:p>
          <a:p>
            <a:pPr marL="660400" indent="-660400">
              <a:buNone/>
              <a:defRPr/>
            </a:pPr>
            <a:endParaRPr lang="en-US" sz="2400" dirty="0"/>
          </a:p>
        </p:txBody>
      </p:sp>
    </p:spTree>
    <p:extLst>
      <p:ext uri="{BB962C8B-B14F-4D97-AF65-F5344CB8AC3E}">
        <p14:creationId xmlns:p14="http://schemas.microsoft.com/office/powerpoint/2010/main" val="1946176690"/>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9776" y="179389"/>
            <a:ext cx="7049974" cy="363537"/>
          </a:xfrm>
          <a:ln>
            <a:noFill/>
          </a:ln>
        </p:spPr>
        <p:txBody>
          <a:bodyPr>
            <a:noAutofit/>
          </a:bodyPr>
          <a:lstStyle/>
          <a:p>
            <a:pPr lvl="0" eaLnBrk="0" fontAlgn="base" hangingPunct="0">
              <a:lnSpc>
                <a:spcPct val="100000"/>
              </a:lnSpc>
              <a:spcBef>
                <a:spcPct val="50000"/>
              </a:spcBef>
              <a:spcAft>
                <a:spcPct val="0"/>
              </a:spcAft>
            </a:pPr>
            <a:r>
              <a:rPr lang="en-US" sz="2000" b="1" u="sng" dirty="0">
                <a:solidFill>
                  <a:srgbClr val="009DE3"/>
                </a:solidFill>
                <a:latin typeface="Lucida Calligraphy" panose="03010101010101010101" pitchFamily="66" charset="0"/>
                <a:ea typeface="ＭＳ Ｐゴシック" pitchFamily="34" charset="-128"/>
              </a:rPr>
              <a:t>OBJECTIVES OF MAINTAINABILITY</a:t>
            </a:r>
            <a:endParaRPr lang="en-US" sz="2000" u="sng" dirty="0">
              <a:latin typeface="Lucida Calligraphy" panose="03010101010101010101" pitchFamily="66" charset="0"/>
            </a:endParaRPr>
          </a:p>
        </p:txBody>
      </p:sp>
      <p:sp>
        <p:nvSpPr>
          <p:cNvPr id="3" name="Content Placeholder 2"/>
          <p:cNvSpPr>
            <a:spLocks noGrp="1"/>
          </p:cNvSpPr>
          <p:nvPr>
            <p:ph idx="1"/>
          </p:nvPr>
        </p:nvSpPr>
        <p:spPr>
          <a:xfrm>
            <a:off x="192880" y="693648"/>
            <a:ext cx="11794334" cy="6067019"/>
          </a:xfrm>
        </p:spPr>
        <p:txBody>
          <a:bodyPr>
            <a:normAutofit/>
          </a:bodyPr>
          <a:lstStyle/>
          <a:p>
            <a:pPr lvl="0" algn="just" eaLnBrk="0" fontAlgn="base" hangingPunct="0">
              <a:lnSpc>
                <a:spcPct val="100000"/>
              </a:lnSpc>
              <a:spcBef>
                <a:spcPct val="100000"/>
              </a:spcBef>
              <a:spcAft>
                <a:spcPct val="0"/>
              </a:spcAft>
              <a:buFont typeface="Wingdings" pitchFamily="2" charset="2"/>
              <a:buChar char="v"/>
              <a:tabLst>
                <a:tab pos="450850" algn="l"/>
              </a:tabLst>
            </a:pPr>
            <a:r>
              <a:rPr lang="en-US" sz="2000" dirty="0">
                <a:solidFill>
                  <a:srgbClr val="000000"/>
                </a:solidFill>
                <a:latin typeface="Times New Roman" panose="02020603050405020304" pitchFamily="18" charset="0"/>
                <a:ea typeface="ＭＳ Ｐゴシック" pitchFamily="34" charset="-128"/>
                <a:cs typeface="Times New Roman" panose="02020603050405020304" pitchFamily="18" charset="0"/>
              </a:rPr>
              <a:t>To influence design to achieve case of maintenance thus reducing maintenance time &amp; cost.</a:t>
            </a:r>
          </a:p>
          <a:p>
            <a:pPr lvl="0" algn="just" eaLnBrk="0" fontAlgn="base" hangingPunct="0">
              <a:lnSpc>
                <a:spcPct val="100000"/>
              </a:lnSpc>
              <a:spcBef>
                <a:spcPct val="100000"/>
              </a:spcBef>
              <a:spcAft>
                <a:spcPct val="0"/>
              </a:spcAft>
              <a:buFont typeface="Wingdings" pitchFamily="2" charset="2"/>
              <a:buChar char="v"/>
              <a:tabLst>
                <a:tab pos="450850" algn="l"/>
              </a:tabLst>
            </a:pPr>
            <a:r>
              <a:rPr lang="en-US" sz="2000" dirty="0">
                <a:solidFill>
                  <a:srgbClr val="000000"/>
                </a:solidFill>
                <a:latin typeface="Times New Roman" panose="02020603050405020304" pitchFamily="18" charset="0"/>
                <a:ea typeface="ＭＳ Ｐゴシック" pitchFamily="34" charset="-128"/>
                <a:cs typeface="Times New Roman" panose="02020603050405020304" pitchFamily="18" charset="0"/>
              </a:rPr>
              <a:t>To estimate the downtime for maintenance which, when compared with allowable downtime, determines whether redundancy is required.</a:t>
            </a:r>
          </a:p>
          <a:p>
            <a:pPr lvl="0" algn="just" eaLnBrk="0" fontAlgn="base" hangingPunct="0">
              <a:lnSpc>
                <a:spcPct val="100000"/>
              </a:lnSpc>
              <a:spcBef>
                <a:spcPct val="100000"/>
              </a:spcBef>
              <a:spcAft>
                <a:spcPct val="0"/>
              </a:spcAft>
              <a:buFont typeface="Wingdings" pitchFamily="2" charset="2"/>
              <a:buChar char="v"/>
              <a:tabLst>
                <a:tab pos="450850" algn="l"/>
              </a:tabLst>
            </a:pPr>
            <a:r>
              <a:rPr lang="en-US" sz="2000" dirty="0">
                <a:solidFill>
                  <a:srgbClr val="000000"/>
                </a:solidFill>
                <a:latin typeface="Times New Roman" panose="02020603050405020304" pitchFamily="18" charset="0"/>
                <a:ea typeface="ＭＳ Ｐゴシック" pitchFamily="34" charset="-128"/>
                <a:cs typeface="Times New Roman" panose="02020603050405020304" pitchFamily="18" charset="0"/>
              </a:rPr>
              <a:t>To estimate system availability by combining maintainability data with reliability data.</a:t>
            </a:r>
          </a:p>
          <a:p>
            <a:pPr lvl="0" algn="just" eaLnBrk="0" fontAlgn="base" hangingPunct="0">
              <a:lnSpc>
                <a:spcPct val="100000"/>
              </a:lnSpc>
              <a:spcBef>
                <a:spcPct val="100000"/>
              </a:spcBef>
              <a:spcAft>
                <a:spcPct val="0"/>
              </a:spcAft>
              <a:buFont typeface="Wingdings" pitchFamily="2" charset="2"/>
              <a:buChar char="v"/>
              <a:tabLst>
                <a:tab pos="450850" algn="l"/>
              </a:tabLst>
            </a:pPr>
            <a:r>
              <a:rPr lang="en-US" sz="2000" dirty="0">
                <a:solidFill>
                  <a:srgbClr val="000000"/>
                </a:solidFill>
                <a:latin typeface="Times New Roman" panose="02020603050405020304" pitchFamily="18" charset="0"/>
                <a:ea typeface="ＭＳ Ｐゴシック" pitchFamily="34" charset="-128"/>
                <a:cs typeface="Times New Roman" panose="02020603050405020304" pitchFamily="18" charset="0"/>
              </a:rPr>
              <a:t>To estimate the man-hours and other resources required for performing maintenance, which are useful for determining the costs of maintenance and for maintenance planning.</a:t>
            </a:r>
          </a:p>
        </p:txBody>
      </p:sp>
      <p:sp>
        <p:nvSpPr>
          <p:cNvPr id="4" name="Rectangle 3"/>
          <p:cNvSpPr/>
          <p:nvPr/>
        </p:nvSpPr>
        <p:spPr>
          <a:xfrm>
            <a:off x="1457324" y="3786128"/>
            <a:ext cx="9472611" cy="400110"/>
          </a:xfrm>
          <a:prstGeom prst="rect">
            <a:avLst/>
          </a:prstGeom>
        </p:spPr>
        <p:txBody>
          <a:bodyPr wrap="square">
            <a:spAutoFit/>
          </a:bodyPr>
          <a:lstStyle/>
          <a:p>
            <a:r>
              <a:rPr lang="en-US" sz="2000" b="1" u="sng" dirty="0">
                <a:solidFill>
                  <a:srgbClr val="00B050"/>
                </a:solidFill>
                <a:latin typeface="Lucida Calligraphy" panose="03010101010101010101" pitchFamily="66" charset="0"/>
                <a:ea typeface="ＭＳ Ｐゴシック" pitchFamily="34" charset="-128"/>
                <a:cs typeface="+mj-cs"/>
              </a:rPr>
              <a:t>ADVANTAGES OF MAINTAINABILITY PREDICTION</a:t>
            </a:r>
            <a:endParaRPr lang="en-US" sz="2000" b="1" u="sng" dirty="0"/>
          </a:p>
        </p:txBody>
      </p:sp>
      <p:sp>
        <p:nvSpPr>
          <p:cNvPr id="5" name="Rectangle 4"/>
          <p:cNvSpPr/>
          <p:nvPr/>
        </p:nvSpPr>
        <p:spPr>
          <a:xfrm>
            <a:off x="192878" y="4144149"/>
            <a:ext cx="11794335" cy="2708434"/>
          </a:xfrm>
          <a:prstGeom prst="rect">
            <a:avLst/>
          </a:prstGeom>
        </p:spPr>
        <p:txBody>
          <a:bodyPr wrap="square">
            <a:spAutoFit/>
          </a:bodyPr>
          <a:lstStyle/>
          <a:p>
            <a:pPr marL="457200" lvl="0" indent="-457200" algn="just" eaLnBrk="0" fontAlgn="base" hangingPunct="0">
              <a:lnSpc>
                <a:spcPct val="150000"/>
              </a:lnSpc>
              <a:spcBef>
                <a:spcPct val="100000"/>
              </a:spcBef>
              <a:spcAft>
                <a:spcPct val="0"/>
              </a:spcAft>
              <a:buFontTx/>
              <a:buAutoNum type="arabicPeriod"/>
              <a:tabLst>
                <a:tab pos="450850" algn="l"/>
              </a:tabLst>
            </a:pPr>
            <a:r>
              <a:rPr lang="en-US" sz="2000" dirty="0">
                <a:solidFill>
                  <a:srgbClr val="000000"/>
                </a:solidFill>
                <a:latin typeface="Times New Roman" panose="02020603050405020304" pitchFamily="18" charset="0"/>
                <a:ea typeface="ＭＳ Ｐゴシック" pitchFamily="34" charset="-128"/>
                <a:cs typeface="Times New Roman" panose="02020603050405020304" pitchFamily="18" charset="0"/>
              </a:rPr>
              <a:t>It highlights areas of poor maintainability which require product improvement, modification or change of design.</a:t>
            </a:r>
          </a:p>
          <a:p>
            <a:pPr marL="457200" lvl="0" indent="-457200" algn="just" eaLnBrk="0" fontAlgn="base" hangingPunct="0">
              <a:lnSpc>
                <a:spcPct val="150000"/>
              </a:lnSpc>
              <a:spcBef>
                <a:spcPct val="100000"/>
              </a:spcBef>
              <a:spcAft>
                <a:spcPct val="0"/>
              </a:spcAft>
              <a:buFontTx/>
              <a:buAutoNum type="arabicPeriod"/>
              <a:tabLst>
                <a:tab pos="450850" algn="l"/>
              </a:tabLst>
            </a:pPr>
            <a:r>
              <a:rPr lang="en-US" sz="2000" dirty="0">
                <a:solidFill>
                  <a:srgbClr val="000000"/>
                </a:solidFill>
                <a:latin typeface="Times New Roman" panose="02020603050405020304" pitchFamily="18" charset="0"/>
                <a:ea typeface="ＭＳ Ｐゴシック" pitchFamily="34" charset="-128"/>
                <a:cs typeface="Times New Roman" panose="02020603050405020304" pitchFamily="18" charset="0"/>
              </a:rPr>
              <a:t>It permits user to make an early assessment of whether the predicted downtime, the quality, quantity of personnel, tools and test equipment are adequate and consistent with the needs of system operational requirements.</a:t>
            </a:r>
          </a:p>
        </p:txBody>
      </p:sp>
    </p:spTree>
    <p:extLst>
      <p:ext uri="{BB962C8B-B14F-4D97-AF65-F5344CB8AC3E}">
        <p14:creationId xmlns:p14="http://schemas.microsoft.com/office/powerpoint/2010/main" val="170012306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3" y="365126"/>
            <a:ext cx="8882575" cy="521140"/>
          </a:xfrm>
          <a:ln>
            <a:solidFill>
              <a:srgbClr val="FF0000"/>
            </a:solidFill>
          </a:ln>
        </p:spPr>
        <p:txBody>
          <a:bodyPr>
            <a:normAutofit fontScale="90000"/>
          </a:bodyPr>
          <a:lstStyle/>
          <a:p>
            <a:r>
              <a:rPr lang="en-US" sz="3200" b="1" dirty="0">
                <a:solidFill>
                  <a:srgbClr val="00B050"/>
                </a:solidFill>
                <a:latin typeface="Lucida Calligraphy" panose="03010101010101010101" pitchFamily="66" charset="0"/>
              </a:rPr>
              <a:t>Types of system maintenance actions:</a:t>
            </a:r>
            <a:endParaRPr lang="en-US" sz="3200" dirty="0">
              <a:solidFill>
                <a:srgbClr val="00B050"/>
              </a:solidFill>
              <a:latin typeface="Lucida Calligraphy" panose="03010101010101010101" pitchFamily="66" charset="0"/>
            </a:endParaRPr>
          </a:p>
        </p:txBody>
      </p:sp>
      <p:sp>
        <p:nvSpPr>
          <p:cNvPr id="3" name="Content Placeholder 2"/>
          <p:cNvSpPr>
            <a:spLocks noGrp="1"/>
          </p:cNvSpPr>
          <p:nvPr>
            <p:ph idx="1"/>
          </p:nvPr>
        </p:nvSpPr>
        <p:spPr>
          <a:xfrm>
            <a:off x="257175" y="1223889"/>
            <a:ext cx="11715750" cy="5458265"/>
          </a:xfrm>
        </p:spPr>
        <p:txBody>
          <a:bodyPr>
            <a:normAutofit/>
          </a:bodyPr>
          <a:lstStyle/>
          <a:p>
            <a:pPr marL="514350" lvl="0" indent="-514350" fontAlgn="base">
              <a:lnSpc>
                <a:spcPct val="100000"/>
              </a:lnSpc>
              <a:spcBef>
                <a:spcPct val="0"/>
              </a:spcBef>
              <a:spcAft>
                <a:spcPct val="0"/>
              </a:spcAft>
              <a:buClr>
                <a:srgbClr val="FF3300"/>
              </a:buClr>
              <a:buAutoNum type="alphaUcParenR"/>
            </a:pPr>
            <a:r>
              <a:rPr lang="en-US" b="1" dirty="0">
                <a:solidFill>
                  <a:srgbClr val="FF0000"/>
                </a:solidFill>
                <a:latin typeface="Lucida Calligraphy" panose="03010101010101010101" pitchFamily="66" charset="0"/>
              </a:rPr>
              <a:t> corrective maintenance</a:t>
            </a:r>
          </a:p>
          <a:p>
            <a:pPr marL="0" lvl="0" indent="0" algn="just" fontAlgn="base">
              <a:lnSpc>
                <a:spcPct val="100000"/>
              </a:lnSpc>
              <a:spcBef>
                <a:spcPct val="0"/>
              </a:spcBef>
              <a:spcAft>
                <a:spcPct val="0"/>
              </a:spcAft>
              <a:buClr>
                <a:srgbClr val="FF3300"/>
              </a:buClr>
              <a:buNone/>
            </a:pPr>
            <a:endParaRPr lang="en-US" dirty="0">
              <a:solidFill>
                <a:srgbClr val="FF0000"/>
              </a:solidFill>
              <a:latin typeface="Lucida Calligraphy" panose="03010101010101010101" pitchFamily="66" charset="0"/>
            </a:endParaRPr>
          </a:p>
          <a:p>
            <a:pPr marL="342900" lvl="0" indent="-342900" algn="just" fontAlgn="base">
              <a:lnSpc>
                <a:spcPct val="100000"/>
              </a:lnSpc>
              <a:spcBef>
                <a:spcPct val="0"/>
              </a:spcBef>
              <a:spcAft>
                <a:spcPct val="0"/>
              </a:spcAft>
              <a:buClr>
                <a:srgbClr val="FF3300"/>
              </a:buClr>
              <a:buFontTx/>
              <a:buChar char="•"/>
            </a:pPr>
            <a:r>
              <a:rPr lang="en-US" dirty="0">
                <a:solidFill>
                  <a:srgbClr val="000000"/>
                </a:solidFill>
                <a:latin typeface="Times New Roman" panose="02020603050405020304" pitchFamily="18" charset="0"/>
                <a:cs typeface="Times New Roman" panose="02020603050405020304" pitchFamily="18" charset="0"/>
              </a:rPr>
              <a:t>Actions taken to restore a failed system to operational status,</a:t>
            </a:r>
          </a:p>
          <a:p>
            <a:pPr marL="742950" lvl="1" indent="-285750" algn="just" fontAlgn="base">
              <a:lnSpc>
                <a:spcPct val="50000"/>
              </a:lnSpc>
              <a:spcBef>
                <a:spcPct val="0"/>
              </a:spcBef>
              <a:spcAft>
                <a:spcPct val="0"/>
              </a:spcAft>
              <a:buNone/>
            </a:pPr>
            <a:endParaRPr lang="en-US" dirty="0">
              <a:solidFill>
                <a:srgbClr val="000000"/>
              </a:solidFill>
              <a:latin typeface="Times New Roman" panose="02020603050405020304" pitchFamily="18" charset="0"/>
              <a:cs typeface="Times New Roman" panose="02020603050405020304" pitchFamily="18" charset="0"/>
            </a:endParaRPr>
          </a:p>
          <a:p>
            <a:pPr marL="342900" lvl="0" indent="-342900" algn="just" fontAlgn="base">
              <a:lnSpc>
                <a:spcPct val="100000"/>
              </a:lnSpc>
              <a:spcBef>
                <a:spcPct val="0"/>
              </a:spcBef>
              <a:spcAft>
                <a:spcPct val="0"/>
              </a:spcAft>
              <a:buClr>
                <a:srgbClr val="FF3300"/>
              </a:buClr>
              <a:buFontTx/>
              <a:buChar char="•"/>
            </a:pPr>
            <a:r>
              <a:rPr lang="en-US" dirty="0">
                <a:solidFill>
                  <a:srgbClr val="000000"/>
                </a:solidFill>
                <a:latin typeface="Times New Roman" panose="02020603050405020304" pitchFamily="18" charset="0"/>
                <a:cs typeface="Times New Roman" panose="02020603050405020304" pitchFamily="18" charset="0"/>
              </a:rPr>
              <a:t>Usually involves replacing or repairing the component that is responsible for the failure of the overall system,</a:t>
            </a:r>
          </a:p>
          <a:p>
            <a:pPr marL="342900" lvl="0" indent="-342900" algn="just" fontAlgn="base">
              <a:lnSpc>
                <a:spcPct val="50000"/>
              </a:lnSpc>
              <a:spcBef>
                <a:spcPct val="0"/>
              </a:spcBef>
              <a:spcAft>
                <a:spcPct val="0"/>
              </a:spcAft>
              <a:buClr>
                <a:srgbClr val="FF3300"/>
              </a:buClr>
              <a:buNone/>
            </a:pPr>
            <a:endParaRPr lang="en-US" dirty="0">
              <a:solidFill>
                <a:srgbClr val="000000"/>
              </a:solidFill>
              <a:latin typeface="Times New Roman" panose="02020603050405020304" pitchFamily="18" charset="0"/>
              <a:cs typeface="Times New Roman" panose="02020603050405020304" pitchFamily="18" charset="0"/>
            </a:endParaRPr>
          </a:p>
          <a:p>
            <a:pPr marL="342900" lvl="0" indent="-342900" algn="just" fontAlgn="base">
              <a:lnSpc>
                <a:spcPct val="100000"/>
              </a:lnSpc>
              <a:spcBef>
                <a:spcPct val="0"/>
              </a:spcBef>
              <a:spcAft>
                <a:spcPct val="0"/>
              </a:spcAft>
              <a:buClr>
                <a:srgbClr val="FF3300"/>
              </a:buClr>
              <a:buFontTx/>
              <a:buChar char="•"/>
            </a:pPr>
            <a:r>
              <a:rPr lang="en-US" dirty="0">
                <a:solidFill>
                  <a:srgbClr val="000000"/>
                </a:solidFill>
                <a:latin typeface="Times New Roman" panose="02020603050405020304" pitchFamily="18" charset="0"/>
                <a:cs typeface="Times New Roman" panose="02020603050405020304" pitchFamily="18" charset="0"/>
              </a:rPr>
              <a:t>Corrective maintenance is performed at unpredictable intervals because a component's failure time is not known </a:t>
            </a:r>
            <a:r>
              <a:rPr lang="en-US" i="1" dirty="0">
                <a:solidFill>
                  <a:srgbClr val="000000"/>
                </a:solidFill>
                <a:latin typeface="Times New Roman" panose="02020603050405020304" pitchFamily="18" charset="0"/>
                <a:cs typeface="Times New Roman" panose="02020603050405020304" pitchFamily="18" charset="0"/>
              </a:rPr>
              <a:t>a </a:t>
            </a:r>
            <a:r>
              <a:rPr lang="en-US" b="1" i="1" dirty="0">
                <a:solidFill>
                  <a:srgbClr val="00B0F0"/>
                </a:solidFill>
                <a:latin typeface="Times New Roman" panose="02020603050405020304" pitchFamily="18" charset="0"/>
                <a:cs typeface="Times New Roman" panose="02020603050405020304" pitchFamily="18" charset="0"/>
              </a:rPr>
              <a:t>priori </a:t>
            </a:r>
            <a:r>
              <a:rPr lang="en-US" i="1"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and</a:t>
            </a:r>
          </a:p>
          <a:p>
            <a:pPr marL="342900" lvl="0" indent="-342900" algn="just" fontAlgn="base">
              <a:lnSpc>
                <a:spcPct val="50000"/>
              </a:lnSpc>
              <a:spcBef>
                <a:spcPct val="0"/>
              </a:spcBef>
              <a:spcAft>
                <a:spcPct val="0"/>
              </a:spcAft>
              <a:buClr>
                <a:srgbClr val="FF3300"/>
              </a:buClr>
              <a:buNone/>
            </a:pPr>
            <a:endParaRPr lang="en-US" i="1" dirty="0">
              <a:solidFill>
                <a:srgbClr val="000000"/>
              </a:solidFill>
              <a:latin typeface="Times New Roman" panose="02020603050405020304" pitchFamily="18" charset="0"/>
              <a:cs typeface="Times New Roman" panose="02020603050405020304" pitchFamily="18" charset="0"/>
            </a:endParaRPr>
          </a:p>
          <a:p>
            <a:pPr marL="342900" lvl="0" indent="-342900" algn="just" fontAlgn="base">
              <a:lnSpc>
                <a:spcPct val="100000"/>
              </a:lnSpc>
              <a:spcBef>
                <a:spcPct val="0"/>
              </a:spcBef>
              <a:spcAft>
                <a:spcPct val="0"/>
              </a:spcAft>
              <a:buClr>
                <a:srgbClr val="FF3300"/>
              </a:buClr>
              <a:buFontTx/>
              <a:buChar char="•"/>
            </a:pPr>
            <a:r>
              <a:rPr lang="en-US" dirty="0">
                <a:solidFill>
                  <a:srgbClr val="000000"/>
                </a:solidFill>
                <a:latin typeface="Times New Roman" panose="02020603050405020304" pitchFamily="18" charset="0"/>
                <a:cs typeface="Times New Roman" panose="02020603050405020304" pitchFamily="18" charset="0"/>
              </a:rPr>
              <a:t>The objective of corrective maintenance is to restore the system to satisfactory operation within the shortest possible time.</a:t>
            </a:r>
          </a:p>
          <a:p>
            <a:pPr marL="0" indent="0">
              <a:buNone/>
            </a:pPr>
            <a:endParaRPr lang="en-US" dirty="0"/>
          </a:p>
        </p:txBody>
      </p:sp>
    </p:spTree>
    <p:extLst>
      <p:ext uri="{BB962C8B-B14F-4D97-AF65-F5344CB8AC3E}">
        <p14:creationId xmlns:p14="http://schemas.microsoft.com/office/powerpoint/2010/main" val="311283415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2757" y="205715"/>
            <a:ext cx="10641037" cy="535207"/>
          </a:xfrm>
        </p:spPr>
        <p:txBody>
          <a:bodyPr>
            <a:normAutofit/>
          </a:bodyPr>
          <a:lstStyle/>
          <a:p>
            <a:pPr algn="r"/>
            <a:r>
              <a:rPr lang="en-US" sz="2800" dirty="0">
                <a:latin typeface="Times New Roman" panose="02020603050405020304" pitchFamily="18" charset="0"/>
                <a:cs typeface="Times New Roman" panose="02020603050405020304" pitchFamily="18" charset="0"/>
              </a:rPr>
              <a:t>Cont. </a:t>
            </a:r>
          </a:p>
        </p:txBody>
      </p:sp>
      <p:sp>
        <p:nvSpPr>
          <p:cNvPr id="3" name="Content Placeholder 2"/>
          <p:cNvSpPr>
            <a:spLocks noGrp="1"/>
          </p:cNvSpPr>
          <p:nvPr>
            <p:ph idx="1"/>
          </p:nvPr>
        </p:nvSpPr>
        <p:spPr>
          <a:xfrm>
            <a:off x="838202" y="900332"/>
            <a:ext cx="10809849" cy="5669280"/>
          </a:xfrm>
        </p:spPr>
        <p:txBody>
          <a:bodyPr>
            <a:normAutofit/>
          </a:bodyPr>
          <a:lstStyle/>
          <a:p>
            <a:pPr marL="342900" lvl="0" indent="-342900" fontAlgn="base">
              <a:lnSpc>
                <a:spcPct val="100000"/>
              </a:lnSpc>
              <a:spcBef>
                <a:spcPct val="0"/>
              </a:spcBef>
              <a:spcAft>
                <a:spcPct val="0"/>
              </a:spcAft>
              <a:buClr>
                <a:srgbClr val="FF3300"/>
              </a:buClr>
              <a:buFontTx/>
              <a:buChar char="•"/>
            </a:pPr>
            <a:r>
              <a:rPr lang="en-US" b="1" dirty="0">
                <a:solidFill>
                  <a:srgbClr val="00B050"/>
                </a:solidFill>
                <a:latin typeface="Times New Roman" panose="02020603050405020304" pitchFamily="18" charset="0"/>
                <a:cs typeface="Times New Roman" panose="02020603050405020304" pitchFamily="18" charset="0"/>
              </a:rPr>
              <a:t>Diagnosis of the problem</a:t>
            </a:r>
          </a:p>
          <a:p>
            <a:pPr marL="742950" lvl="1" indent="-285750" fontAlgn="base">
              <a:lnSpc>
                <a:spcPct val="100000"/>
              </a:lnSpc>
              <a:spcBef>
                <a:spcPct val="0"/>
              </a:spcBef>
              <a:spcAft>
                <a:spcPct val="0"/>
              </a:spcAft>
              <a:buFontTx/>
              <a:buChar char="–"/>
            </a:pPr>
            <a:r>
              <a:rPr lang="en-US" sz="2800" dirty="0">
                <a:solidFill>
                  <a:srgbClr val="000000"/>
                </a:solidFill>
                <a:latin typeface="Times New Roman" panose="02020603050405020304" pitchFamily="18" charset="0"/>
                <a:cs typeface="Times New Roman" panose="02020603050405020304" pitchFamily="18" charset="0"/>
              </a:rPr>
              <a:t>Maintenance technician takes time to locate the failed parts or otherwise satisfactorily assess the cause of the system failure</a:t>
            </a:r>
          </a:p>
          <a:p>
            <a:pPr lvl="2" fontAlgn="base">
              <a:lnSpc>
                <a:spcPct val="50000"/>
              </a:lnSpc>
              <a:spcBef>
                <a:spcPct val="0"/>
              </a:spcBef>
              <a:spcAft>
                <a:spcPct val="0"/>
              </a:spcAft>
              <a:buNone/>
            </a:pPr>
            <a:endParaRPr lang="en-US" sz="2800" dirty="0">
              <a:solidFill>
                <a:srgbClr val="000000"/>
              </a:solidFill>
              <a:latin typeface="Times New Roman" panose="02020603050405020304" pitchFamily="18" charset="0"/>
              <a:cs typeface="Times New Roman" panose="02020603050405020304" pitchFamily="18" charset="0"/>
            </a:endParaRPr>
          </a:p>
          <a:p>
            <a:pPr marL="342900" lvl="0" indent="-342900" fontAlgn="base">
              <a:lnSpc>
                <a:spcPct val="100000"/>
              </a:lnSpc>
              <a:spcBef>
                <a:spcPct val="0"/>
              </a:spcBef>
              <a:spcAft>
                <a:spcPct val="0"/>
              </a:spcAft>
              <a:buClr>
                <a:srgbClr val="FF3300"/>
              </a:buClr>
              <a:buFontTx/>
              <a:buChar char="•"/>
            </a:pPr>
            <a:r>
              <a:rPr lang="en-US" b="1" dirty="0">
                <a:solidFill>
                  <a:srgbClr val="00B050"/>
                </a:solidFill>
                <a:latin typeface="Times New Roman" panose="02020603050405020304" pitchFamily="18" charset="0"/>
                <a:cs typeface="Times New Roman" panose="02020603050405020304" pitchFamily="18" charset="0"/>
              </a:rPr>
              <a:t>Repair and/or replacement of faulty component </a:t>
            </a:r>
          </a:p>
          <a:p>
            <a:pPr marL="742950" lvl="1" indent="-285750" fontAlgn="base">
              <a:lnSpc>
                <a:spcPct val="100000"/>
              </a:lnSpc>
              <a:spcBef>
                <a:spcPct val="0"/>
              </a:spcBef>
              <a:spcAft>
                <a:spcPct val="0"/>
              </a:spcAft>
              <a:buFontTx/>
              <a:buChar char="–"/>
            </a:pPr>
            <a:r>
              <a:rPr lang="en-US" sz="2800" dirty="0">
                <a:solidFill>
                  <a:srgbClr val="000000"/>
                </a:solidFill>
                <a:latin typeface="Times New Roman" panose="02020603050405020304" pitchFamily="18" charset="0"/>
                <a:cs typeface="Times New Roman" panose="02020603050405020304" pitchFamily="18" charset="0"/>
              </a:rPr>
              <a:t>Action is taken to address the cause, usually by replacing or repairing the components that caused the system to fail</a:t>
            </a:r>
          </a:p>
          <a:p>
            <a:pPr lvl="2" fontAlgn="base">
              <a:lnSpc>
                <a:spcPct val="50000"/>
              </a:lnSpc>
              <a:spcBef>
                <a:spcPct val="0"/>
              </a:spcBef>
              <a:spcAft>
                <a:spcPct val="0"/>
              </a:spcAft>
              <a:buNone/>
            </a:pPr>
            <a:endParaRPr lang="en-US" sz="2800" dirty="0">
              <a:solidFill>
                <a:srgbClr val="000000"/>
              </a:solidFill>
              <a:latin typeface="Times New Roman" panose="02020603050405020304" pitchFamily="18" charset="0"/>
              <a:cs typeface="Times New Roman" panose="02020603050405020304" pitchFamily="18" charset="0"/>
            </a:endParaRPr>
          </a:p>
          <a:p>
            <a:pPr marL="342900" lvl="0" indent="-342900" fontAlgn="base">
              <a:lnSpc>
                <a:spcPct val="100000"/>
              </a:lnSpc>
              <a:spcBef>
                <a:spcPct val="0"/>
              </a:spcBef>
              <a:spcAft>
                <a:spcPct val="0"/>
              </a:spcAft>
              <a:buClr>
                <a:srgbClr val="FF3300"/>
              </a:buClr>
              <a:buFontTx/>
              <a:buChar char="•"/>
            </a:pPr>
            <a:r>
              <a:rPr lang="en-US" b="1" dirty="0">
                <a:solidFill>
                  <a:srgbClr val="00B050"/>
                </a:solidFill>
                <a:latin typeface="Times New Roman" panose="02020603050405020304" pitchFamily="18" charset="0"/>
                <a:cs typeface="Times New Roman" panose="02020603050405020304" pitchFamily="18" charset="0"/>
              </a:rPr>
              <a:t>Verification of the repair action </a:t>
            </a:r>
          </a:p>
          <a:p>
            <a:pPr marL="742950" lvl="1" indent="-285750" fontAlgn="base">
              <a:lnSpc>
                <a:spcPct val="100000"/>
              </a:lnSpc>
              <a:spcBef>
                <a:spcPct val="0"/>
              </a:spcBef>
              <a:spcAft>
                <a:spcPct val="0"/>
              </a:spcAft>
              <a:buFontTx/>
              <a:buChar char="–"/>
            </a:pPr>
            <a:r>
              <a:rPr lang="en-US" sz="2800" dirty="0">
                <a:solidFill>
                  <a:srgbClr val="000000"/>
                </a:solidFill>
                <a:latin typeface="Times New Roman" panose="02020603050405020304" pitchFamily="18" charset="0"/>
                <a:cs typeface="Times New Roman" panose="02020603050405020304" pitchFamily="18" charset="0"/>
              </a:rPr>
              <a:t>Once components have been repaired or replaced, the maintenance technician must verify that the system is again successfully operating</a:t>
            </a:r>
          </a:p>
          <a:p>
            <a:pPr marL="0" indent="0">
              <a:buNone/>
            </a:pPr>
            <a:endParaRPr lang="en-US" dirty="0"/>
          </a:p>
        </p:txBody>
      </p:sp>
    </p:spTree>
    <p:extLst>
      <p:ext uri="{BB962C8B-B14F-4D97-AF65-F5344CB8AC3E}">
        <p14:creationId xmlns:p14="http://schemas.microsoft.com/office/powerpoint/2010/main" val="280406178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220200" cy="675884"/>
          </a:xfrm>
        </p:spPr>
        <p:txBody>
          <a:bodyPr>
            <a:normAutofit/>
          </a:bodyPr>
          <a:lstStyle/>
          <a:p>
            <a:r>
              <a:rPr lang="en-US" sz="2800" b="1" dirty="0">
                <a:solidFill>
                  <a:srgbClr val="FF0000"/>
                </a:solidFill>
                <a:latin typeface="Lucida Calligraphy" panose="03010101010101010101" pitchFamily="66" charset="0"/>
              </a:rPr>
              <a:t>B) preventive maintenance</a:t>
            </a:r>
            <a:endParaRPr lang="en-US" sz="2800" dirty="0">
              <a:solidFill>
                <a:srgbClr val="FF0000"/>
              </a:solidFill>
              <a:latin typeface="Lucida Calligraphy" panose="03010101010101010101" pitchFamily="66" charset="0"/>
            </a:endParaRPr>
          </a:p>
        </p:txBody>
      </p:sp>
      <p:sp>
        <p:nvSpPr>
          <p:cNvPr id="3" name="Content Placeholder 2"/>
          <p:cNvSpPr>
            <a:spLocks noGrp="1"/>
          </p:cNvSpPr>
          <p:nvPr>
            <p:ph idx="1"/>
          </p:nvPr>
        </p:nvSpPr>
        <p:spPr>
          <a:xfrm>
            <a:off x="838200" y="1322362"/>
            <a:ext cx="10894255" cy="5359791"/>
          </a:xfrm>
        </p:spPr>
        <p:txBody>
          <a:bodyPr>
            <a:normAutofit/>
          </a:bodyPr>
          <a:lstStyle/>
          <a:p>
            <a:pPr marL="342900" lvl="0" indent="-342900" fontAlgn="base">
              <a:spcBef>
                <a:spcPct val="0"/>
              </a:spcBef>
              <a:spcAft>
                <a:spcPct val="0"/>
              </a:spcAft>
              <a:buClr>
                <a:srgbClr val="FF3300"/>
              </a:buClr>
              <a:buFontTx/>
              <a:buChar char="•"/>
            </a:pPr>
            <a:r>
              <a:rPr lang="en-US" sz="2400" b="1" dirty="0">
                <a:solidFill>
                  <a:srgbClr val="00B050"/>
                </a:solidFill>
                <a:latin typeface="Times New Roman" panose="02020603050405020304" pitchFamily="18" charset="0"/>
                <a:cs typeface="Times New Roman" panose="02020603050405020304" pitchFamily="18" charset="0"/>
              </a:rPr>
              <a:t>The practice of replacing components or subsystems before they fail to promote continuous system operation</a:t>
            </a:r>
          </a:p>
          <a:p>
            <a:pPr marL="742950" lvl="1" indent="-285750" fontAlgn="base">
              <a:lnSpc>
                <a:spcPct val="50000"/>
              </a:lnSpc>
              <a:spcBef>
                <a:spcPct val="0"/>
              </a:spcBef>
              <a:spcAft>
                <a:spcPct val="0"/>
              </a:spcAft>
              <a:buNone/>
            </a:pPr>
            <a:endParaRPr lang="en-US" dirty="0">
              <a:solidFill>
                <a:srgbClr val="000000"/>
              </a:solidFill>
              <a:latin typeface="Times New Roman" panose="02020603050405020304" pitchFamily="18" charset="0"/>
              <a:cs typeface="Times New Roman" panose="02020603050405020304" pitchFamily="18" charset="0"/>
            </a:endParaRPr>
          </a:p>
          <a:p>
            <a:pPr marL="342900" lvl="0" indent="-342900" fontAlgn="base">
              <a:spcBef>
                <a:spcPct val="0"/>
              </a:spcBef>
              <a:spcAft>
                <a:spcPct val="0"/>
              </a:spcAft>
              <a:buClr>
                <a:srgbClr val="FF3300"/>
              </a:buClr>
              <a:buFontTx/>
              <a:buChar char="•"/>
            </a:pPr>
            <a:r>
              <a:rPr lang="en-US" sz="2400" b="1" dirty="0">
                <a:solidFill>
                  <a:srgbClr val="00B050"/>
                </a:solidFill>
                <a:latin typeface="Times New Roman" panose="02020603050405020304" pitchFamily="18" charset="0"/>
                <a:cs typeface="Times New Roman" panose="02020603050405020304" pitchFamily="18" charset="0"/>
              </a:rPr>
              <a:t>The preventive maintenance schedule is based on:</a:t>
            </a:r>
          </a:p>
          <a:p>
            <a:pPr marL="742950" lvl="1" indent="-285750" fontAlgn="base">
              <a:spcBef>
                <a:spcPct val="0"/>
              </a:spcBef>
              <a:spcAft>
                <a:spcPct val="0"/>
              </a:spcAft>
              <a:buClr>
                <a:srgbClr val="000000"/>
              </a:buClr>
              <a:buFontTx/>
              <a:buChar char="–"/>
            </a:pPr>
            <a:r>
              <a:rPr lang="en-US" dirty="0">
                <a:solidFill>
                  <a:srgbClr val="000000"/>
                </a:solidFill>
                <a:latin typeface="Times New Roman" panose="02020603050405020304" pitchFamily="18" charset="0"/>
                <a:cs typeface="Times New Roman" panose="02020603050405020304" pitchFamily="18" charset="0"/>
              </a:rPr>
              <a:t>Observation of past system behavior</a:t>
            </a:r>
          </a:p>
          <a:p>
            <a:pPr marL="742950" lvl="1" indent="-285750" fontAlgn="base">
              <a:spcBef>
                <a:spcPct val="0"/>
              </a:spcBef>
              <a:spcAft>
                <a:spcPct val="0"/>
              </a:spcAft>
              <a:buClr>
                <a:srgbClr val="000000"/>
              </a:buClr>
              <a:buFontTx/>
              <a:buChar char="–"/>
            </a:pPr>
            <a:r>
              <a:rPr lang="en-US" dirty="0">
                <a:solidFill>
                  <a:srgbClr val="000000"/>
                </a:solidFill>
                <a:latin typeface="Times New Roman" panose="02020603050405020304" pitchFamily="18" charset="0"/>
                <a:cs typeface="Times New Roman" panose="02020603050405020304" pitchFamily="18" charset="0"/>
              </a:rPr>
              <a:t>Component wear-out mechanisms</a:t>
            </a:r>
          </a:p>
          <a:p>
            <a:pPr marL="742950" lvl="1" indent="-285750" fontAlgn="base">
              <a:spcBef>
                <a:spcPct val="0"/>
              </a:spcBef>
              <a:spcAft>
                <a:spcPct val="0"/>
              </a:spcAft>
              <a:buClr>
                <a:srgbClr val="000000"/>
              </a:buClr>
              <a:buFontTx/>
              <a:buChar char="–"/>
            </a:pPr>
            <a:r>
              <a:rPr lang="en-US" dirty="0">
                <a:solidFill>
                  <a:srgbClr val="000000"/>
                </a:solidFill>
                <a:latin typeface="Times New Roman" panose="02020603050405020304" pitchFamily="18" charset="0"/>
                <a:cs typeface="Times New Roman" panose="02020603050405020304" pitchFamily="18" charset="0"/>
              </a:rPr>
              <a:t>Knowledge of components vital to continued system operation</a:t>
            </a:r>
          </a:p>
          <a:p>
            <a:pPr marL="742950" lvl="1" indent="-285750" fontAlgn="base">
              <a:lnSpc>
                <a:spcPct val="50000"/>
              </a:lnSpc>
              <a:spcBef>
                <a:spcPct val="0"/>
              </a:spcBef>
              <a:spcAft>
                <a:spcPct val="0"/>
              </a:spcAft>
              <a:buNone/>
            </a:pPr>
            <a:endParaRPr lang="en-US" dirty="0">
              <a:solidFill>
                <a:srgbClr val="000000"/>
              </a:solidFill>
              <a:latin typeface="Times New Roman" panose="02020603050405020304" pitchFamily="18" charset="0"/>
              <a:cs typeface="Times New Roman" panose="02020603050405020304" pitchFamily="18" charset="0"/>
            </a:endParaRPr>
          </a:p>
          <a:p>
            <a:pPr marL="342900" lvl="0" indent="-342900" fontAlgn="base">
              <a:spcBef>
                <a:spcPct val="0"/>
              </a:spcBef>
              <a:spcAft>
                <a:spcPct val="0"/>
              </a:spcAft>
              <a:buClr>
                <a:srgbClr val="FF3300"/>
              </a:buClr>
              <a:buFontTx/>
              <a:buChar char="•"/>
            </a:pPr>
            <a:r>
              <a:rPr lang="en-US" sz="2400" b="1" dirty="0">
                <a:solidFill>
                  <a:srgbClr val="00B050"/>
                </a:solidFill>
                <a:latin typeface="Times New Roman" panose="02020603050405020304" pitchFamily="18" charset="0"/>
                <a:cs typeface="Times New Roman" panose="02020603050405020304" pitchFamily="18" charset="0"/>
              </a:rPr>
              <a:t>Cost is always a factor in the scheduling of preventive maintenance</a:t>
            </a:r>
          </a:p>
          <a:p>
            <a:pPr marL="342900" lvl="0" indent="-342900" fontAlgn="base">
              <a:lnSpc>
                <a:spcPct val="50000"/>
              </a:lnSpc>
              <a:spcBef>
                <a:spcPct val="0"/>
              </a:spcBef>
              <a:spcAft>
                <a:spcPct val="0"/>
              </a:spcAft>
              <a:buClr>
                <a:srgbClr val="FF3300"/>
              </a:buClr>
              <a:buNone/>
            </a:pPr>
            <a:endParaRPr lang="en-US" sz="2400" dirty="0">
              <a:solidFill>
                <a:srgbClr val="000000"/>
              </a:solidFill>
              <a:latin typeface="Times New Roman" panose="02020603050405020304" pitchFamily="18" charset="0"/>
              <a:cs typeface="Times New Roman" panose="02020603050405020304" pitchFamily="18" charset="0"/>
            </a:endParaRPr>
          </a:p>
          <a:p>
            <a:pPr marL="742950" lvl="1" indent="-285750" fontAlgn="base">
              <a:spcBef>
                <a:spcPct val="0"/>
              </a:spcBef>
              <a:spcAft>
                <a:spcPct val="0"/>
              </a:spcAft>
              <a:buFontTx/>
              <a:buChar char="–"/>
            </a:pPr>
            <a:r>
              <a:rPr lang="en-US" dirty="0">
                <a:solidFill>
                  <a:srgbClr val="000000"/>
                </a:solidFill>
                <a:latin typeface="Times New Roman" panose="02020603050405020304" pitchFamily="18" charset="0"/>
                <a:cs typeface="Times New Roman" panose="02020603050405020304" pitchFamily="18" charset="0"/>
              </a:rPr>
              <a:t>Reliability may be a factor, but cost is a more general term because reliability &amp; risk can be expressed in terms of cost</a:t>
            </a:r>
          </a:p>
          <a:p>
            <a:pPr marL="742950" lvl="1" indent="-285750" fontAlgn="base">
              <a:lnSpc>
                <a:spcPct val="50000"/>
              </a:lnSpc>
              <a:spcBef>
                <a:spcPct val="0"/>
              </a:spcBef>
              <a:spcAft>
                <a:spcPct val="0"/>
              </a:spcAft>
              <a:buNone/>
            </a:pPr>
            <a:endParaRPr lang="en-US" dirty="0">
              <a:solidFill>
                <a:srgbClr val="000000"/>
              </a:solidFill>
              <a:latin typeface="Times New Roman" panose="02020603050405020304" pitchFamily="18" charset="0"/>
              <a:cs typeface="Times New Roman" panose="02020603050405020304" pitchFamily="18" charset="0"/>
            </a:endParaRPr>
          </a:p>
          <a:p>
            <a:pPr marL="742950" lvl="1" indent="-285750" fontAlgn="base">
              <a:spcBef>
                <a:spcPct val="0"/>
              </a:spcBef>
              <a:spcAft>
                <a:spcPct val="0"/>
              </a:spcAft>
              <a:buFontTx/>
              <a:buChar char="–"/>
            </a:pPr>
            <a:r>
              <a:rPr lang="en-US" dirty="0">
                <a:solidFill>
                  <a:srgbClr val="000000"/>
                </a:solidFill>
                <a:latin typeface="Times New Roman" panose="02020603050405020304" pitchFamily="18" charset="0"/>
                <a:cs typeface="Times New Roman" panose="02020603050405020304" pitchFamily="18" charset="0"/>
              </a:rPr>
              <a:t>In many circumstances, it may be financially better to replace parts or components that have not failed at predetermined intervals rather than wait for a system failure that may result in a costly disruption in operations</a:t>
            </a:r>
          </a:p>
          <a:p>
            <a:pPr marL="0" indent="0">
              <a:buNone/>
            </a:pPr>
            <a:endParaRPr lang="en-US" dirty="0"/>
          </a:p>
        </p:txBody>
      </p:sp>
    </p:spTree>
    <p:extLst>
      <p:ext uri="{BB962C8B-B14F-4D97-AF65-F5344CB8AC3E}">
        <p14:creationId xmlns:p14="http://schemas.microsoft.com/office/powerpoint/2010/main" val="1933677848"/>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045" y="210384"/>
            <a:ext cx="8559019" cy="478937"/>
          </a:xfrm>
        </p:spPr>
        <p:txBody>
          <a:bodyPr>
            <a:normAutofit fontScale="90000"/>
          </a:bodyPr>
          <a:lstStyle/>
          <a:p>
            <a:r>
              <a:rPr lang="en-US" sz="3200" b="1" dirty="0">
                <a:solidFill>
                  <a:srgbClr val="FF0000"/>
                </a:solidFill>
                <a:latin typeface="Lucida Calligraphy" panose="03010101010101010101" pitchFamily="66" charset="0"/>
              </a:rPr>
              <a:t>C) Inspections</a:t>
            </a:r>
            <a:endParaRPr lang="en-US" sz="3200" dirty="0">
              <a:solidFill>
                <a:srgbClr val="FF0000"/>
              </a:solidFill>
              <a:latin typeface="Lucida Calligraphy" panose="03010101010101010101" pitchFamily="66" charset="0"/>
            </a:endParaRPr>
          </a:p>
        </p:txBody>
      </p:sp>
      <p:sp>
        <p:nvSpPr>
          <p:cNvPr id="3" name="Content Placeholder 2"/>
          <p:cNvSpPr>
            <a:spLocks noGrp="1"/>
          </p:cNvSpPr>
          <p:nvPr>
            <p:ph idx="1"/>
          </p:nvPr>
        </p:nvSpPr>
        <p:spPr>
          <a:xfrm>
            <a:off x="886265" y="970671"/>
            <a:ext cx="10311619" cy="5317588"/>
          </a:xfrm>
        </p:spPr>
        <p:txBody>
          <a:bodyPr>
            <a:normAutofit/>
          </a:bodyPr>
          <a:lstStyle/>
          <a:p>
            <a:pPr marL="342900" lvl="0" indent="-342900" algn="just" fontAlgn="base">
              <a:lnSpc>
                <a:spcPct val="100000"/>
              </a:lnSpc>
              <a:spcBef>
                <a:spcPct val="0"/>
              </a:spcBef>
              <a:spcAft>
                <a:spcPct val="0"/>
              </a:spcAft>
              <a:buClr>
                <a:srgbClr val="FF3300"/>
              </a:buClr>
              <a:buFontTx/>
              <a:buChar char="•"/>
            </a:pPr>
            <a:r>
              <a:rPr lang="en-US" dirty="0">
                <a:solidFill>
                  <a:srgbClr val="000000"/>
                </a:solidFill>
                <a:latin typeface="Times New Roman" panose="02020603050405020304" pitchFamily="18" charset="0"/>
                <a:cs typeface="Times New Roman" panose="02020603050405020304" pitchFamily="18" charset="0"/>
              </a:rPr>
              <a:t>Used to uncover hidden failures (also called dormant failures)</a:t>
            </a:r>
          </a:p>
          <a:p>
            <a:pPr marL="742950" lvl="1" indent="-285750" algn="just" fontAlgn="base">
              <a:lnSpc>
                <a:spcPct val="50000"/>
              </a:lnSpc>
              <a:spcBef>
                <a:spcPct val="0"/>
              </a:spcBef>
              <a:spcAft>
                <a:spcPct val="0"/>
              </a:spcAft>
              <a:buNone/>
            </a:pPr>
            <a:endParaRPr lang="en-US" sz="2800" dirty="0">
              <a:solidFill>
                <a:srgbClr val="000000"/>
              </a:solidFill>
              <a:latin typeface="Times New Roman" panose="02020603050405020304" pitchFamily="18" charset="0"/>
              <a:cs typeface="Times New Roman" panose="02020603050405020304" pitchFamily="18" charset="0"/>
            </a:endParaRPr>
          </a:p>
          <a:p>
            <a:pPr marL="342900" lvl="0" indent="-342900" algn="just" fontAlgn="base">
              <a:lnSpc>
                <a:spcPct val="100000"/>
              </a:lnSpc>
              <a:spcBef>
                <a:spcPct val="0"/>
              </a:spcBef>
              <a:spcAft>
                <a:spcPct val="0"/>
              </a:spcAft>
              <a:buClr>
                <a:srgbClr val="FF3300"/>
              </a:buClr>
              <a:buFontTx/>
              <a:buChar char="•"/>
            </a:pPr>
            <a:r>
              <a:rPr lang="en-US" dirty="0">
                <a:solidFill>
                  <a:srgbClr val="000000"/>
                </a:solidFill>
                <a:latin typeface="Times New Roman" panose="02020603050405020304" pitchFamily="18" charset="0"/>
                <a:cs typeface="Times New Roman" panose="02020603050405020304" pitchFamily="18" charset="0"/>
              </a:rPr>
              <a:t>In general, no maintenance action is performed on the component during an inspection unless the component is found failed causing a corrective maintenance action to be initiated</a:t>
            </a:r>
          </a:p>
          <a:p>
            <a:pPr marL="342900" lvl="0" indent="-342900" algn="just" fontAlgn="base">
              <a:lnSpc>
                <a:spcPct val="50000"/>
              </a:lnSpc>
              <a:spcBef>
                <a:spcPct val="0"/>
              </a:spcBef>
              <a:spcAft>
                <a:spcPct val="0"/>
              </a:spcAft>
              <a:buClr>
                <a:srgbClr val="FF3300"/>
              </a:buClr>
              <a:buNone/>
            </a:pPr>
            <a:endParaRPr lang="en-US" dirty="0">
              <a:solidFill>
                <a:srgbClr val="000000"/>
              </a:solidFill>
              <a:latin typeface="Times New Roman" panose="02020603050405020304" pitchFamily="18" charset="0"/>
              <a:cs typeface="Times New Roman" panose="02020603050405020304" pitchFamily="18" charset="0"/>
            </a:endParaRPr>
          </a:p>
          <a:p>
            <a:pPr marL="342900" lvl="0" indent="-342900" algn="just" fontAlgn="base">
              <a:lnSpc>
                <a:spcPct val="100000"/>
              </a:lnSpc>
              <a:spcBef>
                <a:spcPct val="0"/>
              </a:spcBef>
              <a:spcAft>
                <a:spcPct val="0"/>
              </a:spcAft>
              <a:buClr>
                <a:srgbClr val="FF3300"/>
              </a:buClr>
              <a:buFontTx/>
              <a:buChar char="•"/>
            </a:pPr>
            <a:r>
              <a:rPr lang="en-US" dirty="0">
                <a:solidFill>
                  <a:srgbClr val="000000"/>
                </a:solidFill>
                <a:latin typeface="Times New Roman" panose="02020603050405020304" pitchFamily="18" charset="0"/>
                <a:cs typeface="Times New Roman" panose="02020603050405020304" pitchFamily="18" charset="0"/>
              </a:rPr>
              <a:t>Sometimes there may be a partial restoration of the inspected item performed during an inspection</a:t>
            </a:r>
          </a:p>
          <a:p>
            <a:pPr marL="742950" lvl="1" indent="-285750" algn="just" fontAlgn="base">
              <a:lnSpc>
                <a:spcPct val="50000"/>
              </a:lnSpc>
              <a:spcBef>
                <a:spcPct val="0"/>
              </a:spcBef>
              <a:spcAft>
                <a:spcPct val="0"/>
              </a:spcAft>
              <a:buNone/>
            </a:pPr>
            <a:endParaRPr lang="en-US" sz="2800" dirty="0">
              <a:solidFill>
                <a:srgbClr val="000000"/>
              </a:solidFill>
              <a:latin typeface="Times New Roman" panose="02020603050405020304" pitchFamily="18" charset="0"/>
              <a:cs typeface="Times New Roman" panose="02020603050405020304" pitchFamily="18" charset="0"/>
            </a:endParaRPr>
          </a:p>
          <a:p>
            <a:pPr marL="742950" lvl="1" indent="-285750" algn="just" fontAlgn="base">
              <a:lnSpc>
                <a:spcPct val="100000"/>
              </a:lnSpc>
              <a:spcBef>
                <a:spcPct val="0"/>
              </a:spcBef>
              <a:spcAft>
                <a:spcPct val="0"/>
              </a:spcAft>
              <a:buFontTx/>
              <a:buChar char="–"/>
            </a:pPr>
            <a:r>
              <a:rPr lang="en-US" sz="2800" dirty="0">
                <a:solidFill>
                  <a:srgbClr val="000000"/>
                </a:solidFill>
                <a:latin typeface="Times New Roman" panose="02020603050405020304" pitchFamily="18" charset="0"/>
                <a:cs typeface="Times New Roman" panose="02020603050405020304" pitchFamily="18" charset="0"/>
              </a:rPr>
              <a:t>For example, when checking the motor oil in a car between scheduled oil changes, one might occasionally add some oil in order to keep it at a constant level </a:t>
            </a:r>
          </a:p>
          <a:p>
            <a:pPr marL="0" indent="0">
              <a:buNone/>
            </a:pPr>
            <a:r>
              <a:rPr lang="en-US" dirty="0"/>
              <a:t> </a:t>
            </a:r>
          </a:p>
        </p:txBody>
      </p:sp>
    </p:spTree>
    <p:extLst>
      <p:ext uri="{BB962C8B-B14F-4D97-AF65-F5344CB8AC3E}">
        <p14:creationId xmlns:p14="http://schemas.microsoft.com/office/powerpoint/2010/main" val="281080696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6498" y="365126"/>
            <a:ext cx="5872089" cy="816560"/>
          </a:xfrm>
          <a:ln>
            <a:solidFill>
              <a:srgbClr val="00B050"/>
            </a:solidFill>
          </a:ln>
        </p:spPr>
        <p:txBody>
          <a:bodyPr>
            <a:normAutofit/>
          </a:bodyPr>
          <a:lstStyle/>
          <a:p>
            <a:r>
              <a:rPr lang="en-US" sz="3200" b="1" dirty="0">
                <a:solidFill>
                  <a:srgbClr val="FF0000"/>
                </a:solidFill>
                <a:latin typeface="Lucida Calligraphy" panose="03010101010101010101" pitchFamily="66" charset="0"/>
              </a:rPr>
              <a:t>Maintenance Downtime</a:t>
            </a:r>
            <a:endParaRPr lang="en-US" dirty="0">
              <a:solidFill>
                <a:srgbClr val="FF0000"/>
              </a:solidFill>
              <a:latin typeface="Lucida Calligraphy" panose="03010101010101010101" pitchFamily="66" charset="0"/>
            </a:endParaRPr>
          </a:p>
        </p:txBody>
      </p:sp>
      <p:sp>
        <p:nvSpPr>
          <p:cNvPr id="3" name="Content Placeholder 2"/>
          <p:cNvSpPr>
            <a:spLocks noGrp="1"/>
          </p:cNvSpPr>
          <p:nvPr>
            <p:ph idx="1"/>
          </p:nvPr>
        </p:nvSpPr>
        <p:spPr>
          <a:xfrm>
            <a:off x="407966" y="1313576"/>
            <a:ext cx="11593534" cy="5358687"/>
          </a:xfrm>
        </p:spPr>
        <p:txBody>
          <a:bodyPr>
            <a:normAutofit fontScale="92500" lnSpcReduction="20000"/>
          </a:bodyPr>
          <a:lstStyle/>
          <a:p>
            <a:pPr marL="342900" lvl="0" indent="-342900" fontAlgn="base">
              <a:lnSpc>
                <a:spcPct val="150000"/>
              </a:lnSpc>
              <a:spcBef>
                <a:spcPct val="0"/>
              </a:spcBef>
              <a:spcAft>
                <a:spcPct val="0"/>
              </a:spcAft>
              <a:buClr>
                <a:srgbClr val="FF3300"/>
              </a:buClr>
              <a:buFontTx/>
              <a:buChar char="•"/>
            </a:pPr>
            <a:r>
              <a:rPr lang="en-US" sz="2600" dirty="0">
                <a:solidFill>
                  <a:srgbClr val="000000"/>
                </a:solidFill>
                <a:latin typeface="Times New Roman" panose="02020603050405020304" pitchFamily="18" charset="0"/>
                <a:cs typeface="Times New Roman" panose="02020603050405020304" pitchFamily="18" charset="0"/>
              </a:rPr>
              <a:t>There is time associated with each maintenance action,</a:t>
            </a:r>
            <a:r>
              <a:rPr lang="en-US" sz="2600" i="1" dirty="0">
                <a:solidFill>
                  <a:srgbClr val="000000"/>
                </a:solidFill>
                <a:latin typeface="Times New Roman" panose="02020603050405020304" pitchFamily="18" charset="0"/>
                <a:cs typeface="Times New Roman" panose="02020603050405020304" pitchFamily="18" charset="0"/>
              </a:rPr>
              <a:t> i.e.</a:t>
            </a:r>
            <a:r>
              <a:rPr lang="en-US" sz="2600" dirty="0">
                <a:solidFill>
                  <a:srgbClr val="000000"/>
                </a:solidFill>
                <a:latin typeface="Times New Roman" panose="02020603050405020304" pitchFamily="18" charset="0"/>
                <a:cs typeface="Times New Roman" panose="02020603050405020304" pitchFamily="18" charset="0"/>
              </a:rPr>
              <a:t> amount of time it takes to complete the action.</a:t>
            </a:r>
          </a:p>
          <a:p>
            <a:pPr marL="342900" lvl="0" indent="-342900" fontAlgn="base">
              <a:lnSpc>
                <a:spcPct val="150000"/>
              </a:lnSpc>
              <a:spcBef>
                <a:spcPct val="0"/>
              </a:spcBef>
              <a:spcAft>
                <a:spcPct val="0"/>
              </a:spcAft>
              <a:buClr>
                <a:srgbClr val="FF3300"/>
              </a:buClr>
              <a:buFontTx/>
              <a:buChar char="•"/>
            </a:pPr>
            <a:r>
              <a:rPr lang="en-US" sz="2600" dirty="0">
                <a:solidFill>
                  <a:srgbClr val="000000"/>
                </a:solidFill>
                <a:latin typeface="Times New Roman" panose="02020603050405020304" pitchFamily="18" charset="0"/>
                <a:cs typeface="Times New Roman" panose="02020603050405020304" pitchFamily="18" charset="0"/>
              </a:rPr>
              <a:t>This time is referred to as </a:t>
            </a:r>
            <a:r>
              <a:rPr lang="en-US" sz="2600" b="1" i="1" dirty="0">
                <a:solidFill>
                  <a:srgbClr val="00B050"/>
                </a:solidFill>
                <a:latin typeface="Times New Roman" panose="02020603050405020304" pitchFamily="18" charset="0"/>
                <a:cs typeface="Times New Roman" panose="02020603050405020304" pitchFamily="18" charset="0"/>
              </a:rPr>
              <a:t>downtime</a:t>
            </a:r>
            <a:r>
              <a:rPr lang="en-US" sz="2600" dirty="0">
                <a:solidFill>
                  <a:srgbClr val="000000"/>
                </a:solidFill>
                <a:latin typeface="Times New Roman" panose="02020603050405020304" pitchFamily="18" charset="0"/>
                <a:cs typeface="Times New Roman" panose="02020603050405020304" pitchFamily="18" charset="0"/>
              </a:rPr>
              <a:t> &amp; defined as </a:t>
            </a:r>
            <a:r>
              <a:rPr lang="en-US" sz="2600" b="1" dirty="0">
                <a:solidFill>
                  <a:srgbClr val="00B0F0"/>
                </a:solidFill>
                <a:latin typeface="Times New Roman" panose="02020603050405020304" pitchFamily="18" charset="0"/>
                <a:cs typeface="Times New Roman" panose="02020603050405020304" pitchFamily="18" charset="0"/>
              </a:rPr>
              <a:t>the length of time an item is not operational</a:t>
            </a:r>
          </a:p>
          <a:p>
            <a:pPr marL="342900" lvl="0" indent="-342900" fontAlgn="base">
              <a:lnSpc>
                <a:spcPct val="150000"/>
              </a:lnSpc>
              <a:spcBef>
                <a:spcPct val="0"/>
              </a:spcBef>
              <a:spcAft>
                <a:spcPct val="0"/>
              </a:spcAft>
              <a:buClr>
                <a:srgbClr val="FF3300"/>
              </a:buClr>
              <a:buFontTx/>
              <a:buChar char="•"/>
            </a:pPr>
            <a:r>
              <a:rPr lang="en-US" sz="2600" b="1" u="sng" dirty="0">
                <a:solidFill>
                  <a:srgbClr val="FF0000"/>
                </a:solidFill>
                <a:latin typeface="Times New Roman" panose="02020603050405020304" pitchFamily="18" charset="0"/>
                <a:cs typeface="Times New Roman" panose="02020603050405020304" pitchFamily="18" charset="0"/>
              </a:rPr>
              <a:t>There are a number of different factors that can affect the length of downtime</a:t>
            </a:r>
          </a:p>
          <a:p>
            <a:pPr marL="742950" lvl="1" indent="-285750" fontAlgn="base">
              <a:lnSpc>
                <a:spcPct val="150000"/>
              </a:lnSpc>
              <a:spcBef>
                <a:spcPct val="0"/>
              </a:spcBef>
              <a:spcAft>
                <a:spcPct val="0"/>
              </a:spcAft>
              <a:buFontTx/>
              <a:buChar char="–"/>
            </a:pPr>
            <a:r>
              <a:rPr lang="en-US" sz="2600" dirty="0">
                <a:solidFill>
                  <a:srgbClr val="000000"/>
                </a:solidFill>
                <a:latin typeface="Times New Roman" panose="02020603050405020304" pitchFamily="18" charset="0"/>
                <a:cs typeface="Times New Roman" panose="02020603050405020304" pitchFamily="18" charset="0"/>
              </a:rPr>
              <a:t>Physical characteristics of the system,</a:t>
            </a:r>
          </a:p>
          <a:p>
            <a:pPr marL="742950" lvl="1" indent="-285750" fontAlgn="base">
              <a:lnSpc>
                <a:spcPct val="150000"/>
              </a:lnSpc>
              <a:spcBef>
                <a:spcPct val="0"/>
              </a:spcBef>
              <a:spcAft>
                <a:spcPct val="0"/>
              </a:spcAft>
              <a:buFontTx/>
              <a:buChar char="–"/>
            </a:pPr>
            <a:r>
              <a:rPr lang="en-US" sz="2600" dirty="0">
                <a:solidFill>
                  <a:srgbClr val="000000"/>
                </a:solidFill>
                <a:latin typeface="Times New Roman" panose="02020603050405020304" pitchFamily="18" charset="0"/>
                <a:cs typeface="Times New Roman" panose="02020603050405020304" pitchFamily="18" charset="0"/>
              </a:rPr>
              <a:t>Repair crew availability,</a:t>
            </a:r>
          </a:p>
          <a:p>
            <a:pPr marL="742950" lvl="1" indent="-285750" fontAlgn="base">
              <a:lnSpc>
                <a:spcPct val="150000"/>
              </a:lnSpc>
              <a:spcBef>
                <a:spcPct val="0"/>
              </a:spcBef>
              <a:spcAft>
                <a:spcPct val="0"/>
              </a:spcAft>
              <a:buFontTx/>
              <a:buChar char="–"/>
            </a:pPr>
            <a:r>
              <a:rPr lang="en-US" sz="2600" dirty="0">
                <a:solidFill>
                  <a:srgbClr val="000000"/>
                </a:solidFill>
                <a:latin typeface="Times New Roman" panose="02020603050405020304" pitchFamily="18" charset="0"/>
                <a:cs typeface="Times New Roman" panose="02020603050405020304" pitchFamily="18" charset="0"/>
              </a:rPr>
              <a:t>Spare part availability &amp; other ILS factors and</a:t>
            </a:r>
          </a:p>
          <a:p>
            <a:pPr marL="742950" lvl="1" indent="-285750" fontAlgn="base">
              <a:lnSpc>
                <a:spcPct val="150000"/>
              </a:lnSpc>
              <a:spcBef>
                <a:spcPct val="0"/>
              </a:spcBef>
              <a:spcAft>
                <a:spcPct val="0"/>
              </a:spcAft>
              <a:buFontTx/>
              <a:buChar char="–"/>
            </a:pPr>
            <a:r>
              <a:rPr lang="en-US" sz="2600" dirty="0">
                <a:solidFill>
                  <a:srgbClr val="000000"/>
                </a:solidFill>
                <a:latin typeface="Times New Roman" panose="02020603050405020304" pitchFamily="18" charset="0"/>
                <a:cs typeface="Times New Roman" panose="02020603050405020304" pitchFamily="18" charset="0"/>
              </a:rPr>
              <a:t>Human factors &amp; Environmental factors</a:t>
            </a:r>
          </a:p>
          <a:p>
            <a:pPr marL="342900" lvl="0" indent="-342900" fontAlgn="base">
              <a:lnSpc>
                <a:spcPct val="150000"/>
              </a:lnSpc>
              <a:spcBef>
                <a:spcPct val="0"/>
              </a:spcBef>
              <a:spcAft>
                <a:spcPct val="0"/>
              </a:spcAft>
              <a:buClr>
                <a:srgbClr val="FF3300"/>
              </a:buClr>
              <a:buFontTx/>
              <a:buChar char="•"/>
            </a:pPr>
            <a:r>
              <a:rPr lang="en-US" sz="2600" dirty="0">
                <a:solidFill>
                  <a:srgbClr val="000000"/>
                </a:solidFill>
                <a:latin typeface="Times New Roman" panose="02020603050405020304" pitchFamily="18" charset="0"/>
                <a:cs typeface="Times New Roman" panose="02020603050405020304" pitchFamily="18" charset="0"/>
              </a:rPr>
              <a:t>There are two Downtime categories for these factors:  Waiting Downtime &amp; Active Downtime.</a:t>
            </a:r>
          </a:p>
          <a:p>
            <a:pPr marL="0" indent="0">
              <a:buNone/>
            </a:pPr>
            <a:endParaRPr lang="en-US" dirty="0"/>
          </a:p>
        </p:txBody>
      </p:sp>
    </p:spTree>
    <p:extLst>
      <p:ext uri="{BB962C8B-B14F-4D97-AF65-F5344CB8AC3E}">
        <p14:creationId xmlns:p14="http://schemas.microsoft.com/office/powerpoint/2010/main" val="187177501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8970" y="308858"/>
            <a:ext cx="7393667" cy="434092"/>
          </a:xfrm>
          <a:ln>
            <a:solidFill>
              <a:srgbClr val="FF0000"/>
            </a:solidFill>
          </a:ln>
        </p:spPr>
        <p:txBody>
          <a:bodyPr>
            <a:normAutofit fontScale="90000"/>
          </a:bodyPr>
          <a:lstStyle/>
          <a:p>
            <a:r>
              <a:rPr lang="en-US" sz="3200" b="1" dirty="0">
                <a:solidFill>
                  <a:srgbClr val="000000"/>
                </a:solidFill>
                <a:latin typeface="Arial"/>
              </a:rPr>
              <a:t> </a:t>
            </a:r>
            <a:r>
              <a:rPr lang="en-US" sz="2700" b="1" dirty="0">
                <a:solidFill>
                  <a:srgbClr val="FF0000"/>
                </a:solidFill>
                <a:latin typeface="Lucida Calligraphy" panose="03010101010101010101" pitchFamily="66" charset="0"/>
              </a:rPr>
              <a:t>Types of Maintenance Downtime </a:t>
            </a:r>
            <a:endParaRPr lang="en-US" sz="2700" dirty="0">
              <a:solidFill>
                <a:srgbClr val="FF0000"/>
              </a:solidFill>
              <a:latin typeface="Lucida Calligraphy" panose="03010101010101010101" pitchFamily="66" charset="0"/>
            </a:endParaRPr>
          </a:p>
        </p:txBody>
      </p:sp>
      <p:sp>
        <p:nvSpPr>
          <p:cNvPr id="3" name="Content Placeholder 2"/>
          <p:cNvSpPr>
            <a:spLocks noGrp="1"/>
          </p:cNvSpPr>
          <p:nvPr>
            <p:ph idx="1"/>
          </p:nvPr>
        </p:nvSpPr>
        <p:spPr>
          <a:xfrm>
            <a:off x="271463" y="700089"/>
            <a:ext cx="11572876" cy="5897662"/>
          </a:xfrm>
        </p:spPr>
        <p:txBody>
          <a:bodyPr>
            <a:normAutofit fontScale="85000" lnSpcReduction="10000"/>
          </a:bodyPr>
          <a:lstStyle/>
          <a:p>
            <a:pPr marL="0" lvl="0" indent="0" algn="just" fontAlgn="base">
              <a:lnSpc>
                <a:spcPct val="160000"/>
              </a:lnSpc>
              <a:spcBef>
                <a:spcPct val="0"/>
              </a:spcBef>
              <a:spcAft>
                <a:spcPct val="0"/>
              </a:spcAft>
              <a:buClr>
                <a:srgbClr val="FF3300"/>
              </a:buClr>
              <a:buNone/>
            </a:pPr>
            <a:r>
              <a:rPr lang="en-US" sz="2600" b="1" u="sng" dirty="0">
                <a:solidFill>
                  <a:srgbClr val="00B050"/>
                </a:solidFill>
                <a:latin typeface="Times New Roman" panose="02020603050405020304" pitchFamily="18" charset="0"/>
                <a:cs typeface="Times New Roman" panose="02020603050405020304" pitchFamily="18" charset="0"/>
              </a:rPr>
              <a:t>Waiting Downtime </a:t>
            </a:r>
          </a:p>
          <a:p>
            <a:pPr marL="742950" lvl="1" indent="-285750" algn="just" fontAlgn="base">
              <a:lnSpc>
                <a:spcPct val="160000"/>
              </a:lnSpc>
              <a:spcBef>
                <a:spcPct val="0"/>
              </a:spcBef>
              <a:spcAft>
                <a:spcPct val="0"/>
              </a:spcAft>
              <a:buFontTx/>
              <a:buChar char="–"/>
            </a:pPr>
            <a:r>
              <a:rPr lang="en-US" sz="2600" dirty="0">
                <a:solidFill>
                  <a:srgbClr val="000000"/>
                </a:solidFill>
                <a:latin typeface="Times New Roman" panose="02020603050405020304" pitchFamily="18" charset="0"/>
                <a:cs typeface="Times New Roman" panose="02020603050405020304" pitchFamily="18" charset="0"/>
              </a:rPr>
              <a:t>The time during which the equipment is inoperable, but not yet undergoing repair</a:t>
            </a:r>
          </a:p>
          <a:p>
            <a:pPr marL="742950" lvl="1" indent="-285750" algn="just" fontAlgn="base">
              <a:lnSpc>
                <a:spcPct val="160000"/>
              </a:lnSpc>
              <a:spcBef>
                <a:spcPct val="0"/>
              </a:spcBef>
              <a:spcAft>
                <a:spcPct val="0"/>
              </a:spcAft>
              <a:buFontTx/>
              <a:buChar char="–"/>
            </a:pPr>
            <a:r>
              <a:rPr lang="en-US" sz="2600" dirty="0">
                <a:solidFill>
                  <a:srgbClr val="000000"/>
                </a:solidFill>
                <a:latin typeface="Times New Roman" panose="02020603050405020304" pitchFamily="18" charset="0"/>
                <a:cs typeface="Times New Roman" panose="02020603050405020304" pitchFamily="18" charset="0"/>
              </a:rPr>
              <a:t>For example, the time it takes for replacement parts to be shipped, administrative processing time, etc.</a:t>
            </a:r>
            <a:endParaRPr lang="en-US" sz="2600" b="1" dirty="0">
              <a:solidFill>
                <a:srgbClr val="000000"/>
              </a:solidFill>
              <a:latin typeface="Times New Roman" panose="02020603050405020304" pitchFamily="18" charset="0"/>
              <a:cs typeface="Times New Roman" panose="02020603050405020304" pitchFamily="18" charset="0"/>
            </a:endParaRPr>
          </a:p>
          <a:p>
            <a:pPr marL="0" lvl="0" indent="0" algn="just" fontAlgn="base">
              <a:lnSpc>
                <a:spcPct val="170000"/>
              </a:lnSpc>
              <a:spcBef>
                <a:spcPct val="0"/>
              </a:spcBef>
              <a:spcAft>
                <a:spcPct val="0"/>
              </a:spcAft>
              <a:buClr>
                <a:srgbClr val="FF3300"/>
              </a:buClr>
              <a:buNone/>
            </a:pPr>
            <a:r>
              <a:rPr lang="en-US" sz="2600" b="1" u="sng" dirty="0">
                <a:solidFill>
                  <a:srgbClr val="00B050"/>
                </a:solidFill>
                <a:latin typeface="Times New Roman" panose="02020603050405020304" pitchFamily="18" charset="0"/>
                <a:cs typeface="Times New Roman" panose="02020603050405020304" pitchFamily="18" charset="0"/>
              </a:rPr>
              <a:t>Active Downtime </a:t>
            </a:r>
          </a:p>
          <a:p>
            <a:pPr marL="742950" lvl="1" indent="-285750" algn="just" fontAlgn="base">
              <a:lnSpc>
                <a:spcPct val="170000"/>
              </a:lnSpc>
              <a:spcBef>
                <a:spcPct val="0"/>
              </a:spcBef>
              <a:spcAft>
                <a:spcPct val="0"/>
              </a:spcAft>
              <a:buFontTx/>
              <a:buChar char="–"/>
            </a:pPr>
            <a:r>
              <a:rPr lang="en-US" sz="2600" dirty="0">
                <a:solidFill>
                  <a:srgbClr val="000000"/>
                </a:solidFill>
                <a:latin typeface="Times New Roman" panose="02020603050405020304" pitchFamily="18" charset="0"/>
                <a:cs typeface="Times New Roman" panose="02020603050405020304" pitchFamily="18" charset="0"/>
              </a:rPr>
              <a:t>The time during which the equipment is inoperable and actually undergoing repair</a:t>
            </a:r>
          </a:p>
          <a:p>
            <a:pPr marL="742950" lvl="1" indent="-285750" algn="just" fontAlgn="base">
              <a:lnSpc>
                <a:spcPct val="170000"/>
              </a:lnSpc>
              <a:spcBef>
                <a:spcPct val="0"/>
              </a:spcBef>
              <a:spcAft>
                <a:spcPct val="0"/>
              </a:spcAft>
              <a:buFontTx/>
              <a:buChar char="–"/>
            </a:pPr>
            <a:r>
              <a:rPr lang="en-US" sz="2600" dirty="0">
                <a:solidFill>
                  <a:srgbClr val="000000"/>
                </a:solidFill>
                <a:latin typeface="Times New Roman" panose="02020603050405020304" pitchFamily="18" charset="0"/>
                <a:cs typeface="Times New Roman" panose="02020603050405020304" pitchFamily="18" charset="0"/>
              </a:rPr>
              <a:t>The active downtime is the time it takes repair personnel to perform a repair or replacement</a:t>
            </a:r>
          </a:p>
          <a:p>
            <a:pPr marL="742950" lvl="1" indent="-285750" algn="just" fontAlgn="base">
              <a:lnSpc>
                <a:spcPct val="170000"/>
              </a:lnSpc>
              <a:spcBef>
                <a:spcPct val="0"/>
              </a:spcBef>
              <a:spcAft>
                <a:spcPct val="0"/>
              </a:spcAft>
              <a:buFontTx/>
              <a:buChar char="–"/>
            </a:pPr>
            <a:r>
              <a:rPr lang="en-US" sz="2600" dirty="0">
                <a:solidFill>
                  <a:srgbClr val="000000"/>
                </a:solidFill>
                <a:latin typeface="Times New Roman" panose="02020603050405020304" pitchFamily="18" charset="0"/>
                <a:cs typeface="Times New Roman" panose="02020603050405020304" pitchFamily="18" charset="0"/>
              </a:rPr>
              <a:t>The length of the active downtime is greatly dependent on human factors and the design of the equipment</a:t>
            </a:r>
          </a:p>
          <a:p>
            <a:pPr marL="742950" lvl="1" indent="-285750" algn="just" fontAlgn="base">
              <a:lnSpc>
                <a:spcPct val="170000"/>
              </a:lnSpc>
              <a:spcBef>
                <a:spcPct val="0"/>
              </a:spcBef>
              <a:spcAft>
                <a:spcPct val="0"/>
              </a:spcAft>
              <a:buFontTx/>
              <a:buChar char="–"/>
            </a:pPr>
            <a:r>
              <a:rPr lang="en-US" sz="2600" dirty="0">
                <a:solidFill>
                  <a:srgbClr val="000000"/>
                </a:solidFill>
                <a:latin typeface="Times New Roman" panose="02020603050405020304" pitchFamily="18" charset="0"/>
                <a:cs typeface="Times New Roman" panose="02020603050405020304" pitchFamily="18" charset="0"/>
              </a:rPr>
              <a:t>For example, the ease of accessibility of components in a system has a direct effect on the active downtime</a:t>
            </a:r>
          </a:p>
          <a:p>
            <a:pPr marL="0" indent="0">
              <a:buNone/>
            </a:pPr>
            <a:endParaRPr lang="en-US" dirty="0"/>
          </a:p>
        </p:txBody>
      </p:sp>
    </p:spTree>
    <p:extLst>
      <p:ext uri="{BB962C8B-B14F-4D97-AF65-F5344CB8AC3E}">
        <p14:creationId xmlns:p14="http://schemas.microsoft.com/office/powerpoint/2010/main" val="36893543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5038" y="185738"/>
            <a:ext cx="10417935" cy="420486"/>
          </a:xfrm>
        </p:spPr>
        <p:txBody>
          <a:bodyPr>
            <a:noAutofit/>
          </a:bodyPr>
          <a:lstStyle/>
          <a:p>
            <a:pPr algn="r"/>
            <a:r>
              <a:rPr lang="en-US" sz="3200" dirty="0">
                <a:latin typeface="Times New Roman" panose="02020603050405020304" pitchFamily="18" charset="0"/>
                <a:cs typeface="Times New Roman" panose="02020603050405020304" pitchFamily="18" charset="0"/>
              </a:rPr>
              <a:t>Cont.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62710" y="785613"/>
                <a:ext cx="11038740" cy="5886649"/>
              </a:xfrm>
            </p:spPr>
            <p:txBody>
              <a:bodyPr>
                <a:normAutofit fontScale="92500" lnSpcReduction="20000"/>
              </a:bodyPr>
              <a:lstStyle/>
              <a:p>
                <a:pPr marL="0" lvl="0" indent="0" algn="just" eaLnBrk="0" fontAlgn="base" hangingPunct="0">
                  <a:lnSpc>
                    <a:spcPct val="150000"/>
                  </a:lnSpc>
                  <a:spcBef>
                    <a:spcPct val="50000"/>
                  </a:spcBef>
                  <a:spcAft>
                    <a:spcPct val="0"/>
                  </a:spcAft>
                  <a:buFont typeface="Wingdings" pitchFamily="2" charset="2"/>
                  <a:buChar char="v"/>
                </a:pPr>
                <a:r>
                  <a:rPr lang="en-US" sz="2600" dirty="0">
                    <a:solidFill>
                      <a:srgbClr val="000000"/>
                    </a:solidFill>
                    <a:latin typeface="Times New Roman" panose="02020603050405020304" pitchFamily="18" charset="0"/>
                    <a:ea typeface="ＭＳ Ｐゴシック" pitchFamily="34" charset="-128"/>
                    <a:cs typeface="Times New Roman" panose="02020603050405020304" pitchFamily="18" charset="0"/>
                  </a:rPr>
                  <a:t> Maintainability is a </a:t>
                </a:r>
                <a:r>
                  <a:rPr lang="en-US" sz="2600" b="1" dirty="0">
                    <a:latin typeface="Times New Roman" panose="02020603050405020304" pitchFamily="18" charset="0"/>
                    <a:ea typeface="ＭＳ Ｐゴシック" pitchFamily="34" charset="-128"/>
                    <a:cs typeface="Times New Roman" panose="02020603050405020304" pitchFamily="18" charset="0"/>
                  </a:rPr>
                  <a:t>function of the design of the system,</a:t>
                </a:r>
                <a:r>
                  <a:rPr lang="en-US" sz="2600" dirty="0">
                    <a:solidFill>
                      <a:srgbClr val="000000"/>
                    </a:solidFill>
                    <a:latin typeface="Times New Roman" panose="02020603050405020304" pitchFamily="18" charset="0"/>
                    <a:ea typeface="ＭＳ Ｐゴシック" pitchFamily="34" charset="-128"/>
                    <a:cs typeface="Times New Roman" panose="02020603050405020304" pitchFamily="18" charset="0"/>
                  </a:rPr>
                  <a:t> the </a:t>
                </a:r>
                <a:r>
                  <a:rPr lang="en-US" sz="2600" b="1" dirty="0">
                    <a:solidFill>
                      <a:srgbClr val="000000"/>
                    </a:solidFill>
                    <a:latin typeface="Times New Roman" panose="02020603050405020304" pitchFamily="18" charset="0"/>
                    <a:ea typeface="ＭＳ Ｐゴシック" pitchFamily="34" charset="-128"/>
                    <a:cs typeface="Times New Roman" panose="02020603050405020304" pitchFamily="18" charset="0"/>
                  </a:rPr>
                  <a:t>personnel available at the necessary skill levels, </a:t>
                </a:r>
                <a:r>
                  <a:rPr lang="en-US" sz="2600" dirty="0">
                    <a:solidFill>
                      <a:srgbClr val="000000"/>
                    </a:solidFill>
                    <a:latin typeface="Times New Roman" panose="02020603050405020304" pitchFamily="18" charset="0"/>
                    <a:ea typeface="ＭＳ Ｐゴシック" pitchFamily="34" charset="-128"/>
                    <a:cs typeface="Times New Roman" panose="02020603050405020304" pitchFamily="18" charset="0"/>
                  </a:rPr>
                  <a:t>the </a:t>
                </a:r>
                <a:r>
                  <a:rPr lang="en-US" sz="2600" dirty="0">
                    <a:solidFill>
                      <a:srgbClr val="00B050"/>
                    </a:solidFill>
                    <a:latin typeface="Times New Roman" panose="02020603050405020304" pitchFamily="18" charset="0"/>
                    <a:ea typeface="ＭＳ Ｐゴシック" pitchFamily="34" charset="-128"/>
                    <a:cs typeface="Times New Roman" panose="02020603050405020304" pitchFamily="18" charset="0"/>
                  </a:rPr>
                  <a:t>procedures available to perform the maintenance,</a:t>
                </a:r>
                <a:r>
                  <a:rPr lang="en-US" sz="2600" dirty="0">
                    <a:solidFill>
                      <a:srgbClr val="000000"/>
                    </a:solidFill>
                    <a:latin typeface="Times New Roman" panose="02020603050405020304" pitchFamily="18" charset="0"/>
                    <a:ea typeface="ＭＳ Ｐゴシック" pitchFamily="34" charset="-128"/>
                    <a:cs typeface="Times New Roman" panose="02020603050405020304" pitchFamily="18" charset="0"/>
                  </a:rPr>
                  <a:t> the </a:t>
                </a:r>
                <a:r>
                  <a:rPr lang="en-US" sz="2600" dirty="0">
                    <a:solidFill>
                      <a:srgbClr val="FF0000"/>
                    </a:solidFill>
                    <a:latin typeface="Times New Roman" panose="02020603050405020304" pitchFamily="18" charset="0"/>
                    <a:ea typeface="ＭＳ Ｐゴシック" pitchFamily="34" charset="-128"/>
                    <a:cs typeface="Times New Roman" panose="02020603050405020304" pitchFamily="18" charset="0"/>
                  </a:rPr>
                  <a:t>test equipment available, </a:t>
                </a:r>
                <a:r>
                  <a:rPr lang="en-US" sz="2600" dirty="0">
                    <a:solidFill>
                      <a:srgbClr val="000000"/>
                    </a:solidFill>
                    <a:latin typeface="Times New Roman" panose="02020603050405020304" pitchFamily="18" charset="0"/>
                    <a:ea typeface="ＭＳ Ｐゴシック" pitchFamily="34" charset="-128"/>
                    <a:cs typeface="Times New Roman" panose="02020603050405020304" pitchFamily="18" charset="0"/>
                  </a:rPr>
                  <a:t>and </a:t>
                </a:r>
                <a:r>
                  <a:rPr lang="en-US" sz="2600" dirty="0">
                    <a:solidFill>
                      <a:srgbClr val="0070C0"/>
                    </a:solidFill>
                    <a:latin typeface="Times New Roman" panose="02020603050405020304" pitchFamily="18" charset="0"/>
                    <a:ea typeface="ＭＳ Ｐゴシック" pitchFamily="34" charset="-128"/>
                    <a:cs typeface="Times New Roman" panose="02020603050405020304" pitchFamily="18" charset="0"/>
                  </a:rPr>
                  <a:t>the environment in which the maintenance must be performed.</a:t>
                </a:r>
              </a:p>
              <a:p>
                <a:pPr lvl="0" algn="just" eaLnBrk="0" fontAlgn="base" hangingPunct="0">
                  <a:lnSpc>
                    <a:spcPct val="150000"/>
                  </a:lnSpc>
                  <a:spcBef>
                    <a:spcPct val="50000"/>
                  </a:spcBef>
                  <a:spcAft>
                    <a:spcPct val="0"/>
                  </a:spcAft>
                  <a:buFont typeface="Wingdings" pitchFamily="2" charset="2"/>
                  <a:buChar char="v"/>
                </a:pPr>
                <a:r>
                  <a:rPr lang="en-US" sz="2400" b="1" dirty="0">
                    <a:solidFill>
                      <a:srgbClr val="FF0000"/>
                    </a:solidFill>
                    <a:latin typeface="Times New Roman" panose="02020603050405020304" pitchFamily="18" charset="0"/>
                    <a:ea typeface="ＭＳ Ｐゴシック" pitchFamily="34" charset="-128"/>
                    <a:cs typeface="Times New Roman" panose="02020603050405020304" pitchFamily="18" charset="0"/>
                  </a:rPr>
                  <a:t> Maintainability is  measured by Mean-Time-To-Repair (MTTTR).</a:t>
                </a:r>
              </a:p>
              <a:p>
                <a:pPr marL="0" lvl="0" indent="0" algn="just" eaLnBrk="0" fontAlgn="base" hangingPunct="0">
                  <a:lnSpc>
                    <a:spcPct val="150000"/>
                  </a:lnSpc>
                  <a:spcBef>
                    <a:spcPct val="50000"/>
                  </a:spcBef>
                  <a:spcAft>
                    <a:spcPct val="0"/>
                  </a:spcAft>
                  <a:buNone/>
                </a:pPr>
                <a:r>
                  <a:rPr lang="en-US" sz="2400" dirty="0">
                    <a:solidFill>
                      <a:srgbClr val="000000"/>
                    </a:solidFill>
                    <a:latin typeface="Times New Roman" panose="02020603050405020304" pitchFamily="18" charset="0"/>
                    <a:ea typeface="ＭＳ Ｐゴシック" pitchFamily="34" charset="-128"/>
                    <a:cs typeface="Times New Roman" panose="02020603050405020304" pitchFamily="18" charset="0"/>
                  </a:rPr>
                  <a:t>                                                                                      </a:t>
                </a:r>
              </a:p>
              <a:p>
                <a:pPr marL="0" lvl="0" indent="0" algn="just" eaLnBrk="0" fontAlgn="base" hangingPunct="0">
                  <a:lnSpc>
                    <a:spcPct val="150000"/>
                  </a:lnSpc>
                  <a:spcBef>
                    <a:spcPct val="50000"/>
                  </a:spcBef>
                  <a:spcAft>
                    <a:spcPct val="0"/>
                  </a:spcAft>
                  <a:buNone/>
                </a:pPr>
                <a:r>
                  <a:rPr lang="en-US" sz="2400" dirty="0">
                    <a:solidFill>
                      <a:srgbClr val="000000"/>
                    </a:solidFill>
                    <a:latin typeface="Times New Roman" panose="02020603050405020304" pitchFamily="18" charset="0"/>
                    <a:ea typeface="ＭＳ Ｐゴシック" pitchFamily="34" charset="-128"/>
                    <a:cs typeface="Times New Roman" panose="02020603050405020304" pitchFamily="18" charset="0"/>
                  </a:rPr>
                  <a:t>                                                                </a:t>
                </a:r>
                <a:r>
                  <a:rPr lang="en-US" sz="2400" dirty="0">
                    <a:solidFill>
                      <a:schemeClr val="tx1"/>
                    </a:solidFill>
                    <a:latin typeface="Times New Roman" panose="02020603050405020304" pitchFamily="18" charset="0"/>
                    <a:ea typeface="ＭＳ Ｐゴシック" pitchFamily="34" charset="-128"/>
                    <a:cs typeface="Times New Roman" panose="02020603050405020304" pitchFamily="18" charset="0"/>
                  </a:rPr>
                  <a:t>where </a:t>
                </a:r>
              </a:p>
              <a:p>
                <a:pPr marL="0" lvl="0" indent="0" algn="just" eaLnBrk="0" fontAlgn="base" hangingPunct="0">
                  <a:lnSpc>
                    <a:spcPct val="150000"/>
                  </a:lnSpc>
                  <a:spcBef>
                    <a:spcPct val="50000"/>
                  </a:spcBef>
                  <a:spcAft>
                    <a:spcPct val="0"/>
                  </a:spcAft>
                  <a:buNone/>
                </a:pPr>
                <a:r>
                  <a:rPr lang="en-US" sz="2400" dirty="0">
                    <a:solidFill>
                      <a:schemeClr val="tx1"/>
                    </a:solidFill>
                    <a:latin typeface="Times New Roman" panose="02020603050405020304" pitchFamily="18" charset="0"/>
                    <a:ea typeface="ＭＳ Ｐゴシック" pitchFamily="34" charset="-128"/>
                    <a:cs typeface="Times New Roman" panose="02020603050405020304" pitchFamily="18" charset="0"/>
                  </a:rPr>
                  <a:t>                                                                 n = number of subsystems</a:t>
                </a:r>
              </a:p>
              <a:p>
                <a:pPr marL="0" lvl="0" indent="0" algn="just" eaLnBrk="0" fontAlgn="base" hangingPunct="0">
                  <a:lnSpc>
                    <a:spcPct val="150000"/>
                  </a:lnSpc>
                  <a:spcBef>
                    <a:spcPct val="50000"/>
                  </a:spcBef>
                  <a:spcAft>
                    <a:spcPct val="0"/>
                  </a:spcAft>
                  <a:buNone/>
                </a:pPr>
                <a:r>
                  <a:rPr lang="en-US" sz="2400" dirty="0">
                    <a:solidFill>
                      <a:schemeClr val="tx1"/>
                    </a:solidFill>
                    <a:ea typeface="Calibri"/>
                    <a:cs typeface="Times New Roman"/>
                  </a:rPr>
                  <a:t>                                                                       </a:t>
                </a:r>
                <a14:m>
                  <m:oMath xmlns:m="http://schemas.openxmlformats.org/officeDocument/2006/math">
                    <m:sSub>
                      <m:sSubPr>
                        <m:ctrlPr>
                          <a:rPr lang="en-US" sz="2400" i="1">
                            <a:solidFill>
                              <a:schemeClr val="tx1"/>
                            </a:solidFill>
                            <a:latin typeface="Cambria Math" panose="02040503050406030204" pitchFamily="18" charset="0"/>
                            <a:ea typeface="Calibri"/>
                            <a:cs typeface="Times New Roman"/>
                          </a:rPr>
                        </m:ctrlPr>
                      </m:sSubPr>
                      <m:e>
                        <m:r>
                          <a:rPr lang="en-US" sz="2400" i="1">
                            <a:solidFill>
                              <a:schemeClr val="tx1"/>
                            </a:solidFill>
                            <a:effectLst/>
                            <a:latin typeface="Cambria Math"/>
                            <a:ea typeface="Calibri"/>
                            <a:cs typeface="Times New Roman"/>
                          </a:rPr>
                          <m:t>𝜆</m:t>
                        </m:r>
                      </m:e>
                      <m:sub>
                        <m:r>
                          <a:rPr lang="en-US" sz="2400" i="1">
                            <a:solidFill>
                              <a:schemeClr val="tx1"/>
                            </a:solidFill>
                            <a:effectLst/>
                            <a:latin typeface="Cambria Math"/>
                            <a:ea typeface="Calibri"/>
                            <a:cs typeface="Times New Roman"/>
                          </a:rPr>
                          <m:t>𝑖</m:t>
                        </m:r>
                      </m:sub>
                    </m:sSub>
                  </m:oMath>
                </a14:m>
                <a:r>
                  <a:rPr lang="en-US" sz="2400" dirty="0">
                    <a:solidFill>
                      <a:schemeClr val="tx1"/>
                    </a:solidFill>
                    <a:latin typeface="Times New Roman" pitchFamily="18" charset="0"/>
                    <a:ea typeface="Calibri"/>
                    <a:cs typeface="Times New Roman" pitchFamily="18" charset="0"/>
                  </a:rPr>
                  <a:t> = failure rate of  </a:t>
                </a:r>
                <a14:m>
                  <m:oMath xmlns:m="http://schemas.openxmlformats.org/officeDocument/2006/math">
                    <m:sSup>
                      <m:sSupPr>
                        <m:ctrlPr>
                          <a:rPr lang="en-US" sz="2400" i="1" smtClean="0">
                            <a:solidFill>
                              <a:schemeClr val="tx1"/>
                            </a:solidFill>
                            <a:latin typeface="Cambria Math" panose="02040503050406030204" pitchFamily="18" charset="0"/>
                            <a:cs typeface="Times New Roman"/>
                          </a:rPr>
                        </m:ctrlPr>
                      </m:sSupPr>
                      <m:e>
                        <m:r>
                          <a:rPr lang="en-US" sz="2400" b="0" i="1" smtClean="0">
                            <a:solidFill>
                              <a:schemeClr val="tx1"/>
                            </a:solidFill>
                            <a:latin typeface="Cambria Math"/>
                            <a:cs typeface="Times New Roman"/>
                          </a:rPr>
                          <m:t>𝑖</m:t>
                        </m:r>
                      </m:e>
                      <m:sup>
                        <m:r>
                          <a:rPr lang="en-US" sz="2400" b="0" i="1" smtClean="0">
                            <a:solidFill>
                              <a:schemeClr val="tx1"/>
                            </a:solidFill>
                            <a:latin typeface="Cambria Math"/>
                            <a:cs typeface="Times New Roman"/>
                          </a:rPr>
                          <m:t>𝑡h</m:t>
                        </m:r>
                      </m:sup>
                    </m:sSup>
                  </m:oMath>
                </a14:m>
                <a:r>
                  <a:rPr lang="en-US" sz="2400" dirty="0">
                    <a:solidFill>
                      <a:schemeClr val="tx1"/>
                    </a:solidFill>
                    <a:latin typeface="Times New Roman" pitchFamily="18" charset="0"/>
                    <a:ea typeface="Calibri"/>
                    <a:cs typeface="Times New Roman" pitchFamily="18" charset="0"/>
                  </a:rPr>
                  <a:t>  system</a:t>
                </a:r>
              </a:p>
              <a:p>
                <a:pPr marL="0" lvl="0" indent="0" algn="just" eaLnBrk="0" fontAlgn="base" hangingPunct="0">
                  <a:lnSpc>
                    <a:spcPct val="150000"/>
                  </a:lnSpc>
                  <a:spcBef>
                    <a:spcPct val="50000"/>
                  </a:spcBef>
                  <a:spcAft>
                    <a:spcPct val="0"/>
                  </a:spcAft>
                  <a:buNone/>
                </a:pPr>
                <a:r>
                  <a:rPr lang="en-US" sz="2400" dirty="0">
                    <a:solidFill>
                      <a:schemeClr val="tx1"/>
                    </a:solidFill>
                    <a:ea typeface="Calibri"/>
                    <a:cs typeface="Times New Roman"/>
                  </a:rPr>
                  <a:t>                                                                     </a:t>
                </a:r>
                <a14:m>
                  <m:oMath xmlns:m="http://schemas.openxmlformats.org/officeDocument/2006/math">
                    <m:sSub>
                      <m:sSubPr>
                        <m:ctrlPr>
                          <a:rPr lang="en-US" sz="2400" i="1">
                            <a:solidFill>
                              <a:schemeClr val="tx1"/>
                            </a:solidFill>
                            <a:latin typeface="Cambria Math" panose="02040503050406030204" pitchFamily="18" charset="0"/>
                            <a:ea typeface="Calibri"/>
                            <a:cs typeface="Times New Roman"/>
                          </a:rPr>
                        </m:ctrlPr>
                      </m:sSubPr>
                      <m:e>
                        <m:r>
                          <a:rPr lang="en-US" sz="2400" b="0" i="1" smtClean="0">
                            <a:solidFill>
                              <a:schemeClr val="tx1"/>
                            </a:solidFill>
                            <a:latin typeface="Cambria Math"/>
                            <a:ea typeface="Calibri"/>
                            <a:cs typeface="Times New Roman"/>
                          </a:rPr>
                          <m:t> </m:t>
                        </m:r>
                        <m:r>
                          <a:rPr lang="en-US" sz="2400" b="0" i="1" smtClean="0">
                            <a:solidFill>
                              <a:schemeClr val="tx1"/>
                            </a:solidFill>
                            <a:latin typeface="Cambria Math"/>
                            <a:ea typeface="Calibri"/>
                            <a:cs typeface="Times New Roman"/>
                          </a:rPr>
                          <m:t>𝑅</m:t>
                        </m:r>
                      </m:e>
                      <m:sub>
                        <m:r>
                          <a:rPr lang="en-US" sz="2400" b="0" i="1" smtClean="0">
                            <a:solidFill>
                              <a:schemeClr val="tx1"/>
                            </a:solidFill>
                            <a:latin typeface="Cambria Math"/>
                            <a:ea typeface="Calibri"/>
                            <a:cs typeface="Times New Roman"/>
                          </a:rPr>
                          <m:t>𝑃</m:t>
                        </m:r>
                        <m:r>
                          <a:rPr lang="en-US" sz="2400" i="1">
                            <a:solidFill>
                              <a:schemeClr val="tx1"/>
                            </a:solidFill>
                            <a:latin typeface="Cambria Math"/>
                            <a:ea typeface="Calibri"/>
                            <a:cs typeface="Times New Roman"/>
                          </a:rPr>
                          <m:t>𝑖</m:t>
                        </m:r>
                      </m:sub>
                    </m:sSub>
                  </m:oMath>
                </a14:m>
                <a:r>
                  <a:rPr lang="en-US" sz="2400" dirty="0">
                    <a:solidFill>
                      <a:schemeClr val="tx1"/>
                    </a:solidFill>
                    <a:latin typeface="Times New Roman" pitchFamily="18" charset="0"/>
                    <a:ea typeface="Calibri"/>
                    <a:cs typeface="Times New Roman" pitchFamily="18" charset="0"/>
                  </a:rPr>
                  <a:t> = Repair time for the </a:t>
                </a:r>
                <a14:m>
                  <m:oMath xmlns:m="http://schemas.openxmlformats.org/officeDocument/2006/math">
                    <m:sSup>
                      <m:sSupPr>
                        <m:ctrlPr>
                          <a:rPr lang="en-US" sz="2400" i="1">
                            <a:solidFill>
                              <a:schemeClr val="tx1"/>
                            </a:solidFill>
                            <a:latin typeface="Cambria Math" panose="02040503050406030204" pitchFamily="18" charset="0"/>
                            <a:cs typeface="Times New Roman"/>
                          </a:rPr>
                        </m:ctrlPr>
                      </m:sSupPr>
                      <m:e>
                        <m:r>
                          <a:rPr lang="en-US" sz="2400" i="1">
                            <a:solidFill>
                              <a:schemeClr val="tx1"/>
                            </a:solidFill>
                            <a:latin typeface="Cambria Math"/>
                            <a:cs typeface="Times New Roman"/>
                          </a:rPr>
                          <m:t>𝑖</m:t>
                        </m:r>
                      </m:e>
                      <m:sup>
                        <m:r>
                          <a:rPr lang="en-US" sz="2400" i="1">
                            <a:solidFill>
                              <a:schemeClr val="tx1"/>
                            </a:solidFill>
                            <a:latin typeface="Cambria Math"/>
                            <a:cs typeface="Times New Roman"/>
                          </a:rPr>
                          <m:t>𝑡h</m:t>
                        </m:r>
                      </m:sup>
                    </m:sSup>
                  </m:oMath>
                </a14:m>
                <a:r>
                  <a:rPr lang="en-US" sz="2400" dirty="0">
                    <a:solidFill>
                      <a:schemeClr val="tx1"/>
                    </a:solidFill>
                    <a:latin typeface="Times New Roman" pitchFamily="18" charset="0"/>
                    <a:ea typeface="Calibri"/>
                    <a:cs typeface="Times New Roman" pitchFamily="18" charset="0"/>
                  </a:rPr>
                  <a:t>  unit </a:t>
                </a:r>
              </a:p>
              <a:p>
                <a:pPr marL="0" marR="0" indent="0">
                  <a:lnSpc>
                    <a:spcPct val="115000"/>
                  </a:lnSpc>
                  <a:spcBef>
                    <a:spcPts val="0"/>
                  </a:spcBef>
                  <a:spcAft>
                    <a:spcPts val="1000"/>
                  </a:spcAft>
                  <a:buNone/>
                </a:pPr>
                <a14:m>
                  <m:oMathPara xmlns:m="http://schemas.openxmlformats.org/officeDocument/2006/math">
                    <m:oMathParaPr>
                      <m:jc m:val="centerGroup"/>
                    </m:oMathParaPr>
                    <m:oMath xmlns:m="http://schemas.openxmlformats.org/officeDocument/2006/math">
                      <m:r>
                        <m:rPr>
                          <m:nor/>
                        </m:rPr>
                        <a:rPr lang="en-US" sz="2400">
                          <a:solidFill>
                            <a:schemeClr val="tx1"/>
                          </a:solidFill>
                          <a:ea typeface="Calibri"/>
                          <a:cs typeface="Times New Roman"/>
                        </a:rPr>
                        <m:t> </m:t>
                      </m:r>
                    </m:oMath>
                  </m:oMathPara>
                </a14:m>
                <a:endParaRPr lang="en-US" sz="2400" dirty="0">
                  <a:solidFill>
                    <a:schemeClr val="tx1"/>
                  </a:solidFill>
                  <a:ea typeface="Calibri"/>
                  <a:cs typeface="Times New Roman"/>
                </a:endParaRPr>
              </a:p>
              <a:p>
                <a:pPr marL="0" lvl="0" indent="0" algn="just" eaLnBrk="0" fontAlgn="base" hangingPunct="0">
                  <a:lnSpc>
                    <a:spcPct val="150000"/>
                  </a:lnSpc>
                  <a:spcBef>
                    <a:spcPct val="50000"/>
                  </a:spcBef>
                  <a:spcAft>
                    <a:spcPct val="0"/>
                  </a:spcAft>
                  <a:buNone/>
                </a:pPr>
                <a:endParaRPr lang="en-US" sz="2400" dirty="0">
                  <a:latin typeface="Times New Roman" panose="02020603050405020304" pitchFamily="18" charset="0"/>
                  <a:cs typeface="Times New Roman" panose="02020603050405020304" pitchFamily="18" charset="0"/>
                </a:endParaRPr>
              </a:p>
              <a:p>
                <a:pPr marL="0" lvl="0" indent="0" eaLnBrk="0" fontAlgn="base" hangingPunct="0">
                  <a:lnSpc>
                    <a:spcPct val="100000"/>
                  </a:lnSpc>
                  <a:spcBef>
                    <a:spcPct val="50000"/>
                  </a:spcBef>
                  <a:spcAft>
                    <a:spcPct val="0"/>
                  </a:spcAft>
                  <a:buNone/>
                </a:pPr>
                <a:endParaRPr lang="en-US" sz="1800" dirty="0">
                  <a:solidFill>
                    <a:srgbClr val="000000"/>
                  </a:solidFill>
                  <a:latin typeface="Arial" charset="0"/>
                  <a:ea typeface="ＭＳ Ｐゴシック" pitchFamily="34" charset="-128"/>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62710" y="785613"/>
                <a:ext cx="11038740" cy="5886649"/>
              </a:xfrm>
              <a:blipFill rotWithShape="1">
                <a:blip r:embed="rId2"/>
                <a:stretch>
                  <a:fillRect l="-828" r="-1546" b="-13768"/>
                </a:stretch>
              </a:blipFill>
            </p:spPr>
            <p:txBody>
              <a:bodyPr/>
              <a:lstStyle/>
              <a:p>
                <a:r>
                  <a:rPr lang="en-US">
                    <a:noFill/>
                  </a:rPr>
                  <a:t> </a:t>
                </a:r>
              </a:p>
            </p:txBody>
          </p:sp>
        </mc:Fallback>
      </mc:AlternateContent>
      <p:pic>
        <p:nvPicPr>
          <p:cNvPr id="5122"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52500" y="3119438"/>
            <a:ext cx="2562225" cy="276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434993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1075" y="122239"/>
            <a:ext cx="7752008" cy="678064"/>
          </a:xfrm>
          <a:ln>
            <a:solidFill>
              <a:srgbClr val="FF0000"/>
            </a:solidFill>
          </a:ln>
        </p:spPr>
        <p:txBody>
          <a:bodyPr/>
          <a:lstStyle/>
          <a:p>
            <a:pPr lvl="0" eaLnBrk="0" fontAlgn="base" hangingPunct="0">
              <a:lnSpc>
                <a:spcPct val="100000"/>
              </a:lnSpc>
              <a:spcBef>
                <a:spcPct val="50000"/>
              </a:spcBef>
              <a:spcAft>
                <a:spcPct val="0"/>
              </a:spcAft>
            </a:pPr>
            <a:r>
              <a:rPr lang="en-US" sz="2000" b="1" dirty="0">
                <a:solidFill>
                  <a:srgbClr val="00B050"/>
                </a:solidFill>
                <a:latin typeface="Lucida Calligraphy" panose="03010101010101010101" pitchFamily="66" charset="0"/>
                <a:ea typeface="ＭＳ Ｐゴシック" pitchFamily="34" charset="-128"/>
              </a:rPr>
              <a:t>Probability of Repair Within the Allowable Downtime</a:t>
            </a:r>
            <a:endParaRPr lang="en-US" dirty="0"/>
          </a:p>
        </p:txBody>
      </p:sp>
      <p:sp>
        <p:nvSpPr>
          <p:cNvPr id="4" name="Text Box 5"/>
          <p:cNvSpPr txBox="1">
            <a:spLocks noGrp="1" noChangeArrowheads="1"/>
          </p:cNvSpPr>
          <p:nvPr>
            <p:ph idx="1"/>
          </p:nvPr>
        </p:nvSpPr>
        <p:spPr bwMode="auto">
          <a:xfrm>
            <a:off x="195264" y="984880"/>
            <a:ext cx="11763374" cy="2825389"/>
          </a:xfrm>
          <a:prstGeom prst="rect">
            <a:avLst/>
          </a:prstGeom>
          <a:noFill/>
          <a:ln w="12700" cap="sq">
            <a:noFill/>
            <a:miter lim="800000"/>
            <a:headEnd type="none" w="sm" len="sm"/>
            <a:tailEnd type="none" w="sm" len="sm"/>
          </a:ln>
        </p:spPr>
        <p:txBody>
          <a:bodyPr wrap="square">
            <a:spAutoFit/>
          </a:bodyPr>
          <a:lstStyle/>
          <a:p>
            <a:pPr marL="0" indent="0" algn="l">
              <a:spcBef>
                <a:spcPct val="50000"/>
              </a:spcBef>
              <a:buNone/>
            </a:pPr>
            <a:r>
              <a:rPr lang="en-US" sz="2400" dirty="0">
                <a:latin typeface="Times New Roman" panose="02020603050405020304" pitchFamily="18" charset="0"/>
                <a:cs typeface="Times New Roman" panose="02020603050405020304" pitchFamily="18" charset="0"/>
              </a:rPr>
              <a:t>To calculate the probability of performing a maintenance action within an allowable time interval use:</a:t>
            </a:r>
          </a:p>
          <a:p>
            <a:pPr marL="0" indent="0" algn="l">
              <a:spcBef>
                <a:spcPct val="50000"/>
              </a:spcBef>
              <a:buNone/>
            </a:pPr>
            <a:r>
              <a:rPr lang="en-US" sz="2400" dirty="0">
                <a:latin typeface="Times New Roman" panose="02020603050405020304" pitchFamily="18" charset="0"/>
                <a:cs typeface="Times New Roman" panose="02020603050405020304" pitchFamily="18" charset="0"/>
              </a:rPr>
              <a:t>		M(t) = 1 – e  </a:t>
            </a:r>
            <a:r>
              <a:rPr lang="en-US" sz="2400" baseline="30000" dirty="0">
                <a:latin typeface="Times New Roman" panose="02020603050405020304" pitchFamily="18" charset="0"/>
                <a:cs typeface="Times New Roman" panose="02020603050405020304" pitchFamily="18" charset="0"/>
              </a:rPr>
              <a:t>- t / MTTR</a:t>
            </a:r>
          </a:p>
          <a:p>
            <a:pPr marL="0" indent="0" algn="l">
              <a:spcBef>
                <a:spcPct val="50000"/>
              </a:spcBef>
              <a:buNone/>
            </a:pPr>
            <a:r>
              <a:rPr lang="en-US" sz="2400" dirty="0">
                <a:latin typeface="Times New Roman" panose="02020603050405020304" pitchFamily="18" charset="0"/>
                <a:cs typeface="Times New Roman" panose="02020603050405020304" pitchFamily="18" charset="0"/>
              </a:rPr>
              <a:t>Where:</a:t>
            </a:r>
          </a:p>
          <a:p>
            <a:pPr marL="0" indent="0" algn="l">
              <a:spcBef>
                <a:spcPct val="50000"/>
              </a:spcBef>
              <a:buNone/>
            </a:pPr>
            <a:r>
              <a:rPr lang="en-US" sz="2400" dirty="0">
                <a:latin typeface="Times New Roman" panose="02020603050405020304" pitchFamily="18" charset="0"/>
                <a:cs typeface="Times New Roman" panose="02020603050405020304" pitchFamily="18" charset="0"/>
              </a:rPr>
              <a:t>           t = Allowable downtime</a:t>
            </a:r>
          </a:p>
          <a:p>
            <a:pPr marL="0" indent="0" algn="l">
              <a:spcBef>
                <a:spcPct val="50000"/>
              </a:spcBef>
              <a:buNone/>
            </a:pPr>
            <a:r>
              <a:rPr lang="en-US" sz="2400" dirty="0">
                <a:latin typeface="Times New Roman" panose="02020603050405020304" pitchFamily="18" charset="0"/>
                <a:cs typeface="Times New Roman" panose="02020603050405020304" pitchFamily="18" charset="0"/>
              </a:rPr>
              <a:t>          MTTR= Expected downtime (MTTR)</a:t>
            </a:r>
          </a:p>
        </p:txBody>
      </p:sp>
      <p:sp>
        <p:nvSpPr>
          <p:cNvPr id="5" name="Rectangle 5"/>
          <p:cNvSpPr txBox="1">
            <a:spLocks noChangeArrowheads="1"/>
          </p:cNvSpPr>
          <p:nvPr/>
        </p:nvSpPr>
        <p:spPr bwMode="auto">
          <a:xfrm>
            <a:off x="209684" y="3835781"/>
            <a:ext cx="11510960" cy="2862322"/>
          </a:xfrm>
          <a:prstGeom prst="rect">
            <a:avLst/>
          </a:prstGeom>
          <a:noFill/>
          <a:ln w="12700" cap="sq">
            <a:noFill/>
            <a:miter lim="800000"/>
            <a:headEnd type="none" w="sm" len="sm"/>
            <a:tailEnd type="none" w="sm" len="sm"/>
          </a:ln>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ct val="50000"/>
              </a:spcBef>
              <a:buFont typeface="Arial" panose="020B0604020202020204" pitchFamily="34" charset="0"/>
              <a:buNone/>
            </a:pPr>
            <a:r>
              <a:rPr lang="en-US" sz="2400" b="1" dirty="0">
                <a:solidFill>
                  <a:srgbClr val="C00000"/>
                </a:solidFill>
                <a:latin typeface="Times New Roman" panose="02020603050405020304" pitchFamily="18" charset="0"/>
                <a:cs typeface="Times New Roman" panose="02020603050405020304" pitchFamily="18" charset="0"/>
              </a:rPr>
              <a:t>Example</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What is the probability of completing an action within 5 hours if the MTTR = 7 hours?</a:t>
            </a:r>
          </a:p>
          <a:p>
            <a:pPr marL="0" indent="0">
              <a:lnSpc>
                <a:spcPct val="100000"/>
              </a:lnSpc>
              <a:spcBef>
                <a:spcPct val="50000"/>
              </a:spcBef>
              <a:buFont typeface="Arial" panose="020B0604020202020204" pitchFamily="34" charset="0"/>
              <a:buNone/>
            </a:pPr>
            <a:r>
              <a:rPr lang="en-US" sz="2400" dirty="0">
                <a:latin typeface="Times New Roman" panose="02020603050405020304" pitchFamily="18" charset="0"/>
                <a:cs typeface="Times New Roman" panose="02020603050405020304" pitchFamily="18" charset="0"/>
              </a:rPr>
              <a:t>Solution:   M(t) = 1 – e </a:t>
            </a:r>
            <a:r>
              <a:rPr lang="en-US" sz="2400" baseline="30000" dirty="0">
                <a:latin typeface="Times New Roman" panose="02020603050405020304" pitchFamily="18" charset="0"/>
                <a:cs typeface="Times New Roman" panose="02020603050405020304" pitchFamily="18" charset="0"/>
              </a:rPr>
              <a:t>- t/MTTR</a:t>
            </a:r>
            <a:r>
              <a:rPr lang="en-US" sz="2400" dirty="0">
                <a:latin typeface="Times New Roman" panose="02020603050405020304" pitchFamily="18" charset="0"/>
                <a:cs typeface="Times New Roman" panose="02020603050405020304" pitchFamily="18" charset="0"/>
              </a:rPr>
              <a:t> = 1 – e</a:t>
            </a:r>
            <a:r>
              <a:rPr lang="en-US" sz="2400" baseline="30000" dirty="0">
                <a:latin typeface="Times New Roman" panose="02020603050405020304" pitchFamily="18" charset="0"/>
                <a:cs typeface="Times New Roman" panose="02020603050405020304" pitchFamily="18" charset="0"/>
              </a:rPr>
              <a:t>5/7</a:t>
            </a:r>
          </a:p>
          <a:p>
            <a:pPr marL="0" indent="0">
              <a:lnSpc>
                <a:spcPct val="100000"/>
              </a:lnSpc>
              <a:spcBef>
                <a:spcPct val="50000"/>
              </a:spcBef>
              <a:buFont typeface="Arial" panose="020B0604020202020204" pitchFamily="34" charset="0"/>
              <a:buNone/>
            </a:pP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  1 -  .4895    = .5105</a:t>
            </a:r>
          </a:p>
          <a:p>
            <a:pPr marL="0" indent="0">
              <a:lnSpc>
                <a:spcPct val="100000"/>
              </a:lnSpc>
              <a:spcBef>
                <a:spcPct val="50000"/>
              </a:spcBef>
              <a:buFont typeface="Arial" panose="020B0604020202020204" pitchFamily="34" charset="0"/>
              <a:buNone/>
            </a:pPr>
            <a:r>
              <a:rPr lang="en-US" sz="2400" dirty="0">
                <a:latin typeface="Times New Roman" panose="02020603050405020304" pitchFamily="18" charset="0"/>
                <a:cs typeface="Times New Roman" panose="02020603050405020304" pitchFamily="18" charset="0"/>
              </a:rPr>
              <a:t>There is approximately a 51% probability of completion.</a:t>
            </a:r>
          </a:p>
        </p:txBody>
      </p:sp>
      <p:sp>
        <p:nvSpPr>
          <p:cNvPr id="6" name="Rectangle 5"/>
          <p:cNvSpPr>
            <a:spLocks noChangeArrowheads="1"/>
          </p:cNvSpPr>
          <p:nvPr/>
        </p:nvSpPr>
        <p:spPr bwMode="auto">
          <a:xfrm>
            <a:off x="5572192" y="1609644"/>
            <a:ext cx="6148452" cy="1338828"/>
          </a:xfrm>
          <a:prstGeom prst="rect">
            <a:avLst/>
          </a:prstGeom>
          <a:noFill/>
          <a:ln w="12700" cap="sq">
            <a:solidFill>
              <a:srgbClr val="FF0000"/>
            </a:solidFill>
            <a:miter lim="800000"/>
            <a:headEnd type="none" w="sm" len="sm"/>
            <a:tailEnd type="none" w="sm" len="sm"/>
          </a:ln>
        </p:spPr>
        <p:txBody>
          <a:bodyPr wrap="square">
            <a:spAutoFit/>
          </a:bodyPr>
          <a:lstStyle/>
          <a:p>
            <a:pPr algn="ctr">
              <a:spcBef>
                <a:spcPct val="50000"/>
              </a:spcBef>
            </a:pPr>
            <a:r>
              <a:rPr lang="en-US" b="1" u="sng" dirty="0">
                <a:latin typeface="Lucida Calligraphy" pitchFamily="66" charset="0"/>
                <a:cs typeface="Times New Roman" panose="02020603050405020304" pitchFamily="18" charset="0"/>
              </a:rPr>
              <a:t>Mean-Time-To-Repair</a:t>
            </a:r>
            <a:endParaRPr lang="en-US" dirty="0">
              <a:latin typeface="Lucida Calligraphy" pitchFamily="66" charset="0"/>
              <a:cs typeface="Times New Roman" panose="02020603050405020304" pitchFamily="18" charset="0"/>
            </a:endParaRPr>
          </a:p>
          <a:p>
            <a:pPr algn="l">
              <a:spcBef>
                <a:spcPct val="50000"/>
              </a:spcBef>
            </a:pPr>
            <a:r>
              <a:rPr lang="en-US" dirty="0">
                <a:solidFill>
                  <a:srgbClr val="00B050"/>
                </a:solidFill>
                <a:latin typeface="Lucida Calligraphy" pitchFamily="66" charset="0"/>
                <a:cs typeface="Times New Roman" panose="02020603050405020304" pitchFamily="18" charset="0"/>
              </a:rPr>
              <a:t>The total corrective maintenance time divided by the total    number of corrective maintenance actions during a given period of time.</a:t>
            </a:r>
          </a:p>
        </p:txBody>
      </p:sp>
    </p:spTree>
    <p:extLst>
      <p:ext uri="{BB962C8B-B14F-4D97-AF65-F5344CB8AC3E}">
        <p14:creationId xmlns:p14="http://schemas.microsoft.com/office/powerpoint/2010/main" val="4082146952"/>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9863" y="197700"/>
            <a:ext cx="3356556" cy="394728"/>
          </a:xfrm>
          <a:ln>
            <a:solidFill>
              <a:srgbClr val="00B050"/>
            </a:solidFill>
          </a:ln>
        </p:spPr>
        <p:txBody>
          <a:bodyPr>
            <a:noAutofit/>
          </a:bodyPr>
          <a:lstStyle/>
          <a:p>
            <a:r>
              <a:rPr lang="fi-FI" sz="2400" b="1" dirty="0">
                <a:solidFill>
                  <a:srgbClr val="FF0000"/>
                </a:solidFill>
                <a:latin typeface="Lucida Calligraphy" panose="03010101010101010101" pitchFamily="66" charset="0"/>
              </a:rPr>
              <a:t>Availability</a:t>
            </a:r>
            <a:endParaRPr lang="en-US" sz="2400" b="1" dirty="0">
              <a:solidFill>
                <a:srgbClr val="FF0000"/>
              </a:solidFill>
              <a:latin typeface="Lucida Calligraphy" panose="03010101010101010101" pitchFamily="66" charset="0"/>
            </a:endParaRPr>
          </a:p>
        </p:txBody>
      </p:sp>
      <p:sp>
        <p:nvSpPr>
          <p:cNvPr id="3" name="Content Placeholder 2"/>
          <p:cNvSpPr>
            <a:spLocks noGrp="1"/>
          </p:cNvSpPr>
          <p:nvPr>
            <p:ph idx="1"/>
          </p:nvPr>
        </p:nvSpPr>
        <p:spPr>
          <a:xfrm>
            <a:off x="371475" y="592429"/>
            <a:ext cx="11476536" cy="6104587"/>
          </a:xfrm>
        </p:spPr>
        <p:txBody>
          <a:bodyPr>
            <a:normAutofit fontScale="92500" lnSpcReduction="10000"/>
          </a:bodyPr>
          <a:lstStyle/>
          <a:p>
            <a:pPr algn="just">
              <a:lnSpc>
                <a:spcPct val="150000"/>
              </a:lnSpc>
              <a:spcBef>
                <a:spcPct val="50000"/>
              </a:spcBef>
              <a:buFont typeface="Wingdings" pitchFamily="2" charset="2"/>
              <a:buChar char="v"/>
            </a:pPr>
            <a:r>
              <a:rPr lang="en-US" sz="2400" dirty="0">
                <a:latin typeface="Times New Roman" panose="02020603050405020304" pitchFamily="18" charset="0"/>
                <a:cs typeface="Times New Roman" panose="02020603050405020304" pitchFamily="18" charset="0"/>
              </a:rPr>
              <a:t>Availability is thus defined as the probability that an item will be available when required or as the proportion of total time that an item is available for use.</a:t>
            </a:r>
          </a:p>
          <a:p>
            <a:pPr algn="just">
              <a:lnSpc>
                <a:spcPct val="150000"/>
              </a:lnSpc>
              <a:spcBef>
                <a:spcPct val="50000"/>
              </a:spcBef>
              <a:buFont typeface="Wingdings" pitchFamily="2" charset="2"/>
              <a:buChar char="v"/>
            </a:pPr>
            <a:r>
              <a:rPr lang="en-US" sz="2400" dirty="0">
                <a:latin typeface="Times New Roman" panose="02020603050405020304" pitchFamily="18" charset="0"/>
                <a:cs typeface="Times New Roman" panose="02020603050405020304" pitchFamily="18" charset="0"/>
              </a:rPr>
              <a:t>May be defined as the probability an item is operable &amp; can be committed at the start of a mission when the mission is called for at any unknown (random) point in time.  Example:  For a lamp with a 99.9% availability, there will be one time out of a thousand that someone needs to use the lamp and finds it is not operating.</a:t>
            </a:r>
          </a:p>
          <a:p>
            <a:pPr marL="0" indent="0" algn="just">
              <a:spcBef>
                <a:spcPct val="50000"/>
              </a:spcBef>
              <a:buNone/>
            </a:pPr>
            <a:r>
              <a:rPr lang="en-US" sz="2400" b="1" dirty="0">
                <a:solidFill>
                  <a:srgbClr val="FF0000"/>
                </a:solidFill>
                <a:latin typeface="Times New Roman" panose="02020603050405020304" pitchFamily="18" charset="0"/>
                <a:cs typeface="Times New Roman" panose="02020603050405020304" pitchFamily="18" charset="0"/>
              </a:rPr>
              <a:t>Availability issues deal with at least  three main factors for:-</a:t>
            </a:r>
          </a:p>
          <a:p>
            <a:pPr marL="0" indent="0" algn="just">
              <a:spcBef>
                <a:spcPct val="50000"/>
              </a:spcBef>
              <a:buNone/>
            </a:pPr>
            <a:r>
              <a:rPr lang="en-US" sz="2400" dirty="0">
                <a:latin typeface="Times New Roman" panose="02020603050405020304" pitchFamily="18" charset="0"/>
                <a:cs typeface="Times New Roman" panose="02020603050405020304" pitchFamily="18" charset="0"/>
              </a:rPr>
              <a:t>1 - increasing time to failure</a:t>
            </a:r>
          </a:p>
          <a:p>
            <a:pPr marL="0" indent="0" algn="just">
              <a:spcBef>
                <a:spcPct val="50000"/>
              </a:spcBef>
              <a:buNone/>
            </a:pPr>
            <a:r>
              <a:rPr lang="en-US" sz="2400" dirty="0">
                <a:latin typeface="Times New Roman" panose="02020603050405020304" pitchFamily="18" charset="0"/>
                <a:cs typeface="Times New Roman" panose="02020603050405020304" pitchFamily="18" charset="0"/>
              </a:rPr>
              <a:t>2 - Decreasing downtime due to repairs or scheduled maintenance and</a:t>
            </a:r>
          </a:p>
          <a:p>
            <a:pPr marL="0" indent="0" algn="just">
              <a:spcBef>
                <a:spcPct val="50000"/>
              </a:spcBef>
              <a:buNone/>
            </a:pPr>
            <a:r>
              <a:rPr lang="en-US" sz="2400" dirty="0">
                <a:latin typeface="Times New Roman" panose="02020603050405020304" pitchFamily="18" charset="0"/>
                <a:cs typeface="Times New Roman" panose="02020603050405020304" pitchFamily="18" charset="0"/>
              </a:rPr>
              <a:t>3 - Accomplishing items 1 and 2 in a cost be effective manner.</a:t>
            </a:r>
          </a:p>
          <a:p>
            <a:pPr marL="0" indent="0" algn="just">
              <a:lnSpc>
                <a:spcPct val="160000"/>
              </a:lnSpc>
              <a:spcBef>
                <a:spcPct val="50000"/>
              </a:spcBef>
              <a:buNone/>
            </a:pPr>
            <a:r>
              <a:rPr lang="en-US" sz="2400" dirty="0">
                <a:latin typeface="Times New Roman" panose="02020603050405020304" pitchFamily="18" charset="0"/>
                <a:cs typeface="Times New Roman" panose="02020603050405020304" pitchFamily="18" charset="0"/>
              </a:rPr>
              <a:t>As availability grows, the capacity for making money increases because the equipment is in service a larger percent of time.</a:t>
            </a:r>
          </a:p>
        </p:txBody>
      </p:sp>
    </p:spTree>
    <p:extLst>
      <p:ext uri="{BB962C8B-B14F-4D97-AF65-F5344CB8AC3E}">
        <p14:creationId xmlns:p14="http://schemas.microsoft.com/office/powerpoint/2010/main" val="2608223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936480" cy="854075"/>
          </a:xfrm>
        </p:spPr>
        <p:txBody>
          <a:bodyPr/>
          <a:lstStyle/>
          <a:p>
            <a:r>
              <a:rPr lang="en-US" dirty="0">
                <a:solidFill>
                  <a:srgbClr val="FF3300"/>
                </a:solidFill>
                <a:latin typeface="Perpetua" panose="02020502060401020303" pitchFamily="18" charset="0"/>
              </a:rPr>
              <a:t>Objective</a:t>
            </a:r>
            <a:endParaRPr lang="en-US" dirty="0"/>
          </a:p>
        </p:txBody>
      </p:sp>
      <p:sp>
        <p:nvSpPr>
          <p:cNvPr id="6" name="Rectangle 5">
            <a:extLst>
              <a:ext uri="{FF2B5EF4-FFF2-40B4-BE49-F238E27FC236}">
                <a16:creationId xmlns:a16="http://schemas.microsoft.com/office/drawing/2014/main" id="{8C04D427-B8C4-4874-9AE0-BBAB05CCCDF5}"/>
              </a:ext>
            </a:extLst>
          </p:cNvPr>
          <p:cNvSpPr/>
          <p:nvPr/>
        </p:nvSpPr>
        <p:spPr>
          <a:xfrm>
            <a:off x="543339" y="1286042"/>
            <a:ext cx="11304103" cy="3732047"/>
          </a:xfrm>
          <a:prstGeom prst="rect">
            <a:avLst/>
          </a:prstGeom>
        </p:spPr>
        <p:txBody>
          <a:bodyPr wrap="square">
            <a:spAutoFit/>
          </a:bodyPr>
          <a:lstStyle/>
          <a:p>
            <a:pPr marL="342900" marR="0" lvl="0" indent="-342900">
              <a:lnSpc>
                <a:spcPct val="107000"/>
              </a:lnSpc>
              <a:spcBef>
                <a:spcPts val="0"/>
              </a:spcBef>
              <a:spcAft>
                <a:spcPts val="0"/>
              </a:spcAft>
              <a:buFont typeface="Wingdings" panose="05000000000000000000" pitchFamily="2" charset="2"/>
              <a:buChar char=""/>
            </a:pP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course is intended to enable the student to:-</a:t>
            </a:r>
            <a:br>
              <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Understand theoretical and practical aspects of maintenance practice in industrial setup;</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Understand basics of damages of typical components of machinery and thereby</a:t>
            </a:r>
            <a:b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help the student realize the state of damage of machinery;</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Realize the use of the concepts of reliability, maintainability and availability in maintenance technology which are helpful in the prediction of plant performance;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panose="05000000000000000000" pitchFamily="2" charset="2"/>
              <a:buChar char=""/>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Understand the organization of a maintenance department, maintenance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panose="05000000000000000000" pitchFamily="2" charset="2"/>
              <a:buChar char=""/>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planning and decision making processes, Develop practical skill by providing</a:t>
            </a:r>
            <a:b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some practical work of maintenance;</a:t>
            </a:r>
            <a:endParaRPr lang="en-US" sz="2400" dirty="0"/>
          </a:p>
        </p:txBody>
      </p:sp>
    </p:spTree>
    <p:extLst>
      <p:ext uri="{BB962C8B-B14F-4D97-AF65-F5344CB8AC3E}">
        <p14:creationId xmlns:p14="http://schemas.microsoft.com/office/powerpoint/2010/main" val="3383802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757646" y="1066800"/>
            <a:ext cx="10099244" cy="4654731"/>
          </a:xfrm>
        </p:spPr>
        <p:txBody>
          <a:bodyPr/>
          <a:lstStyle/>
          <a:p>
            <a:pPr marL="660400" indent="-660400">
              <a:lnSpc>
                <a:spcPct val="120000"/>
              </a:lnSpc>
              <a:buNone/>
            </a:pPr>
            <a:r>
              <a:rPr lang="en-US" sz="3200" b="1" i="1" u="sng" dirty="0">
                <a:solidFill>
                  <a:srgbClr val="FF0000"/>
                </a:solidFill>
                <a:latin typeface="Perpetua" panose="02020502060401020303" pitchFamily="18" charset="0"/>
              </a:rPr>
              <a:t>A. PREVENTIVE MAINTENANCE</a:t>
            </a:r>
          </a:p>
          <a:p>
            <a:pPr marL="282575" indent="-282575">
              <a:lnSpc>
                <a:spcPct val="150000"/>
              </a:lnSpc>
            </a:pPr>
            <a:r>
              <a:rPr lang="en-US" dirty="0">
                <a:solidFill>
                  <a:srgbClr val="00B0F0"/>
                </a:solidFill>
                <a:latin typeface="Times New Roman" pitchFamily="18" charset="0"/>
                <a:cs typeface="Times New Roman" pitchFamily="18" charset="0"/>
              </a:rPr>
              <a:t>Principle – “Prevention is better than cure”</a:t>
            </a:r>
          </a:p>
          <a:p>
            <a:pPr marL="282575" indent="-282575">
              <a:lnSpc>
                <a:spcPct val="150000"/>
              </a:lnSpc>
            </a:pPr>
            <a:r>
              <a:rPr lang="en-US" dirty="0">
                <a:solidFill>
                  <a:srgbClr val="00B0F0"/>
                </a:solidFill>
                <a:latin typeface="Times New Roman" pitchFamily="18" charset="0"/>
                <a:cs typeface="Times New Roman" pitchFamily="18" charset="0"/>
              </a:rPr>
              <a:t>Procedure - Stitch-in-time </a:t>
            </a:r>
            <a:endParaRPr lang="en-US" b="1" dirty="0">
              <a:latin typeface="Perpetua" panose="02020502060401020303" pitchFamily="18" charset="0"/>
            </a:endParaRPr>
          </a:p>
          <a:p>
            <a:pPr marL="660400" indent="-660400" algn="just">
              <a:lnSpc>
                <a:spcPct val="120000"/>
              </a:lnSpc>
              <a:buNone/>
            </a:pPr>
            <a:r>
              <a:rPr lang="en-US" dirty="0">
                <a:latin typeface="Perpetua" panose="02020502060401020303" pitchFamily="18" charset="0"/>
              </a:rPr>
              <a:t>It is done to keep an equipment or machinery in a </a:t>
            </a:r>
            <a:r>
              <a:rPr lang="en-US" dirty="0">
                <a:solidFill>
                  <a:srgbClr val="C00000"/>
                </a:solidFill>
                <a:latin typeface="Perpetua" panose="02020502060401020303" pitchFamily="18" charset="0"/>
              </a:rPr>
              <a:t>satisfactory operating condition</a:t>
            </a:r>
            <a:r>
              <a:rPr lang="en-US" dirty="0">
                <a:latin typeface="Perpetua" panose="02020502060401020303" pitchFamily="18" charset="0"/>
              </a:rPr>
              <a:t> through regular </a:t>
            </a:r>
            <a:r>
              <a:rPr lang="en-US" dirty="0">
                <a:solidFill>
                  <a:srgbClr val="C00000"/>
                </a:solidFill>
                <a:latin typeface="Perpetua" panose="02020502060401020303" pitchFamily="18" charset="0"/>
              </a:rPr>
              <a:t>inspection, calibration, lubrication, overhauling, or replacement</a:t>
            </a:r>
            <a:r>
              <a:rPr lang="en-US" dirty="0">
                <a:latin typeface="Perpetua" panose="02020502060401020303" pitchFamily="18" charset="0"/>
              </a:rPr>
              <a:t> of certain components. It is action before breakdown occurs.   </a:t>
            </a:r>
          </a:p>
          <a:p>
            <a:pPr marL="660400" indent="-660400">
              <a:lnSpc>
                <a:spcPct val="120000"/>
              </a:lnSpc>
              <a:buNone/>
            </a:pPr>
            <a:endParaRPr lang="en-US" dirty="0">
              <a:solidFill>
                <a:srgbClr val="00FF00"/>
              </a:solidFill>
            </a:endParaRPr>
          </a:p>
          <a:p>
            <a:pPr marL="660400" indent="-660400">
              <a:buNone/>
            </a:pPr>
            <a:endParaRPr lang="en-US" sz="2400" dirty="0">
              <a:solidFill>
                <a:srgbClr val="FF3300"/>
              </a:solidFill>
            </a:endParaRPr>
          </a:p>
        </p:txBody>
      </p:sp>
    </p:spTree>
    <p:extLst>
      <p:ext uri="{BB962C8B-B14F-4D97-AF65-F5344CB8AC3E}">
        <p14:creationId xmlns:p14="http://schemas.microsoft.com/office/powerpoint/2010/main" val="306898499"/>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763" y="1028701"/>
            <a:ext cx="10868025" cy="4733924"/>
          </a:xfrm>
        </p:spPr>
        <p:txBody>
          <a:bodyPr>
            <a:normAutofit/>
          </a:bodyPr>
          <a:lstStyle/>
          <a:p>
            <a:pPr marL="609600" lvl="0" indent="-609600" fontAlgn="base">
              <a:lnSpc>
                <a:spcPct val="100000"/>
              </a:lnSpc>
              <a:spcBef>
                <a:spcPct val="20000"/>
              </a:spcBef>
              <a:spcAft>
                <a:spcPct val="0"/>
              </a:spcAft>
              <a:buFontTx/>
              <a:buAutoNum type="arabicParenBoth"/>
            </a:pPr>
            <a:r>
              <a:rPr kumimoji="1" lang="en-US" altLang="zh-TW" kern="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How the components are functionally connected.</a:t>
            </a:r>
          </a:p>
          <a:p>
            <a:pPr marL="609600" lvl="0" indent="-609600" fontAlgn="base">
              <a:lnSpc>
                <a:spcPct val="100000"/>
              </a:lnSpc>
              <a:spcBef>
                <a:spcPct val="20000"/>
              </a:spcBef>
              <a:spcAft>
                <a:spcPct val="0"/>
              </a:spcAft>
              <a:buFontTx/>
              <a:buAutoNum type="arabicParenBoth"/>
            </a:pPr>
            <a:r>
              <a:rPr kumimoji="1" lang="en-US" altLang="zh-TW" kern="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The failure process of the component.</a:t>
            </a:r>
          </a:p>
          <a:p>
            <a:pPr marL="609600" lvl="0" indent="-609600" fontAlgn="base">
              <a:lnSpc>
                <a:spcPct val="100000"/>
              </a:lnSpc>
              <a:spcBef>
                <a:spcPct val="20000"/>
              </a:spcBef>
              <a:spcAft>
                <a:spcPct val="0"/>
              </a:spcAft>
              <a:buFontTx/>
              <a:buAutoNum type="arabicParenBoth"/>
            </a:pPr>
            <a:r>
              <a:rPr kumimoji="1" lang="en-US" altLang="zh-TW" kern="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The method of operation and the definition of the failure.</a:t>
            </a:r>
          </a:p>
          <a:p>
            <a:pPr marL="609600" lvl="0" indent="-609600" fontAlgn="base">
              <a:lnSpc>
                <a:spcPct val="100000"/>
              </a:lnSpc>
              <a:spcBef>
                <a:spcPct val="20000"/>
              </a:spcBef>
              <a:spcAft>
                <a:spcPct val="0"/>
              </a:spcAft>
              <a:buFontTx/>
              <a:buAutoNum type="arabicParenBoth"/>
            </a:pPr>
            <a:r>
              <a:rPr kumimoji="1" lang="en-US" altLang="zh-TW" kern="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The repair or maintenance policy</a:t>
            </a:r>
            <a:endParaRPr lang="en-US" b="1" dirty="0">
              <a:solidFill>
                <a:srgbClr val="00B050"/>
              </a:solidFill>
              <a:latin typeface="Lucida Calligraphy" panose="03010101010101010101" pitchFamily="66" charset="0"/>
              <a:cs typeface="Times New Roman" panose="02020603050405020304" pitchFamily="18" charset="0"/>
            </a:endParaRPr>
          </a:p>
          <a:p>
            <a:pPr lvl="0" algn="just">
              <a:spcBef>
                <a:spcPct val="50000"/>
              </a:spcBef>
              <a:buNone/>
            </a:pPr>
            <a:r>
              <a:rPr lang="en-US" b="1" u="sng" dirty="0">
                <a:solidFill>
                  <a:srgbClr val="00B050"/>
                </a:solidFill>
                <a:latin typeface="Lucida Calligraphy" panose="03010101010101010101" pitchFamily="66" charset="0"/>
                <a:cs typeface="Times New Roman" panose="02020603050405020304" pitchFamily="18" charset="0"/>
              </a:rPr>
              <a:t>The three common measures of availability are:</a:t>
            </a:r>
          </a:p>
          <a:p>
            <a:pPr lvl="0" algn="just">
              <a:spcBef>
                <a:spcPct val="50000"/>
              </a:spcBef>
              <a:buNone/>
            </a:pPr>
            <a:r>
              <a:rPr lang="en-US" dirty="0">
                <a:solidFill>
                  <a:prstClr val="black"/>
                </a:solidFill>
                <a:latin typeface="Times New Roman" panose="02020603050405020304" pitchFamily="18" charset="0"/>
                <a:cs typeface="Times New Roman" panose="02020603050405020304" pitchFamily="18" charset="0"/>
              </a:rPr>
              <a:t>	1. Inherent Availability (A</a:t>
            </a:r>
            <a:r>
              <a:rPr lang="en-US" baseline="-25000" dirty="0">
                <a:solidFill>
                  <a:prstClr val="black"/>
                </a:solidFill>
                <a:latin typeface="Times New Roman" panose="02020603050405020304" pitchFamily="18" charset="0"/>
                <a:cs typeface="Times New Roman" panose="02020603050405020304" pitchFamily="18" charset="0"/>
              </a:rPr>
              <a:t>I</a:t>
            </a:r>
            <a:r>
              <a:rPr lang="en-US" dirty="0">
                <a:solidFill>
                  <a:prstClr val="black"/>
                </a:solidFill>
                <a:latin typeface="Times New Roman" panose="02020603050405020304" pitchFamily="18" charset="0"/>
                <a:cs typeface="Times New Roman" panose="02020603050405020304" pitchFamily="18" charset="0"/>
              </a:rPr>
              <a:t>)</a:t>
            </a:r>
          </a:p>
          <a:p>
            <a:pPr lvl="0" algn="just">
              <a:spcBef>
                <a:spcPct val="50000"/>
              </a:spcBef>
              <a:buNone/>
            </a:pPr>
            <a:r>
              <a:rPr lang="en-US" dirty="0">
                <a:solidFill>
                  <a:prstClr val="black"/>
                </a:solidFill>
                <a:latin typeface="Times New Roman" panose="02020603050405020304" pitchFamily="18" charset="0"/>
                <a:cs typeface="Times New Roman" panose="02020603050405020304" pitchFamily="18" charset="0"/>
              </a:rPr>
              <a:t>	2. Achieved Availability (A</a:t>
            </a:r>
            <a:r>
              <a:rPr lang="en-US" baseline="-25000" dirty="0">
                <a:solidFill>
                  <a:prstClr val="black"/>
                </a:solidFill>
                <a:latin typeface="Times New Roman" panose="02020603050405020304" pitchFamily="18" charset="0"/>
                <a:cs typeface="Times New Roman" panose="02020603050405020304" pitchFamily="18" charset="0"/>
              </a:rPr>
              <a:t>A</a:t>
            </a:r>
            <a:r>
              <a:rPr lang="en-US" dirty="0">
                <a:solidFill>
                  <a:prstClr val="black"/>
                </a:solidFill>
                <a:latin typeface="Times New Roman" panose="02020603050405020304" pitchFamily="18" charset="0"/>
                <a:cs typeface="Times New Roman" panose="02020603050405020304" pitchFamily="18" charset="0"/>
              </a:rPr>
              <a:t>)</a:t>
            </a:r>
          </a:p>
          <a:p>
            <a:pPr lvl="0" algn="just">
              <a:spcBef>
                <a:spcPct val="50000"/>
              </a:spcBef>
              <a:buNone/>
            </a:pPr>
            <a:r>
              <a:rPr lang="en-US" dirty="0">
                <a:solidFill>
                  <a:prstClr val="black"/>
                </a:solidFill>
                <a:latin typeface="Times New Roman" panose="02020603050405020304" pitchFamily="18" charset="0"/>
                <a:cs typeface="Times New Roman" panose="02020603050405020304" pitchFamily="18" charset="0"/>
              </a:rPr>
              <a:t>	3. Operational Availability (A</a:t>
            </a:r>
            <a:r>
              <a:rPr lang="en-US" baseline="-25000" dirty="0">
                <a:solidFill>
                  <a:prstClr val="black"/>
                </a:solidFill>
                <a:latin typeface="Times New Roman" panose="02020603050405020304" pitchFamily="18" charset="0"/>
                <a:cs typeface="Times New Roman" panose="02020603050405020304" pitchFamily="18" charset="0"/>
              </a:rPr>
              <a:t>o</a:t>
            </a:r>
            <a:r>
              <a:rPr lang="en-US" dirty="0">
                <a:solidFill>
                  <a:prstClr val="black"/>
                </a:solidFill>
                <a:latin typeface="Times New Roman" panose="02020603050405020304" pitchFamily="18" charset="0"/>
                <a:cs typeface="Times New Roman" panose="02020603050405020304" pitchFamily="18" charset="0"/>
              </a:rPr>
              <a:t>)</a:t>
            </a:r>
          </a:p>
          <a:p>
            <a:pPr marL="0" indent="0">
              <a:buNone/>
            </a:pPr>
            <a:endParaRPr lang="en-US" dirty="0"/>
          </a:p>
        </p:txBody>
      </p:sp>
      <p:sp>
        <p:nvSpPr>
          <p:cNvPr id="6" name="Rectangle 5"/>
          <p:cNvSpPr/>
          <p:nvPr/>
        </p:nvSpPr>
        <p:spPr>
          <a:xfrm>
            <a:off x="219074" y="215295"/>
            <a:ext cx="11453814" cy="523220"/>
          </a:xfrm>
          <a:prstGeom prst="rect">
            <a:avLst/>
          </a:prstGeom>
        </p:spPr>
        <p:txBody>
          <a:bodyPr wrap="square">
            <a:spAutoFit/>
          </a:bodyPr>
          <a:lstStyle/>
          <a:p>
            <a:r>
              <a:rPr kumimoji="1" lang="en-US" altLang="zh-TW" sz="2800" u="sng" kern="0" dirty="0">
                <a:solidFill>
                  <a:srgbClr val="FF0000"/>
                </a:solidFill>
                <a:latin typeface="Lucida Calligraphy" panose="03010101010101010101" pitchFamily="66" charset="0"/>
                <a:ea typeface="PMingLiU" panose="02020500000000000000" pitchFamily="18" charset="-120"/>
                <a:cs typeface="+mj-cs"/>
              </a:rPr>
              <a:t>Availability analysis of the system requires a knowledge:</a:t>
            </a:r>
            <a:endParaRPr lang="en-US" sz="2800" u="sng" dirty="0"/>
          </a:p>
        </p:txBody>
      </p:sp>
    </p:spTree>
    <p:extLst>
      <p:ext uri="{BB962C8B-B14F-4D97-AF65-F5344CB8AC3E}">
        <p14:creationId xmlns:p14="http://schemas.microsoft.com/office/powerpoint/2010/main" val="3870359133"/>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5382296" cy="652306"/>
          </a:xfrm>
        </p:spPr>
        <p:txBody>
          <a:bodyPr>
            <a:normAutofit/>
          </a:bodyPr>
          <a:lstStyle/>
          <a:p>
            <a:r>
              <a:rPr lang="en-US" sz="2800" b="1" u="sng" dirty="0">
                <a:solidFill>
                  <a:srgbClr val="009DE3"/>
                </a:solidFill>
                <a:latin typeface="Lucida Calligraphy" panose="03010101010101010101" pitchFamily="66" charset="0"/>
              </a:rPr>
              <a:t>Inherent Availability (A</a:t>
            </a:r>
            <a:r>
              <a:rPr lang="en-US" sz="2800" b="1" u="sng" baseline="-25000" dirty="0">
                <a:solidFill>
                  <a:srgbClr val="009DE3"/>
                </a:solidFill>
                <a:latin typeface="Lucida Calligraphy" panose="03010101010101010101" pitchFamily="66" charset="0"/>
              </a:rPr>
              <a:t>I</a:t>
            </a:r>
            <a:r>
              <a:rPr lang="en-US" sz="2800" b="1" u="sng" dirty="0">
                <a:solidFill>
                  <a:srgbClr val="009DE3"/>
                </a:solidFill>
                <a:latin typeface="Lucida Calligraphy" panose="03010101010101010101" pitchFamily="66" charset="0"/>
              </a:rPr>
              <a:t>) </a:t>
            </a:r>
            <a:endParaRPr lang="en-US" sz="2800" dirty="0">
              <a:latin typeface="Lucida Calligraphy" panose="03010101010101010101" pitchFamily="66" charset="0"/>
            </a:endParaRPr>
          </a:p>
        </p:txBody>
      </p:sp>
      <p:sp>
        <p:nvSpPr>
          <p:cNvPr id="4" name="Text Box 5"/>
          <p:cNvSpPr txBox="1">
            <a:spLocks noGrp="1" noChangeArrowheads="1"/>
          </p:cNvSpPr>
          <p:nvPr>
            <p:ph idx="1"/>
          </p:nvPr>
        </p:nvSpPr>
        <p:spPr bwMode="auto">
          <a:xfrm>
            <a:off x="360609" y="1017433"/>
            <a:ext cx="11583741" cy="5576911"/>
          </a:xfrm>
          <a:prstGeom prst="rect">
            <a:avLst/>
          </a:prstGeom>
          <a:noFill/>
          <a:ln w="12700" cap="sq">
            <a:noFill/>
            <a:miter lim="800000"/>
            <a:headEnd type="none" w="sm" len="sm"/>
            <a:tailEnd type="none" w="sm" len="sm"/>
          </a:ln>
        </p:spPr>
        <p:txBody>
          <a:bodyPr wrap="square">
            <a:spAutoFit/>
          </a:bodyPr>
          <a:lstStyle/>
          <a:p>
            <a:pPr marL="0" indent="0" algn="just">
              <a:spcBef>
                <a:spcPct val="50000"/>
              </a:spcBef>
              <a:buNone/>
            </a:pPr>
            <a:r>
              <a:rPr lang="en-US" sz="2400" dirty="0">
                <a:latin typeface="Times New Roman" panose="02020603050405020304" pitchFamily="18" charset="0"/>
                <a:cs typeface="Times New Roman" panose="02020603050405020304" pitchFamily="18" charset="0"/>
              </a:rPr>
              <a:t>This is the </a:t>
            </a:r>
            <a:r>
              <a:rPr lang="en-US" sz="2400" b="1" dirty="0">
                <a:solidFill>
                  <a:srgbClr val="00B050"/>
                </a:solidFill>
                <a:latin typeface="Times New Roman" panose="02020603050405020304" pitchFamily="18" charset="0"/>
                <a:cs typeface="Times New Roman" panose="02020603050405020304" pitchFamily="18" charset="0"/>
              </a:rPr>
              <a:t>ideal state for analyzing availability. </a:t>
            </a:r>
            <a:r>
              <a:rPr lang="en-US" sz="2400" dirty="0">
                <a:latin typeface="Times New Roman" panose="02020603050405020304" pitchFamily="18" charset="0"/>
                <a:cs typeface="Times New Roman" panose="02020603050405020304" pitchFamily="18" charset="0"/>
              </a:rPr>
              <a:t> The </a:t>
            </a:r>
            <a:r>
              <a:rPr lang="en-US" sz="2400" b="1" dirty="0">
                <a:solidFill>
                  <a:srgbClr val="FF0000"/>
                </a:solidFill>
                <a:latin typeface="Times New Roman" panose="02020603050405020304" pitchFamily="18" charset="0"/>
                <a:cs typeface="Times New Roman" panose="02020603050405020304" pitchFamily="18" charset="0"/>
              </a:rPr>
              <a:t>only considerations are the MTBF and the MTTR.</a:t>
            </a:r>
            <a:r>
              <a:rPr lang="en-US" sz="2400" dirty="0">
                <a:latin typeface="Times New Roman" panose="02020603050405020304" pitchFamily="18" charset="0"/>
                <a:cs typeface="Times New Roman" panose="02020603050405020304" pitchFamily="18" charset="0"/>
              </a:rPr>
              <a:t>  </a:t>
            </a:r>
            <a:r>
              <a:rPr lang="en-US" sz="2400" b="1" dirty="0">
                <a:solidFill>
                  <a:srgbClr val="00B0F0"/>
                </a:solidFill>
                <a:latin typeface="Times New Roman" panose="02020603050405020304" pitchFamily="18" charset="0"/>
                <a:cs typeface="Times New Roman" panose="02020603050405020304" pitchFamily="18" charset="0"/>
              </a:rPr>
              <a:t>This measure does not take into account the time for preventive maintenance </a:t>
            </a:r>
            <a:r>
              <a:rPr lang="en-US" sz="2400" dirty="0">
                <a:solidFill>
                  <a:srgbClr val="00B0F0"/>
                </a:solidFill>
                <a:latin typeface="Times New Roman" panose="02020603050405020304" pitchFamily="18" charset="0"/>
                <a:cs typeface="Times New Roman" panose="02020603050405020304" pitchFamily="18" charset="0"/>
              </a:rPr>
              <a:t>and </a:t>
            </a:r>
            <a:r>
              <a:rPr lang="en-US" sz="2400" dirty="0">
                <a:solidFill>
                  <a:srgbClr val="00B050"/>
                </a:solidFill>
                <a:latin typeface="Times New Roman" panose="02020603050405020304" pitchFamily="18" charset="0"/>
                <a:cs typeface="Times New Roman" panose="02020603050405020304" pitchFamily="18" charset="0"/>
              </a:rPr>
              <a:t>assumes repair begins immediately upon failure of the system.</a:t>
            </a:r>
            <a:r>
              <a:rPr lang="en-US" sz="2400" dirty="0">
                <a:latin typeface="Times New Roman" panose="02020603050405020304" pitchFamily="18" charset="0"/>
                <a:cs typeface="Times New Roman" panose="02020603050405020304" pitchFamily="18" charset="0"/>
              </a:rPr>
              <a:t> This can also be defined as </a:t>
            </a:r>
            <a:r>
              <a:rPr lang="en-US" sz="2400" b="1" dirty="0">
                <a:solidFill>
                  <a:srgbClr val="0070C0"/>
                </a:solidFill>
                <a:latin typeface="Times New Roman" panose="02020603050405020304" pitchFamily="18" charset="0"/>
                <a:cs typeface="Times New Roman" panose="02020603050405020304" pitchFamily="18" charset="0"/>
              </a:rPr>
              <a:t>steady – state availability.</a:t>
            </a:r>
          </a:p>
          <a:p>
            <a:pPr marL="0" indent="0" algn="just">
              <a:spcBef>
                <a:spcPct val="50000"/>
              </a:spcBef>
              <a:buNone/>
            </a:pPr>
            <a:r>
              <a:rPr lang="en-US" sz="2000" b="1" dirty="0">
                <a:latin typeface="Times New Roman" panose="02020603050405020304" pitchFamily="18" charset="0"/>
                <a:cs typeface="Times New Roman" panose="02020603050405020304" pitchFamily="18" charset="0"/>
              </a:rPr>
              <a:t>The measure for inherent (potential) availability (A</a:t>
            </a:r>
            <a:r>
              <a:rPr lang="en-US" sz="2000" b="1" baseline="-25000" dirty="0">
                <a:latin typeface="Times New Roman" panose="02020603050405020304" pitchFamily="18" charset="0"/>
                <a:cs typeface="Times New Roman" panose="02020603050405020304" pitchFamily="18" charset="0"/>
              </a:rPr>
              <a:t>I</a:t>
            </a:r>
            <a:r>
              <a:rPr lang="en-US" sz="2000" b="1" dirty="0">
                <a:latin typeface="Times New Roman" panose="02020603050405020304" pitchFamily="18" charset="0"/>
                <a:cs typeface="Times New Roman" panose="02020603050405020304" pitchFamily="18" charset="0"/>
              </a:rPr>
              <a:t>) is :  			</a:t>
            </a:r>
          </a:p>
          <a:p>
            <a:pPr marL="0" indent="0" algn="just">
              <a:spcBef>
                <a:spcPct val="50000"/>
              </a:spcBef>
              <a:buNone/>
            </a:pPr>
            <a:r>
              <a:rPr lang="en-US" sz="2000" b="1" dirty="0">
                <a:latin typeface="Times New Roman" panose="02020603050405020304" pitchFamily="18" charset="0"/>
                <a:cs typeface="Times New Roman" panose="02020603050405020304" pitchFamily="18" charset="0"/>
              </a:rPr>
              <a:t>A</a:t>
            </a:r>
            <a:r>
              <a:rPr lang="en-US" sz="2000" b="1" baseline="-25000" dirty="0">
                <a:latin typeface="Times New Roman" panose="02020603050405020304" pitchFamily="18" charset="0"/>
                <a:cs typeface="Times New Roman" panose="02020603050405020304" pitchFamily="18" charset="0"/>
              </a:rPr>
              <a:t>I</a:t>
            </a:r>
            <a:r>
              <a:rPr lang="en-US" sz="2000" b="1" dirty="0">
                <a:latin typeface="Times New Roman" panose="02020603050405020304" pitchFamily="18" charset="0"/>
                <a:cs typeface="Times New Roman" panose="02020603050405020304" pitchFamily="18" charset="0"/>
              </a:rPr>
              <a:t> = </a:t>
            </a:r>
            <a:endParaRPr lang="en-US" sz="2000" b="1" dirty="0">
              <a:latin typeface="Times New Roman" panose="02020603050405020304" pitchFamily="18" charset="0"/>
              <a:cs typeface="Times New Roman" panose="02020603050405020304" pitchFamily="18" charset="0"/>
              <a:sym typeface="Symbol" pitchFamily="18" charset="2"/>
            </a:endParaRPr>
          </a:p>
          <a:p>
            <a:pPr marL="0" indent="0" algn="just">
              <a:spcBef>
                <a:spcPct val="50000"/>
              </a:spcBef>
              <a:buNone/>
            </a:pPr>
            <a:endParaRPr lang="en-US" sz="2000" b="1" dirty="0">
              <a:latin typeface="Times New Roman" panose="02020603050405020304" pitchFamily="18" charset="0"/>
              <a:cs typeface="Times New Roman" panose="02020603050405020304" pitchFamily="18" charset="0"/>
              <a:sym typeface="Symbol" pitchFamily="18" charset="2"/>
            </a:endParaRPr>
          </a:p>
          <a:p>
            <a:pPr marL="0" indent="0" algn="just">
              <a:spcBef>
                <a:spcPct val="50000"/>
              </a:spcBef>
              <a:buNone/>
            </a:pPr>
            <a:endParaRPr lang="en-US" sz="2000" b="1" dirty="0">
              <a:latin typeface="Times New Roman" panose="02020603050405020304" pitchFamily="18" charset="0"/>
              <a:cs typeface="Times New Roman" panose="02020603050405020304" pitchFamily="18" charset="0"/>
              <a:sym typeface="Symbol" pitchFamily="18" charset="2"/>
            </a:endParaRPr>
          </a:p>
          <a:p>
            <a:pPr marL="0" indent="0" algn="just">
              <a:spcBef>
                <a:spcPct val="50000"/>
              </a:spcBef>
              <a:buNone/>
            </a:pPr>
            <a:r>
              <a:rPr lang="en-US" sz="2000" b="1" dirty="0">
                <a:latin typeface="Times New Roman" panose="02020603050405020304" pitchFamily="18" charset="0"/>
                <a:cs typeface="Times New Roman" panose="02020603050405020304" pitchFamily="18" charset="0"/>
                <a:sym typeface="Symbol" pitchFamily="18" charset="2"/>
              </a:rPr>
              <a:t>Where:    </a:t>
            </a:r>
            <a:r>
              <a:rPr lang="en-US" sz="2000" dirty="0">
                <a:latin typeface="Times New Roman" panose="02020603050405020304" pitchFamily="18" charset="0"/>
                <a:cs typeface="Times New Roman" panose="02020603050405020304" pitchFamily="18" charset="0"/>
                <a:sym typeface="Symbol" pitchFamily="18" charset="2"/>
              </a:rPr>
              <a:t>   = Failure rate   = 1/ MTBF</a:t>
            </a:r>
          </a:p>
          <a:p>
            <a:pPr marL="0" indent="0" algn="just">
              <a:spcBef>
                <a:spcPct val="50000"/>
              </a:spcBef>
              <a:buNone/>
            </a:pPr>
            <a:r>
              <a:rPr lang="en-US" sz="2000" dirty="0">
                <a:latin typeface="Times New Roman" panose="02020603050405020304" pitchFamily="18" charset="0"/>
                <a:cs typeface="Times New Roman" panose="02020603050405020304" pitchFamily="18" charset="0"/>
                <a:sym typeface="Symbol" pitchFamily="18" charset="2"/>
              </a:rPr>
              <a:t> 	     = Repair rate    = 1/MTTR</a:t>
            </a:r>
          </a:p>
          <a:p>
            <a:pPr marL="0" indent="0" algn="just">
              <a:spcBef>
                <a:spcPct val="50000"/>
              </a:spcBef>
              <a:buNone/>
            </a:pPr>
            <a:r>
              <a:rPr lang="en-US" sz="2000" b="1" dirty="0">
                <a:latin typeface="Times New Roman" panose="02020603050405020304" pitchFamily="18" charset="0"/>
                <a:cs typeface="Times New Roman" panose="02020603050405020304" pitchFamily="18" charset="0"/>
                <a:sym typeface="Symbol" pitchFamily="18" charset="2"/>
              </a:rPr>
              <a:t>Example: </a:t>
            </a:r>
            <a:r>
              <a:rPr lang="en-US" sz="2000" dirty="0">
                <a:latin typeface="Times New Roman" panose="02020603050405020304" pitchFamily="18" charset="0"/>
                <a:cs typeface="Times New Roman" panose="02020603050405020304" pitchFamily="18" charset="0"/>
                <a:sym typeface="Symbol" pitchFamily="18" charset="2"/>
              </a:rPr>
              <a:t>A system has an MTBF of 2080 hours and a MTTR of 10 Hours.  What is the inherent availability of the system?</a:t>
            </a:r>
          </a:p>
          <a:p>
            <a:pPr marL="0" indent="0" algn="just">
              <a:spcBef>
                <a:spcPct val="50000"/>
              </a:spcBef>
              <a:buNone/>
            </a:pPr>
            <a:r>
              <a:rPr lang="en-US" sz="2000" b="1" dirty="0">
                <a:latin typeface="Times New Roman" panose="02020603050405020304" pitchFamily="18" charset="0"/>
                <a:cs typeface="Times New Roman" panose="02020603050405020304" pitchFamily="18" charset="0"/>
                <a:sym typeface="Symbol" pitchFamily="18" charset="2"/>
              </a:rPr>
              <a:t>Solution:  </a:t>
            </a:r>
          </a:p>
          <a:p>
            <a:pPr marL="0" indent="0" algn="just">
              <a:spcBef>
                <a:spcPct val="50000"/>
              </a:spcBef>
              <a:buNone/>
            </a:pPr>
            <a:r>
              <a:rPr lang="en-US" sz="2000" b="1" dirty="0">
                <a:latin typeface="Times New Roman" panose="02020603050405020304" pitchFamily="18" charset="0"/>
                <a:cs typeface="Times New Roman" panose="02020603050405020304" pitchFamily="18" charset="0"/>
                <a:sym typeface="Symbol" pitchFamily="18" charset="2"/>
              </a:rPr>
              <a:t>	A</a:t>
            </a:r>
            <a:r>
              <a:rPr lang="en-US" sz="2000" b="1" baseline="-25000" dirty="0">
                <a:latin typeface="Times New Roman" panose="02020603050405020304" pitchFamily="18" charset="0"/>
                <a:cs typeface="Times New Roman" panose="02020603050405020304" pitchFamily="18" charset="0"/>
                <a:sym typeface="Symbol" pitchFamily="18" charset="2"/>
              </a:rPr>
              <a:t>I</a:t>
            </a:r>
            <a:r>
              <a:rPr lang="en-US" sz="2000" b="1" dirty="0">
                <a:latin typeface="Times New Roman" panose="02020603050405020304" pitchFamily="18" charset="0"/>
                <a:cs typeface="Times New Roman" panose="02020603050405020304" pitchFamily="18" charset="0"/>
                <a:sym typeface="Symbol" pitchFamily="18" charset="2"/>
              </a:rPr>
              <a:t> = </a:t>
            </a:r>
            <a:endParaRPr lang="en-US" sz="2000" b="1" baseline="-250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084174" y="2845827"/>
            <a:ext cx="3387814" cy="854493"/>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Lst>
          </a:blip>
          <a:stretch>
            <a:fillRect/>
          </a:stretch>
        </p:blipFill>
        <p:spPr>
          <a:xfrm>
            <a:off x="2064507" y="5817575"/>
            <a:ext cx="3823491" cy="868975"/>
          </a:xfrm>
          <a:prstGeom prst="rect">
            <a:avLst/>
          </a:prstGeom>
        </p:spPr>
      </p:pic>
    </p:spTree>
    <p:extLst>
      <p:ext uri="{BB962C8B-B14F-4D97-AF65-F5344CB8AC3E}">
        <p14:creationId xmlns:p14="http://schemas.microsoft.com/office/powerpoint/2010/main" val="616554046"/>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468161"/>
            <a:ext cx="5614115" cy="407607"/>
          </a:xfrm>
        </p:spPr>
        <p:txBody>
          <a:bodyPr>
            <a:normAutofit fontScale="90000"/>
          </a:bodyPr>
          <a:lstStyle/>
          <a:p>
            <a:pPr lvl="0" eaLnBrk="0" fontAlgn="base" hangingPunct="0">
              <a:lnSpc>
                <a:spcPct val="100000"/>
              </a:lnSpc>
              <a:spcBef>
                <a:spcPct val="50000"/>
              </a:spcBef>
              <a:spcAft>
                <a:spcPct val="0"/>
              </a:spcAft>
            </a:pPr>
            <a:r>
              <a:rPr lang="en-US" sz="2800" b="1" u="sng" dirty="0">
                <a:solidFill>
                  <a:srgbClr val="009DE3"/>
                </a:solidFill>
                <a:latin typeface="Lucida Calligraphy" panose="03010101010101010101" pitchFamily="66" charset="0"/>
                <a:ea typeface="ＭＳ Ｐゴシック" pitchFamily="34" charset="-128"/>
              </a:rPr>
              <a:t>Achieved Availability (A</a:t>
            </a:r>
            <a:r>
              <a:rPr lang="en-US" sz="2800" b="1" u="sng" baseline="-25000" dirty="0">
                <a:solidFill>
                  <a:srgbClr val="009DE3"/>
                </a:solidFill>
                <a:latin typeface="Lucida Calligraphy" panose="03010101010101010101" pitchFamily="66" charset="0"/>
                <a:ea typeface="ＭＳ Ｐゴシック" pitchFamily="34" charset="-128"/>
              </a:rPr>
              <a:t>A</a:t>
            </a:r>
            <a:r>
              <a:rPr lang="en-US" sz="2800" b="1" u="sng" dirty="0">
                <a:solidFill>
                  <a:srgbClr val="009DE3"/>
                </a:solidFill>
                <a:latin typeface="Lucida Calligraphy" panose="03010101010101010101" pitchFamily="66" charset="0"/>
                <a:ea typeface="ＭＳ Ｐゴシック" pitchFamily="34" charset="-128"/>
              </a:rPr>
              <a:t>)</a:t>
            </a:r>
            <a:endParaRPr lang="en-US" sz="2800" dirty="0">
              <a:latin typeface="Lucida Calligraphy" panose="03010101010101010101" pitchFamily="66" charset="0"/>
            </a:endParaRPr>
          </a:p>
        </p:txBody>
      </p:sp>
      <p:sp>
        <p:nvSpPr>
          <p:cNvPr id="3" name="Content Placeholder 2"/>
          <p:cNvSpPr>
            <a:spLocks noGrp="1"/>
          </p:cNvSpPr>
          <p:nvPr>
            <p:ph idx="1"/>
          </p:nvPr>
        </p:nvSpPr>
        <p:spPr>
          <a:xfrm>
            <a:off x="385763" y="900113"/>
            <a:ext cx="11387137" cy="5815012"/>
          </a:xfrm>
        </p:spPr>
        <p:txBody>
          <a:bodyPr>
            <a:noAutofit/>
          </a:bodyPr>
          <a:lstStyle/>
          <a:p>
            <a:pPr marL="0" lvl="0" indent="0" algn="just" eaLnBrk="0" fontAlgn="base" hangingPunct="0">
              <a:lnSpc>
                <a:spcPct val="150000"/>
              </a:lnSpc>
              <a:spcBef>
                <a:spcPct val="50000"/>
              </a:spcBef>
              <a:spcAft>
                <a:spcPct val="0"/>
              </a:spcAft>
              <a:buNone/>
            </a:pPr>
            <a:r>
              <a:rPr lang="en-US" sz="2400" dirty="0">
                <a:solidFill>
                  <a:srgbClr val="00B050"/>
                </a:solidFill>
                <a:latin typeface="Times New Roman" panose="02020603050405020304" pitchFamily="18" charset="0"/>
                <a:ea typeface="ＭＳ Ｐゴシック" pitchFamily="34" charset="-128"/>
                <a:cs typeface="Times New Roman" panose="02020603050405020304" pitchFamily="18" charset="0"/>
              </a:rPr>
              <a:t>Achieved availability </a:t>
            </a:r>
            <a:r>
              <a:rPr lang="en-US" sz="2400" b="1" dirty="0">
                <a:solidFill>
                  <a:srgbClr val="00B050"/>
                </a:solidFill>
                <a:latin typeface="Times New Roman" panose="02020603050405020304" pitchFamily="18" charset="0"/>
                <a:ea typeface="ＭＳ Ｐゴシック" pitchFamily="34" charset="-128"/>
                <a:cs typeface="Times New Roman" panose="02020603050405020304" pitchFamily="18" charset="0"/>
              </a:rPr>
              <a:t>is somewhat more realistic in that it takes preventive maintenance into account </a:t>
            </a:r>
            <a:r>
              <a:rPr lang="en-US" sz="2400" dirty="0">
                <a:latin typeface="Times New Roman" panose="02020603050405020304" pitchFamily="18" charset="0"/>
                <a:ea typeface="ＭＳ Ｐゴシック" pitchFamily="34" charset="-128"/>
                <a:cs typeface="Times New Roman" panose="02020603050405020304" pitchFamily="18" charset="0"/>
              </a:rPr>
              <a:t>as well as</a:t>
            </a:r>
            <a:r>
              <a:rPr lang="en-US" sz="2400" b="1" dirty="0">
                <a:solidFill>
                  <a:srgbClr val="00B050"/>
                </a:solidFill>
                <a:latin typeface="Times New Roman" panose="02020603050405020304" pitchFamily="18" charset="0"/>
                <a:ea typeface="ＭＳ Ｐゴシック" pitchFamily="34" charset="-128"/>
                <a:cs typeface="Times New Roman" panose="02020603050405020304" pitchFamily="18" charset="0"/>
              </a:rPr>
              <a:t> corrective maintenance. </a:t>
            </a:r>
            <a:r>
              <a:rPr lang="en-US" sz="2400" dirty="0">
                <a:solidFill>
                  <a:srgbClr val="000000"/>
                </a:solidFill>
                <a:latin typeface="Times New Roman" panose="02020603050405020304" pitchFamily="18" charset="0"/>
                <a:ea typeface="ＭＳ Ｐゴシック" pitchFamily="34" charset="-128"/>
                <a:cs typeface="Times New Roman" panose="02020603050405020304" pitchFamily="18" charset="0"/>
              </a:rPr>
              <a:t>The </a:t>
            </a:r>
            <a:r>
              <a:rPr lang="en-US" sz="2400" dirty="0">
                <a:solidFill>
                  <a:srgbClr val="0070C0"/>
                </a:solidFill>
                <a:latin typeface="Times New Roman" panose="02020603050405020304" pitchFamily="18" charset="0"/>
                <a:ea typeface="ＭＳ Ｐゴシック" pitchFamily="34" charset="-128"/>
                <a:cs typeface="Times New Roman" panose="02020603050405020304" pitchFamily="18" charset="0"/>
              </a:rPr>
              <a:t>assumption here is that, as in A</a:t>
            </a:r>
            <a:r>
              <a:rPr lang="en-US" sz="2400" baseline="-25000" dirty="0">
                <a:solidFill>
                  <a:srgbClr val="0070C0"/>
                </a:solidFill>
                <a:latin typeface="Times New Roman" panose="02020603050405020304" pitchFamily="18" charset="0"/>
                <a:ea typeface="ＭＳ Ｐゴシック" pitchFamily="34" charset="-128"/>
                <a:cs typeface="Times New Roman" panose="02020603050405020304" pitchFamily="18" charset="0"/>
              </a:rPr>
              <a:t>I</a:t>
            </a:r>
            <a:r>
              <a:rPr lang="en-US" sz="2400" dirty="0">
                <a:solidFill>
                  <a:srgbClr val="0070C0"/>
                </a:solidFill>
                <a:latin typeface="Times New Roman" panose="02020603050405020304" pitchFamily="18" charset="0"/>
                <a:ea typeface="ＭＳ Ｐゴシック" pitchFamily="34" charset="-128"/>
                <a:cs typeface="Times New Roman" panose="02020603050405020304" pitchFamily="18" charset="0"/>
              </a:rPr>
              <a:t>, </a:t>
            </a:r>
            <a:r>
              <a:rPr lang="en-US" sz="2400" b="1" dirty="0">
                <a:solidFill>
                  <a:srgbClr val="FF0000"/>
                </a:solidFill>
                <a:latin typeface="Times New Roman" panose="02020603050405020304" pitchFamily="18" charset="0"/>
                <a:ea typeface="ＭＳ Ｐゴシック" pitchFamily="34" charset="-128"/>
                <a:cs typeface="Times New Roman" panose="02020603050405020304" pitchFamily="18" charset="0"/>
              </a:rPr>
              <a:t>there is no loss of time waiting for the maintenance action to begin.</a:t>
            </a:r>
          </a:p>
          <a:p>
            <a:pPr marL="0" lvl="0" indent="0" eaLnBrk="0" fontAlgn="base" hangingPunct="0">
              <a:lnSpc>
                <a:spcPct val="100000"/>
              </a:lnSpc>
              <a:spcBef>
                <a:spcPct val="50000"/>
              </a:spcBef>
              <a:spcAft>
                <a:spcPct val="0"/>
              </a:spcAft>
              <a:buNone/>
            </a:pPr>
            <a:r>
              <a:rPr lang="en-US" sz="2400" dirty="0">
                <a:solidFill>
                  <a:srgbClr val="000000"/>
                </a:solidFill>
                <a:latin typeface="Times New Roman" panose="02020603050405020304" pitchFamily="18" charset="0"/>
                <a:ea typeface="ＭＳ Ｐゴシック" pitchFamily="34" charset="-128"/>
                <a:cs typeface="Times New Roman" panose="02020603050405020304" pitchFamily="18" charset="0"/>
              </a:rPr>
              <a:t>The measure for </a:t>
            </a:r>
            <a:r>
              <a:rPr lang="en-US" sz="2400" b="1" dirty="0">
                <a:solidFill>
                  <a:srgbClr val="000000"/>
                </a:solidFill>
                <a:latin typeface="Times New Roman" panose="02020603050405020304" pitchFamily="18" charset="0"/>
                <a:ea typeface="ＭＳ Ｐゴシック" pitchFamily="34" charset="-128"/>
                <a:cs typeface="Times New Roman" panose="02020603050405020304" pitchFamily="18" charset="0"/>
              </a:rPr>
              <a:t>achieved (final) availability (A</a:t>
            </a:r>
            <a:r>
              <a:rPr lang="en-US" sz="2400" b="1" baseline="-25000" dirty="0">
                <a:solidFill>
                  <a:srgbClr val="000000"/>
                </a:solidFill>
                <a:latin typeface="Times New Roman" panose="02020603050405020304" pitchFamily="18" charset="0"/>
                <a:ea typeface="ＭＳ Ｐゴシック" pitchFamily="34" charset="-128"/>
                <a:cs typeface="Times New Roman" panose="02020603050405020304" pitchFamily="18" charset="0"/>
              </a:rPr>
              <a:t>A</a:t>
            </a:r>
            <a:r>
              <a:rPr lang="en-US" sz="2400" b="1" dirty="0">
                <a:solidFill>
                  <a:srgbClr val="000000"/>
                </a:solidFill>
                <a:latin typeface="Times New Roman" panose="02020603050405020304" pitchFamily="18" charset="0"/>
                <a:ea typeface="ＭＳ Ｐゴシック" pitchFamily="34" charset="-128"/>
                <a:cs typeface="Times New Roman" panose="02020603050405020304" pitchFamily="18" charset="0"/>
              </a:rPr>
              <a:t>) </a:t>
            </a:r>
            <a:r>
              <a:rPr lang="en-US" sz="2400" dirty="0">
                <a:solidFill>
                  <a:srgbClr val="000000"/>
                </a:solidFill>
                <a:latin typeface="Times New Roman" panose="02020603050405020304" pitchFamily="18" charset="0"/>
                <a:ea typeface="ＭＳ Ｐゴシック" pitchFamily="34" charset="-128"/>
                <a:cs typeface="Times New Roman" panose="02020603050405020304" pitchFamily="18" charset="0"/>
              </a:rPr>
              <a:t>is :</a:t>
            </a:r>
          </a:p>
          <a:p>
            <a:pPr marL="0" lvl="0" indent="0" eaLnBrk="0" fontAlgn="base" hangingPunct="0">
              <a:lnSpc>
                <a:spcPct val="100000"/>
              </a:lnSpc>
              <a:spcBef>
                <a:spcPct val="50000"/>
              </a:spcBef>
              <a:spcAft>
                <a:spcPct val="0"/>
              </a:spcAft>
              <a:buNone/>
            </a:pPr>
            <a:r>
              <a:rPr lang="en-US" sz="2400" dirty="0">
                <a:solidFill>
                  <a:srgbClr val="000000"/>
                </a:solidFill>
                <a:latin typeface="Arial" charset="0"/>
                <a:ea typeface="ＭＳ Ｐゴシック" pitchFamily="34" charset="-128"/>
              </a:rPr>
              <a:t>		</a:t>
            </a:r>
          </a:p>
          <a:p>
            <a:pPr marL="0" lvl="0" indent="0" eaLnBrk="0" fontAlgn="base" hangingPunct="0">
              <a:lnSpc>
                <a:spcPct val="100000"/>
              </a:lnSpc>
              <a:spcBef>
                <a:spcPct val="50000"/>
              </a:spcBef>
              <a:spcAft>
                <a:spcPct val="0"/>
              </a:spcAft>
              <a:buNone/>
            </a:pPr>
            <a:r>
              <a:rPr lang="en-US" sz="2400" dirty="0">
                <a:solidFill>
                  <a:srgbClr val="000000"/>
                </a:solidFill>
                <a:latin typeface="Arial" charset="0"/>
                <a:ea typeface="ＭＳ Ｐゴシック" pitchFamily="34" charset="-128"/>
              </a:rPr>
              <a:t>		</a:t>
            </a:r>
            <a:r>
              <a:rPr lang="en-US" sz="2400" b="1" dirty="0">
                <a:solidFill>
                  <a:srgbClr val="000000"/>
                </a:solidFill>
                <a:latin typeface="Times New Roman" panose="02020603050405020304" pitchFamily="18" charset="0"/>
                <a:ea typeface="ＭＳ Ｐゴシック" pitchFamily="34" charset="-128"/>
                <a:cs typeface="Times New Roman" panose="02020603050405020304" pitchFamily="18" charset="0"/>
              </a:rPr>
              <a:t>A </a:t>
            </a:r>
            <a:r>
              <a:rPr lang="en-US" sz="2400" b="1" baseline="-25000" dirty="0">
                <a:solidFill>
                  <a:srgbClr val="000000"/>
                </a:solidFill>
                <a:latin typeface="Times New Roman" panose="02020603050405020304" pitchFamily="18" charset="0"/>
                <a:ea typeface="ＭＳ Ｐゴシック" pitchFamily="34" charset="-128"/>
                <a:cs typeface="Times New Roman" panose="02020603050405020304" pitchFamily="18" charset="0"/>
              </a:rPr>
              <a:t>A</a:t>
            </a:r>
            <a:r>
              <a:rPr lang="en-US" sz="2400" b="1" dirty="0">
                <a:solidFill>
                  <a:srgbClr val="000000"/>
                </a:solidFill>
                <a:latin typeface="Times New Roman" panose="02020603050405020304" pitchFamily="18" charset="0"/>
                <a:ea typeface="ＭＳ Ｐゴシック" pitchFamily="34" charset="-128"/>
                <a:cs typeface="Times New Roman" panose="02020603050405020304" pitchFamily="18" charset="0"/>
              </a:rPr>
              <a:t> = </a:t>
            </a:r>
            <a:endParaRPr lang="en-US" sz="2400" b="1" baseline="-25000" dirty="0">
              <a:solidFill>
                <a:srgbClr val="000000"/>
              </a:solidFill>
              <a:latin typeface="Times New Roman" panose="02020603050405020304" pitchFamily="18" charset="0"/>
              <a:ea typeface="ＭＳ Ｐゴシック" pitchFamily="34" charset="-128"/>
              <a:cs typeface="Times New Roman" panose="02020603050405020304" pitchFamily="18" charset="0"/>
            </a:endParaRPr>
          </a:p>
          <a:p>
            <a:pPr marL="0" lvl="0" indent="0" algn="just" eaLnBrk="0" fontAlgn="base" hangingPunct="0">
              <a:lnSpc>
                <a:spcPct val="100000"/>
              </a:lnSpc>
              <a:spcBef>
                <a:spcPct val="50000"/>
              </a:spcBef>
              <a:spcAft>
                <a:spcPct val="0"/>
              </a:spcAft>
              <a:buNone/>
            </a:pPr>
            <a:r>
              <a:rPr lang="en-US" sz="2400" b="1" dirty="0">
                <a:solidFill>
                  <a:srgbClr val="000000"/>
                </a:solidFill>
                <a:latin typeface="Times New Roman" panose="02020603050405020304" pitchFamily="18" charset="0"/>
                <a:ea typeface="ＭＳ Ｐゴシック" pitchFamily="34" charset="-128"/>
                <a:cs typeface="Times New Roman" panose="02020603050405020304" pitchFamily="18" charset="0"/>
              </a:rPr>
              <a:t>Where</a:t>
            </a:r>
            <a:r>
              <a:rPr lang="en-US" sz="2400" dirty="0">
                <a:solidFill>
                  <a:srgbClr val="000000"/>
                </a:solidFill>
                <a:latin typeface="Times New Roman" panose="02020603050405020304" pitchFamily="18" charset="0"/>
                <a:ea typeface="ＭＳ Ｐゴシック" pitchFamily="34" charset="-128"/>
                <a:cs typeface="Times New Roman" panose="02020603050405020304" pitchFamily="18" charset="0"/>
              </a:rPr>
              <a:t> :-</a:t>
            </a:r>
          </a:p>
          <a:p>
            <a:pPr lvl="0" algn="just" eaLnBrk="0" fontAlgn="base" hangingPunct="0">
              <a:lnSpc>
                <a:spcPct val="150000"/>
              </a:lnSpc>
              <a:spcBef>
                <a:spcPct val="50000"/>
              </a:spcBef>
              <a:spcAft>
                <a:spcPct val="0"/>
              </a:spcAft>
              <a:buFont typeface="Wingdings" pitchFamily="2" charset="2"/>
              <a:buChar char="ü"/>
            </a:pPr>
            <a:r>
              <a:rPr lang="en-US" sz="2400" dirty="0">
                <a:solidFill>
                  <a:srgbClr val="000000"/>
                </a:solidFill>
                <a:latin typeface="Times New Roman" panose="02020603050405020304" pitchFamily="18" charset="0"/>
                <a:ea typeface="ＭＳ Ｐゴシック" pitchFamily="34" charset="-128"/>
                <a:cs typeface="Times New Roman" panose="02020603050405020304" pitchFamily="18" charset="0"/>
              </a:rPr>
              <a:t>MTBMA  is the mean time between maintenance actions both preventive and corrective.</a:t>
            </a:r>
          </a:p>
          <a:p>
            <a:pPr lvl="0" algn="just" eaLnBrk="0" fontAlgn="base" hangingPunct="0">
              <a:lnSpc>
                <a:spcPct val="150000"/>
              </a:lnSpc>
              <a:spcBef>
                <a:spcPct val="50000"/>
              </a:spcBef>
              <a:spcAft>
                <a:spcPct val="0"/>
              </a:spcAft>
              <a:buFont typeface="Wingdings" pitchFamily="2" charset="2"/>
              <a:buChar char="ü"/>
            </a:pPr>
            <a:r>
              <a:rPr lang="en-US" sz="2400" dirty="0">
                <a:solidFill>
                  <a:srgbClr val="000000"/>
                </a:solidFill>
                <a:latin typeface="Times New Roman" panose="02020603050405020304" pitchFamily="18" charset="0"/>
                <a:ea typeface="ＭＳ Ｐゴシック" pitchFamily="34" charset="-128"/>
                <a:cs typeface="Times New Roman" panose="02020603050405020304" pitchFamily="18" charset="0"/>
              </a:rPr>
              <a:t>MMT is the mean Maintenance Action Time, and MMT is further decomposed into the effects of preventive and corrective maintenance and is given as:</a:t>
            </a:r>
          </a:p>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974048" y="3557587"/>
            <a:ext cx="2620084" cy="1114425"/>
          </a:xfrm>
          <a:prstGeom prst="rect">
            <a:avLst/>
          </a:prstGeom>
          <a:noFill/>
          <a:ln>
            <a:noFill/>
          </a:ln>
        </p:spPr>
      </p:pic>
    </p:spTree>
    <p:extLst>
      <p:ext uri="{BB962C8B-B14F-4D97-AF65-F5344CB8AC3E}">
        <p14:creationId xmlns:p14="http://schemas.microsoft.com/office/powerpoint/2010/main" val="2152372846"/>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304510" y="750139"/>
            <a:ext cx="3947887" cy="1246088"/>
          </a:xfrm>
          <a:prstGeom prst="rect">
            <a:avLst/>
          </a:prstGeom>
        </p:spPr>
      </p:pic>
      <p:sp>
        <p:nvSpPr>
          <p:cNvPr id="5" name="Rectangle 4"/>
          <p:cNvSpPr/>
          <p:nvPr/>
        </p:nvSpPr>
        <p:spPr>
          <a:xfrm>
            <a:off x="1416679" y="2361616"/>
            <a:ext cx="9723548" cy="3277820"/>
          </a:xfrm>
          <a:prstGeom prst="rect">
            <a:avLst/>
          </a:prstGeom>
        </p:spPr>
        <p:txBody>
          <a:bodyPr wrap="square">
            <a:spAutoFit/>
          </a:bodyPr>
          <a:lstStyle/>
          <a:p>
            <a:pPr>
              <a:spcBef>
                <a:spcPct val="50000"/>
              </a:spcBef>
            </a:pPr>
            <a:r>
              <a:rPr lang="en-US" sz="2400" dirty="0">
                <a:latin typeface="Times New Roman" panose="02020603050405020304" pitchFamily="18" charset="0"/>
                <a:cs typeface="Times New Roman" panose="02020603050405020304" pitchFamily="18" charset="0"/>
              </a:rPr>
              <a:t>Where:  F </a:t>
            </a:r>
            <a:r>
              <a:rPr lang="en-US" sz="2400" baseline="-25000" dirty="0">
                <a:latin typeface="Times New Roman" panose="02020603050405020304" pitchFamily="18" charset="0"/>
                <a:cs typeface="Times New Roman" panose="02020603050405020304" pitchFamily="18" charset="0"/>
              </a:rPr>
              <a:t>c </a:t>
            </a:r>
            <a:r>
              <a:rPr lang="en-US" sz="2400" dirty="0">
                <a:latin typeface="Times New Roman" panose="02020603050405020304" pitchFamily="18" charset="0"/>
                <a:cs typeface="Times New Roman" panose="02020603050405020304" pitchFamily="18" charset="0"/>
              </a:rPr>
              <a:t> is the </a:t>
            </a:r>
            <a:r>
              <a:rPr lang="en-US" sz="2400" dirty="0">
                <a:solidFill>
                  <a:srgbClr val="00B050"/>
                </a:solidFill>
                <a:latin typeface="Times New Roman" panose="02020603050405020304" pitchFamily="18" charset="0"/>
                <a:cs typeface="Times New Roman" panose="02020603050405020304" pitchFamily="18" charset="0"/>
              </a:rPr>
              <a:t>number of corrective maintenance actions per 1000 	hours</a:t>
            </a:r>
          </a:p>
          <a:p>
            <a:pPr>
              <a:spcBef>
                <a:spcPct val="50000"/>
              </a:spcBef>
            </a:pPr>
            <a:r>
              <a:rPr lang="en-US" sz="2400" baseline="-25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F </a:t>
            </a:r>
            <a:r>
              <a:rPr lang="en-US" sz="2400" baseline="-25000" dirty="0">
                <a:latin typeface="Times New Roman" panose="02020603050405020304" pitchFamily="18" charset="0"/>
                <a:cs typeface="Times New Roman" panose="02020603050405020304" pitchFamily="18" charset="0"/>
              </a:rPr>
              <a:t>p</a:t>
            </a:r>
            <a:r>
              <a:rPr lang="en-US" sz="2400" dirty="0">
                <a:latin typeface="Times New Roman" panose="02020603050405020304" pitchFamily="18" charset="0"/>
                <a:cs typeface="Times New Roman" panose="02020603050405020304" pitchFamily="18" charset="0"/>
              </a:rPr>
              <a:t> is the </a:t>
            </a:r>
            <a:r>
              <a:rPr lang="en-US" sz="2400" dirty="0">
                <a:solidFill>
                  <a:srgbClr val="FF0000"/>
                </a:solidFill>
                <a:latin typeface="Times New Roman" panose="02020603050405020304" pitchFamily="18" charset="0"/>
                <a:cs typeface="Times New Roman" panose="02020603050405020304" pitchFamily="18" charset="0"/>
              </a:rPr>
              <a:t>number of preventive maintenance actions per 1000 	hours </a:t>
            </a:r>
          </a:p>
          <a:p>
            <a:pPr>
              <a:spcBef>
                <a:spcPct val="50000"/>
              </a:spcBef>
            </a:pPr>
            <a:r>
              <a:rPr lang="en-US" sz="2400" dirty="0">
                <a:latin typeface="Times New Roman" panose="02020603050405020304" pitchFamily="18" charset="0"/>
                <a:cs typeface="Times New Roman" panose="02020603050405020304" pitchFamily="18" charset="0"/>
              </a:rPr>
              <a:t>	M </a:t>
            </a:r>
            <a:r>
              <a:rPr lang="en-US" sz="2400" baseline="-25000" dirty="0">
                <a:latin typeface="Times New Roman" panose="02020603050405020304" pitchFamily="18" charset="0"/>
                <a:cs typeface="Times New Roman" panose="02020603050405020304" pitchFamily="18" charset="0"/>
              </a:rPr>
              <a:t>ct </a:t>
            </a:r>
            <a:r>
              <a:rPr lang="en-US" sz="2400" dirty="0">
                <a:latin typeface="Times New Roman" panose="02020603050405020304" pitchFamily="18" charset="0"/>
                <a:cs typeface="Times New Roman" panose="02020603050405020304" pitchFamily="18" charset="0"/>
              </a:rPr>
              <a:t> is the </a:t>
            </a:r>
            <a:r>
              <a:rPr lang="en-US" sz="2400" dirty="0">
                <a:solidFill>
                  <a:srgbClr val="0070C0"/>
                </a:solidFill>
                <a:latin typeface="Times New Roman" panose="02020603050405020304" pitchFamily="18" charset="0"/>
                <a:cs typeface="Times New Roman" panose="02020603050405020304" pitchFamily="18" charset="0"/>
              </a:rPr>
              <a:t>mean active time for corrective maintenance (MTTR)</a:t>
            </a:r>
          </a:p>
          <a:p>
            <a:pPr>
              <a:spcBef>
                <a:spcPct val="50000"/>
              </a:spcBef>
            </a:pPr>
            <a:r>
              <a:rPr lang="en-US" sz="2400" dirty="0">
                <a:latin typeface="Times New Roman" panose="02020603050405020304" pitchFamily="18" charset="0"/>
                <a:cs typeface="Times New Roman" panose="02020603050405020304" pitchFamily="18" charset="0"/>
              </a:rPr>
              <a:t>	M </a:t>
            </a:r>
            <a:r>
              <a:rPr lang="en-US" sz="2400" baseline="-25000" dirty="0">
                <a:latin typeface="Times New Roman" panose="02020603050405020304" pitchFamily="18" charset="0"/>
                <a:cs typeface="Times New Roman" panose="02020603050405020304" pitchFamily="18" charset="0"/>
              </a:rPr>
              <a:t>pt </a:t>
            </a:r>
            <a:r>
              <a:rPr lang="en-US" sz="2400" dirty="0">
                <a:latin typeface="Times New Roman" panose="02020603050405020304" pitchFamily="18" charset="0"/>
                <a:cs typeface="Times New Roman" panose="02020603050405020304" pitchFamily="18" charset="0"/>
              </a:rPr>
              <a:t> is the </a:t>
            </a:r>
            <a:r>
              <a:rPr lang="en-US" sz="2400" dirty="0">
                <a:solidFill>
                  <a:srgbClr val="00B050"/>
                </a:solidFill>
                <a:latin typeface="Times New Roman" panose="02020603050405020304" pitchFamily="18" charset="0"/>
                <a:cs typeface="Times New Roman" panose="02020603050405020304" pitchFamily="18" charset="0"/>
              </a:rPr>
              <a:t>mean active time for preventive maintenance</a:t>
            </a:r>
          </a:p>
          <a:p>
            <a:pPr>
              <a:spcBef>
                <a:spcPct val="50000"/>
              </a:spcBef>
            </a:pPr>
            <a:endParaRPr lang="en-US" dirty="0">
              <a:solidFill>
                <a:srgbClr val="00B050"/>
              </a:solidFill>
              <a:latin typeface="Times New Roman" panose="02020603050405020304" pitchFamily="18" charset="0"/>
              <a:cs typeface="Times New Roman" panose="02020603050405020304" pitchFamily="18" charset="0"/>
            </a:endParaRPr>
          </a:p>
        </p:txBody>
      </p:sp>
      <p:sp>
        <p:nvSpPr>
          <p:cNvPr id="6" name="Line 11"/>
          <p:cNvSpPr>
            <a:spLocks noChangeShapeType="1"/>
          </p:cNvSpPr>
          <p:nvPr/>
        </p:nvSpPr>
        <p:spPr bwMode="auto">
          <a:xfrm>
            <a:off x="2468048" y="4227565"/>
            <a:ext cx="228600" cy="0"/>
          </a:xfrm>
          <a:prstGeom prst="line">
            <a:avLst/>
          </a:prstGeom>
          <a:noFill/>
          <a:ln w="12700" cap="sq">
            <a:solidFill>
              <a:schemeClr val="tx1"/>
            </a:solidFill>
            <a:round/>
            <a:headEnd type="none" w="sm" len="sm"/>
            <a:tailEnd type="none" w="sm" len="sm"/>
          </a:ln>
        </p:spPr>
        <p:txBody>
          <a:bodyPr wrap="none"/>
          <a:lstStyle/>
          <a:p>
            <a:endParaRPr lang="fi-FI"/>
          </a:p>
        </p:txBody>
      </p:sp>
      <p:sp>
        <p:nvSpPr>
          <p:cNvPr id="7" name="Line 11"/>
          <p:cNvSpPr>
            <a:spLocks noChangeShapeType="1"/>
          </p:cNvSpPr>
          <p:nvPr/>
        </p:nvSpPr>
        <p:spPr bwMode="auto">
          <a:xfrm>
            <a:off x="2468048" y="4742720"/>
            <a:ext cx="228600" cy="0"/>
          </a:xfrm>
          <a:prstGeom prst="line">
            <a:avLst/>
          </a:prstGeom>
          <a:noFill/>
          <a:ln w="12700" cap="sq">
            <a:solidFill>
              <a:schemeClr val="tx1"/>
            </a:solidFill>
            <a:round/>
            <a:headEnd type="none" w="sm" len="sm"/>
            <a:tailEnd type="none" w="sm" len="sm"/>
          </a:ln>
        </p:spPr>
        <p:txBody>
          <a:bodyPr wrap="none"/>
          <a:lstStyle/>
          <a:p>
            <a:endParaRPr lang="fi-FI"/>
          </a:p>
        </p:txBody>
      </p:sp>
    </p:spTree>
    <p:extLst>
      <p:ext uri="{BB962C8B-B14F-4D97-AF65-F5344CB8AC3E}">
        <p14:creationId xmlns:p14="http://schemas.microsoft.com/office/powerpoint/2010/main" val="652200276"/>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9853" y="450761"/>
            <a:ext cx="10755872" cy="5878602"/>
          </a:xfrm>
        </p:spPr>
        <p:txBody>
          <a:bodyPr>
            <a:normAutofit/>
          </a:bodyPr>
          <a:lstStyle/>
          <a:p>
            <a:pPr marL="0" indent="0">
              <a:lnSpc>
                <a:spcPct val="150000"/>
              </a:lnSpc>
              <a:spcBef>
                <a:spcPct val="50000"/>
              </a:spcBef>
              <a:buNone/>
            </a:pPr>
            <a:r>
              <a:rPr lang="en-US" b="1" dirty="0">
                <a:latin typeface="Times New Roman" panose="02020603050405020304" pitchFamily="18" charset="0"/>
                <a:cs typeface="Times New Roman" panose="02020603050405020304" pitchFamily="18" charset="0"/>
              </a:rPr>
              <a:t>Example</a:t>
            </a:r>
            <a:r>
              <a:rPr lang="en-US" dirty="0">
                <a:latin typeface="Times New Roman" panose="02020603050405020304" pitchFamily="18" charset="0"/>
                <a:cs typeface="Times New Roman" panose="02020603050405020304" pitchFamily="18" charset="0"/>
              </a:rPr>
              <a:t> : A system has a MTBMA of 110 hours, a F</a:t>
            </a:r>
            <a:r>
              <a:rPr lang="en-US" baseline="-25000" dirty="0">
                <a:latin typeface="Times New Roman" panose="02020603050405020304" pitchFamily="18" charset="0"/>
                <a:cs typeface="Times New Roman" panose="02020603050405020304" pitchFamily="18" charset="0"/>
              </a:rPr>
              <a:t>c </a:t>
            </a:r>
            <a:r>
              <a:rPr lang="en-US" dirty="0">
                <a:latin typeface="Times New Roman" panose="02020603050405020304" pitchFamily="18" charset="0"/>
                <a:cs typeface="Times New Roman" panose="02020603050405020304" pitchFamily="18" charset="0"/>
              </a:rPr>
              <a:t>of ½, a F </a:t>
            </a:r>
            <a:r>
              <a:rPr lang="en-US" baseline="-25000"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of 1, 	 	   and M </a:t>
            </a:r>
            <a:r>
              <a:rPr lang="en-US" baseline="-25000" dirty="0">
                <a:latin typeface="Times New Roman" panose="02020603050405020304" pitchFamily="18" charset="0"/>
                <a:cs typeface="Times New Roman" panose="02020603050405020304" pitchFamily="18" charset="0"/>
              </a:rPr>
              <a:t>CT</a:t>
            </a:r>
            <a:r>
              <a:rPr lang="en-US" dirty="0">
                <a:latin typeface="Times New Roman" panose="02020603050405020304" pitchFamily="18" charset="0"/>
                <a:cs typeface="Times New Roman" panose="02020603050405020304" pitchFamily="18" charset="0"/>
              </a:rPr>
              <a:t> of 2 hours, and M </a:t>
            </a:r>
            <a:r>
              <a:rPr lang="en-US" baseline="-25000" dirty="0">
                <a:latin typeface="Times New Roman" panose="02020603050405020304" pitchFamily="18" charset="0"/>
                <a:cs typeface="Times New Roman" panose="02020603050405020304" pitchFamily="18" charset="0"/>
              </a:rPr>
              <a:t>PT</a:t>
            </a:r>
            <a:r>
              <a:rPr lang="en-US" dirty="0">
                <a:latin typeface="Times New Roman" panose="02020603050405020304" pitchFamily="18" charset="0"/>
                <a:cs typeface="Times New Roman" panose="02020603050405020304" pitchFamily="18" charset="0"/>
              </a:rPr>
              <a:t> of 1 hour. What is A </a:t>
            </a:r>
            <a:r>
              <a:rPr lang="en-US" baseline="-25000"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a:t>
            </a:r>
          </a:p>
          <a:p>
            <a:pPr marL="0" indent="0">
              <a:spcBef>
                <a:spcPct val="50000"/>
              </a:spcBef>
              <a:buNone/>
            </a:pPr>
            <a:endParaRPr lang="en-US" dirty="0">
              <a:latin typeface="Times New Roman" panose="02020603050405020304" pitchFamily="18" charset="0"/>
              <a:cs typeface="Times New Roman" panose="02020603050405020304" pitchFamily="18" charset="0"/>
            </a:endParaRPr>
          </a:p>
          <a:p>
            <a:pPr marL="0" indent="0">
              <a:spcBef>
                <a:spcPct val="50000"/>
              </a:spcBef>
              <a:buNone/>
            </a:pPr>
            <a:r>
              <a:rPr lang="en-US" sz="2400" b="1" dirty="0">
                <a:latin typeface="Times New Roman" panose="02020603050405020304" pitchFamily="18" charset="0"/>
                <a:cs typeface="Times New Roman" panose="02020603050405020304" pitchFamily="18" charset="0"/>
              </a:rPr>
              <a:t>Solution :  </a:t>
            </a:r>
          </a:p>
          <a:p>
            <a:pPr marL="0" indent="0">
              <a:spcBef>
                <a:spcPct val="50000"/>
              </a:spcBef>
              <a:buNone/>
            </a:pPr>
            <a:r>
              <a:rPr lang="en-US" sz="2400" dirty="0">
                <a:latin typeface="Times New Roman" panose="02020603050405020304" pitchFamily="18" charset="0"/>
                <a:cs typeface="Times New Roman" panose="02020603050405020304" pitchFamily="18" charset="0"/>
              </a:rPr>
              <a:t>First calculate MMT as :  </a:t>
            </a:r>
          </a:p>
          <a:p>
            <a:pPr marL="0" indent="0">
              <a:spcBef>
                <a:spcPct val="50000"/>
              </a:spcBef>
              <a:buNone/>
            </a:pPr>
            <a:endParaRPr lang="en-US" dirty="0">
              <a:latin typeface="Times New Roman" panose="02020603050405020304" pitchFamily="18" charset="0"/>
              <a:cs typeface="Times New Roman" panose="02020603050405020304" pitchFamily="18" charset="0"/>
            </a:endParaRPr>
          </a:p>
          <a:p>
            <a:pPr marL="0" indent="0">
              <a:spcBef>
                <a:spcPct val="50000"/>
              </a:spcBef>
              <a:buNone/>
            </a:pPr>
            <a:endParaRPr lang="en-US" dirty="0">
              <a:latin typeface="Times New Roman" panose="02020603050405020304" pitchFamily="18" charset="0"/>
              <a:cs typeface="Times New Roman" panose="02020603050405020304" pitchFamily="18" charset="0"/>
            </a:endParaRPr>
          </a:p>
          <a:p>
            <a:pPr marL="0" indent="0">
              <a:spcBef>
                <a:spcPct val="50000"/>
              </a:spcBef>
              <a:buNone/>
            </a:pPr>
            <a:r>
              <a:rPr lang="en-US" sz="2400" dirty="0">
                <a:latin typeface="Times New Roman" panose="02020603050405020304" pitchFamily="18" charset="0"/>
                <a:cs typeface="Times New Roman" panose="02020603050405020304" pitchFamily="18" charset="0"/>
              </a:rPr>
              <a:t>Then determine A </a:t>
            </a:r>
            <a:r>
              <a:rPr lang="en-US" sz="2400" baseline="-250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 A </a:t>
            </a:r>
            <a:r>
              <a:rPr lang="en-US" sz="2400" baseline="-250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a:t>
            </a:r>
            <a:r>
              <a:rPr lang="en-US" sz="2400" dirty="0"/>
              <a:t>  </a:t>
            </a:r>
          </a:p>
          <a:p>
            <a:pPr marL="0" indent="0">
              <a:buNone/>
            </a:pPr>
            <a:endParaRPr lang="en-US"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0"/>
                    </a14:imgEffect>
                  </a14:imgLayer>
                </a14:imgProps>
              </a:ext>
            </a:extLst>
          </a:blip>
          <a:stretch>
            <a:fillRect/>
          </a:stretch>
        </p:blipFill>
        <p:spPr>
          <a:xfrm>
            <a:off x="4334479" y="2836809"/>
            <a:ext cx="3444696" cy="954106"/>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0"/>
                    </a14:imgEffect>
                  </a14:imgLayer>
                </a14:imgProps>
              </a:ext>
            </a:extLst>
          </a:blip>
          <a:stretch>
            <a:fillRect/>
          </a:stretch>
        </p:blipFill>
        <p:spPr>
          <a:xfrm>
            <a:off x="4388208" y="4461644"/>
            <a:ext cx="4343853" cy="883091"/>
          </a:xfrm>
          <a:prstGeom prst="rect">
            <a:avLst/>
          </a:prstGeom>
        </p:spPr>
      </p:pic>
    </p:spTree>
    <p:extLst>
      <p:ext uri="{BB962C8B-B14F-4D97-AF65-F5344CB8AC3E}">
        <p14:creationId xmlns:p14="http://schemas.microsoft.com/office/powerpoint/2010/main" val="2260016130"/>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334625" cy="949321"/>
          </a:xfrm>
        </p:spPr>
        <p:txBody>
          <a:bodyPr>
            <a:normAutofit/>
          </a:bodyPr>
          <a:lstStyle/>
          <a:p>
            <a:pPr lvl="0" eaLnBrk="0" fontAlgn="base" hangingPunct="0">
              <a:lnSpc>
                <a:spcPct val="100000"/>
              </a:lnSpc>
              <a:spcBef>
                <a:spcPct val="50000"/>
              </a:spcBef>
              <a:spcAft>
                <a:spcPct val="0"/>
              </a:spcAft>
            </a:pPr>
            <a:r>
              <a:rPr lang="en-US" sz="2800" b="1" u="sng" dirty="0">
                <a:solidFill>
                  <a:srgbClr val="009DE3"/>
                </a:solidFill>
                <a:latin typeface="Lucida Calligraphy" panose="03010101010101010101" pitchFamily="66" charset="0"/>
                <a:ea typeface="ＭＳ Ｐゴシック" pitchFamily="34" charset="-128"/>
              </a:rPr>
              <a:t>Operational Availability ( A </a:t>
            </a:r>
            <a:r>
              <a:rPr lang="en-US" sz="2800" b="1" u="sng" baseline="-25000" dirty="0">
                <a:solidFill>
                  <a:srgbClr val="009DE3"/>
                </a:solidFill>
                <a:latin typeface="Lucida Calligraphy" panose="03010101010101010101" pitchFamily="66" charset="0"/>
                <a:ea typeface="ＭＳ Ｐゴシック" pitchFamily="34" charset="-128"/>
              </a:rPr>
              <a:t>0</a:t>
            </a:r>
            <a:r>
              <a:rPr lang="en-US" sz="2800" b="1" u="sng" dirty="0">
                <a:solidFill>
                  <a:srgbClr val="009DE3"/>
                </a:solidFill>
                <a:latin typeface="Lucida Calligraphy" panose="03010101010101010101" pitchFamily="66" charset="0"/>
                <a:ea typeface="ＭＳ Ｐゴシック" pitchFamily="34" charset="-128"/>
              </a:rPr>
              <a:t>)</a:t>
            </a:r>
            <a:endParaRPr lang="en-US" sz="2800" dirty="0">
              <a:latin typeface="Lucida Calligraphy" panose="03010101010101010101" pitchFamily="66" charset="0"/>
            </a:endParaRPr>
          </a:p>
        </p:txBody>
      </p:sp>
      <p:sp>
        <p:nvSpPr>
          <p:cNvPr id="3" name="Content Placeholder 2"/>
          <p:cNvSpPr>
            <a:spLocks noGrp="1"/>
          </p:cNvSpPr>
          <p:nvPr>
            <p:ph idx="1"/>
          </p:nvPr>
        </p:nvSpPr>
        <p:spPr>
          <a:xfrm>
            <a:off x="838199" y="1352828"/>
            <a:ext cx="11191875" cy="5062257"/>
          </a:xfrm>
        </p:spPr>
        <p:txBody>
          <a:bodyPr/>
          <a:lstStyle/>
          <a:p>
            <a:pPr marL="0" lvl="0" indent="0" algn="just" eaLnBrk="0" fontAlgn="base" hangingPunct="0">
              <a:lnSpc>
                <a:spcPct val="150000"/>
              </a:lnSpc>
              <a:spcBef>
                <a:spcPct val="50000"/>
              </a:spcBef>
              <a:spcAft>
                <a:spcPct val="0"/>
              </a:spcAft>
              <a:buNone/>
            </a:pPr>
            <a:r>
              <a:rPr lang="en-US" sz="2400" dirty="0">
                <a:solidFill>
                  <a:srgbClr val="000000"/>
                </a:solidFill>
                <a:latin typeface="Times New Roman" panose="02020603050405020304" pitchFamily="18" charset="0"/>
                <a:ea typeface="ＭＳ Ｐゴシック" pitchFamily="34" charset="-128"/>
                <a:cs typeface="Times New Roman" panose="02020603050405020304" pitchFamily="18" charset="0"/>
              </a:rPr>
              <a:t>This is what generally </a:t>
            </a:r>
            <a:r>
              <a:rPr lang="en-US" sz="2400" b="1" dirty="0">
                <a:solidFill>
                  <a:srgbClr val="00B050"/>
                </a:solidFill>
                <a:latin typeface="Times New Roman" panose="02020603050405020304" pitchFamily="18" charset="0"/>
                <a:ea typeface="ＭＳ Ｐゴシック" pitchFamily="34" charset="-128"/>
                <a:cs typeface="Times New Roman" panose="02020603050405020304" pitchFamily="18" charset="0"/>
              </a:rPr>
              <a:t>occurs in practice. </a:t>
            </a:r>
            <a:r>
              <a:rPr lang="en-US" sz="2400" dirty="0">
                <a:solidFill>
                  <a:srgbClr val="000000"/>
                </a:solidFill>
                <a:latin typeface="Times New Roman" panose="02020603050405020304" pitchFamily="18" charset="0"/>
                <a:ea typeface="ＭＳ Ｐゴシック" pitchFamily="34" charset="-128"/>
                <a:cs typeface="Times New Roman" panose="02020603050405020304" pitchFamily="18" charset="0"/>
              </a:rPr>
              <a:t>Operational availability takes into account that the maintenance response is not instantaneous, repair parts may not be in stock as well as other logistics issues.</a:t>
            </a:r>
            <a:endParaRPr lang="en-US" sz="2400" b="1" baseline="-25000" dirty="0">
              <a:solidFill>
                <a:srgbClr val="000000"/>
              </a:solidFill>
              <a:latin typeface="Times New Roman" panose="02020603050405020304" pitchFamily="18" charset="0"/>
              <a:ea typeface="ＭＳ Ｐゴシック" pitchFamily="34" charset="-128"/>
              <a:cs typeface="Times New Roman" panose="02020603050405020304" pitchFamily="18" charset="0"/>
            </a:endParaRPr>
          </a:p>
          <a:p>
            <a:pPr marL="0" lvl="0" indent="0" eaLnBrk="0" fontAlgn="base" hangingPunct="0">
              <a:lnSpc>
                <a:spcPct val="150000"/>
              </a:lnSpc>
              <a:spcBef>
                <a:spcPct val="50000"/>
              </a:spcBef>
              <a:spcAft>
                <a:spcPct val="0"/>
              </a:spcAft>
              <a:buNone/>
            </a:pPr>
            <a:r>
              <a:rPr lang="en-US" sz="2400" dirty="0">
                <a:solidFill>
                  <a:srgbClr val="000000"/>
                </a:solidFill>
                <a:latin typeface="Times New Roman" panose="02020603050405020304" pitchFamily="18" charset="0"/>
                <a:ea typeface="ＭＳ Ｐゴシック" pitchFamily="34" charset="-128"/>
                <a:cs typeface="Times New Roman" panose="02020603050405020304" pitchFamily="18" charset="0"/>
              </a:rPr>
              <a:t>The measure of </a:t>
            </a:r>
            <a:r>
              <a:rPr lang="en-US" sz="2400" b="1" dirty="0">
                <a:solidFill>
                  <a:srgbClr val="000000"/>
                </a:solidFill>
                <a:latin typeface="Times New Roman" panose="02020603050405020304" pitchFamily="18" charset="0"/>
                <a:ea typeface="ＭＳ Ｐゴシック" pitchFamily="34" charset="-128"/>
                <a:cs typeface="Times New Roman" panose="02020603050405020304" pitchFamily="18" charset="0"/>
              </a:rPr>
              <a:t>operational (actual) availability A </a:t>
            </a:r>
            <a:r>
              <a:rPr lang="en-US" sz="2400" b="1" baseline="-25000" dirty="0">
                <a:solidFill>
                  <a:srgbClr val="000000"/>
                </a:solidFill>
                <a:latin typeface="Times New Roman" panose="02020603050405020304" pitchFamily="18" charset="0"/>
                <a:ea typeface="ＭＳ Ｐゴシック" pitchFamily="34" charset="-128"/>
                <a:cs typeface="Times New Roman" panose="02020603050405020304" pitchFamily="18" charset="0"/>
              </a:rPr>
              <a:t>0</a:t>
            </a:r>
            <a:r>
              <a:rPr lang="en-US" sz="2400" b="1" dirty="0">
                <a:solidFill>
                  <a:srgbClr val="000000"/>
                </a:solidFill>
                <a:latin typeface="Times New Roman" panose="02020603050405020304" pitchFamily="18" charset="0"/>
                <a:ea typeface="ＭＳ Ｐゴシック" pitchFamily="34" charset="-128"/>
                <a:cs typeface="Times New Roman" panose="02020603050405020304" pitchFamily="18" charset="0"/>
              </a:rPr>
              <a:t> </a:t>
            </a:r>
            <a:r>
              <a:rPr lang="en-US" sz="2400" dirty="0">
                <a:solidFill>
                  <a:srgbClr val="000000"/>
                </a:solidFill>
                <a:latin typeface="Times New Roman" panose="02020603050405020304" pitchFamily="18" charset="0"/>
                <a:ea typeface="ＭＳ Ｐゴシック" pitchFamily="34" charset="-128"/>
                <a:cs typeface="Times New Roman" panose="02020603050405020304" pitchFamily="18" charset="0"/>
              </a:rPr>
              <a:t>is :-</a:t>
            </a:r>
          </a:p>
          <a:p>
            <a:pPr marL="0" lvl="0" indent="0">
              <a:buNone/>
            </a:pPr>
            <a:r>
              <a:rPr lang="en-US" dirty="0"/>
              <a:t>                                                           </a:t>
            </a:r>
            <a:r>
              <a:rPr lang="en-US" sz="2400" dirty="0">
                <a:solidFill>
                  <a:prstClr val="black"/>
                </a:solidFill>
                <a:latin typeface="Times New Roman" pitchFamily="18" charset="0"/>
                <a:cs typeface="Times New Roman" pitchFamily="18" charset="0"/>
              </a:rPr>
              <a:t>Where MDT is mean down time.</a:t>
            </a:r>
          </a:p>
          <a:p>
            <a:pPr marL="0" indent="0">
              <a:buNone/>
            </a:pPr>
            <a:endParaRPr lang="en-US" dirty="0"/>
          </a:p>
          <a:p>
            <a:pPr marL="0" indent="0">
              <a:buNone/>
            </a:pPr>
            <a:r>
              <a:rPr lang="en-US" sz="2400" b="1" dirty="0">
                <a:latin typeface="Times New Roman" pitchFamily="18" charset="0"/>
                <a:cs typeface="Times New Roman" pitchFamily="18" charset="0"/>
              </a:rPr>
              <a:t>Ex</a:t>
            </a:r>
            <a:r>
              <a:rPr lang="en-US" sz="2400" b="1" dirty="0">
                <a:solidFill>
                  <a:srgbClr val="000000"/>
                </a:solidFill>
                <a:latin typeface="Times New Roman" panose="02020603050405020304" pitchFamily="18" charset="0"/>
                <a:ea typeface="ＭＳ Ｐゴシック" pitchFamily="34" charset="-128"/>
                <a:cs typeface="Times New Roman" panose="02020603050405020304" pitchFamily="18" charset="0"/>
              </a:rPr>
              <a:t>ample:-</a:t>
            </a:r>
            <a:r>
              <a:rPr lang="en-US" sz="2400" dirty="0">
                <a:solidFill>
                  <a:srgbClr val="000000"/>
                </a:solidFill>
                <a:latin typeface="Times New Roman" panose="02020603050405020304" pitchFamily="18" charset="0"/>
                <a:ea typeface="ＭＳ Ｐゴシック" pitchFamily="34" charset="-128"/>
                <a:cs typeface="Times New Roman" panose="02020603050405020304" pitchFamily="18" charset="0"/>
              </a:rPr>
              <a:t> given MTBM</a:t>
            </a:r>
            <a:r>
              <a:rPr lang="en-US" dirty="0">
                <a:solidFill>
                  <a:prstClr val="black"/>
                </a:solidFill>
                <a:latin typeface="Times New Roman" panose="02020603050405020304" pitchFamily="18" charset="0"/>
                <a:cs typeface="Times New Roman" panose="02020603050405020304" pitchFamily="18" charset="0"/>
              </a:rPr>
              <a:t>A</a:t>
            </a:r>
            <a:r>
              <a:rPr lang="en-US" sz="2400" dirty="0">
                <a:solidFill>
                  <a:srgbClr val="000000"/>
                </a:solidFill>
                <a:latin typeface="Times New Roman" panose="02020603050405020304" pitchFamily="18" charset="0"/>
                <a:ea typeface="ＭＳ Ｐゴシック" pitchFamily="34" charset="-128"/>
                <a:cs typeface="Times New Roman" panose="02020603050405020304" pitchFamily="18" charset="0"/>
              </a:rPr>
              <a:t> = 168 Hours and </a:t>
            </a:r>
            <a:r>
              <a:rPr lang="en-US" sz="2400" dirty="0">
                <a:solidFill>
                  <a:prstClr val="black"/>
                </a:solidFill>
                <a:latin typeface="Times New Roman" pitchFamily="18" charset="0"/>
                <a:cs typeface="Times New Roman" pitchFamily="18" charset="0"/>
              </a:rPr>
              <a:t>MDT = 4hours</a:t>
            </a:r>
            <a:endParaRPr lang="en-US" sz="24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0"/>
                    </a14:imgEffect>
                  </a14:imgLayer>
                </a14:imgProps>
              </a:ext>
            </a:extLst>
          </a:blip>
          <a:stretch>
            <a:fillRect/>
          </a:stretch>
        </p:blipFill>
        <p:spPr>
          <a:xfrm>
            <a:off x="2415928" y="3751333"/>
            <a:ext cx="2981325" cy="904875"/>
          </a:xfrm>
          <a:prstGeom prst="rect">
            <a:avLst/>
          </a:prstGeom>
        </p:spPr>
      </p:pic>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t="19662"/>
          <a:stretch/>
        </p:blipFill>
        <p:spPr>
          <a:xfrm>
            <a:off x="864092" y="5586411"/>
            <a:ext cx="7364316" cy="828675"/>
          </a:xfrm>
          <a:prstGeom prst="rect">
            <a:avLst/>
          </a:prstGeom>
        </p:spPr>
      </p:pic>
    </p:spTree>
    <p:extLst>
      <p:ext uri="{BB962C8B-B14F-4D97-AF65-F5344CB8AC3E}">
        <p14:creationId xmlns:p14="http://schemas.microsoft.com/office/powerpoint/2010/main" val="1886383258"/>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42458"/>
          </a:xfrm>
        </p:spPr>
        <p:txBody>
          <a:bodyPr>
            <a:noAutofit/>
          </a:bodyPr>
          <a:lstStyle/>
          <a:p>
            <a:pPr lvl="0">
              <a:spcBef>
                <a:spcPct val="50000"/>
              </a:spcBef>
            </a:pPr>
            <a:r>
              <a:rPr lang="en-US" sz="2400" b="1" u="sng" dirty="0">
                <a:solidFill>
                  <a:srgbClr val="009DE3"/>
                </a:solidFill>
                <a:latin typeface="Lucida Calligraphy" panose="03010101010101010101" pitchFamily="66" charset="0"/>
              </a:rPr>
              <a:t>Availability for Constant Failures Rates and Mean Repair Rates</a:t>
            </a:r>
            <a:endParaRPr lang="en-US" sz="2400" dirty="0">
              <a:latin typeface="Lucida Calligraphy" panose="03010101010101010101" pitchFamily="66" charset="0"/>
            </a:endParaRPr>
          </a:p>
        </p:txBody>
      </p:sp>
      <p:sp>
        <p:nvSpPr>
          <p:cNvPr id="5" name="Text Box 5"/>
          <p:cNvSpPr txBox="1">
            <a:spLocks noGrp="1" noChangeArrowheads="1"/>
          </p:cNvSpPr>
          <p:nvPr>
            <p:ph idx="1"/>
          </p:nvPr>
        </p:nvSpPr>
        <p:spPr bwMode="auto">
          <a:xfrm>
            <a:off x="823915" y="1279130"/>
            <a:ext cx="10276268" cy="433965"/>
          </a:xfrm>
          <a:prstGeom prst="rect">
            <a:avLst/>
          </a:prstGeom>
          <a:noFill/>
          <a:ln w="12700" cap="sq">
            <a:noFill/>
            <a:miter lim="800000"/>
            <a:headEnd type="none" w="sm" len="sm"/>
            <a:tailEnd type="none" w="sm" len="sm"/>
          </a:ln>
        </p:spPr>
        <p:txBody>
          <a:bodyPr wrap="square">
            <a:spAutoFit/>
          </a:bodyPr>
          <a:lstStyle/>
          <a:p>
            <a:pPr marL="0" indent="0" algn="l">
              <a:spcBef>
                <a:spcPct val="50000"/>
              </a:spcBef>
              <a:buNone/>
            </a:pPr>
            <a:r>
              <a:rPr lang="en-US" sz="2400" b="1" dirty="0">
                <a:latin typeface="Lucida Calligraphy" pitchFamily="66" charset="0"/>
                <a:cs typeface="Times New Roman" panose="02020603050405020304" pitchFamily="18" charset="0"/>
              </a:rPr>
              <a:t>The steady – state availability was given earlier as:		</a:t>
            </a:r>
          </a:p>
        </p:txBody>
      </p:sp>
      <p:pic>
        <p:nvPicPr>
          <p:cNvPr id="7" name="Picture 6"/>
          <p:cNvPicPr>
            <a:picLocks noChangeAspect="1"/>
          </p:cNvPicPr>
          <p:nvPr/>
        </p:nvPicPr>
        <p:blipFill>
          <a:blip r:embed="rId2"/>
          <a:stretch>
            <a:fillRect/>
          </a:stretch>
        </p:blipFill>
        <p:spPr>
          <a:xfrm>
            <a:off x="1519708" y="2250091"/>
            <a:ext cx="8474299" cy="4062812"/>
          </a:xfrm>
          <a:prstGeom prst="rect">
            <a:avLst/>
          </a:prstGeom>
        </p:spPr>
      </p:pic>
    </p:spTree>
    <p:extLst>
      <p:ext uri="{BB962C8B-B14F-4D97-AF65-F5344CB8AC3E}">
        <p14:creationId xmlns:p14="http://schemas.microsoft.com/office/powerpoint/2010/main" val="2279977704"/>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47151" y="656825"/>
            <a:ext cx="9031756" cy="5794337"/>
          </a:xfrm>
          <a:prstGeom prst="rect">
            <a:avLst/>
          </a:prstGeom>
        </p:spPr>
      </p:pic>
    </p:spTree>
    <p:extLst>
      <p:ext uri="{BB962C8B-B14F-4D97-AF65-F5344CB8AC3E}">
        <p14:creationId xmlns:p14="http://schemas.microsoft.com/office/powerpoint/2010/main" val="2197881354"/>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2" y="154747"/>
            <a:ext cx="11550013" cy="576775"/>
          </a:xfrm>
        </p:spPr>
        <p:txBody>
          <a:bodyPr>
            <a:normAutofit/>
          </a:bodyPr>
          <a:lstStyle/>
          <a:p>
            <a:pPr>
              <a:spcBef>
                <a:spcPct val="50000"/>
              </a:spcBef>
            </a:pPr>
            <a:r>
              <a:rPr lang="en-US" sz="2800" dirty="0">
                <a:solidFill>
                  <a:srgbClr val="00B050"/>
                </a:solidFill>
                <a:latin typeface="Lucida Calligraphy" panose="03010101010101010101" pitchFamily="66" charset="0"/>
              </a:rPr>
              <a:t>Other configurations to consider: </a:t>
            </a:r>
            <a:r>
              <a:rPr lang="en-US" sz="2800" b="1" dirty="0">
                <a:latin typeface="Lucida Calligraphy" pitchFamily="66" charset="0"/>
                <a:cs typeface="Times New Roman" panose="02020603050405020304" pitchFamily="18" charset="0"/>
              </a:rPr>
              <a:t>The steady – state [A]</a:t>
            </a:r>
            <a:endParaRPr lang="en-US" sz="2800" b="1" dirty="0">
              <a:solidFill>
                <a:srgbClr val="00B050"/>
              </a:solidFill>
            </a:endParaRPr>
          </a:p>
        </p:txBody>
      </p:sp>
      <p:sp>
        <p:nvSpPr>
          <p:cNvPr id="3" name="Content Placeholder 2"/>
          <p:cNvSpPr>
            <a:spLocks noGrp="1"/>
          </p:cNvSpPr>
          <p:nvPr>
            <p:ph idx="1"/>
          </p:nvPr>
        </p:nvSpPr>
        <p:spPr>
          <a:xfrm>
            <a:off x="534573" y="1266094"/>
            <a:ext cx="10945251" cy="4812397"/>
          </a:xfrm>
        </p:spPr>
        <p:txBody>
          <a:bodyPr>
            <a:normAutofit/>
          </a:bodyPr>
          <a:lstStyle/>
          <a:p>
            <a:pPr marL="0" indent="0">
              <a:buNone/>
            </a:pPr>
            <a:r>
              <a:rPr lang="en-US" sz="2400" dirty="0">
                <a:solidFill>
                  <a:prstClr val="black"/>
                </a:solidFill>
                <a:latin typeface="Times New Roman" panose="02020603050405020304" pitchFamily="18" charset="0"/>
                <a:cs typeface="Times New Roman" panose="02020603050405020304" pitchFamily="18" charset="0"/>
              </a:rPr>
              <a:t>Series Configuration</a:t>
            </a: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65762" y="1684046"/>
            <a:ext cx="6763701" cy="4702501"/>
          </a:xfrm>
          <a:prstGeom prst="rect">
            <a:avLst/>
          </a:prstGeom>
        </p:spPr>
      </p:pic>
    </p:spTree>
    <p:extLst>
      <p:ext uri="{BB962C8B-B14F-4D97-AF65-F5344CB8AC3E}">
        <p14:creationId xmlns:p14="http://schemas.microsoft.com/office/powerpoint/2010/main" val="903240310"/>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12877" y="345664"/>
            <a:ext cx="8539089" cy="6235589"/>
          </a:xfrm>
          <a:prstGeom prst="rect">
            <a:avLst/>
          </a:prstGeom>
        </p:spPr>
      </p:pic>
    </p:spTree>
    <p:extLst>
      <p:ext uri="{BB962C8B-B14F-4D97-AF65-F5344CB8AC3E}">
        <p14:creationId xmlns:p14="http://schemas.microsoft.com/office/powerpoint/2010/main" val="3967142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type="body" idx="1"/>
          </p:nvPr>
        </p:nvSpPr>
        <p:spPr>
          <a:xfrm>
            <a:off x="1097280" y="457200"/>
            <a:ext cx="9189720" cy="5943600"/>
          </a:xfrm>
        </p:spPr>
        <p:txBody>
          <a:bodyPr/>
          <a:lstStyle/>
          <a:p>
            <a:pPr eaLnBrk="1" hangingPunct="1">
              <a:lnSpc>
                <a:spcPct val="120000"/>
              </a:lnSpc>
              <a:buFontTx/>
              <a:buNone/>
            </a:pPr>
            <a:r>
              <a:rPr lang="en-US" sz="3200" b="1" i="1" dirty="0">
                <a:solidFill>
                  <a:srgbClr val="FF0000"/>
                </a:solidFill>
                <a:latin typeface="Perpetua" panose="02020502060401020303" pitchFamily="18" charset="0"/>
              </a:rPr>
              <a:t>ADVANTAGES OF PREVENTIVE MAINTENANCE</a:t>
            </a:r>
            <a:endParaRPr lang="en-US" sz="3200" b="1" i="1" dirty="0">
              <a:latin typeface="Perpetua" panose="02020502060401020303" pitchFamily="18" charset="0"/>
            </a:endParaRPr>
          </a:p>
          <a:p>
            <a:pPr lvl="1">
              <a:lnSpc>
                <a:spcPct val="120000"/>
              </a:lnSpc>
              <a:buFont typeface="Wingdings" panose="05000000000000000000" pitchFamily="2" charset="2"/>
              <a:buChar char="Ø"/>
            </a:pPr>
            <a:r>
              <a:rPr lang="en-US" sz="2800" dirty="0">
                <a:latin typeface="Perpetua" panose="02020502060401020303" pitchFamily="18" charset="0"/>
              </a:rPr>
              <a:t>Reduction in downtime  </a:t>
            </a:r>
          </a:p>
          <a:p>
            <a:pPr lvl="1">
              <a:lnSpc>
                <a:spcPct val="120000"/>
              </a:lnSpc>
              <a:buFont typeface="Wingdings" panose="05000000000000000000" pitchFamily="2" charset="2"/>
              <a:buChar char="Ø"/>
            </a:pPr>
            <a:r>
              <a:rPr lang="en-US" sz="2800" dirty="0">
                <a:latin typeface="Perpetua" panose="02020502060401020303" pitchFamily="18" charset="0"/>
              </a:rPr>
              <a:t>Reduction in loss of production</a:t>
            </a:r>
          </a:p>
          <a:p>
            <a:pPr lvl="1">
              <a:lnSpc>
                <a:spcPct val="120000"/>
              </a:lnSpc>
              <a:buFont typeface="Wingdings" panose="05000000000000000000" pitchFamily="2" charset="2"/>
              <a:buChar char="Ø"/>
            </a:pPr>
            <a:r>
              <a:rPr lang="en-US" sz="2800" dirty="0">
                <a:latin typeface="Perpetua" panose="02020502060401020303" pitchFamily="18" charset="0"/>
              </a:rPr>
              <a:t>Reduction in repair and replacement cost</a:t>
            </a:r>
          </a:p>
          <a:p>
            <a:pPr lvl="1">
              <a:lnSpc>
                <a:spcPct val="120000"/>
              </a:lnSpc>
              <a:buFont typeface="Wingdings" panose="05000000000000000000" pitchFamily="2" charset="2"/>
              <a:buChar char="Ø"/>
            </a:pPr>
            <a:r>
              <a:rPr lang="en-US" sz="2800" dirty="0">
                <a:latin typeface="Perpetua" panose="02020502060401020303" pitchFamily="18" charset="0"/>
              </a:rPr>
              <a:t>Fewer stand-by equipment required</a:t>
            </a:r>
          </a:p>
          <a:p>
            <a:pPr lvl="1">
              <a:lnSpc>
                <a:spcPct val="120000"/>
              </a:lnSpc>
              <a:buFont typeface="Wingdings" panose="05000000000000000000" pitchFamily="2" charset="2"/>
              <a:buChar char="Ø"/>
            </a:pPr>
            <a:r>
              <a:rPr lang="en-US" sz="2800" dirty="0">
                <a:latin typeface="Perpetua" panose="02020502060401020303" pitchFamily="18" charset="0"/>
              </a:rPr>
              <a:t>Less expenditure on maintenance personnel due to over time</a:t>
            </a:r>
          </a:p>
          <a:p>
            <a:pPr lvl="1">
              <a:lnSpc>
                <a:spcPct val="120000"/>
              </a:lnSpc>
              <a:buFont typeface="Wingdings" panose="05000000000000000000" pitchFamily="2" charset="2"/>
              <a:buChar char="Ø"/>
            </a:pPr>
            <a:r>
              <a:rPr lang="en-US" sz="2800" dirty="0">
                <a:latin typeface="Perpetua" panose="02020502060401020303" pitchFamily="18" charset="0"/>
              </a:rPr>
              <a:t>Fewer parts to be stored</a:t>
            </a:r>
          </a:p>
          <a:p>
            <a:pPr lvl="1">
              <a:lnSpc>
                <a:spcPct val="120000"/>
              </a:lnSpc>
              <a:buFont typeface="Wingdings" panose="05000000000000000000" pitchFamily="2" charset="2"/>
              <a:buChar char="Ø"/>
            </a:pPr>
            <a:r>
              <a:rPr lang="en-US" sz="2800" dirty="0">
                <a:latin typeface="Perpetua" panose="02020502060401020303" pitchFamily="18" charset="0"/>
              </a:rPr>
              <a:t>Higher safety level in the shop</a:t>
            </a:r>
          </a:p>
          <a:p>
            <a:pPr lvl="1">
              <a:lnSpc>
                <a:spcPct val="120000"/>
              </a:lnSpc>
              <a:buFont typeface="Wingdings" panose="05000000000000000000" pitchFamily="2" charset="2"/>
              <a:buChar char="Ø"/>
            </a:pPr>
            <a:r>
              <a:rPr lang="en-US" sz="2800" dirty="0">
                <a:latin typeface="Perpetua" panose="02020502060401020303" pitchFamily="18" charset="0"/>
              </a:rPr>
              <a:t>Planned output possible to maintain</a:t>
            </a:r>
          </a:p>
        </p:txBody>
      </p:sp>
    </p:spTree>
    <p:extLst>
      <p:ext uri="{BB962C8B-B14F-4D97-AF65-F5344CB8AC3E}">
        <p14:creationId xmlns:p14="http://schemas.microsoft.com/office/powerpoint/2010/main" val="29985220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7283">
                                            <p:txEl>
                                              <p:pRg st="1" end="1"/>
                                            </p:txEl>
                                          </p:spTgt>
                                        </p:tgtEl>
                                        <p:attrNameLst>
                                          <p:attrName>style.visibility</p:attrName>
                                        </p:attrNameLst>
                                      </p:cBhvr>
                                      <p:to>
                                        <p:strVal val="visible"/>
                                      </p:to>
                                    </p:set>
                                    <p:animEffect transition="in" filter="box(in)">
                                      <p:cBhvr>
                                        <p:cTn id="7" dur="500"/>
                                        <p:tgtEl>
                                          <p:spTgt spid="9728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7283">
                                            <p:txEl>
                                              <p:pRg st="2" end="2"/>
                                            </p:txEl>
                                          </p:spTgt>
                                        </p:tgtEl>
                                        <p:attrNameLst>
                                          <p:attrName>style.visibility</p:attrName>
                                        </p:attrNameLst>
                                      </p:cBhvr>
                                      <p:to>
                                        <p:strVal val="visible"/>
                                      </p:to>
                                    </p:set>
                                    <p:animEffect transition="in" filter="box(in)">
                                      <p:cBhvr>
                                        <p:cTn id="12" dur="500"/>
                                        <p:tgtEl>
                                          <p:spTgt spid="9728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97283">
                                            <p:txEl>
                                              <p:pRg st="3" end="3"/>
                                            </p:txEl>
                                          </p:spTgt>
                                        </p:tgtEl>
                                        <p:attrNameLst>
                                          <p:attrName>style.visibility</p:attrName>
                                        </p:attrNameLst>
                                      </p:cBhvr>
                                      <p:to>
                                        <p:strVal val="visible"/>
                                      </p:to>
                                    </p:set>
                                    <p:animEffect transition="in" filter="box(in)">
                                      <p:cBhvr>
                                        <p:cTn id="17" dur="500"/>
                                        <p:tgtEl>
                                          <p:spTgt spid="9728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97283">
                                            <p:txEl>
                                              <p:pRg st="4" end="4"/>
                                            </p:txEl>
                                          </p:spTgt>
                                        </p:tgtEl>
                                        <p:attrNameLst>
                                          <p:attrName>style.visibility</p:attrName>
                                        </p:attrNameLst>
                                      </p:cBhvr>
                                      <p:to>
                                        <p:strVal val="visible"/>
                                      </p:to>
                                    </p:set>
                                    <p:animEffect transition="in" filter="box(in)">
                                      <p:cBhvr>
                                        <p:cTn id="22" dur="500"/>
                                        <p:tgtEl>
                                          <p:spTgt spid="9728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97283">
                                            <p:txEl>
                                              <p:pRg st="5" end="5"/>
                                            </p:txEl>
                                          </p:spTgt>
                                        </p:tgtEl>
                                        <p:attrNameLst>
                                          <p:attrName>style.visibility</p:attrName>
                                        </p:attrNameLst>
                                      </p:cBhvr>
                                      <p:to>
                                        <p:strVal val="visible"/>
                                      </p:to>
                                    </p:set>
                                    <p:animEffect transition="in" filter="box(in)">
                                      <p:cBhvr>
                                        <p:cTn id="27" dur="500"/>
                                        <p:tgtEl>
                                          <p:spTgt spid="9728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97283">
                                            <p:txEl>
                                              <p:pRg st="6" end="6"/>
                                            </p:txEl>
                                          </p:spTgt>
                                        </p:tgtEl>
                                        <p:attrNameLst>
                                          <p:attrName>style.visibility</p:attrName>
                                        </p:attrNameLst>
                                      </p:cBhvr>
                                      <p:to>
                                        <p:strVal val="visible"/>
                                      </p:to>
                                    </p:set>
                                    <p:animEffect transition="in" filter="box(in)">
                                      <p:cBhvr>
                                        <p:cTn id="32" dur="500"/>
                                        <p:tgtEl>
                                          <p:spTgt spid="9728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97283">
                                            <p:txEl>
                                              <p:pRg st="7" end="7"/>
                                            </p:txEl>
                                          </p:spTgt>
                                        </p:tgtEl>
                                        <p:attrNameLst>
                                          <p:attrName>style.visibility</p:attrName>
                                        </p:attrNameLst>
                                      </p:cBhvr>
                                      <p:to>
                                        <p:strVal val="visible"/>
                                      </p:to>
                                    </p:set>
                                    <p:animEffect transition="in" filter="box(in)">
                                      <p:cBhvr>
                                        <p:cTn id="37" dur="500"/>
                                        <p:tgtEl>
                                          <p:spTgt spid="9728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97283">
                                            <p:txEl>
                                              <p:pRg st="8" end="8"/>
                                            </p:txEl>
                                          </p:spTgt>
                                        </p:tgtEl>
                                        <p:attrNameLst>
                                          <p:attrName>style.visibility</p:attrName>
                                        </p:attrNameLst>
                                      </p:cBhvr>
                                      <p:to>
                                        <p:strVal val="visible"/>
                                      </p:to>
                                    </p:set>
                                    <p:animEffect transition="in" filter="box(in)">
                                      <p:cBhvr>
                                        <p:cTn id="42" dur="500"/>
                                        <p:tgtEl>
                                          <p:spTgt spid="9728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41300" y="387628"/>
            <a:ext cx="11582400" cy="61401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eaLnBrk="0" fontAlgn="base" hangingPunct="0">
              <a:lnSpc>
                <a:spcPct val="150000"/>
              </a:lnSpc>
              <a:spcBef>
                <a:spcPct val="50000"/>
              </a:spcBef>
              <a:spcAft>
                <a:spcPct val="0"/>
              </a:spcAft>
              <a:buNone/>
            </a:pPr>
            <a:r>
              <a:rPr lang="en-US" sz="2400" u="sng" dirty="0">
                <a:solidFill>
                  <a:srgbClr val="000000"/>
                </a:solidFill>
                <a:latin typeface="Eras Bold ITC" pitchFamily="34" charset="0"/>
                <a:ea typeface="ＭＳ Ｐゴシック" pitchFamily="34" charset="-128"/>
                <a:cs typeface="Times New Roman" panose="02020603050405020304" pitchFamily="18" charset="0"/>
              </a:rPr>
              <a:t>C</a:t>
            </a:r>
            <a:r>
              <a:rPr lang="en-US" sz="2400" u="sng" dirty="0">
                <a:solidFill>
                  <a:prstClr val="black"/>
                </a:solidFill>
                <a:latin typeface="Eras Bold ITC" pitchFamily="34" charset="0"/>
                <a:cs typeface="Times New Roman" panose="02020603050405020304" pitchFamily="18" charset="0"/>
              </a:rPr>
              <a:t>apability:- </a:t>
            </a:r>
            <a:r>
              <a:rPr lang="en-US" sz="2400" u="sng" dirty="0">
                <a:solidFill>
                  <a:prstClr val="black"/>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deals with productive output compared to inherent productive output which is a measure of how well the production activity is performed compared to datum. </a:t>
            </a:r>
            <a:r>
              <a:rPr lang="en-US" sz="2400" dirty="0">
                <a:solidFill>
                  <a:prstClr val="black"/>
                </a:solidFill>
                <a:latin typeface="Times New Roman" panose="02020603050405020304" pitchFamily="18" charset="0"/>
                <a:cs typeface="Times New Roman" panose="02020603050405020304" pitchFamily="18" charset="0"/>
              </a:rPr>
              <a:t>This index </a:t>
            </a:r>
            <a:r>
              <a:rPr lang="en-US" sz="2400" dirty="0">
                <a:solidFill>
                  <a:srgbClr val="00B050"/>
                </a:solidFill>
                <a:latin typeface="Times New Roman" panose="02020603050405020304" pitchFamily="18" charset="0"/>
                <a:cs typeface="Times New Roman" panose="02020603050405020304" pitchFamily="18" charset="0"/>
              </a:rPr>
              <a:t>measure the systems capability to perform the intended function on  a system basis.</a:t>
            </a:r>
          </a:p>
          <a:p>
            <a:pPr marL="0" indent="0" algn="just" eaLnBrk="0" fontAlgn="base" hangingPunct="0">
              <a:lnSpc>
                <a:spcPct val="150000"/>
              </a:lnSpc>
              <a:spcBef>
                <a:spcPct val="50000"/>
              </a:spcBef>
              <a:spcAft>
                <a:spcPct val="0"/>
              </a:spcAft>
              <a:buNone/>
            </a:pPr>
            <a:r>
              <a:rPr lang="en-US" sz="2400" dirty="0">
                <a:solidFill>
                  <a:prstClr val="black"/>
                </a:solidFill>
                <a:latin typeface="Times New Roman" panose="02020603050405020304" pitchFamily="18" charset="0"/>
                <a:ea typeface="ＭＳ Ｐゴシック" pitchFamily="34" charset="-128"/>
                <a:cs typeface="Times New Roman" panose="02020603050405020304" pitchFamily="18" charset="0"/>
              </a:rPr>
              <a:t>In other word Productivity which is the </a:t>
            </a:r>
            <a:r>
              <a:rPr lang="en-US" sz="2400" b="1" dirty="0">
                <a:solidFill>
                  <a:srgbClr val="FF0000"/>
                </a:solidFill>
                <a:latin typeface="Times New Roman" panose="02020603050405020304" pitchFamily="18" charset="0"/>
                <a:ea typeface="ＭＳ Ｐゴシック" pitchFamily="34" charset="-128"/>
                <a:cs typeface="Times New Roman" panose="02020603050405020304" pitchFamily="18" charset="0"/>
              </a:rPr>
              <a:t>product of efficiency multiplied by utiliz</a:t>
            </a:r>
            <a:r>
              <a:rPr lang="en-US" sz="2400" b="1" dirty="0">
                <a:solidFill>
                  <a:srgbClr val="FF0000"/>
                </a:solidFill>
                <a:latin typeface="Times New Roman" panose="02020603050405020304" pitchFamily="18" charset="0"/>
                <a:cs typeface="Times New Roman" panose="02020603050405020304" pitchFamily="18" charset="0"/>
              </a:rPr>
              <a:t>ation. </a:t>
            </a:r>
            <a:r>
              <a:rPr lang="en-US" sz="2400" dirty="0">
                <a:solidFill>
                  <a:prstClr val="black"/>
                </a:solidFill>
                <a:latin typeface="Times New Roman" panose="02020603050405020304" pitchFamily="18" charset="0"/>
                <a:cs typeface="Times New Roman" panose="02020603050405020304" pitchFamily="18" charset="0"/>
              </a:rPr>
              <a:t>Efficiency measures the productive work output versus the work input. </a:t>
            </a:r>
            <a:r>
              <a:rPr lang="en-US" sz="2400" b="1" dirty="0">
                <a:solidFill>
                  <a:srgbClr val="00B050"/>
                </a:solidFill>
                <a:latin typeface="Times New Roman" panose="02020603050405020304" pitchFamily="18" charset="0"/>
                <a:cs typeface="Times New Roman" panose="02020603050405020304" pitchFamily="18" charset="0"/>
              </a:rPr>
              <a:t>Utilization is the ratio of  time spent on productive efforts to the total time consumed.</a:t>
            </a:r>
            <a:endParaRPr lang="en-US" sz="2400" b="1" dirty="0">
              <a:solidFill>
                <a:srgbClr val="00B050"/>
              </a:solidFill>
            </a:endParaRPr>
          </a:p>
          <a:p>
            <a:pPr marL="0" indent="0" algn="just" eaLnBrk="0" fontAlgn="base" hangingPunct="0">
              <a:lnSpc>
                <a:spcPct val="150000"/>
              </a:lnSpc>
              <a:spcBef>
                <a:spcPct val="50000"/>
              </a:spcBef>
              <a:spcAft>
                <a:spcPct val="0"/>
              </a:spcAft>
              <a:buNone/>
            </a:pPr>
            <a:r>
              <a:rPr lang="en-US" sz="2400" dirty="0">
                <a:solidFill>
                  <a:srgbClr val="000000"/>
                </a:solidFill>
                <a:latin typeface="Times New Roman" panose="02020603050405020304" pitchFamily="18" charset="0"/>
                <a:ea typeface="ＭＳ Ｐゴシック" pitchFamily="34" charset="-128"/>
                <a:cs typeface="Times New Roman" panose="02020603050405020304" pitchFamily="18" charset="0"/>
              </a:rPr>
              <a:t>For ex</a:t>
            </a:r>
            <a:r>
              <a:rPr lang="en-US" sz="2400" dirty="0">
                <a:solidFill>
                  <a:prstClr val="black"/>
                </a:solidFill>
                <a:latin typeface="Times New Roman" panose="02020603050405020304" pitchFamily="18" charset="0"/>
                <a:cs typeface="Times New Roman" panose="02020603050405020304" pitchFamily="18" charset="0"/>
              </a:rPr>
              <a:t>ample, suppose </a:t>
            </a:r>
            <a:r>
              <a:rPr lang="en-US" sz="2400" b="1" dirty="0">
                <a:solidFill>
                  <a:srgbClr val="00B050"/>
                </a:solidFill>
                <a:latin typeface="Times New Roman" panose="02020603050405020304" pitchFamily="18" charset="0"/>
                <a:cs typeface="Times New Roman" panose="02020603050405020304" pitchFamily="18" charset="0"/>
              </a:rPr>
              <a:t>efficiency is 80% because of wasted labor/scrap generated</a:t>
            </a:r>
            <a:r>
              <a:rPr lang="en-US" sz="2400" dirty="0">
                <a:solidFill>
                  <a:prstClr val="black"/>
                </a:solidFill>
                <a:latin typeface="Times New Roman" panose="02020603050405020304" pitchFamily="18" charset="0"/>
                <a:cs typeface="Times New Roman" panose="02020603050405020304" pitchFamily="18" charset="0"/>
              </a:rPr>
              <a:t>, and </a:t>
            </a:r>
            <a:r>
              <a:rPr lang="en-US" sz="2400" b="1" dirty="0">
                <a:solidFill>
                  <a:srgbClr val="FF0000"/>
                </a:solidFill>
                <a:latin typeface="Times New Roman" panose="02020603050405020304" pitchFamily="18" charset="0"/>
                <a:cs typeface="Times New Roman" panose="02020603050405020304" pitchFamily="18" charset="0"/>
              </a:rPr>
              <a:t>utilization is 82.19% because the operation is operated 300dys per year out of 365 days. </a:t>
            </a:r>
            <a:r>
              <a:rPr lang="en-US" sz="2400" dirty="0">
                <a:solidFill>
                  <a:prstClr val="black"/>
                </a:solidFill>
                <a:latin typeface="Times New Roman" panose="02020603050405020304" pitchFamily="18" charset="0"/>
                <a:cs typeface="Times New Roman" panose="02020603050405020304" pitchFamily="18" charset="0"/>
              </a:rPr>
              <a:t> </a:t>
            </a:r>
            <a:r>
              <a:rPr lang="en-US" sz="2400" b="1" dirty="0">
                <a:solidFill>
                  <a:srgbClr val="0070C0"/>
                </a:solidFill>
                <a:latin typeface="Times New Roman" panose="02020603050405020304" pitchFamily="18" charset="0"/>
                <a:cs typeface="Times New Roman" panose="02020603050405020304" pitchFamily="18" charset="0"/>
              </a:rPr>
              <a:t>The capability is 0.8*0.8219 = 65.75%. </a:t>
            </a:r>
            <a:r>
              <a:rPr lang="en-US" sz="2400" dirty="0">
                <a:solidFill>
                  <a:srgbClr val="00B050"/>
                </a:solidFill>
                <a:latin typeface="Times New Roman" panose="02020603050405020304" pitchFamily="18" charset="0"/>
                <a:cs typeface="Times New Roman" panose="02020603050405020304" pitchFamily="18" charset="0"/>
              </a:rPr>
              <a:t>These numbers are  frequently  generated by accounting departments for production departments as  a key index of how they are doing.</a:t>
            </a:r>
            <a:endParaRPr lang="en-US" sz="2400" dirty="0">
              <a:solidFill>
                <a:srgbClr val="00B050"/>
              </a:solidFill>
              <a:latin typeface="Times New Roman" panose="02020603050405020304" pitchFamily="18"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3941838143"/>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a:extLst>
              <a:ext uri="{FF2B5EF4-FFF2-40B4-BE49-F238E27FC236}">
                <a16:creationId xmlns:a16="http://schemas.microsoft.com/office/drawing/2014/main" id="{A75FEFCC-C242-4F8D-AD54-460166FD6153}"/>
              </a:ext>
            </a:extLst>
          </p:cNvPr>
          <p:cNvSpPr>
            <a:spLocks noGrp="1"/>
          </p:cNvSpPr>
          <p:nvPr>
            <p:ph sz="quarter" idx="1"/>
          </p:nvPr>
        </p:nvSpPr>
        <p:spPr>
          <a:xfrm>
            <a:off x="185057" y="1752600"/>
            <a:ext cx="11582400" cy="4953000"/>
          </a:xfrm>
        </p:spPr>
        <p:txBody>
          <a:bodyPr/>
          <a:lstStyle/>
          <a:p>
            <a:pPr algn="just" eaLnBrk="1" hangingPunct="1">
              <a:buFontTx/>
              <a:buNone/>
            </a:pPr>
            <a:r>
              <a:rPr lang="en-US" altLang="en-US" sz="2800" dirty="0">
                <a:solidFill>
                  <a:srgbClr val="0000FF"/>
                </a:solidFill>
                <a:latin typeface="Perpetua" panose="02020502060401020303" pitchFamily="18" charset="0"/>
              </a:rPr>
              <a:t>Maintenance Planning</a:t>
            </a:r>
            <a:r>
              <a:rPr lang="en-US" altLang="en-US" sz="2800" dirty="0">
                <a:latin typeface="Perpetua" panose="02020502060401020303" pitchFamily="18" charset="0"/>
              </a:rPr>
              <a:t> is the advance </a:t>
            </a:r>
            <a:r>
              <a:rPr lang="en-US" altLang="en-US" sz="2800" dirty="0">
                <a:solidFill>
                  <a:srgbClr val="FF0000"/>
                </a:solidFill>
                <a:latin typeface="Perpetua" panose="02020502060401020303" pitchFamily="18" charset="0"/>
              </a:rPr>
              <a:t>preparation of selected jobs</a:t>
            </a:r>
            <a:r>
              <a:rPr lang="en-US" altLang="en-US" sz="2800" dirty="0">
                <a:latin typeface="Perpetua" panose="02020502060401020303" pitchFamily="18" charset="0"/>
              </a:rPr>
              <a:t> so that they can be executed in an efficient and effective manner when the job is performed at some future date.</a:t>
            </a:r>
          </a:p>
          <a:p>
            <a:pPr algn="just" eaLnBrk="1" hangingPunct="1">
              <a:buFontTx/>
              <a:buNone/>
            </a:pPr>
            <a:r>
              <a:rPr lang="en-US" altLang="en-US" sz="2800" dirty="0">
                <a:solidFill>
                  <a:srgbClr val="0000FF"/>
                </a:solidFill>
                <a:latin typeface="Perpetua" panose="02020502060401020303" pitchFamily="18" charset="0"/>
              </a:rPr>
              <a:t>Maintenance Planning</a:t>
            </a:r>
            <a:r>
              <a:rPr lang="en-US" altLang="en-US" sz="2800" dirty="0">
                <a:latin typeface="Perpetua" panose="02020502060401020303" pitchFamily="18" charset="0"/>
              </a:rPr>
              <a:t> is a process of detailed analysis to first determine and then to describe </a:t>
            </a:r>
            <a:r>
              <a:rPr lang="en-US" altLang="en-US" sz="2800" dirty="0">
                <a:solidFill>
                  <a:srgbClr val="FF0000"/>
                </a:solidFill>
                <a:latin typeface="Perpetua" panose="02020502060401020303" pitchFamily="18" charset="0"/>
              </a:rPr>
              <a:t>the work to be performed</a:t>
            </a:r>
            <a:r>
              <a:rPr lang="en-US" altLang="en-US" sz="2800" dirty="0">
                <a:latin typeface="Perpetua" panose="02020502060401020303" pitchFamily="18" charset="0"/>
              </a:rPr>
              <a:t>, by </a:t>
            </a:r>
            <a:r>
              <a:rPr lang="en-US" altLang="en-US" sz="2800" dirty="0">
                <a:solidFill>
                  <a:srgbClr val="FF0000"/>
                </a:solidFill>
                <a:latin typeface="Perpetua" panose="02020502060401020303" pitchFamily="18" charset="0"/>
              </a:rPr>
              <a:t>task sequence and methodology</a:t>
            </a:r>
            <a:r>
              <a:rPr lang="en-US" altLang="en-US" sz="2800" dirty="0">
                <a:latin typeface="Perpetua" panose="02020502060401020303" pitchFamily="18" charset="0"/>
              </a:rPr>
              <a:t>.</a:t>
            </a:r>
          </a:p>
          <a:p>
            <a:pPr algn="just" eaLnBrk="1" hangingPunct="1">
              <a:buFontTx/>
              <a:buNone/>
            </a:pPr>
            <a:r>
              <a:rPr lang="en-US" altLang="en-US" sz="2800" dirty="0">
                <a:solidFill>
                  <a:srgbClr val="0000FF"/>
                </a:solidFill>
                <a:latin typeface="Perpetua" panose="02020502060401020303" pitchFamily="18" charset="0"/>
              </a:rPr>
              <a:t>Maintenance Planning</a:t>
            </a:r>
            <a:r>
              <a:rPr lang="en-US" altLang="en-US" sz="2800" dirty="0">
                <a:latin typeface="Perpetua" panose="02020502060401020303" pitchFamily="18" charset="0"/>
              </a:rPr>
              <a:t> provides for the identification of all </a:t>
            </a:r>
            <a:r>
              <a:rPr lang="en-US" altLang="en-US" sz="2800" dirty="0">
                <a:solidFill>
                  <a:srgbClr val="FF0000"/>
                </a:solidFill>
                <a:latin typeface="Perpetua" panose="02020502060401020303" pitchFamily="18" charset="0"/>
              </a:rPr>
              <a:t>required resources</a:t>
            </a:r>
            <a:r>
              <a:rPr lang="en-US" altLang="en-US" sz="2800" dirty="0">
                <a:latin typeface="Perpetua" panose="02020502060401020303" pitchFamily="18" charset="0"/>
              </a:rPr>
              <a:t>, including </a:t>
            </a:r>
            <a:r>
              <a:rPr lang="en-US" altLang="en-US" sz="2800" dirty="0">
                <a:solidFill>
                  <a:srgbClr val="FF0000"/>
                </a:solidFill>
                <a:latin typeface="Perpetua" panose="02020502060401020303" pitchFamily="18" charset="0"/>
              </a:rPr>
              <a:t>skills</a:t>
            </a:r>
            <a:r>
              <a:rPr lang="en-US" altLang="en-US" sz="2800" dirty="0">
                <a:latin typeface="Perpetua" panose="02020502060401020303" pitchFamily="18" charset="0"/>
              </a:rPr>
              <a:t>, </a:t>
            </a:r>
            <a:r>
              <a:rPr lang="en-US" altLang="en-US" sz="2800" dirty="0">
                <a:solidFill>
                  <a:srgbClr val="FF0000"/>
                </a:solidFill>
                <a:latin typeface="Perpetua" panose="02020502060401020303" pitchFamily="18" charset="0"/>
              </a:rPr>
              <a:t>crew size</a:t>
            </a:r>
            <a:r>
              <a:rPr lang="en-US" altLang="en-US" sz="2800" dirty="0">
                <a:latin typeface="Perpetua" panose="02020502060401020303" pitchFamily="18" charset="0"/>
              </a:rPr>
              <a:t>, </a:t>
            </a:r>
            <a:r>
              <a:rPr lang="en-US" altLang="en-US" sz="2800" dirty="0">
                <a:solidFill>
                  <a:srgbClr val="FF0000"/>
                </a:solidFill>
                <a:latin typeface="Perpetua" panose="02020502060401020303" pitchFamily="18" charset="0"/>
              </a:rPr>
              <a:t>labor-hours</a:t>
            </a:r>
            <a:r>
              <a:rPr lang="en-US" altLang="en-US" sz="2800" dirty="0">
                <a:latin typeface="Perpetua" panose="02020502060401020303" pitchFamily="18" charset="0"/>
              </a:rPr>
              <a:t>, </a:t>
            </a:r>
            <a:r>
              <a:rPr lang="en-US" altLang="en-US" sz="2800" dirty="0">
                <a:solidFill>
                  <a:srgbClr val="FF0000"/>
                </a:solidFill>
                <a:latin typeface="Perpetua" panose="02020502060401020303" pitchFamily="18" charset="0"/>
              </a:rPr>
              <a:t>spare parts </a:t>
            </a:r>
            <a:r>
              <a:rPr lang="en-US" altLang="en-US" sz="2800" dirty="0">
                <a:latin typeface="Perpetua" panose="02020502060401020303" pitchFamily="18" charset="0"/>
              </a:rPr>
              <a:t>and </a:t>
            </a:r>
            <a:r>
              <a:rPr lang="en-US" altLang="en-US" sz="2800" dirty="0">
                <a:solidFill>
                  <a:srgbClr val="FF0000"/>
                </a:solidFill>
                <a:latin typeface="Perpetua" panose="02020502060401020303" pitchFamily="18" charset="0"/>
              </a:rPr>
              <a:t>materials</a:t>
            </a:r>
            <a:r>
              <a:rPr lang="en-US" altLang="en-US" sz="2800" dirty="0">
                <a:latin typeface="Perpetua" panose="02020502060401020303" pitchFamily="18" charset="0"/>
              </a:rPr>
              <a:t>, </a:t>
            </a:r>
            <a:r>
              <a:rPr lang="en-US" altLang="en-US" sz="2800" dirty="0">
                <a:solidFill>
                  <a:srgbClr val="FF0000"/>
                </a:solidFill>
                <a:latin typeface="Perpetua" panose="02020502060401020303" pitchFamily="18" charset="0"/>
              </a:rPr>
              <a:t>special tools</a:t>
            </a:r>
            <a:r>
              <a:rPr lang="en-US" altLang="en-US" sz="2800" dirty="0">
                <a:latin typeface="Perpetua" panose="02020502060401020303" pitchFamily="18" charset="0"/>
              </a:rPr>
              <a:t> and </a:t>
            </a:r>
            <a:r>
              <a:rPr lang="en-US" altLang="en-US" sz="2800" dirty="0">
                <a:solidFill>
                  <a:srgbClr val="FF0000"/>
                </a:solidFill>
                <a:latin typeface="Perpetua" panose="02020502060401020303" pitchFamily="18" charset="0"/>
              </a:rPr>
              <a:t>equipment</a:t>
            </a:r>
            <a:r>
              <a:rPr lang="en-US" altLang="en-US" sz="2800" dirty="0">
                <a:latin typeface="Perpetua" panose="02020502060401020303" pitchFamily="18" charset="0"/>
              </a:rPr>
              <a:t>.</a:t>
            </a:r>
          </a:p>
          <a:p>
            <a:pPr algn="just" eaLnBrk="1" hangingPunct="1">
              <a:buFontTx/>
              <a:buNone/>
            </a:pPr>
            <a:r>
              <a:rPr lang="en-US" altLang="en-US" sz="2800" dirty="0">
                <a:solidFill>
                  <a:srgbClr val="0000FF"/>
                </a:solidFill>
                <a:latin typeface="Perpetua" panose="02020502060401020303" pitchFamily="18" charset="0"/>
              </a:rPr>
              <a:t>Maintenance Planning</a:t>
            </a:r>
            <a:r>
              <a:rPr lang="en-US" altLang="en-US" sz="2800" dirty="0">
                <a:latin typeface="Perpetua" panose="02020502060401020303" pitchFamily="18" charset="0"/>
              </a:rPr>
              <a:t> includes developing an </a:t>
            </a:r>
            <a:r>
              <a:rPr lang="en-US" altLang="en-US" sz="2800" dirty="0">
                <a:solidFill>
                  <a:srgbClr val="FF0000"/>
                </a:solidFill>
                <a:latin typeface="Perpetua" panose="02020502060401020303" pitchFamily="18" charset="0"/>
              </a:rPr>
              <a:t>estimate of total cost</a:t>
            </a:r>
            <a:r>
              <a:rPr lang="en-US" altLang="en-US" sz="2800" dirty="0">
                <a:latin typeface="Perpetua" panose="02020502060401020303" pitchFamily="18" charset="0"/>
              </a:rPr>
              <a:t> and encompasses essential preparatory, post maintenance and restart efforts of both operations and maintenance.</a:t>
            </a:r>
          </a:p>
          <a:p>
            <a:endParaRPr lang="en-US" altLang="en-US" sz="2800" dirty="0"/>
          </a:p>
        </p:txBody>
      </p:sp>
      <p:sp>
        <p:nvSpPr>
          <p:cNvPr id="4" name="Rectangle 3">
            <a:extLst>
              <a:ext uri="{FF2B5EF4-FFF2-40B4-BE49-F238E27FC236}">
                <a16:creationId xmlns:a16="http://schemas.microsoft.com/office/drawing/2014/main" id="{3B5432C4-50C9-470E-82D7-78F0876FD547}"/>
              </a:ext>
            </a:extLst>
          </p:cNvPr>
          <p:cNvSpPr/>
          <p:nvPr/>
        </p:nvSpPr>
        <p:spPr>
          <a:xfrm>
            <a:off x="185057" y="174171"/>
            <a:ext cx="11244943" cy="1200329"/>
          </a:xfrm>
          <a:prstGeom prst="rect">
            <a:avLst/>
          </a:prstGeom>
          <a:ln>
            <a:solidFill>
              <a:schemeClr val="accent1"/>
            </a:solidFill>
          </a:ln>
        </p:spPr>
        <p:txBody>
          <a:bodyPr wrap="square">
            <a:spAutoFit/>
          </a:bodyPr>
          <a:lstStyle/>
          <a:p>
            <a:pPr algn="ctr"/>
            <a:r>
              <a:rPr lang="en-US" sz="2400" dirty="0">
                <a:latin typeface="Albertus Medium" panose="020E0602030304020304" pitchFamily="34" charset="0"/>
              </a:rPr>
              <a:t>chapter 9,10&amp;12(Merged)</a:t>
            </a:r>
            <a:br>
              <a:rPr lang="en-US" sz="2400" dirty="0">
                <a:latin typeface="Albertus Medium" panose="020E0602030304020304" pitchFamily="34" charset="0"/>
              </a:rPr>
            </a:br>
            <a:r>
              <a:rPr lang="en-US" sz="2400" dirty="0">
                <a:latin typeface="Albertus Medium" panose="020E0602030304020304" pitchFamily="34" charset="0"/>
              </a:rPr>
              <a:t>Maintenance Planning, organizing and network analysis for  planning and controlling maintenance work </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C9281-674D-4308-8DB9-8F487E684F40}"/>
              </a:ext>
            </a:extLst>
          </p:cNvPr>
          <p:cNvSpPr>
            <a:spLocks noGrp="1"/>
          </p:cNvSpPr>
          <p:nvPr>
            <p:ph type="title"/>
          </p:nvPr>
        </p:nvSpPr>
        <p:spPr>
          <a:xfrm>
            <a:off x="1981200" y="152400"/>
            <a:ext cx="7924800" cy="639763"/>
          </a:xfrm>
        </p:spPr>
        <p:txBody>
          <a:bodyPr/>
          <a:lstStyle/>
          <a:p>
            <a:pPr marL="273050" indent="-273050" eaLnBrk="1" hangingPunct="1">
              <a:spcBef>
                <a:spcPts val="600"/>
              </a:spcBef>
              <a:defRPr/>
            </a:pPr>
            <a:r>
              <a:rPr lang="en-US" sz="3200" b="1" cap="none" dirty="0">
                <a:solidFill>
                  <a:srgbClr val="FF0000"/>
                </a:solidFill>
                <a:latin typeface="Perpetua" pitchFamily="18" charset="0"/>
                <a:ea typeface="+mn-ea"/>
                <a:cs typeface="+mn-cs"/>
              </a:rPr>
              <a:t>Why is Maintenance Planning Needed?</a:t>
            </a:r>
            <a:endParaRPr lang="en-US" sz="3200" b="1" dirty="0"/>
          </a:p>
        </p:txBody>
      </p:sp>
      <p:sp>
        <p:nvSpPr>
          <p:cNvPr id="10243" name="Content Placeholder 2">
            <a:extLst>
              <a:ext uri="{FF2B5EF4-FFF2-40B4-BE49-F238E27FC236}">
                <a16:creationId xmlns:a16="http://schemas.microsoft.com/office/drawing/2014/main" id="{7DCCCDB6-9DC7-42F8-BE5D-D25681BA7B2F}"/>
              </a:ext>
            </a:extLst>
          </p:cNvPr>
          <p:cNvSpPr>
            <a:spLocks noGrp="1"/>
          </p:cNvSpPr>
          <p:nvPr>
            <p:ph sz="quarter" idx="1"/>
          </p:nvPr>
        </p:nvSpPr>
        <p:spPr>
          <a:xfrm>
            <a:off x="266700" y="1143000"/>
            <a:ext cx="11353800" cy="4953000"/>
          </a:xfrm>
        </p:spPr>
        <p:txBody>
          <a:bodyPr/>
          <a:lstStyle/>
          <a:p>
            <a:pPr algn="just" eaLnBrk="1" hangingPunct="1">
              <a:defRPr/>
            </a:pPr>
            <a:r>
              <a:rPr lang="en-US" sz="2800" dirty="0">
                <a:latin typeface="Perpetua" pitchFamily="18" charset="0"/>
              </a:rPr>
              <a:t>If the maintenance planning is professionally handled, the effective utilization of maintenance personnel can be increased by as much as 65% and job execution time can be reduced by as much as 40 to 50%.</a:t>
            </a:r>
          </a:p>
          <a:p>
            <a:pPr marL="0" indent="0" algn="ctr" eaLnBrk="1" hangingPunct="1">
              <a:buFont typeface="Wingdings" panose="05000000000000000000" pitchFamily="2" charset="2"/>
              <a:buNone/>
              <a:defRPr/>
            </a:pPr>
            <a:r>
              <a:rPr lang="en-US" sz="2800" b="1" u="sng" dirty="0">
                <a:solidFill>
                  <a:srgbClr val="00B050"/>
                </a:solidFill>
                <a:ea typeface="+mj-ea"/>
                <a:cs typeface="+mj-cs"/>
              </a:rPr>
              <a:t>The principal objectives of maintenance planning and scheduling include:-</a:t>
            </a:r>
            <a:endParaRPr lang="en-US" sz="2800" u="sng" dirty="0">
              <a:latin typeface="Perpetua" pitchFamily="18" charset="0"/>
            </a:endParaRPr>
          </a:p>
          <a:p>
            <a:pPr>
              <a:buClr>
                <a:srgbClr val="FE8637"/>
              </a:buClr>
              <a:buFont typeface="Wingdings" panose="05000000000000000000" pitchFamily="2" charset="2"/>
              <a:buChar char="Ø"/>
              <a:defRPr/>
            </a:pPr>
            <a:r>
              <a:rPr lang="en-US" sz="2800" dirty="0">
                <a:solidFill>
                  <a:prstClr val="black"/>
                </a:solidFill>
                <a:latin typeface="Perpetua" pitchFamily="18" charset="0"/>
              </a:rPr>
              <a:t>Minimizing the idle time of maintenance forces;</a:t>
            </a:r>
          </a:p>
          <a:p>
            <a:pPr>
              <a:buClr>
                <a:srgbClr val="FE8637"/>
              </a:buClr>
              <a:buFont typeface="Wingdings" panose="05000000000000000000" pitchFamily="2" charset="2"/>
              <a:buChar char="Ø"/>
              <a:defRPr/>
            </a:pPr>
            <a:r>
              <a:rPr lang="en-US" sz="2800" dirty="0">
                <a:solidFill>
                  <a:prstClr val="black"/>
                </a:solidFill>
                <a:latin typeface="Perpetua" pitchFamily="18" charset="0"/>
              </a:rPr>
              <a:t>Maximizing the efficient use of work time, material, and equipment; and </a:t>
            </a:r>
          </a:p>
          <a:p>
            <a:pPr>
              <a:buClr>
                <a:srgbClr val="FE8637"/>
              </a:buClr>
              <a:buFont typeface="Wingdings" panose="05000000000000000000" pitchFamily="2" charset="2"/>
              <a:buChar char="Ø"/>
              <a:defRPr/>
            </a:pPr>
            <a:r>
              <a:rPr lang="en-US" sz="2800" dirty="0">
                <a:solidFill>
                  <a:prstClr val="black"/>
                </a:solidFill>
                <a:latin typeface="Perpetua" pitchFamily="18" charset="0"/>
              </a:rPr>
              <a:t>Maintaining the operating equipment at a level that is responsive to the need of production in terms of delivery schedule and quality.</a:t>
            </a:r>
          </a:p>
          <a:p>
            <a:pPr>
              <a:defRPr/>
            </a:pPr>
            <a:endParaRPr lang="en-US" sz="2800" dirty="0"/>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AD3B5-9ABE-4944-BEF6-8481110AC8FC}"/>
              </a:ext>
            </a:extLst>
          </p:cNvPr>
          <p:cNvSpPr>
            <a:spLocks noGrp="1"/>
          </p:cNvSpPr>
          <p:nvPr>
            <p:ph type="title"/>
          </p:nvPr>
        </p:nvSpPr>
        <p:spPr>
          <a:xfrm>
            <a:off x="2057400" y="304800"/>
            <a:ext cx="7848600" cy="533400"/>
          </a:xfrm>
        </p:spPr>
        <p:txBody>
          <a:bodyPr>
            <a:noAutofit/>
          </a:bodyPr>
          <a:lstStyle/>
          <a:p>
            <a:pPr marL="273050" indent="-273050" algn="ctr" eaLnBrk="1" hangingPunct="1">
              <a:lnSpc>
                <a:spcPct val="80000"/>
              </a:lnSpc>
              <a:spcBef>
                <a:spcPts val="600"/>
              </a:spcBef>
              <a:defRPr/>
            </a:pPr>
            <a:r>
              <a:rPr lang="en-US" sz="3200" b="1" cap="none" dirty="0">
                <a:solidFill>
                  <a:srgbClr val="FF0000"/>
                </a:solidFill>
                <a:latin typeface="Perpetua" pitchFamily="18" charset="0"/>
                <a:ea typeface="+mn-ea"/>
                <a:cs typeface="+mn-cs"/>
              </a:rPr>
              <a:t>PRINCIPLES OF PLANNING</a:t>
            </a:r>
            <a:endParaRPr lang="en-US" sz="3200" dirty="0"/>
          </a:p>
        </p:txBody>
      </p:sp>
      <p:sp>
        <p:nvSpPr>
          <p:cNvPr id="22531" name="Content Placeholder 2">
            <a:extLst>
              <a:ext uri="{FF2B5EF4-FFF2-40B4-BE49-F238E27FC236}">
                <a16:creationId xmlns:a16="http://schemas.microsoft.com/office/drawing/2014/main" id="{76770F87-AF37-4582-A528-06EA0B3B225F}"/>
              </a:ext>
            </a:extLst>
          </p:cNvPr>
          <p:cNvSpPr>
            <a:spLocks noGrp="1"/>
          </p:cNvSpPr>
          <p:nvPr>
            <p:ph sz="quarter" idx="1"/>
          </p:nvPr>
        </p:nvSpPr>
        <p:spPr>
          <a:xfrm>
            <a:off x="152400" y="533400"/>
            <a:ext cx="10972800" cy="5715000"/>
          </a:xfrm>
        </p:spPr>
        <p:txBody>
          <a:bodyPr/>
          <a:lstStyle/>
          <a:p>
            <a:pPr eaLnBrk="1" hangingPunct="1">
              <a:lnSpc>
                <a:spcPct val="80000"/>
              </a:lnSpc>
              <a:buFontTx/>
              <a:buNone/>
              <a:defRPr/>
            </a:pPr>
            <a:endParaRPr lang="en-US" sz="2800" b="1" dirty="0">
              <a:solidFill>
                <a:srgbClr val="FF0000"/>
              </a:solidFill>
              <a:latin typeface="Perpetua" pitchFamily="18" charset="0"/>
            </a:endParaRPr>
          </a:p>
          <a:p>
            <a:pPr eaLnBrk="1" hangingPunct="1">
              <a:lnSpc>
                <a:spcPct val="80000"/>
              </a:lnSpc>
              <a:buFont typeface="Wingdings" panose="05000000000000000000" pitchFamily="2" charset="2"/>
              <a:buChar char="ü"/>
              <a:defRPr/>
            </a:pPr>
            <a:r>
              <a:rPr lang="en-US" sz="2800" dirty="0">
                <a:latin typeface="Perpetua" pitchFamily="18" charset="0"/>
              </a:rPr>
              <a:t> Understand the department's mission in relation to the objectives of the company;</a:t>
            </a:r>
          </a:p>
          <a:p>
            <a:pPr marL="0" indent="0" eaLnBrk="1" hangingPunct="1">
              <a:lnSpc>
                <a:spcPct val="80000"/>
              </a:lnSpc>
              <a:buFont typeface="Wingdings" panose="05000000000000000000" pitchFamily="2" charset="2"/>
              <a:buNone/>
              <a:defRPr/>
            </a:pPr>
            <a:endParaRPr lang="en-US" sz="2800" dirty="0">
              <a:latin typeface="Perpetua" pitchFamily="18" charset="0"/>
            </a:endParaRPr>
          </a:p>
          <a:p>
            <a:pPr eaLnBrk="1" hangingPunct="1">
              <a:lnSpc>
                <a:spcPct val="80000"/>
              </a:lnSpc>
              <a:buFont typeface="Wingdings" panose="05000000000000000000" pitchFamily="2" charset="2"/>
              <a:buChar char="ü"/>
              <a:defRPr/>
            </a:pPr>
            <a:r>
              <a:rPr lang="en-US" sz="2800" dirty="0">
                <a:latin typeface="Perpetua" pitchFamily="18" charset="0"/>
              </a:rPr>
              <a:t>Always be aware of the magnitude and trend of backlog;</a:t>
            </a:r>
          </a:p>
          <a:p>
            <a:pPr eaLnBrk="1" hangingPunct="1">
              <a:lnSpc>
                <a:spcPct val="80000"/>
              </a:lnSpc>
              <a:buFont typeface="Wingdings" panose="05000000000000000000" pitchFamily="2" charset="2"/>
              <a:buChar char="ü"/>
              <a:defRPr/>
            </a:pPr>
            <a:endParaRPr lang="en-US" sz="2800" dirty="0">
              <a:latin typeface="Perpetua" pitchFamily="18" charset="0"/>
            </a:endParaRPr>
          </a:p>
          <a:p>
            <a:pPr eaLnBrk="1" hangingPunct="1">
              <a:lnSpc>
                <a:spcPct val="80000"/>
              </a:lnSpc>
              <a:buFont typeface="Wingdings" panose="05000000000000000000" pitchFamily="2" charset="2"/>
              <a:buChar char="ü"/>
              <a:defRPr/>
            </a:pPr>
            <a:r>
              <a:rPr lang="en-US" sz="2800" dirty="0">
                <a:latin typeface="Perpetua" pitchFamily="18" charset="0"/>
              </a:rPr>
              <a:t>Quantify the magnitude of the resources effectively available to apply toward relief of the backlog;</a:t>
            </a:r>
          </a:p>
          <a:p>
            <a:pPr eaLnBrk="1" hangingPunct="1">
              <a:lnSpc>
                <a:spcPct val="80000"/>
              </a:lnSpc>
              <a:buFont typeface="Wingdings" panose="05000000000000000000" pitchFamily="2" charset="2"/>
              <a:buChar char="ü"/>
              <a:defRPr/>
            </a:pPr>
            <a:endParaRPr lang="en-US" sz="2800" dirty="0">
              <a:latin typeface="Perpetua" pitchFamily="18" charset="0"/>
            </a:endParaRPr>
          </a:p>
          <a:p>
            <a:pPr eaLnBrk="1" hangingPunct="1">
              <a:lnSpc>
                <a:spcPct val="80000"/>
              </a:lnSpc>
              <a:buFont typeface="Wingdings" panose="05000000000000000000" pitchFamily="2" charset="2"/>
              <a:buChar char="ü"/>
              <a:defRPr/>
            </a:pPr>
            <a:r>
              <a:rPr lang="en-US" sz="2800" dirty="0">
                <a:latin typeface="Perpetua" pitchFamily="18" charset="0"/>
              </a:rPr>
              <a:t>Establish a plan for the allocation of available resources to a balanced workweek, considering both long-range importance and short-range necessity;</a:t>
            </a:r>
          </a:p>
          <a:p>
            <a:pPr eaLnBrk="1" hangingPunct="1">
              <a:lnSpc>
                <a:spcPct val="80000"/>
              </a:lnSpc>
              <a:buFont typeface="Wingdings" panose="05000000000000000000" pitchFamily="2" charset="2"/>
              <a:buChar char="ü"/>
              <a:defRPr/>
            </a:pPr>
            <a:endParaRPr lang="en-US" sz="2800" dirty="0">
              <a:latin typeface="Perpetua" pitchFamily="18" charset="0"/>
            </a:endParaRPr>
          </a:p>
          <a:p>
            <a:pPr eaLnBrk="1" hangingPunct="1">
              <a:lnSpc>
                <a:spcPct val="80000"/>
              </a:lnSpc>
              <a:buFont typeface="Wingdings" panose="05000000000000000000" pitchFamily="2" charset="2"/>
              <a:buChar char="ü"/>
              <a:defRPr/>
            </a:pPr>
            <a:r>
              <a:rPr lang="en-US" sz="2800" dirty="0">
                <a:latin typeface="Perpetua" pitchFamily="18" charset="0"/>
              </a:rPr>
              <a:t>Categorize work consistent with planned resource allocation categories;</a:t>
            </a:r>
          </a:p>
          <a:p>
            <a:pPr>
              <a:defRPr/>
            </a:pPr>
            <a:endParaRPr lang="en-US" dirty="0"/>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90929-63B6-4B37-AC75-8608382F4477}"/>
              </a:ext>
            </a:extLst>
          </p:cNvPr>
          <p:cNvSpPr>
            <a:spLocks noGrp="1"/>
          </p:cNvSpPr>
          <p:nvPr>
            <p:ph type="title"/>
          </p:nvPr>
        </p:nvSpPr>
        <p:spPr>
          <a:xfrm>
            <a:off x="3810000" y="152401"/>
            <a:ext cx="7931426" cy="337930"/>
          </a:xfrm>
        </p:spPr>
        <p:txBody>
          <a:bodyPr>
            <a:noAutofit/>
          </a:bodyPr>
          <a:lstStyle/>
          <a:p>
            <a:pPr algn="r">
              <a:defRPr/>
            </a:pPr>
            <a:r>
              <a:rPr lang="en-US" sz="3200" dirty="0">
                <a:solidFill>
                  <a:schemeClr val="tx1"/>
                </a:solidFill>
                <a:latin typeface="Times New Roman" pitchFamily="18" charset="0"/>
                <a:cs typeface="Times New Roman" pitchFamily="18" charset="0"/>
              </a:rPr>
              <a:t>Cont. </a:t>
            </a:r>
          </a:p>
        </p:txBody>
      </p:sp>
      <p:sp>
        <p:nvSpPr>
          <p:cNvPr id="24579" name="Content Placeholder 2">
            <a:extLst>
              <a:ext uri="{FF2B5EF4-FFF2-40B4-BE49-F238E27FC236}">
                <a16:creationId xmlns:a16="http://schemas.microsoft.com/office/drawing/2014/main" id="{EBB99553-FFA1-4D06-9A0D-FF2564E1928F}"/>
              </a:ext>
            </a:extLst>
          </p:cNvPr>
          <p:cNvSpPr>
            <a:spLocks noGrp="1"/>
          </p:cNvSpPr>
          <p:nvPr>
            <p:ph sz="quarter" idx="1"/>
          </p:nvPr>
        </p:nvSpPr>
        <p:spPr>
          <a:xfrm>
            <a:off x="609600" y="1219200"/>
            <a:ext cx="10363200" cy="4873625"/>
          </a:xfrm>
        </p:spPr>
        <p:txBody>
          <a:bodyPr/>
          <a:lstStyle/>
          <a:p>
            <a:pPr eaLnBrk="1" hangingPunct="1">
              <a:lnSpc>
                <a:spcPct val="80000"/>
              </a:lnSpc>
              <a:buFont typeface="Wingdings" panose="05000000000000000000" pitchFamily="2" charset="2"/>
              <a:buChar char="ü"/>
            </a:pPr>
            <a:r>
              <a:rPr lang="en-US" altLang="en-US" sz="2800">
                <a:latin typeface="Perpetua" panose="02020502060401020303" pitchFamily="18" charset="0"/>
              </a:rPr>
              <a:t>Assign a planning priority (within job priority and category) to each job;</a:t>
            </a:r>
          </a:p>
          <a:p>
            <a:pPr eaLnBrk="1" hangingPunct="1">
              <a:lnSpc>
                <a:spcPct val="80000"/>
              </a:lnSpc>
              <a:buFont typeface="Wingdings" panose="05000000000000000000" pitchFamily="2" charset="2"/>
              <a:buChar char="ü"/>
            </a:pPr>
            <a:endParaRPr lang="en-US" altLang="en-US" sz="2800">
              <a:latin typeface="Perpetua" panose="02020502060401020303" pitchFamily="18" charset="0"/>
            </a:endParaRPr>
          </a:p>
          <a:p>
            <a:pPr eaLnBrk="1" hangingPunct="1">
              <a:lnSpc>
                <a:spcPct val="80000"/>
              </a:lnSpc>
              <a:buFont typeface="Wingdings" panose="05000000000000000000" pitchFamily="2" charset="2"/>
              <a:buChar char="ü"/>
            </a:pPr>
            <a:r>
              <a:rPr lang="en-US" altLang="en-US" sz="2800">
                <a:latin typeface="Perpetua" panose="02020502060401020303" pitchFamily="18" charset="0"/>
              </a:rPr>
              <a:t>Break each job into logically sequenced tasks/activities;</a:t>
            </a:r>
          </a:p>
          <a:p>
            <a:pPr eaLnBrk="1" hangingPunct="1">
              <a:lnSpc>
                <a:spcPct val="80000"/>
              </a:lnSpc>
              <a:buFont typeface="Wingdings" panose="05000000000000000000" pitchFamily="2" charset="2"/>
              <a:buChar char="ü"/>
            </a:pPr>
            <a:endParaRPr lang="en-US" altLang="en-US" sz="2800">
              <a:latin typeface="Perpetua" panose="02020502060401020303" pitchFamily="18" charset="0"/>
            </a:endParaRPr>
          </a:p>
          <a:p>
            <a:pPr eaLnBrk="1" hangingPunct="1">
              <a:lnSpc>
                <a:spcPct val="80000"/>
              </a:lnSpc>
              <a:buFont typeface="Wingdings" panose="05000000000000000000" pitchFamily="2" charset="2"/>
              <a:buChar char="ü"/>
            </a:pPr>
            <a:r>
              <a:rPr lang="en-US" altLang="en-US" sz="2800">
                <a:latin typeface="Perpetua" panose="02020502060401020303" pitchFamily="18" charset="0"/>
              </a:rPr>
              <a:t>Prepare a "Planning Week" schedule by phases of work planning and by task to determine progress toward completion of each week's work planning;</a:t>
            </a:r>
          </a:p>
          <a:p>
            <a:pPr eaLnBrk="1" hangingPunct="1">
              <a:lnSpc>
                <a:spcPct val="80000"/>
              </a:lnSpc>
              <a:buFont typeface="Wingdings" panose="05000000000000000000" pitchFamily="2" charset="2"/>
              <a:buChar char="ü"/>
            </a:pPr>
            <a:endParaRPr lang="en-US" altLang="en-US" sz="2800">
              <a:latin typeface="Perpetua" panose="02020502060401020303" pitchFamily="18" charset="0"/>
            </a:endParaRPr>
          </a:p>
          <a:p>
            <a:pPr eaLnBrk="1" hangingPunct="1">
              <a:lnSpc>
                <a:spcPct val="80000"/>
              </a:lnSpc>
              <a:buFont typeface="Wingdings" panose="05000000000000000000" pitchFamily="2" charset="2"/>
              <a:buChar char="ü"/>
            </a:pPr>
            <a:r>
              <a:rPr lang="en-US" altLang="en-US" sz="2800">
                <a:latin typeface="Perpetua" panose="02020502060401020303" pitchFamily="18" charset="0"/>
              </a:rPr>
              <a:t>Work to meet this schedule. Protect it.</a:t>
            </a:r>
          </a:p>
          <a:p>
            <a:pPr eaLnBrk="1" hangingPunct="1">
              <a:lnSpc>
                <a:spcPct val="80000"/>
              </a:lnSpc>
              <a:buFontTx/>
              <a:buNone/>
            </a:pPr>
            <a:r>
              <a:rPr lang="en-US" altLang="en-US" sz="2800">
                <a:latin typeface="Perpetua" panose="02020502060401020303" pitchFamily="18" charset="0"/>
              </a:rPr>
              <a:t> </a:t>
            </a:r>
          </a:p>
          <a:p>
            <a:pPr eaLnBrk="1" hangingPunct="1">
              <a:lnSpc>
                <a:spcPct val="80000"/>
              </a:lnSpc>
              <a:buFont typeface="Wingdings" panose="05000000000000000000" pitchFamily="2" charset="2"/>
              <a:buChar char="ü"/>
            </a:pPr>
            <a:r>
              <a:rPr lang="en-US" altLang="en-US" sz="2800">
                <a:latin typeface="Perpetua" panose="02020502060401020303" pitchFamily="18" charset="0"/>
              </a:rPr>
              <a:t>Measure progress and contribution. </a:t>
            </a:r>
          </a:p>
          <a:p>
            <a:endParaRPr lang="en-MY" altLang="en-US"/>
          </a:p>
          <a:p>
            <a:endParaRPr lang="en-US" altLang="en-US"/>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43832-3ED8-438B-9D58-2E160F05F004}"/>
              </a:ext>
            </a:extLst>
          </p:cNvPr>
          <p:cNvSpPr>
            <a:spLocks noGrp="1"/>
          </p:cNvSpPr>
          <p:nvPr>
            <p:ph type="title"/>
          </p:nvPr>
        </p:nvSpPr>
        <p:spPr>
          <a:xfrm>
            <a:off x="1371600" y="274638"/>
            <a:ext cx="9194800" cy="1143000"/>
          </a:xfrm>
        </p:spPr>
        <p:txBody>
          <a:bodyPr/>
          <a:lstStyle/>
          <a:p>
            <a:pPr>
              <a:defRPr/>
            </a:pPr>
            <a:r>
              <a:rPr lang="en-US" sz="3200" b="1" dirty="0">
                <a:solidFill>
                  <a:srgbClr val="FF0000"/>
                </a:solidFill>
                <a:latin typeface="Perpetua" panose="02020502060401020303" pitchFamily="18" charset="0"/>
              </a:rPr>
              <a:t>Sequence of Planning</a:t>
            </a:r>
            <a:br>
              <a:rPr lang="en-US" sz="3200" b="1" dirty="0">
                <a:solidFill>
                  <a:srgbClr val="FF0000"/>
                </a:solidFill>
                <a:latin typeface="Perpetua" panose="02020502060401020303" pitchFamily="18" charset="0"/>
              </a:rPr>
            </a:br>
            <a:endParaRPr lang="en-US" sz="3200" dirty="0"/>
          </a:p>
        </p:txBody>
      </p:sp>
      <p:sp>
        <p:nvSpPr>
          <p:cNvPr id="26627" name="Content Placeholder 2">
            <a:extLst>
              <a:ext uri="{FF2B5EF4-FFF2-40B4-BE49-F238E27FC236}">
                <a16:creationId xmlns:a16="http://schemas.microsoft.com/office/drawing/2014/main" id="{AFE6E114-E506-4036-B0C3-7BBEC048E2FF}"/>
              </a:ext>
            </a:extLst>
          </p:cNvPr>
          <p:cNvSpPr>
            <a:spLocks noGrp="1"/>
          </p:cNvSpPr>
          <p:nvPr>
            <p:ph sz="quarter" idx="1"/>
          </p:nvPr>
        </p:nvSpPr>
        <p:spPr>
          <a:xfrm>
            <a:off x="609600" y="1219200"/>
            <a:ext cx="10668000" cy="4873625"/>
          </a:xfrm>
        </p:spPr>
        <p:txBody>
          <a:bodyPr/>
          <a:lstStyle/>
          <a:p>
            <a:pPr eaLnBrk="1" hangingPunct="1">
              <a:buFontTx/>
              <a:buNone/>
            </a:pPr>
            <a:endParaRPr lang="en-US" altLang="en-US" sz="3200" b="1">
              <a:solidFill>
                <a:srgbClr val="FF0000"/>
              </a:solidFill>
              <a:latin typeface="Perpetua" panose="02020502060401020303" pitchFamily="18" charset="0"/>
            </a:endParaRPr>
          </a:p>
          <a:p>
            <a:pPr algn="just" eaLnBrk="1" hangingPunct="1">
              <a:buFontTx/>
              <a:buNone/>
            </a:pPr>
            <a:r>
              <a:rPr lang="en-US" altLang="en-US" sz="3200">
                <a:solidFill>
                  <a:srgbClr val="FF0000"/>
                </a:solidFill>
                <a:latin typeface="Perpetua" panose="02020502060401020303" pitchFamily="18" charset="0"/>
              </a:rPr>
              <a:t>Scheduling (when to do the job):</a:t>
            </a:r>
            <a:r>
              <a:rPr lang="en-US" altLang="en-US" sz="3200">
                <a:latin typeface="Perpetua" panose="02020502060401020303" pitchFamily="18" charset="0"/>
              </a:rPr>
              <a:t> Scheduling is the process by which required </a:t>
            </a:r>
            <a:r>
              <a:rPr lang="en-US" altLang="en-US" sz="3200">
                <a:solidFill>
                  <a:srgbClr val="FF0000"/>
                </a:solidFill>
                <a:latin typeface="Perpetua" panose="02020502060401020303" pitchFamily="18" charset="0"/>
              </a:rPr>
              <a:t>resources are allocated</a:t>
            </a:r>
            <a:r>
              <a:rPr lang="en-US" altLang="en-US" sz="3200">
                <a:latin typeface="Perpetua" panose="02020502060401020303" pitchFamily="18" charset="0"/>
              </a:rPr>
              <a:t> to specific jobs </a:t>
            </a:r>
            <a:r>
              <a:rPr lang="en-US" altLang="en-US" sz="3200">
                <a:solidFill>
                  <a:srgbClr val="FF0000"/>
                </a:solidFill>
                <a:latin typeface="Perpetua" panose="02020502060401020303" pitchFamily="18" charset="0"/>
              </a:rPr>
              <a:t>at a time</a:t>
            </a:r>
            <a:r>
              <a:rPr lang="en-US" altLang="en-US" sz="3200">
                <a:latin typeface="Perpetua" panose="02020502060401020303" pitchFamily="18" charset="0"/>
              </a:rPr>
              <a:t> the internal customer can make the associated equipment or job site accessible. </a:t>
            </a:r>
          </a:p>
          <a:p>
            <a:pPr algn="just" eaLnBrk="1" hangingPunct="1">
              <a:buFontTx/>
              <a:buNone/>
            </a:pPr>
            <a:endParaRPr lang="en-US" altLang="en-US" sz="3200">
              <a:latin typeface="Perpetua" panose="02020502060401020303" pitchFamily="18" charset="0"/>
            </a:endParaRPr>
          </a:p>
          <a:p>
            <a:pPr algn="just" eaLnBrk="1" hangingPunct="1">
              <a:buFontTx/>
              <a:buNone/>
            </a:pPr>
            <a:r>
              <a:rPr lang="en-US" altLang="en-US" sz="3200">
                <a:latin typeface="Perpetua" panose="02020502060401020303" pitchFamily="18" charset="0"/>
              </a:rPr>
              <a:t>It is the process by which jobs are matched with resources (crafts) and sequenced to be executed at certain points in time.</a:t>
            </a:r>
          </a:p>
          <a:p>
            <a:endParaRPr lang="en-US" altLang="en-US" sz="3200"/>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A9B6C3-BF41-451F-8B14-FBF43D634783}"/>
              </a:ext>
            </a:extLst>
          </p:cNvPr>
          <p:cNvSpPr>
            <a:spLocks noGrp="1"/>
          </p:cNvSpPr>
          <p:nvPr>
            <p:ph sz="quarter" idx="1"/>
          </p:nvPr>
        </p:nvSpPr>
        <p:spPr>
          <a:xfrm>
            <a:off x="457200" y="609600"/>
            <a:ext cx="11125200" cy="5334000"/>
          </a:xfrm>
        </p:spPr>
        <p:txBody>
          <a:bodyPr/>
          <a:lstStyle/>
          <a:p>
            <a:pPr marL="0" indent="0">
              <a:buFont typeface="Wingdings" panose="05000000000000000000" pitchFamily="2" charset="2"/>
              <a:buNone/>
              <a:defRPr/>
            </a:pPr>
            <a:r>
              <a:rPr lang="en-US" sz="3200" dirty="0">
                <a:latin typeface="Perpetua" pitchFamily="18" charset="0"/>
              </a:rPr>
              <a:t>The maintenance schedule can be prepared in three levels depending on the horizon of the schedule. </a:t>
            </a:r>
          </a:p>
          <a:p>
            <a:pPr marL="0" indent="0">
              <a:buFont typeface="Wingdings" panose="05000000000000000000" pitchFamily="2" charset="2"/>
              <a:buNone/>
              <a:defRPr/>
            </a:pPr>
            <a:r>
              <a:rPr lang="en-US" sz="3200" b="1" dirty="0">
                <a:latin typeface="Perpetua" pitchFamily="18" charset="0"/>
              </a:rPr>
              <a:t>The levels are: </a:t>
            </a:r>
          </a:p>
          <a:p>
            <a:pPr marL="457200" indent="-457200">
              <a:buFont typeface="Wingdings" panose="05000000000000000000" pitchFamily="2" charset="2"/>
              <a:buAutoNum type="arabicParenBoth"/>
              <a:defRPr/>
            </a:pPr>
            <a:r>
              <a:rPr lang="en-US" sz="3200" dirty="0">
                <a:latin typeface="Perpetua" pitchFamily="18" charset="0"/>
              </a:rPr>
              <a:t>medium range or master schedule to cover a period of 3 months to 1 year; </a:t>
            </a:r>
          </a:p>
          <a:p>
            <a:pPr marL="457200" indent="-457200">
              <a:buFont typeface="Wingdings" panose="05000000000000000000" pitchFamily="2" charset="2"/>
              <a:buAutoNum type="arabicParenBoth"/>
              <a:defRPr/>
            </a:pPr>
            <a:r>
              <a:rPr lang="en-US" sz="3200" dirty="0">
                <a:latin typeface="Perpetua" pitchFamily="18" charset="0"/>
              </a:rPr>
              <a:t>weekly schedule, it is the maintenance work that covers a week; and </a:t>
            </a:r>
          </a:p>
          <a:p>
            <a:pPr marL="457200" indent="-457200">
              <a:buFont typeface="Wingdings" panose="05000000000000000000" pitchFamily="2" charset="2"/>
              <a:buAutoNum type="arabicParenBoth"/>
              <a:defRPr/>
            </a:pPr>
            <a:r>
              <a:rPr lang="en-US" sz="3200" dirty="0">
                <a:latin typeface="Perpetua" pitchFamily="18" charset="0"/>
              </a:rPr>
              <a:t>the daily schedule covering the work to be completed each day. </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52ADB-4171-4466-926B-756610FB0375}"/>
              </a:ext>
            </a:extLst>
          </p:cNvPr>
          <p:cNvSpPr>
            <a:spLocks noGrp="1"/>
          </p:cNvSpPr>
          <p:nvPr>
            <p:ph type="title"/>
          </p:nvPr>
        </p:nvSpPr>
        <p:spPr>
          <a:xfrm>
            <a:off x="1053548" y="265043"/>
            <a:ext cx="8915400" cy="639763"/>
          </a:xfrm>
          <a:ln>
            <a:solidFill>
              <a:srgbClr val="00B050"/>
            </a:solidFill>
          </a:ln>
        </p:spPr>
        <p:txBody>
          <a:bodyPr>
            <a:normAutofit/>
          </a:bodyPr>
          <a:lstStyle/>
          <a:p>
            <a:pPr>
              <a:defRPr/>
            </a:pPr>
            <a:r>
              <a:rPr lang="en-US" sz="2400" b="1" dirty="0">
                <a:solidFill>
                  <a:srgbClr val="FF0000"/>
                </a:solidFill>
                <a:latin typeface="Lucida Calligraphy" pitchFamily="66" charset="0"/>
              </a:rPr>
              <a:t>Maintenance Job Priority System</a:t>
            </a:r>
          </a:p>
        </p:txBody>
      </p:sp>
      <p:sp>
        <p:nvSpPr>
          <p:cNvPr id="29699" name="Content Placeholder 2">
            <a:extLst>
              <a:ext uri="{FF2B5EF4-FFF2-40B4-BE49-F238E27FC236}">
                <a16:creationId xmlns:a16="http://schemas.microsoft.com/office/drawing/2014/main" id="{C1975F80-F4E3-44FC-A0D6-BE0C32BA4A69}"/>
              </a:ext>
            </a:extLst>
          </p:cNvPr>
          <p:cNvSpPr>
            <a:spLocks noGrp="1"/>
          </p:cNvSpPr>
          <p:nvPr>
            <p:ph sz="quarter" idx="1"/>
          </p:nvPr>
        </p:nvSpPr>
        <p:spPr>
          <a:xfrm>
            <a:off x="762000" y="1143000"/>
            <a:ext cx="10744200" cy="5562600"/>
          </a:xfrm>
        </p:spPr>
        <p:txBody>
          <a:bodyPr/>
          <a:lstStyle/>
          <a:p>
            <a:r>
              <a:rPr lang="en-US" altLang="en-US" sz="3200">
                <a:latin typeface="Perpetua" panose="02020502060401020303" pitchFamily="18" charset="0"/>
              </a:rPr>
              <a:t>The maintenance job priority system has a tremendous impact on maintenance scheduling. </a:t>
            </a:r>
          </a:p>
          <a:p>
            <a:endParaRPr lang="en-US" altLang="en-US" sz="3200">
              <a:latin typeface="Perpetua" panose="02020502060401020303" pitchFamily="18" charset="0"/>
            </a:endParaRPr>
          </a:p>
          <a:p>
            <a:r>
              <a:rPr lang="en-US" altLang="en-US" sz="3200">
                <a:latin typeface="Perpetua" panose="02020502060401020303" pitchFamily="18" charset="0"/>
              </a:rPr>
              <a:t>Priorities are established to ensure that the most critical and needed  work is scheduled first.</a:t>
            </a:r>
          </a:p>
          <a:p>
            <a:endParaRPr lang="en-US" altLang="en-US" sz="3200">
              <a:latin typeface="Perpetua" panose="02020502060401020303" pitchFamily="18" charset="0"/>
            </a:endParaRPr>
          </a:p>
          <a:p>
            <a:r>
              <a:rPr lang="en-US" altLang="en-US" sz="3200">
                <a:latin typeface="Perpetua" panose="02020502060401020303" pitchFamily="18" charset="0"/>
              </a:rPr>
              <a:t>Priority systems typically include three to ten levels of priority. </a:t>
            </a:r>
          </a:p>
          <a:p>
            <a:r>
              <a:rPr lang="en-US" altLang="en-US" sz="3200">
                <a:latin typeface="Perpetua" panose="02020502060401020303" pitchFamily="18" charset="0"/>
              </a:rPr>
              <a:t>Most organizations adopt four or three level priorities.</a:t>
            </a:r>
          </a:p>
          <a:p>
            <a:r>
              <a:rPr lang="en-US" altLang="en-US" sz="3200">
                <a:latin typeface="Perpetua" panose="02020502060401020303" pitchFamily="18" charset="0"/>
              </a:rPr>
              <a:t>Table below provides classification of the priority level and candidate jobs to be in each class as identified by Duffuaa</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Content Placeholder 3">
            <a:extLst>
              <a:ext uri="{FF2B5EF4-FFF2-40B4-BE49-F238E27FC236}">
                <a16:creationId xmlns:a16="http://schemas.microsoft.com/office/drawing/2014/main" id="{62033A59-C026-453A-BD4B-CE672A009CB4}"/>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600200" y="674688"/>
            <a:ext cx="9601200" cy="6029325"/>
          </a:xfrm>
        </p:spPr>
      </p:pic>
      <p:sp>
        <p:nvSpPr>
          <p:cNvPr id="31747" name="Rectangle 4">
            <a:extLst>
              <a:ext uri="{FF2B5EF4-FFF2-40B4-BE49-F238E27FC236}">
                <a16:creationId xmlns:a16="http://schemas.microsoft.com/office/drawing/2014/main" id="{27654535-649E-4290-96D1-5EC004A35842}"/>
              </a:ext>
            </a:extLst>
          </p:cNvPr>
          <p:cNvSpPr>
            <a:spLocks noChangeArrowheads="1"/>
          </p:cNvSpPr>
          <p:nvPr/>
        </p:nvSpPr>
        <p:spPr bwMode="auto">
          <a:xfrm>
            <a:off x="3048000" y="230188"/>
            <a:ext cx="655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a:latin typeface="Perpetua" panose="02020502060401020303" pitchFamily="18" charset="0"/>
              </a:rPr>
              <a:t>Table :- Priorities of maintenance work</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9CAFE-C616-4004-9D6F-169B0DD0A78C}"/>
              </a:ext>
            </a:extLst>
          </p:cNvPr>
          <p:cNvSpPr>
            <a:spLocks noGrp="1"/>
          </p:cNvSpPr>
          <p:nvPr>
            <p:ph type="title"/>
          </p:nvPr>
        </p:nvSpPr>
        <p:spPr>
          <a:xfrm>
            <a:off x="1391478" y="533400"/>
            <a:ext cx="7371522" cy="609600"/>
          </a:xfrm>
          <a:ln w="28575">
            <a:solidFill>
              <a:srgbClr val="00B050"/>
            </a:solidFill>
          </a:ln>
        </p:spPr>
        <p:txBody>
          <a:bodyPr>
            <a:normAutofit/>
          </a:bodyPr>
          <a:lstStyle/>
          <a:p>
            <a:pPr>
              <a:defRPr/>
            </a:pPr>
            <a:r>
              <a:rPr lang="en-US" sz="2800" b="1" dirty="0">
                <a:solidFill>
                  <a:srgbClr val="FF0000"/>
                </a:solidFill>
                <a:latin typeface="Lucida Calligraphy" pitchFamily="66" charset="0"/>
              </a:rPr>
              <a:t>Scheduling Techniques </a:t>
            </a:r>
          </a:p>
        </p:txBody>
      </p:sp>
      <p:sp>
        <p:nvSpPr>
          <p:cNvPr id="3" name="Content Placeholder 2">
            <a:extLst>
              <a:ext uri="{FF2B5EF4-FFF2-40B4-BE49-F238E27FC236}">
                <a16:creationId xmlns:a16="http://schemas.microsoft.com/office/drawing/2014/main" id="{D2AD7BB9-1C30-4FE3-BF40-8820090DD5AC}"/>
              </a:ext>
            </a:extLst>
          </p:cNvPr>
          <p:cNvSpPr>
            <a:spLocks noGrp="1"/>
          </p:cNvSpPr>
          <p:nvPr>
            <p:ph sz="quarter" idx="1"/>
          </p:nvPr>
        </p:nvSpPr>
        <p:spPr>
          <a:xfrm>
            <a:off x="914400" y="1524000"/>
            <a:ext cx="10668000" cy="4949825"/>
          </a:xfrm>
        </p:spPr>
        <p:txBody>
          <a:bodyPr/>
          <a:lstStyle/>
          <a:p>
            <a:pPr algn="just">
              <a:defRPr/>
            </a:pPr>
            <a:r>
              <a:rPr lang="en-US" sz="3200" dirty="0">
                <a:latin typeface="Perpetua" pitchFamily="18" charset="0"/>
              </a:rPr>
              <a:t>Techniques are developed to develop optimum or near optimal schedules with respect to different possible performance measures.</a:t>
            </a:r>
          </a:p>
          <a:p>
            <a:pPr>
              <a:defRPr/>
            </a:pPr>
            <a:endParaRPr lang="en-US" sz="3200" dirty="0">
              <a:latin typeface="Perpetua" pitchFamily="18" charset="0"/>
            </a:endParaRPr>
          </a:p>
          <a:p>
            <a:pPr>
              <a:defRPr/>
            </a:pPr>
            <a:r>
              <a:rPr lang="en-US" sz="3200" b="1" dirty="0">
                <a:latin typeface="Perpetua" pitchFamily="18" charset="0"/>
              </a:rPr>
              <a:t>These are:</a:t>
            </a:r>
          </a:p>
          <a:p>
            <a:pPr marL="0" indent="0">
              <a:buFont typeface="Wingdings" panose="05000000000000000000" pitchFamily="2" charset="2"/>
              <a:buNone/>
              <a:defRPr/>
            </a:pPr>
            <a:r>
              <a:rPr lang="en-US" sz="3200" dirty="0">
                <a:latin typeface="Perpetua" pitchFamily="18" charset="0"/>
              </a:rPr>
              <a:t> 1. Gantt Charts and Scheduling Theory</a:t>
            </a:r>
          </a:p>
          <a:p>
            <a:pPr marL="0" indent="0">
              <a:buFont typeface="Wingdings" panose="05000000000000000000" pitchFamily="2" charset="2"/>
              <a:buNone/>
              <a:defRPr/>
            </a:pPr>
            <a:r>
              <a:rPr lang="en-US" sz="3200" dirty="0">
                <a:latin typeface="Perpetua" pitchFamily="18" charset="0"/>
              </a:rPr>
              <a:t> 2. Project Scheduling </a:t>
            </a:r>
          </a:p>
          <a:p>
            <a:pPr marL="0" indent="0">
              <a:buFont typeface="Wingdings" panose="05000000000000000000" pitchFamily="2" charset="2"/>
              <a:buNone/>
              <a:defRPr/>
            </a:pPr>
            <a:r>
              <a:rPr lang="en-US" sz="3200" dirty="0">
                <a:latin typeface="Perpetua" pitchFamily="18" charset="0"/>
              </a:rPr>
              <a:t> 3. Critical Path Method  </a:t>
            </a:r>
          </a:p>
          <a:p>
            <a:pPr marL="0" indent="0">
              <a:buFont typeface="Wingdings" panose="05000000000000000000" pitchFamily="2" charset="2"/>
              <a:buNone/>
              <a:defRPr/>
            </a:pPr>
            <a:r>
              <a:rPr lang="en-US" sz="3200" dirty="0">
                <a:latin typeface="Perpetua" pitchFamily="18" charset="0"/>
              </a:rPr>
              <a:t> 4. Program Evaluation Review Techniques (PERT)</a:t>
            </a:r>
            <a:r>
              <a:rPr lang="en-US" sz="3200" dirty="0"/>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3"/>
          <p:cNvSpPr>
            <a:spLocks noGrp="1" noChangeArrowheads="1"/>
          </p:cNvSpPr>
          <p:nvPr>
            <p:ph type="body" idx="1"/>
          </p:nvPr>
        </p:nvSpPr>
        <p:spPr>
          <a:xfrm>
            <a:off x="1175657" y="457200"/>
            <a:ext cx="9888583" cy="5486400"/>
          </a:xfrm>
          <a:effectLst/>
        </p:spPr>
        <p:txBody>
          <a:bodyPr>
            <a:normAutofit/>
          </a:bodyPr>
          <a:lstStyle/>
          <a:p>
            <a:pPr marL="801688" indent="-519113" algn="ctr">
              <a:lnSpc>
                <a:spcPct val="120000"/>
              </a:lnSpc>
              <a:buNone/>
              <a:defRPr/>
            </a:pPr>
            <a:r>
              <a:rPr lang="en-US" sz="3500" b="1" i="1" u="sng" dirty="0">
                <a:latin typeface="Perpetua" pitchFamily="18" charset="0"/>
              </a:rPr>
              <a:t>Preventive Maintenance is divided into four categories</a:t>
            </a:r>
          </a:p>
          <a:p>
            <a:pPr marL="528638" indent="-246063">
              <a:lnSpc>
                <a:spcPct val="120000"/>
              </a:lnSpc>
              <a:buFontTx/>
              <a:buAutoNum type="arabicPeriod"/>
              <a:defRPr/>
            </a:pPr>
            <a:r>
              <a:rPr lang="en-US" sz="2600" b="1" dirty="0">
                <a:solidFill>
                  <a:srgbClr val="FF0000"/>
                </a:solidFill>
                <a:latin typeface="Perpetua" pitchFamily="18" charset="0"/>
              </a:rPr>
              <a:t>Running Maintenance </a:t>
            </a:r>
            <a:r>
              <a:rPr lang="en-US" sz="2600" dirty="0">
                <a:latin typeface="Perpetua" pitchFamily="18" charset="0"/>
              </a:rPr>
              <a:t>is done even when the machine or equipment is in service. </a:t>
            </a:r>
          </a:p>
          <a:p>
            <a:pPr marL="528638" indent="-246063">
              <a:lnSpc>
                <a:spcPct val="120000"/>
              </a:lnSpc>
              <a:buFontTx/>
              <a:buAutoNum type="arabicPeriod"/>
              <a:defRPr/>
            </a:pPr>
            <a:r>
              <a:rPr lang="en-US" sz="2600" b="1" dirty="0">
                <a:solidFill>
                  <a:srgbClr val="FF0000"/>
                </a:solidFill>
                <a:latin typeface="Perpetua" pitchFamily="18" charset="0"/>
              </a:rPr>
              <a:t>Shut-down Maintenance </a:t>
            </a:r>
            <a:r>
              <a:rPr lang="en-US" sz="2600" dirty="0">
                <a:latin typeface="Perpetua" pitchFamily="18" charset="0"/>
              </a:rPr>
              <a:t>is done when the machine is not in use. </a:t>
            </a:r>
          </a:p>
          <a:p>
            <a:pPr marL="528638" indent="-246063">
              <a:lnSpc>
                <a:spcPct val="120000"/>
              </a:lnSpc>
              <a:buFontTx/>
              <a:buAutoNum type="arabicPeriod"/>
              <a:defRPr/>
            </a:pPr>
            <a:r>
              <a:rPr lang="en-US" sz="2600" b="1" dirty="0">
                <a:solidFill>
                  <a:srgbClr val="FF0000"/>
                </a:solidFill>
                <a:latin typeface="Perpetua" pitchFamily="18" charset="0"/>
              </a:rPr>
              <a:t>Design-out Maintenance</a:t>
            </a:r>
            <a:r>
              <a:rPr lang="en-US" sz="2600" dirty="0">
                <a:latin typeface="Perpetua" pitchFamily="18" charset="0"/>
              </a:rPr>
              <a:t>: Equipments are designed that no maintenance should be required or at worst least maintenance should be done.</a:t>
            </a:r>
          </a:p>
          <a:p>
            <a:pPr marL="528638" indent="-246063">
              <a:lnSpc>
                <a:spcPct val="120000"/>
              </a:lnSpc>
              <a:buFontTx/>
              <a:buAutoNum type="arabicPeriod"/>
              <a:defRPr/>
            </a:pPr>
            <a:r>
              <a:rPr lang="en-US" sz="2600" b="1" dirty="0">
                <a:solidFill>
                  <a:srgbClr val="FF0000"/>
                </a:solidFill>
                <a:latin typeface="Perpetua" pitchFamily="18" charset="0"/>
              </a:rPr>
              <a:t>Predictive Maintenance </a:t>
            </a:r>
            <a:r>
              <a:rPr lang="en-US" sz="2600" dirty="0">
                <a:latin typeface="Perpetua" pitchFamily="18" charset="0"/>
              </a:rPr>
              <a:t>is done on the information received regarding the performance of an equipment or machinery.</a:t>
            </a:r>
          </a:p>
          <a:p>
            <a:pPr marL="801688" indent="-519113">
              <a:lnSpc>
                <a:spcPct val="120000"/>
              </a:lnSpc>
              <a:buNone/>
              <a:defRPr/>
            </a:pPr>
            <a:endParaRPr lang="en-US" sz="2200" b="1" dirty="0">
              <a:solidFill>
                <a:srgbClr val="FF3300"/>
              </a:solidFill>
            </a:endParaRPr>
          </a:p>
        </p:txBody>
      </p:sp>
    </p:spTree>
    <p:extLst>
      <p:ext uri="{BB962C8B-B14F-4D97-AF65-F5344CB8AC3E}">
        <p14:creationId xmlns:p14="http://schemas.microsoft.com/office/powerpoint/2010/main" val="17527615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21859">
                                            <p:txEl>
                                              <p:pRg st="1" end="1"/>
                                            </p:txEl>
                                          </p:spTgt>
                                        </p:tgtEl>
                                        <p:attrNameLst>
                                          <p:attrName>style.visibility</p:attrName>
                                        </p:attrNameLst>
                                      </p:cBhvr>
                                      <p:to>
                                        <p:strVal val="visible"/>
                                      </p:to>
                                    </p:set>
                                    <p:animEffect transition="in" filter="box(in)">
                                      <p:cBhvr>
                                        <p:cTn id="7" dur="500"/>
                                        <p:tgtEl>
                                          <p:spTgt spid="12185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21859">
                                            <p:txEl>
                                              <p:pRg st="2" end="2"/>
                                            </p:txEl>
                                          </p:spTgt>
                                        </p:tgtEl>
                                        <p:attrNameLst>
                                          <p:attrName>style.visibility</p:attrName>
                                        </p:attrNameLst>
                                      </p:cBhvr>
                                      <p:to>
                                        <p:strVal val="visible"/>
                                      </p:to>
                                    </p:set>
                                    <p:animEffect transition="in" filter="box(in)">
                                      <p:cBhvr>
                                        <p:cTn id="12" dur="500"/>
                                        <p:tgtEl>
                                          <p:spTgt spid="12185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21859">
                                            <p:txEl>
                                              <p:pRg st="3" end="3"/>
                                            </p:txEl>
                                          </p:spTgt>
                                        </p:tgtEl>
                                        <p:attrNameLst>
                                          <p:attrName>style.visibility</p:attrName>
                                        </p:attrNameLst>
                                      </p:cBhvr>
                                      <p:to>
                                        <p:strVal val="visible"/>
                                      </p:to>
                                    </p:set>
                                    <p:animEffect transition="in" filter="box(in)">
                                      <p:cBhvr>
                                        <p:cTn id="17" dur="500"/>
                                        <p:tgtEl>
                                          <p:spTgt spid="12185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21859">
                                            <p:txEl>
                                              <p:pRg st="4" end="4"/>
                                            </p:txEl>
                                          </p:spTgt>
                                        </p:tgtEl>
                                        <p:attrNameLst>
                                          <p:attrName>style.visibility</p:attrName>
                                        </p:attrNameLst>
                                      </p:cBhvr>
                                      <p:to>
                                        <p:strVal val="visible"/>
                                      </p:to>
                                    </p:set>
                                    <p:animEffect transition="in" filter="box(in)">
                                      <p:cBhvr>
                                        <p:cTn id="22" dur="500"/>
                                        <p:tgtEl>
                                          <p:spTgt spid="1218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F3BF2-D93F-4D42-84B3-F6C19B4396E4}"/>
              </a:ext>
            </a:extLst>
          </p:cNvPr>
          <p:cNvSpPr>
            <a:spLocks noGrp="1"/>
          </p:cNvSpPr>
          <p:nvPr>
            <p:ph type="title"/>
          </p:nvPr>
        </p:nvSpPr>
        <p:spPr>
          <a:xfrm>
            <a:off x="2209800" y="533400"/>
            <a:ext cx="8610600" cy="533400"/>
          </a:xfrm>
          <a:ln>
            <a:solidFill>
              <a:srgbClr val="00B050"/>
            </a:solidFill>
          </a:ln>
        </p:spPr>
        <p:txBody>
          <a:bodyPr>
            <a:noAutofit/>
          </a:bodyPr>
          <a:lstStyle/>
          <a:p>
            <a:pPr>
              <a:defRPr/>
            </a:pPr>
            <a:r>
              <a:rPr lang="en-US" sz="2800" b="1" dirty="0">
                <a:solidFill>
                  <a:srgbClr val="FF0000"/>
                </a:solidFill>
                <a:latin typeface="Lucida Calligraphy" pitchFamily="66" charset="0"/>
              </a:rPr>
              <a:t>1. Gantt Charts and Scheduling Theory</a:t>
            </a:r>
          </a:p>
        </p:txBody>
      </p:sp>
      <p:sp>
        <p:nvSpPr>
          <p:cNvPr id="33795" name="Content Placeholder 2">
            <a:extLst>
              <a:ext uri="{FF2B5EF4-FFF2-40B4-BE49-F238E27FC236}">
                <a16:creationId xmlns:a16="http://schemas.microsoft.com/office/drawing/2014/main" id="{85FE43B8-E335-4A1A-A487-DD5502BAE93E}"/>
              </a:ext>
            </a:extLst>
          </p:cNvPr>
          <p:cNvSpPr>
            <a:spLocks noGrp="1"/>
          </p:cNvSpPr>
          <p:nvPr>
            <p:ph sz="quarter" idx="1"/>
          </p:nvPr>
        </p:nvSpPr>
        <p:spPr>
          <a:xfrm>
            <a:off x="685800" y="1447800"/>
            <a:ext cx="10515600" cy="5026025"/>
          </a:xfrm>
        </p:spPr>
        <p:txBody>
          <a:bodyPr/>
          <a:lstStyle/>
          <a:p>
            <a:r>
              <a:rPr lang="en-US" altLang="en-US" sz="3200">
                <a:latin typeface="Perpetua" panose="02020502060401020303" pitchFamily="18" charset="0"/>
              </a:rPr>
              <a:t>developed by Henry L. Gantt during World War II.</a:t>
            </a:r>
          </a:p>
          <a:p>
            <a:r>
              <a:rPr lang="en-US" altLang="en-US" sz="3200">
                <a:latin typeface="Perpetua" panose="02020502060401020303" pitchFamily="18" charset="0"/>
              </a:rPr>
              <a:t>The Gantt chart is a bar chart that specifies the start and finish time for each activity on a horizontal time scale.</a:t>
            </a:r>
          </a:p>
          <a:p>
            <a:r>
              <a:rPr lang="en-US" altLang="en-US" sz="3200">
                <a:latin typeface="Perpetua" panose="02020502060401020303" pitchFamily="18" charset="0"/>
              </a:rPr>
              <a:t>It is very useful for showing planned work activities  vs accomplishments on the same time scale. </a:t>
            </a:r>
          </a:p>
          <a:p>
            <a:r>
              <a:rPr lang="en-US" altLang="en-US" sz="3200">
                <a:latin typeface="Perpetua" panose="02020502060401020303" pitchFamily="18" charset="0"/>
              </a:rPr>
              <a:t>It can also be used to show the interdependencies among jobs, and the critical jobs that need special attention and effective monitoring.</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a:extLst>
              <a:ext uri="{FF2B5EF4-FFF2-40B4-BE49-F238E27FC236}">
                <a16:creationId xmlns:a16="http://schemas.microsoft.com/office/drawing/2014/main" id="{527F8F25-BA8F-4BFA-AAE5-A605B10F1C64}"/>
              </a:ext>
            </a:extLst>
          </p:cNvPr>
          <p:cNvSpPr>
            <a:spLocks noGrp="1"/>
          </p:cNvSpPr>
          <p:nvPr>
            <p:ph sz="quarter" idx="1"/>
          </p:nvPr>
        </p:nvSpPr>
        <p:spPr>
          <a:xfrm>
            <a:off x="1143000" y="231775"/>
            <a:ext cx="9601200" cy="6169025"/>
          </a:xfrm>
        </p:spPr>
        <p:txBody>
          <a:bodyPr/>
          <a:lstStyle/>
          <a:p>
            <a:r>
              <a:rPr lang="en-US" altLang="en-US" sz="2800">
                <a:latin typeface="Perpetua" panose="02020502060401020303" pitchFamily="18" charset="0"/>
              </a:rPr>
              <a:t>The following Figure shows the simplest form of the Gantt chart in which activities are scheduled at specified dates within the month.</a:t>
            </a:r>
          </a:p>
          <a:p>
            <a:endParaRPr lang="en-US" altLang="en-US"/>
          </a:p>
        </p:txBody>
      </p:sp>
      <p:pic>
        <p:nvPicPr>
          <p:cNvPr id="35843" name="Picture 3">
            <a:extLst>
              <a:ext uri="{FF2B5EF4-FFF2-40B4-BE49-F238E27FC236}">
                <a16:creationId xmlns:a16="http://schemas.microsoft.com/office/drawing/2014/main" id="{D2EB22F6-BAE8-4435-902B-1079B8CF3A4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371600"/>
            <a:ext cx="939958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a:extLst>
              <a:ext uri="{FF2B5EF4-FFF2-40B4-BE49-F238E27FC236}">
                <a16:creationId xmlns:a16="http://schemas.microsoft.com/office/drawing/2014/main" id="{85F07F25-4F0F-4546-8A85-8670E0810F1A}"/>
              </a:ext>
            </a:extLst>
          </p:cNvPr>
          <p:cNvSpPr>
            <a:spLocks noGrp="1"/>
          </p:cNvSpPr>
          <p:nvPr>
            <p:ph sz="quarter" idx="1"/>
          </p:nvPr>
        </p:nvSpPr>
        <p:spPr>
          <a:xfrm>
            <a:off x="457200" y="1143000"/>
            <a:ext cx="11125200" cy="4724400"/>
          </a:xfrm>
        </p:spPr>
        <p:txBody>
          <a:bodyPr/>
          <a:lstStyle/>
          <a:p>
            <a:r>
              <a:rPr lang="en-US" altLang="en-US" sz="3200">
                <a:latin typeface="Perpetua" panose="02020502060401020303" pitchFamily="18" charset="0"/>
              </a:rPr>
              <a:t>Gantt charts can also be used to show the schedule for </a:t>
            </a:r>
            <a:r>
              <a:rPr lang="en-US" altLang="en-US" sz="3200" b="1">
                <a:latin typeface="Perpetua" panose="02020502060401020303" pitchFamily="18" charset="0"/>
              </a:rPr>
              <a:t>multiple teams </a:t>
            </a:r>
            <a:r>
              <a:rPr lang="en-US" altLang="en-US" sz="3200">
                <a:latin typeface="Perpetua" panose="02020502060401020303" pitchFamily="18" charset="0"/>
              </a:rPr>
              <a:t>or </a:t>
            </a:r>
            <a:r>
              <a:rPr lang="en-US" altLang="en-US" sz="3200" b="1">
                <a:latin typeface="Perpetua" panose="02020502060401020303" pitchFamily="18" charset="0"/>
              </a:rPr>
              <a:t>equipment</a:t>
            </a:r>
            <a:r>
              <a:rPr lang="en-US" altLang="en-US" sz="3200">
                <a:latin typeface="Perpetua" panose="02020502060401020303" pitchFamily="18" charset="0"/>
              </a:rPr>
              <a:t> simultaneously. A case in which three heavy pieces of equipment are scheduled for different jobs throughout the day as shown below.</a:t>
            </a:r>
          </a:p>
          <a:p>
            <a:r>
              <a:rPr lang="en-US" altLang="en-US" sz="3200">
                <a:latin typeface="Perpetua" panose="02020502060401020303" pitchFamily="18" charset="0"/>
              </a:rPr>
              <a:t>The chart indicates that jobs 25A and 15D are completed on schedule, </a:t>
            </a:r>
          </a:p>
          <a:p>
            <a:r>
              <a:rPr lang="en-US" altLang="en-US" sz="3200">
                <a:latin typeface="Perpetua" panose="02020502060401020303" pitchFamily="18" charset="0"/>
              </a:rPr>
              <a:t>job 25C is behind schedule by about a full day while job 25B is ahead of schedule by about a day, and </a:t>
            </a:r>
          </a:p>
          <a:p>
            <a:r>
              <a:rPr lang="en-US" altLang="en-US" sz="3200">
                <a:latin typeface="Perpetua" panose="02020502060401020303" pitchFamily="18" charset="0"/>
              </a:rPr>
              <a:t>job 41E is in progress exactly on schedule. </a:t>
            </a:r>
          </a:p>
          <a:p>
            <a:r>
              <a:rPr lang="en-US" altLang="en-US" sz="3200">
                <a:latin typeface="Perpetua" panose="02020502060401020303" pitchFamily="18" charset="0"/>
              </a:rPr>
              <a:t>Jobs 33C and 44E scheduled but have not started yet.</a:t>
            </a:r>
          </a:p>
        </p:txBody>
      </p:sp>
      <p:sp>
        <p:nvSpPr>
          <p:cNvPr id="6" name="Title 1">
            <a:extLst>
              <a:ext uri="{FF2B5EF4-FFF2-40B4-BE49-F238E27FC236}">
                <a16:creationId xmlns:a16="http://schemas.microsoft.com/office/drawing/2014/main" id="{5B9D3AB7-9265-4F9A-AE13-299795FFD4BE}"/>
              </a:ext>
            </a:extLst>
          </p:cNvPr>
          <p:cNvSpPr>
            <a:spLocks noGrp="1"/>
          </p:cNvSpPr>
          <p:nvPr>
            <p:ph type="title"/>
          </p:nvPr>
        </p:nvSpPr>
        <p:spPr>
          <a:xfrm>
            <a:off x="1981200" y="274638"/>
            <a:ext cx="9296400" cy="639762"/>
          </a:xfrm>
        </p:spPr>
        <p:txBody>
          <a:bodyPr>
            <a:normAutofit/>
          </a:bodyPr>
          <a:lstStyle/>
          <a:p>
            <a:pPr algn="r">
              <a:defRPr/>
            </a:pPr>
            <a:r>
              <a:rPr lang="en-US" sz="2800" dirty="0">
                <a:solidFill>
                  <a:schemeClr val="tx1"/>
                </a:solidFill>
                <a:latin typeface="Times New Roman" panose="02020603050405020304" pitchFamily="18" charset="0"/>
                <a:cs typeface="Times New Roman" panose="02020603050405020304" pitchFamily="18" charset="0"/>
              </a:rPr>
              <a:t>Cont. </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a:extLst>
              <a:ext uri="{FF2B5EF4-FFF2-40B4-BE49-F238E27FC236}">
                <a16:creationId xmlns:a16="http://schemas.microsoft.com/office/drawing/2014/main" id="{5E1C5877-37EB-41F7-BEFA-A55E10DD61D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10439400" cy="545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350F9680-E7A1-4046-8695-886AA76D7E48}"/>
              </a:ext>
            </a:extLst>
          </p:cNvPr>
          <p:cNvSpPr>
            <a:spLocks noGrp="1"/>
          </p:cNvSpPr>
          <p:nvPr>
            <p:ph type="title"/>
          </p:nvPr>
        </p:nvSpPr>
        <p:spPr>
          <a:xfrm>
            <a:off x="2140226" y="169069"/>
            <a:ext cx="9296400" cy="639762"/>
          </a:xfrm>
        </p:spPr>
        <p:txBody>
          <a:bodyPr>
            <a:normAutofit/>
          </a:bodyPr>
          <a:lstStyle/>
          <a:p>
            <a:pPr algn="r">
              <a:defRPr/>
            </a:pPr>
            <a:r>
              <a:rPr lang="en-US" sz="2800" dirty="0">
                <a:solidFill>
                  <a:schemeClr val="tx1"/>
                </a:solidFill>
                <a:latin typeface="Times New Roman" panose="02020603050405020304" pitchFamily="18" charset="0"/>
                <a:cs typeface="Times New Roman" panose="02020603050405020304" pitchFamily="18" charset="0"/>
              </a:rPr>
              <a:t>Cont. </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4144E79-1993-4DFE-8C53-CF4162550937}"/>
              </a:ext>
            </a:extLst>
          </p:cNvPr>
          <p:cNvSpPr>
            <a:spLocks noGrp="1"/>
          </p:cNvSpPr>
          <p:nvPr>
            <p:ph type="subTitle" idx="1"/>
          </p:nvPr>
        </p:nvSpPr>
        <p:spPr>
          <a:xfrm>
            <a:off x="762000" y="990600"/>
            <a:ext cx="10896600" cy="5257800"/>
          </a:xfrm>
        </p:spPr>
        <p:txBody>
          <a:bodyPr rtlCol="0">
            <a:normAutofit fontScale="25000" lnSpcReduction="20000"/>
          </a:bodyPr>
          <a:lstStyle/>
          <a:p>
            <a:pPr algn="just" eaLnBrk="1" fontAlgn="auto" hangingPunct="1">
              <a:lnSpc>
                <a:spcPct val="115000"/>
              </a:lnSpc>
              <a:spcBef>
                <a:spcPts val="0"/>
              </a:spcBef>
              <a:spcAft>
                <a:spcPts val="1000"/>
              </a:spcAft>
              <a:tabLst>
                <a:tab pos="377825" algn="l"/>
              </a:tabLst>
              <a:defRPr/>
            </a:pPr>
            <a:r>
              <a:rPr lang="en-US" sz="11200" b="1" u="sng" dirty="0">
                <a:solidFill>
                  <a:schemeClr val="tx1"/>
                </a:solidFill>
                <a:latin typeface="Perpetua" pitchFamily="18" charset="0"/>
                <a:ea typeface="Calibri"/>
                <a:cs typeface="Times New Roman"/>
              </a:rPr>
              <a:t>Network Analysis for Planning and Control of Maintenance Work:-</a:t>
            </a:r>
          </a:p>
          <a:p>
            <a:pPr algn="just" eaLnBrk="1" fontAlgn="auto" hangingPunct="1">
              <a:lnSpc>
                <a:spcPct val="115000"/>
              </a:lnSpc>
              <a:spcBef>
                <a:spcPts val="0"/>
              </a:spcBef>
              <a:spcAft>
                <a:spcPts val="1000"/>
              </a:spcAft>
              <a:tabLst>
                <a:tab pos="377825" algn="l"/>
              </a:tabLst>
              <a:defRPr/>
            </a:pPr>
            <a:r>
              <a:rPr lang="en-US" sz="11200" dirty="0">
                <a:solidFill>
                  <a:srgbClr val="00B0F0"/>
                </a:solidFill>
                <a:latin typeface="Perpetua" pitchFamily="18" charset="0"/>
                <a:ea typeface="Calibri"/>
                <a:cs typeface="Times New Roman"/>
              </a:rPr>
              <a:t>Network analysis entails a group of techniques for presenting information relating to time and resources so as to assist in the planning, scheduling, and controlling of projects. </a:t>
            </a:r>
          </a:p>
          <a:p>
            <a:pPr algn="just" eaLnBrk="1" fontAlgn="auto" hangingPunct="1">
              <a:lnSpc>
                <a:spcPct val="115000"/>
              </a:lnSpc>
              <a:spcBef>
                <a:spcPts val="0"/>
              </a:spcBef>
              <a:spcAft>
                <a:spcPts val="1000"/>
              </a:spcAft>
              <a:tabLst>
                <a:tab pos="377825" algn="l"/>
              </a:tabLst>
              <a:defRPr/>
            </a:pPr>
            <a:r>
              <a:rPr lang="en-US" sz="11200" dirty="0">
                <a:solidFill>
                  <a:schemeClr val="tx1"/>
                </a:solidFill>
                <a:latin typeface="Perpetua" pitchFamily="18" charset="0"/>
                <a:ea typeface="Calibri"/>
                <a:cs typeface="Times New Roman"/>
              </a:rPr>
              <a:t>The information represented by network, includes the sequences, interdependencies, interrelationships, and critical activities of the project.</a:t>
            </a:r>
          </a:p>
          <a:p>
            <a:pPr algn="just" eaLnBrk="1" fontAlgn="auto" hangingPunct="1">
              <a:lnSpc>
                <a:spcPct val="115000"/>
              </a:lnSpc>
              <a:spcBef>
                <a:spcPts val="0"/>
              </a:spcBef>
              <a:spcAft>
                <a:spcPts val="1000"/>
              </a:spcAft>
              <a:tabLst>
                <a:tab pos="377825" algn="l"/>
              </a:tabLst>
              <a:defRPr/>
            </a:pPr>
            <a:r>
              <a:rPr lang="en-US" sz="11200" dirty="0">
                <a:solidFill>
                  <a:srgbClr val="FF0000"/>
                </a:solidFill>
                <a:latin typeface="Perpetua" pitchFamily="18" charset="0"/>
                <a:ea typeface="Calibri"/>
                <a:cs typeface="Times New Roman"/>
              </a:rPr>
              <a:t>This is very useful for projects which are complex in nature or where activities are subject to considerable degree of uncertainty in performance time.</a:t>
            </a:r>
          </a:p>
          <a:p>
            <a:pPr algn="just" eaLnBrk="1" fontAlgn="auto" hangingPunct="1">
              <a:lnSpc>
                <a:spcPct val="115000"/>
              </a:lnSpc>
              <a:spcBef>
                <a:spcPts val="0"/>
              </a:spcBef>
              <a:spcAft>
                <a:spcPts val="1000"/>
              </a:spcAft>
              <a:tabLst>
                <a:tab pos="377825" algn="l"/>
              </a:tabLst>
              <a:defRPr/>
            </a:pPr>
            <a:endParaRPr lang="en-US" dirty="0">
              <a:solidFill>
                <a:schemeClr val="tx1"/>
              </a:solidFill>
              <a:ea typeface="Calibri"/>
              <a:cs typeface="Times New Roman"/>
            </a:endParaRPr>
          </a:p>
          <a:p>
            <a:pPr eaLnBrk="1" fontAlgn="auto" hangingPunct="1">
              <a:spcAft>
                <a:spcPts val="0"/>
              </a:spcAft>
              <a:defRPr/>
            </a:pPr>
            <a:endParaRPr lang="en-US" dirty="0"/>
          </a:p>
        </p:txBody>
      </p:sp>
      <p:sp>
        <p:nvSpPr>
          <p:cNvPr id="4" name="Title 1">
            <a:extLst>
              <a:ext uri="{FF2B5EF4-FFF2-40B4-BE49-F238E27FC236}">
                <a16:creationId xmlns:a16="http://schemas.microsoft.com/office/drawing/2014/main" id="{0FF921A5-5FD0-487E-BD8A-3AEB7D6D7784}"/>
              </a:ext>
            </a:extLst>
          </p:cNvPr>
          <p:cNvSpPr txBox="1">
            <a:spLocks/>
          </p:cNvSpPr>
          <p:nvPr/>
        </p:nvSpPr>
        <p:spPr>
          <a:xfrm>
            <a:off x="3581400" y="304800"/>
            <a:ext cx="6172200" cy="458788"/>
          </a:xfrm>
          <a:prstGeom prst="rect">
            <a:avLst/>
          </a:prstGeom>
          <a:ln>
            <a:solidFill>
              <a:srgbClr val="00B050"/>
            </a:solidFill>
          </a:ln>
        </p:spPr>
        <p:txBody>
          <a:bodyPr anchor="b"/>
          <a:lst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defRPr/>
            </a:pPr>
            <a:r>
              <a:rPr lang="en-US" sz="2800" b="1">
                <a:solidFill>
                  <a:srgbClr val="FF0000"/>
                </a:solidFill>
                <a:latin typeface="Lucida Calligraphy" pitchFamily="66" charset="0"/>
              </a:rPr>
              <a:t>2 - Project  Scheduling</a:t>
            </a:r>
            <a:endParaRPr lang="en-US" sz="2800" b="1" dirty="0">
              <a:solidFill>
                <a:srgbClr val="FF0000"/>
              </a:solidFill>
              <a:latin typeface="Lucida Calligraphy" pitchFamily="66" charset="0"/>
            </a:endParaRP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44B33B62-2182-4042-9069-C7A066C3406A}"/>
              </a:ext>
            </a:extLst>
          </p:cNvPr>
          <p:cNvSpPr>
            <a:spLocks noGrp="1"/>
          </p:cNvSpPr>
          <p:nvPr>
            <p:ph type="ctrTitle"/>
          </p:nvPr>
        </p:nvSpPr>
        <p:spPr>
          <a:xfrm>
            <a:off x="1676400" y="152400"/>
            <a:ext cx="8839200" cy="762000"/>
          </a:xfrm>
        </p:spPr>
        <p:txBody>
          <a:bodyPr>
            <a:normAutofit fontScale="90000"/>
          </a:bodyPr>
          <a:lstStyle/>
          <a:p>
            <a:pPr eaLnBrk="1" hangingPunct="1">
              <a:lnSpc>
                <a:spcPct val="115000"/>
              </a:lnSpc>
              <a:spcAft>
                <a:spcPts val="1000"/>
              </a:spcAft>
              <a:tabLst>
                <a:tab pos="377825" algn="l"/>
              </a:tabLst>
            </a:pPr>
            <a:r>
              <a:rPr lang="en-US" altLang="en-US" sz="2400" b="1" u="sng">
                <a:latin typeface="Perpetua" panose="02020502060401020303" pitchFamily="18" charset="0"/>
                <a:ea typeface="Calibri" panose="020F0502020204030204" pitchFamily="34" charset="0"/>
                <a:cs typeface="Times New Roman" panose="02020603050405020304" pitchFamily="18" charset="0"/>
              </a:rPr>
              <a:t>Applications of network techniques are very wide, but are very common in some of the following fields:</a:t>
            </a:r>
          </a:p>
        </p:txBody>
      </p:sp>
      <p:sp>
        <p:nvSpPr>
          <p:cNvPr id="39939" name="Subtitle 2">
            <a:extLst>
              <a:ext uri="{FF2B5EF4-FFF2-40B4-BE49-F238E27FC236}">
                <a16:creationId xmlns:a16="http://schemas.microsoft.com/office/drawing/2014/main" id="{A8F190C4-584A-4CE7-8D71-5BB61327FADD}"/>
              </a:ext>
            </a:extLst>
          </p:cNvPr>
          <p:cNvSpPr>
            <a:spLocks noGrp="1"/>
          </p:cNvSpPr>
          <p:nvPr>
            <p:ph type="subTitle" idx="1"/>
          </p:nvPr>
        </p:nvSpPr>
        <p:spPr>
          <a:xfrm>
            <a:off x="762000" y="1066800"/>
            <a:ext cx="10820400" cy="5715000"/>
          </a:xfrm>
        </p:spPr>
        <p:txBody>
          <a:bodyPr/>
          <a:lstStyle/>
          <a:p>
            <a:pPr algn="just" eaLnBrk="1" hangingPunct="1">
              <a:lnSpc>
                <a:spcPct val="115000"/>
              </a:lnSpc>
              <a:spcBef>
                <a:spcPct val="0"/>
              </a:spcBef>
              <a:spcAft>
                <a:spcPts val="1000"/>
              </a:spcAft>
              <a:tabLst>
                <a:tab pos="377825" algn="l"/>
              </a:tabLst>
            </a:pPr>
            <a:r>
              <a:rPr lang="en-US" altLang="en-US" sz="2400">
                <a:solidFill>
                  <a:schemeClr val="tx1"/>
                </a:solidFill>
                <a:latin typeface="Bodoni MT" panose="02070603080606020203" pitchFamily="18" charset="0"/>
                <a:ea typeface="Calibri" panose="020F0502020204030204" pitchFamily="34" charset="0"/>
                <a:cs typeface="Times New Roman" panose="02020603050405020304" pitchFamily="18" charset="0"/>
              </a:rPr>
              <a:t>(i) Construction of buildings, bridges, highways, railways, stadiums, irrigation projects, factories, power projects etc.</a:t>
            </a:r>
          </a:p>
          <a:p>
            <a:pPr algn="just" eaLnBrk="1" hangingPunct="1">
              <a:lnSpc>
                <a:spcPct val="115000"/>
              </a:lnSpc>
              <a:spcBef>
                <a:spcPct val="0"/>
              </a:spcBef>
              <a:spcAft>
                <a:spcPts val="1000"/>
              </a:spcAft>
              <a:tabLst>
                <a:tab pos="377825" algn="l"/>
              </a:tabLst>
            </a:pPr>
            <a:r>
              <a:rPr lang="en-US" altLang="en-US" sz="2400">
                <a:solidFill>
                  <a:schemeClr val="tx1"/>
                </a:solidFill>
                <a:latin typeface="Bodoni MT" panose="02070603080606020203" pitchFamily="18" charset="0"/>
                <a:ea typeface="Calibri" panose="020F0502020204030204" pitchFamily="34" charset="0"/>
                <a:cs typeface="Times New Roman" panose="02020603050405020304" pitchFamily="18" charset="0"/>
              </a:rPr>
              <a:t>(ii) Assembly line scheduling,</a:t>
            </a:r>
          </a:p>
          <a:p>
            <a:pPr algn="just" eaLnBrk="1" hangingPunct="1">
              <a:lnSpc>
                <a:spcPct val="115000"/>
              </a:lnSpc>
              <a:spcBef>
                <a:spcPct val="0"/>
              </a:spcBef>
              <a:spcAft>
                <a:spcPts val="1000"/>
              </a:spcAft>
              <a:tabLst>
                <a:tab pos="377825" algn="l"/>
              </a:tabLst>
            </a:pPr>
            <a:r>
              <a:rPr lang="en-US" altLang="en-US" sz="2400">
                <a:solidFill>
                  <a:schemeClr val="tx1"/>
                </a:solidFill>
                <a:latin typeface="Bodoni MT" panose="02070603080606020203" pitchFamily="18" charset="0"/>
                <a:ea typeface="Calibri" panose="020F0502020204030204" pitchFamily="34" charset="0"/>
                <a:cs typeface="Times New Roman" panose="02020603050405020304" pitchFamily="18" charset="0"/>
              </a:rPr>
              <a:t>(iii) Development and launching of new products,</a:t>
            </a:r>
          </a:p>
          <a:p>
            <a:pPr algn="just" eaLnBrk="1" hangingPunct="1">
              <a:lnSpc>
                <a:spcPct val="115000"/>
              </a:lnSpc>
              <a:spcBef>
                <a:spcPct val="0"/>
              </a:spcBef>
              <a:spcAft>
                <a:spcPts val="1000"/>
              </a:spcAft>
              <a:tabLst>
                <a:tab pos="377825" algn="l"/>
              </a:tabLst>
            </a:pPr>
            <a:r>
              <a:rPr lang="en-US" altLang="en-US" sz="2400">
                <a:solidFill>
                  <a:schemeClr val="tx1"/>
                </a:solidFill>
                <a:latin typeface="Bodoni MT" panose="02070603080606020203" pitchFamily="18" charset="0"/>
                <a:ea typeface="Calibri" panose="020F0502020204030204" pitchFamily="34" charset="0"/>
                <a:cs typeface="Times New Roman" panose="02020603050405020304" pitchFamily="18" charset="0"/>
              </a:rPr>
              <a:t>(iv) Strategic and tactical military planning,</a:t>
            </a:r>
          </a:p>
          <a:p>
            <a:pPr algn="just" eaLnBrk="1" hangingPunct="1">
              <a:lnSpc>
                <a:spcPct val="115000"/>
              </a:lnSpc>
              <a:spcBef>
                <a:spcPct val="0"/>
              </a:spcBef>
              <a:spcAft>
                <a:spcPts val="1000"/>
              </a:spcAft>
              <a:tabLst>
                <a:tab pos="377825" algn="l"/>
              </a:tabLst>
            </a:pPr>
            <a:r>
              <a:rPr lang="en-US" altLang="en-US" sz="2400">
                <a:solidFill>
                  <a:schemeClr val="tx1"/>
                </a:solidFill>
                <a:latin typeface="Bodoni MT" panose="02070603080606020203" pitchFamily="18" charset="0"/>
                <a:ea typeface="Calibri" panose="020F0502020204030204" pitchFamily="34" charset="0"/>
                <a:cs typeface="Times New Roman" panose="02020603050405020304" pitchFamily="18" charset="0"/>
              </a:rPr>
              <a:t>(v) Research and development,</a:t>
            </a:r>
          </a:p>
          <a:p>
            <a:pPr algn="just" eaLnBrk="1" hangingPunct="1">
              <a:lnSpc>
                <a:spcPct val="115000"/>
              </a:lnSpc>
              <a:spcBef>
                <a:spcPct val="0"/>
              </a:spcBef>
              <a:spcAft>
                <a:spcPts val="1000"/>
              </a:spcAft>
              <a:tabLst>
                <a:tab pos="377825" algn="l"/>
              </a:tabLst>
            </a:pPr>
            <a:r>
              <a:rPr lang="en-US" altLang="en-US" sz="2400">
                <a:solidFill>
                  <a:schemeClr val="tx1"/>
                </a:solidFill>
                <a:latin typeface="Bodoni MT" panose="02070603080606020203" pitchFamily="18" charset="0"/>
                <a:ea typeface="Calibri" panose="020F0502020204030204" pitchFamily="34" charset="0"/>
                <a:cs typeface="Times New Roman" panose="02020603050405020304" pitchFamily="18" charset="0"/>
              </a:rPr>
              <a:t>(vi) Market penetration programmed,</a:t>
            </a:r>
          </a:p>
          <a:p>
            <a:pPr algn="just" eaLnBrk="1" hangingPunct="1">
              <a:lnSpc>
                <a:spcPct val="115000"/>
              </a:lnSpc>
              <a:spcBef>
                <a:spcPct val="0"/>
              </a:spcBef>
              <a:spcAft>
                <a:spcPts val="1000"/>
              </a:spcAft>
              <a:tabLst>
                <a:tab pos="377825" algn="l"/>
              </a:tabLst>
            </a:pPr>
            <a:r>
              <a:rPr lang="en-US" altLang="en-US" sz="2400">
                <a:solidFill>
                  <a:schemeClr val="tx1"/>
                </a:solidFill>
                <a:latin typeface="Bodoni MT" panose="02070603080606020203" pitchFamily="18" charset="0"/>
                <a:ea typeface="Calibri" panose="020F0502020204030204" pitchFamily="34" charset="0"/>
                <a:cs typeface="Times New Roman" panose="02020603050405020304" pitchFamily="18" charset="0"/>
              </a:rPr>
              <a:t>(vii) Planning of political campaigns,</a:t>
            </a:r>
          </a:p>
          <a:p>
            <a:pPr algn="just" eaLnBrk="1" hangingPunct="1">
              <a:lnSpc>
                <a:spcPct val="115000"/>
              </a:lnSpc>
              <a:spcBef>
                <a:spcPct val="0"/>
              </a:spcBef>
              <a:spcAft>
                <a:spcPts val="1000"/>
              </a:spcAft>
              <a:tabLst>
                <a:tab pos="377825" algn="l"/>
              </a:tabLst>
            </a:pPr>
            <a:r>
              <a:rPr lang="en-US" altLang="en-US" sz="2400">
                <a:solidFill>
                  <a:schemeClr val="tx1"/>
                </a:solidFill>
                <a:latin typeface="Bodoni MT" panose="02070603080606020203" pitchFamily="18" charset="0"/>
                <a:ea typeface="Calibri" panose="020F0502020204030204" pitchFamily="34" charset="0"/>
                <a:cs typeface="Times New Roman" panose="02020603050405020304" pitchFamily="18" charset="0"/>
              </a:rPr>
              <a:t>(viii) Maintenance and overhauling of complicated or large machineries,</a:t>
            </a:r>
          </a:p>
          <a:p>
            <a:pPr algn="just" eaLnBrk="1" hangingPunct="1">
              <a:lnSpc>
                <a:spcPct val="115000"/>
              </a:lnSpc>
              <a:spcBef>
                <a:spcPct val="0"/>
              </a:spcBef>
              <a:spcAft>
                <a:spcPts val="1000"/>
              </a:spcAft>
              <a:tabLst>
                <a:tab pos="377825" algn="l"/>
              </a:tabLst>
            </a:pPr>
            <a:r>
              <a:rPr lang="en-US" altLang="en-US" sz="2400">
                <a:solidFill>
                  <a:schemeClr val="tx1"/>
                </a:solidFill>
                <a:latin typeface="Bodoni MT" panose="02070603080606020203" pitchFamily="18" charset="0"/>
                <a:ea typeface="Calibri" panose="020F0502020204030204" pitchFamily="34" charset="0"/>
                <a:cs typeface="Times New Roman" panose="02020603050405020304" pitchFamily="18" charset="0"/>
              </a:rPr>
              <a:t>(ix) organizing big conferences etc.</a:t>
            </a:r>
          </a:p>
          <a:p>
            <a:pPr eaLnBrk="1" hangingPunct="1">
              <a:tabLst>
                <a:tab pos="377825" algn="l"/>
              </a:tabLst>
            </a:pPr>
            <a:endParaRPr lang="en-US" altLang="en-US" sz="2400">
              <a:solidFill>
                <a:schemeClr val="tx1"/>
              </a:solidFill>
              <a:ea typeface="Calibri" panose="020F0502020204030204" pitchFamily="34" charset="0"/>
              <a:cs typeface="Times New Roman" panose="02020603050405020304" pitchFamily="18" charset="0"/>
            </a:endParaRP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52C86916-4D47-427C-8634-4760549FC25B}"/>
              </a:ext>
            </a:extLst>
          </p:cNvPr>
          <p:cNvSpPr>
            <a:spLocks noGrp="1"/>
          </p:cNvSpPr>
          <p:nvPr>
            <p:ph type="ctrTitle"/>
          </p:nvPr>
        </p:nvSpPr>
        <p:spPr>
          <a:xfrm>
            <a:off x="2209800" y="228600"/>
            <a:ext cx="7543800" cy="304800"/>
          </a:xfrm>
        </p:spPr>
        <p:txBody>
          <a:bodyPr>
            <a:normAutofit fontScale="90000"/>
          </a:bodyPr>
          <a:lstStyle/>
          <a:p>
            <a:pPr eaLnBrk="1" hangingPunct="1">
              <a:lnSpc>
                <a:spcPct val="115000"/>
              </a:lnSpc>
              <a:spcAft>
                <a:spcPts val="1000"/>
              </a:spcAft>
              <a:tabLst>
                <a:tab pos="377825" algn="l"/>
              </a:tabLst>
            </a:pPr>
            <a:r>
              <a:rPr lang="en-US" altLang="en-US" sz="3200" b="1" u="sng">
                <a:latin typeface="Perpetua" panose="02020502060401020303" pitchFamily="18" charset="0"/>
                <a:ea typeface="Calibri" panose="020F0502020204030204" pitchFamily="34" charset="0"/>
                <a:cs typeface="Times New Roman" panose="02020603050405020304" pitchFamily="18" charset="0"/>
              </a:rPr>
              <a:t>Advantages</a:t>
            </a:r>
            <a:r>
              <a:rPr lang="en-US" altLang="en-US" sz="3200" b="1">
                <a:latin typeface="Perpetua" panose="02020502060401020303" pitchFamily="18" charset="0"/>
                <a:ea typeface="Calibri" panose="020F0502020204030204" pitchFamily="34" charset="0"/>
                <a:cs typeface="Times New Roman" panose="02020603050405020304" pitchFamily="18" charset="0"/>
              </a:rPr>
              <a:t> </a:t>
            </a:r>
            <a:r>
              <a:rPr lang="en-US" altLang="en-US" sz="3200" b="1" u="sng">
                <a:latin typeface="Perpetua" panose="02020502060401020303" pitchFamily="18" charset="0"/>
                <a:ea typeface="Calibri" panose="020F0502020204030204" pitchFamily="34" charset="0"/>
                <a:cs typeface="Times New Roman" panose="02020603050405020304" pitchFamily="18" charset="0"/>
              </a:rPr>
              <a:t>of Network Technique:</a:t>
            </a:r>
          </a:p>
        </p:txBody>
      </p:sp>
      <p:sp>
        <p:nvSpPr>
          <p:cNvPr id="3" name="Subtitle 2">
            <a:extLst>
              <a:ext uri="{FF2B5EF4-FFF2-40B4-BE49-F238E27FC236}">
                <a16:creationId xmlns:a16="http://schemas.microsoft.com/office/drawing/2014/main" id="{5CEF483A-6DE4-46B7-8C96-16F5F28F0A00}"/>
              </a:ext>
            </a:extLst>
          </p:cNvPr>
          <p:cNvSpPr>
            <a:spLocks noGrp="1"/>
          </p:cNvSpPr>
          <p:nvPr>
            <p:ph type="subTitle" idx="1"/>
          </p:nvPr>
        </p:nvSpPr>
        <p:spPr>
          <a:xfrm>
            <a:off x="228600" y="838200"/>
            <a:ext cx="11887200" cy="5867400"/>
          </a:xfrm>
        </p:spPr>
        <p:txBody>
          <a:bodyPr rtlCol="0">
            <a:normAutofit fontScale="25000" lnSpcReduction="20000"/>
          </a:bodyPr>
          <a:lstStyle/>
          <a:p>
            <a:pPr algn="just" eaLnBrk="1" fontAlgn="auto" hangingPunct="1">
              <a:lnSpc>
                <a:spcPct val="115000"/>
              </a:lnSpc>
              <a:spcBef>
                <a:spcPts val="0"/>
              </a:spcBef>
              <a:spcAft>
                <a:spcPts val="1000"/>
              </a:spcAft>
              <a:tabLst>
                <a:tab pos="377825" algn="l"/>
              </a:tabLst>
              <a:defRPr/>
            </a:pPr>
            <a:r>
              <a:rPr lang="en-US" sz="11200" dirty="0">
                <a:solidFill>
                  <a:schemeClr val="tx1"/>
                </a:solidFill>
                <a:latin typeface="Perpetua" pitchFamily="18" charset="0"/>
                <a:ea typeface="Calibri"/>
                <a:cs typeface="Times New Roman"/>
              </a:rPr>
              <a:t>1.  Detailed planning provides better analysis and logical thinking.</a:t>
            </a:r>
          </a:p>
          <a:p>
            <a:pPr algn="just" eaLnBrk="1" fontAlgn="auto" hangingPunct="1">
              <a:lnSpc>
                <a:spcPct val="115000"/>
              </a:lnSpc>
              <a:spcBef>
                <a:spcPts val="0"/>
              </a:spcBef>
              <a:spcAft>
                <a:spcPts val="1000"/>
              </a:spcAft>
              <a:tabLst>
                <a:tab pos="377825" algn="l"/>
              </a:tabLst>
              <a:defRPr/>
            </a:pPr>
            <a:r>
              <a:rPr lang="en-US" sz="11200" dirty="0">
                <a:solidFill>
                  <a:schemeClr val="tx1"/>
                </a:solidFill>
                <a:latin typeface="Perpetua" pitchFamily="18" charset="0"/>
                <a:ea typeface="Calibri"/>
                <a:cs typeface="Times New Roman"/>
              </a:rPr>
              <a:t>2. Identifies the critical activities and focus them to provide greater  managerial attention.</a:t>
            </a:r>
          </a:p>
          <a:p>
            <a:pPr algn="just" eaLnBrk="1" fontAlgn="auto" hangingPunct="1">
              <a:lnSpc>
                <a:spcPct val="115000"/>
              </a:lnSpc>
              <a:spcBef>
                <a:spcPts val="0"/>
              </a:spcBef>
              <a:spcAft>
                <a:spcPts val="1000"/>
              </a:spcAft>
              <a:tabLst>
                <a:tab pos="377825" algn="l"/>
              </a:tabLst>
              <a:defRPr/>
            </a:pPr>
            <a:r>
              <a:rPr lang="en-US" sz="11200" dirty="0">
                <a:solidFill>
                  <a:schemeClr val="tx1"/>
                </a:solidFill>
                <a:latin typeface="Perpetua" pitchFamily="18" charset="0"/>
                <a:ea typeface="Calibri"/>
                <a:cs typeface="Times New Roman"/>
              </a:rPr>
              <a:t>3. Network technique enables to forecast project duration more accurately.</a:t>
            </a:r>
          </a:p>
          <a:p>
            <a:pPr algn="just" eaLnBrk="1" fontAlgn="auto" hangingPunct="1">
              <a:lnSpc>
                <a:spcPct val="115000"/>
              </a:lnSpc>
              <a:spcBef>
                <a:spcPts val="0"/>
              </a:spcBef>
              <a:spcAft>
                <a:spcPts val="1000"/>
              </a:spcAft>
              <a:tabLst>
                <a:tab pos="377825" algn="l"/>
              </a:tabLst>
              <a:defRPr/>
            </a:pPr>
            <a:r>
              <a:rPr lang="en-US" sz="11200" dirty="0">
                <a:solidFill>
                  <a:schemeClr val="tx1"/>
                </a:solidFill>
                <a:latin typeface="Perpetua" pitchFamily="18" charset="0"/>
                <a:ea typeface="Calibri"/>
                <a:cs typeface="Times New Roman"/>
              </a:rPr>
              <a:t>4. It is a powerful tool for optimization of resources.</a:t>
            </a:r>
          </a:p>
          <a:p>
            <a:pPr algn="just" eaLnBrk="1" fontAlgn="auto" hangingPunct="1">
              <a:lnSpc>
                <a:spcPct val="115000"/>
              </a:lnSpc>
              <a:spcBef>
                <a:spcPts val="0"/>
              </a:spcBef>
              <a:spcAft>
                <a:spcPts val="1000"/>
              </a:spcAft>
              <a:tabLst>
                <a:tab pos="377825" algn="l"/>
              </a:tabLst>
              <a:defRPr/>
            </a:pPr>
            <a:r>
              <a:rPr lang="en-US" sz="11200" dirty="0">
                <a:solidFill>
                  <a:schemeClr val="tx1"/>
                </a:solidFill>
                <a:latin typeface="Perpetua" pitchFamily="18" charset="0"/>
                <a:ea typeface="Calibri"/>
                <a:cs typeface="Times New Roman"/>
              </a:rPr>
              <a:t>5. It provides a scientific basis for monitoring, review and control, to evaluate effect of slippages.</a:t>
            </a:r>
          </a:p>
          <a:p>
            <a:pPr algn="just" eaLnBrk="1" fontAlgn="auto" hangingPunct="1">
              <a:lnSpc>
                <a:spcPct val="115000"/>
              </a:lnSpc>
              <a:spcBef>
                <a:spcPts val="0"/>
              </a:spcBef>
              <a:spcAft>
                <a:spcPts val="1000"/>
              </a:spcAft>
              <a:tabLst>
                <a:tab pos="377825" algn="l"/>
              </a:tabLst>
              <a:defRPr/>
            </a:pPr>
            <a:r>
              <a:rPr lang="en-US" sz="11200" dirty="0">
                <a:solidFill>
                  <a:schemeClr val="tx1"/>
                </a:solidFill>
                <a:latin typeface="Perpetua" pitchFamily="18" charset="0"/>
                <a:ea typeface="Calibri"/>
                <a:cs typeface="Times New Roman"/>
              </a:rPr>
              <a:t>6. It helps in taking decision;</a:t>
            </a:r>
          </a:p>
          <a:p>
            <a:pPr algn="just" eaLnBrk="1" fontAlgn="auto" hangingPunct="1">
              <a:lnSpc>
                <a:spcPct val="115000"/>
              </a:lnSpc>
              <a:spcBef>
                <a:spcPts val="0"/>
              </a:spcBef>
              <a:spcAft>
                <a:spcPts val="1000"/>
              </a:spcAft>
              <a:tabLst>
                <a:tab pos="377825" algn="l"/>
              </a:tabLst>
              <a:defRPr/>
            </a:pPr>
            <a:r>
              <a:rPr lang="en-US" sz="11200" dirty="0">
                <a:solidFill>
                  <a:schemeClr val="tx1"/>
                </a:solidFill>
                <a:latin typeface="Perpetua" pitchFamily="18" charset="0"/>
                <a:ea typeface="Calibri"/>
                <a:cs typeface="Times New Roman"/>
              </a:rPr>
              <a:t>7. It helps in getting better co-ordination amongst related fields.</a:t>
            </a:r>
          </a:p>
          <a:p>
            <a:pPr algn="just" eaLnBrk="1" fontAlgn="auto" hangingPunct="1">
              <a:lnSpc>
                <a:spcPct val="115000"/>
              </a:lnSpc>
              <a:spcBef>
                <a:spcPts val="0"/>
              </a:spcBef>
              <a:spcAft>
                <a:spcPts val="1000"/>
              </a:spcAft>
              <a:tabLst>
                <a:tab pos="377825" algn="l"/>
              </a:tabLst>
              <a:defRPr/>
            </a:pPr>
            <a:r>
              <a:rPr lang="en-US" sz="11200" dirty="0">
                <a:solidFill>
                  <a:schemeClr val="tx1"/>
                </a:solidFill>
                <a:latin typeface="Perpetua" pitchFamily="18" charset="0"/>
                <a:ea typeface="Calibri"/>
                <a:cs typeface="Times New Roman"/>
              </a:rPr>
              <a:t>8. It is an effective management tool through a common and simple language, providing common understand</a:t>
            </a:r>
            <a:r>
              <a:rPr lang="en-US" sz="11200" dirty="0">
                <a:latin typeface="Perpetua" pitchFamily="18" charset="0"/>
                <a:ea typeface="Calibri"/>
                <a:cs typeface="Times New Roman"/>
              </a:rPr>
              <a:t>.</a:t>
            </a:r>
          </a:p>
          <a:p>
            <a:pPr eaLnBrk="1" fontAlgn="auto" hangingPunct="1">
              <a:spcAft>
                <a:spcPts val="0"/>
              </a:spcAft>
              <a:defRPr/>
            </a:pPr>
            <a:endParaRPr lang="en-US" dirty="0"/>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A0DBF91-CBA9-48DE-AE3C-A944409D90CD}"/>
              </a:ext>
            </a:extLst>
          </p:cNvPr>
          <p:cNvSpPr>
            <a:spLocks noGrp="1"/>
          </p:cNvSpPr>
          <p:nvPr>
            <p:ph type="subTitle" idx="1"/>
          </p:nvPr>
        </p:nvSpPr>
        <p:spPr>
          <a:xfrm>
            <a:off x="457200" y="533400"/>
            <a:ext cx="10820400" cy="5867400"/>
          </a:xfrm>
        </p:spPr>
        <p:txBody>
          <a:bodyPr rtlCol="0">
            <a:normAutofit/>
          </a:bodyPr>
          <a:lstStyle/>
          <a:p>
            <a:pPr eaLnBrk="1" fontAlgn="auto" hangingPunct="1">
              <a:lnSpc>
                <a:spcPct val="115000"/>
              </a:lnSpc>
              <a:spcBef>
                <a:spcPts val="0"/>
              </a:spcBef>
              <a:spcAft>
                <a:spcPts val="1000"/>
              </a:spcAft>
              <a:tabLst>
                <a:tab pos="377825" algn="l"/>
              </a:tabLst>
              <a:defRPr/>
            </a:pPr>
            <a:r>
              <a:rPr lang="en-US" sz="3000" b="1" u="sng" dirty="0">
                <a:solidFill>
                  <a:srgbClr val="00B050"/>
                </a:solidFill>
                <a:latin typeface="Perpetua" pitchFamily="18" charset="0"/>
                <a:ea typeface="Calibri"/>
                <a:cs typeface="Times New Roman"/>
              </a:rPr>
              <a:t>Limitations of Network Techniques:</a:t>
            </a:r>
          </a:p>
          <a:p>
            <a:pPr eaLnBrk="1" fontAlgn="auto" hangingPunct="1">
              <a:lnSpc>
                <a:spcPct val="115000"/>
              </a:lnSpc>
              <a:spcBef>
                <a:spcPts val="0"/>
              </a:spcBef>
              <a:spcAft>
                <a:spcPts val="1000"/>
              </a:spcAft>
              <a:tabLst>
                <a:tab pos="377825" algn="l"/>
              </a:tabLst>
              <a:defRPr/>
            </a:pPr>
            <a:r>
              <a:rPr lang="en-US" sz="3000" b="1" u="sng" dirty="0">
                <a:solidFill>
                  <a:srgbClr val="00B050"/>
                </a:solidFill>
                <a:latin typeface="Perpetua" pitchFamily="18" charset="0"/>
                <a:ea typeface="Calibri"/>
                <a:cs typeface="Times New Roman"/>
              </a:rPr>
              <a:t>Network techniques  have following limitations:-</a:t>
            </a:r>
          </a:p>
          <a:p>
            <a:pPr eaLnBrk="1" fontAlgn="auto" hangingPunct="1">
              <a:lnSpc>
                <a:spcPct val="115000"/>
              </a:lnSpc>
              <a:spcBef>
                <a:spcPts val="0"/>
              </a:spcBef>
              <a:spcAft>
                <a:spcPts val="1000"/>
              </a:spcAft>
              <a:tabLst>
                <a:tab pos="377825" algn="l"/>
              </a:tabLst>
              <a:defRPr/>
            </a:pPr>
            <a:endParaRPr lang="en-US" sz="3000" b="1" u="sng" dirty="0">
              <a:solidFill>
                <a:srgbClr val="00B050"/>
              </a:solidFill>
              <a:latin typeface="Perpetua" pitchFamily="18" charset="0"/>
              <a:ea typeface="Calibri"/>
              <a:cs typeface="Times New Roman"/>
            </a:endParaRPr>
          </a:p>
          <a:p>
            <a:pPr marL="571500" indent="-571500" algn="just" eaLnBrk="1" fontAlgn="auto" hangingPunct="1">
              <a:lnSpc>
                <a:spcPct val="115000"/>
              </a:lnSpc>
              <a:spcBef>
                <a:spcPts val="0"/>
              </a:spcBef>
              <a:spcAft>
                <a:spcPts val="1000"/>
              </a:spcAft>
              <a:buFont typeface="+mj-lt"/>
              <a:buAutoNum type="romanLcPeriod"/>
              <a:tabLst>
                <a:tab pos="377825" algn="l"/>
              </a:tabLst>
              <a:defRPr/>
            </a:pPr>
            <a:r>
              <a:rPr lang="en-US" sz="2800" dirty="0">
                <a:solidFill>
                  <a:schemeClr val="tx1"/>
                </a:solidFill>
                <a:latin typeface="Perpetua" pitchFamily="18" charset="0"/>
                <a:ea typeface="Calibri"/>
                <a:cs typeface="Times New Roman"/>
              </a:rPr>
              <a:t>Network technique is simply a tool to help the management; hence its effectiveness depends on how well it is used by the management.</a:t>
            </a:r>
          </a:p>
          <a:p>
            <a:pPr marL="571500" indent="-571500" algn="just" eaLnBrk="1" fontAlgn="auto" hangingPunct="1">
              <a:lnSpc>
                <a:spcPct val="115000"/>
              </a:lnSpc>
              <a:spcBef>
                <a:spcPts val="0"/>
              </a:spcBef>
              <a:spcAft>
                <a:spcPts val="1000"/>
              </a:spcAft>
              <a:buFont typeface="+mj-lt"/>
              <a:buAutoNum type="romanLcPeriod"/>
              <a:tabLst>
                <a:tab pos="377825" algn="l"/>
              </a:tabLst>
              <a:defRPr/>
            </a:pPr>
            <a:r>
              <a:rPr lang="en-US" sz="2800" dirty="0">
                <a:solidFill>
                  <a:schemeClr val="tx1"/>
                </a:solidFill>
                <a:latin typeface="Perpetua" pitchFamily="18" charset="0"/>
                <a:ea typeface="Calibri"/>
                <a:cs typeface="Times New Roman"/>
              </a:rPr>
              <a:t>Its accuracy depends on the estimation of the data used in the network.</a:t>
            </a:r>
          </a:p>
          <a:p>
            <a:pPr marL="571500" indent="-571500" algn="just" eaLnBrk="1" fontAlgn="auto" hangingPunct="1">
              <a:lnSpc>
                <a:spcPct val="115000"/>
              </a:lnSpc>
              <a:spcBef>
                <a:spcPts val="0"/>
              </a:spcBef>
              <a:spcAft>
                <a:spcPts val="1000"/>
              </a:spcAft>
              <a:buFont typeface="+mj-lt"/>
              <a:buAutoNum type="romanLcPeriod"/>
              <a:tabLst>
                <a:tab pos="377825" algn="l"/>
              </a:tabLst>
              <a:defRPr/>
            </a:pPr>
            <a:r>
              <a:rPr lang="en-US" sz="2800" dirty="0">
                <a:solidFill>
                  <a:schemeClr val="tx1"/>
                </a:solidFill>
                <a:latin typeface="Perpetua" pitchFamily="18" charset="0"/>
                <a:ea typeface="Calibri"/>
                <a:cs typeface="Times New Roman"/>
              </a:rPr>
              <a:t>It is useful only if it is updated regularly and decisions for corrective actions are taken timely.</a:t>
            </a:r>
          </a:p>
          <a:p>
            <a:pPr algn="just" eaLnBrk="1" fontAlgn="auto" hangingPunct="1">
              <a:spcAft>
                <a:spcPts val="0"/>
              </a:spcAft>
              <a:defRPr/>
            </a:pPr>
            <a:r>
              <a:rPr lang="en-US" sz="1500" dirty="0">
                <a:solidFill>
                  <a:prstClr val="black">
                    <a:tint val="75000"/>
                  </a:prstClr>
                </a:solidFill>
              </a:rPr>
              <a:t> </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a:extLst>
              <a:ext uri="{FF2B5EF4-FFF2-40B4-BE49-F238E27FC236}">
                <a16:creationId xmlns:a16="http://schemas.microsoft.com/office/drawing/2014/main" id="{96B36522-6C1A-43BD-8107-1F23F179DFBE}"/>
              </a:ext>
            </a:extLst>
          </p:cNvPr>
          <p:cNvSpPr>
            <a:spLocks noGrp="1"/>
          </p:cNvSpPr>
          <p:nvPr>
            <p:ph sz="quarter" idx="1"/>
          </p:nvPr>
        </p:nvSpPr>
        <p:spPr>
          <a:xfrm>
            <a:off x="304800" y="1219200"/>
            <a:ext cx="11201400" cy="4724400"/>
          </a:xfrm>
        </p:spPr>
        <p:txBody>
          <a:bodyPr/>
          <a:lstStyle/>
          <a:p>
            <a:pPr algn="just"/>
            <a:r>
              <a:rPr lang="en-US" altLang="en-US" sz="2800">
                <a:latin typeface="Perpetua" panose="02020502060401020303" pitchFamily="18" charset="0"/>
              </a:rPr>
              <a:t>The </a:t>
            </a:r>
            <a:r>
              <a:rPr lang="en-US" altLang="en-US" sz="2800" b="1">
                <a:latin typeface="Perpetua" panose="02020502060401020303" pitchFamily="18" charset="0"/>
              </a:rPr>
              <a:t>two primary network programming techniques</a:t>
            </a:r>
            <a:r>
              <a:rPr lang="en-US" altLang="en-US" sz="2800">
                <a:latin typeface="Perpetua" panose="02020502060401020303" pitchFamily="18" charset="0"/>
              </a:rPr>
              <a:t> used in project scheduling are </a:t>
            </a:r>
            <a:r>
              <a:rPr lang="en-US" altLang="en-US" sz="2800" u="sng">
                <a:latin typeface="Perpetua" panose="02020502060401020303" pitchFamily="18" charset="0"/>
              </a:rPr>
              <a:t>the </a:t>
            </a:r>
            <a:r>
              <a:rPr lang="en-US" altLang="en-US" sz="2800" b="1" u="sng">
                <a:latin typeface="Perpetua" panose="02020502060401020303" pitchFamily="18" charset="0"/>
              </a:rPr>
              <a:t>critical path method</a:t>
            </a:r>
            <a:r>
              <a:rPr lang="en-US" altLang="en-US" sz="2800" u="sng">
                <a:latin typeface="Perpetua" panose="02020502060401020303" pitchFamily="18" charset="0"/>
              </a:rPr>
              <a:t> </a:t>
            </a:r>
            <a:r>
              <a:rPr lang="en-US" altLang="en-US" sz="2800" b="1" u="sng">
                <a:latin typeface="Perpetua" panose="02020502060401020303" pitchFamily="18" charset="0"/>
              </a:rPr>
              <a:t>(CPM)</a:t>
            </a:r>
            <a:r>
              <a:rPr lang="en-US" altLang="en-US" sz="2800" b="1">
                <a:latin typeface="Perpetua" panose="02020502060401020303" pitchFamily="18" charset="0"/>
              </a:rPr>
              <a:t> </a:t>
            </a:r>
            <a:r>
              <a:rPr lang="en-US" altLang="en-US" sz="2800">
                <a:latin typeface="Perpetua" panose="02020502060401020303" pitchFamily="18" charset="0"/>
              </a:rPr>
              <a:t>and </a:t>
            </a:r>
            <a:r>
              <a:rPr lang="en-US" altLang="en-US" sz="2800" b="1" u="sng">
                <a:latin typeface="Perpetua" panose="02020502060401020303" pitchFamily="18" charset="0"/>
              </a:rPr>
              <a:t>program evaluation and review technique (PERT)</a:t>
            </a:r>
          </a:p>
          <a:p>
            <a:pPr algn="just"/>
            <a:r>
              <a:rPr lang="en-US" altLang="en-US" sz="2800">
                <a:latin typeface="Perpetua" panose="02020502060401020303" pitchFamily="18" charset="0"/>
              </a:rPr>
              <a:t>The main difference between the two is that </a:t>
            </a:r>
            <a:r>
              <a:rPr lang="en-US" altLang="en-US" sz="2800" b="1">
                <a:latin typeface="Perpetua" panose="02020502060401020303" pitchFamily="18" charset="0"/>
              </a:rPr>
              <a:t>CPM uses a single estimate of activity time duration</a:t>
            </a:r>
            <a:r>
              <a:rPr lang="en-US" altLang="en-US" sz="2800">
                <a:latin typeface="Perpetua" panose="02020502060401020303" pitchFamily="18" charset="0"/>
              </a:rPr>
              <a:t> while </a:t>
            </a:r>
            <a:r>
              <a:rPr lang="en-US" altLang="en-US" sz="2800" b="1">
                <a:latin typeface="Perpetua" panose="02020502060401020303" pitchFamily="18" charset="0"/>
              </a:rPr>
              <a:t>PERT uses three estimates of time for each activity.</a:t>
            </a:r>
          </a:p>
          <a:p>
            <a:pPr algn="just"/>
            <a:r>
              <a:rPr lang="en-US" altLang="en-US" sz="2800">
                <a:latin typeface="Perpetua" panose="02020502060401020303" pitchFamily="18" charset="0"/>
              </a:rPr>
              <a:t>Hence, CPM is considered to be a </a:t>
            </a:r>
            <a:r>
              <a:rPr lang="en-US" altLang="en-US" sz="2800" b="1" u="sng">
                <a:latin typeface="Perpetua" panose="02020502060401020303" pitchFamily="18" charset="0"/>
              </a:rPr>
              <a:t>deterministic network method</a:t>
            </a:r>
            <a:r>
              <a:rPr lang="en-US" altLang="en-US" sz="2800">
                <a:latin typeface="Perpetua" panose="02020502060401020303" pitchFamily="18" charset="0"/>
              </a:rPr>
              <a:t> while </a:t>
            </a:r>
            <a:r>
              <a:rPr lang="en-US" altLang="en-US" sz="2800" b="1" u="sng">
                <a:latin typeface="Perpetua" panose="02020502060401020303" pitchFamily="18" charset="0"/>
              </a:rPr>
              <a:t>PERT is a probabilistic method.</a:t>
            </a:r>
          </a:p>
        </p:txBody>
      </p:sp>
      <p:sp>
        <p:nvSpPr>
          <p:cNvPr id="6" name="Title 1">
            <a:extLst>
              <a:ext uri="{FF2B5EF4-FFF2-40B4-BE49-F238E27FC236}">
                <a16:creationId xmlns:a16="http://schemas.microsoft.com/office/drawing/2014/main" id="{25AF7E59-C55A-4786-9539-A66EABFBCC5C}"/>
              </a:ext>
            </a:extLst>
          </p:cNvPr>
          <p:cNvSpPr>
            <a:spLocks noGrp="1"/>
          </p:cNvSpPr>
          <p:nvPr>
            <p:ph type="title"/>
          </p:nvPr>
        </p:nvSpPr>
        <p:spPr>
          <a:xfrm>
            <a:off x="1981200" y="274638"/>
            <a:ext cx="9296400" cy="639762"/>
          </a:xfrm>
        </p:spPr>
        <p:txBody>
          <a:bodyPr>
            <a:normAutofit/>
          </a:bodyPr>
          <a:lstStyle/>
          <a:p>
            <a:pPr algn="r">
              <a:defRPr/>
            </a:pPr>
            <a:r>
              <a:rPr lang="en-US" sz="2800" dirty="0">
                <a:solidFill>
                  <a:schemeClr val="tx1"/>
                </a:solidFill>
                <a:latin typeface="Times New Roman" panose="02020603050405020304" pitchFamily="18" charset="0"/>
                <a:cs typeface="Times New Roman" panose="02020603050405020304" pitchFamily="18" charset="0"/>
              </a:rPr>
              <a:t>Cont. </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a:extLst>
              <a:ext uri="{FF2B5EF4-FFF2-40B4-BE49-F238E27FC236}">
                <a16:creationId xmlns:a16="http://schemas.microsoft.com/office/drawing/2014/main" id="{E924EE27-74DC-4637-8D50-28DA81E00C03}"/>
              </a:ext>
            </a:extLst>
          </p:cNvPr>
          <p:cNvSpPr>
            <a:spLocks noGrp="1"/>
          </p:cNvSpPr>
          <p:nvPr>
            <p:ph sz="quarter" idx="1"/>
          </p:nvPr>
        </p:nvSpPr>
        <p:spPr>
          <a:xfrm>
            <a:off x="381000" y="506413"/>
            <a:ext cx="11049000" cy="6324600"/>
          </a:xfrm>
        </p:spPr>
        <p:txBody>
          <a:bodyPr/>
          <a:lstStyle/>
          <a:p>
            <a:pPr marL="0" indent="0" algn="r">
              <a:buFont typeface="Wingdings" panose="05000000000000000000" pitchFamily="2" charset="2"/>
              <a:buNone/>
              <a:defRPr/>
            </a:pPr>
            <a:r>
              <a:rPr lang="en-US" sz="3200" dirty="0">
                <a:latin typeface="Perpetua" pitchFamily="18" charset="0"/>
              </a:rPr>
              <a:t>Cont. </a:t>
            </a:r>
          </a:p>
          <a:p>
            <a:pPr algn="just">
              <a:buFont typeface="Wingdings" panose="05000000000000000000" pitchFamily="2" charset="2"/>
              <a:buChar char="v"/>
              <a:defRPr/>
            </a:pPr>
            <a:r>
              <a:rPr lang="en-US" sz="2800" dirty="0">
                <a:latin typeface="Perpetua" pitchFamily="18" charset="0"/>
              </a:rPr>
              <a:t>Both networks consist of nodes representing activities and arrows indicating precedence between the activities. </a:t>
            </a:r>
          </a:p>
          <a:p>
            <a:pPr algn="just">
              <a:buFont typeface="Wingdings" panose="05000000000000000000" pitchFamily="2" charset="2"/>
              <a:buChar char="v"/>
              <a:defRPr/>
            </a:pPr>
            <a:r>
              <a:rPr lang="en-US" sz="2800" dirty="0">
                <a:latin typeface="Perpetua" pitchFamily="18" charset="0"/>
              </a:rPr>
              <a:t>The objective in both CPM and PERT is to </a:t>
            </a:r>
            <a:r>
              <a:rPr lang="en-US" sz="2800" b="1" dirty="0">
                <a:latin typeface="Perpetua" pitchFamily="18" charset="0"/>
              </a:rPr>
              <a:t>schedule the sequence of work activities in the project </a:t>
            </a:r>
            <a:r>
              <a:rPr lang="en-US" sz="2800" dirty="0">
                <a:latin typeface="Perpetua" pitchFamily="18" charset="0"/>
              </a:rPr>
              <a:t>and </a:t>
            </a:r>
            <a:r>
              <a:rPr lang="en-US" sz="2800" b="1" dirty="0">
                <a:latin typeface="Perpetua" pitchFamily="18" charset="0"/>
              </a:rPr>
              <a:t>determine the total time needed to complete the project.  </a:t>
            </a:r>
          </a:p>
          <a:p>
            <a:pPr algn="just">
              <a:buFont typeface="Wingdings" panose="05000000000000000000" pitchFamily="2" charset="2"/>
              <a:buChar char="v"/>
              <a:defRPr/>
            </a:pPr>
            <a:r>
              <a:rPr lang="en-US" sz="2800" b="1" dirty="0">
                <a:latin typeface="Perpetua" pitchFamily="18" charset="0"/>
              </a:rPr>
              <a:t>The total time duration is the longest sequence of activities in the network</a:t>
            </a:r>
            <a:r>
              <a:rPr lang="en-US" sz="2800" dirty="0">
                <a:latin typeface="Perpetua" pitchFamily="18" charset="0"/>
              </a:rPr>
              <a:t> (the longest path through the network diagram) and is called the </a:t>
            </a:r>
            <a:r>
              <a:rPr lang="en-US" sz="2800" b="1" u="sng" dirty="0">
                <a:latin typeface="Perpetua" pitchFamily="18" charset="0"/>
              </a:rPr>
              <a:t>critical path. </a:t>
            </a:r>
          </a:p>
          <a:p>
            <a:pPr algn="just">
              <a:buFont typeface="Wingdings" panose="05000000000000000000" pitchFamily="2" charset="2"/>
              <a:buChar char="v"/>
              <a:defRPr/>
            </a:pPr>
            <a:r>
              <a:rPr lang="en-US" sz="2800" dirty="0">
                <a:latin typeface="Perpetua" pitchFamily="18" charset="0"/>
              </a:rPr>
              <a:t>Before we </a:t>
            </a:r>
            <a:r>
              <a:rPr lang="en-US" sz="2800" dirty="0">
                <a:solidFill>
                  <a:srgbClr val="000000"/>
                </a:solidFill>
                <a:latin typeface="Perpetua" pitchFamily="18" charset="0"/>
              </a:rPr>
              <a:t>proceed by explaining the two methods it is worth noting that </a:t>
            </a:r>
            <a:r>
              <a:rPr lang="en-US" sz="2800" b="1" dirty="0">
                <a:solidFill>
                  <a:srgbClr val="000000"/>
                </a:solidFill>
                <a:latin typeface="Perpetua" pitchFamily="18" charset="0"/>
              </a:rPr>
              <a:t>PERT and CPM are not well suited for day-to-day </a:t>
            </a:r>
            <a:r>
              <a:rPr lang="en-US" sz="2800" dirty="0">
                <a:solidFill>
                  <a:srgbClr val="000000"/>
                </a:solidFill>
                <a:latin typeface="Perpetua" pitchFamily="18" charset="0"/>
              </a:rPr>
              <a:t>independent </a:t>
            </a:r>
            <a:r>
              <a:rPr lang="en-US" sz="2800" b="1" dirty="0">
                <a:solidFill>
                  <a:srgbClr val="000000"/>
                </a:solidFill>
                <a:latin typeface="Perpetua" pitchFamily="18" charset="0"/>
              </a:rPr>
              <a:t>small jobs scheduling in a maintenance department. </a:t>
            </a:r>
            <a:endParaRPr lang="en-US" sz="2800" b="1" dirty="0">
              <a:latin typeface="Perpetua"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1981200" y="685800"/>
            <a:ext cx="8610600" cy="5486400"/>
          </a:xfrm>
        </p:spPr>
        <p:txBody>
          <a:bodyPr>
            <a:normAutofit/>
          </a:bodyPr>
          <a:lstStyle/>
          <a:p>
            <a:pPr marL="111125" indent="0">
              <a:lnSpc>
                <a:spcPct val="120000"/>
              </a:lnSpc>
              <a:buNone/>
              <a:defRPr/>
            </a:pPr>
            <a:r>
              <a:rPr lang="en-US" sz="3200" i="1" u="sng" dirty="0">
                <a:solidFill>
                  <a:srgbClr val="FF0000"/>
                </a:solidFill>
                <a:latin typeface="Perpetua" pitchFamily="18" charset="0"/>
              </a:rPr>
              <a:t>B</a:t>
            </a:r>
            <a:r>
              <a:rPr lang="en-US" sz="3200" b="1" i="1" u="sng" dirty="0">
                <a:solidFill>
                  <a:srgbClr val="FF0000"/>
                </a:solidFill>
                <a:latin typeface="Perpetua" pitchFamily="18" charset="0"/>
              </a:rPr>
              <a:t>. CORRECTIVE MAINTENANCE</a:t>
            </a:r>
          </a:p>
          <a:p>
            <a:pPr marL="111125" indent="0">
              <a:lnSpc>
                <a:spcPct val="120000"/>
              </a:lnSpc>
              <a:buNone/>
              <a:defRPr/>
            </a:pPr>
            <a:endParaRPr lang="en-US" sz="900" b="1" dirty="0">
              <a:solidFill>
                <a:srgbClr val="0000FF"/>
              </a:solidFill>
              <a:latin typeface="Perpetua" pitchFamily="18" charset="0"/>
            </a:endParaRPr>
          </a:p>
          <a:p>
            <a:pPr marL="111125" indent="0">
              <a:lnSpc>
                <a:spcPct val="120000"/>
              </a:lnSpc>
              <a:buNone/>
              <a:defRPr/>
            </a:pPr>
            <a:endParaRPr lang="en-US" sz="100" b="1" dirty="0">
              <a:solidFill>
                <a:srgbClr val="0000FF"/>
              </a:solidFill>
              <a:latin typeface="Perpetua" pitchFamily="18" charset="0"/>
            </a:endParaRPr>
          </a:p>
          <a:p>
            <a:pPr marL="111125" indent="0" algn="just">
              <a:lnSpc>
                <a:spcPct val="120000"/>
              </a:lnSpc>
              <a:buNone/>
              <a:defRPr/>
            </a:pPr>
            <a:r>
              <a:rPr lang="en-US" b="1" dirty="0">
                <a:latin typeface="Perpetua" pitchFamily="18" charset="0"/>
              </a:rPr>
              <a:t>corrective maintenance:-  </a:t>
            </a:r>
            <a:r>
              <a:rPr lang="en-US" dirty="0">
                <a:latin typeface="Perpetua" pitchFamily="18" charset="0"/>
              </a:rPr>
              <a:t>is done to bring the machinery to original performance level, by minor adjustments of certain knobs, or key units or replacing some worn-out parts. </a:t>
            </a:r>
          </a:p>
          <a:p>
            <a:pPr marL="111125" indent="0">
              <a:lnSpc>
                <a:spcPct val="120000"/>
              </a:lnSpc>
              <a:buNone/>
              <a:defRPr/>
            </a:pPr>
            <a:r>
              <a:rPr lang="en-US" dirty="0">
                <a:latin typeface="Perpetua" pitchFamily="18" charset="0"/>
              </a:rPr>
              <a:t>This could be </a:t>
            </a:r>
          </a:p>
          <a:p>
            <a:pPr marL="744538" lvl="1" indent="-215900">
              <a:lnSpc>
                <a:spcPct val="120000"/>
              </a:lnSpc>
              <a:defRPr/>
            </a:pPr>
            <a:r>
              <a:rPr lang="en-US" sz="2800" dirty="0">
                <a:latin typeface="Perpetua" pitchFamily="18" charset="0"/>
              </a:rPr>
              <a:t>Complete failure </a:t>
            </a:r>
          </a:p>
          <a:p>
            <a:pPr marL="744538" lvl="1" indent="-215900">
              <a:lnSpc>
                <a:spcPct val="120000"/>
              </a:lnSpc>
              <a:defRPr/>
            </a:pPr>
            <a:r>
              <a:rPr lang="en-US" sz="2800" dirty="0">
                <a:latin typeface="Perpetua" pitchFamily="18" charset="0"/>
              </a:rPr>
              <a:t>Minor failure</a:t>
            </a:r>
          </a:p>
        </p:txBody>
      </p:sp>
    </p:spTree>
    <p:extLst>
      <p:ext uri="{BB962C8B-B14F-4D97-AF65-F5344CB8AC3E}">
        <p14:creationId xmlns:p14="http://schemas.microsoft.com/office/powerpoint/2010/main" val="1224041533"/>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a:extLst>
              <a:ext uri="{FF2B5EF4-FFF2-40B4-BE49-F238E27FC236}">
                <a16:creationId xmlns:a16="http://schemas.microsoft.com/office/drawing/2014/main" id="{2ADD7684-66A5-4C97-903C-E86B8A88843D}"/>
              </a:ext>
            </a:extLst>
          </p:cNvPr>
          <p:cNvSpPr>
            <a:spLocks noGrp="1"/>
          </p:cNvSpPr>
          <p:nvPr>
            <p:ph sz="quarter" idx="1"/>
          </p:nvPr>
        </p:nvSpPr>
        <p:spPr>
          <a:xfrm>
            <a:off x="381000" y="1371600"/>
            <a:ext cx="11201400" cy="5181600"/>
          </a:xfrm>
        </p:spPr>
        <p:txBody>
          <a:bodyPr/>
          <a:lstStyle/>
          <a:p>
            <a:pPr>
              <a:buFont typeface="Wingdings" panose="05000000000000000000" pitchFamily="2" charset="2"/>
              <a:buChar char="v"/>
            </a:pPr>
            <a:r>
              <a:rPr lang="en-US" altLang="en-US" sz="2800">
                <a:latin typeface="Perpetua" panose="02020502060401020303" pitchFamily="18" charset="0"/>
              </a:rPr>
              <a:t>However, they are very useful in planning and scheduling large jobs (20 man hours or more) that consist of many activities such as </a:t>
            </a:r>
            <a:r>
              <a:rPr lang="en-US" altLang="en-US" sz="2800" u="sng">
                <a:latin typeface="Perpetua" panose="02020502060401020303" pitchFamily="18" charset="0"/>
              </a:rPr>
              <a:t>machine overhauls</a:t>
            </a:r>
            <a:r>
              <a:rPr lang="en-US" altLang="en-US" sz="2800">
                <a:latin typeface="Perpetua" panose="02020502060401020303" pitchFamily="18" charset="0"/>
              </a:rPr>
              <a:t>, </a:t>
            </a:r>
            <a:r>
              <a:rPr lang="en-US" altLang="en-US" sz="2800" u="sng">
                <a:latin typeface="Perpetua" panose="02020502060401020303" pitchFamily="18" charset="0"/>
              </a:rPr>
              <a:t>plant shut downs maintenance activities.</a:t>
            </a:r>
          </a:p>
          <a:p>
            <a:pPr>
              <a:buFont typeface="Wingdings" panose="05000000000000000000" pitchFamily="2" charset="2"/>
              <a:buChar char="v"/>
            </a:pPr>
            <a:r>
              <a:rPr lang="en-US" altLang="en-US" sz="2800">
                <a:latin typeface="Perpetua" panose="02020502060401020303" pitchFamily="18" charset="0"/>
              </a:rPr>
              <a:t>Furthermore, a prerequisite for the application of both methods is the representation of the project as a network diagram, which shows the interdependencies and precedence relationships among the activities of the project. </a:t>
            </a:r>
          </a:p>
          <a:p>
            <a:pPr>
              <a:buFont typeface="Wingdings" panose="05000000000000000000" pitchFamily="2" charset="2"/>
              <a:buChar char="v"/>
            </a:pPr>
            <a:r>
              <a:rPr lang="en-US" altLang="en-US" sz="2800">
                <a:latin typeface="Perpetua" panose="02020502060401020303" pitchFamily="18" charset="0"/>
              </a:rPr>
              <a:t>Formulating the maintenance project as a network diagram helps in viewing the whole project as an integrated system. </a:t>
            </a:r>
          </a:p>
          <a:p>
            <a:pPr>
              <a:buFont typeface="Wingdings" panose="05000000000000000000" pitchFamily="2" charset="2"/>
              <a:buChar char="v"/>
            </a:pPr>
            <a:r>
              <a:rPr lang="en-US" altLang="en-US" sz="2800">
                <a:latin typeface="Perpetua" panose="02020502060401020303" pitchFamily="18" charset="0"/>
              </a:rPr>
              <a:t>Interaction and precedence relationships can be seen easily and be evaluated in terms of their impact on other jobs. </a:t>
            </a:r>
          </a:p>
        </p:txBody>
      </p:sp>
      <p:sp>
        <p:nvSpPr>
          <p:cNvPr id="6" name="Title 1">
            <a:extLst>
              <a:ext uri="{FF2B5EF4-FFF2-40B4-BE49-F238E27FC236}">
                <a16:creationId xmlns:a16="http://schemas.microsoft.com/office/drawing/2014/main" id="{A244EE27-A5C5-4719-8888-3A223C7222F1}"/>
              </a:ext>
            </a:extLst>
          </p:cNvPr>
          <p:cNvSpPr>
            <a:spLocks noGrp="1"/>
          </p:cNvSpPr>
          <p:nvPr>
            <p:ph type="title"/>
          </p:nvPr>
        </p:nvSpPr>
        <p:spPr>
          <a:xfrm>
            <a:off x="1981200" y="274638"/>
            <a:ext cx="9296400" cy="639762"/>
          </a:xfrm>
        </p:spPr>
        <p:txBody>
          <a:bodyPr>
            <a:normAutofit/>
          </a:bodyPr>
          <a:lstStyle/>
          <a:p>
            <a:pPr algn="r">
              <a:defRPr/>
            </a:pPr>
            <a:r>
              <a:rPr lang="en-US" sz="2800" dirty="0">
                <a:solidFill>
                  <a:schemeClr val="tx1"/>
                </a:solidFill>
                <a:latin typeface="Times New Roman" panose="02020603050405020304" pitchFamily="18" charset="0"/>
                <a:cs typeface="Times New Roman" panose="02020603050405020304" pitchFamily="18" charset="0"/>
              </a:rPr>
              <a:t>Cont. </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2">
            <a:extLst>
              <a:ext uri="{FF2B5EF4-FFF2-40B4-BE49-F238E27FC236}">
                <a16:creationId xmlns:a16="http://schemas.microsoft.com/office/drawing/2014/main" id="{120713B5-74CB-4E2F-A505-BCDB227032E2}"/>
              </a:ext>
            </a:extLst>
          </p:cNvPr>
          <p:cNvSpPr>
            <a:spLocks noGrp="1"/>
          </p:cNvSpPr>
          <p:nvPr>
            <p:ph sz="quarter" idx="1"/>
          </p:nvPr>
        </p:nvSpPr>
        <p:spPr>
          <a:xfrm>
            <a:off x="381000" y="1219200"/>
            <a:ext cx="11277600" cy="5257800"/>
          </a:xfrm>
        </p:spPr>
        <p:txBody>
          <a:bodyPr/>
          <a:lstStyle/>
          <a:p>
            <a:pPr algn="just">
              <a:buClr>
                <a:srgbClr val="FE8637"/>
              </a:buClr>
              <a:buFont typeface="Wingdings" panose="05000000000000000000" pitchFamily="2" charset="2"/>
              <a:buChar char="v"/>
            </a:pPr>
            <a:r>
              <a:rPr lang="en-US" altLang="en-US" sz="2800">
                <a:solidFill>
                  <a:srgbClr val="000000"/>
                </a:solidFill>
                <a:latin typeface="Perpetua" panose="02020502060401020303" pitchFamily="18" charset="0"/>
              </a:rPr>
              <a:t>The project network representation will be demonstrated by an example from maintenance. </a:t>
            </a:r>
          </a:p>
          <a:p>
            <a:pPr algn="just">
              <a:buClr>
                <a:srgbClr val="FE8637"/>
              </a:buClr>
              <a:buFont typeface="Wingdings" panose="05000000000000000000" pitchFamily="2" charset="2"/>
              <a:buChar char="v"/>
            </a:pPr>
            <a:r>
              <a:rPr lang="en-US" altLang="en-US" sz="2800" b="1">
                <a:solidFill>
                  <a:srgbClr val="000000"/>
                </a:solidFill>
                <a:latin typeface="Perpetua" panose="02020502060401020303" pitchFamily="18" charset="0"/>
              </a:rPr>
              <a:t>Next Table </a:t>
            </a:r>
            <a:r>
              <a:rPr lang="en-US" altLang="en-US" sz="2800">
                <a:solidFill>
                  <a:srgbClr val="000000"/>
                </a:solidFill>
                <a:latin typeface="Perpetua" panose="02020502060401020303" pitchFamily="18" charset="0"/>
              </a:rPr>
              <a:t>shows the data for overhauling a bearing in a train cargo carriage. The data shows the normal, crash duration, their corresponding costs, and precedence relationships for each activity. </a:t>
            </a:r>
          </a:p>
          <a:p>
            <a:pPr algn="just">
              <a:buClr>
                <a:srgbClr val="FE8637"/>
              </a:buClr>
              <a:buFont typeface="Wingdings" panose="05000000000000000000" pitchFamily="2" charset="2"/>
              <a:buChar char="v"/>
            </a:pPr>
            <a:r>
              <a:rPr lang="en-US" altLang="en-US" sz="2800">
                <a:solidFill>
                  <a:srgbClr val="000000"/>
                </a:solidFill>
                <a:latin typeface="Perpetua" panose="02020502060401020303" pitchFamily="18" charset="0"/>
              </a:rPr>
              <a:t>The term crash time refers to the minimum time the job can be accomplished in (by committing more resources), beyond which no further reduction in the job duration can be achieved. </a:t>
            </a:r>
          </a:p>
          <a:p>
            <a:pPr algn="just">
              <a:buClr>
                <a:srgbClr val="FE8637"/>
              </a:buClr>
              <a:buFont typeface="Wingdings" panose="05000000000000000000" pitchFamily="2" charset="2"/>
              <a:buChar char="v"/>
            </a:pPr>
            <a:r>
              <a:rPr lang="en-US" altLang="en-US" sz="2800">
                <a:solidFill>
                  <a:srgbClr val="000000"/>
                </a:solidFill>
                <a:latin typeface="Perpetua" panose="02020502060401020303" pitchFamily="18" charset="0"/>
              </a:rPr>
              <a:t>At this duration any increase in the resources for this job will increase the cost without reducing the duration.</a:t>
            </a:r>
            <a:endParaRPr lang="en-US" altLang="en-US" sz="2800">
              <a:latin typeface="Perpetua" panose="02020502060401020303" pitchFamily="18" charset="0"/>
            </a:endParaRPr>
          </a:p>
        </p:txBody>
      </p:sp>
      <p:sp>
        <p:nvSpPr>
          <p:cNvPr id="6" name="Title 1">
            <a:extLst>
              <a:ext uri="{FF2B5EF4-FFF2-40B4-BE49-F238E27FC236}">
                <a16:creationId xmlns:a16="http://schemas.microsoft.com/office/drawing/2014/main" id="{2590AEC1-1E31-4165-814A-C7B47C754533}"/>
              </a:ext>
            </a:extLst>
          </p:cNvPr>
          <p:cNvSpPr>
            <a:spLocks noGrp="1"/>
          </p:cNvSpPr>
          <p:nvPr>
            <p:ph type="title"/>
          </p:nvPr>
        </p:nvSpPr>
        <p:spPr>
          <a:xfrm>
            <a:off x="1981200" y="274638"/>
            <a:ext cx="9296400" cy="639762"/>
          </a:xfrm>
        </p:spPr>
        <p:txBody>
          <a:bodyPr>
            <a:normAutofit/>
          </a:bodyPr>
          <a:lstStyle/>
          <a:p>
            <a:pPr algn="r">
              <a:defRPr/>
            </a:pPr>
            <a:r>
              <a:rPr lang="en-US" sz="2800" dirty="0">
                <a:solidFill>
                  <a:schemeClr val="tx1"/>
                </a:solidFill>
                <a:latin typeface="Times New Roman" panose="02020603050405020304" pitchFamily="18" charset="0"/>
                <a:cs typeface="Times New Roman" panose="02020603050405020304" pitchFamily="18" charset="0"/>
              </a:rPr>
              <a:t>Cont. </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a:extLst>
              <a:ext uri="{FF2B5EF4-FFF2-40B4-BE49-F238E27FC236}">
                <a16:creationId xmlns:a16="http://schemas.microsoft.com/office/drawing/2014/main" id="{8EE06833-252C-4B44-A0EB-3D72BA5E92C7}"/>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t="7651"/>
          <a:stretch>
            <a:fillRect/>
          </a:stretch>
        </p:blipFill>
        <p:spPr>
          <a:xfrm>
            <a:off x="762000" y="304800"/>
            <a:ext cx="10058400" cy="63150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a:extLst>
              <a:ext uri="{FF2B5EF4-FFF2-40B4-BE49-F238E27FC236}">
                <a16:creationId xmlns:a16="http://schemas.microsoft.com/office/drawing/2014/main" id="{605F6806-C525-4BE7-AE48-7BF672CCA0DC}"/>
              </a:ext>
            </a:extLst>
          </p:cNvPr>
          <p:cNvSpPr>
            <a:spLocks noGrp="1"/>
          </p:cNvSpPr>
          <p:nvPr>
            <p:ph sz="quarter" idx="1"/>
          </p:nvPr>
        </p:nvSpPr>
        <p:spPr>
          <a:xfrm>
            <a:off x="533400" y="1447800"/>
            <a:ext cx="10591800" cy="4495800"/>
          </a:xfrm>
        </p:spPr>
        <p:txBody>
          <a:bodyPr/>
          <a:lstStyle/>
          <a:p>
            <a:pPr marL="0" indent="0" algn="just">
              <a:buFont typeface="Wingdings" panose="05000000000000000000" pitchFamily="2" charset="2"/>
              <a:buNone/>
            </a:pPr>
            <a:r>
              <a:rPr lang="en-US" altLang="en-US" sz="3200">
                <a:latin typeface="Perpetua" panose="02020502060401020303" pitchFamily="18" charset="0"/>
              </a:rPr>
              <a:t>Next Figure shows the network corresponding to the data in the table. </a:t>
            </a:r>
          </a:p>
          <a:p>
            <a:pPr marL="0" indent="0" algn="just">
              <a:buFont typeface="Wingdings" panose="05000000000000000000" pitchFamily="2" charset="2"/>
              <a:buNone/>
            </a:pPr>
            <a:r>
              <a:rPr lang="en-US" altLang="en-US" sz="3200">
                <a:latin typeface="Perpetua" panose="02020502060401020303" pitchFamily="18" charset="0"/>
              </a:rPr>
              <a:t>It starts with node A with no predecessor activity and it is represented by a circle nearby a number indicating the time. </a:t>
            </a:r>
          </a:p>
          <a:p>
            <a:pPr marL="0" indent="0" algn="just">
              <a:buFont typeface="Wingdings" panose="05000000000000000000" pitchFamily="2" charset="2"/>
              <a:buNone/>
            </a:pPr>
            <a:r>
              <a:rPr lang="en-US" altLang="en-US" sz="3200" b="1">
                <a:latin typeface="Perpetua" panose="02020502060401020303" pitchFamily="18" charset="0"/>
              </a:rPr>
              <a:t>A</a:t>
            </a:r>
            <a:r>
              <a:rPr lang="en-US" altLang="en-US" sz="3200">
                <a:latin typeface="Perpetua" panose="02020502060401020303" pitchFamily="18" charset="0"/>
              </a:rPr>
              <a:t> itself is a predecessor for three activities B, C, and D drawn as three circles connected to A by arrows to indicate the precedence relation with A. Other activities (nodes) are traced back similarly. The resulting network is terminated by node I that has no successor.</a:t>
            </a:r>
          </a:p>
        </p:txBody>
      </p:sp>
      <p:sp>
        <p:nvSpPr>
          <p:cNvPr id="6" name="Title 1">
            <a:extLst>
              <a:ext uri="{FF2B5EF4-FFF2-40B4-BE49-F238E27FC236}">
                <a16:creationId xmlns:a16="http://schemas.microsoft.com/office/drawing/2014/main" id="{517E1AC1-411F-495B-9942-7575741FB15E}"/>
              </a:ext>
            </a:extLst>
          </p:cNvPr>
          <p:cNvSpPr>
            <a:spLocks noGrp="1"/>
          </p:cNvSpPr>
          <p:nvPr>
            <p:ph type="title"/>
          </p:nvPr>
        </p:nvSpPr>
        <p:spPr>
          <a:xfrm>
            <a:off x="1981200" y="274638"/>
            <a:ext cx="9296400" cy="639762"/>
          </a:xfrm>
        </p:spPr>
        <p:txBody>
          <a:bodyPr>
            <a:normAutofit/>
          </a:bodyPr>
          <a:lstStyle/>
          <a:p>
            <a:pPr algn="r">
              <a:defRPr/>
            </a:pPr>
            <a:r>
              <a:rPr lang="en-US" sz="2800" dirty="0">
                <a:solidFill>
                  <a:schemeClr val="tx1"/>
                </a:solidFill>
                <a:latin typeface="Times New Roman" panose="02020603050405020304" pitchFamily="18" charset="0"/>
                <a:cs typeface="Times New Roman" panose="02020603050405020304" pitchFamily="18" charset="0"/>
              </a:rPr>
              <a:t>Cont. </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4" descr="E:\Picture1.png">
            <a:extLst>
              <a:ext uri="{FF2B5EF4-FFF2-40B4-BE49-F238E27FC236}">
                <a16:creationId xmlns:a16="http://schemas.microsoft.com/office/drawing/2014/main" id="{9E7B39C2-D681-4C10-9243-4328328EB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288" y="1219200"/>
            <a:ext cx="859155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C30246DD-45F4-4489-9619-16663B5B6520}"/>
              </a:ext>
            </a:extLst>
          </p:cNvPr>
          <p:cNvSpPr>
            <a:spLocks noGrp="1"/>
          </p:cNvSpPr>
          <p:nvPr>
            <p:ph type="title"/>
          </p:nvPr>
        </p:nvSpPr>
        <p:spPr>
          <a:xfrm>
            <a:off x="1981200" y="274638"/>
            <a:ext cx="9296400" cy="639762"/>
          </a:xfrm>
        </p:spPr>
        <p:txBody>
          <a:bodyPr>
            <a:normAutofit/>
          </a:bodyPr>
          <a:lstStyle/>
          <a:p>
            <a:pPr algn="r">
              <a:defRPr/>
            </a:pPr>
            <a:r>
              <a:rPr lang="en-US" sz="2800" dirty="0">
                <a:solidFill>
                  <a:schemeClr val="tx1"/>
                </a:solidFill>
                <a:latin typeface="Times New Roman" panose="02020603050405020304" pitchFamily="18" charset="0"/>
                <a:cs typeface="Times New Roman" panose="02020603050405020304" pitchFamily="18" charset="0"/>
              </a:rPr>
              <a:t>Cont. </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a:extLst>
              <a:ext uri="{FF2B5EF4-FFF2-40B4-BE49-F238E27FC236}">
                <a16:creationId xmlns:a16="http://schemas.microsoft.com/office/drawing/2014/main" id="{829990E4-A8DC-484B-879A-0E48C8BA595E}"/>
              </a:ext>
            </a:extLst>
          </p:cNvPr>
          <p:cNvSpPr>
            <a:spLocks noGrp="1"/>
          </p:cNvSpPr>
          <p:nvPr>
            <p:ph sz="quarter" idx="1"/>
          </p:nvPr>
        </p:nvSpPr>
        <p:spPr>
          <a:xfrm>
            <a:off x="228600" y="788988"/>
            <a:ext cx="11049000" cy="5307012"/>
          </a:xfrm>
        </p:spPr>
        <p:txBody>
          <a:bodyPr>
            <a:normAutofit fontScale="92500" lnSpcReduction="10000"/>
          </a:bodyPr>
          <a:lstStyle/>
          <a:p>
            <a:pPr algn="just">
              <a:buFont typeface="Wingdings" panose="05000000000000000000" pitchFamily="2" charset="2"/>
              <a:buChar char="Ø"/>
            </a:pPr>
            <a:r>
              <a:rPr lang="en-US" altLang="en-US">
                <a:latin typeface="Perpetua" panose="02020502060401020303" pitchFamily="18" charset="0"/>
              </a:rPr>
              <a:t>There are many paths through the network in Figure starting from the first node to the last node. The longest one is called the </a:t>
            </a:r>
            <a:r>
              <a:rPr lang="en-US" altLang="en-US" b="1">
                <a:latin typeface="Perpetua" panose="02020502060401020303" pitchFamily="18" charset="0"/>
              </a:rPr>
              <a:t>critical path </a:t>
            </a:r>
            <a:r>
              <a:rPr lang="en-US" altLang="en-US">
                <a:latin typeface="Perpetua" panose="02020502060401020303" pitchFamily="18" charset="0"/>
              </a:rPr>
              <a:t>and the summation of the activity times along that path is the </a:t>
            </a:r>
            <a:r>
              <a:rPr lang="en-US" altLang="en-US" b="1">
                <a:latin typeface="Perpetua" panose="02020502060401020303" pitchFamily="18" charset="0"/>
              </a:rPr>
              <a:t>total project duration. </a:t>
            </a:r>
          </a:p>
          <a:p>
            <a:pPr algn="just">
              <a:buFont typeface="Wingdings" panose="05000000000000000000" pitchFamily="2" charset="2"/>
              <a:buChar char="Ø"/>
            </a:pPr>
            <a:r>
              <a:rPr lang="en-US" altLang="en-US">
                <a:latin typeface="Perpetua" panose="02020502060401020303" pitchFamily="18" charset="0"/>
              </a:rPr>
              <a:t>Jobs in the critical path are called </a:t>
            </a:r>
            <a:r>
              <a:rPr lang="en-US" altLang="en-US" b="1">
                <a:latin typeface="Perpetua" panose="02020502060401020303" pitchFamily="18" charset="0"/>
              </a:rPr>
              <a:t>critical</a:t>
            </a:r>
            <a:r>
              <a:rPr lang="en-US" altLang="en-US">
                <a:latin typeface="Perpetua" panose="02020502060401020303" pitchFamily="18" charset="0"/>
              </a:rPr>
              <a:t> in the sense that any delay in these jobs would cause a </a:t>
            </a:r>
            <a:r>
              <a:rPr lang="en-US" altLang="en-US" b="1">
                <a:latin typeface="Perpetua" panose="02020502060401020303" pitchFamily="18" charset="0"/>
              </a:rPr>
              <a:t>delay in the whole project. </a:t>
            </a:r>
          </a:p>
          <a:p>
            <a:pPr algn="just">
              <a:buFont typeface="Wingdings" panose="05000000000000000000" pitchFamily="2" charset="2"/>
              <a:buChar char="Ø"/>
            </a:pPr>
            <a:r>
              <a:rPr lang="en-US" altLang="en-US">
                <a:latin typeface="Perpetua" panose="02020502060401020303" pitchFamily="18" charset="0"/>
              </a:rPr>
              <a:t>All other paths include slack times (sometimes called floats), i.e. The amount of extra time that activities in the path can be delayed without delaying the completion time of the whole project. </a:t>
            </a:r>
          </a:p>
          <a:p>
            <a:pPr algn="just">
              <a:buFont typeface="Wingdings" panose="05000000000000000000" pitchFamily="2" charset="2"/>
              <a:buChar char="Ø"/>
            </a:pPr>
            <a:r>
              <a:rPr lang="en-US" altLang="en-US">
                <a:latin typeface="Perpetua" panose="02020502060401020303" pitchFamily="18" charset="0"/>
              </a:rPr>
              <a:t>Activities that are not in the critical path may have some slack times, i.e., delaying this activity for one reason or another will not delay the whole project. In this example there are three possible paths shown in  the next Table. </a:t>
            </a:r>
          </a:p>
          <a:p>
            <a:pPr algn="just">
              <a:buFont typeface="Wingdings" panose="05000000000000000000" pitchFamily="2" charset="2"/>
              <a:buChar char="Ø"/>
            </a:pPr>
            <a:r>
              <a:rPr lang="en-US" altLang="en-US">
                <a:latin typeface="Perpetua" panose="02020502060401020303" pitchFamily="18" charset="0"/>
              </a:rPr>
              <a:t>Critical activities must be monitored carefully and adhere to their specified schedules; however, non-critical activities can be used for leveling the resources due to the available slacks. </a:t>
            </a:r>
          </a:p>
        </p:txBody>
      </p:sp>
      <p:sp>
        <p:nvSpPr>
          <p:cNvPr id="6" name="Title 1">
            <a:extLst>
              <a:ext uri="{FF2B5EF4-FFF2-40B4-BE49-F238E27FC236}">
                <a16:creationId xmlns:a16="http://schemas.microsoft.com/office/drawing/2014/main" id="{348507F1-3CF5-44B2-887A-38700946E4A3}"/>
              </a:ext>
            </a:extLst>
          </p:cNvPr>
          <p:cNvSpPr>
            <a:spLocks noGrp="1"/>
          </p:cNvSpPr>
          <p:nvPr>
            <p:ph type="title"/>
          </p:nvPr>
        </p:nvSpPr>
        <p:spPr>
          <a:xfrm>
            <a:off x="2100470" y="149226"/>
            <a:ext cx="9296400" cy="639762"/>
          </a:xfrm>
        </p:spPr>
        <p:txBody>
          <a:bodyPr>
            <a:normAutofit/>
          </a:bodyPr>
          <a:lstStyle/>
          <a:p>
            <a:pPr algn="r">
              <a:defRPr/>
            </a:pPr>
            <a:r>
              <a:rPr lang="en-US" sz="2800" dirty="0">
                <a:solidFill>
                  <a:schemeClr val="tx1"/>
                </a:solidFill>
                <a:latin typeface="Times New Roman" panose="02020603050405020304" pitchFamily="18" charset="0"/>
                <a:cs typeface="Times New Roman" panose="02020603050405020304" pitchFamily="18" charset="0"/>
              </a:rPr>
              <a:t>Cont. </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a:extLst>
              <a:ext uri="{FF2B5EF4-FFF2-40B4-BE49-F238E27FC236}">
                <a16:creationId xmlns:a16="http://schemas.microsoft.com/office/drawing/2014/main" id="{298F5040-BA85-4267-B18A-715EF0E18FC5}"/>
              </a:ext>
            </a:extLst>
          </p:cNvPr>
          <p:cNvSpPr>
            <a:spLocks noGrp="1"/>
          </p:cNvSpPr>
          <p:nvPr>
            <p:ph sz="quarter" idx="1"/>
          </p:nvPr>
        </p:nvSpPr>
        <p:spPr>
          <a:xfrm>
            <a:off x="685800" y="2743200"/>
            <a:ext cx="10820400" cy="3962400"/>
          </a:xfrm>
        </p:spPr>
        <p:txBody>
          <a:bodyPr/>
          <a:lstStyle/>
          <a:p>
            <a:pPr marL="0" indent="0" algn="just">
              <a:buClr>
                <a:srgbClr val="FE8637"/>
              </a:buClr>
              <a:buFont typeface="Wingdings" panose="05000000000000000000" pitchFamily="2" charset="2"/>
              <a:buNone/>
            </a:pPr>
            <a:r>
              <a:rPr lang="en-US" altLang="en-US" sz="2800">
                <a:latin typeface="Perpetua" panose="02020502060401020303" pitchFamily="18" charset="0"/>
              </a:rPr>
              <a:t>Clearly the </a:t>
            </a:r>
            <a:r>
              <a:rPr lang="en-US" altLang="en-US" sz="2800" b="1">
                <a:latin typeface="Perpetua" panose="02020502060401020303" pitchFamily="18" charset="0"/>
              </a:rPr>
              <a:t>project duration is 467 min</a:t>
            </a:r>
            <a:r>
              <a:rPr lang="en-US" altLang="en-US" sz="2800">
                <a:latin typeface="Perpetua" panose="02020502060401020303" pitchFamily="18" charset="0"/>
              </a:rPr>
              <a:t> and the </a:t>
            </a:r>
            <a:r>
              <a:rPr lang="en-US" altLang="en-US" sz="2800" b="1">
                <a:latin typeface="Perpetua" panose="02020502060401020303" pitchFamily="18" charset="0"/>
              </a:rPr>
              <a:t>critical path is the first path (A-B-E-G-H-I). </a:t>
            </a:r>
            <a:r>
              <a:rPr lang="en-US" altLang="en-US" sz="2800">
                <a:latin typeface="Perpetua" panose="02020502060401020303" pitchFamily="18" charset="0"/>
              </a:rPr>
              <a:t>Paths 2 and 3 have slacks of 167 and 277 min respectively. In this example, it was easy to go through all possible paths to find the one with the longest time; however, it would be extremely difficult to do the same for larger projects having a large number of activities and more complicated relationships </a:t>
            </a:r>
            <a:r>
              <a:rPr lang="en-US" altLang="en-US" sz="2800">
                <a:solidFill>
                  <a:srgbClr val="000000"/>
                </a:solidFill>
                <a:latin typeface="Perpetua" panose="02020502060401020303" pitchFamily="18" charset="0"/>
              </a:rPr>
              <a:t>between them. </a:t>
            </a:r>
          </a:p>
          <a:p>
            <a:pPr marL="0" indent="0" algn="just">
              <a:buClr>
                <a:srgbClr val="FE8637"/>
              </a:buClr>
              <a:buFont typeface="Wingdings" panose="05000000000000000000" pitchFamily="2" charset="2"/>
              <a:buNone/>
            </a:pPr>
            <a:r>
              <a:rPr lang="en-US" altLang="en-US" sz="2800" b="1">
                <a:solidFill>
                  <a:srgbClr val="000000"/>
                </a:solidFill>
                <a:latin typeface="Perpetua" panose="02020502060401020303" pitchFamily="18" charset="0"/>
              </a:rPr>
              <a:t>A systematic approach </a:t>
            </a:r>
            <a:r>
              <a:rPr lang="en-US" altLang="en-US" sz="2800">
                <a:solidFill>
                  <a:srgbClr val="000000"/>
                </a:solidFill>
                <a:latin typeface="Perpetua" panose="02020502060401020303" pitchFamily="18" charset="0"/>
              </a:rPr>
              <a:t>for identifying the critical path is known as the critical path method (CPM). </a:t>
            </a:r>
          </a:p>
          <a:p>
            <a:pPr marL="0" indent="0">
              <a:buFont typeface="Wingdings" panose="05000000000000000000" pitchFamily="2" charset="2"/>
              <a:buNone/>
            </a:pPr>
            <a:r>
              <a:rPr lang="en-US" altLang="en-US">
                <a:latin typeface="Perpetua" panose="02020502060401020303" pitchFamily="18" charset="0"/>
              </a:rPr>
              <a:t> </a:t>
            </a:r>
          </a:p>
        </p:txBody>
      </p:sp>
      <p:pic>
        <p:nvPicPr>
          <p:cNvPr id="52227" name="Picture 3">
            <a:extLst>
              <a:ext uri="{FF2B5EF4-FFF2-40B4-BE49-F238E27FC236}">
                <a16:creationId xmlns:a16="http://schemas.microsoft.com/office/drawing/2014/main" id="{9386CF07-34F3-482C-B2CD-23FB04A874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4831"/>
          <a:stretch>
            <a:fillRect/>
          </a:stretch>
        </p:blipFill>
        <p:spPr bwMode="auto">
          <a:xfrm>
            <a:off x="1143000" y="304800"/>
            <a:ext cx="10085388" cy="226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a:extLst>
              <a:ext uri="{FF2B5EF4-FFF2-40B4-BE49-F238E27FC236}">
                <a16:creationId xmlns:a16="http://schemas.microsoft.com/office/drawing/2014/main" id="{A19201DC-33CF-4999-9B83-6267B265F04A}"/>
              </a:ext>
            </a:extLst>
          </p:cNvPr>
          <p:cNvSpPr>
            <a:spLocks noGrp="1"/>
          </p:cNvSpPr>
          <p:nvPr>
            <p:ph sz="quarter" idx="1"/>
          </p:nvPr>
        </p:nvSpPr>
        <p:spPr>
          <a:xfrm>
            <a:off x="533400" y="1295400"/>
            <a:ext cx="10591800" cy="5410200"/>
          </a:xfrm>
        </p:spPr>
        <p:txBody>
          <a:bodyPr/>
          <a:lstStyle/>
          <a:p>
            <a:pPr marL="0" indent="0" algn="ctr">
              <a:lnSpc>
                <a:spcPct val="150000"/>
              </a:lnSpc>
              <a:buFont typeface="Wingdings" panose="05000000000000000000" pitchFamily="2" charset="2"/>
              <a:buNone/>
            </a:pPr>
            <a:r>
              <a:rPr lang="en-US" altLang="en-US" b="1" u="sng">
                <a:solidFill>
                  <a:srgbClr val="00B050"/>
                </a:solidFill>
                <a:latin typeface="Lucida Calligraphy" panose="03010101010101010101" pitchFamily="66" charset="0"/>
              </a:rPr>
              <a:t>To identify the critical path using the CP method we need to follow the following steps: </a:t>
            </a:r>
            <a:endParaRPr lang="en-US" altLang="en-US" b="1" u="sng">
              <a:solidFill>
                <a:srgbClr val="00B050"/>
              </a:solidFill>
              <a:latin typeface="Perpetua" panose="02020502060401020303" pitchFamily="18" charset="0"/>
            </a:endParaRPr>
          </a:p>
          <a:p>
            <a:pPr marL="0" indent="0">
              <a:buFont typeface="Wingdings" panose="05000000000000000000" pitchFamily="2" charset="2"/>
              <a:buNone/>
            </a:pPr>
            <a:r>
              <a:rPr lang="en-US" altLang="en-US" sz="2800">
                <a:latin typeface="Perpetua" panose="02020502060401020303" pitchFamily="18" charset="0"/>
              </a:rPr>
              <a:t>1.  Develop the project network diagram as shown in the previous section; </a:t>
            </a:r>
          </a:p>
          <a:p>
            <a:pPr marL="0" indent="0">
              <a:buFont typeface="Wingdings" panose="05000000000000000000" pitchFamily="2" charset="2"/>
              <a:buNone/>
            </a:pPr>
            <a:r>
              <a:rPr lang="en-US" altLang="en-US" sz="2800">
                <a:latin typeface="Perpetua" panose="02020502060401020303" pitchFamily="18" charset="0"/>
              </a:rPr>
              <a:t>2.  Perform the CPM calculation to identify the critical jobs (there are jobs on the critical paths and non-critical jobs (which are jobs with float); </a:t>
            </a:r>
          </a:p>
          <a:p>
            <a:pPr marL="0" indent="0">
              <a:buFont typeface="Wingdings" panose="05000000000000000000" pitchFamily="2" charset="2"/>
              <a:buNone/>
            </a:pPr>
            <a:r>
              <a:rPr lang="en-US" altLang="en-US" sz="2800">
                <a:latin typeface="Perpetua" panose="02020502060401020303" pitchFamily="18" charset="0"/>
              </a:rPr>
              <a:t>3.  Perform project crashing to (determine minimum times for each job) reduce project duration and investigate the cost tradeoffs; and </a:t>
            </a:r>
          </a:p>
          <a:p>
            <a:pPr marL="0" indent="0">
              <a:buFont typeface="Wingdings" panose="05000000000000000000" pitchFamily="2" charset="2"/>
              <a:buNone/>
            </a:pPr>
            <a:r>
              <a:rPr lang="en-US" altLang="en-US" sz="2800">
                <a:latin typeface="Perpetua" panose="02020502060401020303" pitchFamily="18" charset="0"/>
              </a:rPr>
              <a:t>4.  Level the resources in order to have uniform manpower requirements to minimize hiring, firing, or over time requirements. </a:t>
            </a:r>
          </a:p>
        </p:txBody>
      </p:sp>
      <p:sp>
        <p:nvSpPr>
          <p:cNvPr id="53251" name="Rectangle 3">
            <a:extLst>
              <a:ext uri="{FF2B5EF4-FFF2-40B4-BE49-F238E27FC236}">
                <a16:creationId xmlns:a16="http://schemas.microsoft.com/office/drawing/2014/main" id="{7BAC71D0-8547-4E52-A98C-BE427ACC7CC4}"/>
              </a:ext>
            </a:extLst>
          </p:cNvPr>
          <p:cNvSpPr>
            <a:spLocks noChangeArrowheads="1"/>
          </p:cNvSpPr>
          <p:nvPr/>
        </p:nvSpPr>
        <p:spPr bwMode="auto">
          <a:xfrm>
            <a:off x="3429000" y="228600"/>
            <a:ext cx="4143375" cy="646113"/>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150000"/>
              </a:lnSpc>
              <a:spcBef>
                <a:spcPts val="600"/>
              </a:spcBef>
              <a:buClr>
                <a:srgbClr val="FE8637"/>
              </a:buClr>
              <a:buSzPct val="70000"/>
            </a:pPr>
            <a:r>
              <a:rPr lang="en-US" altLang="en-US" b="1">
                <a:solidFill>
                  <a:srgbClr val="FF0000"/>
                </a:solidFill>
                <a:latin typeface="Lucida Calligraphy" panose="03010101010101010101" pitchFamily="66" charset="0"/>
              </a:rPr>
              <a:t>3) Critical Path Method </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9D93-42AA-45A4-96F2-CF0975F4E747}"/>
              </a:ext>
            </a:extLst>
          </p:cNvPr>
          <p:cNvSpPr>
            <a:spLocks noGrp="1"/>
          </p:cNvSpPr>
          <p:nvPr>
            <p:ph type="title"/>
          </p:nvPr>
        </p:nvSpPr>
        <p:spPr>
          <a:xfrm>
            <a:off x="1981200" y="274638"/>
            <a:ext cx="9296400" cy="639762"/>
          </a:xfrm>
        </p:spPr>
        <p:txBody>
          <a:bodyPr>
            <a:normAutofit/>
          </a:bodyPr>
          <a:lstStyle/>
          <a:p>
            <a:pPr algn="r">
              <a:defRPr/>
            </a:pPr>
            <a:r>
              <a:rPr lang="en-US" sz="2800" dirty="0">
                <a:solidFill>
                  <a:schemeClr val="tx1"/>
                </a:solidFill>
                <a:latin typeface="Times New Roman" panose="02020603050405020304" pitchFamily="18" charset="0"/>
                <a:cs typeface="Times New Roman" panose="02020603050405020304" pitchFamily="18" charset="0"/>
              </a:rPr>
              <a:t>Cont. </a:t>
            </a:r>
          </a:p>
        </p:txBody>
      </p:sp>
      <p:sp>
        <p:nvSpPr>
          <p:cNvPr id="54275" name="Content Placeholder 2">
            <a:extLst>
              <a:ext uri="{FF2B5EF4-FFF2-40B4-BE49-F238E27FC236}">
                <a16:creationId xmlns:a16="http://schemas.microsoft.com/office/drawing/2014/main" id="{19DA331E-4B2D-4625-912C-6F6544DC49CC}"/>
              </a:ext>
            </a:extLst>
          </p:cNvPr>
          <p:cNvSpPr>
            <a:spLocks noGrp="1"/>
          </p:cNvSpPr>
          <p:nvPr>
            <p:ph sz="quarter" idx="1"/>
          </p:nvPr>
        </p:nvSpPr>
        <p:spPr>
          <a:xfrm>
            <a:off x="533400" y="1143000"/>
            <a:ext cx="10744200" cy="5562600"/>
          </a:xfrm>
        </p:spPr>
        <p:txBody>
          <a:bodyPr/>
          <a:lstStyle/>
          <a:p>
            <a:pPr marL="0" indent="0" algn="just">
              <a:buClr>
                <a:srgbClr val="FE8637"/>
              </a:buClr>
              <a:buFont typeface="Wingdings" panose="05000000000000000000" pitchFamily="2" charset="2"/>
              <a:buNone/>
            </a:pPr>
            <a:r>
              <a:rPr lang="en-US" altLang="en-US" sz="2800">
                <a:solidFill>
                  <a:srgbClr val="000000"/>
                </a:solidFill>
                <a:latin typeface="Perpetua" panose="02020502060401020303" pitchFamily="18" charset="0"/>
              </a:rPr>
              <a:t>The critical path calculation includes two phases. The first phase is the </a:t>
            </a:r>
            <a:r>
              <a:rPr lang="en-US" altLang="en-US" sz="2800" b="1">
                <a:solidFill>
                  <a:srgbClr val="000000"/>
                </a:solidFill>
                <a:latin typeface="Perpetua" panose="02020502060401020303" pitchFamily="18" charset="0"/>
              </a:rPr>
              <a:t>forward pass</a:t>
            </a:r>
            <a:r>
              <a:rPr lang="en-US" altLang="en-US" sz="2800">
                <a:solidFill>
                  <a:srgbClr val="000000"/>
                </a:solidFill>
                <a:latin typeface="Perpetua" panose="02020502060401020303" pitchFamily="18" charset="0"/>
              </a:rPr>
              <a:t> (starting with the first node and proceeding to the last node). In this phase, the </a:t>
            </a:r>
            <a:r>
              <a:rPr lang="en-US" altLang="en-US" sz="2800" b="1">
                <a:solidFill>
                  <a:srgbClr val="000000"/>
                </a:solidFill>
                <a:latin typeface="Perpetua" panose="02020502060401020303" pitchFamily="18" charset="0"/>
              </a:rPr>
              <a:t>earliest start time, ES, </a:t>
            </a:r>
            <a:r>
              <a:rPr lang="en-US" altLang="en-US" sz="2800">
                <a:solidFill>
                  <a:srgbClr val="000000"/>
                </a:solidFill>
                <a:latin typeface="Perpetua" panose="02020502060401020303" pitchFamily="18" charset="0"/>
              </a:rPr>
              <a:t>and </a:t>
            </a:r>
            <a:r>
              <a:rPr lang="en-US" altLang="en-US" sz="2800" b="1">
                <a:solidFill>
                  <a:srgbClr val="000000"/>
                </a:solidFill>
                <a:latin typeface="Perpetua" panose="02020502060401020303" pitchFamily="18" charset="0"/>
              </a:rPr>
              <a:t>earliest finish time, EF</a:t>
            </a:r>
            <a:r>
              <a:rPr lang="en-US" altLang="en-US" sz="2800">
                <a:solidFill>
                  <a:srgbClr val="000000"/>
                </a:solidFill>
                <a:latin typeface="Perpetua" panose="02020502060401020303" pitchFamily="18" charset="0"/>
              </a:rPr>
              <a:t>, are determined for each activity. The earliest start time Esi for a given activity, i, is the earliest possible time in the schedule that activity i can be started. </a:t>
            </a:r>
          </a:p>
          <a:p>
            <a:pPr marL="0" indent="0" algn="just">
              <a:buClr>
                <a:srgbClr val="FE8637"/>
              </a:buClr>
              <a:buFont typeface="Wingdings" panose="05000000000000000000" pitchFamily="2" charset="2"/>
              <a:buNone/>
            </a:pPr>
            <a:r>
              <a:rPr lang="en-US" altLang="en-US" sz="2800">
                <a:solidFill>
                  <a:srgbClr val="000000"/>
                </a:solidFill>
                <a:latin typeface="Perpetua" panose="02020502060401020303" pitchFamily="18" charset="0"/>
              </a:rPr>
              <a:t>Its value is determined by summing up the activity times of the activities lying on the longest path leading to it. </a:t>
            </a:r>
          </a:p>
          <a:p>
            <a:pPr marL="0" indent="0" algn="just">
              <a:buClr>
                <a:srgbClr val="FE8637"/>
              </a:buClr>
              <a:buFont typeface="Wingdings" panose="05000000000000000000" pitchFamily="2" charset="2"/>
              <a:buNone/>
            </a:pPr>
            <a:r>
              <a:rPr lang="en-US" altLang="en-US" sz="2800" b="1">
                <a:solidFill>
                  <a:srgbClr val="000000"/>
                </a:solidFill>
                <a:latin typeface="Perpetua" panose="02020502060401020303" pitchFamily="18" charset="0"/>
              </a:rPr>
              <a:t>The earliest finish time Efi</a:t>
            </a:r>
            <a:r>
              <a:rPr lang="en-US" altLang="en-US" sz="2800">
                <a:solidFill>
                  <a:srgbClr val="000000"/>
                </a:solidFill>
                <a:latin typeface="Perpetua" panose="02020502060401020303" pitchFamily="18" charset="0"/>
              </a:rPr>
              <a:t> for a given activity i, is its </a:t>
            </a:r>
            <a:r>
              <a:rPr lang="en-US" altLang="en-US" sz="2800" b="1">
                <a:solidFill>
                  <a:srgbClr val="000000"/>
                </a:solidFill>
                <a:latin typeface="Perpetua" panose="02020502060401020303" pitchFamily="18" charset="0"/>
              </a:rPr>
              <a:t>earliest start time plus its activity time Tai.</a:t>
            </a:r>
            <a:r>
              <a:rPr lang="en-US" altLang="en-US" sz="2800">
                <a:solidFill>
                  <a:srgbClr val="000000"/>
                </a:solidFill>
                <a:latin typeface="Perpetua" panose="02020502060401020303" pitchFamily="18" charset="0"/>
              </a:rPr>
              <a:t> </a:t>
            </a:r>
          </a:p>
          <a:p>
            <a:pPr marL="0" indent="0" algn="just">
              <a:buClr>
                <a:srgbClr val="FE8637"/>
              </a:buClr>
              <a:buFont typeface="Wingdings" panose="05000000000000000000" pitchFamily="2" charset="2"/>
              <a:buNone/>
            </a:pPr>
            <a:r>
              <a:rPr lang="en-US" altLang="en-US" sz="2800">
                <a:solidFill>
                  <a:srgbClr val="000000"/>
                </a:solidFill>
                <a:latin typeface="Perpetua" panose="02020502060401020303" pitchFamily="18" charset="0"/>
              </a:rPr>
              <a:t>The calculations for the bearing overhaul example are shown in next Table. </a:t>
            </a:r>
          </a:p>
          <a:p>
            <a:pPr marL="0" indent="0">
              <a:buFont typeface="Wingdings" panose="05000000000000000000" pitchFamily="2" charset="2"/>
              <a:buNone/>
            </a:pPr>
            <a:endParaRPr lang="en-US" altLang="en-US"/>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7D3C192-6020-489C-A63A-631CBAD36D4F}"/>
              </a:ext>
            </a:extLst>
          </p:cNvPr>
          <p:cNvGraphicFramePr>
            <a:graphicFrameLocks noGrp="1"/>
          </p:cNvGraphicFramePr>
          <p:nvPr/>
        </p:nvGraphicFramePr>
        <p:xfrm>
          <a:off x="533400" y="533400"/>
          <a:ext cx="10439400" cy="5791200"/>
        </p:xfrm>
        <a:graphic>
          <a:graphicData uri="http://schemas.openxmlformats.org/drawingml/2006/table">
            <a:tbl>
              <a:tblPr firstRow="1" bandRow="1">
                <a:tableStyleId>{5C22544A-7EE6-4342-B048-85BDC9FD1C3A}</a:tableStyleId>
              </a:tblPr>
              <a:tblGrid>
                <a:gridCol w="1575757">
                  <a:extLst>
                    <a:ext uri="{9D8B030D-6E8A-4147-A177-3AD203B41FA5}">
                      <a16:colId xmlns:a16="http://schemas.microsoft.com/office/drawing/2014/main" val="20000"/>
                    </a:ext>
                  </a:extLst>
                </a:gridCol>
                <a:gridCol w="3053031">
                  <a:extLst>
                    <a:ext uri="{9D8B030D-6E8A-4147-A177-3AD203B41FA5}">
                      <a16:colId xmlns:a16="http://schemas.microsoft.com/office/drawing/2014/main" val="20001"/>
                    </a:ext>
                  </a:extLst>
                </a:gridCol>
                <a:gridCol w="2068183">
                  <a:extLst>
                    <a:ext uri="{9D8B030D-6E8A-4147-A177-3AD203B41FA5}">
                      <a16:colId xmlns:a16="http://schemas.microsoft.com/office/drawing/2014/main" val="20002"/>
                    </a:ext>
                  </a:extLst>
                </a:gridCol>
                <a:gridCol w="1969700">
                  <a:extLst>
                    <a:ext uri="{9D8B030D-6E8A-4147-A177-3AD203B41FA5}">
                      <a16:colId xmlns:a16="http://schemas.microsoft.com/office/drawing/2014/main" val="20003"/>
                    </a:ext>
                  </a:extLst>
                </a:gridCol>
                <a:gridCol w="1772729">
                  <a:extLst>
                    <a:ext uri="{9D8B030D-6E8A-4147-A177-3AD203B41FA5}">
                      <a16:colId xmlns:a16="http://schemas.microsoft.com/office/drawing/2014/main" val="20004"/>
                    </a:ext>
                  </a:extLst>
                </a:gridCol>
              </a:tblGrid>
              <a:tr h="1941755">
                <a:tc>
                  <a:txBody>
                    <a:bodyPr/>
                    <a:lstStyle/>
                    <a:p>
                      <a:pPr algn="ctr"/>
                      <a:r>
                        <a:rPr lang="en-US" sz="2400" dirty="0">
                          <a:solidFill>
                            <a:schemeClr val="tx1"/>
                          </a:solidFill>
                          <a:latin typeface="Perpetua" pitchFamily="18" charset="0"/>
                        </a:rPr>
                        <a:t>Activity</a:t>
                      </a:r>
                    </a:p>
                    <a:p>
                      <a:pPr algn="ctr"/>
                      <a:r>
                        <a:rPr lang="en-US" sz="2400" dirty="0">
                          <a:solidFill>
                            <a:schemeClr val="tx1"/>
                          </a:solidFill>
                          <a:latin typeface="Perpetua" pitchFamily="18" charset="0"/>
                        </a:rPr>
                        <a:t>i </a:t>
                      </a:r>
                    </a:p>
                  </a:txBody>
                  <a:tcPr/>
                </a:tc>
                <a:tc>
                  <a:txBody>
                    <a:bodyPr/>
                    <a:lstStyle/>
                    <a:p>
                      <a:pPr algn="ctr"/>
                      <a:r>
                        <a:rPr lang="en-US" sz="2400" dirty="0">
                          <a:solidFill>
                            <a:schemeClr val="tx1"/>
                          </a:solidFill>
                          <a:latin typeface="Perpetua" pitchFamily="18" charset="0"/>
                        </a:rPr>
                        <a:t>Longest forward</a:t>
                      </a:r>
                      <a:r>
                        <a:rPr lang="en-US" sz="2400" baseline="0" dirty="0">
                          <a:solidFill>
                            <a:schemeClr val="tx1"/>
                          </a:solidFill>
                          <a:latin typeface="Perpetua" pitchFamily="18" charset="0"/>
                        </a:rPr>
                        <a:t> path </a:t>
                      </a:r>
                      <a:endParaRPr lang="en-US" sz="2400" dirty="0">
                        <a:solidFill>
                          <a:schemeClr val="tx1"/>
                        </a:solidFill>
                        <a:latin typeface="Perpetua" pitchFamily="18" charset="0"/>
                      </a:endParaRPr>
                    </a:p>
                  </a:txBody>
                  <a:tcPr/>
                </a:tc>
                <a:tc>
                  <a:txBody>
                    <a:bodyPr/>
                    <a:lstStyle/>
                    <a:p>
                      <a:endParaRPr lang="en-US"/>
                    </a:p>
                  </a:txBody>
                  <a:tcPr>
                    <a:blipFill rotWithShape="1">
                      <a:blip r:embed="rId2"/>
                      <a:stretch>
                        <a:fillRect l="-223636" t="-3413" r="-181091" b="-198635"/>
                      </a:stretch>
                    </a:blipFill>
                  </a:tcPr>
                </a:tc>
                <a:tc>
                  <a:txBody>
                    <a:bodyPr/>
                    <a:lstStyle/>
                    <a:p>
                      <a:endParaRPr lang="en-US"/>
                    </a:p>
                  </a:txBody>
                  <a:tcPr>
                    <a:blipFill rotWithShape="1">
                      <a:blip r:embed="rId2"/>
                      <a:stretch>
                        <a:fillRect l="-339695" t="-3413" r="-90076" b="-198635"/>
                      </a:stretch>
                    </a:blipFill>
                  </a:tcPr>
                </a:tc>
                <a:tc>
                  <a:txBody>
                    <a:bodyPr/>
                    <a:lstStyle/>
                    <a:p>
                      <a:endParaRPr lang="en-US"/>
                    </a:p>
                  </a:txBody>
                  <a:tcPr>
                    <a:blipFill rotWithShape="1">
                      <a:blip r:embed="rId2"/>
                      <a:stretch>
                        <a:fillRect l="-488136" t="-3413" b="-198635"/>
                      </a:stretch>
                    </a:blipFill>
                  </a:tcPr>
                </a:tc>
                <a:extLst>
                  <a:ext uri="{0D108BD9-81ED-4DB2-BD59-A6C34878D82A}">
                    <a16:rowId xmlns:a16="http://schemas.microsoft.com/office/drawing/2014/main" val="10000"/>
                  </a:ext>
                </a:extLst>
              </a:tr>
              <a:tr h="3849445">
                <a:tc>
                  <a:txBody>
                    <a:bodyPr/>
                    <a:lstStyle/>
                    <a:p>
                      <a:pPr algn="ctr"/>
                      <a:r>
                        <a:rPr lang="en-US" sz="2400" dirty="0">
                          <a:latin typeface="Perpetua" pitchFamily="18" charset="0"/>
                        </a:rPr>
                        <a:t>A</a:t>
                      </a:r>
                    </a:p>
                    <a:p>
                      <a:pPr algn="ctr"/>
                      <a:r>
                        <a:rPr lang="en-US" sz="2400" dirty="0">
                          <a:latin typeface="Perpetua" pitchFamily="18" charset="0"/>
                        </a:rPr>
                        <a:t>B</a:t>
                      </a:r>
                    </a:p>
                    <a:p>
                      <a:pPr algn="ctr"/>
                      <a:r>
                        <a:rPr lang="en-US" sz="2400" dirty="0">
                          <a:latin typeface="Perpetua" pitchFamily="18" charset="0"/>
                        </a:rPr>
                        <a:t>C</a:t>
                      </a:r>
                    </a:p>
                    <a:p>
                      <a:pPr algn="ctr"/>
                      <a:r>
                        <a:rPr lang="en-US" sz="2400" dirty="0">
                          <a:latin typeface="Perpetua" pitchFamily="18" charset="0"/>
                        </a:rPr>
                        <a:t>D</a:t>
                      </a:r>
                    </a:p>
                    <a:p>
                      <a:pPr algn="ctr"/>
                      <a:r>
                        <a:rPr lang="en-US" sz="2400" dirty="0">
                          <a:latin typeface="Perpetua" pitchFamily="18" charset="0"/>
                        </a:rPr>
                        <a:t>E</a:t>
                      </a:r>
                    </a:p>
                    <a:p>
                      <a:pPr algn="ctr"/>
                      <a:r>
                        <a:rPr lang="en-US" sz="2400" dirty="0">
                          <a:latin typeface="Perpetua" pitchFamily="18" charset="0"/>
                        </a:rPr>
                        <a:t>F</a:t>
                      </a:r>
                    </a:p>
                    <a:p>
                      <a:pPr algn="ctr"/>
                      <a:r>
                        <a:rPr lang="en-US" sz="2400" dirty="0">
                          <a:latin typeface="Perpetua" pitchFamily="18" charset="0"/>
                        </a:rPr>
                        <a:t>G</a:t>
                      </a:r>
                    </a:p>
                    <a:p>
                      <a:pPr algn="ctr"/>
                      <a:r>
                        <a:rPr lang="en-US" sz="2400" dirty="0">
                          <a:latin typeface="Perpetua" pitchFamily="18" charset="0"/>
                        </a:rPr>
                        <a:t>H </a:t>
                      </a:r>
                    </a:p>
                    <a:p>
                      <a:pPr algn="ctr"/>
                      <a:r>
                        <a:rPr lang="en-US" sz="2400" dirty="0">
                          <a:latin typeface="Perpetua" pitchFamily="18" charset="0"/>
                        </a:rPr>
                        <a:t>I</a:t>
                      </a:r>
                    </a:p>
                  </a:txBody>
                  <a:tcPr/>
                </a:tc>
                <a:tc>
                  <a:txBody>
                    <a:bodyPr/>
                    <a:lstStyle/>
                    <a:p>
                      <a:pPr algn="ctr"/>
                      <a:r>
                        <a:rPr lang="en-US" sz="2400" dirty="0">
                          <a:latin typeface="Perpetua" pitchFamily="18" charset="0"/>
                        </a:rPr>
                        <a:t>-</a:t>
                      </a:r>
                    </a:p>
                    <a:p>
                      <a:pPr algn="ctr"/>
                      <a:r>
                        <a:rPr lang="en-US" sz="2400" dirty="0">
                          <a:latin typeface="Perpetua" pitchFamily="18" charset="0"/>
                        </a:rPr>
                        <a:t>A</a:t>
                      </a:r>
                    </a:p>
                    <a:p>
                      <a:pPr algn="ctr"/>
                      <a:r>
                        <a:rPr lang="en-US" sz="2400" dirty="0">
                          <a:latin typeface="Perpetua" pitchFamily="18" charset="0"/>
                        </a:rPr>
                        <a:t>A</a:t>
                      </a:r>
                    </a:p>
                    <a:p>
                      <a:pPr algn="ctr"/>
                      <a:r>
                        <a:rPr lang="en-US" sz="2400" dirty="0">
                          <a:latin typeface="Perpetua" pitchFamily="18" charset="0"/>
                        </a:rPr>
                        <a:t>A</a:t>
                      </a:r>
                    </a:p>
                    <a:p>
                      <a:pPr algn="ctr"/>
                      <a:r>
                        <a:rPr lang="en-US" sz="2400" dirty="0">
                          <a:latin typeface="Perpetua" pitchFamily="18" charset="0"/>
                        </a:rPr>
                        <a:t>A – B</a:t>
                      </a:r>
                    </a:p>
                    <a:p>
                      <a:pPr algn="ctr"/>
                      <a:r>
                        <a:rPr lang="en-US" sz="2400" dirty="0">
                          <a:latin typeface="Perpetua" pitchFamily="18" charset="0"/>
                        </a:rPr>
                        <a:t>A – 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Perpetua" pitchFamily="18" charset="0"/>
                          <a:ea typeface="+mn-ea"/>
                          <a:cs typeface="+mn-cs"/>
                        </a:rPr>
                        <a:t>A – B – 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Perpetua" pitchFamily="18" charset="0"/>
                          <a:ea typeface="+mn-ea"/>
                          <a:cs typeface="+mn-cs"/>
                        </a:rPr>
                        <a:t>A – B – E – 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Perpetua" pitchFamily="18" charset="0"/>
                          <a:ea typeface="+mn-ea"/>
                          <a:cs typeface="+mn-cs"/>
                        </a:rPr>
                        <a:t>A – B – E – G </a:t>
                      </a:r>
                      <a:r>
                        <a:rPr kumimoji="0" lang="en-US" sz="2400" b="0" i="0" u="none" strike="noStrike" kern="1200" cap="none" spc="0" normalizeH="0" baseline="0" noProof="0" dirty="0">
                          <a:ln>
                            <a:noFill/>
                          </a:ln>
                          <a:solidFill>
                            <a:schemeClr val="dk1"/>
                          </a:solidFill>
                          <a:effectLst/>
                          <a:uLnTx/>
                          <a:uFillTx/>
                          <a:latin typeface="Perpetua" pitchFamily="18" charset="0"/>
                          <a:ea typeface="+mn-ea"/>
                          <a:cs typeface="+mn-cs"/>
                        </a:rPr>
                        <a:t>– H </a:t>
                      </a:r>
                      <a:endParaRPr kumimoji="0" lang="en-US" sz="2400" b="0" i="0" u="none" strike="noStrike" kern="1200" cap="none" spc="0" normalizeH="0" baseline="0" noProof="0" dirty="0">
                        <a:ln>
                          <a:noFill/>
                        </a:ln>
                        <a:solidFill>
                          <a:prstClr val="black"/>
                        </a:solidFill>
                        <a:effectLst/>
                        <a:uLnTx/>
                        <a:uFillTx/>
                        <a:latin typeface="Perpetua" pitchFamily="18" charset="0"/>
                        <a:ea typeface="+mn-ea"/>
                        <a:cs typeface="+mn-cs"/>
                      </a:endParaRPr>
                    </a:p>
                  </a:txBody>
                  <a:tcPr/>
                </a:tc>
                <a:tc>
                  <a:txBody>
                    <a:bodyPr/>
                    <a:lstStyle/>
                    <a:p>
                      <a:pPr algn="ctr"/>
                      <a:r>
                        <a:rPr lang="en-US" sz="2400" dirty="0">
                          <a:latin typeface="Perpetua" pitchFamily="18" charset="0"/>
                        </a:rPr>
                        <a:t>0</a:t>
                      </a:r>
                    </a:p>
                    <a:p>
                      <a:pPr algn="ctr"/>
                      <a:r>
                        <a:rPr lang="en-US" sz="2400" dirty="0">
                          <a:latin typeface="Perpetua" pitchFamily="18" charset="0"/>
                        </a:rPr>
                        <a:t>50</a:t>
                      </a:r>
                    </a:p>
                    <a:p>
                      <a:pPr algn="ctr"/>
                      <a:r>
                        <a:rPr lang="en-US" sz="2400" dirty="0">
                          <a:latin typeface="Perpetua" pitchFamily="18" charset="0"/>
                        </a:rPr>
                        <a:t>50</a:t>
                      </a:r>
                    </a:p>
                    <a:p>
                      <a:pPr algn="ctr"/>
                      <a:r>
                        <a:rPr lang="en-US" sz="2400" dirty="0">
                          <a:latin typeface="Perpetua" pitchFamily="18" charset="0"/>
                        </a:rPr>
                        <a:t>50</a:t>
                      </a:r>
                    </a:p>
                    <a:p>
                      <a:pPr algn="ctr"/>
                      <a:r>
                        <a:rPr lang="en-US" sz="2400" dirty="0">
                          <a:latin typeface="Perpetua" pitchFamily="18" charset="0"/>
                        </a:rPr>
                        <a:t>117</a:t>
                      </a:r>
                    </a:p>
                    <a:p>
                      <a:pPr algn="ctr"/>
                      <a:r>
                        <a:rPr lang="en-US" sz="2400" dirty="0">
                          <a:latin typeface="Perpetua" pitchFamily="18" charset="0"/>
                        </a:rPr>
                        <a:t>140</a:t>
                      </a:r>
                    </a:p>
                    <a:p>
                      <a:pPr algn="ctr"/>
                      <a:r>
                        <a:rPr lang="en-US" sz="2400" dirty="0">
                          <a:latin typeface="Perpetua" pitchFamily="18" charset="0"/>
                        </a:rPr>
                        <a:t>152</a:t>
                      </a:r>
                    </a:p>
                    <a:p>
                      <a:pPr algn="ctr"/>
                      <a:r>
                        <a:rPr lang="en-US" sz="2400" dirty="0">
                          <a:latin typeface="Perpetua" pitchFamily="18" charset="0"/>
                        </a:rPr>
                        <a:t>362</a:t>
                      </a:r>
                    </a:p>
                    <a:p>
                      <a:pPr algn="ctr"/>
                      <a:r>
                        <a:rPr lang="en-US" sz="2400" dirty="0">
                          <a:latin typeface="Perpetua" pitchFamily="18" charset="0"/>
                        </a:rPr>
                        <a:t>427</a:t>
                      </a:r>
                    </a:p>
                  </a:txBody>
                  <a:tcPr/>
                </a:tc>
                <a:tc>
                  <a:txBody>
                    <a:bodyPr/>
                    <a:lstStyle/>
                    <a:p>
                      <a:pPr algn="ctr"/>
                      <a:r>
                        <a:rPr lang="en-US" sz="2400" dirty="0">
                          <a:latin typeface="Perpetua" pitchFamily="18" charset="0"/>
                        </a:rPr>
                        <a:t>50</a:t>
                      </a:r>
                    </a:p>
                    <a:p>
                      <a:pPr algn="ctr"/>
                      <a:r>
                        <a:rPr lang="en-US" sz="2400" dirty="0">
                          <a:latin typeface="Perpetua" pitchFamily="18" charset="0"/>
                        </a:rPr>
                        <a:t>67</a:t>
                      </a:r>
                    </a:p>
                    <a:p>
                      <a:pPr algn="ctr"/>
                      <a:r>
                        <a:rPr lang="en-US" sz="2400" dirty="0">
                          <a:latin typeface="Perpetua" pitchFamily="18" charset="0"/>
                        </a:rPr>
                        <a:t>90</a:t>
                      </a:r>
                    </a:p>
                    <a:p>
                      <a:pPr algn="ctr"/>
                      <a:r>
                        <a:rPr lang="en-US" sz="2400" dirty="0">
                          <a:latin typeface="Perpetua" pitchFamily="18" charset="0"/>
                        </a:rPr>
                        <a:t>35</a:t>
                      </a:r>
                    </a:p>
                    <a:p>
                      <a:pPr algn="ctr"/>
                      <a:r>
                        <a:rPr lang="en-US" sz="2400" dirty="0">
                          <a:latin typeface="Perpetua" pitchFamily="18" charset="0"/>
                        </a:rPr>
                        <a:t>35</a:t>
                      </a:r>
                    </a:p>
                    <a:p>
                      <a:pPr algn="ctr"/>
                      <a:r>
                        <a:rPr lang="en-US" sz="2400" dirty="0">
                          <a:latin typeface="Perpetua" pitchFamily="18" charset="0"/>
                        </a:rPr>
                        <a:t>55</a:t>
                      </a:r>
                    </a:p>
                    <a:p>
                      <a:pPr algn="ctr"/>
                      <a:r>
                        <a:rPr lang="en-US" sz="2400" dirty="0">
                          <a:latin typeface="Perpetua" pitchFamily="18" charset="0"/>
                        </a:rPr>
                        <a:t>210</a:t>
                      </a:r>
                    </a:p>
                    <a:p>
                      <a:pPr algn="ctr"/>
                      <a:r>
                        <a:rPr lang="en-US" sz="2400" dirty="0">
                          <a:latin typeface="Perpetua" pitchFamily="18" charset="0"/>
                        </a:rPr>
                        <a:t>65</a:t>
                      </a:r>
                    </a:p>
                    <a:p>
                      <a:pPr algn="ctr"/>
                      <a:r>
                        <a:rPr lang="en-US" sz="2400" dirty="0">
                          <a:latin typeface="Perpetua" pitchFamily="18" charset="0"/>
                        </a:rPr>
                        <a:t>40 </a:t>
                      </a:r>
                    </a:p>
                  </a:txBody>
                  <a:tcPr/>
                </a:tc>
                <a:tc>
                  <a:txBody>
                    <a:bodyPr/>
                    <a:lstStyle/>
                    <a:p>
                      <a:pPr algn="ctr"/>
                      <a:r>
                        <a:rPr lang="en-US" sz="2400" dirty="0">
                          <a:latin typeface="Perpetua" pitchFamily="18" charset="0"/>
                        </a:rPr>
                        <a:t>50</a:t>
                      </a:r>
                    </a:p>
                    <a:p>
                      <a:pPr algn="ctr"/>
                      <a:r>
                        <a:rPr lang="en-US" sz="2400" dirty="0">
                          <a:latin typeface="Perpetua" pitchFamily="18" charset="0"/>
                        </a:rPr>
                        <a:t>117</a:t>
                      </a:r>
                    </a:p>
                    <a:p>
                      <a:pPr algn="ctr"/>
                      <a:r>
                        <a:rPr lang="en-US" sz="2400" dirty="0">
                          <a:latin typeface="Perpetua" pitchFamily="18" charset="0"/>
                        </a:rPr>
                        <a:t>140</a:t>
                      </a:r>
                    </a:p>
                    <a:p>
                      <a:pPr algn="ctr"/>
                      <a:r>
                        <a:rPr lang="en-US" sz="2400" dirty="0">
                          <a:latin typeface="Perpetua" pitchFamily="18" charset="0"/>
                        </a:rPr>
                        <a:t>85</a:t>
                      </a:r>
                    </a:p>
                    <a:p>
                      <a:pPr algn="ctr"/>
                      <a:r>
                        <a:rPr lang="en-US" sz="2400" dirty="0">
                          <a:latin typeface="Perpetua" pitchFamily="18" charset="0"/>
                        </a:rPr>
                        <a:t>152</a:t>
                      </a:r>
                    </a:p>
                    <a:p>
                      <a:pPr algn="ctr"/>
                      <a:r>
                        <a:rPr lang="en-US" sz="2400" dirty="0">
                          <a:latin typeface="Perpetua" pitchFamily="18" charset="0"/>
                        </a:rPr>
                        <a:t>195</a:t>
                      </a:r>
                    </a:p>
                    <a:p>
                      <a:pPr algn="ctr"/>
                      <a:r>
                        <a:rPr lang="en-US" sz="2400" dirty="0">
                          <a:latin typeface="Perpetua" pitchFamily="18" charset="0"/>
                        </a:rPr>
                        <a:t>362</a:t>
                      </a:r>
                    </a:p>
                    <a:p>
                      <a:pPr algn="ctr"/>
                      <a:r>
                        <a:rPr lang="en-US" sz="2400" dirty="0">
                          <a:latin typeface="Perpetua" pitchFamily="18" charset="0"/>
                        </a:rPr>
                        <a:t>427</a:t>
                      </a:r>
                    </a:p>
                    <a:p>
                      <a:pPr algn="ctr"/>
                      <a:r>
                        <a:rPr lang="en-US" sz="2400" dirty="0">
                          <a:latin typeface="Perpetua" pitchFamily="18" charset="0"/>
                        </a:rPr>
                        <a:t>467</a:t>
                      </a: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99245"/>
            <a:ext cx="10515600" cy="5777718"/>
          </a:xfrm>
        </p:spPr>
        <p:txBody>
          <a:bodyPr/>
          <a:lstStyle/>
          <a:p>
            <a:pPr>
              <a:lnSpc>
                <a:spcPct val="150000"/>
              </a:lnSpc>
              <a:buFont typeface="Wingdings" panose="05000000000000000000" pitchFamily="2" charset="2"/>
              <a:buChar char="Ø"/>
            </a:pPr>
            <a:r>
              <a:rPr lang="en-US" dirty="0">
                <a:solidFill>
                  <a:srgbClr val="FF0000"/>
                </a:solidFill>
                <a:latin typeface="Times New Roman" panose="02020603050405020304" pitchFamily="18" charset="0"/>
                <a:cs typeface="Times New Roman" panose="02020603050405020304" pitchFamily="18" charset="0"/>
              </a:rPr>
              <a:t>Quite justified in small factories where</a:t>
            </a:r>
            <a:r>
              <a:rPr lang="en-US" dirty="0">
                <a:latin typeface="Times New Roman" panose="02020603050405020304" pitchFamily="18" charset="0"/>
                <a:cs typeface="Times New Roman" panose="02020603050405020304" pitchFamily="18" charset="0"/>
              </a:rPr>
              <a:t>:</a:t>
            </a:r>
          </a:p>
          <a:p>
            <a:pPr lvl="1">
              <a:lnSpc>
                <a:spcPct val="150000"/>
              </a:lnSpc>
            </a:pPr>
            <a:r>
              <a:rPr lang="en-US" sz="2800" dirty="0">
                <a:latin typeface="Times New Roman" panose="02020603050405020304" pitchFamily="18" charset="0"/>
                <a:cs typeface="Times New Roman" panose="02020603050405020304" pitchFamily="18" charset="0"/>
              </a:rPr>
              <a:t> </a:t>
            </a:r>
            <a:r>
              <a:rPr lang="en-US" sz="2800" dirty="0">
                <a:solidFill>
                  <a:srgbClr val="C00000"/>
                </a:solidFill>
                <a:latin typeface="Times New Roman" panose="02020603050405020304" pitchFamily="18" charset="0"/>
                <a:cs typeface="Times New Roman" panose="02020603050405020304" pitchFamily="18" charset="0"/>
              </a:rPr>
              <a:t>Down times </a:t>
            </a:r>
            <a:r>
              <a:rPr lang="en-US" sz="2800" dirty="0">
                <a:latin typeface="Times New Roman" panose="02020603050405020304" pitchFamily="18" charset="0"/>
                <a:cs typeface="Times New Roman" panose="02020603050405020304" pitchFamily="18" charset="0"/>
              </a:rPr>
              <a:t>are non-critical and repair costs are less than other type of maintenance</a:t>
            </a:r>
          </a:p>
          <a:p>
            <a:pPr lvl="1">
              <a:lnSpc>
                <a:spcPct val="150000"/>
              </a:lnSpc>
            </a:pPr>
            <a:r>
              <a:rPr lang="en-US" sz="2800" dirty="0">
                <a:solidFill>
                  <a:srgbClr val="C00000"/>
                </a:solidFill>
                <a:latin typeface="Times New Roman" panose="02020603050405020304" pitchFamily="18" charset="0"/>
                <a:cs typeface="Times New Roman" panose="02020603050405020304" pitchFamily="18" charset="0"/>
              </a:rPr>
              <a:t>Financial justification </a:t>
            </a:r>
            <a:r>
              <a:rPr lang="en-US" sz="2800" dirty="0">
                <a:latin typeface="Times New Roman" panose="02020603050405020304" pitchFamily="18" charset="0"/>
                <a:cs typeface="Times New Roman" panose="02020603050405020304" pitchFamily="18" charset="0"/>
              </a:rPr>
              <a:t>for scheduling are not felt</a:t>
            </a:r>
          </a:p>
          <a:p>
            <a:pPr marL="744538" lvl="1" indent="-519113">
              <a:lnSpc>
                <a:spcPct val="120000"/>
              </a:lnSpc>
              <a:buNone/>
              <a:defRPr/>
            </a:pPr>
            <a:endParaRPr lang="en-US" sz="2800" dirty="0">
              <a:latin typeface="Times New Roman" panose="02020603050405020304" pitchFamily="18" charset="0"/>
              <a:cs typeface="Times New Roman" panose="02020603050405020304" pitchFamily="18" charset="0"/>
            </a:endParaRPr>
          </a:p>
          <a:p>
            <a:pPr marL="744538" lvl="1" indent="-519113">
              <a:lnSpc>
                <a:spcPct val="120000"/>
              </a:lnSpc>
              <a:buFont typeface="Wingdings" panose="05000000000000000000" pitchFamily="2" charset="2"/>
              <a:buChar char="Ø"/>
              <a:defRPr/>
            </a:pPr>
            <a:r>
              <a:rPr lang="en-US" sz="2800" dirty="0">
                <a:latin typeface="Times New Roman" panose="02020603050405020304" pitchFamily="18" charset="0"/>
                <a:cs typeface="Times New Roman" panose="02020603050405020304" pitchFamily="18" charset="0"/>
              </a:rPr>
              <a:t>Corrective Maintenance Could be:</a:t>
            </a:r>
          </a:p>
          <a:p>
            <a:pPr marL="744538" lvl="1" indent="-287338">
              <a:lnSpc>
                <a:spcPct val="120000"/>
              </a:lnSpc>
              <a:buFontTx/>
              <a:buAutoNum type="arabicPeriod"/>
              <a:defRPr/>
            </a:pPr>
            <a:r>
              <a:rPr lang="en-US" sz="2800" dirty="0">
                <a:latin typeface="Times New Roman" panose="02020603050405020304" pitchFamily="18" charset="0"/>
                <a:cs typeface="Times New Roman" panose="02020603050405020304" pitchFamily="18" charset="0"/>
              </a:rPr>
              <a:t>Shutdown Maintenance</a:t>
            </a:r>
          </a:p>
          <a:p>
            <a:pPr marL="744538" lvl="1" indent="-287338">
              <a:lnSpc>
                <a:spcPct val="120000"/>
              </a:lnSpc>
              <a:buFontTx/>
              <a:buAutoNum type="arabicPeriod"/>
              <a:defRPr/>
            </a:pPr>
            <a:r>
              <a:rPr lang="en-US" sz="2800" dirty="0">
                <a:latin typeface="Times New Roman" panose="02020603050405020304" pitchFamily="18" charset="0"/>
                <a:cs typeface="Times New Roman" panose="02020603050405020304" pitchFamily="18" charset="0"/>
              </a:rPr>
              <a:t>Breakdown Maintenance</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6058861"/>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97F6E-A9B0-459A-B3EE-5E46EB25D5B6}"/>
              </a:ext>
            </a:extLst>
          </p:cNvPr>
          <p:cNvSpPr>
            <a:spLocks noGrp="1"/>
          </p:cNvSpPr>
          <p:nvPr>
            <p:ph type="title"/>
          </p:nvPr>
        </p:nvSpPr>
        <p:spPr>
          <a:xfrm>
            <a:off x="1905000" y="152400"/>
            <a:ext cx="9525000" cy="609600"/>
          </a:xfrm>
        </p:spPr>
        <p:txBody>
          <a:bodyPr>
            <a:normAutofit fontScale="90000"/>
          </a:bodyPr>
          <a:lstStyle/>
          <a:p>
            <a:pPr algn="r">
              <a:defRPr/>
            </a:pPr>
            <a:r>
              <a:rPr lang="en-US" dirty="0">
                <a:solidFill>
                  <a:schemeClr val="tx1"/>
                </a:solidFill>
              </a:rPr>
              <a:t>Cont. </a:t>
            </a:r>
          </a:p>
        </p:txBody>
      </p:sp>
      <p:sp>
        <p:nvSpPr>
          <p:cNvPr id="56323" name="Content Placeholder 2">
            <a:extLst>
              <a:ext uri="{FF2B5EF4-FFF2-40B4-BE49-F238E27FC236}">
                <a16:creationId xmlns:a16="http://schemas.microsoft.com/office/drawing/2014/main" id="{7B1CFF15-9474-4E2A-995A-FEE45BD14975}"/>
              </a:ext>
            </a:extLst>
          </p:cNvPr>
          <p:cNvSpPr>
            <a:spLocks noGrp="1"/>
          </p:cNvSpPr>
          <p:nvPr>
            <p:ph sz="quarter" idx="1"/>
          </p:nvPr>
        </p:nvSpPr>
        <p:spPr>
          <a:xfrm>
            <a:off x="304800" y="914400"/>
            <a:ext cx="11353800" cy="5486400"/>
          </a:xfrm>
        </p:spPr>
        <p:txBody>
          <a:bodyPr/>
          <a:lstStyle/>
          <a:p>
            <a:pPr marL="0" indent="0">
              <a:buFont typeface="Wingdings" panose="05000000000000000000" pitchFamily="2" charset="2"/>
              <a:buNone/>
            </a:pPr>
            <a:r>
              <a:rPr lang="en-US" altLang="en-US" sz="2800" b="1">
                <a:latin typeface="Perpetua" panose="02020502060401020303" pitchFamily="18" charset="0"/>
              </a:rPr>
              <a:t>The second phase is the backward pass </a:t>
            </a:r>
            <a:r>
              <a:rPr lang="en-US" altLang="en-US" sz="2800">
                <a:latin typeface="Perpetua" panose="02020502060401020303" pitchFamily="18" charset="0"/>
              </a:rPr>
              <a:t>(starting with the last node and proceeding back to the first node). </a:t>
            </a:r>
          </a:p>
          <a:p>
            <a:pPr marL="0" indent="0">
              <a:buFont typeface="Wingdings" panose="05000000000000000000" pitchFamily="2" charset="2"/>
              <a:buNone/>
            </a:pPr>
            <a:r>
              <a:rPr lang="en-US" altLang="en-US" sz="2800">
                <a:latin typeface="Perpetua" panose="02020502060401020303" pitchFamily="18" charset="0"/>
              </a:rPr>
              <a:t>We start this phase by assuming that the </a:t>
            </a:r>
            <a:r>
              <a:rPr lang="en-US" altLang="en-US" sz="2800" b="1">
                <a:latin typeface="Perpetua" panose="02020502060401020303" pitchFamily="18" charset="0"/>
              </a:rPr>
              <a:t>total project time Tcp,</a:t>
            </a:r>
            <a:r>
              <a:rPr lang="en-US" altLang="en-US" sz="2800">
                <a:latin typeface="Perpetua" panose="02020502060401020303" pitchFamily="18" charset="0"/>
              </a:rPr>
              <a:t> is </a:t>
            </a:r>
            <a:r>
              <a:rPr lang="en-US" altLang="en-US" sz="2800" b="1">
                <a:latin typeface="Perpetua" panose="02020502060401020303" pitchFamily="18" charset="0"/>
              </a:rPr>
              <a:t>the earliest finish time</a:t>
            </a:r>
            <a:r>
              <a:rPr lang="en-US" altLang="en-US" sz="2800">
                <a:latin typeface="Perpetua" panose="02020502060401020303" pitchFamily="18" charset="0"/>
              </a:rPr>
              <a:t>, EF, of the last activity found in the forward pass. </a:t>
            </a:r>
          </a:p>
          <a:p>
            <a:pPr marL="0" indent="0">
              <a:buFont typeface="Wingdings" panose="05000000000000000000" pitchFamily="2" charset="2"/>
              <a:buNone/>
            </a:pPr>
            <a:r>
              <a:rPr lang="en-US" altLang="en-US" sz="2800">
                <a:latin typeface="Perpetua" panose="02020502060401020303" pitchFamily="18" charset="0"/>
              </a:rPr>
              <a:t>In this phase, the </a:t>
            </a:r>
            <a:r>
              <a:rPr lang="en-US" altLang="en-US" sz="2800" b="1">
                <a:latin typeface="Perpetua" panose="02020502060401020303" pitchFamily="18" charset="0"/>
              </a:rPr>
              <a:t>latest finish time, LF,</a:t>
            </a:r>
            <a:r>
              <a:rPr lang="en-US" altLang="en-US" sz="2800">
                <a:latin typeface="Perpetua" panose="02020502060401020303" pitchFamily="18" charset="0"/>
              </a:rPr>
              <a:t> and </a:t>
            </a:r>
            <a:r>
              <a:rPr lang="en-US" altLang="en-US" sz="2800" b="1">
                <a:latin typeface="Perpetua" panose="02020502060401020303" pitchFamily="18" charset="0"/>
              </a:rPr>
              <a:t>latest start time, LS</a:t>
            </a:r>
            <a:r>
              <a:rPr lang="en-US" altLang="en-US" sz="2800">
                <a:latin typeface="Perpetua" panose="02020502060401020303" pitchFamily="18" charset="0"/>
              </a:rPr>
              <a:t>, are </a:t>
            </a:r>
            <a:r>
              <a:rPr lang="en-US" altLang="en-US" sz="2800" b="1">
                <a:latin typeface="Perpetua" panose="02020502060401020303" pitchFamily="18" charset="0"/>
              </a:rPr>
              <a:t>determined for each activity. </a:t>
            </a:r>
          </a:p>
          <a:p>
            <a:pPr marL="0" indent="0">
              <a:buFont typeface="Wingdings" panose="05000000000000000000" pitchFamily="2" charset="2"/>
              <a:buNone/>
            </a:pPr>
            <a:r>
              <a:rPr lang="en-US" altLang="en-US" sz="2800">
                <a:latin typeface="Perpetua" panose="02020502060401020303" pitchFamily="18" charset="0"/>
              </a:rPr>
              <a:t>The </a:t>
            </a:r>
            <a:r>
              <a:rPr lang="en-US" altLang="en-US" sz="2800" b="1">
                <a:latin typeface="Perpetua" panose="02020502060401020303" pitchFamily="18" charset="0"/>
              </a:rPr>
              <a:t>latest finish time Lfi  </a:t>
            </a:r>
            <a:r>
              <a:rPr lang="en-US" altLang="en-US" sz="2800">
                <a:latin typeface="Perpetua" panose="02020502060401020303" pitchFamily="18" charset="0"/>
              </a:rPr>
              <a:t>for a given </a:t>
            </a:r>
            <a:r>
              <a:rPr lang="en-US" altLang="en-US" sz="2800" b="1">
                <a:latin typeface="Perpetua" panose="02020502060401020303" pitchFamily="18" charset="0"/>
              </a:rPr>
              <a:t>activity, i</a:t>
            </a:r>
            <a:r>
              <a:rPr lang="en-US" altLang="en-US" sz="2800">
                <a:latin typeface="Perpetua" panose="02020502060401020303" pitchFamily="18" charset="0"/>
              </a:rPr>
              <a:t>, is the latest possible time that activity i must be completed in order to finish the whole project on schedule. Its value is determined by -  </a:t>
            </a:r>
            <a:r>
              <a:rPr lang="en-US" altLang="en-US" sz="2800" b="1">
                <a:latin typeface="Perpetua" panose="02020502060401020303" pitchFamily="18" charset="0"/>
              </a:rPr>
              <a:t>subtracting from Tcp the activity time along the longest path leading backward from the last node. </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a:extLst>
              <a:ext uri="{FF2B5EF4-FFF2-40B4-BE49-F238E27FC236}">
                <a16:creationId xmlns:a16="http://schemas.microsoft.com/office/drawing/2014/main" id="{E503B2F0-159F-4E3C-AA1D-2420B77BB76B}"/>
              </a:ext>
            </a:extLst>
          </p:cNvPr>
          <p:cNvSpPr>
            <a:spLocks noGrp="1"/>
          </p:cNvSpPr>
          <p:nvPr>
            <p:ph sz="quarter" idx="1"/>
          </p:nvPr>
        </p:nvSpPr>
        <p:spPr>
          <a:xfrm>
            <a:off x="1676400" y="381000"/>
            <a:ext cx="9601200" cy="6248400"/>
          </a:xfrm>
        </p:spPr>
        <p:txBody>
          <a:bodyPr/>
          <a:lstStyle/>
          <a:p>
            <a:pPr marL="0" indent="0">
              <a:buClr>
                <a:srgbClr val="FE8637"/>
              </a:buClr>
              <a:buFont typeface="Wingdings" panose="05000000000000000000" pitchFamily="2" charset="2"/>
              <a:buNone/>
            </a:pPr>
            <a:r>
              <a:rPr lang="en-US" altLang="en-US">
                <a:solidFill>
                  <a:srgbClr val="000000"/>
                </a:solidFill>
                <a:latin typeface="Perpetua" panose="02020502060401020303" pitchFamily="18" charset="0"/>
              </a:rPr>
              <a:t>For the last activity of the schedule, LF is set to be the</a:t>
            </a:r>
            <a:r>
              <a:rPr lang="en-US" altLang="en-US" b="1">
                <a:solidFill>
                  <a:srgbClr val="000000"/>
                </a:solidFill>
                <a:latin typeface="Perpetua" panose="02020502060401020303" pitchFamily="18" charset="0"/>
              </a:rPr>
              <a:t> total time duration of the project, Tcp. </a:t>
            </a:r>
            <a:r>
              <a:rPr lang="en-US" altLang="en-US">
                <a:solidFill>
                  <a:srgbClr val="000000"/>
                </a:solidFill>
                <a:latin typeface="Perpetua" panose="02020502060401020303" pitchFamily="18" charset="0"/>
              </a:rPr>
              <a:t>The latest finish time, </a:t>
            </a:r>
            <a:r>
              <a:rPr lang="en-US" altLang="en-US" b="1">
                <a:solidFill>
                  <a:srgbClr val="000000"/>
                </a:solidFill>
                <a:latin typeface="Perpetua" panose="02020502060401020303" pitchFamily="18" charset="0"/>
              </a:rPr>
              <a:t>LFi, </a:t>
            </a:r>
            <a:r>
              <a:rPr lang="en-US" altLang="en-US">
                <a:solidFill>
                  <a:srgbClr val="000000"/>
                </a:solidFill>
                <a:latin typeface="Perpetua" panose="02020502060401020303" pitchFamily="18" charset="0"/>
              </a:rPr>
              <a:t>for a given activity, i, is </a:t>
            </a:r>
            <a:r>
              <a:rPr lang="en-US" altLang="en-US" b="1">
                <a:solidFill>
                  <a:srgbClr val="000000"/>
                </a:solidFill>
                <a:latin typeface="Perpetua" panose="02020502060401020303" pitchFamily="18" charset="0"/>
              </a:rPr>
              <a:t>its </a:t>
            </a:r>
            <a:r>
              <a:rPr lang="en-US" altLang="en-US" b="1" u="sng">
                <a:solidFill>
                  <a:srgbClr val="000000"/>
                </a:solidFill>
                <a:latin typeface="Perpetua" panose="02020502060401020303" pitchFamily="18" charset="0"/>
              </a:rPr>
              <a:t>latest finish time minus its activity time Tai. </a:t>
            </a:r>
            <a:endParaRPr lang="en-US" altLang="en-US" sz="2800">
              <a:solidFill>
                <a:srgbClr val="000000"/>
              </a:solidFill>
              <a:latin typeface="Perpetua" panose="02020502060401020303" pitchFamily="18" charset="0"/>
            </a:endParaRPr>
          </a:p>
          <a:p>
            <a:pPr marL="0" indent="0">
              <a:buClr>
                <a:srgbClr val="FE8637"/>
              </a:buClr>
              <a:buFont typeface="Wingdings" panose="05000000000000000000" pitchFamily="2" charset="2"/>
              <a:buNone/>
            </a:pPr>
            <a:r>
              <a:rPr lang="en-US" altLang="en-US" sz="2800">
                <a:solidFill>
                  <a:srgbClr val="000000"/>
                </a:solidFill>
                <a:latin typeface="Perpetua" panose="02020502060401020303" pitchFamily="18" charset="0"/>
              </a:rPr>
              <a:t>The calculations for the bearing overhaul example are shown in Table.</a:t>
            </a:r>
          </a:p>
          <a:p>
            <a:pPr marL="0" indent="0">
              <a:buClr>
                <a:srgbClr val="FE8637"/>
              </a:buClr>
              <a:buFont typeface="Wingdings" panose="05000000000000000000" pitchFamily="2" charset="2"/>
              <a:buNone/>
            </a:pPr>
            <a:endParaRPr lang="en-US" altLang="en-US" sz="2800">
              <a:solidFill>
                <a:srgbClr val="000000"/>
              </a:solidFill>
              <a:latin typeface="Perpetua" panose="02020502060401020303" pitchFamily="18" charset="0"/>
            </a:endParaRPr>
          </a:p>
          <a:p>
            <a:pPr marL="0" indent="0">
              <a:buFont typeface="Wingdings" panose="05000000000000000000" pitchFamily="2" charset="2"/>
              <a:buNone/>
            </a:pPr>
            <a:endParaRPr lang="en-US" altLang="en-US"/>
          </a:p>
        </p:txBody>
      </p:sp>
      <p:graphicFrame>
        <p:nvGraphicFramePr>
          <p:cNvPr id="3" name="Table 2">
            <a:extLst>
              <a:ext uri="{FF2B5EF4-FFF2-40B4-BE49-F238E27FC236}">
                <a16:creationId xmlns:a16="http://schemas.microsoft.com/office/drawing/2014/main" id="{6B7C0949-73E9-44EC-AC88-F3BE53BA6506}"/>
              </a:ext>
            </a:extLst>
          </p:cNvPr>
          <p:cNvGraphicFramePr>
            <a:graphicFrameLocks noGrp="1"/>
          </p:cNvGraphicFramePr>
          <p:nvPr/>
        </p:nvGraphicFramePr>
        <p:xfrm>
          <a:off x="1752600" y="2514600"/>
          <a:ext cx="8458200" cy="420624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tblGrid>
              <a:tr h="822960">
                <a:tc>
                  <a:txBody>
                    <a:bodyPr/>
                    <a:lstStyle/>
                    <a:p>
                      <a:pPr algn="ctr"/>
                      <a:r>
                        <a:rPr lang="en-US" sz="2400" dirty="0">
                          <a:solidFill>
                            <a:schemeClr val="tx1"/>
                          </a:solidFill>
                          <a:latin typeface="Perpetua" pitchFamily="18" charset="0"/>
                        </a:rPr>
                        <a:t>Activity i</a:t>
                      </a:r>
                    </a:p>
                  </a:txBody>
                  <a:tcPr/>
                </a:tc>
                <a:tc>
                  <a:txBody>
                    <a:bodyPr/>
                    <a:lstStyle/>
                    <a:p>
                      <a:pPr algn="ctr"/>
                      <a:r>
                        <a:rPr lang="en-US" sz="2400" dirty="0">
                          <a:solidFill>
                            <a:schemeClr val="tx1"/>
                          </a:solidFill>
                          <a:latin typeface="Perpetua" pitchFamily="18" charset="0"/>
                        </a:rPr>
                        <a:t> longest</a:t>
                      </a:r>
                      <a:r>
                        <a:rPr lang="en-US" sz="2400" baseline="0" dirty="0">
                          <a:solidFill>
                            <a:schemeClr val="tx1"/>
                          </a:solidFill>
                          <a:latin typeface="Perpetua" pitchFamily="18" charset="0"/>
                        </a:rPr>
                        <a:t> forward </a:t>
                      </a:r>
                      <a:r>
                        <a:rPr kumimoji="0" lang="en-US" sz="2400" b="0" i="0" u="none" strike="noStrike" kern="1200" cap="none" spc="0" normalizeH="0" baseline="0" noProof="0" dirty="0">
                          <a:ln>
                            <a:noFill/>
                          </a:ln>
                          <a:solidFill>
                            <a:schemeClr val="tx1"/>
                          </a:solidFill>
                          <a:effectLst/>
                          <a:uLnTx/>
                          <a:uFillTx/>
                          <a:latin typeface="Perpetua" pitchFamily="18" charset="0"/>
                          <a:ea typeface="+mn-ea"/>
                          <a:cs typeface="+mn-cs"/>
                        </a:rPr>
                        <a:t>path </a:t>
                      </a:r>
                      <a:endParaRPr lang="en-US" sz="2400" dirty="0">
                        <a:solidFill>
                          <a:schemeClr val="tx1"/>
                        </a:solidFill>
                        <a:latin typeface="Perpetua" pitchFamily="18" charset="0"/>
                      </a:endParaRPr>
                    </a:p>
                  </a:txBody>
                  <a:tcPr/>
                </a:tc>
                <a:tc>
                  <a:txBody>
                    <a:bodyPr/>
                    <a:lstStyle/>
                    <a:p>
                      <a:pPr algn="ctr"/>
                      <a:r>
                        <a:rPr lang="en-US" sz="2400" dirty="0">
                          <a:solidFill>
                            <a:schemeClr val="tx1"/>
                          </a:solidFill>
                          <a:latin typeface="Perpetua" pitchFamily="18" charset="0"/>
                        </a:rPr>
                        <a:t>Length of longest path</a:t>
                      </a:r>
                    </a:p>
                  </a:txBody>
                  <a:tcPr/>
                </a:tc>
                <a:tc>
                  <a:txBody>
                    <a:bodyPr/>
                    <a:lstStyle/>
                    <a:p>
                      <a:endParaRPr lang="en-US"/>
                    </a:p>
                  </a:txBody>
                  <a:tcPr>
                    <a:blipFill rotWithShape="1">
                      <a:blip r:embed="rId2"/>
                      <a:stretch>
                        <a:fillRect l="-389333" t="-5926" r="-127556" b="-427407"/>
                      </a:stretch>
                    </a:blipFill>
                  </a:tcPr>
                </a:tc>
                <a:tc>
                  <a:txBody>
                    <a:bodyPr/>
                    <a:lstStyle/>
                    <a:p>
                      <a:endParaRPr lang="en-US"/>
                    </a:p>
                  </a:txBody>
                  <a:tcPr>
                    <a:blipFill rotWithShape="1">
                      <a:blip r:embed="rId2"/>
                      <a:stretch>
                        <a:fillRect l="-803650" t="-5926" r="-109489" b="-427407"/>
                      </a:stretch>
                    </a:blipFill>
                  </a:tcPr>
                </a:tc>
                <a:tc>
                  <a:txBody>
                    <a:bodyPr/>
                    <a:lstStyle/>
                    <a:p>
                      <a:endParaRPr lang="en-US"/>
                    </a:p>
                  </a:txBody>
                  <a:tcPr>
                    <a:blipFill rotWithShape="1">
                      <a:blip r:embed="rId2"/>
                      <a:stretch>
                        <a:fillRect l="-825333" t="-5926" b="-427407"/>
                      </a:stretch>
                    </a:blipFill>
                  </a:tcPr>
                </a:tc>
                <a:extLst>
                  <a:ext uri="{0D108BD9-81ED-4DB2-BD59-A6C34878D82A}">
                    <a16:rowId xmlns:a16="http://schemas.microsoft.com/office/drawing/2014/main" val="10000"/>
                  </a:ext>
                </a:extLst>
              </a:tr>
              <a:tr h="3383280">
                <a:tc>
                  <a:txBody>
                    <a:bodyPr/>
                    <a:lstStyle/>
                    <a:p>
                      <a:pPr algn="ctr"/>
                      <a:r>
                        <a:rPr lang="en-US" sz="2400" dirty="0">
                          <a:latin typeface="Perpetua" pitchFamily="18" charset="0"/>
                        </a:rPr>
                        <a:t>I</a:t>
                      </a:r>
                    </a:p>
                    <a:p>
                      <a:pPr algn="ctr"/>
                      <a:r>
                        <a:rPr lang="en-US" sz="2400" dirty="0">
                          <a:latin typeface="Perpetua" pitchFamily="18" charset="0"/>
                        </a:rPr>
                        <a:t>H </a:t>
                      </a:r>
                    </a:p>
                    <a:p>
                      <a:pPr algn="ctr"/>
                      <a:r>
                        <a:rPr lang="en-US" sz="2400" dirty="0">
                          <a:latin typeface="Perpetua" pitchFamily="18" charset="0"/>
                        </a:rPr>
                        <a:t>G</a:t>
                      </a:r>
                    </a:p>
                    <a:p>
                      <a:pPr algn="ctr"/>
                      <a:r>
                        <a:rPr lang="en-US" sz="2400" dirty="0">
                          <a:latin typeface="Perpetua" pitchFamily="18" charset="0"/>
                        </a:rPr>
                        <a:t>F</a:t>
                      </a:r>
                    </a:p>
                    <a:p>
                      <a:pPr algn="ctr"/>
                      <a:r>
                        <a:rPr lang="en-US" sz="2400" dirty="0">
                          <a:latin typeface="Perpetua" pitchFamily="18" charset="0"/>
                        </a:rPr>
                        <a:t>E</a:t>
                      </a:r>
                    </a:p>
                    <a:p>
                      <a:pPr algn="ctr"/>
                      <a:r>
                        <a:rPr lang="en-US" sz="2400" dirty="0">
                          <a:latin typeface="Perpetua" pitchFamily="18" charset="0"/>
                        </a:rPr>
                        <a:t>D</a:t>
                      </a:r>
                    </a:p>
                    <a:p>
                      <a:pPr algn="ctr"/>
                      <a:r>
                        <a:rPr lang="en-US" sz="2400" dirty="0">
                          <a:latin typeface="Perpetua" pitchFamily="18" charset="0"/>
                        </a:rPr>
                        <a:t>C</a:t>
                      </a:r>
                    </a:p>
                    <a:p>
                      <a:pPr algn="ctr"/>
                      <a:r>
                        <a:rPr lang="en-US" sz="2400" dirty="0">
                          <a:latin typeface="Perpetua" pitchFamily="18" charset="0"/>
                        </a:rPr>
                        <a:t>B</a:t>
                      </a:r>
                    </a:p>
                    <a:p>
                      <a:pPr algn="ctr"/>
                      <a:r>
                        <a:rPr kumimoji="0" lang="en-US" sz="2400" b="0" i="0" u="none" strike="noStrike" kern="1200" cap="none" spc="0" normalizeH="0" baseline="0" noProof="0" dirty="0">
                          <a:ln>
                            <a:noFill/>
                          </a:ln>
                          <a:solidFill>
                            <a:prstClr val="black"/>
                          </a:solidFill>
                          <a:effectLst/>
                          <a:uLnTx/>
                          <a:uFillTx/>
                          <a:latin typeface="Perpetua" pitchFamily="18" charset="0"/>
                          <a:ea typeface="+mn-ea"/>
                          <a:cs typeface="+mn-cs"/>
                        </a:rPr>
                        <a:t>A</a:t>
                      </a:r>
                    </a:p>
                  </a:txBody>
                  <a:tcPr/>
                </a:tc>
                <a:tc>
                  <a:txBody>
                    <a:bodyPr/>
                    <a:lstStyle/>
                    <a:p>
                      <a:pPr algn="ctr"/>
                      <a:r>
                        <a:rPr lang="en-US" sz="2400" dirty="0">
                          <a:latin typeface="Perpetua" pitchFamily="18" charset="0"/>
                        </a:rPr>
                        <a:t>- </a:t>
                      </a:r>
                    </a:p>
                    <a:p>
                      <a:pPr algn="ctr"/>
                      <a:r>
                        <a:rPr lang="en-US" sz="2400" dirty="0">
                          <a:latin typeface="Perpetua" pitchFamily="18" charset="0"/>
                        </a:rPr>
                        <a:t>I</a:t>
                      </a:r>
                    </a:p>
                    <a:p>
                      <a:pPr algn="ctr"/>
                      <a:r>
                        <a:rPr lang="en-US" sz="2400" dirty="0">
                          <a:latin typeface="Perpetua" pitchFamily="18" charset="0"/>
                        </a:rPr>
                        <a:t>I – H  </a:t>
                      </a:r>
                    </a:p>
                    <a:p>
                      <a:pPr algn="ctr"/>
                      <a:r>
                        <a:rPr lang="en-US" sz="2400" dirty="0">
                          <a:latin typeface="Perpetua" pitchFamily="18" charset="0"/>
                        </a:rPr>
                        <a:t>I</a:t>
                      </a:r>
                      <a:r>
                        <a:rPr lang="en-US" sz="2400" baseline="0" dirty="0">
                          <a:latin typeface="Perpetua" pitchFamily="18" charset="0"/>
                        </a:rPr>
                        <a:t> – 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Perpetua" pitchFamily="18" charset="0"/>
                          <a:ea typeface="+mn-ea"/>
                          <a:cs typeface="+mn-cs"/>
                        </a:rPr>
                        <a:t>I – H – 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Perpetua" pitchFamily="18" charset="0"/>
                          <a:ea typeface="+mn-ea"/>
                          <a:cs typeface="+mn-cs"/>
                        </a:rPr>
                        <a:t>I – 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Perpetua" pitchFamily="18" charset="0"/>
                          <a:ea typeface="+mn-ea"/>
                          <a:cs typeface="+mn-cs"/>
                        </a:rPr>
                        <a:t>I – H – 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Perpetua" pitchFamily="18" charset="0"/>
                          <a:ea typeface="+mn-ea"/>
                          <a:cs typeface="+mn-cs"/>
                        </a:rPr>
                        <a:t>I – H – G – 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Perpetua" pitchFamily="18" charset="0"/>
                          <a:ea typeface="+mn-ea"/>
                          <a:cs typeface="+mn-cs"/>
                        </a:rPr>
                        <a:t>I – H – G – E – B</a:t>
                      </a:r>
                    </a:p>
                  </a:txBody>
                  <a:tcPr/>
                </a:tc>
                <a:tc>
                  <a:txBody>
                    <a:bodyPr/>
                    <a:lstStyle/>
                    <a:p>
                      <a:pPr algn="ctr"/>
                      <a:r>
                        <a:rPr lang="en-US" sz="2400" dirty="0">
                          <a:latin typeface="Perpetua" pitchFamily="18" charset="0"/>
                        </a:rPr>
                        <a:t>0</a:t>
                      </a:r>
                    </a:p>
                    <a:p>
                      <a:pPr algn="ctr"/>
                      <a:r>
                        <a:rPr lang="en-US" sz="2400" dirty="0">
                          <a:latin typeface="Perpetua" pitchFamily="18" charset="0"/>
                        </a:rPr>
                        <a:t>40</a:t>
                      </a:r>
                    </a:p>
                    <a:p>
                      <a:pPr algn="ctr"/>
                      <a:r>
                        <a:rPr lang="en-US" sz="2400" dirty="0">
                          <a:latin typeface="Perpetua" pitchFamily="18" charset="0"/>
                        </a:rPr>
                        <a:t>105</a:t>
                      </a:r>
                    </a:p>
                    <a:p>
                      <a:pPr algn="ctr"/>
                      <a:r>
                        <a:rPr lang="en-US" sz="2400" dirty="0">
                          <a:latin typeface="Perpetua" pitchFamily="18" charset="0"/>
                        </a:rPr>
                        <a:t>105</a:t>
                      </a:r>
                    </a:p>
                    <a:p>
                      <a:pPr algn="ctr"/>
                      <a:r>
                        <a:rPr lang="en-US" sz="2400" dirty="0">
                          <a:latin typeface="Perpetua" pitchFamily="18" charset="0"/>
                        </a:rPr>
                        <a:t>315</a:t>
                      </a:r>
                    </a:p>
                    <a:p>
                      <a:pPr algn="ctr"/>
                      <a:r>
                        <a:rPr lang="en-US" sz="2400" dirty="0">
                          <a:latin typeface="Perpetua" pitchFamily="18" charset="0"/>
                        </a:rPr>
                        <a:t>105</a:t>
                      </a:r>
                    </a:p>
                    <a:p>
                      <a:pPr algn="ctr"/>
                      <a:r>
                        <a:rPr lang="en-US" sz="2400" dirty="0">
                          <a:latin typeface="Perpetua" pitchFamily="18" charset="0"/>
                        </a:rPr>
                        <a:t>160</a:t>
                      </a:r>
                    </a:p>
                    <a:p>
                      <a:pPr algn="ctr"/>
                      <a:r>
                        <a:rPr lang="en-US" sz="2400" dirty="0">
                          <a:latin typeface="Perpetua" pitchFamily="18" charset="0"/>
                        </a:rPr>
                        <a:t>350</a:t>
                      </a:r>
                    </a:p>
                    <a:p>
                      <a:pPr algn="ctr"/>
                      <a:r>
                        <a:rPr lang="en-US" sz="2400" dirty="0">
                          <a:latin typeface="Perpetua" pitchFamily="18" charset="0"/>
                        </a:rPr>
                        <a:t>417</a:t>
                      </a:r>
                    </a:p>
                  </a:txBody>
                  <a:tcPr/>
                </a:tc>
                <a:tc>
                  <a:txBody>
                    <a:bodyPr/>
                    <a:lstStyle/>
                    <a:p>
                      <a:pPr algn="ctr"/>
                      <a:r>
                        <a:rPr lang="en-US" sz="2400" dirty="0">
                          <a:latin typeface="Perpetua" pitchFamily="18" charset="0"/>
                        </a:rPr>
                        <a:t>467</a:t>
                      </a:r>
                    </a:p>
                    <a:p>
                      <a:pPr algn="ctr"/>
                      <a:r>
                        <a:rPr lang="en-US" sz="2400" dirty="0">
                          <a:latin typeface="Perpetua" pitchFamily="18" charset="0"/>
                        </a:rPr>
                        <a:t>427</a:t>
                      </a:r>
                    </a:p>
                    <a:p>
                      <a:pPr algn="ctr"/>
                      <a:r>
                        <a:rPr lang="en-US" sz="2400" dirty="0">
                          <a:latin typeface="Perpetua" pitchFamily="18" charset="0"/>
                        </a:rPr>
                        <a:t>362</a:t>
                      </a:r>
                    </a:p>
                    <a:p>
                      <a:pPr algn="ctr"/>
                      <a:r>
                        <a:rPr lang="en-US" sz="2400" dirty="0">
                          <a:latin typeface="Perpetua" pitchFamily="18" charset="0"/>
                        </a:rPr>
                        <a:t>362</a:t>
                      </a:r>
                    </a:p>
                    <a:p>
                      <a:pPr algn="ctr"/>
                      <a:r>
                        <a:rPr lang="en-US" sz="2400" dirty="0">
                          <a:latin typeface="Perpetua" pitchFamily="18" charset="0"/>
                        </a:rPr>
                        <a:t>152</a:t>
                      </a:r>
                    </a:p>
                    <a:p>
                      <a:pPr algn="ctr"/>
                      <a:r>
                        <a:rPr lang="en-US" sz="2400" dirty="0">
                          <a:latin typeface="Perpetua" pitchFamily="18" charset="0"/>
                        </a:rPr>
                        <a:t>362</a:t>
                      </a:r>
                    </a:p>
                    <a:p>
                      <a:pPr algn="ctr"/>
                      <a:r>
                        <a:rPr lang="en-US" sz="2400" dirty="0">
                          <a:latin typeface="Perpetua" pitchFamily="18" charset="0"/>
                        </a:rPr>
                        <a:t>362</a:t>
                      </a:r>
                    </a:p>
                    <a:p>
                      <a:pPr algn="ctr"/>
                      <a:r>
                        <a:rPr lang="en-US" sz="2400" dirty="0">
                          <a:latin typeface="Perpetua" pitchFamily="18" charset="0"/>
                        </a:rPr>
                        <a:t>117</a:t>
                      </a:r>
                    </a:p>
                    <a:p>
                      <a:pPr algn="ctr"/>
                      <a:r>
                        <a:rPr lang="en-US" sz="2400" dirty="0">
                          <a:latin typeface="Perpetua" pitchFamily="18" charset="0"/>
                        </a:rPr>
                        <a:t>50</a:t>
                      </a:r>
                    </a:p>
                  </a:txBody>
                  <a:tcPr/>
                </a:tc>
                <a:tc>
                  <a:txBody>
                    <a:bodyPr/>
                    <a:lstStyle/>
                    <a:p>
                      <a:pPr algn="ctr"/>
                      <a:r>
                        <a:rPr lang="en-US" sz="2400" dirty="0">
                          <a:latin typeface="Perpetua" pitchFamily="18" charset="0"/>
                        </a:rPr>
                        <a:t>40</a:t>
                      </a:r>
                    </a:p>
                    <a:p>
                      <a:pPr algn="ctr"/>
                      <a:r>
                        <a:rPr lang="en-US" sz="2400" dirty="0">
                          <a:latin typeface="Perpetua" pitchFamily="18" charset="0"/>
                        </a:rPr>
                        <a:t>65</a:t>
                      </a:r>
                    </a:p>
                    <a:p>
                      <a:pPr algn="ctr"/>
                      <a:r>
                        <a:rPr lang="en-US" sz="2400" dirty="0">
                          <a:latin typeface="Perpetua" pitchFamily="18" charset="0"/>
                        </a:rPr>
                        <a:t>210</a:t>
                      </a:r>
                    </a:p>
                    <a:p>
                      <a:pPr algn="ctr"/>
                      <a:r>
                        <a:rPr lang="en-US" sz="2400" dirty="0">
                          <a:latin typeface="Perpetua" pitchFamily="18" charset="0"/>
                        </a:rPr>
                        <a:t>55</a:t>
                      </a:r>
                    </a:p>
                    <a:p>
                      <a:pPr algn="ctr"/>
                      <a:r>
                        <a:rPr lang="en-US" sz="2400" dirty="0">
                          <a:latin typeface="Perpetua" pitchFamily="18" charset="0"/>
                        </a:rPr>
                        <a:t>35</a:t>
                      </a:r>
                    </a:p>
                    <a:p>
                      <a:pPr algn="ctr"/>
                      <a:r>
                        <a:rPr lang="en-US" sz="2400" dirty="0">
                          <a:latin typeface="Perpetua" pitchFamily="18" charset="0"/>
                        </a:rPr>
                        <a:t>35</a:t>
                      </a:r>
                    </a:p>
                    <a:p>
                      <a:pPr algn="ctr"/>
                      <a:r>
                        <a:rPr lang="en-US" sz="2400" dirty="0">
                          <a:latin typeface="Perpetua" pitchFamily="18" charset="0"/>
                        </a:rPr>
                        <a:t>90</a:t>
                      </a:r>
                    </a:p>
                    <a:p>
                      <a:pPr algn="ctr"/>
                      <a:r>
                        <a:rPr lang="en-US" sz="2400" dirty="0">
                          <a:latin typeface="Perpetua" pitchFamily="18" charset="0"/>
                        </a:rPr>
                        <a:t>67</a:t>
                      </a:r>
                    </a:p>
                    <a:p>
                      <a:pPr algn="ctr"/>
                      <a:r>
                        <a:rPr lang="en-US" sz="2400" dirty="0">
                          <a:latin typeface="Perpetua" pitchFamily="18" charset="0"/>
                        </a:rPr>
                        <a:t>50</a:t>
                      </a:r>
                    </a:p>
                  </a:txBody>
                  <a:tcPr/>
                </a:tc>
                <a:tc>
                  <a:txBody>
                    <a:bodyPr/>
                    <a:lstStyle/>
                    <a:p>
                      <a:pPr algn="ctr"/>
                      <a:r>
                        <a:rPr lang="en-US" sz="2400" dirty="0">
                          <a:latin typeface="Perpetua" pitchFamily="18" charset="0"/>
                        </a:rPr>
                        <a:t>427</a:t>
                      </a:r>
                    </a:p>
                    <a:p>
                      <a:pPr algn="ctr"/>
                      <a:r>
                        <a:rPr lang="en-US" sz="2400" dirty="0">
                          <a:latin typeface="Perpetua" pitchFamily="18" charset="0"/>
                        </a:rPr>
                        <a:t>362</a:t>
                      </a:r>
                    </a:p>
                    <a:p>
                      <a:pPr algn="ctr"/>
                      <a:r>
                        <a:rPr lang="en-US" sz="2400" dirty="0">
                          <a:latin typeface="Perpetua" pitchFamily="18" charset="0"/>
                        </a:rPr>
                        <a:t>152</a:t>
                      </a:r>
                    </a:p>
                    <a:p>
                      <a:pPr algn="ctr"/>
                      <a:r>
                        <a:rPr lang="en-US" sz="2400" dirty="0">
                          <a:latin typeface="Perpetua" pitchFamily="18" charset="0"/>
                        </a:rPr>
                        <a:t>307</a:t>
                      </a:r>
                    </a:p>
                    <a:p>
                      <a:pPr algn="ctr"/>
                      <a:r>
                        <a:rPr lang="en-US" sz="2400" dirty="0">
                          <a:latin typeface="Perpetua" pitchFamily="18" charset="0"/>
                        </a:rPr>
                        <a:t>117</a:t>
                      </a:r>
                    </a:p>
                    <a:p>
                      <a:pPr algn="ctr"/>
                      <a:r>
                        <a:rPr lang="en-US" sz="2400" dirty="0">
                          <a:latin typeface="Perpetua" pitchFamily="18" charset="0"/>
                        </a:rPr>
                        <a:t>327</a:t>
                      </a:r>
                    </a:p>
                    <a:p>
                      <a:pPr algn="ctr"/>
                      <a:r>
                        <a:rPr lang="en-US" sz="2400" dirty="0">
                          <a:latin typeface="Perpetua" pitchFamily="18" charset="0"/>
                        </a:rPr>
                        <a:t>372</a:t>
                      </a:r>
                    </a:p>
                    <a:p>
                      <a:pPr algn="ctr"/>
                      <a:r>
                        <a:rPr lang="en-US" sz="2400" dirty="0">
                          <a:latin typeface="Perpetua" pitchFamily="18" charset="0"/>
                        </a:rPr>
                        <a:t>50</a:t>
                      </a:r>
                    </a:p>
                    <a:p>
                      <a:pPr algn="ctr"/>
                      <a:r>
                        <a:rPr lang="en-US" sz="2400" dirty="0">
                          <a:latin typeface="Perpetua" pitchFamily="18" charset="0"/>
                        </a:rPr>
                        <a:t>0</a:t>
                      </a: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2">
            <a:extLst>
              <a:ext uri="{FF2B5EF4-FFF2-40B4-BE49-F238E27FC236}">
                <a16:creationId xmlns:a16="http://schemas.microsoft.com/office/drawing/2014/main" id="{73EA3E7A-668B-4AE2-9D1C-1DADD8650500}"/>
              </a:ext>
            </a:extLst>
          </p:cNvPr>
          <p:cNvSpPr>
            <a:spLocks noGrp="1"/>
          </p:cNvSpPr>
          <p:nvPr>
            <p:ph sz="quarter" idx="1"/>
          </p:nvPr>
        </p:nvSpPr>
        <p:spPr>
          <a:xfrm>
            <a:off x="533400" y="152400"/>
            <a:ext cx="10820400" cy="6321425"/>
          </a:xfrm>
        </p:spPr>
        <p:txBody>
          <a:bodyPr/>
          <a:lstStyle/>
          <a:p>
            <a:pPr marL="0" indent="0">
              <a:buFont typeface="Wingdings" panose="05000000000000000000" pitchFamily="2" charset="2"/>
              <a:buNone/>
            </a:pPr>
            <a:r>
              <a:rPr lang="en-US" altLang="en-US" sz="2800" b="1">
                <a:latin typeface="Perpetua" panose="02020502060401020303" pitchFamily="18" charset="0"/>
              </a:rPr>
              <a:t>The last step in the analysis of the network </a:t>
            </a:r>
            <a:r>
              <a:rPr lang="en-US" altLang="en-US" sz="2800">
                <a:latin typeface="Perpetua" panose="02020502060401020303" pitchFamily="18" charset="0"/>
              </a:rPr>
              <a:t>is to determine the </a:t>
            </a:r>
            <a:r>
              <a:rPr lang="en-US" altLang="en-US" sz="2800" b="1">
                <a:latin typeface="Perpetua" panose="02020502060401020303" pitchFamily="18" charset="0"/>
              </a:rPr>
              <a:t>slack time for each activity Si</a:t>
            </a:r>
          </a:p>
          <a:p>
            <a:pPr marL="0" indent="0">
              <a:buFont typeface="Wingdings" panose="05000000000000000000" pitchFamily="2" charset="2"/>
              <a:buNone/>
            </a:pPr>
            <a:r>
              <a:rPr lang="en-US" altLang="en-US" sz="2800">
                <a:latin typeface="Perpetua" panose="02020502060401020303" pitchFamily="18" charset="0"/>
              </a:rPr>
              <a:t>It can be determined by the </a:t>
            </a:r>
            <a:r>
              <a:rPr lang="en-US" altLang="en-US" sz="2800" b="1">
                <a:latin typeface="Perpetua" panose="02020502060401020303" pitchFamily="18" charset="0"/>
              </a:rPr>
              <a:t>difference</a:t>
            </a:r>
            <a:r>
              <a:rPr lang="en-US" altLang="en-US" sz="2800">
                <a:latin typeface="Perpetua" panose="02020502060401020303" pitchFamily="18" charset="0"/>
              </a:rPr>
              <a:t> between </a:t>
            </a:r>
            <a:r>
              <a:rPr lang="en-US" altLang="en-US" sz="2800" b="1">
                <a:latin typeface="Perpetua" panose="02020502060401020303" pitchFamily="18" charset="0"/>
              </a:rPr>
              <a:t>the latest and the earliest start time of the activity. </a:t>
            </a:r>
            <a:r>
              <a:rPr lang="en-US" altLang="en-US" sz="2800">
                <a:latin typeface="Perpetua" panose="02020502060401020303" pitchFamily="18" charset="0"/>
              </a:rPr>
              <a:t>The calculations are shown in Table below. </a:t>
            </a:r>
          </a:p>
        </p:txBody>
      </p:sp>
      <p:pic>
        <p:nvPicPr>
          <p:cNvPr id="58371" name="Picture 2">
            <a:extLst>
              <a:ext uri="{FF2B5EF4-FFF2-40B4-BE49-F238E27FC236}">
                <a16:creationId xmlns:a16="http://schemas.microsoft.com/office/drawing/2014/main" id="{11E70AA3-1D0D-4EFE-BD0A-4562228633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5717"/>
          <a:stretch>
            <a:fillRect/>
          </a:stretch>
        </p:blipFill>
        <p:spPr bwMode="auto">
          <a:xfrm>
            <a:off x="533400" y="2057400"/>
            <a:ext cx="10363200" cy="434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314DC-1C55-4E00-9CF1-13410826EEE3}"/>
              </a:ext>
            </a:extLst>
          </p:cNvPr>
          <p:cNvSpPr>
            <a:spLocks noGrp="1"/>
          </p:cNvSpPr>
          <p:nvPr>
            <p:ph type="title"/>
          </p:nvPr>
        </p:nvSpPr>
        <p:spPr>
          <a:xfrm>
            <a:off x="2019300" y="381000"/>
            <a:ext cx="9334500" cy="457200"/>
          </a:xfrm>
        </p:spPr>
        <p:txBody>
          <a:bodyPr>
            <a:noAutofit/>
          </a:bodyPr>
          <a:lstStyle/>
          <a:p>
            <a:pPr algn="r">
              <a:defRPr/>
            </a:pPr>
            <a:r>
              <a:rPr lang="en-US" sz="3200" dirty="0">
                <a:solidFill>
                  <a:schemeClr val="tx1"/>
                </a:solidFill>
                <a:latin typeface="Perpetua" pitchFamily="18" charset="0"/>
              </a:rPr>
              <a:t>Cont. </a:t>
            </a:r>
          </a:p>
        </p:txBody>
      </p:sp>
      <p:sp>
        <p:nvSpPr>
          <p:cNvPr id="59395" name="Content Placeholder 2">
            <a:extLst>
              <a:ext uri="{FF2B5EF4-FFF2-40B4-BE49-F238E27FC236}">
                <a16:creationId xmlns:a16="http://schemas.microsoft.com/office/drawing/2014/main" id="{CA805731-C3B6-467C-84FE-7A592C42E67A}"/>
              </a:ext>
            </a:extLst>
          </p:cNvPr>
          <p:cNvSpPr>
            <a:spLocks noGrp="1"/>
          </p:cNvSpPr>
          <p:nvPr>
            <p:ph sz="quarter" idx="1"/>
          </p:nvPr>
        </p:nvSpPr>
        <p:spPr>
          <a:xfrm>
            <a:off x="457200" y="1066800"/>
            <a:ext cx="11125200" cy="5638800"/>
          </a:xfrm>
        </p:spPr>
        <p:txBody>
          <a:bodyPr/>
          <a:lstStyle/>
          <a:p>
            <a:pPr marL="0" indent="0">
              <a:buFont typeface="Wingdings" panose="05000000000000000000" pitchFamily="2" charset="2"/>
              <a:buNone/>
            </a:pPr>
            <a:r>
              <a:rPr lang="en-US" altLang="en-US" sz="2800">
                <a:latin typeface="Perpetua" panose="02020502060401020303" pitchFamily="18" charset="0"/>
              </a:rPr>
              <a:t>Note that the activities along the</a:t>
            </a:r>
            <a:r>
              <a:rPr lang="en-US" altLang="en-US" sz="2800" b="1">
                <a:latin typeface="Perpetua" panose="02020502060401020303" pitchFamily="18" charset="0"/>
              </a:rPr>
              <a:t> critical path (A-B-E-G-H-I) have zero slack times. </a:t>
            </a:r>
          </a:p>
          <a:p>
            <a:pPr marL="0" indent="0">
              <a:buFont typeface="Wingdings" panose="05000000000000000000" pitchFamily="2" charset="2"/>
              <a:buNone/>
            </a:pPr>
            <a:r>
              <a:rPr lang="en-US" altLang="en-US" sz="2800">
                <a:latin typeface="Perpetua" panose="02020502060401020303" pitchFamily="18" charset="0"/>
              </a:rPr>
              <a:t>Activities </a:t>
            </a:r>
            <a:r>
              <a:rPr lang="en-US" altLang="en-US" sz="2800" b="1">
                <a:latin typeface="Perpetua" panose="02020502060401020303" pitchFamily="18" charset="0"/>
              </a:rPr>
              <a:t>not lying on the critical path have positive slacks, </a:t>
            </a:r>
            <a:r>
              <a:rPr lang="en-US" altLang="en-US" sz="2800">
                <a:latin typeface="Perpetua" panose="02020502060401020303" pitchFamily="18" charset="0"/>
              </a:rPr>
              <a:t>meaning that </a:t>
            </a:r>
            <a:r>
              <a:rPr lang="en-US" altLang="en-US" sz="2800" b="1">
                <a:latin typeface="Perpetua" panose="02020502060401020303" pitchFamily="18" charset="0"/>
              </a:rPr>
              <a:t>they could be delayed by an amount of time equal to their slack without delaying the project completion time</a:t>
            </a:r>
            <a:r>
              <a:rPr lang="en-US" altLang="en-US" sz="2800">
                <a:latin typeface="Perpetua" panose="02020502060401020303" pitchFamily="18" charset="0"/>
              </a:rPr>
              <a:t>. </a:t>
            </a:r>
          </a:p>
          <a:p>
            <a:pPr marL="0" indent="0">
              <a:buFont typeface="Wingdings" panose="05000000000000000000" pitchFamily="2" charset="2"/>
              <a:buNone/>
            </a:pPr>
            <a:r>
              <a:rPr lang="en-US" altLang="en-US" sz="2800">
                <a:latin typeface="Perpetua" panose="02020502060401020303" pitchFamily="18" charset="0"/>
              </a:rPr>
              <a:t>The construction of the time chart should be made taking into consideration the available resources, and must take full advantage of the CPM calculation. In some circumstances it might not be possible to schedule many activities simultaneously because of personnel and equipment limitations. </a:t>
            </a:r>
            <a:r>
              <a:rPr lang="en-US" altLang="en-US" sz="2800" b="1">
                <a:latin typeface="Perpetua" panose="02020502060401020303" pitchFamily="18" charset="0"/>
              </a:rPr>
              <a:t>The total float for non-critical activities can be used to level the resources and minimize the maximum resource requirement. </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EE1CC-06ED-4D57-8894-B49E6C3EAE04}"/>
              </a:ext>
            </a:extLst>
          </p:cNvPr>
          <p:cNvSpPr>
            <a:spLocks noGrp="1"/>
          </p:cNvSpPr>
          <p:nvPr>
            <p:ph type="title"/>
          </p:nvPr>
        </p:nvSpPr>
        <p:spPr>
          <a:xfrm>
            <a:off x="1905000" y="152400"/>
            <a:ext cx="8229600" cy="411163"/>
          </a:xfrm>
          <a:ln>
            <a:solidFill>
              <a:srgbClr val="00B050"/>
            </a:solidFill>
          </a:ln>
        </p:spPr>
        <p:txBody>
          <a:bodyPr>
            <a:normAutofit fontScale="90000"/>
          </a:bodyPr>
          <a:lstStyle/>
          <a:p>
            <a:pPr>
              <a:spcBef>
                <a:spcPts val="600"/>
              </a:spcBef>
              <a:defRPr/>
            </a:pPr>
            <a:r>
              <a:rPr lang="en-US" sz="2400" b="1" cap="none" dirty="0">
                <a:solidFill>
                  <a:srgbClr val="FF0000"/>
                </a:solidFill>
                <a:latin typeface="Lucida Calligraphy" pitchFamily="66" charset="0"/>
                <a:ea typeface="+mn-ea"/>
                <a:cs typeface="+mn-cs"/>
              </a:rPr>
              <a:t>4) Program Evaluation Review Techniques (PERT) </a:t>
            </a:r>
            <a:endParaRPr lang="en-US" dirty="0">
              <a:solidFill>
                <a:srgbClr val="FF0000"/>
              </a:solidFill>
              <a:latin typeface="Lucida Calligraphy" pitchFamily="66" charset="0"/>
            </a:endParaRPr>
          </a:p>
        </p:txBody>
      </p:sp>
      <p:sp>
        <p:nvSpPr>
          <p:cNvPr id="55299" name="Content Placeholder 2">
            <a:extLst>
              <a:ext uri="{FF2B5EF4-FFF2-40B4-BE49-F238E27FC236}">
                <a16:creationId xmlns:a16="http://schemas.microsoft.com/office/drawing/2014/main" id="{9D4A91AA-3D6C-47DB-AB89-340F39F3C009}"/>
              </a:ext>
            </a:extLst>
          </p:cNvPr>
          <p:cNvSpPr>
            <a:spLocks noGrp="1" noRot="1" noChangeAspect="1" noMove="1" noResize="1" noEditPoints="1" noAdjustHandles="1" noChangeArrowheads="1" noChangeShapeType="1" noTextEdit="1"/>
          </p:cNvSpPr>
          <p:nvPr>
            <p:ph sz="quarter" idx="1"/>
          </p:nvPr>
        </p:nvSpPr>
        <p:spPr>
          <a:xfrm>
            <a:off x="1676400" y="838200"/>
            <a:ext cx="8915400" cy="5638800"/>
          </a:xfrm>
          <a:blipFill rotWithShape="1">
            <a:blip r:embed="rId2"/>
            <a:stretch>
              <a:fillRect l="-1367" t="-865" r="-1367"/>
            </a:stretch>
          </a:blipFill>
        </p:spPr>
        <p:txBody>
          <a:bodyPr/>
          <a:lstStyle/>
          <a:p>
            <a:pPr>
              <a:defRPr/>
            </a:pPr>
            <a:r>
              <a:rPr lang="en-US">
                <a:noFill/>
              </a:rPr>
              <a:t> </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a:extLst>
              <a:ext uri="{FF2B5EF4-FFF2-40B4-BE49-F238E27FC236}">
                <a16:creationId xmlns:a16="http://schemas.microsoft.com/office/drawing/2014/main" id="{C4A2DF21-E57C-4777-BA47-2B661222B0ED}"/>
              </a:ext>
            </a:extLst>
          </p:cNvPr>
          <p:cNvSpPr>
            <a:spLocks noRot="1" noChangeAspect="1" noMove="1" noResize="1" noEditPoints="1" noAdjustHandles="1" noChangeArrowheads="1" noChangeShapeType="1" noTextEdit="1"/>
          </p:cNvSpPr>
          <p:nvPr/>
        </p:nvSpPr>
        <p:spPr bwMode="auto">
          <a:xfrm>
            <a:off x="1676400" y="1828800"/>
            <a:ext cx="8839200" cy="3539430"/>
          </a:xfrm>
          <a:prstGeom prst="rect">
            <a:avLst/>
          </a:prstGeom>
          <a:blipFill rotWithShape="1">
            <a:blip r:embed="rId2"/>
            <a:stretch>
              <a:fillRect l="-1379" t="-1721" r="-276" b="-1205"/>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noFill/>
              </a:rPr>
              <a:t> </a:t>
            </a:r>
          </a:p>
        </p:txBody>
      </p:sp>
      <p:sp>
        <p:nvSpPr>
          <p:cNvPr id="2" name="TextBox 1">
            <a:extLst>
              <a:ext uri="{FF2B5EF4-FFF2-40B4-BE49-F238E27FC236}">
                <a16:creationId xmlns:a16="http://schemas.microsoft.com/office/drawing/2014/main" id="{7E9DC159-C87D-4EFD-8A20-FA5F269107B4}"/>
              </a:ext>
            </a:extLst>
          </p:cNvPr>
          <p:cNvSpPr txBox="1">
            <a:spLocks noRot="1" noChangeAspect="1" noMove="1" noResize="1" noEditPoints="1" noAdjustHandles="1" noChangeArrowheads="1" noChangeShapeType="1" noTextEdit="1"/>
          </p:cNvSpPr>
          <p:nvPr/>
        </p:nvSpPr>
        <p:spPr>
          <a:xfrm>
            <a:off x="3233840" y="457201"/>
            <a:ext cx="2054024" cy="613117"/>
          </a:xfrm>
          <a:prstGeom prst="rect">
            <a:avLst/>
          </a:prstGeom>
          <a:blipFill rotWithShape="1">
            <a:blip r:embed="rId3"/>
            <a:stretch>
              <a:fillRect r="-7418" b="-7921"/>
            </a:stretch>
          </a:blipFill>
        </p:spPr>
        <p:txBody>
          <a:bodyPr/>
          <a:lstStyle/>
          <a:p>
            <a:pPr>
              <a:defRPr/>
            </a:pPr>
            <a:r>
              <a:rPr lang="en-US">
                <a:noFill/>
              </a:rPr>
              <a:t> </a:t>
            </a:r>
          </a:p>
        </p:txBody>
      </p:sp>
      <p:sp>
        <p:nvSpPr>
          <p:cNvPr id="6" name="TextBox 5">
            <a:extLst>
              <a:ext uri="{FF2B5EF4-FFF2-40B4-BE49-F238E27FC236}">
                <a16:creationId xmlns:a16="http://schemas.microsoft.com/office/drawing/2014/main" id="{8B922939-99CE-4C94-9B73-FB57387C2319}"/>
              </a:ext>
            </a:extLst>
          </p:cNvPr>
          <p:cNvSpPr txBox="1">
            <a:spLocks noRot="1" noChangeAspect="1" noMove="1" noResize="1" noEditPoints="1" noAdjustHandles="1" noChangeArrowheads="1" noChangeShapeType="1" noTextEdit="1"/>
          </p:cNvSpPr>
          <p:nvPr/>
        </p:nvSpPr>
        <p:spPr>
          <a:xfrm>
            <a:off x="3224831" y="1070317"/>
            <a:ext cx="2072042" cy="715324"/>
          </a:xfrm>
          <a:prstGeom prst="rect">
            <a:avLst/>
          </a:prstGeom>
          <a:blipFill rotWithShape="1">
            <a:blip r:embed="rId4"/>
            <a:stretch>
              <a:fillRect r="-7353" b="-5983"/>
            </a:stretch>
          </a:blipFill>
        </p:spPr>
        <p:txBody>
          <a:bodyPr/>
          <a:lstStyle/>
          <a:p>
            <a:pPr>
              <a:defRPr/>
            </a:pPr>
            <a:r>
              <a:rPr lang="en-US">
                <a:noFill/>
              </a:rPr>
              <a:t> </a:t>
            </a:r>
          </a:p>
        </p:txBody>
      </p:sp>
      <p:sp>
        <p:nvSpPr>
          <p:cNvPr id="8" name="TextBox 7">
            <a:extLst>
              <a:ext uri="{FF2B5EF4-FFF2-40B4-BE49-F238E27FC236}">
                <a16:creationId xmlns:a16="http://schemas.microsoft.com/office/drawing/2014/main" id="{F386169D-802E-4D01-B318-7669DEAE1725}"/>
              </a:ext>
            </a:extLst>
          </p:cNvPr>
          <p:cNvSpPr txBox="1">
            <a:spLocks noRot="1" noChangeAspect="1" noMove="1" noResize="1" noEditPoints="1" noAdjustHandles="1" noChangeArrowheads="1" noChangeShapeType="1" noTextEdit="1"/>
          </p:cNvSpPr>
          <p:nvPr/>
        </p:nvSpPr>
        <p:spPr>
          <a:xfrm>
            <a:off x="5476119" y="4928647"/>
            <a:ext cx="1239763" cy="461665"/>
          </a:xfrm>
          <a:prstGeom prst="rect">
            <a:avLst/>
          </a:prstGeom>
          <a:blipFill rotWithShape="1">
            <a:blip r:embed="rId5"/>
            <a:stretch>
              <a:fillRect l="-980" t="-130667" r="-53922" b="-200000"/>
            </a:stretch>
          </a:blipFill>
        </p:spPr>
        <p:txBody>
          <a:bodyPr/>
          <a:lstStyle/>
          <a:p>
            <a:pPr>
              <a:defRPr/>
            </a:pPr>
            <a:r>
              <a:rPr lang="en-US">
                <a:noFill/>
              </a:rPr>
              <a:t> </a:t>
            </a:r>
          </a:p>
        </p:txBody>
      </p:sp>
      <p:sp>
        <p:nvSpPr>
          <p:cNvPr id="9" name="TextBox 8">
            <a:extLst>
              <a:ext uri="{FF2B5EF4-FFF2-40B4-BE49-F238E27FC236}">
                <a16:creationId xmlns:a16="http://schemas.microsoft.com/office/drawing/2014/main" id="{130FFF9F-CFB3-4F63-BA4C-4338906ADB16}"/>
              </a:ext>
            </a:extLst>
          </p:cNvPr>
          <p:cNvSpPr txBox="1">
            <a:spLocks noRot="1" noChangeAspect="1" noMove="1" noResize="1" noEditPoints="1" noAdjustHandles="1" noChangeArrowheads="1" noChangeShapeType="1" noTextEdit="1"/>
          </p:cNvSpPr>
          <p:nvPr/>
        </p:nvSpPr>
        <p:spPr>
          <a:xfrm>
            <a:off x="5410200" y="5562601"/>
            <a:ext cx="1630264" cy="461665"/>
          </a:xfrm>
          <a:prstGeom prst="rect">
            <a:avLst/>
          </a:prstGeom>
          <a:blipFill rotWithShape="1">
            <a:blip r:embed="rId6"/>
            <a:stretch>
              <a:fillRect t="-130667" r="-25468" b="-198667"/>
            </a:stretch>
          </a:blipFill>
        </p:spPr>
        <p:txBody>
          <a:bodyPr/>
          <a:lstStyle/>
          <a:p>
            <a:pPr>
              <a:defRPr/>
            </a:pPr>
            <a:r>
              <a:rPr lang="en-US">
                <a:noFill/>
              </a:rPr>
              <a:t> </a:t>
            </a:r>
          </a:p>
        </p:txBody>
      </p:sp>
      <p:sp>
        <p:nvSpPr>
          <p:cNvPr id="61447" name="Rectangle 3">
            <a:extLst>
              <a:ext uri="{FF2B5EF4-FFF2-40B4-BE49-F238E27FC236}">
                <a16:creationId xmlns:a16="http://schemas.microsoft.com/office/drawing/2014/main" id="{A14A859E-466D-4A8B-86E1-CD6DA0B072C8}"/>
              </a:ext>
            </a:extLst>
          </p:cNvPr>
          <p:cNvSpPr>
            <a:spLocks noChangeArrowheads="1"/>
          </p:cNvSpPr>
          <p:nvPr/>
        </p:nvSpPr>
        <p:spPr bwMode="auto">
          <a:xfrm>
            <a:off x="1676400" y="6200775"/>
            <a:ext cx="56562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a:solidFill>
                  <a:srgbClr val="000000"/>
                </a:solidFill>
                <a:latin typeface="Perpetua" panose="02020502060401020303" pitchFamily="18" charset="0"/>
              </a:rPr>
              <a:t>Where  i is an activity in the critical path </a:t>
            </a:r>
            <a:endParaRPr lang="en-US" altLang="en-US"/>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a:extLst>
              <a:ext uri="{FF2B5EF4-FFF2-40B4-BE49-F238E27FC236}">
                <a16:creationId xmlns:a16="http://schemas.microsoft.com/office/drawing/2014/main" id="{043542C5-0A1A-4DF7-9805-5472843AE0E8}"/>
              </a:ext>
            </a:extLst>
          </p:cNvPr>
          <p:cNvSpPr>
            <a:spLocks noGrp="1" noRot="1" noChangeAspect="1" noMove="1" noResize="1" noEditPoints="1" noAdjustHandles="1" noChangeArrowheads="1" noChangeShapeType="1" noTextEdit="1"/>
          </p:cNvSpPr>
          <p:nvPr>
            <p:ph sz="quarter" idx="1"/>
          </p:nvPr>
        </p:nvSpPr>
        <p:spPr>
          <a:xfrm>
            <a:off x="1676400" y="228601"/>
            <a:ext cx="8382000" cy="6245225"/>
          </a:xfrm>
          <a:blipFill rotWithShape="1">
            <a:blip r:embed="rId2"/>
            <a:stretch>
              <a:fillRect l="-1455" t="-977" r="-1018"/>
            </a:stretch>
          </a:blipFill>
        </p:spPr>
        <p:txBody>
          <a:bodyPr/>
          <a:lstStyle/>
          <a:p>
            <a:pPr>
              <a:defRPr/>
            </a:pPr>
            <a:r>
              <a:rPr lang="en-US" dirty="0">
                <a:noFill/>
              </a:rPr>
              <a:t> </a:t>
            </a:r>
          </a:p>
        </p:txBody>
      </p:sp>
      <p:sp>
        <p:nvSpPr>
          <p:cNvPr id="3" name="TextBox 2">
            <a:extLst>
              <a:ext uri="{FF2B5EF4-FFF2-40B4-BE49-F238E27FC236}">
                <a16:creationId xmlns:a16="http://schemas.microsoft.com/office/drawing/2014/main" id="{00877E36-7198-4A0E-880C-F8692259CB90}"/>
              </a:ext>
            </a:extLst>
          </p:cNvPr>
          <p:cNvSpPr txBox="1">
            <a:spLocks noRot="1" noChangeAspect="1" noMove="1" noResize="1" noEditPoints="1" noAdjustHandles="1" noChangeArrowheads="1" noChangeShapeType="1" noTextEdit="1"/>
          </p:cNvSpPr>
          <p:nvPr/>
        </p:nvSpPr>
        <p:spPr>
          <a:xfrm>
            <a:off x="2743200" y="2067951"/>
            <a:ext cx="4029180" cy="632930"/>
          </a:xfrm>
          <a:prstGeom prst="rect">
            <a:avLst/>
          </a:prstGeom>
          <a:blipFill rotWithShape="1">
            <a:blip r:embed="rId3"/>
            <a:stretch>
              <a:fillRect r="-4085" b="-10577"/>
            </a:stretch>
          </a:blipFill>
        </p:spPr>
        <p:txBody>
          <a:bodyPr/>
          <a:lstStyle/>
          <a:p>
            <a:pPr>
              <a:defRPr/>
            </a:pPr>
            <a:r>
              <a:rPr lang="en-US" dirty="0">
                <a:noFill/>
              </a:rPr>
              <a:t> </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a:extLst>
              <a:ext uri="{FF2B5EF4-FFF2-40B4-BE49-F238E27FC236}">
                <a16:creationId xmlns:a16="http://schemas.microsoft.com/office/drawing/2014/main" id="{C6017F79-0A0C-45E4-AB74-D60630480F97}"/>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l="1118" t="8736" r="772"/>
          <a:stretch>
            <a:fillRect/>
          </a:stretch>
        </p:blipFill>
        <p:spPr>
          <a:xfrm>
            <a:off x="1677988" y="528638"/>
            <a:ext cx="8609012" cy="62531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a:extLst>
              <a:ext uri="{FF2B5EF4-FFF2-40B4-BE49-F238E27FC236}">
                <a16:creationId xmlns:a16="http://schemas.microsoft.com/office/drawing/2014/main" id="{B5C59D8A-B49C-4AB0-AA79-BE6A3ED9AAAF}"/>
              </a:ext>
            </a:extLst>
          </p:cNvPr>
          <p:cNvSpPr>
            <a:spLocks noGrp="1"/>
          </p:cNvSpPr>
          <p:nvPr>
            <p:ph sz="quarter" idx="1"/>
          </p:nvPr>
        </p:nvSpPr>
        <p:spPr>
          <a:xfrm>
            <a:off x="604838" y="274638"/>
            <a:ext cx="10896600" cy="3459162"/>
          </a:xfrm>
        </p:spPr>
        <p:txBody>
          <a:bodyPr/>
          <a:lstStyle/>
          <a:p>
            <a:pPr marL="0" indent="0">
              <a:buFont typeface="Wingdings" panose="05000000000000000000" pitchFamily="2" charset="2"/>
              <a:buNone/>
            </a:pPr>
            <a:endParaRPr lang="en-US" altLang="en-US" sz="2800">
              <a:latin typeface="Perpetua" panose="02020502060401020303" pitchFamily="18" charset="0"/>
            </a:endParaRPr>
          </a:p>
          <a:p>
            <a:pPr marL="0" indent="0">
              <a:buFont typeface="Wingdings" panose="05000000000000000000" pitchFamily="2" charset="2"/>
              <a:buNone/>
            </a:pPr>
            <a:r>
              <a:rPr lang="en-US" altLang="en-US" sz="2800">
                <a:latin typeface="Perpetua" panose="02020502060401020303" pitchFamily="18" charset="0"/>
              </a:rPr>
              <a:t>The critical path calculations lead to the same critical path obtained in the previous CPM calculations. The total project time is expected to be 467 min. </a:t>
            </a:r>
          </a:p>
          <a:p>
            <a:pPr marL="0" indent="0">
              <a:buFont typeface="Wingdings" panose="05000000000000000000" pitchFamily="2" charset="2"/>
              <a:buNone/>
            </a:pPr>
            <a:r>
              <a:rPr lang="en-US" altLang="en-US" sz="2800">
                <a:latin typeface="Perpetua" panose="02020502060401020303" pitchFamily="18" charset="0"/>
              </a:rPr>
              <a:t>The estimated variance is 213.37 min. The probability that the project will complete in 467 min can be calculated from the standard normal distribution to be 0.5, or the project has a 50% chance of completing in 467 min. The probability that the project may finish in 500 min can be calculated as: </a:t>
            </a:r>
          </a:p>
        </p:txBody>
      </p:sp>
      <p:pic>
        <p:nvPicPr>
          <p:cNvPr id="64515" name="Picture 2">
            <a:extLst>
              <a:ext uri="{FF2B5EF4-FFF2-40B4-BE49-F238E27FC236}">
                <a16:creationId xmlns:a16="http://schemas.microsoft.com/office/drawing/2014/main" id="{54AC9B07-057F-4C53-A2B1-2A12C61041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962400"/>
            <a:ext cx="4267200" cy="102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16" name="Rectangle 3">
            <a:extLst>
              <a:ext uri="{FF2B5EF4-FFF2-40B4-BE49-F238E27FC236}">
                <a16:creationId xmlns:a16="http://schemas.microsoft.com/office/drawing/2014/main" id="{B39A1AD0-2A25-4419-9879-90246D29D523}"/>
              </a:ext>
            </a:extLst>
          </p:cNvPr>
          <p:cNvSpPr>
            <a:spLocks noChangeArrowheads="1"/>
          </p:cNvSpPr>
          <p:nvPr/>
        </p:nvSpPr>
        <p:spPr bwMode="auto">
          <a:xfrm>
            <a:off x="914400" y="5562600"/>
            <a:ext cx="9601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a:latin typeface="Perpetua" panose="02020502060401020303" pitchFamily="18" charset="0"/>
              </a:rPr>
              <a:t>meaning that, the chance of completing the project in 500 min is almost 99%. </a:t>
            </a:r>
          </a:p>
        </p:txBody>
      </p:sp>
      <p:sp>
        <p:nvSpPr>
          <p:cNvPr id="5" name="Title 1">
            <a:extLst>
              <a:ext uri="{FF2B5EF4-FFF2-40B4-BE49-F238E27FC236}">
                <a16:creationId xmlns:a16="http://schemas.microsoft.com/office/drawing/2014/main" id="{057EF2E6-B619-487A-B97D-F8A9F3ED5943}"/>
              </a:ext>
            </a:extLst>
          </p:cNvPr>
          <p:cNvSpPr>
            <a:spLocks noGrp="1"/>
          </p:cNvSpPr>
          <p:nvPr>
            <p:ph type="title"/>
          </p:nvPr>
        </p:nvSpPr>
        <p:spPr>
          <a:xfrm>
            <a:off x="1981200" y="274638"/>
            <a:ext cx="9677400" cy="487362"/>
          </a:xfrm>
        </p:spPr>
        <p:txBody>
          <a:bodyPr>
            <a:normAutofit fontScale="90000"/>
          </a:bodyPr>
          <a:lstStyle/>
          <a:p>
            <a:pPr algn="r">
              <a:defRPr/>
            </a:pPr>
            <a:r>
              <a:rPr lang="en-US" dirty="0">
                <a:solidFill>
                  <a:schemeClr val="tx1"/>
                </a:solidFill>
              </a:rPr>
              <a:t>CONT </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68050A76-D154-46D4-AB19-12916E5E60D1}"/>
              </a:ext>
            </a:extLst>
          </p:cNvPr>
          <p:cNvSpPr>
            <a:spLocks noGrp="1"/>
          </p:cNvSpPr>
          <p:nvPr>
            <p:ph type="ctrTitle" idx="4294967295"/>
          </p:nvPr>
        </p:nvSpPr>
        <p:spPr>
          <a:xfrm>
            <a:off x="2365513" y="553278"/>
            <a:ext cx="6858000" cy="685800"/>
          </a:xfrm>
          <a:ln>
            <a:solidFill>
              <a:srgbClr val="00B050"/>
            </a:solidFill>
          </a:ln>
        </p:spPr>
        <p:txBody>
          <a:bodyPr>
            <a:normAutofit/>
          </a:bodyPr>
          <a:lstStyle/>
          <a:p>
            <a:pPr eaLnBrk="1" hangingPunct="1">
              <a:defRPr/>
            </a:pPr>
            <a:r>
              <a:rPr lang="en-US" sz="2800" dirty="0">
                <a:solidFill>
                  <a:schemeClr val="tx1"/>
                </a:solidFill>
                <a:latin typeface="Lucida Calligraphy" pitchFamily="66" charset="0"/>
              </a:rPr>
              <a:t>Maintenance Organization</a:t>
            </a:r>
          </a:p>
        </p:txBody>
      </p:sp>
      <p:sp>
        <p:nvSpPr>
          <p:cNvPr id="3" name="Subtitle 2">
            <a:extLst>
              <a:ext uri="{FF2B5EF4-FFF2-40B4-BE49-F238E27FC236}">
                <a16:creationId xmlns:a16="http://schemas.microsoft.com/office/drawing/2014/main" id="{089B61C6-2328-461C-B2A3-61B83B7C0757}"/>
              </a:ext>
            </a:extLst>
          </p:cNvPr>
          <p:cNvSpPr>
            <a:spLocks noGrp="1"/>
          </p:cNvSpPr>
          <p:nvPr>
            <p:ph type="subTitle" idx="4294967295"/>
          </p:nvPr>
        </p:nvSpPr>
        <p:spPr>
          <a:xfrm>
            <a:off x="381000" y="1524000"/>
            <a:ext cx="11125200" cy="4267200"/>
          </a:xfrm>
        </p:spPr>
        <p:txBody>
          <a:bodyPr/>
          <a:lstStyle/>
          <a:p>
            <a:pPr marL="0" indent="0" algn="just" eaLnBrk="1" hangingPunct="1">
              <a:buFont typeface="Wingdings" panose="05000000000000000000" pitchFamily="2" charset="2"/>
              <a:buNone/>
            </a:pPr>
            <a:r>
              <a:rPr lang="en-US" altLang="en-US" sz="3200">
                <a:solidFill>
                  <a:srgbClr val="FF0000"/>
                </a:solidFill>
                <a:latin typeface="Perpetua" panose="02020502060401020303" pitchFamily="18" charset="0"/>
              </a:rPr>
              <a:t>Organizing</a:t>
            </a:r>
            <a:r>
              <a:rPr lang="en-US" altLang="en-US" sz="3200">
                <a:latin typeface="Perpetua" panose="02020502060401020303" pitchFamily="18" charset="0"/>
              </a:rPr>
              <a:t> is the process of </a:t>
            </a:r>
            <a:r>
              <a:rPr lang="en-US" altLang="en-US" sz="3200">
                <a:solidFill>
                  <a:srgbClr val="FF0000"/>
                </a:solidFill>
                <a:latin typeface="Perpetua" panose="02020502060401020303" pitchFamily="18" charset="0"/>
              </a:rPr>
              <a:t>arranging people </a:t>
            </a:r>
            <a:r>
              <a:rPr lang="en-US" altLang="en-US" sz="3200">
                <a:latin typeface="Perpetua" panose="02020502060401020303" pitchFamily="18" charset="0"/>
              </a:rPr>
              <a:t>and </a:t>
            </a:r>
            <a:r>
              <a:rPr lang="en-US" altLang="en-US" sz="3200">
                <a:solidFill>
                  <a:srgbClr val="FF0000"/>
                </a:solidFill>
                <a:latin typeface="Perpetua" panose="02020502060401020303" pitchFamily="18" charset="0"/>
              </a:rPr>
              <a:t>physical resources</a:t>
            </a:r>
            <a:r>
              <a:rPr lang="en-US" altLang="en-US" sz="3200">
                <a:latin typeface="Perpetua" panose="02020502060401020303" pitchFamily="18" charset="0"/>
              </a:rPr>
              <a:t> to carry out plans and accomplish organizational objectives.</a:t>
            </a:r>
          </a:p>
          <a:p>
            <a:pPr marL="0" indent="0" algn="just" eaLnBrk="1" hangingPunct="1">
              <a:buFont typeface="Wingdings" panose="05000000000000000000" pitchFamily="2" charset="2"/>
              <a:buNone/>
            </a:pPr>
            <a:endParaRPr lang="en-US" altLang="en-US" sz="3200">
              <a:solidFill>
                <a:srgbClr val="0000FF"/>
              </a:solidFill>
              <a:latin typeface="Perpetua" panose="02020502060401020303" pitchFamily="18" charset="0"/>
            </a:endParaRPr>
          </a:p>
          <a:p>
            <a:pPr marL="0" lvl="1" indent="0" algn="just" eaLnBrk="1" hangingPunct="1">
              <a:buFont typeface="Wingdings 2" panose="05020102010507070707" pitchFamily="18" charset="2"/>
              <a:buNone/>
            </a:pPr>
            <a:r>
              <a:rPr lang="en-US" altLang="en-US" sz="3200">
                <a:latin typeface="Perpetua" panose="02020502060401020303" pitchFamily="18" charset="0"/>
              </a:rPr>
              <a:t>Organization is the process of </a:t>
            </a:r>
            <a:r>
              <a:rPr lang="en-US" altLang="en-US" sz="3200">
                <a:solidFill>
                  <a:srgbClr val="FF0000"/>
                </a:solidFill>
                <a:latin typeface="Perpetua" panose="02020502060401020303" pitchFamily="18" charset="0"/>
              </a:rPr>
              <a:t>identifying, classifying, grouping and assigning various activities/responsibilities/ and delegating authority</a:t>
            </a:r>
            <a:r>
              <a:rPr lang="en-US" altLang="en-US" sz="3200">
                <a:latin typeface="Perpetua" panose="02020502060401020303" pitchFamily="18" charset="0"/>
              </a:rPr>
              <a:t> and </a:t>
            </a:r>
            <a:r>
              <a:rPr lang="en-US" altLang="en-US" sz="3200">
                <a:solidFill>
                  <a:srgbClr val="FF0000"/>
                </a:solidFill>
                <a:latin typeface="Perpetua" panose="02020502060401020303" pitchFamily="18" charset="0"/>
              </a:rPr>
              <a:t>establishing relationships</a:t>
            </a:r>
            <a:r>
              <a:rPr lang="en-US" altLang="en-US" sz="3200">
                <a:latin typeface="Perpetua" panose="02020502060401020303" pitchFamily="18" charset="0"/>
              </a:rPr>
              <a:t> for the purpose of enabling to work most effectively together in the accomplishments of objectives:</a:t>
            </a:r>
          </a:p>
          <a:p>
            <a:pPr marL="0" indent="0" algn="just" eaLnBrk="1" hangingPunct="1">
              <a:buFont typeface="Wingdings" panose="05000000000000000000" pitchFamily="2" charset="2"/>
              <a:buNone/>
            </a:pPr>
            <a:endParaRPr lang="en-US" altLang="en-US" sz="320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1650643" y="360609"/>
            <a:ext cx="8839200" cy="5476312"/>
          </a:xfrm>
          <a:effectLst/>
        </p:spPr>
        <p:txBody>
          <a:bodyPr/>
          <a:lstStyle/>
          <a:p>
            <a:pPr marL="1347788" indent="-987425" algn="just">
              <a:lnSpc>
                <a:spcPct val="120000"/>
              </a:lnSpc>
              <a:buNone/>
              <a:defRPr/>
            </a:pPr>
            <a:r>
              <a:rPr lang="en-US" b="1" i="1" u="sng" dirty="0">
                <a:solidFill>
                  <a:srgbClr val="00B050"/>
                </a:solidFill>
                <a:latin typeface="Perpetua" pitchFamily="18" charset="0"/>
              </a:rPr>
              <a:t>TYPICAL CAUSES OF EQUIPMENT BREAKDOWN</a:t>
            </a:r>
          </a:p>
          <a:p>
            <a:pPr marL="1612900" indent="-457200" algn="just">
              <a:buFont typeface="Wingdings" panose="05000000000000000000" pitchFamily="2" charset="2"/>
              <a:buChar char="?"/>
              <a:defRPr/>
            </a:pPr>
            <a:r>
              <a:rPr lang="en-US" dirty="0">
                <a:latin typeface="Perpetua" pitchFamily="18" charset="0"/>
              </a:rPr>
              <a:t>Lack of lubrication</a:t>
            </a:r>
          </a:p>
          <a:p>
            <a:pPr marL="1612900" indent="-457200" algn="just">
              <a:buFont typeface="Wingdings" panose="05000000000000000000" pitchFamily="2" charset="2"/>
              <a:buChar char="?"/>
              <a:defRPr/>
            </a:pPr>
            <a:r>
              <a:rPr lang="en-US" dirty="0">
                <a:latin typeface="Perpetua" pitchFamily="18" charset="0"/>
              </a:rPr>
              <a:t>Failure of cooling system</a:t>
            </a:r>
          </a:p>
          <a:p>
            <a:pPr marL="1612900" indent="-457200" algn="just">
              <a:buFont typeface="Wingdings" panose="05000000000000000000" pitchFamily="2" charset="2"/>
              <a:buChar char="?"/>
              <a:defRPr/>
            </a:pPr>
            <a:r>
              <a:rPr lang="en-US" dirty="0">
                <a:latin typeface="Perpetua" pitchFamily="18" charset="0"/>
              </a:rPr>
              <a:t>Failure to replace worn-out parts </a:t>
            </a:r>
          </a:p>
          <a:p>
            <a:pPr marL="1612900" indent="-457200" algn="just">
              <a:buFont typeface="Wingdings" panose="05000000000000000000" pitchFamily="2" charset="2"/>
              <a:buChar char="?"/>
              <a:defRPr/>
            </a:pPr>
            <a:r>
              <a:rPr lang="en-US" dirty="0">
                <a:latin typeface="Perpetua" pitchFamily="18" charset="0"/>
              </a:rPr>
              <a:t>Negligence to rectify minor faults</a:t>
            </a:r>
          </a:p>
          <a:p>
            <a:pPr marL="1612900" indent="-457200" algn="just">
              <a:buFont typeface="Wingdings" panose="05000000000000000000" pitchFamily="2" charset="2"/>
              <a:buChar char="?"/>
              <a:defRPr/>
            </a:pPr>
            <a:r>
              <a:rPr lang="en-US" dirty="0">
                <a:latin typeface="Perpetua" pitchFamily="18" charset="0"/>
              </a:rPr>
              <a:t>Too high or too low voltage supply</a:t>
            </a:r>
          </a:p>
          <a:p>
            <a:pPr marL="1612900" indent="-457200" algn="just">
              <a:buFont typeface="Wingdings" panose="05000000000000000000" pitchFamily="2" charset="2"/>
              <a:buChar char="?"/>
              <a:defRPr/>
            </a:pPr>
            <a:r>
              <a:rPr lang="en-US" dirty="0">
                <a:latin typeface="Perpetua" pitchFamily="18" charset="0"/>
              </a:rPr>
              <a:t>Wrong fuels used</a:t>
            </a:r>
          </a:p>
          <a:p>
            <a:pPr marL="1612900" indent="-457200" algn="just">
              <a:buFont typeface="Wingdings" panose="05000000000000000000" pitchFamily="2" charset="2"/>
              <a:buChar char="?"/>
              <a:defRPr/>
            </a:pPr>
            <a:r>
              <a:rPr lang="en-US" dirty="0">
                <a:latin typeface="Perpetua" pitchFamily="18" charset="0"/>
              </a:rPr>
              <a:t>Uneven working parameters</a:t>
            </a:r>
          </a:p>
          <a:p>
            <a:pPr marL="1612900" indent="-457200" algn="just">
              <a:buFont typeface="Wingdings" panose="05000000000000000000" pitchFamily="2" charset="2"/>
              <a:buChar char="?"/>
              <a:defRPr/>
            </a:pPr>
            <a:r>
              <a:rPr lang="en-US" dirty="0">
                <a:latin typeface="Perpetua" pitchFamily="18" charset="0"/>
              </a:rPr>
              <a:t>Unsound foundation, etc.</a:t>
            </a:r>
          </a:p>
          <a:p>
            <a:pPr marL="576263" indent="-350838">
              <a:buNone/>
              <a:defRPr/>
            </a:pPr>
            <a:endParaRPr lang="en-US" sz="2400" dirty="0">
              <a:solidFill>
                <a:srgbClr val="FF3300"/>
              </a:solidFill>
            </a:endParaRPr>
          </a:p>
        </p:txBody>
      </p:sp>
    </p:spTree>
    <p:extLst>
      <p:ext uri="{BB962C8B-B14F-4D97-AF65-F5344CB8AC3E}">
        <p14:creationId xmlns:p14="http://schemas.microsoft.com/office/powerpoint/2010/main" val="4142313025"/>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a:extLst>
              <a:ext uri="{FF2B5EF4-FFF2-40B4-BE49-F238E27FC236}">
                <a16:creationId xmlns:a16="http://schemas.microsoft.com/office/drawing/2014/main" id="{19D6A9D4-BD9C-4537-AFA7-2EB405D9CE67}"/>
              </a:ext>
            </a:extLst>
          </p:cNvPr>
          <p:cNvSpPr>
            <a:spLocks noGrp="1" noChangeArrowheads="1"/>
          </p:cNvSpPr>
          <p:nvPr>
            <p:ph type="body" idx="1"/>
          </p:nvPr>
        </p:nvSpPr>
        <p:spPr>
          <a:xfrm>
            <a:off x="1600200" y="2468563"/>
            <a:ext cx="3200400" cy="1066800"/>
          </a:xfrm>
          <a:ln w="28575">
            <a:solidFill>
              <a:srgbClr val="00B050"/>
            </a:solidFill>
            <a:miter lim="800000"/>
            <a:headEnd/>
            <a:tailEnd/>
          </a:ln>
        </p:spPr>
        <p:txBody>
          <a:bodyPr/>
          <a:lstStyle/>
          <a:p>
            <a:pPr lvl="1" algn="ctr" eaLnBrk="1" hangingPunct="1">
              <a:buSzPct val="65000"/>
              <a:buFont typeface="Wingdings" panose="05000000000000000000" pitchFamily="2" charset="2"/>
              <a:buNone/>
            </a:pPr>
            <a:r>
              <a:rPr lang="en-US" altLang="en-US" sz="3200">
                <a:latin typeface="Perpetua" panose="02020502060401020303" pitchFamily="18" charset="0"/>
              </a:rPr>
              <a:t>The Organizing Process</a:t>
            </a:r>
          </a:p>
          <a:p>
            <a:pPr lvl="1" eaLnBrk="1" hangingPunct="1">
              <a:buSzPct val="65000"/>
              <a:buFont typeface="Wingdings" panose="05000000000000000000" pitchFamily="2" charset="2"/>
              <a:buNone/>
            </a:pPr>
            <a:endParaRPr lang="en-US" altLang="en-US" sz="3400">
              <a:latin typeface="Perpetua" panose="02020502060401020303" pitchFamily="18" charset="0"/>
            </a:endParaRPr>
          </a:p>
          <a:p>
            <a:pPr lvl="1" eaLnBrk="1" hangingPunct="1">
              <a:buSzPct val="65000"/>
              <a:buFont typeface="Wingdings" panose="05000000000000000000" pitchFamily="2" charset="2"/>
              <a:buNone/>
            </a:pPr>
            <a:endParaRPr lang="en-US" altLang="en-US" sz="3400">
              <a:solidFill>
                <a:srgbClr val="006600"/>
              </a:solidFill>
            </a:endParaRPr>
          </a:p>
          <a:p>
            <a:pPr lvl="1" eaLnBrk="1" hangingPunct="1">
              <a:buSzPct val="65000"/>
              <a:buFont typeface="Wingdings" panose="05000000000000000000" pitchFamily="2" charset="2"/>
              <a:buNone/>
            </a:pPr>
            <a:endParaRPr lang="en-US" altLang="en-US" sz="3400">
              <a:solidFill>
                <a:srgbClr val="006600"/>
              </a:solidFill>
            </a:endParaRPr>
          </a:p>
          <a:p>
            <a:pPr lvl="1" eaLnBrk="1" hangingPunct="1">
              <a:buSzPct val="65000"/>
              <a:buFont typeface="Wingdings" panose="05000000000000000000" pitchFamily="2" charset="2"/>
              <a:buNone/>
            </a:pPr>
            <a:endParaRPr lang="en-US" altLang="en-US" sz="3400">
              <a:solidFill>
                <a:srgbClr val="006600"/>
              </a:solidFill>
            </a:endParaRPr>
          </a:p>
          <a:p>
            <a:pPr eaLnBrk="1" hangingPunct="1"/>
            <a:endParaRPr lang="en-US" altLang="en-US"/>
          </a:p>
        </p:txBody>
      </p:sp>
      <p:grpSp>
        <p:nvGrpSpPr>
          <p:cNvPr id="66563" name="Group 8">
            <a:extLst>
              <a:ext uri="{FF2B5EF4-FFF2-40B4-BE49-F238E27FC236}">
                <a16:creationId xmlns:a16="http://schemas.microsoft.com/office/drawing/2014/main" id="{02C57C60-FD91-44C0-ADB8-16CCAE9B5D21}"/>
              </a:ext>
            </a:extLst>
          </p:cNvPr>
          <p:cNvGrpSpPr>
            <a:grpSpLocks/>
          </p:cNvGrpSpPr>
          <p:nvPr/>
        </p:nvGrpSpPr>
        <p:grpSpPr bwMode="auto">
          <a:xfrm>
            <a:off x="5105400" y="508000"/>
            <a:ext cx="4835525" cy="6073775"/>
            <a:chOff x="3581400" y="506437"/>
            <a:chExt cx="4835769" cy="6073530"/>
          </a:xfrm>
        </p:grpSpPr>
        <p:sp>
          <p:nvSpPr>
            <p:cNvPr id="66564" name="Rectangle 1">
              <a:extLst>
                <a:ext uri="{FF2B5EF4-FFF2-40B4-BE49-F238E27FC236}">
                  <a16:creationId xmlns:a16="http://schemas.microsoft.com/office/drawing/2014/main" id="{A3491593-7434-4EB3-80B5-4A8A859D7A61}"/>
                </a:ext>
              </a:extLst>
            </p:cNvPr>
            <p:cNvSpPr>
              <a:spLocks noChangeArrowheads="1"/>
            </p:cNvSpPr>
            <p:nvPr/>
          </p:nvSpPr>
          <p:spPr bwMode="auto">
            <a:xfrm>
              <a:off x="3657600" y="506437"/>
              <a:ext cx="4572000" cy="954107"/>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sz="2400">
                  <a:solidFill>
                    <a:schemeClr val="tx1"/>
                  </a:solidFill>
                  <a:latin typeface="Times New Roman" panose="02020603050405020304" pitchFamily="18" charset="0"/>
                </a:defRPr>
              </a:lvl1pPr>
              <a:lvl2pPr marL="639763" indent="-2730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algn="ctr" eaLnBrk="1" hangingPunct="1">
                <a:spcBef>
                  <a:spcPct val="20000"/>
                </a:spcBef>
                <a:buClr>
                  <a:srgbClr val="FE8637"/>
                </a:buClr>
                <a:buSzPct val="65000"/>
              </a:pPr>
              <a:r>
                <a:rPr lang="en-US" altLang="en-US" sz="2800">
                  <a:solidFill>
                    <a:srgbClr val="000000"/>
                  </a:solidFill>
                  <a:latin typeface="Perpetua" panose="02020502060401020303" pitchFamily="18" charset="0"/>
                </a:rPr>
                <a:t>Determine tasks necessary to attain objectives</a:t>
              </a:r>
            </a:p>
          </p:txBody>
        </p:sp>
        <p:sp>
          <p:nvSpPr>
            <p:cNvPr id="66565" name="Rectangle 4">
              <a:extLst>
                <a:ext uri="{FF2B5EF4-FFF2-40B4-BE49-F238E27FC236}">
                  <a16:creationId xmlns:a16="http://schemas.microsoft.com/office/drawing/2014/main" id="{269FEF66-F242-4EC5-AB1B-2C2C13519743}"/>
                </a:ext>
              </a:extLst>
            </p:cNvPr>
            <p:cNvSpPr>
              <a:spLocks noChangeArrowheads="1"/>
            </p:cNvSpPr>
            <p:nvPr/>
          </p:nvSpPr>
          <p:spPr bwMode="auto">
            <a:xfrm>
              <a:off x="3632982" y="1894582"/>
              <a:ext cx="4724400" cy="954107"/>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sz="2400">
                  <a:solidFill>
                    <a:schemeClr val="tx1"/>
                  </a:solidFill>
                  <a:latin typeface="Times New Roman" panose="02020603050405020304" pitchFamily="18" charset="0"/>
                </a:defRPr>
              </a:lvl1pPr>
              <a:lvl2pPr marL="639763" indent="-2730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algn="ctr" eaLnBrk="1" hangingPunct="1">
                <a:spcBef>
                  <a:spcPct val="20000"/>
                </a:spcBef>
                <a:buClr>
                  <a:srgbClr val="FE8637"/>
                </a:buClr>
                <a:buSzPct val="65000"/>
              </a:pPr>
              <a:r>
                <a:rPr lang="en-US" altLang="en-US" sz="2800">
                  <a:solidFill>
                    <a:srgbClr val="000000"/>
                  </a:solidFill>
                  <a:latin typeface="Perpetua" panose="02020502060401020303" pitchFamily="18" charset="0"/>
                </a:rPr>
                <a:t>Create jobs and define their duties and responsibilities   </a:t>
              </a:r>
            </a:p>
          </p:txBody>
        </p:sp>
        <p:sp>
          <p:nvSpPr>
            <p:cNvPr id="66566" name="Rectangle 5">
              <a:extLst>
                <a:ext uri="{FF2B5EF4-FFF2-40B4-BE49-F238E27FC236}">
                  <a16:creationId xmlns:a16="http://schemas.microsoft.com/office/drawing/2014/main" id="{B0032F97-95B8-49B0-841F-01846B772792}"/>
                </a:ext>
              </a:extLst>
            </p:cNvPr>
            <p:cNvSpPr>
              <a:spLocks noChangeArrowheads="1"/>
            </p:cNvSpPr>
            <p:nvPr/>
          </p:nvSpPr>
          <p:spPr bwMode="auto">
            <a:xfrm>
              <a:off x="3581400" y="3544379"/>
              <a:ext cx="4724400" cy="523220"/>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sz="2400">
                  <a:solidFill>
                    <a:schemeClr val="tx1"/>
                  </a:solidFill>
                  <a:latin typeface="Times New Roman" panose="02020603050405020304" pitchFamily="18" charset="0"/>
                </a:defRPr>
              </a:lvl1pPr>
              <a:lvl2pPr marL="639763" indent="-2730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algn="ctr" eaLnBrk="1" hangingPunct="1">
                <a:spcBef>
                  <a:spcPct val="20000"/>
                </a:spcBef>
                <a:buClr>
                  <a:srgbClr val="FE8637"/>
                </a:buClr>
                <a:buSzPct val="65000"/>
              </a:pPr>
              <a:r>
                <a:rPr lang="en-US" altLang="en-US" sz="2800">
                  <a:solidFill>
                    <a:srgbClr val="000000"/>
                  </a:solidFill>
                  <a:latin typeface="Perpetua" panose="02020502060401020303" pitchFamily="18" charset="0"/>
                </a:rPr>
                <a:t>Group jobs into departments </a:t>
              </a:r>
            </a:p>
          </p:txBody>
        </p:sp>
        <p:sp>
          <p:nvSpPr>
            <p:cNvPr id="66567" name="Rectangle 6">
              <a:extLst>
                <a:ext uri="{FF2B5EF4-FFF2-40B4-BE49-F238E27FC236}">
                  <a16:creationId xmlns:a16="http://schemas.microsoft.com/office/drawing/2014/main" id="{36F03B62-613B-4BF6-A36E-6EC7145F9E04}"/>
                </a:ext>
              </a:extLst>
            </p:cNvPr>
            <p:cNvSpPr>
              <a:spLocks noChangeArrowheads="1"/>
            </p:cNvSpPr>
            <p:nvPr/>
          </p:nvSpPr>
          <p:spPr bwMode="auto">
            <a:xfrm>
              <a:off x="3674012" y="4654369"/>
              <a:ext cx="4724400" cy="954107"/>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sz="2400">
                  <a:solidFill>
                    <a:schemeClr val="tx1"/>
                  </a:solidFill>
                  <a:latin typeface="Times New Roman" panose="02020603050405020304" pitchFamily="18" charset="0"/>
                </a:defRPr>
              </a:lvl1pPr>
              <a:lvl2pPr marL="639763" indent="-2730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algn="ctr" eaLnBrk="1" hangingPunct="1">
                <a:spcBef>
                  <a:spcPct val="20000"/>
                </a:spcBef>
                <a:buClr>
                  <a:srgbClr val="FE8637"/>
                </a:buClr>
                <a:buSzPct val="65000"/>
              </a:pPr>
              <a:r>
                <a:rPr lang="en-US" altLang="en-US" sz="2800">
                  <a:solidFill>
                    <a:srgbClr val="000000"/>
                  </a:solidFill>
                  <a:latin typeface="Perpetua" panose="02020502060401020303" pitchFamily="18" charset="0"/>
                </a:rPr>
                <a:t>Create authority/reporting relationship </a:t>
              </a:r>
            </a:p>
          </p:txBody>
        </p:sp>
        <p:sp>
          <p:nvSpPr>
            <p:cNvPr id="66568" name="Rectangle 7">
              <a:extLst>
                <a:ext uri="{FF2B5EF4-FFF2-40B4-BE49-F238E27FC236}">
                  <a16:creationId xmlns:a16="http://schemas.microsoft.com/office/drawing/2014/main" id="{0C4DAFEE-34B0-4867-89DC-3696902F419D}"/>
                </a:ext>
              </a:extLst>
            </p:cNvPr>
            <p:cNvSpPr>
              <a:spLocks noChangeArrowheads="1"/>
            </p:cNvSpPr>
            <p:nvPr/>
          </p:nvSpPr>
          <p:spPr bwMode="auto">
            <a:xfrm>
              <a:off x="3692769" y="6056747"/>
              <a:ext cx="4724400" cy="523220"/>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sz="2400">
                  <a:solidFill>
                    <a:schemeClr val="tx1"/>
                  </a:solidFill>
                  <a:latin typeface="Times New Roman" panose="02020603050405020304" pitchFamily="18" charset="0"/>
                </a:defRPr>
              </a:lvl1pPr>
              <a:lvl2pPr marL="639763" indent="-2730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algn="ctr" eaLnBrk="1" hangingPunct="1">
                <a:spcBef>
                  <a:spcPct val="20000"/>
                </a:spcBef>
                <a:buClr>
                  <a:srgbClr val="FE8637"/>
                </a:buClr>
                <a:buSzPct val="65000"/>
              </a:pPr>
              <a:r>
                <a:rPr lang="en-US" altLang="en-US" sz="2800">
                  <a:solidFill>
                    <a:srgbClr val="000000"/>
                  </a:solidFill>
                  <a:latin typeface="Perpetua" panose="02020502060401020303" pitchFamily="18" charset="0"/>
                </a:rPr>
                <a:t>Delegate authority </a:t>
              </a:r>
            </a:p>
          </p:txBody>
        </p:sp>
        <p:cxnSp>
          <p:nvCxnSpPr>
            <p:cNvPr id="4" name="Straight Arrow Connector 3">
              <a:extLst>
                <a:ext uri="{FF2B5EF4-FFF2-40B4-BE49-F238E27FC236}">
                  <a16:creationId xmlns:a16="http://schemas.microsoft.com/office/drawing/2014/main" id="{08E8BA22-EE59-417B-AE84-7129EA7C0577}"/>
                </a:ext>
              </a:extLst>
            </p:cNvPr>
            <p:cNvCxnSpPr>
              <a:stCxn id="66564" idx="2"/>
            </p:cNvCxnSpPr>
            <p:nvPr/>
          </p:nvCxnSpPr>
          <p:spPr>
            <a:xfrm>
              <a:off x="5943719" y="1460487"/>
              <a:ext cx="0" cy="43337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88AA22B-2FA7-4836-B91E-DA387282F656}"/>
                </a:ext>
              </a:extLst>
            </p:cNvPr>
            <p:cNvCxnSpPr>
              <a:endCxn id="66566" idx="0"/>
            </p:cNvCxnSpPr>
            <p:nvPr/>
          </p:nvCxnSpPr>
          <p:spPr>
            <a:xfrm>
              <a:off x="5943719" y="2847906"/>
              <a:ext cx="0" cy="69688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BE72DCC-3477-4B28-80FC-17E9E739C2FD}"/>
                </a:ext>
              </a:extLst>
            </p:cNvPr>
            <p:cNvCxnSpPr>
              <a:stCxn id="66566" idx="2"/>
            </p:cNvCxnSpPr>
            <p:nvPr/>
          </p:nvCxnSpPr>
          <p:spPr>
            <a:xfrm>
              <a:off x="5943719" y="4067056"/>
              <a:ext cx="15876" cy="58735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CEB0881-9571-45B7-87A4-E66397878307}"/>
                </a:ext>
              </a:extLst>
            </p:cNvPr>
            <p:cNvCxnSpPr/>
            <p:nvPr/>
          </p:nvCxnSpPr>
          <p:spPr>
            <a:xfrm>
              <a:off x="5951658" y="5571946"/>
              <a:ext cx="0" cy="53020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ubtitle 2">
            <a:extLst>
              <a:ext uri="{FF2B5EF4-FFF2-40B4-BE49-F238E27FC236}">
                <a16:creationId xmlns:a16="http://schemas.microsoft.com/office/drawing/2014/main" id="{3D1B0B9A-6EB2-44AC-B7A0-B9065814667A}"/>
              </a:ext>
            </a:extLst>
          </p:cNvPr>
          <p:cNvSpPr>
            <a:spLocks noGrp="1"/>
          </p:cNvSpPr>
          <p:nvPr>
            <p:ph type="subTitle" idx="4294967295"/>
          </p:nvPr>
        </p:nvSpPr>
        <p:spPr>
          <a:xfrm>
            <a:off x="838200" y="533400"/>
            <a:ext cx="10515600" cy="6172200"/>
          </a:xfrm>
        </p:spPr>
        <p:txBody>
          <a:bodyPr/>
          <a:lstStyle/>
          <a:p>
            <a:pPr marL="0" indent="0" algn="just" eaLnBrk="1" hangingPunct="1">
              <a:buFont typeface="Wingdings" panose="05000000000000000000" pitchFamily="2" charset="2"/>
              <a:buNone/>
            </a:pPr>
            <a:r>
              <a:rPr lang="en-US" altLang="en-US" sz="3200" b="1" u="sng">
                <a:latin typeface="Perpetua" panose="02020502060401020303" pitchFamily="18" charset="0"/>
              </a:rPr>
              <a:t>Basic Management Organization Concepts</a:t>
            </a:r>
          </a:p>
          <a:p>
            <a:pPr marL="0" indent="0" algn="just" eaLnBrk="1" hangingPunct="1">
              <a:buFont typeface="Wingdings" panose="05000000000000000000" pitchFamily="2" charset="2"/>
              <a:buNone/>
            </a:pPr>
            <a:endParaRPr lang="en-US" altLang="en-US" sz="3200" u="sng">
              <a:solidFill>
                <a:srgbClr val="0000FF"/>
              </a:solidFill>
              <a:latin typeface="Perpetua" panose="02020502060401020303" pitchFamily="18" charset="0"/>
            </a:endParaRPr>
          </a:p>
          <a:p>
            <a:pPr marL="0" indent="0" algn="just" eaLnBrk="1" hangingPunct="1">
              <a:buFontTx/>
              <a:buAutoNum type="arabicPeriod"/>
            </a:pPr>
            <a:r>
              <a:rPr lang="en-US" altLang="en-US" sz="3200">
                <a:solidFill>
                  <a:srgbClr val="FF0000"/>
                </a:solidFill>
                <a:latin typeface="Perpetua" panose="02020502060401020303" pitchFamily="18" charset="0"/>
              </a:rPr>
              <a:t>Establish reasonably clear division of authority with minimal overlap.</a:t>
            </a:r>
            <a:r>
              <a:rPr lang="en-US" altLang="en-US" sz="3200" i="1">
                <a:solidFill>
                  <a:srgbClr val="FF0000"/>
                </a:solidFill>
                <a:latin typeface="Perpetua" panose="02020502060401020303" pitchFamily="18" charset="0"/>
              </a:rPr>
              <a:t> </a:t>
            </a:r>
            <a:endParaRPr lang="en-US" altLang="en-US" sz="3200">
              <a:latin typeface="Perpetua" panose="02020502060401020303" pitchFamily="18" charset="0"/>
            </a:endParaRPr>
          </a:p>
          <a:p>
            <a:pPr marL="0" indent="0" algn="just" eaLnBrk="1" hangingPunct="1">
              <a:buFont typeface="Wingdings" panose="05000000000000000000" pitchFamily="2" charset="2"/>
              <a:buNone/>
            </a:pPr>
            <a:r>
              <a:rPr lang="en-US" altLang="en-US" sz="3200">
                <a:latin typeface="Perpetua" panose="02020502060401020303" pitchFamily="18" charset="0"/>
              </a:rPr>
              <a:t>Authority can be divided</a:t>
            </a:r>
            <a:r>
              <a:rPr lang="en-US" altLang="en-US" sz="3200">
                <a:solidFill>
                  <a:srgbClr val="898989"/>
                </a:solidFill>
                <a:latin typeface="Perpetua" panose="02020502060401020303" pitchFamily="18" charset="0"/>
              </a:rPr>
              <a:t> </a:t>
            </a:r>
            <a:r>
              <a:rPr lang="en-US" altLang="en-US" sz="3200">
                <a:solidFill>
                  <a:srgbClr val="FF0000"/>
                </a:solidFill>
                <a:latin typeface="Perpetua" panose="02020502060401020303" pitchFamily="18" charset="0"/>
              </a:rPr>
              <a:t>functionally, geographically</a:t>
            </a:r>
            <a:r>
              <a:rPr lang="en-US" altLang="en-US" sz="3200">
                <a:solidFill>
                  <a:srgbClr val="898989"/>
                </a:solidFill>
                <a:latin typeface="Perpetua" panose="02020502060401020303" pitchFamily="18" charset="0"/>
              </a:rPr>
              <a:t>, </a:t>
            </a:r>
            <a:r>
              <a:rPr lang="en-US" altLang="en-US" sz="3200">
                <a:latin typeface="Perpetua" panose="02020502060401020303" pitchFamily="18" charset="0"/>
              </a:rPr>
              <a:t>or on the basis of</a:t>
            </a:r>
            <a:r>
              <a:rPr lang="en-US" altLang="en-US" sz="3200">
                <a:solidFill>
                  <a:srgbClr val="898989"/>
                </a:solidFill>
                <a:latin typeface="Perpetua" panose="02020502060401020303" pitchFamily="18" charset="0"/>
              </a:rPr>
              <a:t> </a:t>
            </a:r>
            <a:r>
              <a:rPr lang="en-US" altLang="en-US" sz="3200">
                <a:solidFill>
                  <a:srgbClr val="FF0000"/>
                </a:solidFill>
                <a:latin typeface="Perpetua" panose="02020502060401020303" pitchFamily="18" charset="0"/>
              </a:rPr>
              <a:t>expediency</a:t>
            </a:r>
            <a:r>
              <a:rPr lang="en-US" altLang="en-US" sz="3200">
                <a:solidFill>
                  <a:srgbClr val="898989"/>
                </a:solidFill>
                <a:latin typeface="Perpetua" panose="02020502060401020303" pitchFamily="18" charset="0"/>
              </a:rPr>
              <a:t>; </a:t>
            </a:r>
            <a:r>
              <a:rPr lang="en-US" altLang="en-US" sz="3200">
                <a:latin typeface="Perpetua" panose="02020502060401020303" pitchFamily="18" charset="0"/>
              </a:rPr>
              <a:t>or it can rest on some combination of all three</a:t>
            </a:r>
            <a:endParaRPr lang="en-US" altLang="en-US" sz="3200" i="1">
              <a:solidFill>
                <a:srgbClr val="FF0000"/>
              </a:solidFill>
              <a:latin typeface="Perpetua" panose="02020502060401020303" pitchFamily="18" charset="0"/>
            </a:endParaRPr>
          </a:p>
          <a:p>
            <a:pPr marL="0" indent="0" algn="just" eaLnBrk="1" hangingPunct="1">
              <a:buFont typeface="Wingdings" panose="05000000000000000000" pitchFamily="2" charset="2"/>
              <a:buNone/>
            </a:pPr>
            <a:r>
              <a:rPr lang="en-US" altLang="en-US" sz="3200" i="1">
                <a:solidFill>
                  <a:srgbClr val="FF0000"/>
                </a:solidFill>
                <a:latin typeface="Perpetua" panose="02020502060401020303" pitchFamily="18" charset="0"/>
              </a:rPr>
              <a:t>2. </a:t>
            </a:r>
            <a:r>
              <a:rPr lang="en-US" altLang="en-US" sz="3200">
                <a:solidFill>
                  <a:srgbClr val="FF0000"/>
                </a:solidFill>
                <a:latin typeface="Perpetua" panose="02020502060401020303" pitchFamily="18" charset="0"/>
              </a:rPr>
              <a:t>Keep vertical lines of authority and responsibility as short as possible.</a:t>
            </a:r>
          </a:p>
          <a:p>
            <a:pPr marL="0" indent="0" algn="just" eaLnBrk="1" hangingPunct="1">
              <a:buFont typeface="Wingdings" panose="05000000000000000000" pitchFamily="2" charset="2"/>
              <a:buNone/>
            </a:pPr>
            <a:r>
              <a:rPr lang="en-US" altLang="en-US" sz="3200" i="1">
                <a:solidFill>
                  <a:srgbClr val="898989"/>
                </a:solidFill>
                <a:latin typeface="Perpetua" panose="02020502060401020303" pitchFamily="18" charset="0"/>
              </a:rPr>
              <a:t> </a:t>
            </a:r>
            <a:r>
              <a:rPr lang="en-US" altLang="en-US" sz="3200">
                <a:latin typeface="Perpetua" panose="02020502060401020303" pitchFamily="18" charset="0"/>
              </a:rPr>
              <a:t>Stacking layers of intermediate supervision, or the over application of specialized functional staff aides, must be minimized.</a:t>
            </a:r>
          </a:p>
          <a:p>
            <a:pPr marL="0" indent="0" algn="just" eaLnBrk="1" hangingPunct="1">
              <a:buFont typeface="Wingdings" panose="05000000000000000000" pitchFamily="2" charset="2"/>
              <a:buNone/>
            </a:pPr>
            <a:endParaRPr lang="en-US" altLang="en-US" sz="3200"/>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ubtitle 2">
            <a:extLst>
              <a:ext uri="{FF2B5EF4-FFF2-40B4-BE49-F238E27FC236}">
                <a16:creationId xmlns:a16="http://schemas.microsoft.com/office/drawing/2014/main" id="{12BF167C-6D36-42D9-9B89-2EBCA6A4619D}"/>
              </a:ext>
            </a:extLst>
          </p:cNvPr>
          <p:cNvSpPr>
            <a:spLocks noGrp="1"/>
          </p:cNvSpPr>
          <p:nvPr>
            <p:ph type="subTitle" idx="4294967295"/>
          </p:nvPr>
        </p:nvSpPr>
        <p:spPr>
          <a:xfrm>
            <a:off x="457200" y="914400"/>
            <a:ext cx="10972800" cy="5486400"/>
          </a:xfrm>
        </p:spPr>
        <p:txBody>
          <a:bodyPr/>
          <a:lstStyle/>
          <a:p>
            <a:pPr marL="0" indent="0" algn="just" eaLnBrk="1" hangingPunct="1">
              <a:buFont typeface="Wingdings" panose="05000000000000000000" pitchFamily="2" charset="2"/>
              <a:buNone/>
            </a:pPr>
            <a:r>
              <a:rPr lang="en-US" altLang="en-US" sz="3200">
                <a:solidFill>
                  <a:srgbClr val="FF0000"/>
                </a:solidFill>
                <a:latin typeface="Perpetua" panose="02020502060401020303" pitchFamily="18" charset="0"/>
              </a:rPr>
              <a:t>3. Maintain an optimum number of people reporting to one individual.</a:t>
            </a:r>
          </a:p>
          <a:p>
            <a:pPr marL="0" indent="0" algn="just" eaLnBrk="1" hangingPunct="1">
              <a:buFont typeface="Wingdings" panose="05000000000000000000" pitchFamily="2" charset="2"/>
              <a:buNone/>
            </a:pPr>
            <a:endParaRPr lang="en-US" altLang="en-US" sz="3200">
              <a:solidFill>
                <a:srgbClr val="FF0000"/>
              </a:solidFill>
              <a:latin typeface="Perpetua" panose="02020502060401020303" pitchFamily="18" charset="0"/>
            </a:endParaRPr>
          </a:p>
          <a:p>
            <a:pPr marL="0" indent="0" algn="just" eaLnBrk="1" hangingPunct="1">
              <a:buFont typeface="Wingdings" panose="05000000000000000000" pitchFamily="2" charset="2"/>
              <a:buNone/>
            </a:pPr>
            <a:r>
              <a:rPr lang="en-US" altLang="en-US" sz="3200" i="1">
                <a:solidFill>
                  <a:srgbClr val="898989"/>
                </a:solidFill>
                <a:latin typeface="Perpetua" panose="02020502060401020303" pitchFamily="18" charset="0"/>
              </a:rPr>
              <a:t> </a:t>
            </a:r>
            <a:r>
              <a:rPr lang="en-US" altLang="en-US" sz="3200">
                <a:latin typeface="Perpetua" panose="02020502060401020303" pitchFamily="18" charset="0"/>
              </a:rPr>
              <a:t>Good organizations limit the number of people reporting to a single supervisor to between</a:t>
            </a:r>
            <a:r>
              <a:rPr lang="en-US" altLang="en-US" sz="3200">
                <a:solidFill>
                  <a:srgbClr val="898989"/>
                </a:solidFill>
                <a:latin typeface="Perpetua" panose="02020502060401020303" pitchFamily="18" charset="0"/>
              </a:rPr>
              <a:t> </a:t>
            </a:r>
            <a:r>
              <a:rPr lang="en-US" altLang="en-US" sz="3200">
                <a:solidFill>
                  <a:srgbClr val="FF0000"/>
                </a:solidFill>
                <a:latin typeface="Perpetua" panose="02020502060401020303" pitchFamily="18" charset="0"/>
              </a:rPr>
              <a:t>three and six</a:t>
            </a:r>
            <a:r>
              <a:rPr lang="en-US" altLang="en-US" sz="3200">
                <a:solidFill>
                  <a:srgbClr val="898989"/>
                </a:solidFill>
                <a:latin typeface="Perpetua" panose="02020502060401020303" pitchFamily="18" charset="0"/>
              </a:rPr>
              <a:t>.</a:t>
            </a:r>
          </a:p>
          <a:p>
            <a:pPr marL="0" indent="0" algn="just" eaLnBrk="1" hangingPunct="1">
              <a:buFont typeface="Wingdings" panose="05000000000000000000" pitchFamily="2" charset="2"/>
              <a:buNone/>
            </a:pPr>
            <a:endParaRPr lang="en-US" altLang="en-US" sz="3200" i="1">
              <a:solidFill>
                <a:srgbClr val="FF0000"/>
              </a:solidFill>
              <a:latin typeface="Perpetua" panose="02020502060401020303" pitchFamily="18" charset="0"/>
            </a:endParaRPr>
          </a:p>
          <a:p>
            <a:pPr marL="0" indent="0" algn="just" eaLnBrk="1" hangingPunct="1">
              <a:buFont typeface="Wingdings" panose="05000000000000000000" pitchFamily="2" charset="2"/>
              <a:buNone/>
            </a:pPr>
            <a:r>
              <a:rPr lang="en-US" altLang="en-US" sz="3200" i="1">
                <a:solidFill>
                  <a:srgbClr val="FF0000"/>
                </a:solidFill>
                <a:latin typeface="Perpetua" panose="02020502060401020303" pitchFamily="18" charset="0"/>
              </a:rPr>
              <a:t>4. </a:t>
            </a:r>
            <a:r>
              <a:rPr lang="en-US" altLang="en-US" sz="3200">
                <a:solidFill>
                  <a:srgbClr val="FF0000"/>
                </a:solidFill>
                <a:latin typeface="Perpetua" panose="02020502060401020303" pitchFamily="18" charset="0"/>
              </a:rPr>
              <a:t>Fit the organization to the personalities involved.</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3ED2FE-54AA-4DF7-9208-7E003BA21C7D}"/>
              </a:ext>
            </a:extLst>
          </p:cNvPr>
          <p:cNvSpPr>
            <a:spLocks noGrp="1"/>
          </p:cNvSpPr>
          <p:nvPr>
            <p:ph type="subTitle" idx="4294967295"/>
          </p:nvPr>
        </p:nvSpPr>
        <p:spPr>
          <a:xfrm>
            <a:off x="457200" y="914400"/>
            <a:ext cx="10896600" cy="5486400"/>
          </a:xfrm>
        </p:spPr>
        <p:txBody>
          <a:bodyPr/>
          <a:lstStyle/>
          <a:p>
            <a:pPr marL="533400" indent="-533400" algn="just" eaLnBrk="1" hangingPunct="1">
              <a:buFont typeface="Wingdings" panose="05000000000000000000" pitchFamily="2" charset="2"/>
              <a:buNone/>
            </a:pPr>
            <a:r>
              <a:rPr lang="en-US" altLang="en-US" sz="2800" b="1" u="sng">
                <a:solidFill>
                  <a:srgbClr val="00B050"/>
                </a:solidFill>
                <a:latin typeface="Perpetua" panose="02020502060401020303" pitchFamily="18" charset="0"/>
              </a:rPr>
              <a:t>Factors Affecting Maintenance Organization</a:t>
            </a:r>
            <a:endParaRPr lang="en-US" altLang="en-US" sz="2800" b="1" i="1">
              <a:solidFill>
                <a:srgbClr val="FF0000"/>
              </a:solidFill>
              <a:latin typeface="Perpetua" panose="02020502060401020303" pitchFamily="18" charset="0"/>
            </a:endParaRPr>
          </a:p>
          <a:p>
            <a:pPr marL="533400" indent="-533400" algn="just" eaLnBrk="1" hangingPunct="1">
              <a:buFontTx/>
              <a:buAutoNum type="arabicPeriod"/>
            </a:pPr>
            <a:r>
              <a:rPr lang="en-US" altLang="en-US" sz="2800" b="1">
                <a:solidFill>
                  <a:srgbClr val="FF0000"/>
                </a:solidFill>
                <a:latin typeface="Perpetua" panose="02020502060401020303" pitchFamily="18" charset="0"/>
              </a:rPr>
              <a:t>Type of operation.</a:t>
            </a:r>
            <a:r>
              <a:rPr lang="en-US" altLang="en-US" sz="2800" b="1" i="1">
                <a:solidFill>
                  <a:srgbClr val="FF0000"/>
                </a:solidFill>
                <a:latin typeface="Perpetua" panose="02020502060401020303" pitchFamily="18" charset="0"/>
              </a:rPr>
              <a:t> </a:t>
            </a:r>
            <a:endParaRPr lang="en-US" altLang="en-US" sz="2800" i="1">
              <a:solidFill>
                <a:srgbClr val="FF0000"/>
              </a:solidFill>
              <a:latin typeface="Perpetua" panose="02020502060401020303" pitchFamily="18" charset="0"/>
            </a:endParaRPr>
          </a:p>
          <a:p>
            <a:pPr marL="533400" indent="-533400" algn="just" eaLnBrk="1" hangingPunct="1">
              <a:buFont typeface="Wingdings" panose="05000000000000000000" pitchFamily="2" charset="2"/>
              <a:buChar char="ü"/>
            </a:pPr>
            <a:r>
              <a:rPr lang="en-US" altLang="en-US" sz="2800">
                <a:latin typeface="Perpetua" panose="02020502060401020303" pitchFamily="18" charset="0"/>
              </a:rPr>
              <a:t>Maintenance may be predominant in a single area—</a:t>
            </a:r>
            <a:r>
              <a:rPr lang="en-US" altLang="en-US" sz="2800">
                <a:solidFill>
                  <a:srgbClr val="FF0000"/>
                </a:solidFill>
                <a:latin typeface="Perpetua" panose="02020502060401020303" pitchFamily="18" charset="0"/>
              </a:rPr>
              <a:t>buildings, machine tools, process equipment, piping, or electrical elements</a:t>
            </a:r>
            <a:r>
              <a:rPr lang="en-US" altLang="en-US" sz="2800">
                <a:latin typeface="Perpetua" panose="02020502060401020303" pitchFamily="18" charset="0"/>
              </a:rPr>
              <a:t> and this will affect the character of the organization and the supervision required.</a:t>
            </a:r>
            <a:endParaRPr lang="en-US" altLang="en-US" sz="2800" i="1">
              <a:solidFill>
                <a:srgbClr val="FF0000"/>
              </a:solidFill>
              <a:latin typeface="Perpetua" panose="02020502060401020303" pitchFamily="18" charset="0"/>
            </a:endParaRPr>
          </a:p>
          <a:p>
            <a:pPr marL="533400" indent="-533400" algn="just" eaLnBrk="1" hangingPunct="1">
              <a:buFont typeface="Wingdings" panose="05000000000000000000" pitchFamily="2" charset="2"/>
              <a:buNone/>
            </a:pPr>
            <a:r>
              <a:rPr lang="en-US" altLang="en-US" sz="2800" i="1">
                <a:solidFill>
                  <a:srgbClr val="FF0000"/>
                </a:solidFill>
                <a:latin typeface="Perpetua" panose="02020502060401020303" pitchFamily="18" charset="0"/>
              </a:rPr>
              <a:t>2. </a:t>
            </a:r>
            <a:r>
              <a:rPr lang="en-US" altLang="en-US" sz="2800" b="1">
                <a:solidFill>
                  <a:srgbClr val="FF0000"/>
                </a:solidFill>
                <a:latin typeface="Perpetua" panose="02020502060401020303" pitchFamily="18" charset="0"/>
              </a:rPr>
              <a:t>Continuity of operations.</a:t>
            </a:r>
            <a:r>
              <a:rPr lang="en-US" altLang="en-US" sz="2800" b="1" i="1">
                <a:solidFill>
                  <a:srgbClr val="FF0000"/>
                </a:solidFill>
                <a:latin typeface="Perpetua" panose="02020502060401020303" pitchFamily="18" charset="0"/>
              </a:rPr>
              <a:t> </a:t>
            </a:r>
            <a:endParaRPr lang="en-US" altLang="en-US" sz="2800" i="1">
              <a:solidFill>
                <a:srgbClr val="FF0000"/>
              </a:solidFill>
              <a:latin typeface="Perpetua" panose="02020502060401020303" pitchFamily="18" charset="0"/>
            </a:endParaRPr>
          </a:p>
          <a:p>
            <a:pPr marL="533400" indent="-533400" algn="just" eaLnBrk="1" hangingPunct="1">
              <a:buFont typeface="Wingdings" panose="05000000000000000000" pitchFamily="2" charset="2"/>
              <a:buChar char="ü"/>
            </a:pPr>
            <a:r>
              <a:rPr lang="en-US" altLang="en-US" sz="2800">
                <a:latin typeface="Perpetua" panose="02020502060401020303" pitchFamily="18" charset="0"/>
              </a:rPr>
              <a:t>Whether an operation is a </a:t>
            </a:r>
            <a:r>
              <a:rPr lang="en-US" altLang="en-US" sz="2800">
                <a:solidFill>
                  <a:srgbClr val="FF0000"/>
                </a:solidFill>
                <a:latin typeface="Perpetua" panose="02020502060401020303" pitchFamily="18" charset="0"/>
              </a:rPr>
              <a:t>5-day, single-shift or, say, a 7-day, three shifts</a:t>
            </a:r>
            <a:r>
              <a:rPr lang="en-US" altLang="en-US" sz="2800">
                <a:latin typeface="Perpetua" panose="02020502060401020303" pitchFamily="18" charset="0"/>
              </a:rPr>
              <a:t> makes a considerable difference in how the maintenance engineering department is to be structured and in the number of personnel to be included</a:t>
            </a:r>
            <a:r>
              <a:rPr lang="en-US" altLang="en-US" sz="2800">
                <a:solidFill>
                  <a:srgbClr val="898989"/>
                </a:solidFill>
                <a:latin typeface="Perpetua" panose="02020502060401020303"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i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2B5EF10-FDB8-4EF1-84A0-4C24F6B79BC2}"/>
              </a:ext>
            </a:extLst>
          </p:cNvPr>
          <p:cNvSpPr>
            <a:spLocks noGrp="1"/>
          </p:cNvSpPr>
          <p:nvPr>
            <p:ph type="subTitle" idx="4294967295"/>
          </p:nvPr>
        </p:nvSpPr>
        <p:spPr>
          <a:xfrm>
            <a:off x="609600" y="914400"/>
            <a:ext cx="10515600" cy="4800600"/>
          </a:xfrm>
        </p:spPr>
        <p:txBody>
          <a:bodyPr/>
          <a:lstStyle/>
          <a:p>
            <a:pPr marL="533400" indent="-533400" algn="just" eaLnBrk="1" hangingPunct="1">
              <a:buFont typeface="Wingdings" panose="05000000000000000000" pitchFamily="2" charset="2"/>
              <a:buNone/>
            </a:pPr>
            <a:r>
              <a:rPr lang="en-US" altLang="en-US" sz="2800" b="1">
                <a:solidFill>
                  <a:srgbClr val="FF0000"/>
                </a:solidFill>
                <a:latin typeface="Perpetua" panose="02020502060401020303" pitchFamily="18" charset="0"/>
              </a:rPr>
              <a:t>3. Geographical situation.</a:t>
            </a:r>
            <a:r>
              <a:rPr lang="en-US" altLang="en-US" sz="2800" i="1">
                <a:solidFill>
                  <a:srgbClr val="FF0000"/>
                </a:solidFill>
                <a:latin typeface="Perpetua" panose="02020502060401020303" pitchFamily="18" charset="0"/>
              </a:rPr>
              <a:t> </a:t>
            </a:r>
          </a:p>
          <a:p>
            <a:pPr marL="533400" indent="-533400" algn="just" eaLnBrk="1" hangingPunct="1">
              <a:buFont typeface="Wingdings" panose="05000000000000000000" pitchFamily="2" charset="2"/>
              <a:buChar char="ü"/>
            </a:pPr>
            <a:r>
              <a:rPr lang="en-US" altLang="en-US" sz="2800">
                <a:latin typeface="Perpetua" panose="02020502060401020303" pitchFamily="18" charset="0"/>
              </a:rPr>
              <a:t>The maintenance that works in a</a:t>
            </a:r>
            <a:r>
              <a:rPr lang="en-US" altLang="en-US" sz="2800">
                <a:solidFill>
                  <a:srgbClr val="898989"/>
                </a:solidFill>
                <a:latin typeface="Perpetua" panose="02020502060401020303" pitchFamily="18" charset="0"/>
              </a:rPr>
              <a:t> </a:t>
            </a:r>
            <a:r>
              <a:rPr lang="en-US" altLang="en-US" sz="2800">
                <a:solidFill>
                  <a:srgbClr val="FF0000"/>
                </a:solidFill>
                <a:latin typeface="Perpetua" panose="02020502060401020303" pitchFamily="18" charset="0"/>
              </a:rPr>
              <a:t>compact plant </a:t>
            </a:r>
            <a:r>
              <a:rPr lang="en-US" altLang="en-US" sz="2800">
                <a:latin typeface="Perpetua" panose="02020502060401020303" pitchFamily="18" charset="0"/>
              </a:rPr>
              <a:t>will vary from that the one that is</a:t>
            </a:r>
            <a:r>
              <a:rPr lang="en-US" altLang="en-US" sz="2800">
                <a:solidFill>
                  <a:srgbClr val="898989"/>
                </a:solidFill>
                <a:latin typeface="Perpetua" panose="02020502060401020303" pitchFamily="18" charset="0"/>
              </a:rPr>
              <a:t> </a:t>
            </a:r>
            <a:r>
              <a:rPr lang="en-US" altLang="en-US" sz="2800">
                <a:solidFill>
                  <a:srgbClr val="FF0000"/>
                </a:solidFill>
                <a:latin typeface="Perpetua" panose="02020502060401020303" pitchFamily="18" charset="0"/>
              </a:rPr>
              <a:t>dispersed through several buildings</a:t>
            </a:r>
            <a:r>
              <a:rPr lang="en-US" altLang="en-US" sz="2800">
                <a:solidFill>
                  <a:srgbClr val="898989"/>
                </a:solidFill>
                <a:latin typeface="Perpetua" panose="02020502060401020303" pitchFamily="18" charset="0"/>
              </a:rPr>
              <a:t> </a:t>
            </a:r>
            <a:r>
              <a:rPr lang="en-US" altLang="en-US" sz="2800">
                <a:latin typeface="Perpetua" panose="02020502060401020303" pitchFamily="18" charset="0"/>
              </a:rPr>
              <a:t>and</a:t>
            </a:r>
            <a:r>
              <a:rPr lang="en-US" altLang="en-US" sz="2800">
                <a:solidFill>
                  <a:srgbClr val="898989"/>
                </a:solidFill>
                <a:latin typeface="Perpetua" panose="02020502060401020303" pitchFamily="18" charset="0"/>
              </a:rPr>
              <a:t> </a:t>
            </a:r>
            <a:r>
              <a:rPr lang="en-US" altLang="en-US" sz="2800">
                <a:solidFill>
                  <a:srgbClr val="FF0000"/>
                </a:solidFill>
                <a:latin typeface="Perpetua" panose="02020502060401020303" pitchFamily="18" charset="0"/>
              </a:rPr>
              <a:t>over a large area</a:t>
            </a:r>
            <a:r>
              <a:rPr lang="en-US" altLang="en-US" sz="2800">
                <a:solidFill>
                  <a:srgbClr val="898989"/>
                </a:solidFill>
                <a:latin typeface="Perpetua" panose="02020502060401020303" pitchFamily="18" charset="0"/>
              </a:rPr>
              <a:t>. </a:t>
            </a:r>
          </a:p>
          <a:p>
            <a:pPr marL="533400" indent="-533400" algn="just" eaLnBrk="1" hangingPunct="1">
              <a:buFont typeface="Wingdings" panose="05000000000000000000" pitchFamily="2" charset="2"/>
              <a:buNone/>
            </a:pPr>
            <a:endParaRPr lang="en-US" altLang="en-US" sz="2800">
              <a:solidFill>
                <a:srgbClr val="898989"/>
              </a:solidFill>
              <a:latin typeface="Perpetua" panose="02020502060401020303" pitchFamily="18" charset="0"/>
            </a:endParaRPr>
          </a:p>
          <a:p>
            <a:pPr marL="533400" indent="-533400" algn="just" eaLnBrk="1" hangingPunct="1">
              <a:buFont typeface="Wingdings" panose="05000000000000000000" pitchFamily="2" charset="2"/>
              <a:buNone/>
            </a:pPr>
            <a:r>
              <a:rPr lang="en-US" altLang="en-US" sz="2800">
                <a:solidFill>
                  <a:srgbClr val="FF0000"/>
                </a:solidFill>
                <a:latin typeface="Perpetua" panose="02020502060401020303" pitchFamily="18" charset="0"/>
              </a:rPr>
              <a:t>4</a:t>
            </a:r>
            <a:r>
              <a:rPr lang="en-US" altLang="en-US" sz="2800" b="1">
                <a:solidFill>
                  <a:srgbClr val="FF0000"/>
                </a:solidFill>
                <a:latin typeface="Perpetua" panose="02020502060401020303" pitchFamily="18" charset="0"/>
              </a:rPr>
              <a:t>. Size of plant.</a:t>
            </a:r>
            <a:r>
              <a:rPr lang="en-US" altLang="en-US" sz="2800" b="1" i="1">
                <a:solidFill>
                  <a:srgbClr val="FF0000"/>
                </a:solidFill>
                <a:latin typeface="Perpetua" panose="02020502060401020303" pitchFamily="18" charset="0"/>
              </a:rPr>
              <a:t> </a:t>
            </a:r>
          </a:p>
          <a:p>
            <a:pPr marL="533400" indent="-533400" algn="just" eaLnBrk="1" hangingPunct="1">
              <a:buFont typeface="Wingdings" panose="05000000000000000000" pitchFamily="2" charset="2"/>
              <a:buChar char="ü"/>
            </a:pPr>
            <a:r>
              <a:rPr lang="en-US" altLang="en-US" sz="2800">
                <a:latin typeface="Perpetua" panose="02020502060401020303" pitchFamily="18" charset="0"/>
              </a:rPr>
              <a:t>As with the geographical considerations above, the actual</a:t>
            </a:r>
            <a:r>
              <a:rPr lang="en-US" altLang="en-US" sz="2800">
                <a:solidFill>
                  <a:srgbClr val="898989"/>
                </a:solidFill>
                <a:latin typeface="Perpetua" panose="02020502060401020303" pitchFamily="18" charset="0"/>
              </a:rPr>
              <a:t> </a:t>
            </a:r>
            <a:r>
              <a:rPr lang="en-US" altLang="en-US" sz="2800">
                <a:solidFill>
                  <a:srgbClr val="FF0000"/>
                </a:solidFill>
                <a:latin typeface="Perpetua" panose="02020502060401020303" pitchFamily="18" charset="0"/>
              </a:rPr>
              <a:t>plant size will dictate the number of maintenance employees needed and the amount of supervision for this number</a:t>
            </a:r>
            <a:r>
              <a:rPr lang="en-US" altLang="en-US" sz="2800">
                <a:solidFill>
                  <a:srgbClr val="898989"/>
                </a:solidFill>
                <a:latin typeface="Perpetua" panose="02020502060401020303"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i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424F059-6E9D-4E30-A224-CCEF34DF626D}"/>
              </a:ext>
            </a:extLst>
          </p:cNvPr>
          <p:cNvSpPr>
            <a:spLocks noGrp="1"/>
          </p:cNvSpPr>
          <p:nvPr>
            <p:ph type="subTitle" idx="4294967295"/>
          </p:nvPr>
        </p:nvSpPr>
        <p:spPr>
          <a:xfrm>
            <a:off x="152400" y="914400"/>
            <a:ext cx="11201400" cy="5486400"/>
          </a:xfrm>
        </p:spPr>
        <p:txBody>
          <a:bodyPr/>
          <a:lstStyle/>
          <a:p>
            <a:pPr marL="533400" indent="-533400" algn="just" eaLnBrk="1" hangingPunct="1">
              <a:buFont typeface="Wingdings" panose="05000000000000000000" pitchFamily="2" charset="2"/>
              <a:buNone/>
              <a:defRPr/>
            </a:pPr>
            <a:r>
              <a:rPr lang="en-US" sz="2800" b="1" dirty="0">
                <a:solidFill>
                  <a:srgbClr val="FF0000"/>
                </a:solidFill>
                <a:latin typeface="Perpetua" pitchFamily="18" charset="0"/>
              </a:rPr>
              <a:t>5. Scope of the plant maintenance department.</a:t>
            </a:r>
          </a:p>
          <a:p>
            <a:pPr marL="533400" indent="-533400" algn="just" eaLnBrk="1" hangingPunct="1">
              <a:buFont typeface="Wingdings" panose="05000000000000000000" pitchFamily="2" charset="2"/>
              <a:buNone/>
              <a:defRPr/>
            </a:pPr>
            <a:endParaRPr lang="en-US" sz="2800" dirty="0">
              <a:solidFill>
                <a:srgbClr val="FF0000"/>
              </a:solidFill>
              <a:latin typeface="Perpetua" pitchFamily="18" charset="0"/>
            </a:endParaRPr>
          </a:p>
          <a:p>
            <a:pPr marL="457200" indent="-288925" algn="just" eaLnBrk="1" hangingPunct="1">
              <a:buFont typeface="Wingdings" panose="05000000000000000000" pitchFamily="2" charset="2"/>
              <a:buChar char="ü"/>
              <a:defRPr/>
            </a:pPr>
            <a:r>
              <a:rPr lang="en-US" sz="2800" dirty="0">
                <a:latin typeface="Perpetua" pitchFamily="18" charset="0"/>
              </a:rPr>
              <a:t>Inclusion of responsibility for a</a:t>
            </a:r>
            <a:r>
              <a:rPr lang="en-US" sz="2800" dirty="0">
                <a:solidFill>
                  <a:srgbClr val="898989"/>
                </a:solidFill>
                <a:latin typeface="Perpetua" pitchFamily="18" charset="0"/>
              </a:rPr>
              <a:t> </a:t>
            </a:r>
            <a:r>
              <a:rPr lang="en-US" sz="2800" b="1" dirty="0">
                <a:solidFill>
                  <a:srgbClr val="FF0000"/>
                </a:solidFill>
                <a:latin typeface="Perpetua" pitchFamily="18" charset="0"/>
              </a:rPr>
              <a:t>number of secondary functions</a:t>
            </a:r>
            <a:r>
              <a:rPr lang="en-US" sz="2800" b="1" dirty="0">
                <a:solidFill>
                  <a:srgbClr val="898989"/>
                </a:solidFill>
                <a:latin typeface="Perpetua" pitchFamily="18" charset="0"/>
              </a:rPr>
              <a:t> </a:t>
            </a:r>
            <a:r>
              <a:rPr lang="en-US" sz="2800" dirty="0">
                <a:latin typeface="Perpetua" pitchFamily="18" charset="0"/>
              </a:rPr>
              <a:t>means </a:t>
            </a:r>
            <a:r>
              <a:rPr lang="en-US" sz="2800" b="1" dirty="0">
                <a:latin typeface="Perpetua" pitchFamily="18" charset="0"/>
              </a:rPr>
              <a:t>additional manpower and supervision.</a:t>
            </a:r>
          </a:p>
          <a:p>
            <a:pPr marL="533400" indent="-533400" algn="just" eaLnBrk="1" hangingPunct="1">
              <a:buFont typeface="Wingdings" panose="05000000000000000000" pitchFamily="2" charset="2"/>
              <a:buNone/>
              <a:defRPr/>
            </a:pPr>
            <a:endParaRPr lang="en-US" sz="2800" dirty="0">
              <a:solidFill>
                <a:srgbClr val="898989"/>
              </a:solidFill>
              <a:latin typeface="Perpetua" pitchFamily="18" charset="0"/>
            </a:endParaRPr>
          </a:p>
          <a:p>
            <a:pPr marL="533400" indent="-533400" algn="just" eaLnBrk="1" hangingPunct="1">
              <a:buFont typeface="Wingdings" panose="05000000000000000000" pitchFamily="2" charset="2"/>
              <a:buNone/>
              <a:defRPr/>
            </a:pPr>
            <a:r>
              <a:rPr lang="en-US" sz="2800" b="1" dirty="0">
                <a:solidFill>
                  <a:srgbClr val="FF0000"/>
                </a:solidFill>
                <a:latin typeface="Perpetua" pitchFamily="18" charset="0"/>
              </a:rPr>
              <a:t>6. Work-force level of training and reliability.</a:t>
            </a:r>
          </a:p>
          <a:p>
            <a:pPr marL="533400" indent="-533400" algn="just" eaLnBrk="1" hangingPunct="1">
              <a:buFont typeface="Wingdings" panose="05000000000000000000" pitchFamily="2" charset="2"/>
              <a:buNone/>
              <a:defRPr/>
            </a:pPr>
            <a:endParaRPr lang="en-US" sz="2800" dirty="0">
              <a:solidFill>
                <a:srgbClr val="FF0000"/>
              </a:solidFill>
              <a:latin typeface="Perpetua" pitchFamily="18" charset="0"/>
            </a:endParaRPr>
          </a:p>
          <a:p>
            <a:pPr marL="533400" indent="-365125" algn="just" eaLnBrk="1" hangingPunct="1">
              <a:buFont typeface="Wingdings" panose="05000000000000000000" pitchFamily="2" charset="2"/>
              <a:buChar char="ü"/>
              <a:defRPr/>
            </a:pPr>
            <a:r>
              <a:rPr lang="en-US" sz="2800" dirty="0">
                <a:latin typeface="Perpetua" pitchFamily="18" charset="0"/>
              </a:rPr>
              <a:t>This highly variable characteristic has a strong impact on maintenance organization because it dictates how much work can be done and how well it can be performed.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ox(in)">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A5C4FD3-DE52-4E7A-A5C2-4E20688B3F70}"/>
              </a:ext>
            </a:extLst>
          </p:cNvPr>
          <p:cNvSpPr>
            <a:spLocks noGrp="1"/>
          </p:cNvSpPr>
          <p:nvPr>
            <p:ph type="subTitle" idx="4294967295"/>
          </p:nvPr>
        </p:nvSpPr>
        <p:spPr>
          <a:xfrm>
            <a:off x="228600" y="228600"/>
            <a:ext cx="11353800" cy="6172200"/>
          </a:xfrm>
        </p:spPr>
        <p:txBody>
          <a:bodyPr/>
          <a:lstStyle/>
          <a:p>
            <a:pPr marL="533400" indent="-533400" algn="just" eaLnBrk="1" hangingPunct="1">
              <a:buFont typeface="Wingdings" panose="05000000000000000000" pitchFamily="2" charset="2"/>
              <a:buNone/>
            </a:pPr>
            <a:endParaRPr lang="en-US" altLang="en-US" sz="2800" b="1" i="1">
              <a:solidFill>
                <a:srgbClr val="FF0000"/>
              </a:solidFill>
            </a:endParaRPr>
          </a:p>
          <a:p>
            <a:pPr marL="533400" indent="-533400" algn="just" eaLnBrk="1" hangingPunct="1">
              <a:buFont typeface="Wingdings" panose="05000000000000000000" pitchFamily="2" charset="2"/>
              <a:buNone/>
            </a:pPr>
            <a:r>
              <a:rPr lang="en-US" altLang="en-US" sz="2800" b="1" u="sng">
                <a:solidFill>
                  <a:srgbClr val="0070C0"/>
                </a:solidFill>
                <a:latin typeface="Perpetua" panose="02020502060401020303" pitchFamily="18" charset="0"/>
              </a:rPr>
              <a:t>Lines of Reporting for Maintenance</a:t>
            </a:r>
          </a:p>
          <a:p>
            <a:pPr marL="533400" indent="-533400" algn="just" eaLnBrk="1" hangingPunct="1">
              <a:buFont typeface="Wingdings" panose="05000000000000000000" pitchFamily="2" charset="2"/>
              <a:buNone/>
            </a:pPr>
            <a:endParaRPr lang="en-US" altLang="en-US" sz="2800">
              <a:solidFill>
                <a:srgbClr val="0000FF"/>
              </a:solidFill>
              <a:latin typeface="Perpetua" panose="02020502060401020303" pitchFamily="18" charset="0"/>
            </a:endParaRPr>
          </a:p>
          <a:p>
            <a:pPr marL="533400" indent="-533400" algn="just" eaLnBrk="1" hangingPunct="1">
              <a:buFont typeface="Wingdings" panose="05000000000000000000" pitchFamily="2" charset="2"/>
              <a:buChar char="ü"/>
            </a:pPr>
            <a:r>
              <a:rPr lang="en-US" altLang="en-US" sz="2800">
                <a:latin typeface="Perpetua" panose="02020502060401020303" pitchFamily="18" charset="0"/>
              </a:rPr>
              <a:t>Many feel that a maintenance department functions best when it reports directly to top management.</a:t>
            </a:r>
          </a:p>
          <a:p>
            <a:pPr marL="533400" indent="-533400" algn="just" eaLnBrk="1" hangingPunct="1">
              <a:buFont typeface="Wingdings" panose="05000000000000000000" pitchFamily="2" charset="2"/>
              <a:buChar char="ü"/>
            </a:pPr>
            <a:endParaRPr lang="en-US" altLang="en-US" sz="2800">
              <a:latin typeface="Perpetua" panose="02020502060401020303" pitchFamily="18" charset="0"/>
            </a:endParaRPr>
          </a:p>
          <a:p>
            <a:pPr marL="533400" indent="-533400" algn="just" eaLnBrk="1" hangingPunct="1">
              <a:buFont typeface="Wingdings" panose="05000000000000000000" pitchFamily="2" charset="2"/>
              <a:buChar char="ü"/>
            </a:pPr>
            <a:r>
              <a:rPr lang="en-US" altLang="en-US" sz="2800">
                <a:latin typeface="Perpetua" panose="02020502060401020303" pitchFamily="18" charset="0"/>
              </a:rPr>
              <a:t>If maintenance supervision considers itself part of production and its performance is evaluated in this light, it should report to the</a:t>
            </a:r>
            <a:r>
              <a:rPr lang="en-US" altLang="en-US" sz="2800">
                <a:solidFill>
                  <a:srgbClr val="898989"/>
                </a:solidFill>
                <a:latin typeface="Perpetua" panose="02020502060401020303" pitchFamily="18" charset="0"/>
              </a:rPr>
              <a:t> </a:t>
            </a:r>
            <a:r>
              <a:rPr lang="en-US" altLang="en-US" sz="2800">
                <a:solidFill>
                  <a:srgbClr val="FF0000"/>
                </a:solidFill>
                <a:latin typeface="Perpetua" panose="02020502060401020303" pitchFamily="18" charset="0"/>
              </a:rPr>
              <a:t>authority responsible for plant operations</a:t>
            </a:r>
            <a:r>
              <a:rPr lang="en-US" altLang="en-US" sz="2800">
                <a:solidFill>
                  <a:srgbClr val="898989"/>
                </a:solidFill>
                <a:latin typeface="Perpetua" panose="02020502060401020303" pitchFamily="18" charset="0"/>
              </a:rPr>
              <a:t>. </a:t>
            </a:r>
          </a:p>
          <a:p>
            <a:pPr marL="533400" indent="-533400" algn="just" eaLnBrk="1" hangingPunct="1">
              <a:buFont typeface="Wingdings" panose="05000000000000000000" pitchFamily="2" charset="2"/>
              <a:buChar char="ü"/>
            </a:pPr>
            <a:endParaRPr lang="en-US" altLang="en-US" sz="2800">
              <a:solidFill>
                <a:srgbClr val="898989"/>
              </a:solidFill>
              <a:latin typeface="Perpetua" panose="02020502060401020303" pitchFamily="18" charset="0"/>
            </a:endParaRPr>
          </a:p>
          <a:p>
            <a:pPr marL="533400" indent="-533400" algn="just" eaLnBrk="1" hangingPunct="1">
              <a:buFont typeface="Wingdings" panose="05000000000000000000" pitchFamily="2" charset="2"/>
              <a:buChar char="ü"/>
            </a:pPr>
            <a:r>
              <a:rPr lang="en-US" altLang="en-US" sz="2800">
                <a:latin typeface="Perpetua" panose="02020502060401020303" pitchFamily="18" charset="0"/>
              </a:rPr>
              <a:t>Maintenance engineering should report to a level that is responsible for the plant groups which it</a:t>
            </a:r>
            <a:r>
              <a:rPr lang="en-US" altLang="en-US" sz="2800">
                <a:solidFill>
                  <a:srgbClr val="898989"/>
                </a:solidFill>
                <a:latin typeface="Perpetua" panose="02020502060401020303" pitchFamily="18" charset="0"/>
              </a:rPr>
              <a:t> </a:t>
            </a:r>
            <a:r>
              <a:rPr lang="en-US" altLang="en-US" sz="2800">
                <a:solidFill>
                  <a:srgbClr val="FF0000"/>
                </a:solidFill>
                <a:latin typeface="Perpetua" panose="02020502060401020303" pitchFamily="18" charset="0"/>
              </a:rPr>
              <a:t>serves—plant manager, production superintendent, or manager of manufacturing </a:t>
            </a:r>
            <a:r>
              <a:rPr lang="en-US" altLang="en-US" sz="2800">
                <a:latin typeface="Perpetua" panose="02020502060401020303" pitchFamily="18" charset="0"/>
              </a:rPr>
              <a:t>— depending on the organization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amond(in)">
                                      <p:cBhvr>
                                        <p:cTn id="7" dur="2000"/>
                                        <p:tgtEl>
                                          <p:spTgt spid="3">
                                            <p:txEl>
                                              <p:pRg st="3" end="3"/>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amond(in)">
                                      <p:cBhvr>
                                        <p:cTn id="10" dur="2000"/>
                                        <p:tgtEl>
                                          <p:spTgt spid="3">
                                            <p:txEl>
                                              <p:pRg st="5" end="5"/>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diamond(in)">
                                      <p:cBhvr>
                                        <p:cTn id="13"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546BE31-87CF-4078-A91E-2A908E225D91}"/>
              </a:ext>
            </a:extLst>
          </p:cNvPr>
          <p:cNvSpPr>
            <a:spLocks noGrp="1"/>
          </p:cNvSpPr>
          <p:nvPr>
            <p:ph type="subTitle" idx="4294967295"/>
          </p:nvPr>
        </p:nvSpPr>
        <p:spPr>
          <a:xfrm>
            <a:off x="457200" y="914400"/>
            <a:ext cx="11277600" cy="5486400"/>
          </a:xfrm>
        </p:spPr>
        <p:txBody>
          <a:bodyPr/>
          <a:lstStyle/>
          <a:p>
            <a:pPr marL="533400" indent="-533400" algn="just" eaLnBrk="1" hangingPunct="1">
              <a:lnSpc>
                <a:spcPct val="80000"/>
              </a:lnSpc>
              <a:buFont typeface="Wingdings" panose="05000000000000000000" pitchFamily="2" charset="2"/>
              <a:buNone/>
              <a:defRPr/>
            </a:pPr>
            <a:endParaRPr lang="en-US" sz="2800" b="1" i="1" dirty="0">
              <a:solidFill>
                <a:srgbClr val="0000FF"/>
              </a:solidFill>
            </a:endParaRPr>
          </a:p>
          <a:p>
            <a:pPr marL="533400" indent="-533400" algn="just" eaLnBrk="1" hangingPunct="1">
              <a:lnSpc>
                <a:spcPct val="80000"/>
              </a:lnSpc>
              <a:buFont typeface="Wingdings" panose="05000000000000000000" pitchFamily="2" charset="2"/>
              <a:buNone/>
              <a:defRPr/>
            </a:pPr>
            <a:r>
              <a:rPr lang="en-US" sz="2800" b="1" dirty="0">
                <a:latin typeface="Perpetua" pitchFamily="18" charset="0"/>
              </a:rPr>
              <a:t>Specialized Personnel in Maintenance Organization</a:t>
            </a:r>
          </a:p>
          <a:p>
            <a:pPr marL="533400" indent="-533400" algn="just" eaLnBrk="1" hangingPunct="1">
              <a:lnSpc>
                <a:spcPct val="80000"/>
              </a:lnSpc>
              <a:buFont typeface="Wingdings" panose="05000000000000000000" pitchFamily="2" charset="2"/>
              <a:buNone/>
              <a:defRPr/>
            </a:pPr>
            <a:endParaRPr lang="en-US" sz="2800" dirty="0">
              <a:solidFill>
                <a:srgbClr val="0000FF"/>
              </a:solidFill>
              <a:latin typeface="Perpetua" pitchFamily="18" charset="0"/>
            </a:endParaRPr>
          </a:p>
          <a:p>
            <a:pPr marL="533400" indent="-533400" algn="just" eaLnBrk="1" hangingPunct="1">
              <a:lnSpc>
                <a:spcPct val="80000"/>
              </a:lnSpc>
              <a:buFont typeface="Wingdings" panose="05000000000000000000" pitchFamily="2" charset="2"/>
              <a:buNone/>
              <a:defRPr/>
            </a:pPr>
            <a:r>
              <a:rPr lang="en-US" sz="2800" b="1" dirty="0">
                <a:solidFill>
                  <a:srgbClr val="FF0000"/>
                </a:solidFill>
                <a:latin typeface="Perpetua" pitchFamily="18" charset="0"/>
              </a:rPr>
              <a:t>Technically Trained Engineers</a:t>
            </a:r>
          </a:p>
          <a:p>
            <a:pPr marL="533400" indent="-533400" algn="just" eaLnBrk="1" hangingPunct="1">
              <a:lnSpc>
                <a:spcPct val="80000"/>
              </a:lnSpc>
              <a:buFont typeface="Wingdings" panose="05000000000000000000" pitchFamily="2" charset="2"/>
              <a:buNone/>
              <a:defRPr/>
            </a:pPr>
            <a:endParaRPr lang="en-US" sz="2800" b="1" dirty="0">
              <a:solidFill>
                <a:srgbClr val="FF0000"/>
              </a:solidFill>
              <a:latin typeface="Perpetua" pitchFamily="18" charset="0"/>
            </a:endParaRPr>
          </a:p>
          <a:p>
            <a:pPr marL="533400" indent="-533400" algn="just" eaLnBrk="1" hangingPunct="1">
              <a:lnSpc>
                <a:spcPct val="80000"/>
              </a:lnSpc>
              <a:buFont typeface="Wingdings" panose="05000000000000000000" pitchFamily="2" charset="2"/>
              <a:buNone/>
              <a:defRPr/>
            </a:pPr>
            <a:r>
              <a:rPr lang="en-US" sz="2800" dirty="0">
                <a:latin typeface="Perpetua" pitchFamily="18" charset="0"/>
              </a:rPr>
              <a:t>Combining engineering and supervisory skills assures:</a:t>
            </a:r>
          </a:p>
          <a:p>
            <a:pPr marL="625475" indent="-265113" algn="just" eaLnBrk="1" hangingPunct="1">
              <a:lnSpc>
                <a:spcPct val="80000"/>
              </a:lnSpc>
              <a:buFont typeface="Wingdings" panose="05000000000000000000" pitchFamily="2" charset="2"/>
              <a:buChar char="§"/>
              <a:defRPr/>
            </a:pPr>
            <a:r>
              <a:rPr lang="en-US" sz="2800" dirty="0">
                <a:solidFill>
                  <a:srgbClr val="FF0000"/>
                </a:solidFill>
                <a:latin typeface="Perpetua" pitchFamily="18" charset="0"/>
              </a:rPr>
              <a:t>Rapid maturity </a:t>
            </a:r>
            <a:r>
              <a:rPr lang="en-US" sz="2800" dirty="0">
                <a:latin typeface="Perpetua" pitchFamily="18" charset="0"/>
              </a:rPr>
              <a:t>of newly graduated personnel</a:t>
            </a:r>
          </a:p>
          <a:p>
            <a:pPr marL="625475" indent="-265113" algn="just" eaLnBrk="1" hangingPunct="1">
              <a:lnSpc>
                <a:spcPct val="80000"/>
              </a:lnSpc>
              <a:buFont typeface="Wingdings" panose="05000000000000000000" pitchFamily="2" charset="2"/>
              <a:buChar char="§"/>
              <a:defRPr/>
            </a:pPr>
            <a:r>
              <a:rPr lang="en-US" sz="2800" dirty="0">
                <a:latin typeface="Perpetua" pitchFamily="18" charset="0"/>
              </a:rPr>
              <a:t>Increasingly</a:t>
            </a:r>
            <a:r>
              <a:rPr lang="en-US" sz="2800" dirty="0">
                <a:solidFill>
                  <a:srgbClr val="898989"/>
                </a:solidFill>
                <a:latin typeface="Perpetua" pitchFamily="18" charset="0"/>
              </a:rPr>
              <a:t> </a:t>
            </a:r>
            <a:r>
              <a:rPr lang="en-US" sz="2800" dirty="0">
                <a:solidFill>
                  <a:srgbClr val="FF0000"/>
                </a:solidFill>
                <a:latin typeface="Perpetua" pitchFamily="18" charset="0"/>
              </a:rPr>
              <a:t>expeditious work performance </a:t>
            </a:r>
            <a:r>
              <a:rPr lang="en-US" sz="2800" dirty="0">
                <a:latin typeface="Perpetua" pitchFamily="18" charset="0"/>
              </a:rPr>
              <a:t>through  shorter lines of communication.</a:t>
            </a:r>
          </a:p>
          <a:p>
            <a:pPr marL="625475" indent="-265113" algn="just" eaLnBrk="1" hangingPunct="1">
              <a:lnSpc>
                <a:spcPct val="80000"/>
              </a:lnSpc>
              <a:buFont typeface="Wingdings" panose="05000000000000000000" pitchFamily="2" charset="2"/>
              <a:buChar char="§"/>
              <a:defRPr/>
            </a:pPr>
            <a:r>
              <a:rPr lang="en-US" sz="2800" b="1" dirty="0">
                <a:solidFill>
                  <a:srgbClr val="898989"/>
                </a:solidFill>
                <a:latin typeface="Perpetua" pitchFamily="18" charset="0"/>
              </a:rPr>
              <a:t> </a:t>
            </a:r>
            <a:r>
              <a:rPr lang="en-US" sz="2800" dirty="0">
                <a:latin typeface="Perpetua" pitchFamily="18" charset="0"/>
              </a:rPr>
              <a:t>An early introduction into the art of handling personnel, making them more adaptable to all levels of plant supervision.</a:t>
            </a:r>
          </a:p>
          <a:p>
            <a:pPr marL="625475" indent="-265113" algn="just" eaLnBrk="1" hangingPunct="1">
              <a:lnSpc>
                <a:spcPct val="80000"/>
              </a:lnSpc>
              <a:buFont typeface="Wingdings" panose="05000000000000000000" pitchFamily="2" charset="2"/>
              <a:buChar char="§"/>
              <a:defRPr/>
            </a:pPr>
            <a:r>
              <a:rPr lang="en-US" sz="2800" b="1" dirty="0">
                <a:solidFill>
                  <a:srgbClr val="FF0000"/>
                </a:solidFill>
                <a:latin typeface="Perpetua" pitchFamily="18" charset="0"/>
              </a:rPr>
              <a:t>  </a:t>
            </a:r>
            <a:r>
              <a:rPr lang="en-US" sz="2800" dirty="0">
                <a:solidFill>
                  <a:srgbClr val="FF0000"/>
                </a:solidFill>
                <a:latin typeface="Perpetua" pitchFamily="18" charset="0"/>
              </a:rPr>
              <a:t>Less resistance </a:t>
            </a:r>
            <a:r>
              <a:rPr lang="en-US" sz="2800" dirty="0">
                <a:latin typeface="Perpetua" pitchFamily="18" charset="0"/>
              </a:rPr>
              <a:t>to new ideas.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amond(in)">
                                      <p:cBhvr>
                                        <p:cTn id="7" dur="2000"/>
                                        <p:tgtEl>
                                          <p:spTgt spid="3">
                                            <p:txEl>
                                              <p:pRg st="5" end="5"/>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diamond(in)">
                                      <p:cBhvr>
                                        <p:cTn id="10" dur="2000"/>
                                        <p:tgtEl>
                                          <p:spTgt spid="3">
                                            <p:txEl>
                                              <p:pRg st="6" end="6"/>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diamond(in)">
                                      <p:cBhvr>
                                        <p:cTn id="13" dur="2000"/>
                                        <p:tgtEl>
                                          <p:spTgt spid="3">
                                            <p:txEl>
                                              <p:pRg st="7" end="7"/>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diamond(in)">
                                      <p:cBhvr>
                                        <p:cTn id="16" dur="2000"/>
                                        <p:tgtEl>
                                          <p:spTgt spid="3">
                                            <p:txEl>
                                              <p:pRg st="8" end="8"/>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diamond(in)">
                                      <p:cBhvr>
                                        <p:cTn id="19"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4DFB3E3-9EE4-4442-B2BE-F8B081785D84}"/>
              </a:ext>
            </a:extLst>
          </p:cNvPr>
          <p:cNvSpPr>
            <a:spLocks noGrp="1"/>
          </p:cNvSpPr>
          <p:nvPr>
            <p:ph type="subTitle" idx="4294967295"/>
          </p:nvPr>
        </p:nvSpPr>
        <p:spPr>
          <a:xfrm>
            <a:off x="533400" y="914400"/>
            <a:ext cx="10972800" cy="5486400"/>
          </a:xfrm>
        </p:spPr>
        <p:txBody>
          <a:bodyPr/>
          <a:lstStyle/>
          <a:p>
            <a:pPr marL="533400" indent="-533400" algn="just" eaLnBrk="1" hangingPunct="1">
              <a:lnSpc>
                <a:spcPct val="90000"/>
              </a:lnSpc>
              <a:buFont typeface="Wingdings" panose="05000000000000000000" pitchFamily="2" charset="2"/>
              <a:buNone/>
            </a:pPr>
            <a:endParaRPr lang="en-US" altLang="en-US" sz="600" b="1">
              <a:solidFill>
                <a:srgbClr val="0000FF"/>
              </a:solidFill>
            </a:endParaRPr>
          </a:p>
          <a:p>
            <a:pPr marL="533400" indent="-533400" algn="just" eaLnBrk="1" hangingPunct="1">
              <a:lnSpc>
                <a:spcPct val="90000"/>
              </a:lnSpc>
              <a:buFont typeface="Wingdings" panose="05000000000000000000" pitchFamily="2" charset="2"/>
              <a:buNone/>
            </a:pPr>
            <a:r>
              <a:rPr lang="en-US" altLang="en-US" sz="2600" b="1">
                <a:solidFill>
                  <a:srgbClr val="FF0000"/>
                </a:solidFill>
                <a:latin typeface="Perpetua" panose="02020502060401020303" pitchFamily="18" charset="0"/>
              </a:rPr>
              <a:t>Staff Specialists</a:t>
            </a:r>
            <a:r>
              <a:rPr lang="en-US" altLang="en-US" sz="2600" b="1" i="1">
                <a:solidFill>
                  <a:srgbClr val="898989"/>
                </a:solidFill>
                <a:latin typeface="Perpetua" panose="02020502060401020303" pitchFamily="18" charset="0"/>
              </a:rPr>
              <a:t> </a:t>
            </a:r>
          </a:p>
          <a:p>
            <a:pPr marL="533400" indent="-533400" algn="just" eaLnBrk="1" hangingPunct="1">
              <a:lnSpc>
                <a:spcPct val="90000"/>
              </a:lnSpc>
              <a:buFont typeface="Wingdings" panose="05000000000000000000" pitchFamily="2" charset="2"/>
              <a:buNone/>
            </a:pPr>
            <a:r>
              <a:rPr lang="en-US" altLang="en-US" sz="2600">
                <a:latin typeface="Perpetua" panose="02020502060401020303" pitchFamily="18" charset="0"/>
              </a:rPr>
              <a:t>     The use and number of staff</a:t>
            </a:r>
            <a:r>
              <a:rPr lang="en-US" altLang="en-US" sz="2600">
                <a:solidFill>
                  <a:srgbClr val="898989"/>
                </a:solidFill>
                <a:latin typeface="Perpetua" panose="02020502060401020303" pitchFamily="18" charset="0"/>
              </a:rPr>
              <a:t> </a:t>
            </a:r>
            <a:r>
              <a:rPr lang="en-US" altLang="en-US" sz="2600">
                <a:solidFill>
                  <a:srgbClr val="FF0000"/>
                </a:solidFill>
                <a:latin typeface="Perpetua" panose="02020502060401020303" pitchFamily="18" charset="0"/>
              </a:rPr>
              <a:t>specialists—electrical engineers, industrial engineers, metallurgists </a:t>
            </a:r>
            <a:r>
              <a:rPr lang="en-US" altLang="en-US" sz="2600">
                <a:latin typeface="Perpetua" panose="02020502060401020303" pitchFamily="18" charset="0"/>
              </a:rPr>
              <a:t>— depends on</a:t>
            </a:r>
            <a:r>
              <a:rPr lang="en-US" altLang="en-US" sz="2600">
                <a:solidFill>
                  <a:srgbClr val="898989"/>
                </a:solidFill>
                <a:latin typeface="Perpetua" panose="02020502060401020303" pitchFamily="18" charset="0"/>
              </a:rPr>
              <a:t> </a:t>
            </a:r>
            <a:r>
              <a:rPr lang="en-US" altLang="en-US" sz="2600">
                <a:solidFill>
                  <a:srgbClr val="FF0000"/>
                </a:solidFill>
                <a:latin typeface="Perpetua" panose="02020502060401020303" pitchFamily="18" charset="0"/>
              </a:rPr>
              <a:t>availability, required need for specialization, and the economics of a consulting service’s cost </a:t>
            </a:r>
            <a:r>
              <a:rPr lang="en-US" altLang="en-US" sz="2600">
                <a:latin typeface="Perpetua" panose="02020502060401020303" pitchFamily="18" charset="0"/>
              </a:rPr>
              <a:t>compared to that of employing staff experts.</a:t>
            </a:r>
          </a:p>
          <a:p>
            <a:pPr marL="533400" indent="-533400" algn="just" eaLnBrk="1" hangingPunct="1">
              <a:lnSpc>
                <a:spcPct val="90000"/>
              </a:lnSpc>
              <a:buFont typeface="Wingdings" panose="05000000000000000000" pitchFamily="2" charset="2"/>
              <a:buNone/>
            </a:pPr>
            <a:endParaRPr lang="en-US" altLang="en-US" sz="2600">
              <a:solidFill>
                <a:srgbClr val="FF0000"/>
              </a:solidFill>
              <a:latin typeface="Perpetua" panose="02020502060401020303" pitchFamily="18" charset="0"/>
            </a:endParaRPr>
          </a:p>
          <a:p>
            <a:pPr marL="533400" indent="-533400" algn="just" eaLnBrk="1" hangingPunct="1">
              <a:lnSpc>
                <a:spcPct val="90000"/>
              </a:lnSpc>
              <a:buFont typeface="Wingdings" panose="05000000000000000000" pitchFamily="2" charset="2"/>
              <a:buNone/>
            </a:pPr>
            <a:r>
              <a:rPr lang="en-US" altLang="en-US" sz="2600" b="1">
                <a:solidFill>
                  <a:srgbClr val="FF0000"/>
                </a:solidFill>
                <a:latin typeface="Perpetua" panose="02020502060401020303" pitchFamily="18" charset="0"/>
              </a:rPr>
              <a:t>Clerical Personnel</a:t>
            </a:r>
            <a:r>
              <a:rPr lang="en-US" altLang="en-US" sz="2600" b="1" i="1">
                <a:solidFill>
                  <a:srgbClr val="FF0000"/>
                </a:solidFill>
                <a:latin typeface="Perpetua" panose="02020502060401020303" pitchFamily="18" charset="0"/>
              </a:rPr>
              <a:t> </a:t>
            </a:r>
          </a:p>
          <a:p>
            <a:pPr marL="533400" indent="-533400" algn="just" eaLnBrk="1" hangingPunct="1">
              <a:lnSpc>
                <a:spcPct val="90000"/>
              </a:lnSpc>
              <a:buFont typeface="Wingdings" panose="05000000000000000000" pitchFamily="2" charset="2"/>
              <a:buNone/>
            </a:pPr>
            <a:r>
              <a:rPr lang="en-US" altLang="en-US" sz="2600">
                <a:solidFill>
                  <a:srgbClr val="FF0000"/>
                </a:solidFill>
                <a:latin typeface="Perpetua" panose="02020502060401020303" pitchFamily="18" charset="0"/>
              </a:rPr>
              <a:t>       Paperwork should be minimized </a:t>
            </a:r>
            <a:r>
              <a:rPr lang="en-US" altLang="en-US" sz="2600">
                <a:latin typeface="Perpetua" panose="02020502060401020303" pitchFamily="18" charset="0"/>
              </a:rPr>
              <a:t>consistent with good operations and adequate control; the clerical staff should be designed to relieve supervision of routine paperwork that it can handle. The number of clerks used varies from</a:t>
            </a:r>
            <a:r>
              <a:rPr lang="en-US" altLang="en-US" sz="2600">
                <a:solidFill>
                  <a:srgbClr val="898989"/>
                </a:solidFill>
                <a:latin typeface="Perpetua" panose="02020502060401020303" pitchFamily="18" charset="0"/>
              </a:rPr>
              <a:t> </a:t>
            </a:r>
            <a:r>
              <a:rPr lang="en-US" altLang="en-US" sz="2600">
                <a:solidFill>
                  <a:srgbClr val="FF0000"/>
                </a:solidFill>
                <a:latin typeface="Perpetua" panose="02020502060401020303" pitchFamily="18" charset="0"/>
              </a:rPr>
              <a:t>1 per 100 employees to 1 per 20 to 25 employees</a:t>
            </a:r>
            <a:r>
              <a:rPr lang="en-US" altLang="en-US" sz="2600">
                <a:solidFill>
                  <a:srgbClr val="898989"/>
                </a:solidFill>
                <a:latin typeface="Perpetua" panose="02020502060401020303"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plus(in)">
                                      <p:cBhvr>
                                        <p:cTn id="7" dur="2000"/>
                                        <p:tgtEl>
                                          <p:spTgt spid="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ox(in)">
                                      <p:cBhvr>
                                        <p:cTn id="12" dur="500"/>
                                        <p:tgtEl>
                                          <p:spTgt spid="3">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plus(in)">
                                      <p:cBhvr>
                                        <p:cTn id="1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FD949EA-3441-4F55-8AF3-3C86458CB964}"/>
              </a:ext>
            </a:extLst>
          </p:cNvPr>
          <p:cNvSpPr>
            <a:spLocks noGrp="1"/>
          </p:cNvSpPr>
          <p:nvPr>
            <p:ph type="subTitle" idx="4294967295"/>
          </p:nvPr>
        </p:nvSpPr>
        <p:spPr>
          <a:xfrm>
            <a:off x="381000" y="533400"/>
            <a:ext cx="11125200" cy="5486400"/>
          </a:xfrm>
        </p:spPr>
        <p:txBody>
          <a:bodyPr/>
          <a:lstStyle/>
          <a:p>
            <a:pPr marL="533400" indent="-533400" algn="just" eaLnBrk="1" hangingPunct="1">
              <a:buFont typeface="Wingdings" panose="05000000000000000000" pitchFamily="2" charset="2"/>
              <a:buNone/>
              <a:defRPr/>
            </a:pPr>
            <a:r>
              <a:rPr lang="en-US" sz="2800" b="1" dirty="0">
                <a:solidFill>
                  <a:srgbClr val="FF0000"/>
                </a:solidFill>
                <a:latin typeface="Perpetua" pitchFamily="18" charset="0"/>
              </a:rPr>
              <a:t>Manpower Requirements</a:t>
            </a:r>
          </a:p>
          <a:p>
            <a:pPr marL="533400" indent="-533400" algn="just" eaLnBrk="1" hangingPunct="1">
              <a:buFont typeface="Wingdings" panose="05000000000000000000" pitchFamily="2" charset="2"/>
              <a:buNone/>
              <a:defRPr/>
            </a:pPr>
            <a:endParaRPr lang="en-US" sz="1000" b="1" dirty="0">
              <a:solidFill>
                <a:srgbClr val="0000FF"/>
              </a:solidFill>
              <a:latin typeface="Perpetua" pitchFamily="18" charset="0"/>
            </a:endParaRPr>
          </a:p>
          <a:p>
            <a:pPr marL="360363" indent="-360363" algn="just" eaLnBrk="1" hangingPunct="1">
              <a:buFont typeface="Wingdings" panose="05000000000000000000" pitchFamily="2" charset="2"/>
              <a:buChar char="ü"/>
              <a:defRPr/>
            </a:pPr>
            <a:r>
              <a:rPr lang="en-US" sz="2600" dirty="0">
                <a:latin typeface="Perpetua" pitchFamily="18" charset="0"/>
              </a:rPr>
              <a:t>The number of employees—</a:t>
            </a:r>
            <a:r>
              <a:rPr lang="en-US" sz="2600" dirty="0">
                <a:solidFill>
                  <a:srgbClr val="898989"/>
                </a:solidFill>
                <a:latin typeface="Perpetua" pitchFamily="18" charset="0"/>
              </a:rPr>
              <a:t> </a:t>
            </a:r>
            <a:r>
              <a:rPr lang="en-US" sz="2600" dirty="0">
                <a:solidFill>
                  <a:srgbClr val="FF0000"/>
                </a:solidFill>
                <a:latin typeface="Perpetua" pitchFamily="18" charset="0"/>
              </a:rPr>
              <a:t>labor and supervision </a:t>
            </a:r>
            <a:r>
              <a:rPr lang="en-US" sz="2600" dirty="0">
                <a:latin typeface="Perpetua" pitchFamily="18" charset="0"/>
              </a:rPr>
              <a:t>— to assure adequate plant maintenance coverage depends upon many factors. </a:t>
            </a:r>
          </a:p>
          <a:p>
            <a:pPr marL="360363" indent="-360363" algn="just" eaLnBrk="1" hangingPunct="1">
              <a:buFont typeface="Wingdings" panose="05000000000000000000" pitchFamily="2" charset="2"/>
              <a:buChar char="ü"/>
              <a:defRPr/>
            </a:pPr>
            <a:endParaRPr lang="en-US" sz="1200" dirty="0">
              <a:latin typeface="Perpetua" pitchFamily="18" charset="0"/>
            </a:endParaRPr>
          </a:p>
          <a:p>
            <a:pPr marL="360363" indent="-360363" algn="just" eaLnBrk="1" hangingPunct="1">
              <a:buFont typeface="Wingdings" panose="05000000000000000000" pitchFamily="2" charset="2"/>
              <a:buChar char="ü"/>
              <a:defRPr/>
            </a:pPr>
            <a:r>
              <a:rPr lang="en-US" sz="2600" dirty="0">
                <a:latin typeface="Perpetua" pitchFamily="18" charset="0"/>
              </a:rPr>
              <a:t>Each plant must be treated as a separate problem with a consideration of all its unique aspects.</a:t>
            </a:r>
          </a:p>
          <a:p>
            <a:pPr marL="0" indent="0" algn="just" eaLnBrk="1" hangingPunct="1">
              <a:buFont typeface="Wingdings" panose="05000000000000000000" pitchFamily="2" charset="2"/>
              <a:buNone/>
              <a:defRPr/>
            </a:pPr>
            <a:r>
              <a:rPr lang="en-US" sz="2800" b="1" dirty="0">
                <a:solidFill>
                  <a:srgbClr val="FF0000"/>
                </a:solidFill>
                <a:latin typeface="Perpetua" pitchFamily="18" charset="0"/>
              </a:rPr>
              <a:t>Hourly Personnel:</a:t>
            </a:r>
            <a:r>
              <a:rPr lang="en-US" sz="2800" b="1" i="1" dirty="0">
                <a:solidFill>
                  <a:srgbClr val="FF0000"/>
                </a:solidFill>
                <a:latin typeface="Perpetua" pitchFamily="18" charset="0"/>
              </a:rPr>
              <a:t> </a:t>
            </a:r>
          </a:p>
          <a:p>
            <a:pPr marL="1031875" lvl="2" indent="-231775" algn="just" eaLnBrk="1" hangingPunct="1">
              <a:lnSpc>
                <a:spcPct val="150000"/>
              </a:lnSpc>
              <a:defRPr/>
            </a:pPr>
            <a:r>
              <a:rPr lang="en-US" sz="2400" dirty="0">
                <a:latin typeface="Perpetua" pitchFamily="18" charset="0"/>
              </a:rPr>
              <a:t>Ratio of Maintenance Manpower to Total Operation Personnel</a:t>
            </a:r>
          </a:p>
          <a:p>
            <a:pPr marL="1031875" lvl="2" indent="-231775" algn="just" eaLnBrk="1" hangingPunct="1">
              <a:lnSpc>
                <a:spcPct val="150000"/>
              </a:lnSpc>
              <a:defRPr/>
            </a:pPr>
            <a:r>
              <a:rPr lang="en-US" sz="2400" dirty="0">
                <a:latin typeface="Perpetua" pitchFamily="18" charset="0"/>
              </a:rPr>
              <a:t>Crafts That Should Be Included.</a:t>
            </a:r>
            <a:r>
              <a:rPr lang="en-US" sz="2400" i="1" dirty="0">
                <a:latin typeface="Perpetua" pitchFamily="18" charset="0"/>
              </a:rPr>
              <a:t> </a:t>
            </a:r>
          </a:p>
          <a:p>
            <a:pPr marL="533400" indent="-533400" algn="just" eaLnBrk="1" hangingPunct="1">
              <a:buFont typeface="Wingdings" panose="05000000000000000000" pitchFamily="2" charset="2"/>
              <a:buChar char="ü"/>
              <a:defRPr/>
            </a:pPr>
            <a:endParaRPr lang="en-US" sz="2600" dirty="0">
              <a:latin typeface="Perpetua" pitchFamily="18" charset="0"/>
            </a:endParaRPr>
          </a:p>
          <a:p>
            <a:pPr marL="533400" indent="-533400" algn="just" eaLnBrk="1" hangingPunct="1">
              <a:buFont typeface="Wingdings" panose="05000000000000000000" pitchFamily="2" charset="2"/>
              <a:buNone/>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amond(in)">
                                      <p:cBhvr>
                                        <p:cTn id="7" dur="2000"/>
                                        <p:tgtEl>
                                          <p:spTgt spid="3">
                                            <p:txEl>
                                              <p:pRg st="2" end="2"/>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amond(in)">
                                      <p:cBhvr>
                                        <p:cTn id="10" dur="2000"/>
                                        <p:tgtEl>
                                          <p:spTgt spid="3">
                                            <p:txEl>
                                              <p:pRg st="4" end="4"/>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diamond(in)">
                                      <p:cBhvr>
                                        <p:cTn id="13" dur="2000"/>
                                        <p:tgtEl>
                                          <p:spTgt spid="3">
                                            <p:txEl>
                                              <p:pRg st="5" end="5"/>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diamond(in)">
                                      <p:cBhvr>
                                        <p:cTn id="16" dur="2000"/>
                                        <p:tgtEl>
                                          <p:spTgt spid="3">
                                            <p:txEl>
                                              <p:pRg st="6" end="6"/>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diamond(in)">
                                      <p:cBhvr>
                                        <p:cTn id="19"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701084" y="233966"/>
            <a:ext cx="8229600" cy="655638"/>
          </a:xfrm>
          <a:ln>
            <a:solidFill>
              <a:srgbClr val="00B050"/>
            </a:solidFill>
          </a:ln>
        </p:spPr>
        <p:txBody>
          <a:bodyPr/>
          <a:lstStyle/>
          <a:p>
            <a:pPr>
              <a:defRPr/>
            </a:pPr>
            <a:r>
              <a:rPr lang="en-US" sz="2800" b="1" dirty="0">
                <a:solidFill>
                  <a:srgbClr val="FF0000"/>
                </a:solidFill>
                <a:latin typeface="Times New Roman" pitchFamily="18" charset="0"/>
                <a:cs typeface="Times New Roman" pitchFamily="18" charset="0"/>
              </a:rPr>
              <a:t>Disadvantages of Corrective Maintenance</a:t>
            </a:r>
          </a:p>
        </p:txBody>
      </p:sp>
      <p:sp>
        <p:nvSpPr>
          <p:cNvPr id="22531" name="Rectangle 3"/>
          <p:cNvSpPr>
            <a:spLocks noGrp="1" noChangeArrowheads="1"/>
          </p:cNvSpPr>
          <p:nvPr>
            <p:ph sz="quarter" idx="1"/>
          </p:nvPr>
        </p:nvSpPr>
        <p:spPr>
          <a:xfrm>
            <a:off x="682580" y="1043189"/>
            <a:ext cx="10586434" cy="5628067"/>
          </a:xfrm>
        </p:spPr>
        <p:txBody>
          <a:bodyPr>
            <a:normAutofit fontScale="85000" lnSpcReduction="20000"/>
          </a:bodyPr>
          <a:lstStyle/>
          <a:p>
            <a:pPr>
              <a:lnSpc>
                <a:spcPct val="160000"/>
              </a:lnSpc>
              <a:buFont typeface="Wingdings" pitchFamily="2" charset="2"/>
              <a:buChar char="Ø"/>
            </a:pPr>
            <a:r>
              <a:rPr lang="en-US" dirty="0">
                <a:latin typeface="Times New Roman" panose="02020603050405020304" pitchFamily="18" charset="0"/>
                <a:cs typeface="Times New Roman" panose="02020603050405020304" pitchFamily="18" charset="0"/>
              </a:rPr>
              <a:t>Breakdown generally occurs inappropriate times leading to </a:t>
            </a:r>
            <a:r>
              <a:rPr lang="en-US" dirty="0">
                <a:solidFill>
                  <a:srgbClr val="C00000"/>
                </a:solidFill>
                <a:latin typeface="Times New Roman" panose="02020603050405020304" pitchFamily="18" charset="0"/>
                <a:cs typeface="Times New Roman" panose="02020603050405020304" pitchFamily="18" charset="0"/>
              </a:rPr>
              <a:t>poor and hurried maintenance</a:t>
            </a:r>
          </a:p>
          <a:p>
            <a:pPr eaLnBrk="1" hangingPunct="1">
              <a:lnSpc>
                <a:spcPct val="160000"/>
              </a:lnSpc>
              <a:buFont typeface="Wingdings" panose="05000000000000000000" pitchFamily="2" charset="2"/>
              <a:buChar char="Ø"/>
            </a:pPr>
            <a:r>
              <a:rPr lang="en-US" dirty="0">
                <a:solidFill>
                  <a:srgbClr val="C00000"/>
                </a:solidFill>
                <a:latin typeface="Times New Roman" panose="02020603050405020304" pitchFamily="18" charset="0"/>
                <a:cs typeface="Times New Roman" panose="02020603050405020304" pitchFamily="18" charset="0"/>
              </a:rPr>
              <a:t>Excessive delay </a:t>
            </a:r>
            <a:r>
              <a:rPr lang="en-US" dirty="0">
                <a:latin typeface="Times New Roman" panose="02020603050405020304" pitchFamily="18" charset="0"/>
                <a:cs typeface="Times New Roman" panose="02020603050405020304" pitchFamily="18" charset="0"/>
              </a:rPr>
              <a:t>in production &amp; reduces output</a:t>
            </a:r>
          </a:p>
          <a:p>
            <a:pPr eaLnBrk="1" hangingPunct="1">
              <a:lnSpc>
                <a:spcPct val="16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Faster plant </a:t>
            </a:r>
            <a:r>
              <a:rPr lang="en-US" dirty="0">
                <a:solidFill>
                  <a:srgbClr val="C00000"/>
                </a:solidFill>
                <a:latin typeface="Times New Roman" panose="02020603050405020304" pitchFamily="18" charset="0"/>
                <a:cs typeface="Times New Roman" panose="02020603050405020304" pitchFamily="18" charset="0"/>
              </a:rPr>
              <a:t>deterioration</a:t>
            </a:r>
            <a:r>
              <a:rPr lang="en-US" dirty="0">
                <a:latin typeface="Times New Roman" panose="02020603050405020304" pitchFamily="18" charset="0"/>
                <a:cs typeface="Times New Roman" panose="02020603050405020304" pitchFamily="18" charset="0"/>
              </a:rPr>
              <a:t>  </a:t>
            </a:r>
          </a:p>
          <a:p>
            <a:pPr eaLnBrk="1" hangingPunct="1">
              <a:lnSpc>
                <a:spcPct val="16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Increases chances of accidents and less safety for both workers and machines</a:t>
            </a:r>
          </a:p>
          <a:p>
            <a:pPr eaLnBrk="1" hangingPunct="1">
              <a:lnSpc>
                <a:spcPct val="16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More spoilt materials</a:t>
            </a:r>
          </a:p>
          <a:p>
            <a:pPr eaLnBrk="1" hangingPunct="1">
              <a:lnSpc>
                <a:spcPct val="16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Direct loss of profit</a:t>
            </a:r>
          </a:p>
          <a:p>
            <a:pPr eaLnBrk="1" hangingPunct="1">
              <a:lnSpc>
                <a:spcPct val="16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Can not be employed for equipment regulated by  statutory provisions e.g. cranes, lift and hoists etc.</a:t>
            </a:r>
          </a:p>
        </p:txBody>
      </p:sp>
    </p:spTree>
    <p:extLst>
      <p:ext uri="{BB962C8B-B14F-4D97-AF65-F5344CB8AC3E}">
        <p14:creationId xmlns:p14="http://schemas.microsoft.com/office/powerpoint/2010/main" val="1548078052"/>
      </p:ext>
    </p:extLst>
  </p:cSld>
  <p:clrMapOvr>
    <a:masterClrMapping/>
  </p:clrMapOvr>
  <p:transition spd="slow"/>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ubtitle 2">
            <a:extLst>
              <a:ext uri="{FF2B5EF4-FFF2-40B4-BE49-F238E27FC236}">
                <a16:creationId xmlns:a16="http://schemas.microsoft.com/office/drawing/2014/main" id="{76CA6B0B-6323-4841-B157-CB99E2FDF29E}"/>
              </a:ext>
            </a:extLst>
          </p:cNvPr>
          <p:cNvSpPr>
            <a:spLocks noGrp="1"/>
          </p:cNvSpPr>
          <p:nvPr>
            <p:ph type="subTitle" idx="4294967295"/>
          </p:nvPr>
        </p:nvSpPr>
        <p:spPr>
          <a:xfrm>
            <a:off x="1981200" y="533400"/>
            <a:ext cx="9220200" cy="5715000"/>
          </a:xfrm>
        </p:spPr>
        <p:txBody>
          <a:bodyPr/>
          <a:lstStyle/>
          <a:p>
            <a:pPr marL="0" indent="0" algn="just" eaLnBrk="1" hangingPunct="1">
              <a:buFont typeface="Wingdings" panose="05000000000000000000" pitchFamily="2" charset="2"/>
              <a:buNone/>
            </a:pPr>
            <a:r>
              <a:rPr lang="en-US" altLang="en-US" sz="2800" b="1" u="sng">
                <a:solidFill>
                  <a:srgbClr val="FF0000"/>
                </a:solidFill>
                <a:latin typeface="Perpetua" panose="02020502060401020303" pitchFamily="18" charset="0"/>
              </a:rPr>
              <a:t>Selection and Training</a:t>
            </a:r>
          </a:p>
          <a:p>
            <a:pPr marL="0" indent="0" algn="just" eaLnBrk="1" hangingPunct="1">
              <a:buFont typeface="Wingdings" panose="05000000000000000000" pitchFamily="2" charset="2"/>
              <a:buNone/>
            </a:pPr>
            <a:endParaRPr lang="en-US" altLang="en-US" sz="1200" b="1">
              <a:latin typeface="Perpetua" panose="02020502060401020303" pitchFamily="18" charset="0"/>
            </a:endParaRPr>
          </a:p>
          <a:p>
            <a:pPr marL="0" indent="0" algn="just" eaLnBrk="1" hangingPunct="1">
              <a:buFont typeface="Wingdings" panose="05000000000000000000" pitchFamily="2" charset="2"/>
              <a:buNone/>
            </a:pPr>
            <a:r>
              <a:rPr lang="en-US" altLang="en-US" sz="2800" b="1" i="1">
                <a:latin typeface="Perpetua" panose="02020502060401020303" pitchFamily="18" charset="0"/>
              </a:rPr>
              <a:t>a. Selection – Craft Personnel</a:t>
            </a:r>
          </a:p>
          <a:p>
            <a:pPr marL="0" indent="0" algn="just" eaLnBrk="1" hangingPunct="1">
              <a:buFont typeface="Wingdings" panose="05000000000000000000" pitchFamily="2" charset="2"/>
              <a:buNone/>
            </a:pPr>
            <a:r>
              <a:rPr lang="en-US" altLang="en-US">
                <a:latin typeface="Perpetua" panose="02020502060401020303" pitchFamily="18" charset="0"/>
              </a:rPr>
              <a:t>Bases for selection could be:</a:t>
            </a:r>
          </a:p>
          <a:p>
            <a:pPr marL="457200" lvl="1" indent="0" algn="just" eaLnBrk="1" hangingPunct="1">
              <a:buFont typeface="Arial" panose="020B0604020202020204" pitchFamily="34" charset="0"/>
              <a:buChar char="•"/>
            </a:pPr>
            <a:r>
              <a:rPr lang="en-US" altLang="en-US" sz="2400">
                <a:latin typeface="Perpetua" panose="02020502060401020303" pitchFamily="18" charset="0"/>
              </a:rPr>
              <a:t> education, </a:t>
            </a:r>
          </a:p>
          <a:p>
            <a:pPr marL="457200" lvl="1" indent="0" algn="just" eaLnBrk="1" hangingPunct="1">
              <a:buFont typeface="Arial" panose="020B0604020202020204" pitchFamily="34" charset="0"/>
              <a:buChar char="•"/>
            </a:pPr>
            <a:r>
              <a:rPr lang="en-US" altLang="en-US" sz="2400">
                <a:latin typeface="Perpetua" panose="02020502060401020303" pitchFamily="18" charset="0"/>
              </a:rPr>
              <a:t> general intelligence, </a:t>
            </a:r>
          </a:p>
          <a:p>
            <a:pPr marL="457200" lvl="1" indent="0" algn="just" eaLnBrk="1" hangingPunct="1">
              <a:buFont typeface="Arial" panose="020B0604020202020204" pitchFamily="34" charset="0"/>
              <a:buChar char="•"/>
            </a:pPr>
            <a:r>
              <a:rPr lang="en-US" altLang="en-US" sz="2400">
                <a:latin typeface="Perpetua" panose="02020502060401020303" pitchFamily="18" charset="0"/>
              </a:rPr>
              <a:t> mechanical aptitude, and </a:t>
            </a:r>
          </a:p>
          <a:p>
            <a:pPr marL="457200" lvl="1" indent="0" algn="just" eaLnBrk="1" hangingPunct="1">
              <a:buFont typeface="Arial" panose="020B0604020202020204" pitchFamily="34" charset="0"/>
              <a:buChar char="•"/>
            </a:pPr>
            <a:r>
              <a:rPr lang="en-US" altLang="en-US" sz="2400">
                <a:latin typeface="Perpetua" panose="02020502060401020303" pitchFamily="18" charset="0"/>
              </a:rPr>
              <a:t> past experience</a:t>
            </a:r>
          </a:p>
          <a:p>
            <a:pPr marL="457200" lvl="1" indent="0" algn="just" eaLnBrk="1" hangingPunct="1">
              <a:buFont typeface="Wingdings 2" panose="05020102010507070707" pitchFamily="18" charset="2"/>
              <a:buNone/>
            </a:pPr>
            <a:endParaRPr lang="en-US" altLang="en-US" sz="2400" b="1" i="1">
              <a:latin typeface="Perpetua" panose="02020502060401020303" pitchFamily="18" charset="0"/>
            </a:endParaRPr>
          </a:p>
          <a:p>
            <a:pPr marL="0" indent="0" algn="just" eaLnBrk="1" hangingPunct="1">
              <a:buFont typeface="Wingdings" panose="05000000000000000000" pitchFamily="2" charset="2"/>
              <a:buNone/>
            </a:pPr>
            <a:r>
              <a:rPr lang="en-US" altLang="en-US" sz="2800" b="1" i="1">
                <a:latin typeface="Perpetua" panose="02020502060401020303" pitchFamily="18" charset="0"/>
              </a:rPr>
              <a:t>b. Training—Craft Personnel</a:t>
            </a:r>
          </a:p>
          <a:p>
            <a:pPr marL="457200" lvl="1" indent="0" algn="just" eaLnBrk="1" hangingPunct="1">
              <a:buFont typeface="Arial" panose="020B0604020202020204" pitchFamily="34" charset="0"/>
              <a:buChar char="•"/>
            </a:pPr>
            <a:r>
              <a:rPr lang="en-US" altLang="en-US" sz="2400">
                <a:latin typeface="Perpetua" panose="02020502060401020303" pitchFamily="18" charset="0"/>
              </a:rPr>
              <a:t>Formal Instruction</a:t>
            </a:r>
          </a:p>
          <a:p>
            <a:pPr marL="457200" lvl="1" indent="0" algn="just" eaLnBrk="1" hangingPunct="1">
              <a:buFont typeface="Arial" panose="020B0604020202020204" pitchFamily="34" charset="0"/>
              <a:buChar char="•"/>
            </a:pPr>
            <a:r>
              <a:rPr lang="en-US" altLang="en-US" sz="2400">
                <a:latin typeface="Perpetua" panose="02020502060401020303" pitchFamily="18" charset="0"/>
              </a:rPr>
              <a:t>Informal Instruction</a:t>
            </a:r>
          </a:p>
          <a:p>
            <a:pPr marL="457200" lvl="1" indent="0" algn="just" eaLnBrk="1" hangingPunct="1">
              <a:buFont typeface="Arial" panose="020B0604020202020204" pitchFamily="34" charset="0"/>
              <a:buChar char="•"/>
            </a:pPr>
            <a:r>
              <a:rPr lang="en-US" altLang="en-US" sz="2400">
                <a:latin typeface="Perpetua" panose="02020502060401020303" pitchFamily="18" charset="0"/>
              </a:rPr>
              <a:t>On-the-Job Training</a:t>
            </a:r>
          </a:p>
          <a:p>
            <a:pPr marL="457200" lvl="1" indent="0" algn="just" eaLnBrk="1" hangingPunct="1">
              <a:buFont typeface="Arial" panose="020B0604020202020204" pitchFamily="34" charset="0"/>
              <a:buChar char="•"/>
            </a:pPr>
            <a:endParaRPr lang="en-US" altLang="en-US"/>
          </a:p>
          <a:p>
            <a:pPr marL="0" indent="0" algn="just" eaLnBrk="1" hangingPunct="1">
              <a:buFont typeface="Wingdings" panose="05000000000000000000" pitchFamily="2" charset="2"/>
              <a:buNone/>
            </a:pPr>
            <a:endParaRPr lang="en-US" altLang="en-US" sz="2800" b="1" i="1">
              <a:solidFill>
                <a:srgbClr val="FF0000"/>
              </a:solidFill>
            </a:endParaRPr>
          </a:p>
          <a:p>
            <a:pPr marL="0" indent="0" algn="just" eaLnBrk="1" hangingPunct="1">
              <a:buFont typeface="Wingdings" panose="05000000000000000000" pitchFamily="2" charset="2"/>
              <a:buNone/>
            </a:pPr>
            <a:endParaRPr lang="en-US" altLang="en-US" sz="2800" b="1" i="1">
              <a:solidFill>
                <a:srgbClr val="FF0000"/>
              </a:solidFill>
            </a:endParaRP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ubtitle 2">
            <a:extLst>
              <a:ext uri="{FF2B5EF4-FFF2-40B4-BE49-F238E27FC236}">
                <a16:creationId xmlns:a16="http://schemas.microsoft.com/office/drawing/2014/main" id="{69E2653A-2833-4ACB-A4FD-B3BEEBF82A3E}"/>
              </a:ext>
            </a:extLst>
          </p:cNvPr>
          <p:cNvSpPr>
            <a:spLocks noGrp="1"/>
          </p:cNvSpPr>
          <p:nvPr>
            <p:ph type="subTitle" idx="4294967295"/>
          </p:nvPr>
        </p:nvSpPr>
        <p:spPr>
          <a:xfrm>
            <a:off x="457200" y="914400"/>
            <a:ext cx="10820400" cy="5486400"/>
          </a:xfrm>
        </p:spPr>
        <p:txBody>
          <a:bodyPr/>
          <a:lstStyle/>
          <a:p>
            <a:pPr marL="0" indent="0" algn="just" eaLnBrk="1" hangingPunct="1">
              <a:buFont typeface="Wingdings" panose="05000000000000000000" pitchFamily="2" charset="2"/>
              <a:buNone/>
            </a:pPr>
            <a:r>
              <a:rPr lang="en-US" altLang="en-US" sz="2800" b="1" i="1">
                <a:latin typeface="Perpetua" panose="02020502060401020303" pitchFamily="18" charset="0"/>
              </a:rPr>
              <a:t>c. Selection—Supervisory Personnel</a:t>
            </a:r>
          </a:p>
          <a:p>
            <a:pPr marL="0" indent="0" algn="just" eaLnBrk="1" hangingPunct="1">
              <a:buFont typeface="Wingdings" panose="05000000000000000000" pitchFamily="2" charset="2"/>
              <a:buNone/>
            </a:pPr>
            <a:r>
              <a:rPr lang="en-US" altLang="en-US" sz="2800">
                <a:latin typeface="Perpetua" panose="02020502060401020303" pitchFamily="18" charset="0"/>
              </a:rPr>
              <a:t>Although there are advantages in</a:t>
            </a:r>
            <a:r>
              <a:rPr lang="en-US" altLang="en-US" sz="2800">
                <a:solidFill>
                  <a:srgbClr val="898989"/>
                </a:solidFill>
                <a:latin typeface="Perpetua" panose="02020502060401020303" pitchFamily="18" charset="0"/>
              </a:rPr>
              <a:t> </a:t>
            </a:r>
            <a:r>
              <a:rPr lang="en-US" altLang="en-US" sz="2800">
                <a:solidFill>
                  <a:srgbClr val="FF0000"/>
                </a:solidFill>
                <a:latin typeface="Perpetua" panose="02020502060401020303" pitchFamily="18" charset="0"/>
              </a:rPr>
              <a:t>selecting people entirely from among maintenance employees</a:t>
            </a:r>
            <a:r>
              <a:rPr lang="en-US" altLang="en-US" sz="2800">
                <a:solidFill>
                  <a:srgbClr val="898989"/>
                </a:solidFill>
                <a:latin typeface="Perpetua" panose="02020502060401020303" pitchFamily="18" charset="0"/>
              </a:rPr>
              <a:t>, </a:t>
            </a:r>
            <a:r>
              <a:rPr lang="en-US" altLang="en-US" sz="2800">
                <a:latin typeface="Perpetua" panose="02020502060401020303" pitchFamily="18" charset="0"/>
              </a:rPr>
              <a:t>others who display</a:t>
            </a:r>
            <a:r>
              <a:rPr lang="en-US" altLang="en-US" sz="2800">
                <a:solidFill>
                  <a:srgbClr val="898989"/>
                </a:solidFill>
                <a:latin typeface="Perpetua" panose="02020502060401020303" pitchFamily="18" charset="0"/>
              </a:rPr>
              <a:t> </a:t>
            </a:r>
            <a:r>
              <a:rPr lang="en-US" altLang="en-US" sz="2800">
                <a:solidFill>
                  <a:srgbClr val="FF0000"/>
                </a:solidFill>
                <a:latin typeface="Perpetua" panose="02020502060401020303" pitchFamily="18" charset="0"/>
              </a:rPr>
              <a:t>leadership potential </a:t>
            </a:r>
            <a:r>
              <a:rPr lang="en-US" altLang="en-US" sz="2800">
                <a:latin typeface="Perpetua" panose="02020502060401020303" pitchFamily="18" charset="0"/>
              </a:rPr>
              <a:t>should be considered.</a:t>
            </a:r>
          </a:p>
          <a:p>
            <a:pPr marL="0" indent="0" algn="just" eaLnBrk="1" hangingPunct="1">
              <a:buFont typeface="Wingdings" panose="05000000000000000000" pitchFamily="2" charset="2"/>
              <a:buNone/>
            </a:pPr>
            <a:endParaRPr lang="en-US" altLang="en-US" sz="1000" i="1">
              <a:latin typeface="Perpetua" panose="02020502060401020303" pitchFamily="18" charset="0"/>
            </a:endParaRPr>
          </a:p>
          <a:p>
            <a:pPr marL="0" indent="0" algn="just" eaLnBrk="1" hangingPunct="1">
              <a:buFont typeface="Wingdings" panose="05000000000000000000" pitchFamily="2" charset="2"/>
              <a:buNone/>
            </a:pPr>
            <a:r>
              <a:rPr lang="en-US" altLang="en-US" sz="2800" b="1" i="1">
                <a:latin typeface="Perpetua" panose="02020502060401020303" pitchFamily="18" charset="0"/>
              </a:rPr>
              <a:t>d. Training—Supervisory Personnel</a:t>
            </a:r>
          </a:p>
          <a:p>
            <a:pPr marL="0" indent="0" algn="just" eaLnBrk="1" hangingPunct="1">
              <a:buFont typeface="Wingdings" panose="05000000000000000000" pitchFamily="2" charset="2"/>
              <a:buNone/>
            </a:pPr>
            <a:r>
              <a:rPr lang="en-US" altLang="en-US" sz="2800">
                <a:latin typeface="Perpetua" panose="02020502060401020303" pitchFamily="18" charset="0"/>
              </a:rPr>
              <a:t>This training consists of</a:t>
            </a:r>
            <a:r>
              <a:rPr lang="en-US" altLang="en-US" sz="2800">
                <a:solidFill>
                  <a:srgbClr val="898989"/>
                </a:solidFill>
                <a:latin typeface="Perpetua" panose="02020502060401020303" pitchFamily="18" charset="0"/>
              </a:rPr>
              <a:t> </a:t>
            </a:r>
            <a:r>
              <a:rPr lang="en-US" altLang="en-US" sz="2800" u="sng">
                <a:solidFill>
                  <a:srgbClr val="FF0000"/>
                </a:solidFill>
                <a:latin typeface="Perpetua" panose="02020502060401020303" pitchFamily="18" charset="0"/>
              </a:rPr>
              <a:t>initial orientation</a:t>
            </a:r>
            <a:r>
              <a:rPr lang="en-US" altLang="en-US" sz="2800" u="sng">
                <a:solidFill>
                  <a:srgbClr val="898989"/>
                </a:solidFill>
                <a:latin typeface="Perpetua" panose="02020502060401020303" pitchFamily="18" charset="0"/>
              </a:rPr>
              <a:t>; </a:t>
            </a:r>
            <a:r>
              <a:rPr lang="en-US" altLang="en-US" sz="2800">
                <a:latin typeface="Perpetua" panose="02020502060401020303" pitchFamily="18" charset="0"/>
              </a:rPr>
              <a:t>a</a:t>
            </a:r>
            <a:r>
              <a:rPr lang="en-US" altLang="en-US" sz="2800">
                <a:solidFill>
                  <a:srgbClr val="898989"/>
                </a:solidFill>
                <a:latin typeface="Perpetua" panose="02020502060401020303" pitchFamily="18" charset="0"/>
              </a:rPr>
              <a:t> </a:t>
            </a:r>
            <a:r>
              <a:rPr lang="en-US" altLang="en-US" sz="2800" u="sng">
                <a:solidFill>
                  <a:srgbClr val="FF0000"/>
                </a:solidFill>
                <a:latin typeface="Perpetua" panose="02020502060401020303" pitchFamily="18" charset="0"/>
              </a:rPr>
              <a:t>formalized, sustained program of leadership training</a:t>
            </a:r>
            <a:r>
              <a:rPr lang="en-US" altLang="en-US" sz="2800" u="sng">
                <a:solidFill>
                  <a:srgbClr val="898989"/>
                </a:solidFill>
                <a:latin typeface="Perpetua" panose="02020502060401020303" pitchFamily="18" charset="0"/>
              </a:rPr>
              <a:t>; </a:t>
            </a:r>
            <a:r>
              <a:rPr lang="en-US" altLang="en-US" sz="2800">
                <a:latin typeface="Perpetua" panose="02020502060401020303" pitchFamily="18" charset="0"/>
              </a:rPr>
              <a:t>and</a:t>
            </a:r>
            <a:r>
              <a:rPr lang="en-US" altLang="en-US" sz="2800">
                <a:solidFill>
                  <a:srgbClr val="898989"/>
                </a:solidFill>
                <a:latin typeface="Perpetua" panose="02020502060401020303" pitchFamily="18" charset="0"/>
              </a:rPr>
              <a:t> </a:t>
            </a:r>
            <a:r>
              <a:rPr lang="en-US" altLang="en-US" sz="2800" u="sng">
                <a:solidFill>
                  <a:srgbClr val="FF0000"/>
                </a:solidFill>
                <a:latin typeface="Perpetua" panose="02020502060401020303" pitchFamily="18" charset="0"/>
              </a:rPr>
              <a:t>on-the-job coaching </a:t>
            </a:r>
            <a:r>
              <a:rPr lang="en-US" altLang="en-US" sz="2800">
                <a:solidFill>
                  <a:srgbClr val="FF0000"/>
                </a:solidFill>
                <a:latin typeface="Perpetua" panose="02020502060401020303" pitchFamily="18" charset="0"/>
              </a:rPr>
              <a:t>and </a:t>
            </a:r>
            <a:r>
              <a:rPr lang="en-US" altLang="en-US" sz="2800" u="sng">
                <a:solidFill>
                  <a:srgbClr val="FF0000"/>
                </a:solidFill>
                <a:latin typeface="Perpetua" panose="02020502060401020303" pitchFamily="18" charset="0"/>
              </a:rPr>
              <a:t>consultation.</a:t>
            </a:r>
            <a:endParaRPr lang="en-US" altLang="en-US" sz="2800" i="1" u="sng">
              <a:solidFill>
                <a:srgbClr val="FF0000"/>
              </a:solidFill>
              <a:latin typeface="Perpetua" panose="02020502060401020303" pitchFamily="18" charset="0"/>
            </a:endParaRP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ubtitle 2">
            <a:extLst>
              <a:ext uri="{FF2B5EF4-FFF2-40B4-BE49-F238E27FC236}">
                <a16:creationId xmlns:a16="http://schemas.microsoft.com/office/drawing/2014/main" id="{4A89F788-FEB0-4CAF-8865-3C1555557098}"/>
              </a:ext>
            </a:extLst>
          </p:cNvPr>
          <p:cNvSpPr>
            <a:spLocks noGrp="1"/>
          </p:cNvSpPr>
          <p:nvPr>
            <p:ph type="subTitle" idx="4294967295"/>
          </p:nvPr>
        </p:nvSpPr>
        <p:spPr>
          <a:xfrm>
            <a:off x="838200" y="727075"/>
            <a:ext cx="10439400" cy="6096000"/>
          </a:xfrm>
        </p:spPr>
        <p:txBody>
          <a:bodyPr/>
          <a:lstStyle/>
          <a:p>
            <a:pPr marL="265113" indent="-265113" algn="just" eaLnBrk="1" hangingPunct="1">
              <a:buFont typeface="Wingdings" panose="05000000000000000000" pitchFamily="2" charset="2"/>
              <a:buChar char="ü"/>
              <a:defRPr/>
            </a:pPr>
            <a:r>
              <a:rPr lang="en-US" sz="2600" b="1" dirty="0">
                <a:solidFill>
                  <a:srgbClr val="FF0000"/>
                </a:solidFill>
                <a:latin typeface="Perpetua" pitchFamily="18" charset="0"/>
              </a:rPr>
              <a:t>Orientation</a:t>
            </a:r>
            <a:r>
              <a:rPr lang="en-US" sz="2600" dirty="0">
                <a:solidFill>
                  <a:srgbClr val="898989"/>
                </a:solidFill>
                <a:latin typeface="Perpetua" pitchFamily="18" charset="0"/>
              </a:rPr>
              <a:t> </a:t>
            </a:r>
            <a:r>
              <a:rPr lang="en-US" sz="2600" dirty="0">
                <a:latin typeface="Perpetua" pitchFamily="18" charset="0"/>
              </a:rPr>
              <a:t>gives the candidate basic data about the</a:t>
            </a:r>
            <a:r>
              <a:rPr lang="en-US" sz="2600" dirty="0">
                <a:solidFill>
                  <a:srgbClr val="898989"/>
                </a:solidFill>
                <a:latin typeface="Perpetua" pitchFamily="18" charset="0"/>
              </a:rPr>
              <a:t> </a:t>
            </a:r>
            <a:r>
              <a:rPr lang="en-US" sz="2600" dirty="0">
                <a:solidFill>
                  <a:srgbClr val="FF0000"/>
                </a:solidFill>
                <a:latin typeface="Perpetua" pitchFamily="18" charset="0"/>
              </a:rPr>
              <a:t>management team </a:t>
            </a:r>
            <a:r>
              <a:rPr lang="en-US" sz="2600" dirty="0">
                <a:latin typeface="Perpetua" pitchFamily="18" charset="0"/>
              </a:rPr>
              <a:t>she/he is joining and about</a:t>
            </a:r>
            <a:r>
              <a:rPr lang="en-US" sz="2600" dirty="0">
                <a:solidFill>
                  <a:srgbClr val="898989"/>
                </a:solidFill>
                <a:latin typeface="Perpetua" pitchFamily="18" charset="0"/>
              </a:rPr>
              <a:t> </a:t>
            </a:r>
            <a:r>
              <a:rPr lang="en-US" sz="2600" dirty="0">
                <a:solidFill>
                  <a:srgbClr val="FF0000"/>
                </a:solidFill>
                <a:latin typeface="Perpetua" pitchFamily="18" charset="0"/>
              </a:rPr>
              <a:t>company and department policy</a:t>
            </a:r>
            <a:r>
              <a:rPr lang="en-US" sz="2600" dirty="0">
                <a:solidFill>
                  <a:srgbClr val="898989"/>
                </a:solidFill>
                <a:latin typeface="Perpetua" pitchFamily="18" charset="0"/>
              </a:rPr>
              <a:t>.</a:t>
            </a:r>
          </a:p>
          <a:p>
            <a:pPr marL="265113" indent="-265113" algn="just" eaLnBrk="1" hangingPunct="1">
              <a:buFont typeface="Wingdings" panose="05000000000000000000" pitchFamily="2" charset="2"/>
              <a:buChar char="ü"/>
              <a:defRPr/>
            </a:pPr>
            <a:endParaRPr lang="en-US" sz="1000" dirty="0">
              <a:solidFill>
                <a:srgbClr val="898989"/>
              </a:solidFill>
              <a:latin typeface="Perpetua" pitchFamily="18" charset="0"/>
            </a:endParaRPr>
          </a:p>
          <a:p>
            <a:pPr marL="265113" indent="-265113" algn="just" eaLnBrk="1" hangingPunct="1">
              <a:buFont typeface="Wingdings" panose="05000000000000000000" pitchFamily="2" charset="2"/>
              <a:buChar char="ü"/>
              <a:defRPr/>
            </a:pPr>
            <a:r>
              <a:rPr lang="en-US" sz="2600" dirty="0">
                <a:solidFill>
                  <a:srgbClr val="898989"/>
                </a:solidFill>
                <a:latin typeface="Perpetua" pitchFamily="18" charset="0"/>
              </a:rPr>
              <a:t> </a:t>
            </a:r>
            <a:r>
              <a:rPr lang="en-US" sz="2600" dirty="0">
                <a:latin typeface="Perpetua" pitchFamily="18" charset="0"/>
              </a:rPr>
              <a:t>Included also are facts about the</a:t>
            </a:r>
            <a:r>
              <a:rPr lang="en-US" sz="2600" dirty="0">
                <a:solidFill>
                  <a:srgbClr val="898989"/>
                </a:solidFill>
                <a:latin typeface="Perpetua" pitchFamily="18" charset="0"/>
              </a:rPr>
              <a:t> </a:t>
            </a:r>
            <a:r>
              <a:rPr lang="en-US" sz="2600" dirty="0">
                <a:solidFill>
                  <a:srgbClr val="FF0000"/>
                </a:solidFill>
                <a:latin typeface="Perpetua" pitchFamily="18" charset="0"/>
              </a:rPr>
              <a:t>scope of her/his personal responsibilities </a:t>
            </a:r>
            <a:r>
              <a:rPr lang="en-US" sz="2600" dirty="0">
                <a:latin typeface="Perpetua" pitchFamily="18" charset="0"/>
              </a:rPr>
              <a:t>and the</a:t>
            </a:r>
            <a:r>
              <a:rPr lang="en-US" sz="2600" dirty="0">
                <a:solidFill>
                  <a:srgbClr val="898989"/>
                </a:solidFill>
                <a:latin typeface="Perpetua" pitchFamily="18" charset="0"/>
              </a:rPr>
              <a:t> </a:t>
            </a:r>
            <a:r>
              <a:rPr lang="en-US" sz="2600" dirty="0">
                <a:solidFill>
                  <a:srgbClr val="FF0000"/>
                </a:solidFill>
                <a:latin typeface="Perpetua" pitchFamily="18" charset="0"/>
              </a:rPr>
              <a:t>limits of the authority delegated</a:t>
            </a:r>
            <a:r>
              <a:rPr lang="en-US" sz="2600" dirty="0">
                <a:solidFill>
                  <a:srgbClr val="898989"/>
                </a:solidFill>
                <a:latin typeface="Perpetua" pitchFamily="18" charset="0"/>
              </a:rPr>
              <a:t> </a:t>
            </a:r>
            <a:r>
              <a:rPr lang="en-US" sz="2600" dirty="0">
                <a:latin typeface="Perpetua" pitchFamily="18" charset="0"/>
              </a:rPr>
              <a:t>to her/him</a:t>
            </a:r>
            <a:r>
              <a:rPr lang="en-US" sz="2600" dirty="0">
                <a:solidFill>
                  <a:srgbClr val="898989"/>
                </a:solidFill>
                <a:latin typeface="Perpetua" pitchFamily="18" charset="0"/>
              </a:rPr>
              <a:t>.</a:t>
            </a:r>
          </a:p>
          <a:p>
            <a:pPr marL="0" indent="0" algn="just" eaLnBrk="1" hangingPunct="1">
              <a:buFont typeface="Wingdings" panose="05000000000000000000" pitchFamily="2" charset="2"/>
              <a:buNone/>
              <a:defRPr/>
            </a:pPr>
            <a:endParaRPr lang="en-US" sz="1600" b="1" i="1" dirty="0">
              <a:solidFill>
                <a:srgbClr val="FF0000"/>
              </a:solidFill>
              <a:latin typeface="Perpetua" pitchFamily="18" charset="0"/>
            </a:endParaRPr>
          </a:p>
          <a:p>
            <a:pPr marL="265113" indent="-265113" algn="just" eaLnBrk="1" hangingPunct="1">
              <a:buFont typeface="Wingdings" panose="05000000000000000000" pitchFamily="2" charset="2"/>
              <a:buChar char="ü"/>
              <a:defRPr/>
            </a:pPr>
            <a:r>
              <a:rPr lang="en-US" sz="2800" b="1" i="1" dirty="0">
                <a:solidFill>
                  <a:srgbClr val="FF0000"/>
                </a:solidFill>
                <a:latin typeface="Perpetua" pitchFamily="18" charset="0"/>
              </a:rPr>
              <a:t>Training</a:t>
            </a:r>
            <a:r>
              <a:rPr lang="en-US" sz="2600" b="1" dirty="0">
                <a:solidFill>
                  <a:srgbClr val="898989"/>
                </a:solidFill>
                <a:latin typeface="Perpetua" pitchFamily="18" charset="0"/>
              </a:rPr>
              <a:t> </a:t>
            </a:r>
            <a:r>
              <a:rPr lang="en-US" sz="2600" dirty="0">
                <a:latin typeface="Perpetua" pitchFamily="18" charset="0"/>
              </a:rPr>
              <a:t>ensuring</a:t>
            </a:r>
            <a:r>
              <a:rPr lang="en-US" sz="2600" dirty="0">
                <a:solidFill>
                  <a:srgbClr val="898989"/>
                </a:solidFill>
                <a:latin typeface="Perpetua" pitchFamily="18" charset="0"/>
              </a:rPr>
              <a:t> </a:t>
            </a:r>
            <a:r>
              <a:rPr lang="en-US" sz="2600" dirty="0">
                <a:solidFill>
                  <a:srgbClr val="FF0000"/>
                </a:solidFill>
                <a:latin typeface="Perpetua" pitchFamily="18" charset="0"/>
              </a:rPr>
              <a:t>continued effectiveness </a:t>
            </a:r>
            <a:r>
              <a:rPr lang="en-US" sz="2600" dirty="0">
                <a:latin typeface="Perpetua" pitchFamily="18" charset="0"/>
              </a:rPr>
              <a:t>and</a:t>
            </a:r>
            <a:r>
              <a:rPr lang="en-US" sz="2600" dirty="0">
                <a:solidFill>
                  <a:srgbClr val="898989"/>
                </a:solidFill>
                <a:latin typeface="Perpetua" pitchFamily="18" charset="0"/>
              </a:rPr>
              <a:t> </a:t>
            </a:r>
            <a:r>
              <a:rPr lang="en-US" sz="2600" dirty="0">
                <a:solidFill>
                  <a:srgbClr val="FF0000"/>
                </a:solidFill>
                <a:latin typeface="Perpetua" pitchFamily="18" charset="0"/>
              </a:rPr>
              <a:t>improved performance</a:t>
            </a:r>
            <a:r>
              <a:rPr lang="en-US" sz="2600" dirty="0">
                <a:solidFill>
                  <a:srgbClr val="898989"/>
                </a:solidFill>
                <a:latin typeface="Perpetua" pitchFamily="18" charset="0"/>
              </a:rPr>
              <a:t> </a:t>
            </a:r>
            <a:r>
              <a:rPr lang="en-US" sz="2600" dirty="0">
                <a:latin typeface="Perpetua" pitchFamily="18" charset="0"/>
              </a:rPr>
              <a:t>should include such subjects as</a:t>
            </a:r>
            <a:r>
              <a:rPr lang="en-US" sz="2600" dirty="0">
                <a:solidFill>
                  <a:srgbClr val="898989"/>
                </a:solidFill>
                <a:latin typeface="Perpetua" pitchFamily="18" charset="0"/>
              </a:rPr>
              <a:t> </a:t>
            </a:r>
            <a:r>
              <a:rPr lang="en-US" sz="2600" dirty="0">
                <a:solidFill>
                  <a:srgbClr val="FF0000"/>
                </a:solidFill>
                <a:latin typeface="Perpetua" pitchFamily="18" charset="0"/>
              </a:rPr>
              <a:t>human relations, conducting of interviews, teaching methods, safety</a:t>
            </a:r>
            <a:r>
              <a:rPr lang="en-US" sz="2600" dirty="0">
                <a:solidFill>
                  <a:srgbClr val="898989"/>
                </a:solidFill>
                <a:latin typeface="Perpetua" pitchFamily="18" charset="0"/>
              </a:rPr>
              <a:t>, </a:t>
            </a:r>
            <a:r>
              <a:rPr lang="en-US" sz="2600" dirty="0">
                <a:latin typeface="Perpetua" pitchFamily="18" charset="0"/>
              </a:rPr>
              <a:t>and many more.</a:t>
            </a:r>
          </a:p>
          <a:p>
            <a:pPr marL="265113" indent="-265113" algn="just" eaLnBrk="1" hangingPunct="1">
              <a:buFont typeface="Wingdings" panose="05000000000000000000" pitchFamily="2" charset="2"/>
              <a:buChar char="ü"/>
              <a:defRPr/>
            </a:pPr>
            <a:endParaRPr lang="en-US" sz="900" dirty="0">
              <a:latin typeface="Perpetua" pitchFamily="18" charset="0"/>
            </a:endParaRPr>
          </a:p>
          <a:p>
            <a:pPr marL="265113" indent="-265113" algn="just" eaLnBrk="1" hangingPunct="1">
              <a:buFont typeface="Wingdings" panose="05000000000000000000" pitchFamily="2" charset="2"/>
              <a:buChar char="ü"/>
              <a:defRPr/>
            </a:pPr>
            <a:r>
              <a:rPr lang="en-US" sz="2600" dirty="0">
                <a:latin typeface="Perpetua" pitchFamily="18" charset="0"/>
              </a:rPr>
              <a:t>Goals of this part of the program should head toward</a:t>
            </a:r>
            <a:r>
              <a:rPr lang="en-US" sz="2600" dirty="0">
                <a:solidFill>
                  <a:srgbClr val="898989"/>
                </a:solidFill>
                <a:latin typeface="Perpetua" pitchFamily="18" charset="0"/>
              </a:rPr>
              <a:t> </a:t>
            </a:r>
            <a:r>
              <a:rPr lang="en-US" sz="2600" dirty="0">
                <a:solidFill>
                  <a:srgbClr val="FF0000"/>
                </a:solidFill>
                <a:latin typeface="Perpetua" pitchFamily="18" charset="0"/>
              </a:rPr>
              <a:t>increasing the candidate’s effectiveness </a:t>
            </a:r>
            <a:r>
              <a:rPr lang="en-US" sz="2600" dirty="0">
                <a:latin typeface="Perpetua" pitchFamily="18" charset="0"/>
              </a:rPr>
              <a:t>as supervisor, instilling a feeling of unity with fellow managers, and enhancing personal development.</a:t>
            </a:r>
          </a:p>
          <a:p>
            <a:pPr marL="0" indent="0" algn="just" eaLnBrk="1" hangingPunct="1">
              <a:buFont typeface="Wingdings" panose="05000000000000000000" pitchFamily="2" charset="2"/>
              <a:buNone/>
              <a:defRPr/>
            </a:pPr>
            <a:endParaRPr lang="en-US" b="1" i="1" dirty="0"/>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ubtitle 2">
            <a:extLst>
              <a:ext uri="{FF2B5EF4-FFF2-40B4-BE49-F238E27FC236}">
                <a16:creationId xmlns:a16="http://schemas.microsoft.com/office/drawing/2014/main" id="{2A131DFD-6E07-438F-AC0E-204EEB5000C4}"/>
              </a:ext>
            </a:extLst>
          </p:cNvPr>
          <p:cNvSpPr>
            <a:spLocks noGrp="1"/>
          </p:cNvSpPr>
          <p:nvPr>
            <p:ph type="subTitle" idx="4294967295"/>
          </p:nvPr>
        </p:nvSpPr>
        <p:spPr>
          <a:xfrm>
            <a:off x="685800" y="1219200"/>
            <a:ext cx="10668000" cy="4572000"/>
          </a:xfrm>
        </p:spPr>
        <p:txBody>
          <a:bodyPr>
            <a:normAutofit lnSpcReduction="10000"/>
          </a:bodyPr>
          <a:lstStyle/>
          <a:p>
            <a:pPr marL="0" indent="0" algn="just" eaLnBrk="1" hangingPunct="1">
              <a:buFont typeface="Wingdings" panose="05000000000000000000" pitchFamily="2" charset="2"/>
              <a:buNone/>
            </a:pPr>
            <a:endParaRPr lang="en-US" altLang="en-US" sz="2800" b="1" i="1">
              <a:solidFill>
                <a:srgbClr val="FF0000"/>
              </a:solidFill>
            </a:endParaRPr>
          </a:p>
          <a:p>
            <a:pPr marL="0" indent="0" algn="just" eaLnBrk="1" hangingPunct="1">
              <a:buFont typeface="Wingdings" panose="05000000000000000000" pitchFamily="2" charset="2"/>
              <a:buNone/>
            </a:pPr>
            <a:r>
              <a:rPr lang="en-US" altLang="en-US" sz="2800" b="1">
                <a:solidFill>
                  <a:srgbClr val="FF0000"/>
                </a:solidFill>
                <a:latin typeface="Perpetua" panose="02020502060401020303" pitchFamily="18" charset="0"/>
              </a:rPr>
              <a:t>On-the-job coaching</a:t>
            </a:r>
            <a:r>
              <a:rPr lang="en-US" altLang="en-US" sz="2800" b="1" i="1">
                <a:solidFill>
                  <a:srgbClr val="FF0000"/>
                </a:solidFill>
                <a:latin typeface="Perpetua" panose="02020502060401020303" pitchFamily="18" charset="0"/>
              </a:rPr>
              <a:t> </a:t>
            </a:r>
            <a:r>
              <a:rPr lang="en-US" altLang="en-US" sz="2800">
                <a:latin typeface="Perpetua" panose="02020502060401020303" pitchFamily="18" charset="0"/>
              </a:rPr>
              <a:t>is especially important for the embryo supervisor. </a:t>
            </a:r>
          </a:p>
          <a:p>
            <a:pPr marL="0" indent="0" algn="just" eaLnBrk="1" hangingPunct="1">
              <a:buFont typeface="Wingdings" panose="05000000000000000000" pitchFamily="2" charset="2"/>
              <a:buNone/>
            </a:pPr>
            <a:endParaRPr lang="en-US" altLang="en-US" sz="2800">
              <a:latin typeface="Perpetua" panose="02020502060401020303" pitchFamily="18" charset="0"/>
            </a:endParaRPr>
          </a:p>
          <a:p>
            <a:pPr marL="0" indent="0" algn="just" eaLnBrk="1" hangingPunct="1">
              <a:buFont typeface="Wingdings" panose="05000000000000000000" pitchFamily="2" charset="2"/>
              <a:buNone/>
            </a:pPr>
            <a:r>
              <a:rPr lang="en-US" altLang="en-US" sz="2800">
                <a:latin typeface="Perpetua" panose="02020502060401020303" pitchFamily="18" charset="0"/>
              </a:rPr>
              <a:t>There is no substitute for frequent, informal, personal contact with a superior concerning current technical, personnel, or personal problems. </a:t>
            </a:r>
          </a:p>
          <a:p>
            <a:pPr marL="0" indent="0" algn="just" eaLnBrk="1" hangingPunct="1">
              <a:buFont typeface="Wingdings" panose="05000000000000000000" pitchFamily="2" charset="2"/>
              <a:buNone/>
            </a:pPr>
            <a:endParaRPr lang="en-US" altLang="en-US" sz="2800">
              <a:latin typeface="Perpetua" panose="02020502060401020303" pitchFamily="18" charset="0"/>
            </a:endParaRPr>
          </a:p>
          <a:p>
            <a:pPr marL="0" indent="0" algn="just" eaLnBrk="1" hangingPunct="1">
              <a:buFont typeface="Wingdings" panose="05000000000000000000" pitchFamily="2" charset="2"/>
              <a:buNone/>
            </a:pPr>
            <a:r>
              <a:rPr lang="en-US" altLang="en-US" sz="2800">
                <a:latin typeface="Perpetua" panose="02020502060401020303" pitchFamily="18" charset="0"/>
              </a:rPr>
              <a:t>This type of development is a</a:t>
            </a:r>
            <a:r>
              <a:rPr lang="en-US" altLang="en-US" sz="2800">
                <a:solidFill>
                  <a:srgbClr val="898989"/>
                </a:solidFill>
                <a:latin typeface="Perpetua" panose="02020502060401020303" pitchFamily="18" charset="0"/>
              </a:rPr>
              <a:t> </a:t>
            </a:r>
            <a:r>
              <a:rPr lang="en-US" altLang="en-US" sz="2800">
                <a:solidFill>
                  <a:srgbClr val="FF0000"/>
                </a:solidFill>
                <a:latin typeface="Perpetua" panose="02020502060401020303" pitchFamily="18" charset="0"/>
              </a:rPr>
              <a:t>force for high morale and job satisfaction</a:t>
            </a:r>
            <a:r>
              <a:rPr lang="en-US" altLang="en-US" sz="2800">
                <a:solidFill>
                  <a:srgbClr val="898989"/>
                </a:solidFill>
                <a:latin typeface="Perpetua" panose="02020502060401020303" pitchFamily="18" charset="0"/>
              </a:rPr>
              <a:t>. </a:t>
            </a:r>
          </a:p>
          <a:p>
            <a:pPr marL="0" indent="0" algn="just" eaLnBrk="1" hangingPunct="1">
              <a:buFont typeface="Wingdings" panose="05000000000000000000" pitchFamily="2" charset="2"/>
              <a:buNone/>
            </a:pPr>
            <a:endParaRPr lang="en-US" altLang="en-US" sz="2800">
              <a:solidFill>
                <a:srgbClr val="898989"/>
              </a:solidFill>
              <a:latin typeface="Perpetua" panose="02020502060401020303" pitchFamily="18" charset="0"/>
            </a:endParaRPr>
          </a:p>
          <a:p>
            <a:pPr marL="0" indent="0" algn="just" eaLnBrk="1" hangingPunct="1">
              <a:buFont typeface="Wingdings" panose="05000000000000000000" pitchFamily="2" charset="2"/>
              <a:buNone/>
            </a:pPr>
            <a:r>
              <a:rPr lang="en-US" altLang="en-US" sz="2800">
                <a:latin typeface="Perpetua" panose="02020502060401020303" pitchFamily="18" charset="0"/>
              </a:rPr>
              <a:t>It should include both</a:t>
            </a:r>
            <a:r>
              <a:rPr lang="en-US" altLang="en-US" sz="2800">
                <a:solidFill>
                  <a:srgbClr val="898989"/>
                </a:solidFill>
                <a:latin typeface="Perpetua" panose="02020502060401020303" pitchFamily="18" charset="0"/>
              </a:rPr>
              <a:t> </a:t>
            </a:r>
            <a:r>
              <a:rPr lang="en-US" altLang="en-US" sz="2800">
                <a:solidFill>
                  <a:srgbClr val="FF0000"/>
                </a:solidFill>
                <a:latin typeface="Perpetua" panose="02020502060401020303" pitchFamily="18" charset="0"/>
              </a:rPr>
              <a:t>praise and criticism</a:t>
            </a:r>
            <a:r>
              <a:rPr lang="en-US" altLang="en-US" sz="2800">
                <a:solidFill>
                  <a:srgbClr val="898989"/>
                </a:solidFill>
                <a:latin typeface="Perpetua" panose="02020502060401020303" pitchFamily="18" charset="0"/>
              </a:rPr>
              <a:t>, </a:t>
            </a:r>
            <a:r>
              <a:rPr lang="en-US" altLang="en-US" sz="2800">
                <a:latin typeface="Perpetua" panose="02020502060401020303" pitchFamily="18" charset="0"/>
              </a:rPr>
              <a:t>the former sincere, the latter constructive. </a:t>
            </a:r>
            <a:endParaRPr lang="en-US" altLang="en-US" sz="2800" b="1" i="1">
              <a:latin typeface="Perpetua" panose="02020502060401020303" pitchFamily="18" charset="0"/>
            </a:endParaRPr>
          </a:p>
        </p:txBody>
      </p:sp>
      <p:sp>
        <p:nvSpPr>
          <p:cNvPr id="3" name="Title 1">
            <a:extLst>
              <a:ext uri="{FF2B5EF4-FFF2-40B4-BE49-F238E27FC236}">
                <a16:creationId xmlns:a16="http://schemas.microsoft.com/office/drawing/2014/main" id="{057EF2E6-B619-487A-B97D-F8A9F3ED5943}"/>
              </a:ext>
            </a:extLst>
          </p:cNvPr>
          <p:cNvSpPr txBox="1">
            <a:spLocks/>
          </p:cNvSpPr>
          <p:nvPr/>
        </p:nvSpPr>
        <p:spPr>
          <a:xfrm>
            <a:off x="1981200" y="274638"/>
            <a:ext cx="9067800" cy="715962"/>
          </a:xfrm>
          <a:prstGeom prst="rect">
            <a:avLst/>
          </a:prstGeom>
        </p:spPr>
        <p:txBody>
          <a:bodyPr/>
          <a:lst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r">
              <a:defRPr/>
            </a:pPr>
            <a:r>
              <a:rPr lang="en-US">
                <a:solidFill>
                  <a:schemeClr val="tx1"/>
                </a:solidFill>
              </a:rPr>
              <a:t>CONT </a:t>
            </a:r>
            <a:endParaRPr lang="en-US" dirty="0">
              <a:solidFill>
                <a:schemeClr val="tx1"/>
              </a:solidFill>
            </a:endParaRP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ubtitle 2">
            <a:extLst>
              <a:ext uri="{FF2B5EF4-FFF2-40B4-BE49-F238E27FC236}">
                <a16:creationId xmlns:a16="http://schemas.microsoft.com/office/drawing/2014/main" id="{63ED03E3-F2FE-49AD-8277-FCC7886F4589}"/>
              </a:ext>
            </a:extLst>
          </p:cNvPr>
          <p:cNvSpPr>
            <a:spLocks noGrp="1"/>
          </p:cNvSpPr>
          <p:nvPr>
            <p:ph type="subTitle" idx="4294967295"/>
          </p:nvPr>
        </p:nvSpPr>
        <p:spPr>
          <a:xfrm>
            <a:off x="457200" y="762000"/>
            <a:ext cx="11125200" cy="5638800"/>
          </a:xfrm>
        </p:spPr>
        <p:txBody>
          <a:bodyPr/>
          <a:lstStyle/>
          <a:p>
            <a:pPr marL="0" indent="0" algn="just" eaLnBrk="1" hangingPunct="1">
              <a:buFont typeface="Wingdings" panose="05000000000000000000" pitchFamily="2" charset="2"/>
              <a:buNone/>
              <a:defRPr/>
            </a:pPr>
            <a:r>
              <a:rPr lang="en-US" sz="2800" b="1" u="sng" dirty="0">
                <a:latin typeface="Perpetua" pitchFamily="18" charset="0"/>
              </a:rPr>
              <a:t>Area and Centralized Maintenance Control</a:t>
            </a:r>
          </a:p>
          <a:p>
            <a:pPr marL="0" indent="0" algn="just" eaLnBrk="1" hangingPunct="1">
              <a:buFont typeface="Wingdings" panose="05000000000000000000" pitchFamily="2" charset="2"/>
              <a:buNone/>
              <a:defRPr/>
            </a:pPr>
            <a:endParaRPr lang="en-US" sz="1200" b="1" dirty="0">
              <a:latin typeface="Perpetua" pitchFamily="18" charset="0"/>
            </a:endParaRPr>
          </a:p>
          <a:p>
            <a:pPr marL="0" indent="0" algn="just" eaLnBrk="1" hangingPunct="1">
              <a:buFont typeface="Wingdings" panose="05000000000000000000" pitchFamily="2" charset="2"/>
              <a:buNone/>
              <a:defRPr/>
            </a:pPr>
            <a:endParaRPr lang="en-US" sz="700" b="1" i="1" dirty="0">
              <a:solidFill>
                <a:srgbClr val="FF0000"/>
              </a:solidFill>
              <a:latin typeface="Perpetua" pitchFamily="18" charset="0"/>
            </a:endParaRPr>
          </a:p>
          <a:p>
            <a:pPr marL="265113" indent="-265113" algn="just" eaLnBrk="1" hangingPunct="1">
              <a:buFont typeface="Wingdings" panose="05000000000000000000" pitchFamily="2" charset="2"/>
              <a:buChar char="ü"/>
              <a:defRPr/>
            </a:pPr>
            <a:r>
              <a:rPr lang="en-US" sz="2800" b="1" dirty="0">
                <a:solidFill>
                  <a:srgbClr val="FF0000"/>
                </a:solidFill>
                <a:latin typeface="Perpetua" pitchFamily="18" charset="0"/>
              </a:rPr>
              <a:t>Geography:</a:t>
            </a:r>
            <a:r>
              <a:rPr lang="en-US" sz="2800" b="1" i="1" dirty="0">
                <a:solidFill>
                  <a:srgbClr val="FF0000"/>
                </a:solidFill>
                <a:latin typeface="Perpetua" pitchFamily="18" charset="0"/>
              </a:rPr>
              <a:t> </a:t>
            </a:r>
            <a:r>
              <a:rPr lang="en-US" sz="2800" dirty="0">
                <a:latin typeface="Perpetua" pitchFamily="18" charset="0"/>
              </a:rPr>
              <a:t>The distribution of</a:t>
            </a:r>
            <a:r>
              <a:rPr lang="en-US" sz="2800" dirty="0">
                <a:solidFill>
                  <a:srgbClr val="898989"/>
                </a:solidFill>
                <a:latin typeface="Perpetua" pitchFamily="18" charset="0"/>
              </a:rPr>
              <a:t> </a:t>
            </a:r>
            <a:r>
              <a:rPr lang="en-US" sz="2800" dirty="0">
                <a:solidFill>
                  <a:srgbClr val="FF0000"/>
                </a:solidFill>
                <a:latin typeface="Perpetua" pitchFamily="18" charset="0"/>
              </a:rPr>
              <a:t>men</a:t>
            </a:r>
            <a:r>
              <a:rPr lang="en-US" sz="2800" dirty="0">
                <a:solidFill>
                  <a:srgbClr val="898989"/>
                </a:solidFill>
                <a:latin typeface="Perpetua" pitchFamily="18" charset="0"/>
              </a:rPr>
              <a:t>, </a:t>
            </a:r>
            <a:r>
              <a:rPr lang="en-US" sz="2800" dirty="0">
                <a:solidFill>
                  <a:srgbClr val="FF0000"/>
                </a:solidFill>
                <a:latin typeface="Perpetua" pitchFamily="18" charset="0"/>
              </a:rPr>
              <a:t>tools</a:t>
            </a:r>
            <a:r>
              <a:rPr lang="en-US" sz="2800" dirty="0">
                <a:solidFill>
                  <a:srgbClr val="898989"/>
                </a:solidFill>
                <a:latin typeface="Perpetua" pitchFamily="18" charset="0"/>
              </a:rPr>
              <a:t>, </a:t>
            </a:r>
            <a:r>
              <a:rPr lang="en-US" sz="2800" dirty="0">
                <a:solidFill>
                  <a:srgbClr val="FF0000"/>
                </a:solidFill>
                <a:latin typeface="Perpetua" pitchFamily="18" charset="0"/>
              </a:rPr>
              <a:t>material</a:t>
            </a:r>
            <a:r>
              <a:rPr lang="en-US" sz="2800" dirty="0">
                <a:solidFill>
                  <a:srgbClr val="898989"/>
                </a:solidFill>
                <a:latin typeface="Perpetua" pitchFamily="18" charset="0"/>
              </a:rPr>
              <a:t>, </a:t>
            </a:r>
            <a:r>
              <a:rPr lang="en-US" sz="2800" dirty="0">
                <a:latin typeface="Perpetua" pitchFamily="18" charset="0"/>
              </a:rPr>
              <a:t>etc., to positions within the plant site,</a:t>
            </a:r>
            <a:r>
              <a:rPr lang="en-US" sz="2800" dirty="0">
                <a:solidFill>
                  <a:srgbClr val="898989"/>
                </a:solidFill>
                <a:latin typeface="Perpetua" pitchFamily="18" charset="0"/>
              </a:rPr>
              <a:t> </a:t>
            </a:r>
            <a:r>
              <a:rPr lang="en-US" sz="2800" dirty="0">
                <a:solidFill>
                  <a:srgbClr val="FF0000"/>
                </a:solidFill>
                <a:latin typeface="Perpetua" pitchFamily="18" charset="0"/>
              </a:rPr>
              <a:t>geographically central </a:t>
            </a:r>
            <a:r>
              <a:rPr lang="en-US" sz="2800" dirty="0">
                <a:latin typeface="Perpetua" pitchFamily="18" charset="0"/>
              </a:rPr>
              <a:t>meaning all men, tools, and material located at one point.</a:t>
            </a:r>
          </a:p>
          <a:p>
            <a:pPr marL="265113" indent="-265113" algn="just" eaLnBrk="1" hangingPunct="1">
              <a:buFont typeface="Wingdings" panose="05000000000000000000" pitchFamily="2" charset="2"/>
              <a:buChar char="ü"/>
              <a:defRPr/>
            </a:pPr>
            <a:endParaRPr lang="en-US" sz="1200" dirty="0">
              <a:latin typeface="Perpetua" pitchFamily="18" charset="0"/>
            </a:endParaRPr>
          </a:p>
          <a:p>
            <a:pPr marL="265113" indent="-265113" algn="just" eaLnBrk="1" hangingPunct="1">
              <a:buFont typeface="Wingdings" panose="05000000000000000000" pitchFamily="2" charset="2"/>
              <a:buChar char="ü"/>
              <a:defRPr/>
            </a:pPr>
            <a:endParaRPr lang="en-US" sz="200" b="1" i="1" dirty="0">
              <a:latin typeface="Perpetua" pitchFamily="18" charset="0"/>
            </a:endParaRPr>
          </a:p>
          <a:p>
            <a:pPr marL="265113" indent="-265113" algn="just" eaLnBrk="1" hangingPunct="1">
              <a:buFont typeface="Wingdings" panose="05000000000000000000" pitchFamily="2" charset="2"/>
              <a:buChar char="ü"/>
              <a:defRPr/>
            </a:pPr>
            <a:r>
              <a:rPr lang="en-US" sz="2800" b="1" dirty="0">
                <a:solidFill>
                  <a:srgbClr val="FF0000"/>
                </a:solidFill>
                <a:latin typeface="Perpetua" pitchFamily="18" charset="0"/>
              </a:rPr>
              <a:t>Organization:</a:t>
            </a:r>
            <a:r>
              <a:rPr lang="en-US" sz="2800" b="1" i="1" dirty="0">
                <a:solidFill>
                  <a:srgbClr val="FF0000"/>
                </a:solidFill>
                <a:latin typeface="Perpetua" pitchFamily="18" charset="0"/>
              </a:rPr>
              <a:t> </a:t>
            </a:r>
            <a:r>
              <a:rPr lang="en-US" sz="2800" dirty="0">
                <a:latin typeface="Perpetua" pitchFamily="18" charset="0"/>
              </a:rPr>
              <a:t>The direct</a:t>
            </a:r>
            <a:r>
              <a:rPr lang="en-US" sz="2800" dirty="0">
                <a:solidFill>
                  <a:srgbClr val="898989"/>
                </a:solidFill>
                <a:latin typeface="Perpetua" pitchFamily="18" charset="0"/>
              </a:rPr>
              <a:t> </a:t>
            </a:r>
            <a:r>
              <a:rPr lang="en-US" sz="2800" dirty="0">
                <a:solidFill>
                  <a:srgbClr val="FF0000"/>
                </a:solidFill>
                <a:latin typeface="Perpetua" pitchFamily="18" charset="0"/>
              </a:rPr>
              <a:t>organization control </a:t>
            </a:r>
            <a:r>
              <a:rPr lang="en-US" sz="2800" dirty="0">
                <a:latin typeface="Perpetua" pitchFamily="18" charset="0"/>
              </a:rPr>
              <a:t>of</a:t>
            </a:r>
            <a:r>
              <a:rPr lang="en-US" sz="2800" dirty="0">
                <a:solidFill>
                  <a:srgbClr val="898989"/>
                </a:solidFill>
                <a:latin typeface="Perpetua" pitchFamily="18" charset="0"/>
              </a:rPr>
              <a:t> </a:t>
            </a:r>
            <a:r>
              <a:rPr lang="en-US" sz="2800" dirty="0">
                <a:solidFill>
                  <a:srgbClr val="FF0000"/>
                </a:solidFill>
                <a:latin typeface="Perpetua" pitchFamily="18" charset="0"/>
              </a:rPr>
              <a:t>craftsmen</a:t>
            </a:r>
            <a:r>
              <a:rPr lang="en-US" sz="2800" dirty="0">
                <a:solidFill>
                  <a:srgbClr val="898989"/>
                </a:solidFill>
                <a:latin typeface="Perpetua" pitchFamily="18" charset="0"/>
              </a:rPr>
              <a:t>, </a:t>
            </a:r>
            <a:r>
              <a:rPr lang="en-US" sz="2800" dirty="0">
                <a:latin typeface="Perpetua" pitchFamily="18" charset="0"/>
              </a:rPr>
              <a:t>including their</a:t>
            </a:r>
            <a:r>
              <a:rPr lang="en-US" sz="2800" dirty="0">
                <a:solidFill>
                  <a:srgbClr val="898989"/>
                </a:solidFill>
                <a:latin typeface="Perpetua" pitchFamily="18" charset="0"/>
              </a:rPr>
              <a:t> </a:t>
            </a:r>
            <a:r>
              <a:rPr lang="en-US" sz="2800" dirty="0">
                <a:solidFill>
                  <a:srgbClr val="FF0000"/>
                </a:solidFill>
                <a:latin typeface="Perpetua" pitchFamily="18" charset="0"/>
              </a:rPr>
              <a:t>supervision</a:t>
            </a:r>
            <a:r>
              <a:rPr lang="en-US" sz="2800" dirty="0">
                <a:solidFill>
                  <a:srgbClr val="898989"/>
                </a:solidFill>
                <a:latin typeface="Perpetua" pitchFamily="18" charset="0"/>
              </a:rPr>
              <a:t>, </a:t>
            </a:r>
            <a:r>
              <a:rPr lang="en-US" sz="2800" dirty="0">
                <a:solidFill>
                  <a:srgbClr val="FF0000"/>
                </a:solidFill>
                <a:latin typeface="Perpetua" pitchFamily="18" charset="0"/>
              </a:rPr>
              <a:t>scheduling</a:t>
            </a:r>
            <a:r>
              <a:rPr lang="en-US" sz="2800" dirty="0">
                <a:solidFill>
                  <a:srgbClr val="898989"/>
                </a:solidFill>
                <a:latin typeface="Perpetua" pitchFamily="18" charset="0"/>
              </a:rPr>
              <a:t>, </a:t>
            </a:r>
            <a:r>
              <a:rPr lang="en-US" sz="2800" dirty="0">
                <a:latin typeface="Perpetua" pitchFamily="18" charset="0"/>
              </a:rPr>
              <a:t>and</a:t>
            </a:r>
            <a:r>
              <a:rPr lang="en-US" sz="2800" dirty="0">
                <a:solidFill>
                  <a:srgbClr val="898989"/>
                </a:solidFill>
                <a:latin typeface="Perpetua" pitchFamily="18" charset="0"/>
              </a:rPr>
              <a:t> </a:t>
            </a:r>
            <a:r>
              <a:rPr lang="en-US" sz="2800" dirty="0">
                <a:solidFill>
                  <a:srgbClr val="FF0000"/>
                </a:solidFill>
                <a:latin typeface="Perpetua" pitchFamily="18" charset="0"/>
              </a:rPr>
              <a:t>guidance</a:t>
            </a:r>
            <a:r>
              <a:rPr lang="en-US" sz="2800" dirty="0">
                <a:solidFill>
                  <a:srgbClr val="898989"/>
                </a:solidFill>
                <a:latin typeface="Perpetua" pitchFamily="18" charset="0"/>
              </a:rPr>
              <a:t>, </a:t>
            </a:r>
            <a:r>
              <a:rPr lang="en-US" sz="2800" dirty="0">
                <a:latin typeface="Perpetua" pitchFamily="18" charset="0"/>
              </a:rPr>
              <a:t>organizationally central meaning the control of all maintenance in the facility by one person below the level of site manager.</a:t>
            </a:r>
            <a:endParaRPr lang="en-US" sz="2800" b="1" i="1" dirty="0">
              <a:latin typeface="Perpetua" pitchFamily="18" charset="0"/>
            </a:endParaRPr>
          </a:p>
          <a:p>
            <a:pPr marL="0" indent="0" algn="just" eaLnBrk="1" hangingPunct="1">
              <a:buFont typeface="Wingdings" panose="05000000000000000000" pitchFamily="2" charset="2"/>
              <a:buNone/>
              <a:defRPr/>
            </a:pPr>
            <a:endParaRPr lang="en-US" sz="2800" b="1" i="1" dirty="0">
              <a:solidFill>
                <a:srgbClr val="FF0000"/>
              </a:solidFill>
            </a:endParaRP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ubtitle 2">
            <a:extLst>
              <a:ext uri="{FF2B5EF4-FFF2-40B4-BE49-F238E27FC236}">
                <a16:creationId xmlns:a16="http://schemas.microsoft.com/office/drawing/2014/main" id="{1F44E681-791A-4537-974E-E7618D3C1039}"/>
              </a:ext>
            </a:extLst>
          </p:cNvPr>
          <p:cNvSpPr>
            <a:spLocks noGrp="1"/>
          </p:cNvSpPr>
          <p:nvPr>
            <p:ph type="subTitle" idx="4294967295"/>
          </p:nvPr>
        </p:nvSpPr>
        <p:spPr>
          <a:xfrm>
            <a:off x="1981200" y="838200"/>
            <a:ext cx="8334375" cy="5791200"/>
          </a:xfrm>
        </p:spPr>
        <p:txBody>
          <a:bodyPr/>
          <a:lstStyle/>
          <a:p>
            <a:pPr marL="0" indent="0" algn="just" eaLnBrk="1" hangingPunct="1">
              <a:buFont typeface="Wingdings" panose="05000000000000000000" pitchFamily="2" charset="2"/>
              <a:buNone/>
            </a:pPr>
            <a:endParaRPr lang="en-US" altLang="en-US" sz="2800" b="1" i="1">
              <a:solidFill>
                <a:srgbClr val="FF0000"/>
              </a:solidFill>
            </a:endParaRPr>
          </a:p>
          <a:p>
            <a:pPr marL="0" indent="0" algn="just" eaLnBrk="1" hangingPunct="1">
              <a:buFont typeface="Wingdings" panose="05000000000000000000" pitchFamily="2" charset="2"/>
              <a:buNone/>
            </a:pPr>
            <a:endParaRPr lang="en-US" altLang="en-US" sz="2800" b="1" i="1">
              <a:solidFill>
                <a:srgbClr val="FF0000"/>
              </a:solidFill>
            </a:endParaRPr>
          </a:p>
          <a:p>
            <a:pPr marL="0" indent="0" algn="just" eaLnBrk="1" hangingPunct="1">
              <a:buFont typeface="Wingdings" panose="05000000000000000000" pitchFamily="2" charset="2"/>
              <a:buNone/>
            </a:pPr>
            <a:endParaRPr lang="en-US" altLang="en-US" sz="2800" b="1" i="1">
              <a:solidFill>
                <a:srgbClr val="FF0000"/>
              </a:solidFill>
            </a:endParaRPr>
          </a:p>
          <a:p>
            <a:pPr marL="0" indent="0" algn="just" eaLnBrk="1" hangingPunct="1">
              <a:buFont typeface="Wingdings" panose="05000000000000000000" pitchFamily="2" charset="2"/>
              <a:buNone/>
            </a:pPr>
            <a:endParaRPr lang="en-US" altLang="en-US" sz="2800" b="1" i="1">
              <a:solidFill>
                <a:srgbClr val="FF0000"/>
              </a:solidFill>
            </a:endParaRPr>
          </a:p>
          <a:p>
            <a:pPr marL="0" indent="0" algn="just" eaLnBrk="1" hangingPunct="1">
              <a:buFont typeface="Wingdings" panose="05000000000000000000" pitchFamily="2" charset="2"/>
              <a:buNone/>
            </a:pPr>
            <a:endParaRPr lang="en-US" altLang="en-US" sz="2800" b="1" i="1">
              <a:solidFill>
                <a:srgbClr val="FF0000"/>
              </a:solidFill>
            </a:endParaRPr>
          </a:p>
          <a:p>
            <a:pPr marL="0" indent="0" algn="just" eaLnBrk="1" hangingPunct="1">
              <a:buFont typeface="Wingdings" panose="05000000000000000000" pitchFamily="2" charset="2"/>
              <a:buNone/>
            </a:pPr>
            <a:endParaRPr lang="en-US" altLang="en-US" sz="2800" b="1" i="1">
              <a:solidFill>
                <a:srgbClr val="FF0000"/>
              </a:solidFill>
            </a:endParaRPr>
          </a:p>
          <a:p>
            <a:pPr marL="0" indent="0" algn="just" eaLnBrk="1" hangingPunct="1">
              <a:buFont typeface="Wingdings" panose="05000000000000000000" pitchFamily="2" charset="2"/>
              <a:buNone/>
            </a:pPr>
            <a:endParaRPr lang="en-US" altLang="en-US" sz="2800" b="1" i="1">
              <a:solidFill>
                <a:srgbClr val="FF0000"/>
              </a:solidFill>
            </a:endParaRPr>
          </a:p>
        </p:txBody>
      </p:sp>
      <p:grpSp>
        <p:nvGrpSpPr>
          <p:cNvPr id="2" name="Group 17">
            <a:extLst>
              <a:ext uri="{FF2B5EF4-FFF2-40B4-BE49-F238E27FC236}">
                <a16:creationId xmlns:a16="http://schemas.microsoft.com/office/drawing/2014/main" id="{76CC80E4-2093-4314-A781-D2FCA89B6D19}"/>
              </a:ext>
            </a:extLst>
          </p:cNvPr>
          <p:cNvGrpSpPr>
            <a:grpSpLocks/>
          </p:cNvGrpSpPr>
          <p:nvPr/>
        </p:nvGrpSpPr>
        <p:grpSpPr bwMode="auto">
          <a:xfrm>
            <a:off x="1828800" y="990600"/>
            <a:ext cx="8486775" cy="4867275"/>
            <a:chOff x="1219200" y="1756888"/>
            <a:chExt cx="5963680" cy="2570235"/>
          </a:xfrm>
        </p:grpSpPr>
        <p:sp>
          <p:nvSpPr>
            <p:cNvPr id="81924" name="Oval 3">
              <a:extLst>
                <a:ext uri="{FF2B5EF4-FFF2-40B4-BE49-F238E27FC236}">
                  <a16:creationId xmlns:a16="http://schemas.microsoft.com/office/drawing/2014/main" id="{6F8D1B75-F817-4B11-86A1-65EC91038084}"/>
                </a:ext>
              </a:extLst>
            </p:cNvPr>
            <p:cNvSpPr>
              <a:spLocks noChangeArrowheads="1"/>
            </p:cNvSpPr>
            <p:nvPr/>
          </p:nvSpPr>
          <p:spPr bwMode="auto">
            <a:xfrm>
              <a:off x="2942247" y="2514600"/>
              <a:ext cx="2222185" cy="1143000"/>
            </a:xfrm>
            <a:prstGeom prst="ellipse">
              <a:avLst/>
            </a:prstGeom>
            <a:solidFill>
              <a:schemeClr val="accent1"/>
            </a:solidFill>
            <a:ln w="57150" algn="ctr">
              <a:solidFill>
                <a:srgbClr val="385D8A"/>
              </a:solidFill>
              <a:round/>
              <a:headEnd/>
              <a:tailEnd/>
            </a:ln>
          </p:spPr>
          <p:txBody>
            <a:bodyPr anchor="ctr"/>
            <a:lstStyle>
              <a:lvl1pPr>
                <a:tabLst>
                  <a:tab pos="1319213" algn="l"/>
                </a:tabLst>
                <a:defRPr sz="2400">
                  <a:solidFill>
                    <a:schemeClr val="tx1"/>
                  </a:solidFill>
                  <a:latin typeface="Times New Roman" panose="02020603050405020304" pitchFamily="18" charset="0"/>
                </a:defRPr>
              </a:lvl1pPr>
              <a:lvl2pPr marL="742950" indent="-285750">
                <a:tabLst>
                  <a:tab pos="1319213" algn="l"/>
                </a:tabLst>
                <a:defRPr sz="2400">
                  <a:solidFill>
                    <a:schemeClr val="tx1"/>
                  </a:solidFill>
                  <a:latin typeface="Times New Roman" panose="02020603050405020304" pitchFamily="18" charset="0"/>
                </a:defRPr>
              </a:lvl2pPr>
              <a:lvl3pPr marL="1143000" indent="-228600">
                <a:tabLst>
                  <a:tab pos="1319213" algn="l"/>
                </a:tabLst>
                <a:defRPr sz="2400">
                  <a:solidFill>
                    <a:schemeClr val="tx1"/>
                  </a:solidFill>
                  <a:latin typeface="Times New Roman" panose="02020603050405020304" pitchFamily="18" charset="0"/>
                </a:defRPr>
              </a:lvl3pPr>
              <a:lvl4pPr marL="1600200" indent="-228600">
                <a:tabLst>
                  <a:tab pos="1319213" algn="l"/>
                </a:tabLst>
                <a:defRPr sz="2400">
                  <a:solidFill>
                    <a:schemeClr val="tx1"/>
                  </a:solidFill>
                  <a:latin typeface="Times New Roman" panose="02020603050405020304" pitchFamily="18" charset="0"/>
                </a:defRPr>
              </a:lvl4pPr>
              <a:lvl5pPr marL="2057400" indent="-228600">
                <a:tabLst>
                  <a:tab pos="1319213"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1319213"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1319213"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1319213"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1319213" algn="l"/>
                </a:tabLst>
                <a:defRPr sz="2400">
                  <a:solidFill>
                    <a:schemeClr val="tx1"/>
                  </a:solidFill>
                  <a:latin typeface="Times New Roman" panose="02020603050405020304" pitchFamily="18" charset="0"/>
                </a:defRPr>
              </a:lvl9pPr>
            </a:lstStyle>
            <a:p>
              <a:pPr algn="ctr" eaLnBrk="1" hangingPunct="1"/>
              <a:r>
                <a:rPr lang="en-US" altLang="en-US" sz="2800" b="1">
                  <a:latin typeface="Perpetua" panose="02020502060401020303" pitchFamily="18" charset="0"/>
                </a:rPr>
                <a:t>Various Combination</a:t>
              </a:r>
            </a:p>
          </p:txBody>
        </p:sp>
        <p:cxnSp>
          <p:nvCxnSpPr>
            <p:cNvPr id="81925" name="Straight Arrow Connector 5">
              <a:extLst>
                <a:ext uri="{FF2B5EF4-FFF2-40B4-BE49-F238E27FC236}">
                  <a16:creationId xmlns:a16="http://schemas.microsoft.com/office/drawing/2014/main" id="{2DA091A0-3D58-4A9D-9C29-56F71818604E}"/>
                </a:ext>
              </a:extLst>
            </p:cNvPr>
            <p:cNvCxnSpPr>
              <a:cxnSpLocks noChangeShapeType="1"/>
              <a:stCxn id="81924" idx="7"/>
            </p:cNvCxnSpPr>
            <p:nvPr/>
          </p:nvCxnSpPr>
          <p:spPr bwMode="auto">
            <a:xfrm flipV="1">
              <a:off x="4839000" y="2078841"/>
              <a:ext cx="717423" cy="603147"/>
            </a:xfrm>
            <a:prstGeom prst="straightConnector1">
              <a:avLst/>
            </a:prstGeom>
            <a:noFill/>
            <a:ln w="38100" algn="ctr">
              <a:solidFill>
                <a:srgbClr val="4A7EBB"/>
              </a:solidFill>
              <a:round/>
              <a:headEnd/>
              <a:tailEnd type="arrow" w="med" len="med"/>
            </a:ln>
            <a:extLst>
              <a:ext uri="{909E8E84-426E-40DD-AFC4-6F175D3DCCD1}">
                <a14:hiddenFill xmlns:a14="http://schemas.microsoft.com/office/drawing/2010/main">
                  <a:noFill/>
                </a14:hiddenFill>
              </a:ext>
            </a:extLst>
          </p:spPr>
        </p:cxnSp>
        <p:cxnSp>
          <p:nvCxnSpPr>
            <p:cNvPr id="81926" name="Straight Arrow Connector 8">
              <a:extLst>
                <a:ext uri="{FF2B5EF4-FFF2-40B4-BE49-F238E27FC236}">
                  <a16:creationId xmlns:a16="http://schemas.microsoft.com/office/drawing/2014/main" id="{EE3208D9-798E-42B5-9868-5CACB91DA961}"/>
                </a:ext>
              </a:extLst>
            </p:cNvPr>
            <p:cNvCxnSpPr>
              <a:cxnSpLocks noChangeShapeType="1"/>
              <a:stCxn id="81924" idx="1"/>
            </p:cNvCxnSpPr>
            <p:nvPr/>
          </p:nvCxnSpPr>
          <p:spPr bwMode="auto">
            <a:xfrm flipH="1" flipV="1">
              <a:off x="2611395" y="2078839"/>
              <a:ext cx="656283" cy="603149"/>
            </a:xfrm>
            <a:prstGeom prst="straightConnector1">
              <a:avLst/>
            </a:prstGeom>
            <a:noFill/>
            <a:ln w="38100" algn="ctr">
              <a:solidFill>
                <a:srgbClr val="4A7EBB"/>
              </a:solidFill>
              <a:round/>
              <a:headEnd/>
              <a:tailEnd type="arrow" w="med" len="med"/>
            </a:ln>
            <a:extLst>
              <a:ext uri="{909E8E84-426E-40DD-AFC4-6F175D3DCCD1}">
                <a14:hiddenFill xmlns:a14="http://schemas.microsoft.com/office/drawing/2010/main">
                  <a:noFill/>
                </a14:hiddenFill>
              </a:ext>
            </a:extLst>
          </p:spPr>
        </p:cxnSp>
        <p:cxnSp>
          <p:nvCxnSpPr>
            <p:cNvPr id="81927" name="Straight Arrow Connector 10">
              <a:extLst>
                <a:ext uri="{FF2B5EF4-FFF2-40B4-BE49-F238E27FC236}">
                  <a16:creationId xmlns:a16="http://schemas.microsoft.com/office/drawing/2014/main" id="{541FBB52-BD01-430C-9954-9C461A8EA2B9}"/>
                </a:ext>
              </a:extLst>
            </p:cNvPr>
            <p:cNvCxnSpPr>
              <a:cxnSpLocks noChangeShapeType="1"/>
              <a:stCxn id="81924" idx="3"/>
            </p:cNvCxnSpPr>
            <p:nvPr/>
          </p:nvCxnSpPr>
          <p:spPr bwMode="auto">
            <a:xfrm flipH="1">
              <a:off x="2450761" y="3490212"/>
              <a:ext cx="816917" cy="520337"/>
            </a:xfrm>
            <a:prstGeom prst="straightConnector1">
              <a:avLst/>
            </a:prstGeom>
            <a:noFill/>
            <a:ln w="38100" algn="ctr">
              <a:solidFill>
                <a:srgbClr val="4A7EBB"/>
              </a:solidFill>
              <a:round/>
              <a:headEnd/>
              <a:tailEnd type="arrow" w="med" len="med"/>
            </a:ln>
            <a:extLst>
              <a:ext uri="{909E8E84-426E-40DD-AFC4-6F175D3DCCD1}">
                <a14:hiddenFill xmlns:a14="http://schemas.microsoft.com/office/drawing/2010/main">
                  <a:noFill/>
                </a14:hiddenFill>
              </a:ext>
            </a:extLst>
          </p:spPr>
        </p:cxnSp>
        <p:cxnSp>
          <p:nvCxnSpPr>
            <p:cNvPr id="81928" name="Straight Arrow Connector 12">
              <a:extLst>
                <a:ext uri="{FF2B5EF4-FFF2-40B4-BE49-F238E27FC236}">
                  <a16:creationId xmlns:a16="http://schemas.microsoft.com/office/drawing/2014/main" id="{9ED36AD6-61A9-466B-A975-3680DE9843AC}"/>
                </a:ext>
              </a:extLst>
            </p:cNvPr>
            <p:cNvCxnSpPr>
              <a:cxnSpLocks noChangeShapeType="1"/>
              <a:stCxn id="81924" idx="5"/>
            </p:cNvCxnSpPr>
            <p:nvPr/>
          </p:nvCxnSpPr>
          <p:spPr bwMode="auto">
            <a:xfrm>
              <a:off x="4839000" y="3490212"/>
              <a:ext cx="610330" cy="520336"/>
            </a:xfrm>
            <a:prstGeom prst="straightConnector1">
              <a:avLst/>
            </a:prstGeom>
            <a:noFill/>
            <a:ln w="38100" algn="ctr">
              <a:solidFill>
                <a:srgbClr val="4A7EBB"/>
              </a:solidFill>
              <a:round/>
              <a:headEnd/>
              <a:tailEnd type="arrow" w="med" len="med"/>
            </a:ln>
            <a:extLst>
              <a:ext uri="{909E8E84-426E-40DD-AFC4-6F175D3DCCD1}">
                <a14:hiddenFill xmlns:a14="http://schemas.microsoft.com/office/drawing/2010/main">
                  <a:noFill/>
                </a14:hiddenFill>
              </a:ext>
            </a:extLst>
          </p:spPr>
        </p:cxnSp>
        <p:sp>
          <p:nvSpPr>
            <p:cNvPr id="81929" name="TextBox 13">
              <a:extLst>
                <a:ext uri="{FF2B5EF4-FFF2-40B4-BE49-F238E27FC236}">
                  <a16:creationId xmlns:a16="http://schemas.microsoft.com/office/drawing/2014/main" id="{A70F02C2-923A-4A2A-A9B0-B172848382D3}"/>
                </a:ext>
              </a:extLst>
            </p:cNvPr>
            <p:cNvSpPr txBox="1">
              <a:spLocks noChangeArrowheads="1"/>
            </p:cNvSpPr>
            <p:nvPr/>
          </p:nvSpPr>
          <p:spPr bwMode="auto">
            <a:xfrm>
              <a:off x="1219200" y="1756888"/>
              <a:ext cx="2591400" cy="27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a:solidFill>
                    <a:srgbClr val="FF0000"/>
                  </a:solidFill>
                  <a:latin typeface="Perpetua" panose="02020502060401020303" pitchFamily="18" charset="0"/>
                </a:rPr>
                <a:t>Organizationally Central</a:t>
              </a:r>
            </a:p>
          </p:txBody>
        </p:sp>
        <p:sp>
          <p:nvSpPr>
            <p:cNvPr id="81930" name="TextBox 14">
              <a:extLst>
                <a:ext uri="{FF2B5EF4-FFF2-40B4-BE49-F238E27FC236}">
                  <a16:creationId xmlns:a16="http://schemas.microsoft.com/office/drawing/2014/main" id="{8041261A-82BE-4AA0-A7A3-39FCB9AEA1AD}"/>
                </a:ext>
              </a:extLst>
            </p:cNvPr>
            <p:cNvSpPr txBox="1">
              <a:spLocks noChangeArrowheads="1"/>
            </p:cNvSpPr>
            <p:nvPr/>
          </p:nvSpPr>
          <p:spPr bwMode="auto">
            <a:xfrm>
              <a:off x="4592595" y="1797132"/>
              <a:ext cx="2590285" cy="27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a:solidFill>
                    <a:srgbClr val="FF0000"/>
                  </a:solidFill>
                  <a:latin typeface="Perpetua" panose="02020502060401020303" pitchFamily="18" charset="0"/>
                </a:rPr>
                <a:t>Organizationally Area</a:t>
              </a:r>
            </a:p>
          </p:txBody>
        </p:sp>
        <p:sp>
          <p:nvSpPr>
            <p:cNvPr id="81931" name="TextBox 15">
              <a:extLst>
                <a:ext uri="{FF2B5EF4-FFF2-40B4-BE49-F238E27FC236}">
                  <a16:creationId xmlns:a16="http://schemas.microsoft.com/office/drawing/2014/main" id="{A702827A-0DFD-4B19-9366-E43E052678A5}"/>
                </a:ext>
              </a:extLst>
            </p:cNvPr>
            <p:cNvSpPr txBox="1">
              <a:spLocks noChangeArrowheads="1"/>
            </p:cNvSpPr>
            <p:nvPr/>
          </p:nvSpPr>
          <p:spPr bwMode="auto">
            <a:xfrm>
              <a:off x="1219200" y="4050792"/>
              <a:ext cx="2818971" cy="27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a:solidFill>
                    <a:srgbClr val="FF0000"/>
                  </a:solidFill>
                  <a:latin typeface="Perpetua" panose="02020502060401020303" pitchFamily="18" charset="0"/>
                </a:rPr>
                <a:t>Geographically Area</a:t>
              </a:r>
            </a:p>
          </p:txBody>
        </p:sp>
        <p:sp>
          <p:nvSpPr>
            <p:cNvPr id="81932" name="TextBox 16">
              <a:extLst>
                <a:ext uri="{FF2B5EF4-FFF2-40B4-BE49-F238E27FC236}">
                  <a16:creationId xmlns:a16="http://schemas.microsoft.com/office/drawing/2014/main" id="{A11AF62B-2FE4-4583-A4D4-395A2B31DFED}"/>
                </a:ext>
              </a:extLst>
            </p:cNvPr>
            <p:cNvSpPr txBox="1">
              <a:spLocks noChangeArrowheads="1"/>
            </p:cNvSpPr>
            <p:nvPr/>
          </p:nvSpPr>
          <p:spPr bwMode="auto">
            <a:xfrm>
              <a:off x="4217773" y="4050792"/>
              <a:ext cx="2590285" cy="27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a:solidFill>
                    <a:srgbClr val="FF0000"/>
                  </a:solidFill>
                  <a:latin typeface="Perpetua" panose="02020502060401020303" pitchFamily="18" charset="0"/>
                </a:rPr>
                <a:t>Geographically Central</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EE1700C-50B9-4B27-BD6A-C6931D2B015F}"/>
              </a:ext>
            </a:extLst>
          </p:cNvPr>
          <p:cNvSpPr>
            <a:spLocks noGrp="1"/>
          </p:cNvSpPr>
          <p:nvPr>
            <p:ph type="subTitle" idx="1"/>
          </p:nvPr>
        </p:nvSpPr>
        <p:spPr>
          <a:xfrm>
            <a:off x="261257" y="2372139"/>
            <a:ext cx="11547566" cy="4355231"/>
          </a:xfrm>
        </p:spPr>
        <p:txBody>
          <a:bodyPr>
            <a:normAutofit fontScale="85000" lnSpcReduction="20000"/>
          </a:bodyPr>
          <a:lstStyle/>
          <a:p>
            <a:pPr marL="0" indent="0" algn="just">
              <a:lnSpc>
                <a:spcPct val="150000"/>
              </a:lnSpc>
              <a:buNone/>
            </a:pPr>
            <a:r>
              <a:rPr lang="en-US" sz="2800" dirty="0">
                <a:latin typeface="Times New Roman" panose="02020603050405020304" pitchFamily="18" charset="0"/>
                <a:cs typeface="Times New Roman" panose="02020603050405020304" pitchFamily="18" charset="0"/>
              </a:rPr>
              <a:t>Industry with a high level of investment, such as the oil and gas industry, needs a high level of availability. </a:t>
            </a:r>
          </a:p>
          <a:p>
            <a:pPr marL="0" indent="0" algn="just">
              <a:lnSpc>
                <a:spcPct val="150000"/>
              </a:lnSpc>
              <a:buNone/>
            </a:pPr>
            <a:r>
              <a:rPr lang="en-US" sz="2800" b="1" i="1" u="sng" dirty="0">
                <a:solidFill>
                  <a:srgbClr val="00B050"/>
                </a:solidFill>
                <a:latin typeface="Times New Roman" panose="02020603050405020304" pitchFamily="18" charset="0"/>
                <a:cs typeface="Times New Roman" panose="02020603050405020304" pitchFamily="18" charset="0"/>
              </a:rPr>
              <a:t>Product support and its related issues</a:t>
            </a:r>
            <a:r>
              <a:rPr lang="en-US" sz="2800" dirty="0">
                <a:latin typeface="Times New Roman" panose="02020603050405020304" pitchFamily="18" charset="0"/>
                <a:cs typeface="Times New Roman" panose="02020603050405020304" pitchFamily="18" charset="0"/>
              </a:rPr>
              <a:t> such as </a:t>
            </a:r>
            <a:r>
              <a:rPr lang="en-US" sz="2800" b="1" i="1" u="sng" dirty="0">
                <a:solidFill>
                  <a:srgbClr val="FF0000"/>
                </a:solidFill>
                <a:latin typeface="Times New Roman" panose="02020603050405020304" pitchFamily="18" charset="0"/>
                <a:cs typeface="Times New Roman" panose="02020603050405020304" pitchFamily="18" charset="0"/>
              </a:rPr>
              <a:t>spare parts </a:t>
            </a:r>
            <a:r>
              <a:rPr lang="en-US" sz="2800" dirty="0">
                <a:latin typeface="Times New Roman" panose="02020603050405020304" pitchFamily="18" charset="0"/>
                <a:cs typeface="Times New Roman" panose="02020603050405020304" pitchFamily="18" charset="0"/>
              </a:rPr>
              <a:t>play an important role in </a:t>
            </a:r>
            <a:r>
              <a:rPr lang="en-US" sz="2800" b="1" i="1" u="sng" dirty="0">
                <a:solidFill>
                  <a:srgbClr val="0070C0"/>
                </a:solidFill>
                <a:latin typeface="Times New Roman" panose="02020603050405020304" pitchFamily="18" charset="0"/>
                <a:cs typeface="Times New Roman" panose="02020603050405020304" pitchFamily="18" charset="0"/>
              </a:rPr>
              <a:t>maintaining a system at a desired level of availability. </a:t>
            </a:r>
          </a:p>
          <a:p>
            <a:pPr marL="0" indent="0" algn="just">
              <a:lnSpc>
                <a:spcPct val="150000"/>
              </a:lnSpc>
              <a:buNone/>
            </a:pPr>
            <a:r>
              <a:rPr lang="en-US" sz="2800" b="1" i="1" u="sng" dirty="0">
                <a:solidFill>
                  <a:srgbClr val="FF0000"/>
                </a:solidFill>
                <a:latin typeface="Times New Roman" panose="02020603050405020304" pitchFamily="18" charset="0"/>
                <a:cs typeface="Times New Roman" panose="02020603050405020304" pitchFamily="18" charset="0"/>
              </a:rPr>
              <a:t>Reliability performance </a:t>
            </a:r>
            <a:r>
              <a:rPr lang="en-US" sz="2800" dirty="0">
                <a:latin typeface="Times New Roman" panose="02020603050405020304" pitchFamily="18" charset="0"/>
                <a:cs typeface="Times New Roman" panose="02020603050405020304" pitchFamily="18" charset="0"/>
              </a:rPr>
              <a:t>is a critical factor for </a:t>
            </a:r>
            <a:r>
              <a:rPr lang="en-US" sz="2800" b="1" i="1" u="sng" dirty="0">
                <a:solidFill>
                  <a:srgbClr val="0070C0"/>
                </a:solidFill>
                <a:latin typeface="Times New Roman" panose="02020603050405020304" pitchFamily="18" charset="0"/>
                <a:cs typeface="Times New Roman" panose="02020603050405020304" pitchFamily="18" charset="0"/>
              </a:rPr>
              <a:t>product support and spare parts planning </a:t>
            </a:r>
            <a:r>
              <a:rPr lang="en-US" sz="2800" dirty="0">
                <a:latin typeface="Times New Roman" panose="02020603050405020304" pitchFamily="18" charset="0"/>
                <a:cs typeface="Times New Roman" panose="02020603050405020304" pitchFamily="18" charset="0"/>
              </a:rPr>
              <a:t>which can be influenced by operational environment. Therefore, </a:t>
            </a:r>
            <a:r>
              <a:rPr lang="en-US" sz="2800" b="1" i="1" dirty="0">
                <a:solidFill>
                  <a:srgbClr val="00B050"/>
                </a:solidFill>
                <a:latin typeface="Times New Roman" panose="02020603050405020304" pitchFamily="18" charset="0"/>
                <a:cs typeface="Times New Roman" panose="02020603050405020304" pitchFamily="18" charset="0"/>
              </a:rPr>
              <a:t>all influence factors (covariates) on reliability performances must be considered in order to predicate the required number of spare parts. </a:t>
            </a:r>
          </a:p>
        </p:txBody>
      </p:sp>
      <p:sp>
        <p:nvSpPr>
          <p:cNvPr id="5" name="Title 1">
            <a:extLst>
              <a:ext uri="{FF2B5EF4-FFF2-40B4-BE49-F238E27FC236}">
                <a16:creationId xmlns:a16="http://schemas.microsoft.com/office/drawing/2014/main" id="{D0100935-C4FA-4A27-B287-F0F25ECB0377}"/>
              </a:ext>
            </a:extLst>
          </p:cNvPr>
          <p:cNvSpPr>
            <a:spLocks noGrp="1"/>
          </p:cNvSpPr>
          <p:nvPr>
            <p:ph type="ctrTitle"/>
          </p:nvPr>
        </p:nvSpPr>
        <p:spPr>
          <a:xfrm>
            <a:off x="261258" y="410818"/>
            <a:ext cx="11162116" cy="993912"/>
          </a:xfrm>
          <a:ln w="28575">
            <a:solidFill>
              <a:srgbClr val="00B050"/>
            </a:solidFill>
          </a:ln>
        </p:spPr>
        <p:txBody>
          <a:bodyPr>
            <a:noAutofit/>
          </a:bodyPr>
          <a:lstStyle/>
          <a:p>
            <a:br>
              <a:rPr lang="en-US" sz="2800" dirty="0">
                <a:latin typeface="Albertus Medium" panose="020E0602030304020304" pitchFamily="34" charset="0"/>
              </a:rPr>
            </a:br>
            <a:br>
              <a:rPr lang="en-US" sz="2800" dirty="0">
                <a:latin typeface="Albertus Medium" panose="020E0602030304020304" pitchFamily="34" charset="0"/>
              </a:rPr>
            </a:br>
            <a:br>
              <a:rPr lang="en-US" sz="2800" dirty="0">
                <a:latin typeface="Albertus Medium" panose="020E0602030304020304" pitchFamily="34" charset="0"/>
              </a:rPr>
            </a:br>
            <a:br>
              <a:rPr lang="en-US" sz="2800" dirty="0">
                <a:latin typeface="Albertus Medium" panose="020E0602030304020304" pitchFamily="34" charset="0"/>
              </a:rPr>
            </a:br>
            <a:r>
              <a:rPr lang="en-US" sz="2800" dirty="0">
                <a:latin typeface="Albertus Medium" panose="020E0602030304020304" pitchFamily="34" charset="0"/>
              </a:rPr>
              <a:t>CHAPTER 11&amp;13(Merged)</a:t>
            </a:r>
            <a:br>
              <a:rPr lang="en-US" sz="2800" dirty="0">
                <a:latin typeface="Albertus Medium" panose="020E0602030304020304" pitchFamily="34" charset="0"/>
              </a:rPr>
            </a:br>
            <a:r>
              <a:rPr lang="en-US" sz="2800" dirty="0">
                <a:latin typeface="Albertus Medium" panose="020E0602030304020304" pitchFamily="34" charset="0"/>
              </a:rPr>
              <a:t>Spares provisioning and reconditioning process</a:t>
            </a:r>
          </a:p>
        </p:txBody>
      </p:sp>
      <p:sp>
        <p:nvSpPr>
          <p:cNvPr id="2" name="Rectangle 1">
            <a:extLst>
              <a:ext uri="{FF2B5EF4-FFF2-40B4-BE49-F238E27FC236}">
                <a16:creationId xmlns:a16="http://schemas.microsoft.com/office/drawing/2014/main" id="{82F44AE1-A919-4933-BF34-A72F7B664454}"/>
              </a:ext>
            </a:extLst>
          </p:cNvPr>
          <p:cNvSpPr/>
          <p:nvPr/>
        </p:nvSpPr>
        <p:spPr>
          <a:xfrm>
            <a:off x="261257" y="1773343"/>
            <a:ext cx="4450257" cy="461665"/>
          </a:xfrm>
          <a:prstGeom prst="rect">
            <a:avLst/>
          </a:prstGeom>
        </p:spPr>
        <p:txBody>
          <a:bodyPr wrap="none">
            <a:spAutoFit/>
          </a:bodyPr>
          <a:lstStyle/>
          <a:p>
            <a:r>
              <a:rPr lang="en-US" sz="2400" dirty="0">
                <a:latin typeface="Eras Bold ITC" panose="020B0907030504020204" pitchFamily="34" charset="0"/>
              </a:rPr>
              <a:t>11. SPARES PROVISIONING</a:t>
            </a:r>
            <a:endParaRPr lang="en-US" sz="2400" dirty="0"/>
          </a:p>
        </p:txBody>
      </p:sp>
    </p:spTree>
    <p:extLst>
      <p:ext uri="{BB962C8B-B14F-4D97-AF65-F5344CB8AC3E}">
        <p14:creationId xmlns:p14="http://schemas.microsoft.com/office/powerpoint/2010/main" val="4186657198"/>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697" y="404950"/>
            <a:ext cx="11469189" cy="6191794"/>
          </a:xfrm>
        </p:spPr>
        <p:txBody>
          <a:bodyPr>
            <a:normAutofit/>
          </a:bodyPr>
          <a:lstStyle/>
          <a:p>
            <a:pPr algn="just">
              <a:lnSpc>
                <a:spcPct val="100000"/>
              </a:lnSpc>
            </a:pPr>
            <a:r>
              <a:rPr lang="en-US" sz="2800" dirty="0">
                <a:latin typeface="Times New Roman" panose="02020603050405020304" pitchFamily="18" charset="0"/>
                <a:cs typeface="Times New Roman" panose="02020603050405020304" pitchFamily="18" charset="0"/>
              </a:rPr>
              <a:t>In general, </a:t>
            </a:r>
            <a:r>
              <a:rPr lang="en-US" sz="2800" b="1" i="1" dirty="0">
                <a:solidFill>
                  <a:srgbClr val="FF0000"/>
                </a:solidFill>
                <a:latin typeface="Times New Roman" panose="02020603050405020304" pitchFamily="18" charset="0"/>
                <a:cs typeface="Times New Roman" panose="02020603050405020304" pitchFamily="18" charset="0"/>
              </a:rPr>
              <a:t>provisioning means "providing" or making something available. </a:t>
            </a:r>
            <a:r>
              <a:rPr lang="en-US" sz="2800" dirty="0">
                <a:latin typeface="Times New Roman" panose="02020603050405020304" pitchFamily="18" charset="0"/>
                <a:cs typeface="Times New Roman" panose="02020603050405020304" pitchFamily="18" charset="0"/>
              </a:rPr>
              <a:t>The term is used in a variety of contexts. </a:t>
            </a:r>
          </a:p>
        </p:txBody>
      </p:sp>
      <p:sp>
        <p:nvSpPr>
          <p:cNvPr id="5" name="Title 1">
            <a:extLst>
              <a:ext uri="{FF2B5EF4-FFF2-40B4-BE49-F238E27FC236}">
                <a16:creationId xmlns:a16="http://schemas.microsoft.com/office/drawing/2014/main" id="{C4FA38B1-32DA-4921-B33C-A214C24B3510}"/>
              </a:ext>
            </a:extLst>
          </p:cNvPr>
          <p:cNvSpPr txBox="1">
            <a:spLocks/>
          </p:cNvSpPr>
          <p:nvPr/>
        </p:nvSpPr>
        <p:spPr>
          <a:xfrm>
            <a:off x="838200" y="194552"/>
            <a:ext cx="10983686" cy="341026"/>
          </a:xfrm>
          <a:prstGeom prst="rect">
            <a:avLst/>
          </a:prstGeom>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800" dirty="0">
                <a:latin typeface="Times New Roman" panose="02020603050405020304" pitchFamily="18" charset="0"/>
                <a:cs typeface="Times New Roman" panose="02020603050405020304" pitchFamily="18" charset="0"/>
              </a:rPr>
              <a:t>Cont’d </a:t>
            </a:r>
          </a:p>
        </p:txBody>
      </p:sp>
      <p:pic>
        <p:nvPicPr>
          <p:cNvPr id="4" name="Content Placeholder 3">
            <a:extLst>
              <a:ext uri="{FF2B5EF4-FFF2-40B4-BE49-F238E27FC236}">
                <a16:creationId xmlns:a16="http://schemas.microsoft.com/office/drawing/2014/main" id="{574EA84A-EE1D-4690-934A-0500FDCC2AFD}"/>
              </a:ext>
            </a:extLst>
          </p:cNvPr>
          <p:cNvPicPr>
            <a:picLocks noChangeAspect="1"/>
          </p:cNvPicPr>
          <p:nvPr/>
        </p:nvPicPr>
        <p:blipFill>
          <a:blip r:embed="rId2"/>
          <a:stretch>
            <a:fillRect/>
          </a:stretch>
        </p:blipFill>
        <p:spPr>
          <a:xfrm>
            <a:off x="1610764" y="2052787"/>
            <a:ext cx="9225575" cy="4674585"/>
          </a:xfrm>
          <a:prstGeom prst="rect">
            <a:avLst/>
          </a:prstGeom>
        </p:spPr>
      </p:pic>
      <p:sp>
        <p:nvSpPr>
          <p:cNvPr id="6" name="Title 1">
            <a:extLst>
              <a:ext uri="{FF2B5EF4-FFF2-40B4-BE49-F238E27FC236}">
                <a16:creationId xmlns:a16="http://schemas.microsoft.com/office/drawing/2014/main" id="{9D390C36-2D0C-40E6-8290-F76E39DBCC9D}"/>
              </a:ext>
            </a:extLst>
          </p:cNvPr>
          <p:cNvSpPr txBox="1">
            <a:spLocks/>
          </p:cNvSpPr>
          <p:nvPr/>
        </p:nvSpPr>
        <p:spPr>
          <a:xfrm>
            <a:off x="357182" y="1502229"/>
            <a:ext cx="10479157" cy="681186"/>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latin typeface="Arial Black" panose="020B0A04020102020204" pitchFamily="34" charset="0"/>
                <a:cs typeface="Times New Roman" panose="02020603050405020304" pitchFamily="18" charset="0"/>
              </a:rPr>
              <a:t>11.1 Spares management </a:t>
            </a:r>
          </a:p>
        </p:txBody>
      </p:sp>
    </p:spTree>
    <p:extLst>
      <p:ext uri="{BB962C8B-B14F-4D97-AF65-F5344CB8AC3E}">
        <p14:creationId xmlns:p14="http://schemas.microsoft.com/office/powerpoint/2010/main" val="3041846946"/>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6DFBC-599D-4C04-8F9E-96E2411C2E90}"/>
              </a:ext>
            </a:extLst>
          </p:cNvPr>
          <p:cNvSpPr>
            <a:spLocks noGrp="1"/>
          </p:cNvSpPr>
          <p:nvPr>
            <p:ph type="title"/>
          </p:nvPr>
        </p:nvSpPr>
        <p:spPr>
          <a:xfrm>
            <a:off x="838200" y="365126"/>
            <a:ext cx="10515600" cy="655292"/>
          </a:xfrm>
          <a:ln w="28575">
            <a:solidFill>
              <a:schemeClr val="tx1"/>
            </a:solidFill>
          </a:ln>
        </p:spPr>
        <p:txBody>
          <a:bodyPr/>
          <a:lstStyle/>
          <a:p>
            <a:pPr algn="ctr"/>
            <a:r>
              <a:rPr lang="en-US" altLang="en-US" sz="3600" dirty="0">
                <a:solidFill>
                  <a:srgbClr val="0000FF"/>
                </a:solidFill>
                <a:latin typeface="Eras Bold ITC" panose="020B0907030504020204" pitchFamily="34" charset="0"/>
              </a:rPr>
              <a:t>Criteria for Decision Making</a:t>
            </a:r>
            <a:endParaRPr lang="en-US" dirty="0">
              <a:latin typeface="Eras Bold ITC" panose="020B0907030504020204" pitchFamily="34" charset="0"/>
            </a:endParaRPr>
          </a:p>
        </p:txBody>
      </p:sp>
      <p:sp>
        <p:nvSpPr>
          <p:cNvPr id="4" name="Text Box 3">
            <a:extLst>
              <a:ext uri="{FF2B5EF4-FFF2-40B4-BE49-F238E27FC236}">
                <a16:creationId xmlns:a16="http://schemas.microsoft.com/office/drawing/2014/main" id="{60033D6A-6B1B-4221-8595-426A07958957}"/>
              </a:ext>
            </a:extLst>
          </p:cNvPr>
          <p:cNvSpPr txBox="1">
            <a:spLocks noChangeArrowheads="1"/>
          </p:cNvSpPr>
          <p:nvPr/>
        </p:nvSpPr>
        <p:spPr bwMode="auto">
          <a:xfrm>
            <a:off x="1139687" y="1391479"/>
            <a:ext cx="8474765"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spcBef>
                <a:spcPct val="50000"/>
              </a:spcBef>
              <a:buFontTx/>
              <a:buAutoNum type="arabicPeriod"/>
            </a:pPr>
            <a:r>
              <a:rPr lang="en-US" altLang="en-US" sz="4000" dirty="0">
                <a:latin typeface="Times New Roman" panose="02020603050405020304" pitchFamily="18" charset="0"/>
                <a:cs typeface="Times New Roman" panose="02020603050405020304" pitchFamily="18" charset="0"/>
              </a:rPr>
              <a:t>Instant reliability</a:t>
            </a:r>
          </a:p>
          <a:p>
            <a:pPr>
              <a:spcBef>
                <a:spcPct val="50000"/>
              </a:spcBef>
              <a:buFontTx/>
              <a:buAutoNum type="arabicPeriod"/>
            </a:pPr>
            <a:r>
              <a:rPr lang="en-US" altLang="en-US" sz="4000" dirty="0">
                <a:latin typeface="Times New Roman" panose="02020603050405020304" pitchFamily="18" charset="0"/>
                <a:cs typeface="Times New Roman" panose="02020603050405020304" pitchFamily="18" charset="0"/>
              </a:rPr>
              <a:t>Interval reliability</a:t>
            </a:r>
          </a:p>
          <a:p>
            <a:pPr>
              <a:spcBef>
                <a:spcPct val="50000"/>
              </a:spcBef>
              <a:buFontTx/>
              <a:buAutoNum type="arabicPeriod"/>
            </a:pPr>
            <a:r>
              <a:rPr lang="en-US" altLang="en-US" sz="4000" dirty="0">
                <a:latin typeface="Times New Roman" panose="02020603050405020304" pitchFamily="18" charset="0"/>
                <a:cs typeface="Times New Roman" panose="02020603050405020304" pitchFamily="18" charset="0"/>
              </a:rPr>
              <a:t>Cost minimization</a:t>
            </a:r>
          </a:p>
          <a:p>
            <a:pPr>
              <a:spcBef>
                <a:spcPct val="50000"/>
              </a:spcBef>
              <a:buFontTx/>
              <a:buAutoNum type="arabicPeriod"/>
            </a:pPr>
            <a:r>
              <a:rPr lang="en-US" altLang="en-US" sz="4000" dirty="0">
                <a:latin typeface="Times New Roman" panose="02020603050405020304" pitchFamily="18" charset="0"/>
                <a:cs typeface="Times New Roman" panose="02020603050405020304" pitchFamily="18" charset="0"/>
              </a:rPr>
              <a:t>(Process) Availability</a:t>
            </a:r>
          </a:p>
        </p:txBody>
      </p:sp>
    </p:spTree>
    <p:extLst>
      <p:ext uri="{BB962C8B-B14F-4D97-AF65-F5344CB8AC3E}">
        <p14:creationId xmlns:p14="http://schemas.microsoft.com/office/powerpoint/2010/main" val="358057030"/>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7AF949-C0E3-4054-AC44-F9244D3535CE}"/>
              </a:ext>
            </a:extLst>
          </p:cNvPr>
          <p:cNvSpPr>
            <a:spLocks noGrp="1"/>
          </p:cNvSpPr>
          <p:nvPr>
            <p:ph idx="1"/>
          </p:nvPr>
        </p:nvSpPr>
        <p:spPr>
          <a:xfrm>
            <a:off x="287383" y="1018903"/>
            <a:ext cx="11704320" cy="5367066"/>
          </a:xfrm>
        </p:spPr>
        <p:txBody>
          <a:bodyPr>
            <a:normAutofit/>
          </a:bodyPr>
          <a:lstStyle/>
          <a:p>
            <a:pPr marL="0" indent="0" algn="just">
              <a:lnSpc>
                <a:spcPct val="150000"/>
              </a:lnSpc>
              <a:buNone/>
            </a:pPr>
            <a:r>
              <a:rPr lang="en-US" dirty="0">
                <a:latin typeface="Times New Roman" panose="02020603050405020304" pitchFamily="18" charset="0"/>
                <a:cs typeface="Times New Roman" panose="02020603050405020304" pitchFamily="18" charset="0"/>
              </a:rPr>
              <a:t>Due to the </a:t>
            </a:r>
            <a:r>
              <a:rPr lang="en-US" b="1" i="1" u="sng" dirty="0">
                <a:solidFill>
                  <a:srgbClr val="FF0000"/>
                </a:solidFill>
                <a:latin typeface="Times New Roman" panose="02020603050405020304" pitchFamily="18" charset="0"/>
                <a:cs typeface="Times New Roman" panose="02020603050405020304" pitchFamily="18" charset="0"/>
              </a:rPr>
              <a:t>technology</a:t>
            </a:r>
            <a:r>
              <a:rPr lang="en-US" dirty="0">
                <a:latin typeface="Times New Roman" panose="02020603050405020304" pitchFamily="18" charset="0"/>
                <a:cs typeface="Times New Roman" panose="02020603050405020304" pitchFamily="18" charset="0"/>
              </a:rPr>
              <a:t> and </a:t>
            </a:r>
            <a:r>
              <a:rPr lang="en-US" b="1" i="1" u="sng" dirty="0">
                <a:solidFill>
                  <a:srgbClr val="FF0000"/>
                </a:solidFill>
                <a:latin typeface="Times New Roman" panose="02020603050405020304" pitchFamily="18" charset="0"/>
                <a:cs typeface="Times New Roman" panose="02020603050405020304" pitchFamily="18" charset="0"/>
              </a:rPr>
              <a:t>economic</a:t>
            </a:r>
            <a:r>
              <a:rPr lang="en-US" dirty="0">
                <a:latin typeface="Times New Roman" panose="02020603050405020304" pitchFamily="18" charset="0"/>
                <a:cs typeface="Times New Roman" panose="02020603050405020304" pitchFamily="18" charset="0"/>
              </a:rPr>
              <a:t> issues, it is not possible to design a system without failure. Therefore, it is necessary to adopt appropriate and well-scheduled activities regarding support and spare parts to assure the desired level of availability throughout the system’s life.  </a:t>
            </a:r>
          </a:p>
          <a:p>
            <a:pPr marL="0" indent="0" algn="just">
              <a:lnSpc>
                <a:spcPct val="150000"/>
              </a:lnSpc>
              <a:buNone/>
            </a:pPr>
            <a:r>
              <a:rPr lang="en-US" dirty="0">
                <a:latin typeface="Times New Roman" panose="02020603050405020304" pitchFamily="18" charset="0"/>
                <a:cs typeface="Times New Roman" panose="02020603050405020304" pitchFamily="18" charset="0"/>
              </a:rPr>
              <a:t>However, spare parts provisioning is a </a:t>
            </a:r>
            <a:r>
              <a:rPr lang="en-US" b="1" i="1" u="sng" dirty="0">
                <a:solidFill>
                  <a:srgbClr val="0070C0"/>
                </a:solidFill>
                <a:latin typeface="Times New Roman" panose="02020603050405020304" pitchFamily="18" charset="0"/>
                <a:cs typeface="Times New Roman" panose="02020603050405020304" pitchFamily="18" charset="0"/>
              </a:rPr>
              <a:t>complex problem and requires an accurate analysis of all factors</a:t>
            </a:r>
            <a:r>
              <a:rPr lang="en-US" dirty="0">
                <a:latin typeface="Times New Roman" panose="02020603050405020304" pitchFamily="18" charset="0"/>
                <a:cs typeface="Times New Roman" panose="02020603050405020304" pitchFamily="18" charset="0"/>
              </a:rPr>
              <a:t> that may affect the </a:t>
            </a:r>
            <a:r>
              <a:rPr lang="en-US" b="1" i="1" u="sng" dirty="0">
                <a:solidFill>
                  <a:srgbClr val="00B050"/>
                </a:solidFill>
                <a:latin typeface="Times New Roman" panose="02020603050405020304" pitchFamily="18" charset="0"/>
                <a:cs typeface="Times New Roman" panose="02020603050405020304" pitchFamily="18" charset="0"/>
              </a:rPr>
              <a:t>required number of spare parts. </a:t>
            </a:r>
          </a:p>
        </p:txBody>
      </p:sp>
      <p:sp>
        <p:nvSpPr>
          <p:cNvPr id="4" name="Title 1">
            <a:extLst>
              <a:ext uri="{FF2B5EF4-FFF2-40B4-BE49-F238E27FC236}">
                <a16:creationId xmlns:a16="http://schemas.microsoft.com/office/drawing/2014/main" id="{51A1FE2F-4C2E-4F8E-8A25-4FA9E662864E}"/>
              </a:ext>
            </a:extLst>
          </p:cNvPr>
          <p:cNvSpPr>
            <a:spLocks noGrp="1"/>
          </p:cNvSpPr>
          <p:nvPr>
            <p:ph type="title"/>
          </p:nvPr>
        </p:nvSpPr>
        <p:spPr>
          <a:xfrm>
            <a:off x="742122" y="523081"/>
            <a:ext cx="10611678" cy="315912"/>
          </a:xfrm>
        </p:spPr>
        <p:txBody>
          <a:bodyPr>
            <a:normAutofit fontScale="90000"/>
          </a:bodyPr>
          <a:lstStyle/>
          <a:p>
            <a:pPr algn="r"/>
            <a:r>
              <a:rPr lang="en-US" sz="3200" dirty="0">
                <a:latin typeface="Times New Roman" panose="02020603050405020304" pitchFamily="18" charset="0"/>
                <a:cs typeface="Times New Roman" panose="02020603050405020304" pitchFamily="18" charset="0"/>
              </a:rPr>
              <a:t>Cont’d </a:t>
            </a:r>
          </a:p>
        </p:txBody>
      </p:sp>
    </p:spTree>
    <p:extLst>
      <p:ext uri="{BB962C8B-B14F-4D97-AF65-F5344CB8AC3E}">
        <p14:creationId xmlns:p14="http://schemas.microsoft.com/office/powerpoint/2010/main" val="2384486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effectLst/>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ctr" anchorCtr="1">
            <a:normAutofit/>
          </a:bodyPr>
          <a:lstStyle/>
          <a:p>
            <a:pPr>
              <a:defRPr/>
            </a:pPr>
            <a:r>
              <a:rPr lang="en-US" sz="3200" b="1" dirty="0">
                <a:latin typeface="Times New Roman" pitchFamily="18" charset="0"/>
                <a:cs typeface="Times New Roman" pitchFamily="18" charset="0"/>
              </a:rPr>
              <a:t>Maintenance Costs</a:t>
            </a:r>
          </a:p>
        </p:txBody>
      </p:sp>
      <p:sp>
        <p:nvSpPr>
          <p:cNvPr id="50179" name="Rectangle 3"/>
          <p:cNvSpPr>
            <a:spLocks noChangeArrowheads="1"/>
          </p:cNvSpPr>
          <p:nvPr/>
        </p:nvSpPr>
        <p:spPr bwMode="auto">
          <a:xfrm>
            <a:off x="7056438" y="5480051"/>
            <a:ext cx="2122377" cy="951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defRPr/>
            </a:pPr>
            <a:r>
              <a:rPr lang="en-US" sz="2800" dirty="0">
                <a:latin typeface="Times New Roman" pitchFamily="18" charset="0"/>
                <a:cs typeface="Times New Roman" pitchFamily="18" charset="0"/>
              </a:rPr>
              <a:t>Maintenance </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Commitment</a:t>
            </a:r>
          </a:p>
        </p:txBody>
      </p:sp>
      <p:sp>
        <p:nvSpPr>
          <p:cNvPr id="50180" name="Rectangle 4"/>
          <p:cNvSpPr>
            <a:spLocks noChangeArrowheads="1"/>
          </p:cNvSpPr>
          <p:nvPr/>
        </p:nvSpPr>
        <p:spPr bwMode="auto">
          <a:xfrm>
            <a:off x="2887569" y="1851026"/>
            <a:ext cx="839975"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defRPr/>
            </a:pPr>
            <a:r>
              <a:rPr lang="en-US" sz="2800" dirty="0">
                <a:latin typeface="Times New Roman" pitchFamily="18" charset="0"/>
                <a:cs typeface="Times New Roman" pitchFamily="18" charset="0"/>
              </a:rPr>
              <a:t>Cost</a:t>
            </a:r>
          </a:p>
        </p:txBody>
      </p:sp>
      <p:sp>
        <p:nvSpPr>
          <p:cNvPr id="32773" name="Line 5"/>
          <p:cNvSpPr>
            <a:spLocks noChangeShapeType="1"/>
          </p:cNvSpPr>
          <p:nvPr/>
        </p:nvSpPr>
        <p:spPr bwMode="auto">
          <a:xfrm flipV="1">
            <a:off x="3271839" y="3168650"/>
            <a:ext cx="5813425" cy="2152650"/>
          </a:xfrm>
          <a:prstGeom prst="line">
            <a:avLst/>
          </a:prstGeom>
          <a:noFill/>
          <a:ln w="50800">
            <a:solidFill>
              <a:schemeClr val="accent2"/>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50182" name="Rectangle 6"/>
          <p:cNvSpPr>
            <a:spLocks noChangeArrowheads="1"/>
          </p:cNvSpPr>
          <p:nvPr/>
        </p:nvSpPr>
        <p:spPr bwMode="auto">
          <a:xfrm>
            <a:off x="8088449" y="3613151"/>
            <a:ext cx="1449116"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defRPr/>
            </a:pPr>
            <a:r>
              <a:rPr lang="en-US" sz="2800" dirty="0">
                <a:latin typeface="Times New Roman" pitchFamily="18" charset="0"/>
                <a:cs typeface="Times New Roman" pitchFamily="18" charset="0"/>
              </a:rPr>
              <a:t>PM Cost</a:t>
            </a:r>
          </a:p>
        </p:txBody>
      </p:sp>
      <p:sp>
        <p:nvSpPr>
          <p:cNvPr id="32775" name="Arc 7"/>
          <p:cNvSpPr>
            <a:spLocks/>
          </p:cNvSpPr>
          <p:nvPr/>
        </p:nvSpPr>
        <p:spPr bwMode="auto">
          <a:xfrm rot="4020000">
            <a:off x="3582195" y="2210595"/>
            <a:ext cx="1939925" cy="1738313"/>
          </a:xfrm>
          <a:custGeom>
            <a:avLst/>
            <a:gdLst>
              <a:gd name="T0" fmla="*/ 173945413 w 21635"/>
              <a:gd name="T1" fmla="*/ 129569 h 21600"/>
              <a:gd name="T2" fmla="*/ 0 w 21635"/>
              <a:gd name="T3" fmla="*/ 139895004 h 21600"/>
              <a:gd name="T4" fmla="*/ 281372 w 21635"/>
              <a:gd name="T5" fmla="*/ 0 h 21600"/>
              <a:gd name="T6" fmla="*/ 0 60000 65536"/>
              <a:gd name="T7" fmla="*/ 0 60000 65536"/>
              <a:gd name="T8" fmla="*/ 0 60000 65536"/>
            </a:gdLst>
            <a:ahLst/>
            <a:cxnLst>
              <a:cxn ang="T6">
                <a:pos x="T0" y="T1"/>
              </a:cxn>
              <a:cxn ang="T7">
                <a:pos x="T2" y="T3"/>
              </a:cxn>
              <a:cxn ang="T8">
                <a:pos x="T4" y="T5"/>
              </a:cxn>
            </a:cxnLst>
            <a:rect l="0" t="0" r="r" b="b"/>
            <a:pathLst>
              <a:path w="21635" h="21600" fill="none" extrusionOk="0">
                <a:moveTo>
                  <a:pt x="21634" y="19"/>
                </a:moveTo>
                <a:cubicBezTo>
                  <a:pt x="21623" y="11941"/>
                  <a:pt x="11956" y="21599"/>
                  <a:pt x="35" y="21600"/>
                </a:cubicBezTo>
                <a:cubicBezTo>
                  <a:pt x="23" y="21600"/>
                  <a:pt x="11" y="21599"/>
                  <a:pt x="0" y="21599"/>
                </a:cubicBezTo>
              </a:path>
              <a:path w="21635" h="21600" stroke="0" extrusionOk="0">
                <a:moveTo>
                  <a:pt x="21634" y="19"/>
                </a:moveTo>
                <a:cubicBezTo>
                  <a:pt x="21623" y="11941"/>
                  <a:pt x="11956" y="21599"/>
                  <a:pt x="35" y="21600"/>
                </a:cubicBezTo>
                <a:cubicBezTo>
                  <a:pt x="23" y="21600"/>
                  <a:pt x="11" y="21599"/>
                  <a:pt x="0" y="21599"/>
                </a:cubicBezTo>
                <a:lnTo>
                  <a:pt x="35" y="0"/>
                </a:lnTo>
                <a:lnTo>
                  <a:pt x="21634" y="19"/>
                </a:lnTo>
                <a:close/>
              </a:path>
            </a:pathLst>
          </a:custGeom>
          <a:noFill/>
          <a:ln w="50800" cap="rnd">
            <a:solidFill>
              <a:schemeClr val="tx2"/>
            </a:solidFill>
            <a:round/>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32776" name="Arc 8"/>
          <p:cNvSpPr>
            <a:spLocks/>
          </p:cNvSpPr>
          <p:nvPr/>
        </p:nvSpPr>
        <p:spPr bwMode="auto">
          <a:xfrm rot="-120000">
            <a:off x="3357563" y="2806700"/>
            <a:ext cx="3556000" cy="2127250"/>
          </a:xfrm>
          <a:custGeom>
            <a:avLst/>
            <a:gdLst>
              <a:gd name="T0" fmla="*/ 585422963 w 21600"/>
              <a:gd name="T1" fmla="*/ 209499656 h 21600"/>
              <a:gd name="T2" fmla="*/ 0 w 21600"/>
              <a:gd name="T3" fmla="*/ 0 h 21600"/>
              <a:gd name="T4" fmla="*/ 585422963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50800" cap="rnd">
            <a:solidFill>
              <a:srgbClr val="FC0128"/>
            </a:solidFill>
            <a:round/>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32777" name="Line 9"/>
          <p:cNvSpPr>
            <a:spLocks noChangeShapeType="1"/>
          </p:cNvSpPr>
          <p:nvPr/>
        </p:nvSpPr>
        <p:spPr bwMode="auto">
          <a:xfrm flipV="1">
            <a:off x="5699125" y="2557464"/>
            <a:ext cx="3417888" cy="1055687"/>
          </a:xfrm>
          <a:prstGeom prst="line">
            <a:avLst/>
          </a:prstGeom>
          <a:noFill/>
          <a:ln w="50800">
            <a:solidFill>
              <a:schemeClr val="tx2"/>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32778" name="Line 10"/>
          <p:cNvSpPr>
            <a:spLocks noChangeShapeType="1"/>
          </p:cNvSpPr>
          <p:nvPr/>
        </p:nvSpPr>
        <p:spPr bwMode="auto">
          <a:xfrm>
            <a:off x="6948488" y="4862513"/>
            <a:ext cx="2093912" cy="88900"/>
          </a:xfrm>
          <a:prstGeom prst="line">
            <a:avLst/>
          </a:prstGeom>
          <a:noFill/>
          <a:ln w="50800">
            <a:solidFill>
              <a:srgbClr val="FC0128"/>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50187" name="Rectangle 11"/>
          <p:cNvSpPr>
            <a:spLocks noChangeArrowheads="1"/>
          </p:cNvSpPr>
          <p:nvPr/>
        </p:nvSpPr>
        <p:spPr bwMode="auto">
          <a:xfrm>
            <a:off x="5205970" y="2065339"/>
            <a:ext cx="3600923"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defRPr/>
            </a:pPr>
            <a:r>
              <a:rPr lang="en-US" sz="2800" dirty="0">
                <a:latin typeface="Times New Roman" pitchFamily="18" charset="0"/>
                <a:cs typeface="Times New Roman" pitchFamily="18" charset="0"/>
              </a:rPr>
              <a:t>Total Maintenance Cost</a:t>
            </a:r>
          </a:p>
        </p:txBody>
      </p:sp>
      <p:sp>
        <p:nvSpPr>
          <p:cNvPr id="50188" name="Rectangle 12"/>
          <p:cNvSpPr>
            <a:spLocks noChangeArrowheads="1"/>
          </p:cNvSpPr>
          <p:nvPr/>
        </p:nvSpPr>
        <p:spPr bwMode="auto">
          <a:xfrm>
            <a:off x="7074105" y="4349751"/>
            <a:ext cx="2584042"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defRPr/>
            </a:pPr>
            <a:r>
              <a:rPr lang="en-US" sz="2800" dirty="0">
                <a:latin typeface="Times New Roman" pitchFamily="18" charset="0"/>
                <a:cs typeface="Times New Roman" pitchFamily="18" charset="0"/>
              </a:rPr>
              <a:t>Breakdown Cost</a:t>
            </a:r>
          </a:p>
        </p:txBody>
      </p:sp>
      <p:sp>
        <p:nvSpPr>
          <p:cNvPr id="50189" name="Rectangle 13"/>
          <p:cNvSpPr>
            <a:spLocks noChangeArrowheads="1"/>
          </p:cNvSpPr>
          <p:nvPr/>
        </p:nvSpPr>
        <p:spPr bwMode="auto">
          <a:xfrm>
            <a:off x="4394345" y="5575301"/>
            <a:ext cx="1447512"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defRPr/>
            </a:pPr>
            <a:r>
              <a:rPr lang="en-US" sz="2800" dirty="0">
                <a:latin typeface="Times New Roman" pitchFamily="18" charset="0"/>
                <a:cs typeface="Times New Roman" pitchFamily="18" charset="0"/>
              </a:rPr>
              <a:t>Optimal </a:t>
            </a:r>
          </a:p>
        </p:txBody>
      </p:sp>
      <p:sp>
        <p:nvSpPr>
          <p:cNvPr id="32782" name="Line 14"/>
          <p:cNvSpPr>
            <a:spLocks noChangeShapeType="1"/>
          </p:cNvSpPr>
          <p:nvPr/>
        </p:nvSpPr>
        <p:spPr bwMode="auto">
          <a:xfrm>
            <a:off x="5130800" y="3827464"/>
            <a:ext cx="0" cy="1608137"/>
          </a:xfrm>
          <a:prstGeom prst="line">
            <a:avLst/>
          </a:prstGeom>
          <a:noFill/>
          <a:ln w="50800">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32783" name="Oval 15"/>
          <p:cNvSpPr>
            <a:spLocks noChangeArrowheads="1"/>
          </p:cNvSpPr>
          <p:nvPr/>
        </p:nvSpPr>
        <p:spPr bwMode="auto">
          <a:xfrm>
            <a:off x="4968876" y="3586163"/>
            <a:ext cx="296863" cy="296862"/>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32784" name="Freeform 16"/>
          <p:cNvSpPr>
            <a:spLocks/>
          </p:cNvSpPr>
          <p:nvPr/>
        </p:nvSpPr>
        <p:spPr bwMode="auto">
          <a:xfrm>
            <a:off x="3235326" y="2416175"/>
            <a:ext cx="5827713" cy="3017838"/>
          </a:xfrm>
          <a:custGeom>
            <a:avLst/>
            <a:gdLst>
              <a:gd name="T0" fmla="*/ 0 w 3671"/>
              <a:gd name="T1" fmla="*/ 0 h 1901"/>
              <a:gd name="T2" fmla="*/ 0 w 3671"/>
              <a:gd name="T3" fmla="*/ 2147483647 h 1901"/>
              <a:gd name="T4" fmla="*/ 2147483647 w 3671"/>
              <a:gd name="T5" fmla="*/ 2147483647 h 1901"/>
              <a:gd name="T6" fmla="*/ 0 60000 65536"/>
              <a:gd name="T7" fmla="*/ 0 60000 65536"/>
              <a:gd name="T8" fmla="*/ 0 60000 65536"/>
            </a:gdLst>
            <a:ahLst/>
            <a:cxnLst>
              <a:cxn ang="T6">
                <a:pos x="T0" y="T1"/>
              </a:cxn>
              <a:cxn ang="T7">
                <a:pos x="T2" y="T3"/>
              </a:cxn>
              <a:cxn ang="T8">
                <a:pos x="T4" y="T5"/>
              </a:cxn>
            </a:cxnLst>
            <a:rect l="0" t="0" r="r" b="b"/>
            <a:pathLst>
              <a:path w="3671" h="1901">
                <a:moveTo>
                  <a:pt x="0" y="0"/>
                </a:moveTo>
                <a:lnTo>
                  <a:pt x="0" y="1900"/>
                </a:lnTo>
                <a:lnTo>
                  <a:pt x="3670" y="1900"/>
                </a:lnTo>
              </a:path>
            </a:pathLst>
          </a:custGeom>
          <a:noFill/>
          <a:ln w="50800" cap="rnd" cmpd="sng">
            <a:solidFill>
              <a:schemeClr val="tx1"/>
            </a:solidFill>
            <a:prstDash val="solid"/>
            <a:round/>
            <a:headEnd type="none" w="med" len="med"/>
            <a:tailEnd type="none" w="med" len="me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Tree>
    <p:extLst>
      <p:ext uri="{BB962C8B-B14F-4D97-AF65-F5344CB8AC3E}">
        <p14:creationId xmlns:p14="http://schemas.microsoft.com/office/powerpoint/2010/main" val="134015740"/>
      </p:ext>
    </p:extLst>
  </p:cSld>
  <p:clrMapOvr>
    <a:masterClrMapping/>
  </p:clrMapOvr>
  <p:transition>
    <p:wipe dir="d"/>
  </p:transition>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C17DAF-508E-4AC7-86EB-0E994C3A510B}"/>
              </a:ext>
            </a:extLst>
          </p:cNvPr>
          <p:cNvSpPr>
            <a:spLocks noGrp="1"/>
          </p:cNvSpPr>
          <p:nvPr>
            <p:ph idx="1"/>
          </p:nvPr>
        </p:nvSpPr>
        <p:spPr>
          <a:xfrm>
            <a:off x="235130" y="524284"/>
            <a:ext cx="11769635" cy="5868441"/>
          </a:xfrm>
        </p:spPr>
        <p:txBody>
          <a:bodyPr>
            <a:noAutofit/>
          </a:bodyPr>
          <a:lstStyle/>
          <a:p>
            <a:pPr marL="0" indent="0">
              <a:lnSpc>
                <a:spcPct val="100000"/>
              </a:lnSpc>
              <a:buNone/>
            </a:pPr>
            <a:r>
              <a:rPr lang="en-US" sz="2400" dirty="0">
                <a:latin typeface="Times New Roman" panose="02020603050405020304" pitchFamily="18" charset="0"/>
                <a:cs typeface="Times New Roman" panose="02020603050405020304" pitchFamily="18" charset="0"/>
              </a:rPr>
              <a:t>Different reliability based statistical approaches have been developed for spare parts provision. The methods can be categorized in two main groups; </a:t>
            </a:r>
          </a:p>
          <a:p>
            <a:pPr marL="1028700" lvl="1" indent="-571500">
              <a:lnSpc>
                <a:spcPct val="100000"/>
              </a:lnSpc>
              <a:buAutoNum type="romanLcParenR"/>
            </a:pPr>
            <a:r>
              <a:rPr lang="en-US" b="1" i="1" dirty="0">
                <a:solidFill>
                  <a:srgbClr val="FF0000"/>
                </a:solidFill>
                <a:latin typeface="Times New Roman" panose="02020603050405020304" pitchFamily="18" charset="0"/>
                <a:cs typeface="Times New Roman" panose="02020603050405020304" pitchFamily="18" charset="0"/>
              </a:rPr>
              <a:t>Analytical methods, and </a:t>
            </a:r>
          </a:p>
          <a:p>
            <a:pPr marL="1028700" lvl="1" indent="-571500">
              <a:lnSpc>
                <a:spcPct val="100000"/>
              </a:lnSpc>
              <a:buAutoNum type="romanLcParenR"/>
            </a:pPr>
            <a:r>
              <a:rPr lang="en-US" b="1" i="1" dirty="0">
                <a:solidFill>
                  <a:srgbClr val="FF0000"/>
                </a:solidFill>
                <a:latin typeface="Times New Roman" panose="02020603050405020304" pitchFamily="18" charset="0"/>
                <a:cs typeface="Times New Roman" panose="02020603050405020304" pitchFamily="18" charset="0"/>
              </a:rPr>
              <a:t>Simulation methods. </a:t>
            </a:r>
          </a:p>
          <a:p>
            <a:pPr marL="0" indent="0">
              <a:lnSpc>
                <a:spcPct val="100000"/>
              </a:lnSpc>
              <a:buNone/>
            </a:pPr>
            <a:r>
              <a:rPr lang="en-US" sz="2400" dirty="0">
                <a:latin typeface="Times New Roman" panose="02020603050405020304" pitchFamily="18" charset="0"/>
                <a:cs typeface="Times New Roman" panose="02020603050405020304" pitchFamily="18" charset="0"/>
              </a:rPr>
              <a:t>The analytical methods are based on </a:t>
            </a:r>
            <a:r>
              <a:rPr lang="en-US" sz="2400" b="1" i="1" dirty="0">
                <a:solidFill>
                  <a:srgbClr val="0070C0"/>
                </a:solidFill>
                <a:latin typeface="Times New Roman" panose="02020603050405020304" pitchFamily="18" charset="0"/>
                <a:cs typeface="Times New Roman" panose="02020603050405020304" pitchFamily="18" charset="0"/>
              </a:rPr>
              <a:t>Renewal theory for non-repairable items.</a:t>
            </a:r>
            <a:r>
              <a:rPr lang="en-US" sz="2400" dirty="0">
                <a:latin typeface="Times New Roman" panose="02020603050405020304" pitchFamily="18" charset="0"/>
                <a:cs typeface="Times New Roman" panose="02020603050405020304" pitchFamily="18" charset="0"/>
              </a:rPr>
              <a:t> </a:t>
            </a:r>
            <a:r>
              <a:rPr lang="en-US" sz="2400" b="1" i="1" dirty="0">
                <a:solidFill>
                  <a:srgbClr val="FF0000"/>
                </a:solidFill>
                <a:latin typeface="Times New Roman" panose="02020603050405020304" pitchFamily="18" charset="0"/>
                <a:cs typeface="Times New Roman" panose="02020603050405020304" pitchFamily="18" charset="0"/>
              </a:rPr>
              <a:t>Birth and Death process have been frequently used for repairable items </a:t>
            </a:r>
            <a:r>
              <a:rPr lang="en-US" sz="2400" dirty="0">
                <a:latin typeface="Times New Roman" panose="02020603050405020304" pitchFamily="18" charset="0"/>
                <a:cs typeface="Times New Roman" panose="02020603050405020304" pitchFamily="18" charset="0"/>
              </a:rPr>
              <a:t>in the </a:t>
            </a:r>
            <a:r>
              <a:rPr lang="en-US" sz="2400" b="1" i="1" dirty="0">
                <a:solidFill>
                  <a:srgbClr val="00B050"/>
                </a:solidFill>
                <a:latin typeface="Times New Roman" panose="02020603050405020304" pitchFamily="18" charset="0"/>
                <a:cs typeface="Times New Roman" panose="02020603050405020304" pitchFamily="18" charset="0"/>
              </a:rPr>
              <a:t>analytical methods. </a:t>
            </a:r>
          </a:p>
          <a:p>
            <a:pPr marL="0" indent="0">
              <a:lnSpc>
                <a:spcPct val="100000"/>
              </a:lnSpc>
              <a:buNone/>
            </a:pPr>
            <a:r>
              <a:rPr lang="en-US" sz="2400" dirty="0">
                <a:latin typeface="Times New Roman" panose="02020603050405020304" pitchFamily="18" charset="0"/>
                <a:cs typeface="Times New Roman" panose="02020603050405020304" pitchFamily="18" charset="0"/>
              </a:rPr>
              <a:t>The Monte Carlo method is one of the main simulation methods </a:t>
            </a:r>
          </a:p>
          <a:p>
            <a:pPr marL="0" indent="0" algn="just">
              <a:lnSpc>
                <a:spcPct val="100000"/>
              </a:lnSpc>
              <a:buNone/>
            </a:pPr>
            <a:r>
              <a:rPr lang="en-US" sz="2400" b="1" i="1" u="sng" dirty="0">
                <a:latin typeface="Arial Black" panose="020B0A04020102020204" pitchFamily="34" charset="0"/>
                <a:cs typeface="Times New Roman" panose="02020603050405020304" pitchFamily="18" charset="0"/>
              </a:rPr>
              <a:t>In the reliability-based spare parts provision, </a:t>
            </a:r>
          </a:p>
          <a:p>
            <a:pPr algn="just">
              <a:lnSpc>
                <a:spcPct val="100000"/>
              </a:lnSpc>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First step is to identify the reliability performance and failure rate of the item. </a:t>
            </a:r>
          </a:p>
          <a:p>
            <a:pPr algn="just">
              <a:lnSpc>
                <a:spcPct val="100000"/>
              </a:lnSpc>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Second the number of the required spare parts and the probability of spare part availability can be estimated, However, to have an effective prediction, any factors which have an influence on the reliability performance of the item must be considered. </a:t>
            </a:r>
          </a:p>
        </p:txBody>
      </p:sp>
      <p:sp>
        <p:nvSpPr>
          <p:cNvPr id="4" name="Title 1">
            <a:extLst>
              <a:ext uri="{FF2B5EF4-FFF2-40B4-BE49-F238E27FC236}">
                <a16:creationId xmlns:a16="http://schemas.microsoft.com/office/drawing/2014/main" id="{BBFBB8C8-F0D2-4704-81DC-EA510FBFE429}"/>
              </a:ext>
            </a:extLst>
          </p:cNvPr>
          <p:cNvSpPr>
            <a:spLocks noGrp="1"/>
          </p:cNvSpPr>
          <p:nvPr>
            <p:ph type="title"/>
          </p:nvPr>
        </p:nvSpPr>
        <p:spPr>
          <a:xfrm>
            <a:off x="1177834" y="208372"/>
            <a:ext cx="10611678" cy="315912"/>
          </a:xfrm>
        </p:spPr>
        <p:txBody>
          <a:bodyPr>
            <a:normAutofit fontScale="90000"/>
          </a:bodyPr>
          <a:lstStyle/>
          <a:p>
            <a:pPr algn="r"/>
            <a:r>
              <a:rPr lang="en-US" sz="3200" dirty="0">
                <a:latin typeface="Times New Roman" panose="02020603050405020304" pitchFamily="18" charset="0"/>
                <a:cs typeface="Times New Roman" panose="02020603050405020304" pitchFamily="18" charset="0"/>
              </a:rPr>
              <a:t>Cont’d </a:t>
            </a:r>
          </a:p>
        </p:txBody>
      </p:sp>
    </p:spTree>
    <p:extLst>
      <p:ext uri="{BB962C8B-B14F-4D97-AF65-F5344CB8AC3E}">
        <p14:creationId xmlns:p14="http://schemas.microsoft.com/office/powerpoint/2010/main" val="3816126590"/>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F5AE24-ACF8-4006-8174-F4A98252B2A2}"/>
              </a:ext>
            </a:extLst>
          </p:cNvPr>
          <p:cNvSpPr>
            <a:spLocks noGrp="1"/>
          </p:cNvSpPr>
          <p:nvPr>
            <p:ph idx="1"/>
          </p:nvPr>
        </p:nvSpPr>
        <p:spPr>
          <a:xfrm>
            <a:off x="300446" y="848139"/>
            <a:ext cx="11679519" cy="5644735"/>
          </a:xfrm>
        </p:spPr>
        <p:txBody>
          <a:bodyPr>
            <a:normAutofit fontScale="92500"/>
          </a:bodyPr>
          <a:lstStyle/>
          <a:p>
            <a:pPr marL="0" indent="0" algn="just">
              <a:lnSpc>
                <a:spcPct val="110000"/>
              </a:lnSpc>
              <a:buNone/>
            </a:pPr>
            <a:r>
              <a:rPr lang="en-US" b="1" dirty="0">
                <a:latin typeface="Baskerville Old Face" panose="02020602080505020303" pitchFamily="18" charset="0"/>
                <a:cs typeface="Times New Roman" panose="02020603050405020304" pitchFamily="18" charset="0"/>
              </a:rPr>
              <a:t>The reliability performance of an item can be influenced by different factors such as:</a:t>
            </a:r>
          </a:p>
          <a:p>
            <a:pPr lvl="1" algn="just">
              <a:lnSpc>
                <a:spcPct val="110000"/>
              </a:lnSpc>
              <a:buFont typeface="Wingdings" panose="05000000000000000000" pitchFamily="2" charset="2"/>
              <a:buChar char=""/>
            </a:pPr>
            <a:r>
              <a:rPr lang="en-US" sz="2800" b="1" i="1" dirty="0">
                <a:solidFill>
                  <a:srgbClr val="00B050"/>
                </a:solidFill>
                <a:latin typeface="Times New Roman" panose="02020603050405020304" pitchFamily="18" charset="0"/>
                <a:cs typeface="Times New Roman" panose="02020603050405020304" pitchFamily="18" charset="0"/>
              </a:rPr>
              <a:t>The operational environment, </a:t>
            </a:r>
          </a:p>
          <a:p>
            <a:pPr lvl="1" algn="just">
              <a:lnSpc>
                <a:spcPct val="110000"/>
              </a:lnSpc>
              <a:buFont typeface="Wingdings" panose="05000000000000000000" pitchFamily="2" charset="2"/>
              <a:buChar char=""/>
            </a:pPr>
            <a:r>
              <a:rPr lang="en-US" sz="2800" b="1" i="1" dirty="0">
                <a:solidFill>
                  <a:srgbClr val="00B050"/>
                </a:solidFill>
                <a:latin typeface="Times New Roman" panose="02020603050405020304" pitchFamily="18" charset="0"/>
                <a:cs typeface="Times New Roman" panose="02020603050405020304" pitchFamily="18" charset="0"/>
              </a:rPr>
              <a:t>Geographical location, </a:t>
            </a:r>
          </a:p>
          <a:p>
            <a:pPr lvl="1" algn="just">
              <a:lnSpc>
                <a:spcPct val="110000"/>
              </a:lnSpc>
              <a:buFont typeface="Wingdings" panose="05000000000000000000" pitchFamily="2" charset="2"/>
              <a:buChar char=""/>
            </a:pPr>
            <a:r>
              <a:rPr lang="en-US" sz="2800" b="1" i="1" dirty="0">
                <a:solidFill>
                  <a:srgbClr val="00B050"/>
                </a:solidFill>
                <a:latin typeface="Times New Roman" panose="02020603050405020304" pitchFamily="18" charset="0"/>
                <a:cs typeface="Times New Roman" panose="02020603050405020304" pitchFamily="18" charset="0"/>
              </a:rPr>
              <a:t>Design material, maintenance history, </a:t>
            </a:r>
          </a:p>
          <a:p>
            <a:pPr lvl="1" algn="just">
              <a:lnSpc>
                <a:spcPct val="110000"/>
              </a:lnSpc>
              <a:buFont typeface="Wingdings" panose="05000000000000000000" pitchFamily="2" charset="2"/>
              <a:buChar char=""/>
            </a:pPr>
            <a:r>
              <a:rPr lang="en-US" sz="2800" b="1" i="1" dirty="0">
                <a:solidFill>
                  <a:srgbClr val="00B050"/>
                </a:solidFill>
                <a:latin typeface="Times New Roman" panose="02020603050405020304" pitchFamily="18" charset="0"/>
                <a:cs typeface="Times New Roman" panose="02020603050405020304" pitchFamily="18" charset="0"/>
              </a:rPr>
              <a:t>Operator and </a:t>
            </a:r>
          </a:p>
          <a:p>
            <a:pPr lvl="1" algn="just">
              <a:lnSpc>
                <a:spcPct val="110000"/>
              </a:lnSpc>
              <a:buFont typeface="Wingdings" panose="05000000000000000000" pitchFamily="2" charset="2"/>
              <a:buChar char=""/>
            </a:pPr>
            <a:r>
              <a:rPr lang="en-US" sz="2800" b="1" i="1" dirty="0">
                <a:solidFill>
                  <a:srgbClr val="00B050"/>
                </a:solidFill>
                <a:latin typeface="Times New Roman" panose="02020603050405020304" pitchFamily="18" charset="0"/>
                <a:cs typeface="Times New Roman" panose="02020603050405020304" pitchFamily="18" charset="0"/>
              </a:rPr>
              <a:t>Maintenance crew skill, etc. </a:t>
            </a:r>
          </a:p>
          <a:p>
            <a:pPr marL="0" indent="0" algn="just">
              <a:lnSpc>
                <a:spcPct val="150000"/>
              </a:lnSpc>
              <a:buNone/>
            </a:pPr>
            <a:r>
              <a:rPr lang="en-US" dirty="0">
                <a:latin typeface="Times New Roman" panose="02020603050405020304" pitchFamily="18" charset="0"/>
                <a:cs typeface="Times New Roman" panose="02020603050405020304" pitchFamily="18" charset="0"/>
              </a:rPr>
              <a:t>The factors that may have an influence on the reliability performance of an item are referred to as </a:t>
            </a:r>
            <a:r>
              <a:rPr lang="en-US" b="1" i="1" u="sng" dirty="0">
                <a:solidFill>
                  <a:srgbClr val="FF0000"/>
                </a:solidFill>
                <a:latin typeface="Times New Roman" panose="02020603050405020304" pitchFamily="18" charset="0"/>
                <a:cs typeface="Times New Roman" panose="02020603050405020304" pitchFamily="18" charset="0"/>
              </a:rPr>
              <a:t>covariates.</a:t>
            </a:r>
            <a:r>
              <a:rPr lang="en-US" dirty="0">
                <a:latin typeface="Times New Roman" panose="02020603050405020304" pitchFamily="18" charset="0"/>
                <a:cs typeface="Times New Roman" panose="02020603050405020304" pitchFamily="18" charset="0"/>
              </a:rPr>
              <a:t> </a:t>
            </a:r>
            <a:r>
              <a:rPr lang="en-US" b="1" i="1" dirty="0">
                <a:solidFill>
                  <a:srgbClr val="0070C0"/>
                </a:solidFill>
                <a:latin typeface="Times New Roman" panose="02020603050405020304" pitchFamily="18" charset="0"/>
                <a:cs typeface="Times New Roman" panose="02020603050405020304" pitchFamily="18" charset="0"/>
              </a:rPr>
              <a:t>Ignoring such covariates may lead to </a:t>
            </a:r>
            <a:r>
              <a:rPr lang="en-US" b="1" i="1" u="sng" dirty="0">
                <a:solidFill>
                  <a:srgbClr val="0070C0"/>
                </a:solidFill>
                <a:latin typeface="Times New Roman" panose="02020603050405020304" pitchFamily="18" charset="0"/>
                <a:cs typeface="Times New Roman" panose="02020603050405020304" pitchFamily="18" charset="0"/>
              </a:rPr>
              <a:t>wrong result in reliability performance analysis </a:t>
            </a:r>
            <a:r>
              <a:rPr lang="en-US" b="1" i="1" dirty="0">
                <a:solidFill>
                  <a:srgbClr val="0070C0"/>
                </a:solidFill>
                <a:latin typeface="Times New Roman" panose="02020603050405020304" pitchFamily="18" charset="0"/>
                <a:cs typeface="Times New Roman" panose="02020603050405020304" pitchFamily="18" charset="0"/>
              </a:rPr>
              <a:t>and </a:t>
            </a:r>
            <a:r>
              <a:rPr lang="en-US" b="1" i="1" u="sng" dirty="0">
                <a:solidFill>
                  <a:srgbClr val="0070C0"/>
                </a:solidFill>
                <a:latin typeface="Times New Roman" panose="02020603050405020304" pitchFamily="18" charset="0"/>
                <a:cs typeface="Times New Roman" panose="02020603050405020304" pitchFamily="18" charset="0"/>
              </a:rPr>
              <a:t>consequently on spare parts provisioning.</a:t>
            </a:r>
          </a:p>
        </p:txBody>
      </p:sp>
      <p:sp>
        <p:nvSpPr>
          <p:cNvPr id="4" name="Title 1">
            <a:extLst>
              <a:ext uri="{FF2B5EF4-FFF2-40B4-BE49-F238E27FC236}">
                <a16:creationId xmlns:a16="http://schemas.microsoft.com/office/drawing/2014/main" id="{D2448C42-9336-47A0-ACB6-9CB1244DA032}"/>
              </a:ext>
            </a:extLst>
          </p:cNvPr>
          <p:cNvSpPr>
            <a:spLocks noGrp="1"/>
          </p:cNvSpPr>
          <p:nvPr>
            <p:ph type="title"/>
          </p:nvPr>
        </p:nvSpPr>
        <p:spPr>
          <a:xfrm>
            <a:off x="1203960" y="247561"/>
            <a:ext cx="10611678" cy="315912"/>
          </a:xfrm>
        </p:spPr>
        <p:txBody>
          <a:bodyPr>
            <a:normAutofit fontScale="90000"/>
          </a:bodyPr>
          <a:lstStyle/>
          <a:p>
            <a:pPr algn="r"/>
            <a:r>
              <a:rPr lang="en-US" sz="3200" dirty="0">
                <a:latin typeface="Times New Roman" panose="02020603050405020304" pitchFamily="18" charset="0"/>
                <a:cs typeface="Times New Roman" panose="02020603050405020304" pitchFamily="18" charset="0"/>
              </a:rPr>
              <a:t>Cont’d </a:t>
            </a:r>
          </a:p>
        </p:txBody>
      </p:sp>
    </p:spTree>
    <p:extLst>
      <p:ext uri="{BB962C8B-B14F-4D97-AF65-F5344CB8AC3E}">
        <p14:creationId xmlns:p14="http://schemas.microsoft.com/office/powerpoint/2010/main" val="3865504106"/>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FDBE52-CA60-41C4-B52D-41B1CA29FD6B}"/>
              </a:ext>
            </a:extLst>
          </p:cNvPr>
          <p:cNvSpPr>
            <a:spLocks noGrp="1"/>
          </p:cNvSpPr>
          <p:nvPr>
            <p:ph idx="1"/>
          </p:nvPr>
        </p:nvSpPr>
        <p:spPr>
          <a:xfrm>
            <a:off x="809897" y="1110341"/>
            <a:ext cx="10607040" cy="5434149"/>
          </a:xfrm>
        </p:spPr>
        <p:txBody>
          <a:bodyPr>
            <a:normAutofit/>
          </a:bodyPr>
          <a:lstStyle/>
          <a:p>
            <a:pPr marL="0" indent="0" algn="just">
              <a:lnSpc>
                <a:spcPct val="110000"/>
              </a:lnSpc>
              <a:buNone/>
            </a:pPr>
            <a:r>
              <a:rPr lang="en-US" b="1" i="1" dirty="0">
                <a:solidFill>
                  <a:srgbClr val="FF0000"/>
                </a:solidFill>
                <a:latin typeface="Times New Roman" panose="02020603050405020304" pitchFamily="18" charset="0"/>
                <a:cs typeface="Times New Roman" panose="02020603050405020304" pitchFamily="18" charset="0"/>
              </a:rPr>
              <a:t>Spare parts </a:t>
            </a:r>
            <a:r>
              <a:rPr lang="en-US" i="1" dirty="0">
                <a:solidFill>
                  <a:srgbClr val="0070C0"/>
                </a:solidFill>
                <a:latin typeface="Times New Roman" panose="02020603050405020304" pitchFamily="18" charset="0"/>
                <a:cs typeface="Times New Roman" panose="02020603050405020304" pitchFamily="18" charset="0"/>
              </a:rPr>
              <a:t>are held to reduce the </a:t>
            </a:r>
            <a:r>
              <a:rPr lang="en-US" i="1" dirty="0">
                <a:solidFill>
                  <a:srgbClr val="00B050"/>
                </a:solidFill>
                <a:latin typeface="Times New Roman" panose="02020603050405020304" pitchFamily="18" charset="0"/>
                <a:cs typeface="Times New Roman" panose="02020603050405020304" pitchFamily="18" charset="0"/>
              </a:rPr>
              <a:t>consequences of equipment downtime, </a:t>
            </a:r>
            <a:r>
              <a:rPr lang="en-US" i="1" dirty="0">
                <a:solidFill>
                  <a:srgbClr val="0070C0"/>
                </a:solidFill>
                <a:latin typeface="Times New Roman" panose="02020603050405020304" pitchFamily="18" charset="0"/>
                <a:cs typeface="Times New Roman" panose="02020603050405020304" pitchFamily="18" charset="0"/>
              </a:rPr>
              <a:t>playing an important role in </a:t>
            </a:r>
            <a:r>
              <a:rPr lang="en-US" i="1" u="sng" dirty="0">
                <a:solidFill>
                  <a:srgbClr val="FF0000"/>
                </a:solidFill>
                <a:latin typeface="Times New Roman" panose="02020603050405020304" pitchFamily="18" charset="0"/>
                <a:cs typeface="Times New Roman" panose="02020603050405020304" pitchFamily="18" charset="0"/>
              </a:rPr>
              <a:t>achieving the desired equipment availability at a minimum economic cost. </a:t>
            </a:r>
          </a:p>
          <a:p>
            <a:pPr marL="0" indent="0" algn="just">
              <a:lnSpc>
                <a:spcPct val="110000"/>
              </a:lnSpc>
              <a:buNone/>
            </a:pPr>
            <a:r>
              <a:rPr lang="en-US" b="1" i="1" dirty="0">
                <a:solidFill>
                  <a:srgbClr val="0070C0"/>
                </a:solidFill>
                <a:latin typeface="Times New Roman" panose="02020603050405020304" pitchFamily="18" charset="0"/>
                <a:cs typeface="Times New Roman" panose="02020603050405020304" pitchFamily="18" charset="0"/>
              </a:rPr>
              <a:t>The gap between theory and practice of spare parts management</a:t>
            </a:r>
            <a:r>
              <a:rPr lang="en-US" dirty="0">
                <a:latin typeface="Times New Roman" panose="02020603050405020304" pitchFamily="18" charset="0"/>
                <a:cs typeface="Times New Roman" panose="02020603050405020304" pitchFamily="18" charset="0"/>
              </a:rPr>
              <a:t> is </a:t>
            </a:r>
            <a:r>
              <a:rPr lang="en-US" b="1" i="1" dirty="0">
                <a:solidFill>
                  <a:srgbClr val="00B050"/>
                </a:solidFill>
                <a:latin typeface="Times New Roman" panose="02020603050405020304" pitchFamily="18" charset="0"/>
                <a:cs typeface="Times New Roman" panose="02020603050405020304" pitchFamily="18" charset="0"/>
              </a:rPr>
              <a:t>investigated from the perspective of </a:t>
            </a:r>
            <a:r>
              <a:rPr lang="en-US" b="1" i="1" u="sng" dirty="0">
                <a:solidFill>
                  <a:srgbClr val="00B050"/>
                </a:solidFill>
                <a:latin typeface="Times New Roman" panose="02020603050405020304" pitchFamily="18" charset="0"/>
                <a:cs typeface="Times New Roman" panose="02020603050405020304" pitchFamily="18" charset="0"/>
              </a:rPr>
              <a:t>software integration</a:t>
            </a:r>
            <a:r>
              <a:rPr lang="en-US" b="1" i="1" dirty="0">
                <a:solidFill>
                  <a:srgbClr val="00B050"/>
                </a:solidFill>
                <a:latin typeface="Times New Roman" panose="02020603050405020304" pitchFamily="18" charset="0"/>
                <a:cs typeface="Times New Roman" panose="02020603050405020304" pitchFamily="18" charset="0"/>
              </a:rPr>
              <a:t>, </a:t>
            </a:r>
            <a:r>
              <a:rPr lang="en-US" b="1" i="1" u="sng" dirty="0">
                <a:solidFill>
                  <a:srgbClr val="00B050"/>
                </a:solidFill>
                <a:latin typeface="Times New Roman" panose="02020603050405020304" pitchFamily="18" charset="0"/>
                <a:cs typeface="Times New Roman" panose="02020603050405020304" pitchFamily="18" charset="0"/>
              </a:rPr>
              <a:t>maintenance management information systems.</a:t>
            </a:r>
          </a:p>
        </p:txBody>
      </p:sp>
      <p:sp>
        <p:nvSpPr>
          <p:cNvPr id="4" name="Title 1">
            <a:extLst>
              <a:ext uri="{FF2B5EF4-FFF2-40B4-BE49-F238E27FC236}">
                <a16:creationId xmlns:a16="http://schemas.microsoft.com/office/drawing/2014/main" id="{3CA57C8B-66C6-4095-B7CF-1AEAE2DB2B05}"/>
              </a:ext>
            </a:extLst>
          </p:cNvPr>
          <p:cNvSpPr>
            <a:spLocks noGrp="1"/>
          </p:cNvSpPr>
          <p:nvPr>
            <p:ph type="title"/>
          </p:nvPr>
        </p:nvSpPr>
        <p:spPr>
          <a:xfrm>
            <a:off x="1269275" y="182246"/>
            <a:ext cx="10611678" cy="315912"/>
          </a:xfrm>
        </p:spPr>
        <p:txBody>
          <a:bodyPr>
            <a:normAutofit fontScale="90000"/>
          </a:bodyPr>
          <a:lstStyle/>
          <a:p>
            <a:pPr algn="r"/>
            <a:r>
              <a:rPr lang="en-US" sz="3200" dirty="0">
                <a:latin typeface="Times New Roman" panose="02020603050405020304" pitchFamily="18" charset="0"/>
                <a:cs typeface="Times New Roman" panose="02020603050405020304" pitchFamily="18" charset="0"/>
              </a:rPr>
              <a:t>Cont’d </a:t>
            </a:r>
          </a:p>
        </p:txBody>
      </p:sp>
    </p:spTree>
    <p:extLst>
      <p:ext uri="{BB962C8B-B14F-4D97-AF65-F5344CB8AC3E}">
        <p14:creationId xmlns:p14="http://schemas.microsoft.com/office/powerpoint/2010/main" val="324710182"/>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C9ACB33-99B7-43A3-94C4-ACDA5DA428AB}"/>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060174" y="123888"/>
            <a:ext cx="10389704" cy="6541765"/>
          </a:xfrm>
          <a:prstGeom prst="rect">
            <a:avLst/>
          </a:prstGeom>
        </p:spPr>
      </p:pic>
      <p:sp>
        <p:nvSpPr>
          <p:cNvPr id="5" name="Title 1">
            <a:extLst>
              <a:ext uri="{FF2B5EF4-FFF2-40B4-BE49-F238E27FC236}">
                <a16:creationId xmlns:a16="http://schemas.microsoft.com/office/drawing/2014/main" id="{F33F6F2C-9A11-461B-B614-D0E784D07D55}"/>
              </a:ext>
            </a:extLst>
          </p:cNvPr>
          <p:cNvSpPr>
            <a:spLocks noGrp="1"/>
          </p:cNvSpPr>
          <p:nvPr>
            <p:ph type="title"/>
          </p:nvPr>
        </p:nvSpPr>
        <p:spPr>
          <a:xfrm>
            <a:off x="838200" y="123888"/>
            <a:ext cx="10611678" cy="315912"/>
          </a:xfrm>
        </p:spPr>
        <p:txBody>
          <a:bodyPr>
            <a:noAutofit/>
          </a:bodyPr>
          <a:lstStyle/>
          <a:p>
            <a:pPr algn="r"/>
            <a:r>
              <a:rPr lang="en-US" sz="2400" dirty="0">
                <a:latin typeface="Times New Roman" panose="02020603050405020304" pitchFamily="18" charset="0"/>
                <a:cs typeface="Times New Roman" panose="02020603050405020304" pitchFamily="18" charset="0"/>
              </a:rPr>
              <a:t>Cont’d </a:t>
            </a:r>
          </a:p>
        </p:txBody>
      </p:sp>
    </p:spTree>
    <p:extLst>
      <p:ext uri="{BB962C8B-B14F-4D97-AF65-F5344CB8AC3E}">
        <p14:creationId xmlns:p14="http://schemas.microsoft.com/office/powerpoint/2010/main" val="3854559184"/>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4B4AC-294B-494F-982D-2658D7C9BA1F}"/>
              </a:ext>
            </a:extLst>
          </p:cNvPr>
          <p:cNvSpPr>
            <a:spLocks noGrp="1"/>
          </p:cNvSpPr>
          <p:nvPr>
            <p:ph type="title"/>
          </p:nvPr>
        </p:nvSpPr>
        <p:spPr>
          <a:xfrm>
            <a:off x="404949" y="365126"/>
            <a:ext cx="11482251" cy="719092"/>
          </a:xfrm>
          <a:ln w="28575">
            <a:solidFill>
              <a:schemeClr val="accent1"/>
            </a:solidFill>
          </a:ln>
        </p:spPr>
        <p:txBody>
          <a:bodyPr>
            <a:normAutofit/>
          </a:bodyPr>
          <a:lstStyle/>
          <a:p>
            <a:r>
              <a:rPr lang="en-US" sz="3600" dirty="0">
                <a:latin typeface="Eras Bold ITC" panose="020B0907030504020204" pitchFamily="34" charset="0"/>
              </a:rPr>
              <a:t>Objectives of spare parts management </a:t>
            </a:r>
            <a:endParaRPr lang="en-US" sz="3600" dirty="0"/>
          </a:p>
        </p:txBody>
      </p:sp>
      <p:sp>
        <p:nvSpPr>
          <p:cNvPr id="3" name="Content Placeholder 2">
            <a:extLst>
              <a:ext uri="{FF2B5EF4-FFF2-40B4-BE49-F238E27FC236}">
                <a16:creationId xmlns:a16="http://schemas.microsoft.com/office/drawing/2014/main" id="{5A8971B1-6F7C-4455-956E-635FC3B3AB60}"/>
              </a:ext>
            </a:extLst>
          </p:cNvPr>
          <p:cNvSpPr>
            <a:spLocks noGrp="1"/>
          </p:cNvSpPr>
          <p:nvPr>
            <p:ph idx="1"/>
          </p:nvPr>
        </p:nvSpPr>
        <p:spPr>
          <a:xfrm>
            <a:off x="404949" y="1267097"/>
            <a:ext cx="11482251" cy="5242017"/>
          </a:xfrm>
        </p:spPr>
        <p:txBody>
          <a:bodyPr>
            <a:normAutofit/>
          </a:bodyPr>
          <a:lstStyle/>
          <a:p>
            <a:pPr marL="0" indent="0" algn="just">
              <a:lnSpc>
                <a:spcPct val="100000"/>
              </a:lnSpc>
              <a:buNone/>
            </a:pPr>
            <a:r>
              <a:rPr lang="en-US" dirty="0">
                <a:latin typeface="Times New Roman" panose="02020603050405020304" pitchFamily="18" charset="0"/>
                <a:cs typeface="Times New Roman" panose="02020603050405020304" pitchFamily="18" charset="0"/>
              </a:rPr>
              <a:t>The key questions in spare parts management are to decide </a:t>
            </a:r>
            <a:r>
              <a:rPr lang="en-US" b="1" i="1" u="sng" dirty="0">
                <a:solidFill>
                  <a:srgbClr val="FF0000"/>
                </a:solidFill>
                <a:latin typeface="Times New Roman" panose="02020603050405020304" pitchFamily="18" charset="0"/>
                <a:cs typeface="Times New Roman" panose="02020603050405020304" pitchFamily="18" charset="0"/>
              </a:rPr>
              <a:t>which items are to be stocked as spare parts,</a:t>
            </a:r>
            <a:r>
              <a:rPr lang="en-US" b="1" i="1" dirty="0">
                <a:solidFill>
                  <a:srgbClr val="FF0000"/>
                </a:solidFill>
                <a:latin typeface="Times New Roman" panose="02020603050405020304" pitchFamily="18" charset="0"/>
                <a:cs typeface="Times New Roman" panose="02020603050405020304" pitchFamily="18" charset="0"/>
              </a:rPr>
              <a:t> </a:t>
            </a:r>
            <a:r>
              <a:rPr lang="en-US" b="1" i="1" u="sng" dirty="0">
                <a:solidFill>
                  <a:srgbClr val="0070C0"/>
                </a:solidFill>
                <a:latin typeface="Times New Roman" panose="02020603050405020304" pitchFamily="18" charset="0"/>
                <a:cs typeface="Times New Roman" panose="02020603050405020304" pitchFamily="18" charset="0"/>
              </a:rPr>
              <a:t>when to (re)order them </a:t>
            </a:r>
            <a:r>
              <a:rPr lang="en-US" dirty="0">
                <a:latin typeface="Times New Roman" panose="02020603050405020304" pitchFamily="18" charset="0"/>
                <a:cs typeface="Times New Roman" panose="02020603050405020304" pitchFamily="18" charset="0"/>
              </a:rPr>
              <a:t>and </a:t>
            </a:r>
            <a:r>
              <a:rPr lang="en-US" b="1" i="1" u="sng" dirty="0">
                <a:solidFill>
                  <a:srgbClr val="00B050"/>
                </a:solidFill>
                <a:latin typeface="Times New Roman" panose="02020603050405020304" pitchFamily="18" charset="0"/>
                <a:cs typeface="Times New Roman" panose="02020603050405020304" pitchFamily="18" charset="0"/>
              </a:rPr>
              <a:t>how many items to (re)order.</a:t>
            </a:r>
            <a:r>
              <a:rPr lang="en-US" dirty="0">
                <a:latin typeface="Times New Roman" panose="02020603050405020304" pitchFamily="18" charset="0"/>
                <a:cs typeface="Times New Roman" panose="02020603050405020304" pitchFamily="18" charset="0"/>
              </a:rPr>
              <a:t> In this decision-making process, we should be clear about the objectives. </a:t>
            </a:r>
          </a:p>
          <a:p>
            <a:pPr marL="514350" indent="-514350" algn="just">
              <a:lnSpc>
                <a:spcPct val="100000"/>
              </a:lnSpc>
              <a:buFont typeface="+mj-lt"/>
              <a:buAutoNum type="arabicPeriod"/>
            </a:pPr>
            <a:r>
              <a:rPr lang="en-US" b="1" i="1" dirty="0">
                <a:solidFill>
                  <a:srgbClr val="FF0000"/>
                </a:solidFill>
                <a:latin typeface="Times New Roman" panose="02020603050405020304" pitchFamily="18" charset="0"/>
                <a:cs typeface="Times New Roman" panose="02020603050405020304" pitchFamily="18" charset="0"/>
              </a:rPr>
              <a:t>Maximizing spares’ availability,</a:t>
            </a:r>
            <a:r>
              <a:rPr lang="en-US" dirty="0">
                <a:latin typeface="Times New Roman" panose="02020603050405020304" pitchFamily="18" charset="0"/>
                <a:cs typeface="Times New Roman" panose="02020603050405020304" pitchFamily="18" charset="0"/>
              </a:rPr>
              <a:t> </a:t>
            </a:r>
          </a:p>
          <a:p>
            <a:pPr marL="514350" indent="-514350" algn="just">
              <a:lnSpc>
                <a:spcPct val="100000"/>
              </a:lnSpc>
              <a:buFont typeface="+mj-lt"/>
              <a:buAutoNum type="arabicPeriod"/>
            </a:pPr>
            <a:r>
              <a:rPr lang="en-US" b="1" i="1" dirty="0">
                <a:solidFill>
                  <a:srgbClr val="FF0000"/>
                </a:solidFill>
                <a:latin typeface="Times New Roman" panose="02020603050405020304" pitchFamily="18" charset="0"/>
                <a:cs typeface="Times New Roman" panose="02020603050405020304" pitchFamily="18" charset="0"/>
              </a:rPr>
              <a:t>Minimizing the economic costs. </a:t>
            </a:r>
            <a:r>
              <a:rPr lang="en-US" dirty="0">
                <a:latin typeface="Times New Roman" panose="02020603050405020304" pitchFamily="18" charset="0"/>
                <a:cs typeface="Times New Roman" panose="02020603050405020304" pitchFamily="18" charset="0"/>
              </a:rPr>
              <a:t>Is the sum of the inventory holding costs, stock-out penalty costs and ordering costs, and </a:t>
            </a:r>
          </a:p>
          <a:p>
            <a:pPr marL="514350" indent="-514350" algn="just">
              <a:lnSpc>
                <a:spcPct val="100000"/>
              </a:lnSpc>
              <a:buFont typeface="+mj-lt"/>
              <a:buAutoNum type="arabicPeriod"/>
            </a:pPr>
            <a:r>
              <a:rPr lang="en-US" b="1" i="1" dirty="0">
                <a:solidFill>
                  <a:srgbClr val="FF0000"/>
                </a:solidFill>
                <a:latin typeface="Times New Roman" panose="02020603050405020304" pitchFamily="18" charset="0"/>
                <a:cs typeface="Times New Roman" panose="02020603050405020304" pitchFamily="18" charset="0"/>
              </a:rPr>
              <a:t>Minimize enviromental costs </a:t>
            </a:r>
          </a:p>
        </p:txBody>
      </p:sp>
    </p:spTree>
    <p:extLst>
      <p:ext uri="{BB962C8B-B14F-4D97-AF65-F5344CB8AC3E}">
        <p14:creationId xmlns:p14="http://schemas.microsoft.com/office/powerpoint/2010/main" val="3616903259"/>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9EC9E-1F54-4641-B3BA-33D155A7F7EA}"/>
              </a:ext>
            </a:extLst>
          </p:cNvPr>
          <p:cNvSpPr>
            <a:spLocks noGrp="1"/>
          </p:cNvSpPr>
          <p:nvPr>
            <p:ph type="title"/>
          </p:nvPr>
        </p:nvSpPr>
        <p:spPr>
          <a:xfrm>
            <a:off x="156753" y="365126"/>
            <a:ext cx="11861075" cy="679904"/>
          </a:xfrm>
        </p:spPr>
        <p:txBody>
          <a:bodyPr>
            <a:normAutofit fontScale="90000"/>
          </a:bodyPr>
          <a:lstStyle/>
          <a:p>
            <a:pPr marL="0" indent="0"/>
            <a:r>
              <a:rPr lang="en-US" sz="3200" u="sng" dirty="0">
                <a:latin typeface="Eras Bold ITC" panose="020B0907030504020204" pitchFamily="34" charset="0"/>
              </a:rPr>
              <a:t>Main tasks of spare parts management through equipment lifecycle process </a:t>
            </a:r>
          </a:p>
        </p:txBody>
      </p:sp>
      <p:sp>
        <p:nvSpPr>
          <p:cNvPr id="3" name="Content Placeholder 2">
            <a:extLst>
              <a:ext uri="{FF2B5EF4-FFF2-40B4-BE49-F238E27FC236}">
                <a16:creationId xmlns:a16="http://schemas.microsoft.com/office/drawing/2014/main" id="{146DACF7-9059-4666-9D40-964B0723B04C}"/>
              </a:ext>
            </a:extLst>
          </p:cNvPr>
          <p:cNvSpPr>
            <a:spLocks noGrp="1"/>
          </p:cNvSpPr>
          <p:nvPr>
            <p:ph idx="1"/>
          </p:nvPr>
        </p:nvSpPr>
        <p:spPr>
          <a:xfrm>
            <a:off x="156753" y="1214845"/>
            <a:ext cx="11861075" cy="5355771"/>
          </a:xfrm>
        </p:spPr>
        <p:txBody>
          <a:bodyPr>
            <a:normAutofit fontScale="77500" lnSpcReduction="20000"/>
          </a:bodyPr>
          <a:lstStyle/>
          <a:p>
            <a:pPr marL="0" indent="0" algn="just">
              <a:lnSpc>
                <a:spcPct val="120000"/>
              </a:lnSpc>
              <a:buNone/>
            </a:pPr>
            <a:r>
              <a:rPr lang="en-US" b="1" i="1" dirty="0">
                <a:solidFill>
                  <a:srgbClr val="FF0000"/>
                </a:solidFill>
                <a:latin typeface="Times New Roman" panose="02020603050405020304" pitchFamily="18" charset="0"/>
                <a:cs typeface="Times New Roman" panose="02020603050405020304" pitchFamily="18" charset="0"/>
              </a:rPr>
              <a:t>Equipment life cycle cost is closely connected to investment and management of spare parts inventories. </a:t>
            </a:r>
            <a:r>
              <a:rPr lang="en-US" dirty="0">
                <a:latin typeface="Times New Roman" panose="02020603050405020304" pitchFamily="18" charset="0"/>
                <a:cs typeface="Times New Roman" panose="02020603050405020304" pitchFamily="18" charset="0"/>
              </a:rPr>
              <a:t>In general, the equipment  lifecycle process can be divided into three main phases, namely  </a:t>
            </a:r>
          </a:p>
          <a:p>
            <a:pPr marL="1428750" lvl="2" indent="-514350" algn="just">
              <a:lnSpc>
                <a:spcPct val="120000"/>
              </a:lnSpc>
              <a:buAutoNum type="arabicPeriod"/>
            </a:pPr>
            <a:r>
              <a:rPr lang="en-US" sz="3100" b="1" i="1" dirty="0">
                <a:solidFill>
                  <a:srgbClr val="0070C0"/>
                </a:solidFill>
                <a:latin typeface="Times New Roman" panose="02020603050405020304" pitchFamily="18" charset="0"/>
                <a:cs typeface="Times New Roman" panose="02020603050405020304" pitchFamily="18" charset="0"/>
              </a:rPr>
              <a:t>Initial procurement phase, </a:t>
            </a:r>
          </a:p>
          <a:p>
            <a:pPr marL="1428750" lvl="2" indent="-514350" algn="just">
              <a:lnSpc>
                <a:spcPct val="120000"/>
              </a:lnSpc>
              <a:buAutoNum type="arabicPeriod"/>
            </a:pPr>
            <a:r>
              <a:rPr lang="en-US" sz="3100" b="1" i="1" dirty="0">
                <a:solidFill>
                  <a:srgbClr val="0070C0"/>
                </a:solidFill>
                <a:latin typeface="Times New Roman" panose="02020603050405020304" pitchFamily="18" charset="0"/>
                <a:cs typeface="Times New Roman" panose="02020603050405020304" pitchFamily="18" charset="0"/>
              </a:rPr>
              <a:t>Normal operation phase, and </a:t>
            </a:r>
          </a:p>
          <a:p>
            <a:pPr marL="1428750" lvl="2" indent="-514350" algn="just">
              <a:lnSpc>
                <a:spcPct val="120000"/>
              </a:lnSpc>
              <a:buAutoNum type="arabicPeriod"/>
            </a:pPr>
            <a:r>
              <a:rPr lang="en-US" sz="3100" b="1" i="1" dirty="0">
                <a:solidFill>
                  <a:srgbClr val="0070C0"/>
                </a:solidFill>
                <a:latin typeface="Times New Roman" panose="02020603050405020304" pitchFamily="18" charset="0"/>
                <a:cs typeface="Times New Roman" panose="02020603050405020304" pitchFamily="18" charset="0"/>
              </a:rPr>
              <a:t>End-of-life phase.</a:t>
            </a:r>
          </a:p>
          <a:p>
            <a:pPr marL="0" indent="0" algn="just">
              <a:lnSpc>
                <a:spcPct val="120000"/>
              </a:lnSpc>
              <a:buNone/>
            </a:pPr>
            <a:r>
              <a:rPr lang="en-US" dirty="0">
                <a:latin typeface="Times New Roman" panose="02020603050405020304" pitchFamily="18" charset="0"/>
                <a:cs typeface="Times New Roman" panose="02020603050405020304" pitchFamily="18" charset="0"/>
              </a:rPr>
              <a:t>The main tasks of spare parts management for each phase of the product lifecycle process are summarized below. </a:t>
            </a:r>
          </a:p>
          <a:p>
            <a:pPr marL="0" indent="0" algn="just">
              <a:lnSpc>
                <a:spcPct val="120000"/>
              </a:lnSpc>
              <a:buNone/>
            </a:pPr>
            <a:r>
              <a:rPr lang="en-US" u="sng" dirty="0">
                <a:latin typeface="Eras Bold ITC" panose="020B0907030504020204" pitchFamily="34" charset="0"/>
                <a:cs typeface="Times New Roman" panose="02020603050405020304" pitchFamily="18" charset="0"/>
              </a:rPr>
              <a:t>Initial procurement phase : </a:t>
            </a:r>
          </a:p>
          <a:p>
            <a:pPr algn="just">
              <a:lnSpc>
                <a:spcPct val="120000"/>
              </a:lnSpc>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When a complicated piece of equipment is bought, spare parts are often bought simultaneously to satisfy the needs of equipment maintenance. </a:t>
            </a:r>
          </a:p>
          <a:p>
            <a:pPr algn="just">
              <a:lnSpc>
                <a:spcPct val="120000"/>
              </a:lnSpc>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Then a decision must be made on the spare parts initial provisioning, and an inventory and forecasting system must be designed in advance. </a:t>
            </a:r>
          </a:p>
        </p:txBody>
      </p:sp>
    </p:spTree>
    <p:extLst>
      <p:ext uri="{BB962C8B-B14F-4D97-AF65-F5344CB8AC3E}">
        <p14:creationId xmlns:p14="http://schemas.microsoft.com/office/powerpoint/2010/main" val="3259076845"/>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B0FA5-694C-4A5D-831A-ED0647CD0069}"/>
              </a:ext>
            </a:extLst>
          </p:cNvPr>
          <p:cNvSpPr>
            <a:spLocks noGrp="1"/>
          </p:cNvSpPr>
          <p:nvPr>
            <p:ph type="title"/>
          </p:nvPr>
        </p:nvSpPr>
        <p:spPr>
          <a:xfrm>
            <a:off x="838200" y="365125"/>
            <a:ext cx="10800806" cy="666841"/>
          </a:xfrm>
        </p:spPr>
        <p:txBody>
          <a:bodyPr>
            <a:normAutofit/>
          </a:bodyPr>
          <a:lstStyle/>
          <a:p>
            <a:pPr algn="r"/>
            <a:r>
              <a:rPr lang="en-US" sz="3200" dirty="0">
                <a:latin typeface="Times New Roman" panose="02020603050405020304" pitchFamily="18" charset="0"/>
                <a:cs typeface="Times New Roman" panose="02020603050405020304" pitchFamily="18" charset="0"/>
              </a:rPr>
              <a:t>Cont’d</a:t>
            </a:r>
          </a:p>
        </p:txBody>
      </p:sp>
      <p:sp>
        <p:nvSpPr>
          <p:cNvPr id="3" name="Content Placeholder 2">
            <a:extLst>
              <a:ext uri="{FF2B5EF4-FFF2-40B4-BE49-F238E27FC236}">
                <a16:creationId xmlns:a16="http://schemas.microsoft.com/office/drawing/2014/main" id="{F8766FB6-37F0-4A96-8D0A-D9BC74509967}"/>
              </a:ext>
            </a:extLst>
          </p:cNvPr>
          <p:cNvSpPr>
            <a:spLocks noGrp="1"/>
          </p:cNvSpPr>
          <p:nvPr>
            <p:ph idx="1"/>
          </p:nvPr>
        </p:nvSpPr>
        <p:spPr>
          <a:xfrm>
            <a:off x="261257" y="940526"/>
            <a:ext cx="11599817" cy="5368834"/>
          </a:xfrm>
        </p:spPr>
        <p:txBody>
          <a:bodyPr>
            <a:normAutofit fontScale="92500"/>
          </a:bodyPr>
          <a:lstStyle/>
          <a:p>
            <a:pPr marL="0" indent="0" algn="just">
              <a:lnSpc>
                <a:spcPct val="120000"/>
              </a:lnSpc>
              <a:buNone/>
            </a:pPr>
            <a:r>
              <a:rPr lang="en-US" u="sng" dirty="0">
                <a:latin typeface="Eras Bold ITC" panose="020B0907030504020204" pitchFamily="34" charset="0"/>
                <a:cs typeface="Times New Roman" panose="02020603050405020304" pitchFamily="18" charset="0"/>
              </a:rPr>
              <a:t>Normal operation phase : </a:t>
            </a:r>
          </a:p>
          <a:p>
            <a:pPr algn="just">
              <a:lnSpc>
                <a:spcPct val="120000"/>
              </a:lnSpc>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When equipment is used by the user, preventive maintenance may be carried out to prevent failure, while corrective maintenance is carried out as failures occur </a:t>
            </a:r>
          </a:p>
          <a:p>
            <a:pPr algn="just">
              <a:lnSpc>
                <a:spcPct val="120000"/>
              </a:lnSpc>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In order to satisfy the needs of maintenance, a certain number and kinds of spare parts are supplied. </a:t>
            </a:r>
          </a:p>
          <a:p>
            <a:pPr algn="just">
              <a:lnSpc>
                <a:spcPct val="120000"/>
              </a:lnSpc>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Successful equipment management depends on the proper execution of spare parts control is needed.</a:t>
            </a:r>
          </a:p>
          <a:p>
            <a:pPr algn="just">
              <a:lnSpc>
                <a:spcPct val="120000"/>
              </a:lnSpc>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Therefore, the inventory system and forecasting parameters should be optimized (or at least improved) to provide sustainable supply support according to the operational requirements of the equipment. </a:t>
            </a:r>
          </a:p>
        </p:txBody>
      </p:sp>
    </p:spTree>
    <p:extLst>
      <p:ext uri="{BB962C8B-B14F-4D97-AF65-F5344CB8AC3E}">
        <p14:creationId xmlns:p14="http://schemas.microsoft.com/office/powerpoint/2010/main" val="166550908"/>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943" y="888274"/>
            <a:ext cx="11704320" cy="5215255"/>
          </a:xfrm>
        </p:spPr>
        <p:txBody>
          <a:bodyPr>
            <a:normAutofit/>
          </a:bodyPr>
          <a:lstStyle/>
          <a:p>
            <a:pPr marL="0" indent="0" algn="just">
              <a:lnSpc>
                <a:spcPct val="110000"/>
              </a:lnSpc>
              <a:buNone/>
            </a:pPr>
            <a:r>
              <a:rPr lang="en-US" dirty="0">
                <a:latin typeface="Eras Bold ITC" panose="020B0907030504020204" pitchFamily="34" charset="0"/>
                <a:cs typeface="Times New Roman" panose="02020603050405020304" pitchFamily="18" charset="0"/>
              </a:rPr>
              <a:t>End-of-life phase :</a:t>
            </a:r>
            <a:r>
              <a:rPr lang="en-US" dirty="0">
                <a:latin typeface="Times New Roman" panose="02020603050405020304" pitchFamily="18" charset="0"/>
                <a:cs typeface="Times New Roman" panose="02020603050405020304" pitchFamily="18" charset="0"/>
              </a:rPr>
              <a:t> </a:t>
            </a:r>
          </a:p>
          <a:p>
            <a:pPr algn="just">
              <a:lnSpc>
                <a:spcPct val="110000"/>
              </a:lnSpc>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In Phase 3, a </a:t>
            </a:r>
            <a:r>
              <a:rPr lang="en-US" b="1" i="1" dirty="0">
                <a:solidFill>
                  <a:srgbClr val="FF0000"/>
                </a:solidFill>
                <a:latin typeface="Times New Roman" panose="02020603050405020304" pitchFamily="18" charset="0"/>
                <a:cs typeface="Times New Roman" panose="02020603050405020304" pitchFamily="18" charset="0"/>
              </a:rPr>
              <a:t>fundamental issue of supply chain design</a:t>
            </a:r>
            <a:r>
              <a:rPr lang="en-US" dirty="0">
                <a:latin typeface="Times New Roman" panose="02020603050405020304" pitchFamily="18" charset="0"/>
                <a:cs typeface="Times New Roman" panose="02020603050405020304" pitchFamily="18" charset="0"/>
              </a:rPr>
              <a:t> is whether products, or their components, should be reused, leading to refurbishment or remanufacturing, If not, then it may sometimes be necessary to set a ﬁnal order on spare parts according to the demand patterns at the end of the product life cycle (known as an ‘all-time buy’ or ‘last-time buy’). </a:t>
            </a:r>
          </a:p>
          <a:p>
            <a:pPr algn="just">
              <a:lnSpc>
                <a:spcPct val="110000"/>
              </a:lnSpc>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This prompts a number of design issues to be resolved, including the methodologies for classifying and forecasting the demand, taking into account that no more orders may be made and simulating the consequences of alternative strategies for these parts in the end-of-life phase. </a:t>
            </a:r>
          </a:p>
          <a:p>
            <a:pPr marL="0" indent="0">
              <a:buNone/>
            </a:pPr>
            <a:endParaRPr lang="en-US" dirty="0"/>
          </a:p>
        </p:txBody>
      </p:sp>
      <p:sp>
        <p:nvSpPr>
          <p:cNvPr id="4" name="Title 1">
            <a:extLst>
              <a:ext uri="{FF2B5EF4-FFF2-40B4-BE49-F238E27FC236}">
                <a16:creationId xmlns:a16="http://schemas.microsoft.com/office/drawing/2014/main" id="{83DB0FA5-694C-4A5D-831A-ED0647CD0069}"/>
              </a:ext>
            </a:extLst>
          </p:cNvPr>
          <p:cNvSpPr>
            <a:spLocks noGrp="1"/>
          </p:cNvSpPr>
          <p:nvPr>
            <p:ph type="title"/>
          </p:nvPr>
        </p:nvSpPr>
        <p:spPr>
          <a:xfrm>
            <a:off x="838200" y="365125"/>
            <a:ext cx="10644051" cy="523149"/>
          </a:xfrm>
        </p:spPr>
        <p:txBody>
          <a:bodyPr>
            <a:normAutofit fontScale="90000"/>
          </a:bodyPr>
          <a:lstStyle/>
          <a:p>
            <a:pPr algn="r"/>
            <a:r>
              <a:rPr lang="en-US" sz="3200" dirty="0">
                <a:latin typeface="Times New Roman" panose="02020603050405020304" pitchFamily="18" charset="0"/>
                <a:cs typeface="Times New Roman" panose="02020603050405020304" pitchFamily="18" charset="0"/>
              </a:rPr>
              <a:t>Cont’d</a:t>
            </a:r>
          </a:p>
        </p:txBody>
      </p:sp>
    </p:spTree>
    <p:extLst>
      <p:ext uri="{BB962C8B-B14F-4D97-AF65-F5344CB8AC3E}">
        <p14:creationId xmlns:p14="http://schemas.microsoft.com/office/powerpoint/2010/main" val="1213263245"/>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47366-4230-40C5-B579-0878A75D4533}"/>
              </a:ext>
            </a:extLst>
          </p:cNvPr>
          <p:cNvSpPr>
            <a:spLocks noGrp="1"/>
          </p:cNvSpPr>
          <p:nvPr>
            <p:ph type="title"/>
          </p:nvPr>
        </p:nvSpPr>
        <p:spPr>
          <a:xfrm>
            <a:off x="391885" y="365125"/>
            <a:ext cx="10961915" cy="640715"/>
          </a:xfrm>
          <a:ln w="28575">
            <a:noFill/>
          </a:ln>
        </p:spPr>
        <p:txBody>
          <a:bodyPr>
            <a:normAutofit fontScale="90000"/>
          </a:bodyPr>
          <a:lstStyle/>
          <a:p>
            <a:r>
              <a:rPr lang="en-US" dirty="0">
                <a:latin typeface="Eras Bold ITC" panose="020B0907030504020204" pitchFamily="34" charset="0"/>
              </a:rPr>
              <a:t>Forecasting </a:t>
            </a:r>
          </a:p>
        </p:txBody>
      </p:sp>
      <p:sp>
        <p:nvSpPr>
          <p:cNvPr id="3" name="Content Placeholder 2">
            <a:extLst>
              <a:ext uri="{FF2B5EF4-FFF2-40B4-BE49-F238E27FC236}">
                <a16:creationId xmlns:a16="http://schemas.microsoft.com/office/drawing/2014/main" id="{47A51B3B-4BC1-4849-AB16-459079734D33}"/>
              </a:ext>
            </a:extLst>
          </p:cNvPr>
          <p:cNvSpPr>
            <a:spLocks noGrp="1"/>
          </p:cNvSpPr>
          <p:nvPr>
            <p:ph idx="1"/>
          </p:nvPr>
        </p:nvSpPr>
        <p:spPr>
          <a:xfrm>
            <a:off x="391885" y="1188720"/>
            <a:ext cx="11443063" cy="5447211"/>
          </a:xfrm>
        </p:spPr>
        <p:txBody>
          <a:bodyPr>
            <a:normAutofit fontScale="92500" lnSpcReduction="10000"/>
          </a:bodyPr>
          <a:lstStyle/>
          <a:p>
            <a:pPr marL="0" indent="0">
              <a:lnSpc>
                <a:spcPct val="110000"/>
              </a:lnSpc>
              <a:buNone/>
            </a:pPr>
            <a:r>
              <a:rPr lang="en-US" dirty="0">
                <a:latin typeface="Times New Roman" panose="02020603050405020304" pitchFamily="18" charset="0"/>
                <a:cs typeface="Times New Roman" panose="02020603050405020304" pitchFamily="18" charset="0"/>
              </a:rPr>
              <a:t>Forecasting spare parts demand is a basic requirement of spare parts management. </a:t>
            </a:r>
          </a:p>
          <a:p>
            <a:pPr marL="0" indent="0">
              <a:lnSpc>
                <a:spcPct val="110000"/>
              </a:lnSpc>
              <a:buNone/>
            </a:pPr>
            <a:r>
              <a:rPr lang="en-US" dirty="0">
                <a:latin typeface="Times New Roman" panose="02020603050405020304" pitchFamily="18" charset="0"/>
                <a:cs typeface="Times New Roman" panose="02020603050405020304" pitchFamily="18" charset="0"/>
              </a:rPr>
              <a:t>Because of the demand characteristics of spare parts, it is very diﬃcult to accurately forecast demand in this area. </a:t>
            </a:r>
          </a:p>
          <a:p>
            <a:pPr marL="0" indent="0">
              <a:lnSpc>
                <a:spcPct val="110000"/>
              </a:lnSpc>
              <a:buNone/>
            </a:pPr>
            <a:r>
              <a:rPr lang="en-US" dirty="0">
                <a:solidFill>
                  <a:srgbClr val="FF0000"/>
                </a:solidFill>
                <a:latin typeface="Times New Roman" panose="02020603050405020304" pitchFamily="18" charset="0"/>
                <a:cs typeface="Times New Roman" panose="02020603050405020304" pitchFamily="18" charset="0"/>
              </a:rPr>
              <a:t>the critical challenges of inventory management in service parts are </a:t>
            </a:r>
            <a:r>
              <a:rPr lang="en-US" b="1" i="1" u="sng" dirty="0">
                <a:solidFill>
                  <a:srgbClr val="00B050"/>
                </a:solidFill>
                <a:latin typeface="Times New Roman" panose="02020603050405020304" pitchFamily="18" charset="0"/>
                <a:cs typeface="Times New Roman" panose="02020603050405020304" pitchFamily="18" charset="0"/>
              </a:rPr>
              <a:t>inaccuracy of service parts forecasts ranks number two in the top ten challenges. </a:t>
            </a:r>
          </a:p>
          <a:p>
            <a:pPr marL="0" indent="0">
              <a:lnSpc>
                <a:spcPct val="110000"/>
              </a:lnSpc>
              <a:buNone/>
            </a:pPr>
            <a:r>
              <a:rPr lang="en-US" dirty="0">
                <a:solidFill>
                  <a:srgbClr val="FF0000"/>
                </a:solidFill>
                <a:latin typeface="Times New Roman" panose="02020603050405020304" pitchFamily="18" charset="0"/>
                <a:cs typeface="Times New Roman" panose="02020603050405020304" pitchFamily="18" charset="0"/>
              </a:rPr>
              <a:t>So it has been a hot topic in the industrial ﬁeld as well as in academic research. </a:t>
            </a:r>
          </a:p>
          <a:p>
            <a:pPr marL="0" indent="0">
              <a:lnSpc>
                <a:spcPct val="110000"/>
              </a:lnSpc>
              <a:buNone/>
            </a:pPr>
            <a:r>
              <a:rPr lang="en-US" dirty="0">
                <a:latin typeface="Times New Roman" panose="02020603050405020304" pitchFamily="18" charset="0"/>
                <a:cs typeface="Times New Roman" panose="02020603050405020304" pitchFamily="18" charset="0"/>
              </a:rPr>
              <a:t>There are many forecasting techniques and this section restricts attention to those forecasting methods which have been suggested for spare parts. </a:t>
            </a:r>
          </a:p>
          <a:p>
            <a:pPr marL="0" indent="0">
              <a:lnSpc>
                <a:spcPct val="110000"/>
              </a:lnSpc>
              <a:buNone/>
            </a:pPr>
            <a:r>
              <a:rPr lang="en-US" b="1" i="1" dirty="0">
                <a:solidFill>
                  <a:srgbClr val="0070C0"/>
                </a:solidFill>
                <a:latin typeface="Times New Roman" panose="02020603050405020304" pitchFamily="18" charset="0"/>
                <a:cs typeface="Times New Roman" panose="02020603050405020304" pitchFamily="18" charset="0"/>
              </a:rPr>
              <a:t>From a product lifecycle perspective</a:t>
            </a:r>
            <a:r>
              <a:rPr lang="en-US" dirty="0">
                <a:latin typeface="Times New Roman" panose="02020603050405020304" pitchFamily="18" charset="0"/>
                <a:cs typeface="Times New Roman" panose="02020603050405020304" pitchFamily="18" charset="0"/>
              </a:rPr>
              <a:t>, there are </a:t>
            </a:r>
            <a:r>
              <a:rPr lang="en-US" b="1" i="1" u="sng" dirty="0">
                <a:solidFill>
                  <a:srgbClr val="7030A0"/>
                </a:solidFill>
                <a:latin typeface="Times New Roman" panose="02020603050405020304" pitchFamily="18" charset="0"/>
                <a:cs typeface="Times New Roman" panose="02020603050405020304" pitchFamily="18" charset="0"/>
              </a:rPr>
              <a:t>three kinds of forecasting tasks </a:t>
            </a:r>
            <a:r>
              <a:rPr lang="en-US" dirty="0">
                <a:latin typeface="Times New Roman" panose="02020603050405020304" pitchFamily="18" charset="0"/>
                <a:cs typeface="Times New Roman" panose="02020603050405020304" pitchFamily="18" charset="0"/>
              </a:rPr>
              <a:t>namely </a:t>
            </a:r>
            <a:r>
              <a:rPr lang="en-US" b="1" i="1" u="sng" dirty="0">
                <a:solidFill>
                  <a:srgbClr val="C00000"/>
                </a:solidFill>
                <a:latin typeface="Times New Roman" panose="02020603050405020304" pitchFamily="18" charset="0"/>
                <a:cs typeface="Times New Roman" panose="02020603050405020304" pitchFamily="18" charset="0"/>
              </a:rPr>
              <a:t>forecasting initial demand, ongoing demand and demand over the ﬁnal phase. </a:t>
            </a:r>
          </a:p>
        </p:txBody>
      </p:sp>
    </p:spTree>
    <p:extLst>
      <p:ext uri="{BB962C8B-B14F-4D97-AF65-F5344CB8AC3E}">
        <p14:creationId xmlns:p14="http://schemas.microsoft.com/office/powerpoint/2010/main" val="2955041340"/>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0FBF0-06C4-49AD-A15E-410351E3A34A}"/>
              </a:ext>
            </a:extLst>
          </p:cNvPr>
          <p:cNvSpPr>
            <a:spLocks noGrp="1"/>
          </p:cNvSpPr>
          <p:nvPr>
            <p:ph type="title"/>
          </p:nvPr>
        </p:nvSpPr>
        <p:spPr>
          <a:xfrm>
            <a:off x="838200" y="1553845"/>
            <a:ext cx="10515600" cy="549275"/>
          </a:xfrm>
        </p:spPr>
        <p:txBody>
          <a:bodyPr>
            <a:normAutofit/>
          </a:bodyPr>
          <a:lstStyle/>
          <a:p>
            <a:r>
              <a:rPr lang="en-US" sz="3200" u="sng" dirty="0">
                <a:latin typeface="Eras Bold ITC" panose="020B0907030504020204" pitchFamily="34" charset="0"/>
              </a:rPr>
              <a:t>a. Time-series based forecasting</a:t>
            </a:r>
          </a:p>
        </p:txBody>
      </p:sp>
      <p:sp>
        <p:nvSpPr>
          <p:cNvPr id="3" name="Content Placeholder 2">
            <a:extLst>
              <a:ext uri="{FF2B5EF4-FFF2-40B4-BE49-F238E27FC236}">
                <a16:creationId xmlns:a16="http://schemas.microsoft.com/office/drawing/2014/main" id="{C335A40D-6610-46E4-A24D-AE8A9F2CF14C}"/>
              </a:ext>
            </a:extLst>
          </p:cNvPr>
          <p:cNvSpPr>
            <a:spLocks noGrp="1"/>
          </p:cNvSpPr>
          <p:nvPr>
            <p:ph idx="1"/>
          </p:nvPr>
        </p:nvSpPr>
        <p:spPr>
          <a:xfrm>
            <a:off x="248193" y="1959429"/>
            <a:ext cx="11599249" cy="4217534"/>
          </a:xfrm>
        </p:spPr>
        <p:txBody>
          <a:bodyPr>
            <a:normAutofit/>
          </a:bodyPr>
          <a:lstStyle/>
          <a:p>
            <a:pPr>
              <a:lnSpc>
                <a:spcPct val="150000"/>
              </a:lnSpc>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A time series is deﬁned as a time-ordered sequence of observations taken at regular intervals (e.g., hourly, daily, weekly, monthly, quarterly, annually). </a:t>
            </a:r>
          </a:p>
          <a:p>
            <a:pPr>
              <a:lnSpc>
                <a:spcPct val="150000"/>
              </a:lnSpc>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Time-series forecasting is based on the assumption that future values of the series can be estimated from past values.</a:t>
            </a:r>
          </a:p>
          <a:p>
            <a:pPr>
              <a:lnSpc>
                <a:spcPct val="150000"/>
              </a:lnSpc>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If there is sample historical data, time-series based forecasting is commonly used to forecast spare parts demand in practice. </a:t>
            </a:r>
          </a:p>
        </p:txBody>
      </p:sp>
      <p:sp>
        <p:nvSpPr>
          <p:cNvPr id="4" name="Rectangle 3"/>
          <p:cNvSpPr/>
          <p:nvPr/>
        </p:nvSpPr>
        <p:spPr>
          <a:xfrm>
            <a:off x="248194" y="313509"/>
            <a:ext cx="11730446" cy="1077218"/>
          </a:xfrm>
          <a:prstGeom prst="rect">
            <a:avLst/>
          </a:prstGeom>
          <a:ln>
            <a:solidFill>
              <a:srgbClr val="00B050"/>
            </a:solidFill>
          </a:ln>
        </p:spPr>
        <p:txBody>
          <a:bodyPr wrap="square">
            <a:spAutoFit/>
          </a:bodyPr>
          <a:lstStyle/>
          <a:p>
            <a:r>
              <a:rPr lang="en-US" sz="3200" dirty="0">
                <a:latin typeface="Eras Bold ITC" panose="020B0907030504020204" pitchFamily="34" charset="0"/>
                <a:cs typeface="Times New Roman" panose="02020603050405020304" pitchFamily="18" charset="0"/>
              </a:rPr>
              <a:t>Forecasting approaches categorized in to three groups these are:</a:t>
            </a:r>
          </a:p>
        </p:txBody>
      </p:sp>
    </p:spTree>
    <p:extLst>
      <p:ext uri="{BB962C8B-B14F-4D97-AF65-F5344CB8AC3E}">
        <p14:creationId xmlns:p14="http://schemas.microsoft.com/office/powerpoint/2010/main" val="2629382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1752600" y="990600"/>
            <a:ext cx="8686800" cy="5486400"/>
          </a:xfrm>
        </p:spPr>
        <p:txBody>
          <a:bodyPr/>
          <a:lstStyle/>
          <a:p>
            <a:pPr algn="ctr">
              <a:lnSpc>
                <a:spcPct val="120000"/>
              </a:lnSpc>
              <a:buNone/>
            </a:pPr>
            <a:r>
              <a:rPr lang="en-US" sz="3200" b="1" i="1" u="sng" dirty="0">
                <a:solidFill>
                  <a:srgbClr val="FF3300"/>
                </a:solidFill>
                <a:latin typeface="Times New Roman" pitchFamily="18" charset="0"/>
                <a:ea typeface="+mj-ea"/>
                <a:cs typeface="Times New Roman" pitchFamily="18" charset="0"/>
              </a:rPr>
              <a:t>1.5 Introduction to Machine Installation</a:t>
            </a:r>
            <a:endParaRPr lang="en-US" sz="3200" b="1" i="1" u="sng" dirty="0">
              <a:solidFill>
                <a:srgbClr val="FF3300"/>
              </a:solidFill>
              <a:latin typeface="Times New Roman" panose="02020603050405020304" pitchFamily="18" charset="0"/>
              <a:cs typeface="Times New Roman" panose="02020603050405020304" pitchFamily="18" charset="0"/>
            </a:endParaRPr>
          </a:p>
          <a:p>
            <a:pPr eaLnBrk="1" hangingPunct="1">
              <a:lnSpc>
                <a:spcPct val="120000"/>
              </a:lnSpc>
              <a:buFontTx/>
              <a:buNone/>
            </a:pPr>
            <a:r>
              <a:rPr lang="en-US" sz="3200" b="1" i="1" u="sng" dirty="0">
                <a:solidFill>
                  <a:srgbClr val="FF3300"/>
                </a:solidFill>
                <a:latin typeface="Times New Roman" panose="02020603050405020304" pitchFamily="18" charset="0"/>
                <a:cs typeface="Times New Roman" panose="02020603050405020304" pitchFamily="18" charset="0"/>
              </a:rPr>
              <a:t>Machine: </a:t>
            </a:r>
          </a:p>
          <a:p>
            <a:pPr algn="just" eaLnBrk="1" hangingPunct="1">
              <a:lnSpc>
                <a:spcPct val="120000"/>
              </a:lnSpc>
              <a:buFontTx/>
              <a:buNone/>
            </a:pPr>
            <a:r>
              <a:rPr lang="en-US" dirty="0">
                <a:latin typeface="Perpetua" panose="02020502060401020303" pitchFamily="18" charset="0"/>
              </a:rPr>
              <a:t>It is a device that </a:t>
            </a:r>
            <a:r>
              <a:rPr lang="en-US" dirty="0">
                <a:solidFill>
                  <a:srgbClr val="FF3300"/>
                </a:solidFill>
                <a:latin typeface="Perpetua" panose="02020502060401020303" pitchFamily="18" charset="0"/>
              </a:rPr>
              <a:t>takes some energy </a:t>
            </a:r>
            <a:r>
              <a:rPr lang="en-US" dirty="0">
                <a:latin typeface="Perpetua" panose="02020502060401020303" pitchFamily="18" charset="0"/>
              </a:rPr>
              <a:t>as input and transforms it to another </a:t>
            </a:r>
            <a:r>
              <a:rPr lang="en-US" dirty="0">
                <a:solidFill>
                  <a:srgbClr val="FF3300"/>
                </a:solidFill>
                <a:latin typeface="Perpetua" panose="02020502060401020303" pitchFamily="18" charset="0"/>
              </a:rPr>
              <a:t>useful form of energy</a:t>
            </a:r>
            <a:r>
              <a:rPr lang="en-US" dirty="0">
                <a:latin typeface="Perpetua" panose="02020502060401020303" pitchFamily="18" charset="0"/>
              </a:rPr>
              <a:t> as output. </a:t>
            </a:r>
          </a:p>
          <a:p>
            <a:pPr algn="just" eaLnBrk="1" hangingPunct="1">
              <a:lnSpc>
                <a:spcPct val="120000"/>
              </a:lnSpc>
              <a:buFontTx/>
              <a:buNone/>
            </a:pPr>
            <a:endParaRPr lang="en-US" dirty="0">
              <a:latin typeface="Perpetua" panose="02020502060401020303" pitchFamily="18" charset="0"/>
            </a:endParaRPr>
          </a:p>
          <a:p>
            <a:pPr algn="just" eaLnBrk="1" hangingPunct="1">
              <a:lnSpc>
                <a:spcPct val="120000"/>
              </a:lnSpc>
              <a:buFontTx/>
              <a:buNone/>
            </a:pPr>
            <a:r>
              <a:rPr lang="en-US" dirty="0">
                <a:latin typeface="Perpetua" panose="02020502060401020303" pitchFamily="18" charset="0"/>
              </a:rPr>
              <a:t> </a:t>
            </a:r>
            <a:r>
              <a:rPr lang="en-US" sz="3200" b="1" u="sng" dirty="0">
                <a:solidFill>
                  <a:srgbClr val="FF3300"/>
                </a:solidFill>
                <a:latin typeface="Times New Roman" panose="02020603050405020304" pitchFamily="18" charset="0"/>
                <a:cs typeface="Times New Roman" panose="02020603050405020304" pitchFamily="18" charset="0"/>
              </a:rPr>
              <a:t>Machine Installation:</a:t>
            </a:r>
            <a:r>
              <a:rPr lang="en-US" sz="3200" b="1" u="sng" dirty="0">
                <a:latin typeface="Times New Roman" panose="02020603050405020304" pitchFamily="18" charset="0"/>
                <a:cs typeface="Times New Roman" panose="02020603050405020304" pitchFamily="18" charset="0"/>
              </a:rPr>
              <a:t> </a:t>
            </a:r>
          </a:p>
          <a:p>
            <a:pPr algn="just" eaLnBrk="1" hangingPunct="1">
              <a:lnSpc>
                <a:spcPct val="120000"/>
              </a:lnSpc>
              <a:buFontTx/>
              <a:buNone/>
            </a:pPr>
            <a:r>
              <a:rPr lang="en-US" dirty="0">
                <a:latin typeface="Perpetua" panose="02020502060401020303" pitchFamily="18" charset="0"/>
              </a:rPr>
              <a:t>It is the process of </a:t>
            </a:r>
            <a:r>
              <a:rPr lang="en-US" dirty="0">
                <a:solidFill>
                  <a:srgbClr val="FF3300"/>
                </a:solidFill>
                <a:latin typeface="Perpetua" panose="02020502060401020303" pitchFamily="18" charset="0"/>
              </a:rPr>
              <a:t>fixing and erecting the machinery in an industry</a:t>
            </a:r>
            <a:r>
              <a:rPr lang="en-US" dirty="0">
                <a:latin typeface="Perpetua" panose="02020502060401020303" pitchFamily="18" charset="0"/>
              </a:rPr>
              <a:t> so that they can be put to use for productive purposes </a:t>
            </a:r>
          </a:p>
        </p:txBody>
      </p:sp>
    </p:spTree>
    <p:extLst>
      <p:ext uri="{BB962C8B-B14F-4D97-AF65-F5344CB8AC3E}">
        <p14:creationId xmlns:p14="http://schemas.microsoft.com/office/powerpoint/2010/main" val="355766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ox(in)">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box(in)">
                                      <p:cBhvr>
                                        <p:cTn id="12" dur="500"/>
                                        <p:tgtEl>
                                          <p:spTgt spid="40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box(in)">
                                      <p:cBhvr>
                                        <p:cTn id="17" dur="500"/>
                                        <p:tgtEl>
                                          <p:spTgt spid="40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box(in)">
                                      <p:cBhvr>
                                        <p:cTn id="22" dur="500"/>
                                        <p:tgtEl>
                                          <p:spTgt spid="409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099">
                                            <p:txEl>
                                              <p:pRg st="5" end="5"/>
                                            </p:txEl>
                                          </p:spTgt>
                                        </p:tgtEl>
                                        <p:attrNameLst>
                                          <p:attrName>style.visibility</p:attrName>
                                        </p:attrNameLst>
                                      </p:cBhvr>
                                      <p:to>
                                        <p:strVal val="visible"/>
                                      </p:to>
                                    </p:set>
                                    <p:animEffect transition="in" filter="box(in)">
                                      <p:cBhvr>
                                        <p:cTn id="27" dur="500"/>
                                        <p:tgtEl>
                                          <p:spTgt spid="4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29DD3-7927-4893-9793-0D943CCFA734}"/>
              </a:ext>
            </a:extLst>
          </p:cNvPr>
          <p:cNvSpPr>
            <a:spLocks noGrp="1"/>
          </p:cNvSpPr>
          <p:nvPr>
            <p:ph type="title"/>
          </p:nvPr>
        </p:nvSpPr>
        <p:spPr>
          <a:xfrm>
            <a:off x="838200" y="365125"/>
            <a:ext cx="10291354" cy="797469"/>
          </a:xfrm>
        </p:spPr>
        <p:txBody>
          <a:bodyPr>
            <a:normAutofit/>
          </a:bodyPr>
          <a:lstStyle/>
          <a:p>
            <a:r>
              <a:rPr lang="en-US" sz="3200" u="sng" dirty="0">
                <a:latin typeface="Eras Bold ITC" panose="020B0907030504020204" pitchFamily="34" charset="0"/>
              </a:rPr>
              <a:t>b. Reliability based forecasting</a:t>
            </a:r>
          </a:p>
        </p:txBody>
      </p:sp>
      <p:sp>
        <p:nvSpPr>
          <p:cNvPr id="3" name="Content Placeholder 2">
            <a:extLst>
              <a:ext uri="{FF2B5EF4-FFF2-40B4-BE49-F238E27FC236}">
                <a16:creationId xmlns:a16="http://schemas.microsoft.com/office/drawing/2014/main" id="{171DEF86-0989-4CF4-943E-46C5D56F834C}"/>
              </a:ext>
            </a:extLst>
          </p:cNvPr>
          <p:cNvSpPr>
            <a:spLocks noGrp="1"/>
          </p:cNvSpPr>
          <p:nvPr>
            <p:ph idx="1"/>
          </p:nvPr>
        </p:nvSpPr>
        <p:spPr>
          <a:xfrm>
            <a:off x="596348" y="1162594"/>
            <a:ext cx="11016532" cy="5355771"/>
          </a:xfrm>
        </p:spPr>
        <p:txBody>
          <a:bodyPr>
            <a:normAutofit/>
          </a:bodyPr>
          <a:lstStyle/>
          <a:p>
            <a:pPr algn="just">
              <a:lnSpc>
                <a:spcPct val="11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most appropriate time-series based forecasting approach depends on the availability of historical data. </a:t>
            </a:r>
          </a:p>
          <a:p>
            <a:pPr algn="just">
              <a:lnSpc>
                <a:spcPct val="11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In some cases, there is little time series data available to forecast the future demand. In such cases, practitioners can use reliability and maintenance variables to forecast spare parts demand, as long as these variables are known or may be estimated. </a:t>
            </a:r>
          </a:p>
          <a:p>
            <a:pPr algn="just">
              <a:lnSpc>
                <a:spcPct val="11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These models may also prove beneﬁcial when more extensive historical demand data are available, depending on their predictive strength. </a:t>
            </a:r>
          </a:p>
        </p:txBody>
      </p:sp>
    </p:spTree>
    <p:extLst>
      <p:ext uri="{BB962C8B-B14F-4D97-AF65-F5344CB8AC3E}">
        <p14:creationId xmlns:p14="http://schemas.microsoft.com/office/powerpoint/2010/main" val="4140492404"/>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50DEA-7F9E-47B6-9756-81B275C417E2}"/>
              </a:ext>
            </a:extLst>
          </p:cNvPr>
          <p:cNvSpPr>
            <a:spLocks noGrp="1"/>
          </p:cNvSpPr>
          <p:nvPr>
            <p:ph type="title"/>
          </p:nvPr>
        </p:nvSpPr>
        <p:spPr>
          <a:xfrm>
            <a:off x="838200" y="365126"/>
            <a:ext cx="10515600" cy="653778"/>
          </a:xfrm>
        </p:spPr>
        <p:txBody>
          <a:bodyPr>
            <a:normAutofit/>
          </a:bodyPr>
          <a:lstStyle/>
          <a:p>
            <a:r>
              <a:rPr lang="en-US" sz="3200" u="sng" dirty="0">
                <a:latin typeface="Eras Bold ITC" panose="020B0907030504020204" pitchFamily="34" charset="0"/>
              </a:rPr>
              <a:t>c. Judgmentally based forecasting </a:t>
            </a:r>
          </a:p>
        </p:txBody>
      </p:sp>
      <p:sp>
        <p:nvSpPr>
          <p:cNvPr id="3" name="Content Placeholder 2">
            <a:extLst>
              <a:ext uri="{FF2B5EF4-FFF2-40B4-BE49-F238E27FC236}">
                <a16:creationId xmlns:a16="http://schemas.microsoft.com/office/drawing/2014/main" id="{E5BE7B50-E901-475B-995F-6FB4CBFC3CE3}"/>
              </a:ext>
            </a:extLst>
          </p:cNvPr>
          <p:cNvSpPr>
            <a:spLocks noGrp="1"/>
          </p:cNvSpPr>
          <p:nvPr>
            <p:ph idx="1"/>
          </p:nvPr>
        </p:nvSpPr>
        <p:spPr>
          <a:xfrm>
            <a:off x="522513" y="1149531"/>
            <a:ext cx="11312435" cy="5381898"/>
          </a:xfrm>
        </p:spPr>
        <p:txBody>
          <a:bodyPr>
            <a:normAutofit/>
          </a:bodyPr>
          <a:lstStyle/>
          <a:p>
            <a:pPr algn="just">
              <a:lnSpc>
                <a:spcPct val="100000"/>
              </a:lnSpc>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There is some element of judgment in almost all forecasting processes. </a:t>
            </a:r>
          </a:p>
          <a:p>
            <a:pPr algn="just">
              <a:lnSpc>
                <a:spcPct val="100000"/>
              </a:lnSpc>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In some cases, a forecast may be purely judgmental. For example, for new products, it may not be possible to generate a statistical forecast because of the lack of historical data on sales. </a:t>
            </a:r>
          </a:p>
          <a:p>
            <a:pPr algn="just">
              <a:lnSpc>
                <a:spcPct val="100000"/>
              </a:lnSpc>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In other cases, a statistical forecast may be produced, but is then amended by a demand planner in the light of the planner’s judgment about changes in the internal or external environments.</a:t>
            </a:r>
          </a:p>
          <a:p>
            <a:pPr marL="0" indent="0" algn="just">
              <a:lnSpc>
                <a:spcPct val="100000"/>
              </a:lnSpc>
              <a:buNone/>
            </a:pPr>
            <a:endParaRPr lang="en-US" dirty="0"/>
          </a:p>
        </p:txBody>
      </p:sp>
    </p:spTree>
    <p:extLst>
      <p:ext uri="{BB962C8B-B14F-4D97-AF65-F5344CB8AC3E}">
        <p14:creationId xmlns:p14="http://schemas.microsoft.com/office/powerpoint/2010/main" val="3835653601"/>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5029" y="391886"/>
            <a:ext cx="10424159" cy="627017"/>
          </a:xfrm>
        </p:spPr>
        <p:txBody>
          <a:bodyPr>
            <a:normAutofit/>
          </a:bodyPr>
          <a:lstStyle/>
          <a:p>
            <a:r>
              <a:rPr lang="en-US" sz="3200" dirty="0">
                <a:latin typeface="Eras Bold ITC" panose="020B0907030504020204" pitchFamily="34" charset="0"/>
              </a:rPr>
              <a:t>11.2 Spare Parts Identification process</a:t>
            </a:r>
          </a:p>
        </p:txBody>
      </p:sp>
      <p:sp>
        <p:nvSpPr>
          <p:cNvPr id="3" name="Subtitle 2"/>
          <p:cNvSpPr>
            <a:spLocks noGrp="1"/>
          </p:cNvSpPr>
          <p:nvPr>
            <p:ph type="subTitle" idx="1"/>
          </p:nvPr>
        </p:nvSpPr>
        <p:spPr>
          <a:xfrm>
            <a:off x="418011" y="1162594"/>
            <a:ext cx="11338560" cy="5525588"/>
          </a:xfrm>
        </p:spPr>
        <p:txBody>
          <a:bodyPr>
            <a:normAutofit/>
          </a:bodyPr>
          <a:lstStyle/>
          <a:p>
            <a:pPr algn="just">
              <a:lnSpc>
                <a:spcPct val="100000"/>
              </a:lnSpc>
            </a:pPr>
            <a:r>
              <a:rPr lang="en-US" dirty="0">
                <a:latin typeface="Times New Roman" panose="02020603050405020304" pitchFamily="18" charset="0"/>
                <a:cs typeface="Times New Roman" panose="02020603050405020304" pitchFamily="18" charset="0"/>
              </a:rPr>
              <a:t>To stay in business, equipment manufacturers are expected not only to meet the needs identified by the client, but also to anticipate these needs and to demonstrate that the products and services offered are equivalent, if not superior to what is available on the market.</a:t>
            </a:r>
          </a:p>
        </p:txBody>
      </p:sp>
    </p:spTree>
    <p:extLst>
      <p:ext uri="{BB962C8B-B14F-4D97-AF65-F5344CB8AC3E}">
        <p14:creationId xmlns:p14="http://schemas.microsoft.com/office/powerpoint/2010/main" val="1163525946"/>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454868" y="143691"/>
            <a:ext cx="10674685" cy="6928941"/>
          </a:xfrm>
          <a:prstGeom prst="rect">
            <a:avLst/>
          </a:prstGeom>
        </p:spPr>
      </p:pic>
    </p:spTree>
    <p:extLst>
      <p:ext uri="{BB962C8B-B14F-4D97-AF65-F5344CB8AC3E}">
        <p14:creationId xmlns:p14="http://schemas.microsoft.com/office/powerpoint/2010/main" val="2480804376"/>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392" y="195943"/>
            <a:ext cx="10515600" cy="627652"/>
          </a:xfrm>
        </p:spPr>
        <p:txBody>
          <a:bodyPr>
            <a:normAutofit/>
          </a:bodyPr>
          <a:lstStyle/>
          <a:p>
            <a:r>
              <a:rPr lang="en-US" sz="3600" u="sng" dirty="0">
                <a:latin typeface="Eras Bold ITC" panose="020B0907030504020204" pitchFamily="34" charset="0"/>
              </a:rPr>
              <a:t>Decision tree with filters</a:t>
            </a:r>
          </a:p>
        </p:txBody>
      </p:sp>
      <p:sp>
        <p:nvSpPr>
          <p:cNvPr id="3" name="Content Placeholder 2"/>
          <p:cNvSpPr>
            <a:spLocks noGrp="1"/>
          </p:cNvSpPr>
          <p:nvPr>
            <p:ph idx="1"/>
          </p:nvPr>
        </p:nvSpPr>
        <p:spPr>
          <a:xfrm>
            <a:off x="204651" y="888275"/>
            <a:ext cx="11782697" cy="5773782"/>
          </a:xfrm>
        </p:spPr>
        <p:txBody>
          <a:bodyPr>
            <a:noAutofit/>
          </a:bodyPr>
          <a:lstStyle/>
          <a:p>
            <a:pPr algn="just">
              <a:lnSpc>
                <a:spcPct val="100000"/>
              </a:lnSpc>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Decisions are based on the manufacturers’ recommendations or on information from owners of similar equipment. </a:t>
            </a:r>
          </a:p>
          <a:p>
            <a:pPr algn="just">
              <a:lnSpc>
                <a:spcPct val="100000"/>
              </a:lnSpc>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When complete information is available, then the decision-maker chooses the criteria according to which the components will be evaluated to determine if they should be on the list of spare parts.</a:t>
            </a:r>
          </a:p>
          <a:p>
            <a:pPr algn="just">
              <a:lnSpc>
                <a:spcPct val="100000"/>
              </a:lnSpc>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A list of potential criteria is given in previous figure.</a:t>
            </a:r>
          </a:p>
          <a:p>
            <a:pPr algn="just">
              <a:lnSpc>
                <a:spcPct val="100000"/>
              </a:lnSpc>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According to the criteria retained, evaluation and final decision-making methods are to be selected next. </a:t>
            </a:r>
          </a:p>
          <a:p>
            <a:pPr algn="just">
              <a:lnSpc>
                <a:spcPct val="100000"/>
              </a:lnSpc>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Each component of the equipment is then evaluated according to the criteria and a total score is obtained. </a:t>
            </a:r>
          </a:p>
          <a:p>
            <a:pPr algn="just">
              <a:lnSpc>
                <a:spcPct val="100000"/>
              </a:lnSpc>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A list of potential methods is also provided in previous figure.</a:t>
            </a:r>
          </a:p>
          <a:p>
            <a:pPr>
              <a:lnSpc>
                <a:spcPct val="100000"/>
              </a:lnSpc>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A ranking of the components based on the final scores gives an ordered list of potential spare parts. </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8078265"/>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60FCE-F976-4BBC-8682-8AA09232D191}"/>
              </a:ext>
            </a:extLst>
          </p:cNvPr>
          <p:cNvSpPr>
            <a:spLocks noGrp="1"/>
          </p:cNvSpPr>
          <p:nvPr>
            <p:ph type="title"/>
          </p:nvPr>
        </p:nvSpPr>
        <p:spPr>
          <a:xfrm>
            <a:off x="424070" y="278226"/>
            <a:ext cx="10515600" cy="416753"/>
          </a:xfrm>
        </p:spPr>
        <p:txBody>
          <a:bodyPr>
            <a:noAutofit/>
          </a:bodyPr>
          <a:lstStyle/>
          <a:p>
            <a:r>
              <a:rPr lang="en-US" sz="3200" dirty="0">
                <a:latin typeface="Eras Bold ITC" panose="020B0907030504020204" pitchFamily="34" charset="0"/>
              </a:rPr>
              <a:t>Desion tree </a:t>
            </a:r>
          </a:p>
        </p:txBody>
      </p:sp>
      <p:sp>
        <p:nvSpPr>
          <p:cNvPr id="3" name="Content Placeholder 2">
            <a:extLst>
              <a:ext uri="{FF2B5EF4-FFF2-40B4-BE49-F238E27FC236}">
                <a16:creationId xmlns:a16="http://schemas.microsoft.com/office/drawing/2014/main" id="{9E343FD6-3B3C-43F7-B2F0-841062FE7D24}"/>
              </a:ext>
            </a:extLst>
          </p:cNvPr>
          <p:cNvSpPr>
            <a:spLocks noGrp="1"/>
          </p:cNvSpPr>
          <p:nvPr>
            <p:ph idx="1"/>
          </p:nvPr>
        </p:nvSpPr>
        <p:spPr>
          <a:xfrm>
            <a:off x="424070" y="781878"/>
            <a:ext cx="11224591" cy="6076121"/>
          </a:xfrm>
        </p:spPr>
        <p:txBody>
          <a:bodyPr>
            <a:normAutofit/>
          </a:bodyPr>
          <a:lstStyle/>
          <a:p>
            <a:pPr marL="0" indent="0" algn="just">
              <a:lnSpc>
                <a:spcPct val="100000"/>
              </a:lnSpc>
              <a:buNone/>
            </a:pPr>
            <a:r>
              <a:rPr lang="en-US" sz="2200" dirty="0">
                <a:latin typeface="Times New Roman" panose="02020603050405020304" pitchFamily="18" charset="0"/>
                <a:cs typeface="Times New Roman" panose="02020603050405020304" pitchFamily="18" charset="0"/>
              </a:rPr>
              <a:t>A ranking of the components based on the final scores gives an ordered list of potential spare parts. Once the preliminary list of spare parts is established, it is subjected to filters to select the parts to hold in stock and those to be supplied as needed. </a:t>
            </a:r>
          </a:p>
          <a:p>
            <a:pPr marL="0" indent="0" algn="just">
              <a:lnSpc>
                <a:spcPct val="100000"/>
              </a:lnSpc>
              <a:buNone/>
            </a:pPr>
            <a:r>
              <a:rPr lang="en-US" sz="2200" dirty="0">
                <a:latin typeface="Times New Roman" panose="02020603050405020304" pitchFamily="18" charset="0"/>
                <a:cs typeface="Times New Roman" panose="02020603050405020304" pitchFamily="18" charset="0"/>
              </a:rPr>
              <a:t>This tree takes into account the cost of acquisition or production, repair costs, delays, whether there are early signs of failure or not, and if the component is a standard part or not. A standard part is a generic mass-produced part readily available at reasonable to low cost (e.g., seals, nuts and bolts, high replacement rate parts). </a:t>
            </a:r>
          </a:p>
          <a:p>
            <a:pPr marL="0" indent="0" algn="just">
              <a:lnSpc>
                <a:spcPct val="100000"/>
              </a:lnSpc>
              <a:buNone/>
            </a:pPr>
            <a:r>
              <a:rPr lang="en-US" sz="2200" dirty="0">
                <a:latin typeface="Times New Roman" panose="02020603050405020304" pitchFamily="18" charset="0"/>
                <a:cs typeface="Times New Roman" panose="02020603050405020304" pitchFamily="18" charset="0"/>
              </a:rPr>
              <a:t>Selected components are then ranked in order of importance. This classification allows to pay more attention to the components considered as being more important, especially if the list of spare parts includes a large number of components and the resources available are limited or scarce. </a:t>
            </a:r>
          </a:p>
          <a:p>
            <a:pPr marL="0" indent="0" algn="just">
              <a:lnSpc>
                <a:spcPct val="100000"/>
              </a:lnSpc>
              <a:buNone/>
            </a:pPr>
            <a:r>
              <a:rPr lang="en-US" sz="2200" dirty="0">
                <a:latin typeface="Times New Roman" panose="02020603050405020304" pitchFamily="18" charset="0"/>
                <a:cs typeface="Times New Roman" panose="02020603050405020304" pitchFamily="18" charset="0"/>
              </a:rPr>
              <a:t>Decision criteria most often used to justify that a spare part must be kept in stock to serve as a replacement are: criticality, reliability, availability, impacts of failure, failure rate and maintenance costs incurred in case of failure. </a:t>
            </a:r>
          </a:p>
          <a:p>
            <a:pPr marL="0" indent="0" algn="just">
              <a:lnSpc>
                <a:spcPct val="100000"/>
              </a:lnSpc>
              <a:buNone/>
            </a:pPr>
            <a:r>
              <a:rPr lang="en-US" sz="2200" dirty="0">
                <a:latin typeface="Times New Roman" panose="02020603050405020304" pitchFamily="18" charset="0"/>
                <a:cs typeface="Times New Roman" panose="02020603050405020304" pitchFamily="18" charset="0"/>
              </a:rPr>
              <a:t>Any component i with RGi ratio greater than 1, is then kept in store as a spare.</a:t>
            </a:r>
          </a:p>
          <a:p>
            <a:pPr marL="0" indent="0" algn="just">
              <a:lnSpc>
                <a:spcPct val="100000"/>
              </a:lnSpc>
              <a:buNone/>
            </a:pPr>
            <a:endParaRPr lang="en-US" dirty="0">
              <a:latin typeface="Times New Roman" panose="02020603050405020304" pitchFamily="18" charset="0"/>
              <a:cs typeface="Times New Roman" panose="02020603050405020304" pitchFamily="18" charset="0"/>
            </a:endParaRPr>
          </a:p>
          <a:p>
            <a:pPr marL="0" indent="0" algn="just">
              <a:lnSpc>
                <a:spcPct val="100000"/>
              </a:lnSpc>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pic>
        <p:nvPicPr>
          <p:cNvPr id="4" name="Picture 3">
            <a:extLst>
              <a:ext uri="{FF2B5EF4-FFF2-40B4-BE49-F238E27FC236}">
                <a16:creationId xmlns:a16="http://schemas.microsoft.com/office/drawing/2014/main" id="{F4187B2A-DE94-4CC4-A02D-209EF79CDE57}"/>
              </a:ext>
            </a:extLst>
          </p:cNvPr>
          <p:cNvPicPr>
            <a:picLocks noChangeAspect="1"/>
          </p:cNvPicPr>
          <p:nvPr/>
        </p:nvPicPr>
        <p:blipFill>
          <a:blip r:embed="rId2"/>
          <a:stretch>
            <a:fillRect/>
          </a:stretch>
        </p:blipFill>
        <p:spPr>
          <a:xfrm>
            <a:off x="9500980" y="5972174"/>
            <a:ext cx="2266950" cy="590550"/>
          </a:xfrm>
          <a:prstGeom prst="rect">
            <a:avLst/>
          </a:prstGeom>
        </p:spPr>
      </p:pic>
    </p:spTree>
    <p:extLst>
      <p:ext uri="{BB962C8B-B14F-4D97-AF65-F5344CB8AC3E}">
        <p14:creationId xmlns:p14="http://schemas.microsoft.com/office/powerpoint/2010/main" val="1655942436"/>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95622" y="209006"/>
            <a:ext cx="11023283" cy="6492240"/>
          </a:xfrm>
          <a:prstGeom prst="rect">
            <a:avLst/>
          </a:prstGeom>
        </p:spPr>
      </p:pic>
    </p:spTree>
    <p:extLst>
      <p:ext uri="{BB962C8B-B14F-4D97-AF65-F5344CB8AC3E}">
        <p14:creationId xmlns:p14="http://schemas.microsoft.com/office/powerpoint/2010/main" val="3477678712"/>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365125"/>
            <a:ext cx="11769634" cy="797469"/>
          </a:xfrm>
        </p:spPr>
        <p:txBody>
          <a:bodyPr>
            <a:normAutofit/>
          </a:bodyPr>
          <a:lstStyle/>
          <a:p>
            <a:r>
              <a:rPr lang="en-US" sz="2800" dirty="0">
                <a:latin typeface="Eras Bold ITC" panose="020B0907030504020204" pitchFamily="34" charset="0"/>
              </a:rPr>
              <a:t>Determination of the required quantity of non repairable spares</a:t>
            </a:r>
          </a:p>
        </p:txBody>
      </p:sp>
      <p:sp>
        <p:nvSpPr>
          <p:cNvPr id="3" name="Content Placeholder 2"/>
          <p:cNvSpPr>
            <a:spLocks noGrp="1"/>
          </p:cNvSpPr>
          <p:nvPr>
            <p:ph idx="1"/>
          </p:nvPr>
        </p:nvSpPr>
        <p:spPr>
          <a:xfrm>
            <a:off x="339634" y="940526"/>
            <a:ext cx="11639005" cy="5185954"/>
          </a:xfrm>
        </p:spPr>
        <p:txBody>
          <a:bodyPr>
            <a:noAutofit/>
          </a:bodyPr>
          <a:lstStyle/>
          <a:p>
            <a:pPr marL="0" indent="0">
              <a:lnSpc>
                <a:spcPct val="100000"/>
              </a:lnSpc>
              <a:buNone/>
            </a:pPr>
            <a:r>
              <a:rPr lang="en-US" sz="2400" dirty="0">
                <a:latin typeface="Times New Roman" panose="02020603050405020304" pitchFamily="18" charset="0"/>
                <a:cs typeface="Times New Roman" panose="02020603050405020304" pitchFamily="18" charset="0"/>
              </a:rPr>
              <a:t>For each component requiring spare parts, it is important to estimate the required amount of spares needed throughout the economic life cycle of the equipment. </a:t>
            </a:r>
          </a:p>
          <a:p>
            <a:pPr marL="0" indent="0">
              <a:lnSpc>
                <a:spcPct val="100000"/>
              </a:lnSpc>
              <a:buNone/>
            </a:pPr>
            <a:r>
              <a:rPr lang="en-US" sz="2400" dirty="0">
                <a:latin typeface="Times New Roman" panose="02020603050405020304" pitchFamily="18" charset="0"/>
                <a:cs typeface="Times New Roman" panose="02020603050405020304" pitchFamily="18" charset="0"/>
              </a:rPr>
              <a:t>To achieve this, one must estimate the average number of replacements at failure and, where applicable, the average number of preventive replacements. </a:t>
            </a:r>
          </a:p>
        </p:txBody>
      </p:sp>
      <p:pic>
        <p:nvPicPr>
          <p:cNvPr id="4" name="Content Placeholder 3"/>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t="6617"/>
          <a:stretch/>
        </p:blipFill>
        <p:spPr>
          <a:xfrm>
            <a:off x="836022" y="2664188"/>
            <a:ext cx="10043663" cy="4193812"/>
          </a:xfrm>
          <a:prstGeom prst="rect">
            <a:avLst/>
          </a:prstGeom>
        </p:spPr>
      </p:pic>
    </p:spTree>
    <p:extLst>
      <p:ext uri="{BB962C8B-B14F-4D97-AF65-F5344CB8AC3E}">
        <p14:creationId xmlns:p14="http://schemas.microsoft.com/office/powerpoint/2010/main" val="91301079"/>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3" y="365125"/>
            <a:ext cx="11234057" cy="1325563"/>
          </a:xfrm>
        </p:spPr>
        <p:txBody>
          <a:bodyPr>
            <a:normAutofit/>
          </a:bodyPr>
          <a:lstStyle/>
          <a:p>
            <a:r>
              <a:rPr lang="en-US" sz="2800" dirty="0">
                <a:latin typeface="Eras Bold ITC" panose="020B0907030504020204" pitchFamily="34" charset="0"/>
              </a:rPr>
              <a:t>Determination of the required quantity of repairable spares </a:t>
            </a:r>
          </a:p>
        </p:txBody>
      </p:sp>
      <p:sp>
        <p:nvSpPr>
          <p:cNvPr id="3" name="Content Placeholder 2"/>
          <p:cNvSpPr>
            <a:spLocks noGrp="1"/>
          </p:cNvSpPr>
          <p:nvPr>
            <p:ph idx="1"/>
          </p:nvPr>
        </p:nvSpPr>
        <p:spPr>
          <a:xfrm>
            <a:off x="169817" y="1528355"/>
            <a:ext cx="11220994" cy="2619576"/>
          </a:xfrm>
        </p:spPr>
        <p:txBody>
          <a:bodyPr>
            <a:noAutofit/>
          </a:bodyPr>
          <a:lstStyle/>
          <a:p>
            <a:pPr marL="0" indent="0" algn="just">
              <a:lnSpc>
                <a:spcPct val="120000"/>
              </a:lnSpc>
              <a:buNone/>
            </a:pPr>
            <a:r>
              <a:rPr lang="en-US" dirty="0">
                <a:latin typeface="Times New Roman" panose="02020603050405020304" pitchFamily="18" charset="0"/>
                <a:cs typeface="Times New Roman" panose="02020603050405020304" pitchFamily="18" charset="0"/>
              </a:rPr>
              <a:t>A failed component, according to its degradation state, is repaired and put back in a “as new condition” or put in a state where it can resume operation. </a:t>
            </a:r>
          </a:p>
          <a:p>
            <a:pPr marL="0" indent="0" algn="just">
              <a:lnSpc>
                <a:spcPct val="120000"/>
              </a:lnSpc>
              <a:buNone/>
            </a:pPr>
            <a:r>
              <a:rPr lang="en-US" dirty="0">
                <a:latin typeface="Times New Roman" panose="02020603050405020304" pitchFamily="18" charset="0"/>
                <a:cs typeface="Times New Roman" panose="02020603050405020304" pitchFamily="18" charset="0"/>
              </a:rPr>
              <a:t>The acquisition cost of these repairable components is generally high. If the repair is found to be not feasible for technical, economical or other reasons, the failed component is sent to a recycling or disposal facility. </a:t>
            </a:r>
          </a:p>
          <a:p>
            <a:pPr marL="0" indent="0" algn="just">
              <a:lnSpc>
                <a:spcPct val="120000"/>
              </a:lnSpc>
              <a:buNone/>
            </a:pP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347346"/>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7" y="495754"/>
            <a:ext cx="9927773" cy="523148"/>
          </a:xfrm>
          <a:ln w="28575">
            <a:solidFill>
              <a:schemeClr val="accent1"/>
            </a:solidFill>
          </a:ln>
        </p:spPr>
        <p:txBody>
          <a:bodyPr>
            <a:normAutofit fontScale="90000"/>
          </a:bodyPr>
          <a:lstStyle/>
          <a:p>
            <a:pPr algn="ctr"/>
            <a:r>
              <a:rPr lang="en-US" dirty="0">
                <a:latin typeface="Eras Bold ITC" panose="020B0907030504020204" pitchFamily="34" charset="0"/>
              </a:rPr>
              <a:t>13. Reconditioning processes</a:t>
            </a:r>
          </a:p>
        </p:txBody>
      </p:sp>
      <p:sp>
        <p:nvSpPr>
          <p:cNvPr id="4" name="Subtitle 2"/>
          <p:cNvSpPr txBox="1">
            <a:spLocks/>
          </p:cNvSpPr>
          <p:nvPr/>
        </p:nvSpPr>
        <p:spPr>
          <a:xfrm>
            <a:off x="339634" y="1293223"/>
            <a:ext cx="11612879" cy="53557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None/>
            </a:pPr>
            <a:r>
              <a:rPr lang="en-US" sz="3100" dirty="0">
                <a:latin typeface="Times New Roman" panose="02020603050405020304" pitchFamily="18" charset="0"/>
                <a:cs typeface="Times New Roman" panose="02020603050405020304" pitchFamily="18" charset="0"/>
              </a:rPr>
              <a:t>To recondition a machine or piece of equipment means to repair or replace all the parts that are damaged or broken </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by repairing it, cleaning it, or replacing parts</a:t>
            </a:r>
            <a:endParaRPr lang="en-US" sz="3100" dirty="0">
              <a:latin typeface="Times New Roman" panose="02020603050405020304" pitchFamily="18" charset="0"/>
              <a:cs typeface="Times New Roman" panose="02020603050405020304" pitchFamily="18" charset="0"/>
            </a:endParaRPr>
          </a:p>
          <a:p>
            <a:pPr marL="0" indent="0" algn="just">
              <a:lnSpc>
                <a:spcPct val="120000"/>
              </a:lnSpc>
              <a:buNone/>
            </a:pPr>
            <a:r>
              <a:rPr lang="en-US" sz="3100" b="1" dirty="0">
                <a:latin typeface="Times New Roman" panose="02020603050405020304" pitchFamily="18" charset="0"/>
                <a:cs typeface="Times New Roman" panose="02020603050405020304" pitchFamily="18" charset="0"/>
              </a:rPr>
              <a:t>Synonyms:</a:t>
            </a:r>
            <a:r>
              <a:rPr lang="en-US" sz="3100" dirty="0">
                <a:latin typeface="Times New Roman" panose="02020603050405020304" pitchFamily="18" charset="0"/>
                <a:cs typeface="Times New Roman" panose="02020603050405020304" pitchFamily="18" charset="0"/>
              </a:rPr>
              <a:t> restore, repair, renew, overhaul </a:t>
            </a:r>
          </a:p>
          <a:p>
            <a:pPr marL="0" indent="0" algn="just">
              <a:buNone/>
            </a:pPr>
            <a:endParaRPr lang="en-US" dirty="0"/>
          </a:p>
        </p:txBody>
      </p:sp>
    </p:spTree>
    <p:extLst>
      <p:ext uri="{BB962C8B-B14F-4D97-AF65-F5344CB8AC3E}">
        <p14:creationId xmlns:p14="http://schemas.microsoft.com/office/powerpoint/2010/main" val="4734278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888275" y="381000"/>
            <a:ext cx="10411096" cy="6267994"/>
          </a:xfrm>
        </p:spPr>
        <p:txBody>
          <a:bodyPr/>
          <a:lstStyle/>
          <a:p>
            <a:pPr eaLnBrk="1" hangingPunct="1">
              <a:buFontTx/>
              <a:buNone/>
            </a:pPr>
            <a:r>
              <a:rPr lang="en-US" sz="3200" b="1" i="1" dirty="0">
                <a:solidFill>
                  <a:srgbClr val="FF3300"/>
                </a:solidFill>
                <a:latin typeface="Perpetua" panose="02020502060401020303" pitchFamily="18" charset="0"/>
              </a:rPr>
              <a:t>Why Machine installation is necessary? </a:t>
            </a:r>
          </a:p>
          <a:p>
            <a:pPr eaLnBrk="1" hangingPunct="1">
              <a:buFontTx/>
              <a:buNone/>
            </a:pPr>
            <a:r>
              <a:rPr lang="en-US" sz="2600" dirty="0">
                <a:latin typeface="Perpetua" panose="02020502060401020303" pitchFamily="18" charset="0"/>
              </a:rPr>
              <a:t>It is</a:t>
            </a:r>
            <a:r>
              <a:rPr lang="en-US" sz="2600" dirty="0">
                <a:solidFill>
                  <a:srgbClr val="FF3300"/>
                </a:solidFill>
                <a:latin typeface="Perpetua" panose="02020502060401020303" pitchFamily="18" charset="0"/>
              </a:rPr>
              <a:t> </a:t>
            </a:r>
            <a:r>
              <a:rPr lang="en-US" sz="2600" dirty="0">
                <a:latin typeface="Perpetua" panose="02020502060401020303" pitchFamily="18" charset="0"/>
              </a:rPr>
              <a:t>the first step in the productive process of any newly established plant. </a:t>
            </a:r>
          </a:p>
          <a:p>
            <a:pPr eaLnBrk="1" hangingPunct="1">
              <a:buFontTx/>
              <a:buNone/>
            </a:pPr>
            <a:endParaRPr lang="en-US" sz="1000" dirty="0">
              <a:solidFill>
                <a:srgbClr val="FF3300"/>
              </a:solidFill>
              <a:latin typeface="Perpetua" panose="02020502060401020303" pitchFamily="18" charset="0"/>
            </a:endParaRPr>
          </a:p>
          <a:p>
            <a:pPr eaLnBrk="1" hangingPunct="1">
              <a:buFontTx/>
              <a:buNone/>
            </a:pPr>
            <a:r>
              <a:rPr lang="en-US" sz="3200" b="1" i="1" dirty="0">
                <a:solidFill>
                  <a:srgbClr val="FF3300"/>
                </a:solidFill>
                <a:latin typeface="Perpetua" panose="02020502060401020303" pitchFamily="18" charset="0"/>
              </a:rPr>
              <a:t>Where to install machinery?</a:t>
            </a:r>
          </a:p>
          <a:p>
            <a:pPr eaLnBrk="1" hangingPunct="1">
              <a:buFontTx/>
              <a:buNone/>
            </a:pPr>
            <a:r>
              <a:rPr lang="en-US" sz="2600" dirty="0">
                <a:latin typeface="Perpetua" panose="02020502060401020303" pitchFamily="18" charset="0"/>
              </a:rPr>
              <a:t>The installation of </a:t>
            </a:r>
            <a:r>
              <a:rPr lang="en-US" sz="2600" dirty="0">
                <a:solidFill>
                  <a:srgbClr val="FF3300"/>
                </a:solidFill>
                <a:latin typeface="Perpetua" panose="02020502060401020303" pitchFamily="18" charset="0"/>
              </a:rPr>
              <a:t>light machinery used for domestic use</a:t>
            </a:r>
            <a:r>
              <a:rPr lang="en-US" sz="2600" dirty="0">
                <a:latin typeface="Perpetua" panose="02020502060401020303" pitchFamily="18" charset="0"/>
              </a:rPr>
              <a:t> may not require any expertise, where as the installation of the </a:t>
            </a:r>
            <a:r>
              <a:rPr lang="en-US" sz="2600" dirty="0">
                <a:solidFill>
                  <a:srgbClr val="FF3300"/>
                </a:solidFill>
                <a:latin typeface="Perpetua" panose="02020502060401020303" pitchFamily="18" charset="0"/>
              </a:rPr>
              <a:t>machinery used in the industry</a:t>
            </a:r>
            <a:r>
              <a:rPr lang="en-US" sz="2600" dirty="0">
                <a:latin typeface="Perpetua" panose="02020502060401020303" pitchFamily="18" charset="0"/>
              </a:rPr>
              <a:t> need attention as the performance of the machinery largely depend upon proper installation.</a:t>
            </a:r>
          </a:p>
          <a:p>
            <a:pPr eaLnBrk="1" hangingPunct="1">
              <a:buFontTx/>
              <a:buNone/>
            </a:pPr>
            <a:endParaRPr lang="en-US" sz="1000" dirty="0">
              <a:solidFill>
                <a:srgbClr val="FF3300"/>
              </a:solidFill>
              <a:latin typeface="Perpetua" panose="02020502060401020303" pitchFamily="18" charset="0"/>
            </a:endParaRPr>
          </a:p>
          <a:p>
            <a:pPr eaLnBrk="1" hangingPunct="1">
              <a:buFontTx/>
              <a:buNone/>
            </a:pPr>
            <a:r>
              <a:rPr lang="en-US" sz="3200" b="1" i="1" dirty="0">
                <a:solidFill>
                  <a:srgbClr val="FF3300"/>
                </a:solidFill>
                <a:latin typeface="Perpetua" panose="02020502060401020303" pitchFamily="18" charset="0"/>
              </a:rPr>
              <a:t>How to install machinery?</a:t>
            </a:r>
          </a:p>
          <a:p>
            <a:pPr eaLnBrk="1" hangingPunct="1">
              <a:buFontTx/>
              <a:buNone/>
            </a:pPr>
            <a:r>
              <a:rPr lang="en-US" sz="2600" dirty="0">
                <a:latin typeface="Perpetua" panose="02020502060401020303" pitchFamily="18" charset="0"/>
              </a:rPr>
              <a:t>The installation process may differ from machine to machine and it is largely depend upon the main specifications of the machines to be installed. </a:t>
            </a:r>
          </a:p>
        </p:txBody>
      </p:sp>
    </p:spTree>
    <p:extLst>
      <p:ext uri="{BB962C8B-B14F-4D97-AF65-F5344CB8AC3E}">
        <p14:creationId xmlns:p14="http://schemas.microsoft.com/office/powerpoint/2010/main" val="2100137874"/>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31D3B-C305-4E41-9761-99E64B91C9DD}"/>
              </a:ext>
            </a:extLst>
          </p:cNvPr>
          <p:cNvSpPr>
            <a:spLocks noGrp="1"/>
          </p:cNvSpPr>
          <p:nvPr>
            <p:ph type="title"/>
          </p:nvPr>
        </p:nvSpPr>
        <p:spPr>
          <a:xfrm>
            <a:off x="437321" y="219351"/>
            <a:ext cx="11502888" cy="827571"/>
          </a:xfrm>
          <a:ln w="19050">
            <a:solidFill>
              <a:schemeClr val="accent1"/>
            </a:solidFill>
          </a:ln>
        </p:spPr>
        <p:txBody>
          <a:bodyPr>
            <a:noAutofit/>
          </a:bodyPr>
          <a:lstStyle/>
          <a:p>
            <a:r>
              <a:rPr lang="en-US" sz="3200" dirty="0">
                <a:latin typeface="Eras Bold ITC" panose="020B0907030504020204" pitchFamily="34" charset="0"/>
              </a:rPr>
              <a:t>Main elements which wants recondition before putting the vehicle on the lot</a:t>
            </a:r>
          </a:p>
        </p:txBody>
      </p:sp>
      <p:sp>
        <p:nvSpPr>
          <p:cNvPr id="3" name="Content Placeholder 2">
            <a:extLst>
              <a:ext uri="{FF2B5EF4-FFF2-40B4-BE49-F238E27FC236}">
                <a16:creationId xmlns:a16="http://schemas.microsoft.com/office/drawing/2014/main" id="{AEE7DEF9-80DF-4311-9AC9-B93BAF297243}"/>
              </a:ext>
            </a:extLst>
          </p:cNvPr>
          <p:cNvSpPr>
            <a:spLocks noGrp="1"/>
          </p:cNvSpPr>
          <p:nvPr>
            <p:ph idx="1"/>
          </p:nvPr>
        </p:nvSpPr>
        <p:spPr>
          <a:xfrm>
            <a:off x="437321" y="1166192"/>
            <a:ext cx="11078818" cy="4823791"/>
          </a:xfrm>
        </p:spPr>
        <p:txBody>
          <a:bodyPr>
            <a:normAutofit/>
          </a:bodyPr>
          <a:lstStyle/>
          <a:p>
            <a:pPr marL="0" indent="0">
              <a:lnSpc>
                <a:spcPct val="100000"/>
              </a:lnSpc>
              <a:buNone/>
            </a:pPr>
            <a:r>
              <a:rPr lang="en-US" dirty="0">
                <a:latin typeface="Times New Roman" panose="02020603050405020304" pitchFamily="18" charset="0"/>
                <a:cs typeface="Times New Roman" panose="02020603050405020304" pitchFamily="18" charset="0"/>
              </a:rPr>
              <a:t>The reconditioning process ensures each vehicle is in good working order. Here are a few of the parts may need repair or replace before putting the vehicle on the lot:-</a:t>
            </a:r>
          </a:p>
          <a:p>
            <a:pPr lvl="5">
              <a:lnSpc>
                <a:spcPct val="10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A/C and heater</a:t>
            </a:r>
          </a:p>
          <a:p>
            <a:pPr lvl="5">
              <a:lnSpc>
                <a:spcPct val="10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Lights and radio</a:t>
            </a:r>
          </a:p>
          <a:p>
            <a:pPr lvl="5">
              <a:lnSpc>
                <a:spcPct val="10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Warning lights</a:t>
            </a:r>
          </a:p>
          <a:p>
            <a:pPr lvl="5">
              <a:lnSpc>
                <a:spcPct val="10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Engine and airbag warning lights</a:t>
            </a:r>
          </a:p>
          <a:p>
            <a:pPr lvl="5">
              <a:lnSpc>
                <a:spcPct val="10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Brakes</a:t>
            </a:r>
          </a:p>
          <a:p>
            <a:pPr lvl="5">
              <a:lnSpc>
                <a:spcPct val="10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Exhaust system</a:t>
            </a:r>
          </a:p>
          <a:p>
            <a:pPr lvl="5">
              <a:lnSpc>
                <a:spcPct val="10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Ignition system</a:t>
            </a:r>
          </a:p>
        </p:txBody>
      </p:sp>
    </p:spTree>
    <p:extLst>
      <p:ext uri="{BB962C8B-B14F-4D97-AF65-F5344CB8AC3E}">
        <p14:creationId xmlns:p14="http://schemas.microsoft.com/office/powerpoint/2010/main" val="196744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005C2-62F7-4218-B133-F51202627238}"/>
              </a:ext>
            </a:extLst>
          </p:cNvPr>
          <p:cNvSpPr>
            <a:spLocks noGrp="1"/>
          </p:cNvSpPr>
          <p:nvPr>
            <p:ph type="title"/>
          </p:nvPr>
        </p:nvSpPr>
        <p:spPr>
          <a:xfrm>
            <a:off x="533400" y="365126"/>
            <a:ext cx="10515600" cy="284231"/>
          </a:xfrm>
        </p:spPr>
        <p:txBody>
          <a:bodyPr>
            <a:normAutofit fontScale="90000"/>
          </a:bodyPr>
          <a:lstStyle/>
          <a:p>
            <a:r>
              <a:rPr lang="en-US" sz="3600" dirty="0">
                <a:latin typeface="Eras Bold ITC" panose="020B0907030504020204" pitchFamily="34" charset="0"/>
              </a:rPr>
              <a:t>Used Car Inspection Checklist</a:t>
            </a:r>
          </a:p>
        </p:txBody>
      </p:sp>
      <p:pic>
        <p:nvPicPr>
          <p:cNvPr id="4" name="Picture 3">
            <a:extLst>
              <a:ext uri="{FF2B5EF4-FFF2-40B4-BE49-F238E27FC236}">
                <a16:creationId xmlns:a16="http://schemas.microsoft.com/office/drawing/2014/main" id="{DE00379D-F79B-4216-A3C0-85E2E817264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405594" y="755375"/>
            <a:ext cx="10015653" cy="5870714"/>
          </a:xfrm>
          <a:prstGeom prst="rect">
            <a:avLst/>
          </a:prstGeom>
        </p:spPr>
      </p:pic>
    </p:spTree>
    <p:extLst>
      <p:ext uri="{BB962C8B-B14F-4D97-AF65-F5344CB8AC3E}">
        <p14:creationId xmlns:p14="http://schemas.microsoft.com/office/powerpoint/2010/main" val="1988496776"/>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C12B1D-BDE9-4D58-8FD2-FEEECDFFEC09}"/>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034143" y="587510"/>
            <a:ext cx="8455050" cy="6039321"/>
          </a:xfrm>
          <a:prstGeom prst="rect">
            <a:avLst/>
          </a:prstGeom>
        </p:spPr>
      </p:pic>
      <p:sp>
        <p:nvSpPr>
          <p:cNvPr id="5" name="Title 1">
            <a:extLst>
              <a:ext uri="{FF2B5EF4-FFF2-40B4-BE49-F238E27FC236}">
                <a16:creationId xmlns:a16="http://schemas.microsoft.com/office/drawing/2014/main" id="{ECA3492C-FF6F-4EBB-9538-D0E384013F68}"/>
              </a:ext>
            </a:extLst>
          </p:cNvPr>
          <p:cNvSpPr>
            <a:spLocks noGrp="1"/>
          </p:cNvSpPr>
          <p:nvPr>
            <p:ph type="title"/>
          </p:nvPr>
        </p:nvSpPr>
        <p:spPr>
          <a:xfrm>
            <a:off x="1034143" y="231169"/>
            <a:ext cx="10574761" cy="261574"/>
          </a:xfrm>
        </p:spPr>
        <p:txBody>
          <a:bodyPr>
            <a:normAutofit fontScale="90000"/>
          </a:bodyPr>
          <a:lstStyle/>
          <a:p>
            <a:pPr algn="r"/>
            <a:r>
              <a:rPr lang="en-US" sz="2800" dirty="0">
                <a:latin typeface="Times New Roman" panose="02020603050405020304" pitchFamily="18" charset="0"/>
                <a:cs typeface="Times New Roman" panose="02020603050405020304" pitchFamily="18" charset="0"/>
              </a:rPr>
              <a:t>Cont’d</a:t>
            </a:r>
          </a:p>
        </p:txBody>
      </p:sp>
    </p:spTree>
    <p:extLst>
      <p:ext uri="{BB962C8B-B14F-4D97-AF65-F5344CB8AC3E}">
        <p14:creationId xmlns:p14="http://schemas.microsoft.com/office/powerpoint/2010/main" val="508573841"/>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B11F589-6E0D-492E-AD0A-AC13EBD156EE}"/>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36104" y="1014093"/>
            <a:ext cx="8846033" cy="4839813"/>
          </a:xfrm>
          <a:prstGeom prst="rect">
            <a:avLst/>
          </a:prstGeom>
        </p:spPr>
      </p:pic>
      <p:sp>
        <p:nvSpPr>
          <p:cNvPr id="5" name="Title 1">
            <a:extLst>
              <a:ext uri="{FF2B5EF4-FFF2-40B4-BE49-F238E27FC236}">
                <a16:creationId xmlns:a16="http://schemas.microsoft.com/office/drawing/2014/main" id="{B6A92F6C-E6AF-4ED7-A89C-DD0C4600B240}"/>
              </a:ext>
            </a:extLst>
          </p:cNvPr>
          <p:cNvSpPr>
            <a:spLocks noGrp="1"/>
          </p:cNvSpPr>
          <p:nvPr>
            <p:ph type="title"/>
          </p:nvPr>
        </p:nvSpPr>
        <p:spPr>
          <a:xfrm>
            <a:off x="1034143" y="325936"/>
            <a:ext cx="10644051" cy="523149"/>
          </a:xfrm>
        </p:spPr>
        <p:txBody>
          <a:bodyPr>
            <a:normAutofit fontScale="90000"/>
          </a:bodyPr>
          <a:lstStyle/>
          <a:p>
            <a:pPr algn="r"/>
            <a:r>
              <a:rPr lang="en-US" sz="3200" dirty="0">
                <a:latin typeface="Times New Roman" panose="02020603050405020304" pitchFamily="18" charset="0"/>
                <a:cs typeface="Times New Roman" panose="02020603050405020304" pitchFamily="18" charset="0"/>
              </a:rPr>
              <a:t>Cont’d</a:t>
            </a:r>
          </a:p>
        </p:txBody>
      </p:sp>
    </p:spTree>
    <p:extLst>
      <p:ext uri="{BB962C8B-B14F-4D97-AF65-F5344CB8AC3E}">
        <p14:creationId xmlns:p14="http://schemas.microsoft.com/office/powerpoint/2010/main" val="2223057229"/>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BF6BB-4C7A-4FEA-A802-AD94887B8563}"/>
              </a:ext>
            </a:extLst>
          </p:cNvPr>
          <p:cNvSpPr>
            <a:spLocks noGrp="1"/>
          </p:cNvSpPr>
          <p:nvPr>
            <p:ph type="title"/>
          </p:nvPr>
        </p:nvSpPr>
        <p:spPr>
          <a:xfrm>
            <a:off x="410817" y="524152"/>
            <a:ext cx="10515600" cy="642040"/>
          </a:xfrm>
          <a:ln w="19050">
            <a:solidFill>
              <a:schemeClr val="tx1"/>
            </a:solidFill>
          </a:ln>
        </p:spPr>
        <p:txBody>
          <a:bodyPr>
            <a:normAutofit/>
          </a:bodyPr>
          <a:lstStyle/>
          <a:p>
            <a:r>
              <a:rPr lang="en-US" sz="3200" b="1" dirty="0">
                <a:latin typeface="Eras Bold ITC" panose="020B0907030504020204" pitchFamily="34" charset="0"/>
              </a:rPr>
              <a:t>Example: Battery Reconditioning</a:t>
            </a:r>
            <a:endParaRPr lang="en-US" sz="3200" dirty="0">
              <a:latin typeface="Eras Bold ITC" panose="020B0907030504020204" pitchFamily="34" charset="0"/>
            </a:endParaRPr>
          </a:p>
        </p:txBody>
      </p:sp>
      <p:sp>
        <p:nvSpPr>
          <p:cNvPr id="3" name="Content Placeholder 2">
            <a:extLst>
              <a:ext uri="{FF2B5EF4-FFF2-40B4-BE49-F238E27FC236}">
                <a16:creationId xmlns:a16="http://schemas.microsoft.com/office/drawing/2014/main" id="{7491F53A-645A-4973-913B-74DA7B8258FE}"/>
              </a:ext>
            </a:extLst>
          </p:cNvPr>
          <p:cNvSpPr>
            <a:spLocks noGrp="1"/>
          </p:cNvSpPr>
          <p:nvPr>
            <p:ph idx="1"/>
          </p:nvPr>
        </p:nvSpPr>
        <p:spPr>
          <a:xfrm>
            <a:off x="410817" y="1338470"/>
            <a:ext cx="11463131" cy="5194852"/>
          </a:xfrm>
        </p:spPr>
        <p:txBody>
          <a:bodyPr>
            <a:normAutofit/>
          </a:bodyPr>
          <a:lstStyle/>
          <a:p>
            <a:pPr algn="just" fontAlgn="base">
              <a:lnSpc>
                <a:spcPct val="11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process of </a:t>
            </a:r>
            <a:r>
              <a:rPr lang="en-US" sz="2400" b="1" i="1" u="sng" dirty="0">
                <a:solidFill>
                  <a:srgbClr val="00B050"/>
                </a:solidFill>
                <a:latin typeface="Times New Roman" panose="02020603050405020304" pitchFamily="18" charset="0"/>
                <a:cs typeface="Times New Roman" panose="02020603050405020304" pitchFamily="18" charset="0"/>
              </a:rPr>
              <a:t>reconditioning a car battery </a:t>
            </a:r>
            <a:r>
              <a:rPr lang="en-US" sz="2400" dirty="0">
                <a:latin typeface="Times New Roman" panose="02020603050405020304" pitchFamily="18" charset="0"/>
                <a:cs typeface="Times New Roman" panose="02020603050405020304" pitchFamily="18" charset="0"/>
              </a:rPr>
              <a:t>is an operation that attempts to restore </a:t>
            </a:r>
            <a:r>
              <a:rPr lang="en-US" sz="2400" b="1" i="1" dirty="0">
                <a:solidFill>
                  <a:srgbClr val="0070C0"/>
                </a:solidFill>
                <a:latin typeface="Times New Roman" panose="02020603050405020304" pitchFamily="18" charset="0"/>
                <a:cs typeface="Times New Roman" panose="02020603050405020304" pitchFamily="18" charset="0"/>
              </a:rPr>
              <a:t>the ability of a dead battery</a:t>
            </a:r>
            <a:r>
              <a:rPr lang="en-US" sz="2400" dirty="0">
                <a:latin typeface="Times New Roman" panose="02020603050405020304" pitchFamily="18" charset="0"/>
                <a:cs typeface="Times New Roman" panose="02020603050405020304" pitchFamily="18" charset="0"/>
              </a:rPr>
              <a:t> to </a:t>
            </a:r>
            <a:r>
              <a:rPr lang="en-US" sz="2400" b="1" i="1" dirty="0">
                <a:solidFill>
                  <a:srgbClr val="FF0000"/>
                </a:solidFill>
                <a:latin typeface="Times New Roman" panose="02020603050405020304" pitchFamily="18" charset="0"/>
                <a:cs typeface="Times New Roman" panose="02020603050405020304" pitchFamily="18" charset="0"/>
              </a:rPr>
              <a:t>receive and store charge.</a:t>
            </a:r>
          </a:p>
          <a:p>
            <a:pPr algn="just" fontAlgn="base">
              <a:lnSpc>
                <a:spcPct val="11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This process is a simple and straightforward operation that can be done in </a:t>
            </a:r>
            <a:r>
              <a:rPr lang="en-US" sz="2400" b="1" i="1" dirty="0">
                <a:solidFill>
                  <a:srgbClr val="00B050"/>
                </a:solidFill>
                <a:latin typeface="Times New Roman" panose="02020603050405020304" pitchFamily="18" charset="0"/>
                <a:cs typeface="Times New Roman" panose="02020603050405020304" pitchFamily="18" charset="0"/>
              </a:rPr>
              <a:t>two ways. </a:t>
            </a:r>
            <a:r>
              <a:rPr lang="en-US" sz="2400" dirty="0">
                <a:latin typeface="Times New Roman" panose="02020603050405020304" pitchFamily="18" charset="0"/>
                <a:cs typeface="Times New Roman" panose="02020603050405020304" pitchFamily="18" charset="0"/>
              </a:rPr>
              <a:t>Almost the </a:t>
            </a:r>
            <a:r>
              <a:rPr lang="en-US" sz="2400" b="1" i="1" dirty="0">
                <a:solidFill>
                  <a:srgbClr val="0070C0"/>
                </a:solidFill>
                <a:latin typeface="Times New Roman" panose="02020603050405020304" pitchFamily="18" charset="0"/>
                <a:cs typeface="Times New Roman" panose="02020603050405020304" pitchFamily="18" charset="0"/>
              </a:rPr>
              <a:t>same method that uses different mediums. </a:t>
            </a:r>
          </a:p>
          <a:p>
            <a:pPr algn="just" fontAlgn="base">
              <a:lnSpc>
                <a:spcPct val="11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first option is restoring a dead car battery with the use of </a:t>
            </a:r>
            <a:r>
              <a:rPr lang="en-US" sz="2400" b="1" i="1" u="sng" dirty="0">
                <a:solidFill>
                  <a:srgbClr val="00B050"/>
                </a:solidFill>
                <a:latin typeface="Times New Roman" panose="02020603050405020304" pitchFamily="18" charset="0"/>
                <a:cs typeface="Times New Roman" panose="02020603050405020304" pitchFamily="18" charset="0"/>
              </a:rPr>
              <a:t>Battery Chem </a:t>
            </a:r>
            <a:r>
              <a:rPr lang="en-US" sz="2400" dirty="0">
                <a:latin typeface="Times New Roman" panose="02020603050405020304" pitchFamily="18" charset="0"/>
                <a:cs typeface="Times New Roman" panose="02020603050405020304" pitchFamily="18" charset="0"/>
              </a:rPr>
              <a:t>while</a:t>
            </a:r>
            <a:r>
              <a:rPr lang="en-US" sz="2400" b="1" i="1" dirty="0">
                <a:solidFill>
                  <a:srgbClr val="00B05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other method is carrying out the same process with the use of the</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u="sng" dirty="0">
                <a:solidFill>
                  <a:srgbClr val="FF0000"/>
                </a:solidFill>
                <a:latin typeface="Times New Roman" panose="02020603050405020304" pitchFamily="18" charset="0"/>
                <a:cs typeface="Times New Roman" panose="02020603050405020304" pitchFamily="18" charset="0"/>
              </a:rPr>
              <a:t>Epsom Salt battery recipe solution.</a:t>
            </a:r>
          </a:p>
          <a:p>
            <a:pPr marL="0" indent="0" algn="just" fontAlgn="base">
              <a:lnSpc>
                <a:spcPct val="110000"/>
              </a:lnSpc>
              <a:buNone/>
            </a:pPr>
            <a:r>
              <a:rPr lang="en-US" sz="2400" dirty="0">
                <a:latin typeface="Times New Roman" panose="02020603050405020304" pitchFamily="18" charset="0"/>
                <a:cs typeface="Times New Roman" panose="02020603050405020304" pitchFamily="18" charset="0"/>
              </a:rPr>
              <a:t>During the process, </a:t>
            </a:r>
            <a:r>
              <a:rPr lang="en-US" sz="2400" b="1" i="1" u="sng" dirty="0">
                <a:solidFill>
                  <a:srgbClr val="7030A0"/>
                </a:solidFill>
                <a:latin typeface="Times New Roman" panose="02020603050405020304" pitchFamily="18" charset="0"/>
                <a:cs typeface="Times New Roman" panose="02020603050405020304" pitchFamily="18" charset="0"/>
              </a:rPr>
              <a:t>both of the agents</a:t>
            </a:r>
            <a:r>
              <a:rPr lang="en-US" sz="2400" b="1" i="1" dirty="0">
                <a:solidFill>
                  <a:srgbClr val="7030A0"/>
                </a:solidFill>
                <a:latin typeface="Times New Roman" panose="02020603050405020304" pitchFamily="18" charset="0"/>
                <a:cs typeface="Times New Roman" panose="02020603050405020304" pitchFamily="18" charset="0"/>
              </a:rPr>
              <a:t> </a:t>
            </a:r>
            <a:r>
              <a:rPr lang="en-US" sz="2400" b="1" i="1" dirty="0">
                <a:solidFill>
                  <a:srgbClr val="00B050"/>
                </a:solidFill>
                <a:latin typeface="Times New Roman" panose="02020603050405020304" pitchFamily="18" charset="0"/>
                <a:cs typeface="Times New Roman" panose="02020603050405020304" pitchFamily="18" charset="0"/>
              </a:rPr>
              <a:t>break down the sulfate buildups within the battery and its lead plates.</a:t>
            </a:r>
            <a:r>
              <a:rPr lang="en-US" sz="2400" dirty="0">
                <a:latin typeface="Times New Roman" panose="02020603050405020304" pitchFamily="18" charset="0"/>
                <a:cs typeface="Times New Roman" panose="02020603050405020304" pitchFamily="18" charset="0"/>
              </a:rPr>
              <a:t> This </a:t>
            </a:r>
            <a:r>
              <a:rPr lang="en-US" sz="2400" b="1" i="1" u="sng" dirty="0">
                <a:solidFill>
                  <a:srgbClr val="0070C0"/>
                </a:solidFill>
                <a:latin typeface="Times New Roman" panose="02020603050405020304" pitchFamily="18" charset="0"/>
                <a:cs typeface="Times New Roman" panose="02020603050405020304" pitchFamily="18" charset="0"/>
              </a:rPr>
              <a:t>allows them to regain their ability to take in electricity and store it then convert it to power.</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Both of these processes are suitable for dead automotive batteries.</a:t>
            </a:r>
          </a:p>
          <a:p>
            <a:pPr marL="0" indent="0" algn="just">
              <a:lnSpc>
                <a:spcPct val="110000"/>
              </a:lnSpc>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3361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8330" y="404881"/>
            <a:ext cx="5115339" cy="1450423"/>
          </a:xfrm>
          <a:ln>
            <a:solidFill>
              <a:schemeClr val="accent1"/>
            </a:solidFill>
          </a:ln>
        </p:spPr>
        <p:txBody>
          <a:bodyPr>
            <a:normAutofit/>
          </a:bodyPr>
          <a:lstStyle/>
          <a:p>
            <a:pPr algn="ctr">
              <a:lnSpc>
                <a:spcPct val="100000"/>
              </a:lnSpc>
            </a:pPr>
            <a:r>
              <a:rPr lang="en-US" sz="3600" dirty="0">
                <a:latin typeface="Times New Roman" panose="02020603050405020304" pitchFamily="18" charset="0"/>
                <a:cs typeface="Times New Roman" panose="02020603050405020304" pitchFamily="18" charset="0"/>
              </a:rPr>
              <a:t>Chapter one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Introduction</a:t>
            </a:r>
            <a:endParaRPr lang="en-US" sz="3600" dirty="0"/>
          </a:p>
        </p:txBody>
      </p:sp>
      <p:pic>
        <p:nvPicPr>
          <p:cNvPr id="4" name="Content Placeholder 3"/>
          <p:cNvPicPr>
            <a:picLocks noGrp="1" noChangeAspect="1"/>
          </p:cNvPicPr>
          <p:nvPr>
            <p:ph idx="1"/>
          </p:nvPr>
        </p:nvPicPr>
        <p:blipFill>
          <a:blip r:embed="rId2"/>
          <a:stretch>
            <a:fillRect/>
          </a:stretch>
        </p:blipFill>
        <p:spPr>
          <a:xfrm>
            <a:off x="3713375" y="2042139"/>
            <a:ext cx="4765250" cy="4776105"/>
          </a:xfrm>
          <a:prstGeom prst="rect">
            <a:avLst/>
          </a:prstGeom>
        </p:spPr>
      </p:pic>
    </p:spTree>
    <p:extLst>
      <p:ext uri="{BB962C8B-B14F-4D97-AF65-F5344CB8AC3E}">
        <p14:creationId xmlns:p14="http://schemas.microsoft.com/office/powerpoint/2010/main" val="4206797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522514" y="609600"/>
            <a:ext cx="10776856" cy="6019800"/>
          </a:xfrm>
        </p:spPr>
        <p:txBody>
          <a:bodyPr>
            <a:normAutofit fontScale="92500" lnSpcReduction="20000"/>
          </a:bodyPr>
          <a:lstStyle/>
          <a:p>
            <a:pPr algn="ctr" eaLnBrk="1" hangingPunct="1">
              <a:buFontTx/>
              <a:buNone/>
            </a:pPr>
            <a:r>
              <a:rPr lang="en-US" sz="3500" b="1" i="1" dirty="0">
                <a:solidFill>
                  <a:srgbClr val="FF3300"/>
                </a:solidFill>
                <a:latin typeface="Perpetua" panose="02020502060401020303" pitchFamily="18" charset="0"/>
              </a:rPr>
              <a:t>F</a:t>
            </a:r>
            <a:r>
              <a:rPr lang="en-US" sz="3500" b="1" i="1" u="sng" dirty="0">
                <a:solidFill>
                  <a:srgbClr val="FF3300"/>
                </a:solidFill>
                <a:latin typeface="Perpetua" panose="02020502060401020303" pitchFamily="18" charset="0"/>
              </a:rPr>
              <a:t>actors to be considered before installing the machinery</a:t>
            </a:r>
          </a:p>
          <a:p>
            <a:pPr algn="just" eaLnBrk="1" hangingPunct="1">
              <a:buFontTx/>
              <a:buNone/>
            </a:pPr>
            <a:endParaRPr lang="en-US" sz="1100" dirty="0">
              <a:solidFill>
                <a:srgbClr val="FF3300"/>
              </a:solidFill>
              <a:latin typeface="Perpetua" panose="02020502060401020303" pitchFamily="18" charset="0"/>
            </a:endParaRPr>
          </a:p>
          <a:p>
            <a:pPr algn="just" eaLnBrk="1" hangingPunct="1">
              <a:lnSpc>
                <a:spcPct val="160000"/>
              </a:lnSpc>
              <a:buFontTx/>
              <a:buNone/>
            </a:pPr>
            <a:r>
              <a:rPr lang="en-US" sz="3200" dirty="0">
                <a:latin typeface="Perpetua" panose="02020502060401020303" pitchFamily="18" charset="0"/>
              </a:rPr>
              <a:t>   It is important that as much information as possible be supplied regarding the machine to be installed, this will include:</a:t>
            </a:r>
          </a:p>
          <a:p>
            <a:pPr lvl="2" eaLnBrk="1" hangingPunct="1">
              <a:lnSpc>
                <a:spcPct val="150000"/>
              </a:lnSpc>
              <a:buFont typeface="Wingdings" panose="05000000000000000000" pitchFamily="2" charset="2"/>
              <a:buChar char="F"/>
            </a:pPr>
            <a:r>
              <a:rPr lang="en-US" sz="3200" dirty="0">
                <a:solidFill>
                  <a:srgbClr val="0070C0"/>
                </a:solidFill>
                <a:latin typeface="Perpetua" panose="02020502060401020303" pitchFamily="18" charset="0"/>
              </a:rPr>
              <a:t>Machine size and weights</a:t>
            </a:r>
          </a:p>
          <a:p>
            <a:pPr lvl="2" eaLnBrk="1" hangingPunct="1">
              <a:lnSpc>
                <a:spcPct val="150000"/>
              </a:lnSpc>
              <a:buFont typeface="Wingdings" panose="05000000000000000000" pitchFamily="2" charset="2"/>
              <a:buChar char="F"/>
            </a:pPr>
            <a:r>
              <a:rPr lang="en-US" sz="3200" dirty="0">
                <a:solidFill>
                  <a:srgbClr val="0070C0"/>
                </a:solidFill>
                <a:latin typeface="Perpetua" panose="02020502060401020303" pitchFamily="18" charset="0"/>
              </a:rPr>
              <a:t>Any dynamic features of its operation</a:t>
            </a:r>
          </a:p>
          <a:p>
            <a:pPr lvl="2" eaLnBrk="1" hangingPunct="1">
              <a:lnSpc>
                <a:spcPct val="150000"/>
              </a:lnSpc>
              <a:buFont typeface="Wingdings" panose="05000000000000000000" pitchFamily="2" charset="2"/>
              <a:buChar char="F"/>
            </a:pPr>
            <a:r>
              <a:rPr lang="en-US" sz="3200" dirty="0">
                <a:solidFill>
                  <a:srgbClr val="0070C0"/>
                </a:solidFill>
                <a:latin typeface="Perpetua" panose="02020502060401020303" pitchFamily="18" charset="0"/>
              </a:rPr>
              <a:t>Location including ground type, condition where optimal performance is required </a:t>
            </a:r>
          </a:p>
          <a:p>
            <a:pPr lvl="2" eaLnBrk="1" hangingPunct="1">
              <a:lnSpc>
                <a:spcPct val="150000"/>
              </a:lnSpc>
              <a:buFont typeface="Wingdings" panose="05000000000000000000" pitchFamily="2" charset="2"/>
              <a:buChar char="F"/>
            </a:pPr>
            <a:r>
              <a:rPr lang="en-US" sz="3200" dirty="0">
                <a:solidFill>
                  <a:srgbClr val="0070C0"/>
                </a:solidFill>
                <a:latin typeface="Perpetua" panose="02020502060401020303" pitchFamily="18" charset="0"/>
              </a:rPr>
              <a:t>Vibration analysis of the machine </a:t>
            </a:r>
            <a:endParaRPr lang="en-US" sz="3200" b="1" dirty="0">
              <a:solidFill>
                <a:srgbClr val="0070C0"/>
              </a:solidFill>
              <a:latin typeface="Perpetua" panose="02020502060401020303" pitchFamily="18" charset="0"/>
            </a:endParaRPr>
          </a:p>
          <a:p>
            <a:pPr lvl="2" eaLnBrk="1" hangingPunct="1">
              <a:lnSpc>
                <a:spcPct val="150000"/>
              </a:lnSpc>
              <a:buFont typeface="Wingdings" panose="05000000000000000000" pitchFamily="2" charset="2"/>
              <a:buChar char="F"/>
            </a:pPr>
            <a:r>
              <a:rPr lang="en-US" sz="3200" dirty="0">
                <a:solidFill>
                  <a:srgbClr val="0070C0"/>
                </a:solidFill>
                <a:latin typeface="Perpetua" panose="02020502060401020303" pitchFamily="18" charset="0"/>
              </a:rPr>
              <a:t>Site conditions </a:t>
            </a:r>
          </a:p>
        </p:txBody>
      </p:sp>
    </p:spTree>
    <p:extLst>
      <p:ext uri="{BB962C8B-B14F-4D97-AF65-F5344CB8AC3E}">
        <p14:creationId xmlns:p14="http://schemas.microsoft.com/office/powerpoint/2010/main" val="11121475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627017" y="609600"/>
            <a:ext cx="11168743" cy="5410200"/>
          </a:xfrm>
        </p:spPr>
        <p:txBody>
          <a:bodyPr/>
          <a:lstStyle/>
          <a:p>
            <a:pPr algn="ctr">
              <a:buFont typeface="Wingdings" panose="05000000000000000000" pitchFamily="2" charset="2"/>
              <a:buNone/>
            </a:pPr>
            <a:r>
              <a:rPr lang="en-US" sz="3200" b="1" i="1" u="sng" dirty="0">
                <a:solidFill>
                  <a:srgbClr val="FF3300"/>
                </a:solidFill>
                <a:latin typeface="Perpetua" panose="02020502060401020303" pitchFamily="18" charset="0"/>
              </a:rPr>
              <a:t>FOUNDATION REQUIREMENTS</a:t>
            </a:r>
          </a:p>
          <a:p>
            <a:pPr>
              <a:buFont typeface="Wingdings" panose="05000000000000000000" pitchFamily="2" charset="2"/>
              <a:buNone/>
            </a:pPr>
            <a:endParaRPr lang="en-US" sz="900" dirty="0">
              <a:solidFill>
                <a:srgbClr val="FF3300"/>
              </a:solidFill>
              <a:latin typeface="Perpetua" panose="02020502060401020303" pitchFamily="18" charset="0"/>
            </a:endParaRPr>
          </a:p>
          <a:p>
            <a:pPr>
              <a:buFont typeface="Wingdings" panose="05000000000000000000" pitchFamily="2" charset="2"/>
              <a:buNone/>
            </a:pPr>
            <a:r>
              <a:rPr lang="en-US" sz="3200" b="1" dirty="0">
                <a:solidFill>
                  <a:srgbClr val="FF3300"/>
                </a:solidFill>
                <a:latin typeface="Perpetua" panose="02020502060401020303" pitchFamily="18" charset="0"/>
              </a:rPr>
              <a:t>A. Building Foundations</a:t>
            </a:r>
          </a:p>
          <a:p>
            <a:pPr>
              <a:buFont typeface="Wingdings" panose="05000000000000000000" pitchFamily="2" charset="2"/>
              <a:buNone/>
            </a:pPr>
            <a:endParaRPr lang="en-MY" sz="1000" dirty="0">
              <a:latin typeface="Perpetua" panose="02020502060401020303" pitchFamily="18" charset="0"/>
            </a:endParaRPr>
          </a:p>
          <a:p>
            <a:pPr marL="0" indent="0" algn="just">
              <a:buNone/>
            </a:pPr>
            <a:r>
              <a:rPr lang="en-MY" dirty="0">
                <a:latin typeface="Perpetua" panose="02020502060401020303" pitchFamily="18" charset="0"/>
              </a:rPr>
              <a:t>Footings and foundations as having two functions:</a:t>
            </a:r>
          </a:p>
          <a:p>
            <a:pPr algn="just">
              <a:buFont typeface="Wingdings" panose="05000000000000000000" pitchFamily="2" charset="2"/>
              <a:buNone/>
            </a:pPr>
            <a:r>
              <a:rPr lang="en-MY" b="1" i="1" dirty="0">
                <a:latin typeface="Perpetua" panose="02020502060401020303" pitchFamily="18" charset="0"/>
              </a:rPr>
              <a:t>1. To transfer the live and dead loads of the building to the soil over a large </a:t>
            </a:r>
            <a:r>
              <a:rPr lang="en-MY" dirty="0">
                <a:latin typeface="Perpetua" panose="02020502060401020303" pitchFamily="18" charset="0"/>
              </a:rPr>
              <a:t>enough area so that neither the soil nor the building will move</a:t>
            </a:r>
          </a:p>
          <a:p>
            <a:pPr algn="just">
              <a:buFont typeface="Wingdings" panose="05000000000000000000" pitchFamily="2" charset="2"/>
              <a:buNone/>
            </a:pPr>
            <a:r>
              <a:rPr lang="en-MY" b="1" i="1" dirty="0">
                <a:latin typeface="Perpetua" panose="02020502060401020303" pitchFamily="18" charset="0"/>
              </a:rPr>
              <a:t>2. In areas where frost occurs, to prevent frost from moving the building</a:t>
            </a:r>
          </a:p>
          <a:p>
            <a:pPr algn="just"/>
            <a:r>
              <a:rPr lang="en-MY" b="1" dirty="0">
                <a:latin typeface="Perpetua" panose="02020502060401020303" pitchFamily="18" charset="0"/>
              </a:rPr>
              <a:t>Dead loads </a:t>
            </a:r>
            <a:r>
              <a:rPr lang="en-MY" dirty="0">
                <a:latin typeface="Perpetua" panose="02020502060401020303" pitchFamily="18" charset="0"/>
              </a:rPr>
              <a:t>are the weight of the building materials and the soil surrounding the foundations.</a:t>
            </a:r>
          </a:p>
          <a:p>
            <a:pPr algn="just"/>
            <a:r>
              <a:rPr lang="en-MY" b="1" dirty="0">
                <a:latin typeface="Perpetua" panose="02020502060401020303" pitchFamily="18" charset="0"/>
              </a:rPr>
              <a:t>Live loads </a:t>
            </a:r>
            <a:r>
              <a:rPr lang="en-MY" dirty="0">
                <a:latin typeface="Perpetua" panose="02020502060401020303" pitchFamily="18" charset="0"/>
              </a:rPr>
              <a:t>include the weight of people, furniture, snow, rain, and wind. </a:t>
            </a:r>
            <a:endParaRPr lang="en-MY" dirty="0"/>
          </a:p>
        </p:txBody>
      </p:sp>
    </p:spTree>
    <p:extLst>
      <p:ext uri="{BB962C8B-B14F-4D97-AF65-F5344CB8AC3E}">
        <p14:creationId xmlns:p14="http://schemas.microsoft.com/office/powerpoint/2010/main" val="28498365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744583" y="533400"/>
            <a:ext cx="10881359" cy="5486400"/>
          </a:xfrm>
        </p:spPr>
        <p:txBody>
          <a:bodyPr/>
          <a:lstStyle/>
          <a:p>
            <a:pPr eaLnBrk="1" hangingPunct="1">
              <a:lnSpc>
                <a:spcPct val="120000"/>
              </a:lnSpc>
              <a:buFontTx/>
              <a:buNone/>
            </a:pPr>
            <a:r>
              <a:rPr lang="en-US" b="1" dirty="0">
                <a:solidFill>
                  <a:srgbClr val="FF3300"/>
                </a:solidFill>
                <a:latin typeface="Perpetua" panose="02020502060401020303" pitchFamily="18" charset="0"/>
              </a:rPr>
              <a:t>B. Machine Foundations</a:t>
            </a:r>
            <a:r>
              <a:rPr lang="en-US" b="1" dirty="0">
                <a:latin typeface="Perpetua" panose="02020502060401020303" pitchFamily="18" charset="0"/>
              </a:rPr>
              <a:t> </a:t>
            </a:r>
          </a:p>
          <a:p>
            <a:pPr eaLnBrk="1" hangingPunct="1">
              <a:lnSpc>
                <a:spcPct val="120000"/>
              </a:lnSpc>
              <a:buFontTx/>
              <a:buNone/>
            </a:pPr>
            <a:r>
              <a:rPr lang="en-US" dirty="0">
                <a:latin typeface="Perpetua" panose="02020502060401020303" pitchFamily="18" charset="0"/>
              </a:rPr>
              <a:t>The main purpose of machine foundations is to stabilize the machine as well as to reduce the vibrations caused due to the operation of the machine. </a:t>
            </a:r>
          </a:p>
          <a:p>
            <a:pPr eaLnBrk="1" hangingPunct="1">
              <a:lnSpc>
                <a:spcPct val="120000"/>
              </a:lnSpc>
              <a:buFontTx/>
              <a:buNone/>
            </a:pPr>
            <a:endParaRPr lang="en-US" dirty="0">
              <a:latin typeface="Perpetua" panose="02020502060401020303" pitchFamily="18" charset="0"/>
            </a:endParaRPr>
          </a:p>
          <a:p>
            <a:pPr eaLnBrk="1" hangingPunct="1">
              <a:lnSpc>
                <a:spcPct val="120000"/>
              </a:lnSpc>
              <a:buFontTx/>
              <a:buNone/>
            </a:pPr>
            <a:r>
              <a:rPr lang="en-US" dirty="0">
                <a:latin typeface="Perpetua" panose="02020502060401020303" pitchFamily="18" charset="0"/>
              </a:rPr>
              <a:t>The foundation thus positively </a:t>
            </a:r>
            <a:r>
              <a:rPr lang="en-US" dirty="0">
                <a:solidFill>
                  <a:srgbClr val="FF3300"/>
                </a:solidFill>
                <a:latin typeface="Perpetua" panose="02020502060401020303" pitchFamily="18" charset="0"/>
              </a:rPr>
              <a:t>influences machine vibration</a:t>
            </a:r>
            <a:r>
              <a:rPr lang="en-US" dirty="0">
                <a:latin typeface="Perpetua" panose="02020502060401020303" pitchFamily="18" charset="0"/>
              </a:rPr>
              <a:t> by reducing the amplitude of oscillation. </a:t>
            </a:r>
          </a:p>
          <a:p>
            <a:pPr algn="just" eaLnBrk="1" hangingPunct="1">
              <a:lnSpc>
                <a:spcPct val="120000"/>
              </a:lnSpc>
              <a:buFontTx/>
              <a:buNone/>
            </a:pPr>
            <a:r>
              <a:rPr lang="en-US" dirty="0">
                <a:latin typeface="Perpetua" panose="02020502060401020303" pitchFamily="18" charset="0"/>
              </a:rPr>
              <a:t>The first step in machine installation is to find out whether it is required to build a </a:t>
            </a:r>
            <a:r>
              <a:rPr lang="en-US" dirty="0">
                <a:solidFill>
                  <a:srgbClr val="FF3300"/>
                </a:solidFill>
                <a:latin typeface="Perpetua" panose="02020502060401020303" pitchFamily="18" charset="0"/>
              </a:rPr>
              <a:t>special foundation</a:t>
            </a:r>
            <a:r>
              <a:rPr lang="en-US" dirty="0">
                <a:latin typeface="Perpetua" panose="02020502060401020303" pitchFamily="18" charset="0"/>
              </a:rPr>
              <a:t> for installation or it is possible to use the existing floor.</a:t>
            </a:r>
            <a:endParaRPr lang="en-US" u="sng" dirty="0">
              <a:latin typeface="Perpetua" panose="02020502060401020303" pitchFamily="18" charset="0"/>
            </a:endParaRPr>
          </a:p>
          <a:p>
            <a:pPr eaLnBrk="1" hangingPunct="1">
              <a:lnSpc>
                <a:spcPct val="120000"/>
              </a:lnSpc>
              <a:buFontTx/>
              <a:buNone/>
            </a:pPr>
            <a:endParaRPr lang="en-US" sz="2400" b="1" dirty="0"/>
          </a:p>
        </p:txBody>
      </p:sp>
    </p:spTree>
    <p:extLst>
      <p:ext uri="{BB962C8B-B14F-4D97-AF65-F5344CB8AC3E}">
        <p14:creationId xmlns:p14="http://schemas.microsoft.com/office/powerpoint/2010/main" val="39107687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770709" y="533400"/>
            <a:ext cx="9668691" cy="5486400"/>
          </a:xfrm>
        </p:spPr>
        <p:txBody>
          <a:bodyPr/>
          <a:lstStyle/>
          <a:p>
            <a:pPr eaLnBrk="1" hangingPunct="1">
              <a:lnSpc>
                <a:spcPct val="100000"/>
              </a:lnSpc>
              <a:buFontTx/>
              <a:buNone/>
            </a:pPr>
            <a:r>
              <a:rPr lang="en-US" b="1" dirty="0">
                <a:solidFill>
                  <a:srgbClr val="FF3300"/>
                </a:solidFill>
                <a:latin typeface="Perpetua" panose="02020502060401020303" pitchFamily="18" charset="0"/>
              </a:rPr>
              <a:t>Foundation Requirements for machine installation</a:t>
            </a:r>
          </a:p>
          <a:p>
            <a:pPr eaLnBrk="1" hangingPunct="1">
              <a:lnSpc>
                <a:spcPct val="100000"/>
              </a:lnSpc>
              <a:buFontTx/>
              <a:buNone/>
            </a:pPr>
            <a:endParaRPr lang="en-US" sz="1000" dirty="0">
              <a:solidFill>
                <a:srgbClr val="FF3300"/>
              </a:solidFill>
              <a:latin typeface="Perpetua" panose="02020502060401020303" pitchFamily="18" charset="0"/>
            </a:endParaRPr>
          </a:p>
          <a:p>
            <a:pPr eaLnBrk="1" hangingPunct="1">
              <a:lnSpc>
                <a:spcPct val="100000"/>
              </a:lnSpc>
              <a:buFontTx/>
              <a:buNone/>
            </a:pPr>
            <a:r>
              <a:rPr lang="en-US" sz="2600" dirty="0">
                <a:latin typeface="Perpetua" panose="02020502060401020303" pitchFamily="18" charset="0"/>
              </a:rPr>
              <a:t>If the existing floor, where the machinery is to be installed, does not meet the following minimum requirements, It is required to build a foundation.</a:t>
            </a:r>
          </a:p>
          <a:p>
            <a:pPr eaLnBrk="1" hangingPunct="1">
              <a:lnSpc>
                <a:spcPct val="100000"/>
              </a:lnSpc>
              <a:buFontTx/>
              <a:buNone/>
            </a:pPr>
            <a:endParaRPr lang="en-US" sz="900" dirty="0">
              <a:latin typeface="Perpetua" panose="02020502060401020303" pitchFamily="18" charset="0"/>
            </a:endParaRPr>
          </a:p>
          <a:p>
            <a:pPr algn="just" eaLnBrk="1" hangingPunct="1">
              <a:lnSpc>
                <a:spcPct val="100000"/>
              </a:lnSpc>
            </a:pPr>
            <a:r>
              <a:rPr lang="en-US" sz="2600" dirty="0">
                <a:latin typeface="Perpetua" panose="02020502060401020303" pitchFamily="18" charset="0"/>
              </a:rPr>
              <a:t>The area of the floor where the machine frame is to be located must be a </a:t>
            </a:r>
            <a:r>
              <a:rPr lang="en-US" sz="2600" dirty="0">
                <a:solidFill>
                  <a:srgbClr val="FF3300"/>
                </a:solidFill>
                <a:latin typeface="Perpetua" panose="02020502060401020303" pitchFamily="18" charset="0"/>
              </a:rPr>
              <a:t>single, homogeneous slab in good condition</a:t>
            </a:r>
            <a:r>
              <a:rPr lang="en-US" sz="2600" dirty="0">
                <a:latin typeface="Perpetua" panose="02020502060401020303" pitchFamily="18" charset="0"/>
              </a:rPr>
              <a:t>. </a:t>
            </a:r>
          </a:p>
          <a:p>
            <a:pPr algn="just" eaLnBrk="1" hangingPunct="1">
              <a:lnSpc>
                <a:spcPct val="100000"/>
              </a:lnSpc>
            </a:pPr>
            <a:r>
              <a:rPr lang="en-US" sz="2600" dirty="0">
                <a:latin typeface="Perpetua" panose="02020502060401020303" pitchFamily="18" charset="0"/>
              </a:rPr>
              <a:t>The floor must be </a:t>
            </a:r>
            <a:r>
              <a:rPr lang="en-US" sz="2600" dirty="0">
                <a:solidFill>
                  <a:srgbClr val="FF3300"/>
                </a:solidFill>
                <a:latin typeface="Perpetua" panose="02020502060401020303" pitchFamily="18" charset="0"/>
              </a:rPr>
              <a:t>4" to 6" thick</a:t>
            </a:r>
            <a:r>
              <a:rPr lang="en-US" sz="2600" dirty="0">
                <a:latin typeface="Perpetua" panose="02020502060401020303" pitchFamily="18" charset="0"/>
              </a:rPr>
              <a:t> (It is not a constant and may change depending upon the type and weight of machinery).</a:t>
            </a:r>
          </a:p>
          <a:p>
            <a:pPr algn="just" eaLnBrk="1" hangingPunct="1">
              <a:lnSpc>
                <a:spcPct val="100000"/>
              </a:lnSpc>
            </a:pPr>
            <a:r>
              <a:rPr lang="en-US" sz="2600" dirty="0">
                <a:latin typeface="Perpetua" panose="02020502060401020303" pitchFamily="18" charset="0"/>
              </a:rPr>
              <a:t>The floor must be </a:t>
            </a:r>
            <a:r>
              <a:rPr lang="en-US" sz="2600" dirty="0">
                <a:solidFill>
                  <a:srgbClr val="FF3300"/>
                </a:solidFill>
                <a:latin typeface="Perpetua" panose="02020502060401020303" pitchFamily="18" charset="0"/>
              </a:rPr>
              <a:t>capable of supporting</a:t>
            </a:r>
            <a:r>
              <a:rPr lang="en-US" sz="2600" dirty="0">
                <a:latin typeface="Perpetua" panose="02020502060401020303" pitchFamily="18" charset="0"/>
              </a:rPr>
              <a:t> </a:t>
            </a:r>
            <a:r>
              <a:rPr lang="en-US" sz="2600" dirty="0">
                <a:solidFill>
                  <a:srgbClr val="FF3300"/>
                </a:solidFill>
                <a:latin typeface="Perpetua" panose="02020502060401020303" pitchFamily="18" charset="0"/>
              </a:rPr>
              <a:t>3.5 tons/ft²</a:t>
            </a:r>
            <a:r>
              <a:rPr lang="en-US" sz="2600" dirty="0">
                <a:latin typeface="Perpetua" panose="02020502060401020303" pitchFamily="18" charset="0"/>
              </a:rPr>
              <a:t> (This is also not a constant one and may subject to change depending upon the type of machine going to be installed and the floor must be level to 0.032"/</a:t>
            </a:r>
            <a:r>
              <a:rPr lang="en-US" sz="2600" dirty="0" err="1">
                <a:latin typeface="Perpetua" panose="02020502060401020303" pitchFamily="18" charset="0"/>
              </a:rPr>
              <a:t>ft</a:t>
            </a:r>
            <a:r>
              <a:rPr lang="en-US" sz="2400" dirty="0">
                <a:latin typeface="Perpetua" panose="02020502060401020303" pitchFamily="18" charset="0"/>
              </a:rPr>
              <a:t>).</a:t>
            </a:r>
          </a:p>
        </p:txBody>
      </p:sp>
    </p:spTree>
    <p:extLst>
      <p:ext uri="{BB962C8B-B14F-4D97-AF65-F5344CB8AC3E}">
        <p14:creationId xmlns:p14="http://schemas.microsoft.com/office/powerpoint/2010/main" val="3990102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1981200" y="533400"/>
            <a:ext cx="8686800" cy="5486400"/>
          </a:xfrm>
        </p:spPr>
        <p:txBody>
          <a:bodyPr/>
          <a:lstStyle/>
          <a:p>
            <a:pPr algn="ctr" eaLnBrk="1" hangingPunct="1">
              <a:buFontTx/>
              <a:buNone/>
            </a:pPr>
            <a:r>
              <a:rPr lang="en-US" sz="3200" b="1" i="1" u="sng" dirty="0">
                <a:solidFill>
                  <a:srgbClr val="FF3300"/>
                </a:solidFill>
                <a:latin typeface="Perpetua" panose="02020502060401020303" pitchFamily="18" charset="0"/>
              </a:rPr>
              <a:t>Methods of machine installation</a:t>
            </a:r>
          </a:p>
          <a:p>
            <a:pPr eaLnBrk="1" hangingPunct="1">
              <a:buFontTx/>
              <a:buNone/>
            </a:pPr>
            <a:endParaRPr lang="en-US" sz="1100" dirty="0">
              <a:solidFill>
                <a:srgbClr val="FF3300"/>
              </a:solidFill>
              <a:latin typeface="Perpetua" panose="02020502060401020303" pitchFamily="18" charset="0"/>
            </a:endParaRPr>
          </a:p>
          <a:p>
            <a:pPr eaLnBrk="1" hangingPunct="1">
              <a:buFontTx/>
              <a:buNone/>
            </a:pPr>
            <a:r>
              <a:rPr lang="en-US" sz="2600" dirty="0">
                <a:latin typeface="Perpetua" panose="02020502060401020303" pitchFamily="18" charset="0"/>
              </a:rPr>
              <a:t>There are two types of machine installations in practice, which include both </a:t>
            </a:r>
            <a:r>
              <a:rPr lang="en-US" sz="2600" dirty="0">
                <a:solidFill>
                  <a:srgbClr val="FF3300"/>
                </a:solidFill>
                <a:latin typeface="Perpetua" panose="02020502060401020303" pitchFamily="18" charset="0"/>
              </a:rPr>
              <a:t>foundation anchoring</a:t>
            </a:r>
            <a:r>
              <a:rPr lang="en-US" sz="2600" dirty="0">
                <a:latin typeface="Perpetua" panose="02020502060401020303" pitchFamily="18" charset="0"/>
              </a:rPr>
              <a:t> and </a:t>
            </a:r>
            <a:r>
              <a:rPr lang="en-US" sz="2600" dirty="0">
                <a:solidFill>
                  <a:srgbClr val="FF3300"/>
                </a:solidFill>
                <a:latin typeface="Perpetua" panose="02020502060401020303" pitchFamily="18" charset="0"/>
              </a:rPr>
              <a:t>floor installation procedures</a:t>
            </a:r>
            <a:r>
              <a:rPr lang="en-US" sz="2600" dirty="0">
                <a:latin typeface="Perpetua" panose="02020502060401020303" pitchFamily="18" charset="0"/>
              </a:rPr>
              <a:t>. The following sections will explain these methods</a:t>
            </a:r>
            <a:r>
              <a:rPr lang="en-US" sz="2400" dirty="0">
                <a:latin typeface="Perpetua" panose="02020502060401020303" pitchFamily="18" charset="0"/>
              </a:rPr>
              <a:t>.</a:t>
            </a:r>
            <a:endParaRPr lang="en-US" sz="2400" b="1" dirty="0">
              <a:latin typeface="Perpetua" panose="02020502060401020303" pitchFamily="18" charset="0"/>
            </a:endParaRPr>
          </a:p>
          <a:p>
            <a:pPr eaLnBrk="1" hangingPunct="1">
              <a:buFontTx/>
              <a:buNone/>
            </a:pPr>
            <a:r>
              <a:rPr lang="en-US" sz="2600" b="1" dirty="0">
                <a:solidFill>
                  <a:srgbClr val="FF3300"/>
                </a:solidFill>
                <a:latin typeface="Perpetua" panose="02020502060401020303" pitchFamily="18" charset="0"/>
              </a:rPr>
              <a:t>1. Foundation Anchoring Procedure</a:t>
            </a:r>
          </a:p>
          <a:p>
            <a:pPr eaLnBrk="1" hangingPunct="1">
              <a:buFontTx/>
              <a:buNone/>
            </a:pPr>
            <a:endParaRPr lang="en-US" b="1" dirty="0">
              <a:solidFill>
                <a:srgbClr val="FF3300"/>
              </a:solidFill>
            </a:endParaRPr>
          </a:p>
        </p:txBody>
      </p:sp>
      <p:pic>
        <p:nvPicPr>
          <p:cNvPr id="2150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857499"/>
            <a:ext cx="4953000"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5"/>
          <p:cNvSpPr>
            <a:spLocks noChangeArrowheads="1"/>
          </p:cNvSpPr>
          <p:nvPr/>
        </p:nvSpPr>
        <p:spPr bwMode="auto">
          <a:xfrm>
            <a:off x="2667000" y="3657601"/>
            <a:ext cx="3048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800">
                <a:solidFill>
                  <a:schemeClr val="tx1"/>
                </a:solidFill>
                <a:latin typeface="Perpetua" panose="02020502060401020303" pitchFamily="18" charset="0"/>
              </a:defRPr>
            </a:lvl1pPr>
            <a:lvl2pPr marL="742950" indent="-285750" eaLnBrk="0" hangingPunct="0">
              <a:defRPr sz="2800">
                <a:solidFill>
                  <a:schemeClr val="tx1"/>
                </a:solidFill>
                <a:latin typeface="Perpetua" panose="02020502060401020303" pitchFamily="18" charset="0"/>
              </a:defRPr>
            </a:lvl2pPr>
            <a:lvl3pPr marL="1143000" indent="-228600" eaLnBrk="0" hangingPunct="0">
              <a:defRPr sz="2800">
                <a:solidFill>
                  <a:schemeClr val="tx1"/>
                </a:solidFill>
                <a:latin typeface="Perpetua" panose="02020502060401020303" pitchFamily="18" charset="0"/>
              </a:defRPr>
            </a:lvl3pPr>
            <a:lvl4pPr marL="1600200" indent="-228600" eaLnBrk="0" hangingPunct="0">
              <a:defRPr sz="2800">
                <a:solidFill>
                  <a:schemeClr val="tx1"/>
                </a:solidFill>
                <a:latin typeface="Perpetua" panose="02020502060401020303" pitchFamily="18" charset="0"/>
              </a:defRPr>
            </a:lvl4pPr>
            <a:lvl5pPr marL="2057400" indent="-228600" eaLnBrk="0" hangingPunct="0">
              <a:defRPr sz="2800">
                <a:solidFill>
                  <a:schemeClr val="tx1"/>
                </a:solidFill>
                <a:latin typeface="Perpetua" panose="02020502060401020303" pitchFamily="18" charset="0"/>
              </a:defRPr>
            </a:lvl5pPr>
            <a:lvl6pPr marL="2514600" indent="-228600" algn="ctr" eaLnBrk="0" fontAlgn="base" hangingPunct="0">
              <a:spcBef>
                <a:spcPct val="0"/>
              </a:spcBef>
              <a:spcAft>
                <a:spcPct val="0"/>
              </a:spcAft>
              <a:defRPr sz="2800">
                <a:solidFill>
                  <a:schemeClr val="tx1"/>
                </a:solidFill>
                <a:latin typeface="Perpetua" panose="02020502060401020303" pitchFamily="18" charset="0"/>
              </a:defRPr>
            </a:lvl6pPr>
            <a:lvl7pPr marL="2971800" indent="-228600" algn="ctr" eaLnBrk="0" fontAlgn="base" hangingPunct="0">
              <a:spcBef>
                <a:spcPct val="0"/>
              </a:spcBef>
              <a:spcAft>
                <a:spcPct val="0"/>
              </a:spcAft>
              <a:defRPr sz="2800">
                <a:solidFill>
                  <a:schemeClr val="tx1"/>
                </a:solidFill>
                <a:latin typeface="Perpetua" panose="02020502060401020303" pitchFamily="18" charset="0"/>
              </a:defRPr>
            </a:lvl7pPr>
            <a:lvl8pPr marL="3429000" indent="-228600" algn="ctr" eaLnBrk="0" fontAlgn="base" hangingPunct="0">
              <a:spcBef>
                <a:spcPct val="0"/>
              </a:spcBef>
              <a:spcAft>
                <a:spcPct val="0"/>
              </a:spcAft>
              <a:defRPr sz="2800">
                <a:solidFill>
                  <a:schemeClr val="tx1"/>
                </a:solidFill>
                <a:latin typeface="Perpetua" panose="02020502060401020303" pitchFamily="18" charset="0"/>
              </a:defRPr>
            </a:lvl8pPr>
            <a:lvl9pPr marL="3886200" indent="-228600" algn="ctr" eaLnBrk="0" fontAlgn="base" hangingPunct="0">
              <a:spcBef>
                <a:spcPct val="0"/>
              </a:spcBef>
              <a:spcAft>
                <a:spcPct val="0"/>
              </a:spcAft>
              <a:defRPr sz="2800">
                <a:solidFill>
                  <a:schemeClr val="tx1"/>
                </a:solidFill>
                <a:latin typeface="Perpetua" panose="02020502060401020303" pitchFamily="18" charset="0"/>
              </a:defRPr>
            </a:lvl9pPr>
          </a:lstStyle>
          <a:p>
            <a:pPr eaLnBrk="1" hangingPunct="1"/>
            <a:r>
              <a:rPr lang="en-US" sz="2000">
                <a:solidFill>
                  <a:srgbClr val="FF3300"/>
                </a:solidFill>
              </a:rPr>
              <a:t>Installing the machine </a:t>
            </a:r>
          </a:p>
          <a:p>
            <a:pPr eaLnBrk="1" hangingPunct="1"/>
            <a:r>
              <a:rPr lang="en-US" sz="2000">
                <a:solidFill>
                  <a:srgbClr val="FF3300"/>
                </a:solidFill>
              </a:rPr>
              <a:t>using foundation &amp; J-bolt</a:t>
            </a:r>
          </a:p>
        </p:txBody>
      </p:sp>
    </p:spTree>
    <p:extLst>
      <p:ext uri="{BB962C8B-B14F-4D97-AF65-F5344CB8AC3E}">
        <p14:creationId xmlns:p14="http://schemas.microsoft.com/office/powerpoint/2010/main" val="3720755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2057400" y="685800"/>
            <a:ext cx="7848600" cy="5486400"/>
          </a:xfrm>
        </p:spPr>
        <p:txBody>
          <a:bodyPr/>
          <a:lstStyle/>
          <a:p>
            <a:pPr eaLnBrk="1" hangingPunct="1">
              <a:buFontTx/>
              <a:buNone/>
            </a:pPr>
            <a:r>
              <a:rPr lang="en-US" sz="2600" b="1" dirty="0">
                <a:solidFill>
                  <a:srgbClr val="FF3300"/>
                </a:solidFill>
                <a:latin typeface="Perpetua" panose="02020502060401020303" pitchFamily="18" charset="0"/>
              </a:rPr>
              <a:t>2. Floor anchoring method</a:t>
            </a:r>
            <a:r>
              <a:rPr lang="en-US" b="1" dirty="0">
                <a:latin typeface="Perpetua" panose="02020502060401020303" pitchFamily="18" charset="0"/>
              </a:rPr>
              <a:t> </a:t>
            </a:r>
          </a:p>
        </p:txBody>
      </p:sp>
      <p:pic>
        <p:nvPicPr>
          <p:cNvPr id="2253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219201"/>
            <a:ext cx="6400800"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7"/>
          <p:cNvSpPr>
            <a:spLocks noChangeArrowheads="1"/>
          </p:cNvSpPr>
          <p:nvPr/>
        </p:nvSpPr>
        <p:spPr bwMode="auto">
          <a:xfrm>
            <a:off x="2057400" y="2209801"/>
            <a:ext cx="3505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800">
                <a:solidFill>
                  <a:schemeClr val="tx1"/>
                </a:solidFill>
                <a:latin typeface="Perpetua" panose="02020502060401020303" pitchFamily="18" charset="0"/>
              </a:defRPr>
            </a:lvl1pPr>
            <a:lvl2pPr marL="742950" indent="-285750" eaLnBrk="0" hangingPunct="0">
              <a:defRPr sz="2800">
                <a:solidFill>
                  <a:schemeClr val="tx1"/>
                </a:solidFill>
                <a:latin typeface="Perpetua" panose="02020502060401020303" pitchFamily="18" charset="0"/>
              </a:defRPr>
            </a:lvl2pPr>
            <a:lvl3pPr marL="1143000" indent="-228600" eaLnBrk="0" hangingPunct="0">
              <a:defRPr sz="2800">
                <a:solidFill>
                  <a:schemeClr val="tx1"/>
                </a:solidFill>
                <a:latin typeface="Perpetua" panose="02020502060401020303" pitchFamily="18" charset="0"/>
              </a:defRPr>
            </a:lvl3pPr>
            <a:lvl4pPr marL="1600200" indent="-228600" eaLnBrk="0" hangingPunct="0">
              <a:defRPr sz="2800">
                <a:solidFill>
                  <a:schemeClr val="tx1"/>
                </a:solidFill>
                <a:latin typeface="Perpetua" panose="02020502060401020303" pitchFamily="18" charset="0"/>
              </a:defRPr>
            </a:lvl4pPr>
            <a:lvl5pPr marL="2057400" indent="-228600" eaLnBrk="0" hangingPunct="0">
              <a:defRPr sz="2800">
                <a:solidFill>
                  <a:schemeClr val="tx1"/>
                </a:solidFill>
                <a:latin typeface="Perpetua" panose="02020502060401020303" pitchFamily="18" charset="0"/>
              </a:defRPr>
            </a:lvl5pPr>
            <a:lvl6pPr marL="2514600" indent="-228600" algn="ctr" eaLnBrk="0" fontAlgn="base" hangingPunct="0">
              <a:spcBef>
                <a:spcPct val="0"/>
              </a:spcBef>
              <a:spcAft>
                <a:spcPct val="0"/>
              </a:spcAft>
              <a:defRPr sz="2800">
                <a:solidFill>
                  <a:schemeClr val="tx1"/>
                </a:solidFill>
                <a:latin typeface="Perpetua" panose="02020502060401020303" pitchFamily="18" charset="0"/>
              </a:defRPr>
            </a:lvl6pPr>
            <a:lvl7pPr marL="2971800" indent="-228600" algn="ctr" eaLnBrk="0" fontAlgn="base" hangingPunct="0">
              <a:spcBef>
                <a:spcPct val="0"/>
              </a:spcBef>
              <a:spcAft>
                <a:spcPct val="0"/>
              </a:spcAft>
              <a:defRPr sz="2800">
                <a:solidFill>
                  <a:schemeClr val="tx1"/>
                </a:solidFill>
                <a:latin typeface="Perpetua" panose="02020502060401020303" pitchFamily="18" charset="0"/>
              </a:defRPr>
            </a:lvl7pPr>
            <a:lvl8pPr marL="3429000" indent="-228600" algn="ctr" eaLnBrk="0" fontAlgn="base" hangingPunct="0">
              <a:spcBef>
                <a:spcPct val="0"/>
              </a:spcBef>
              <a:spcAft>
                <a:spcPct val="0"/>
              </a:spcAft>
              <a:defRPr sz="2800">
                <a:solidFill>
                  <a:schemeClr val="tx1"/>
                </a:solidFill>
                <a:latin typeface="Perpetua" panose="02020502060401020303" pitchFamily="18" charset="0"/>
              </a:defRPr>
            </a:lvl8pPr>
            <a:lvl9pPr marL="3886200" indent="-228600" algn="ctr" eaLnBrk="0" fontAlgn="base" hangingPunct="0">
              <a:spcBef>
                <a:spcPct val="0"/>
              </a:spcBef>
              <a:spcAft>
                <a:spcPct val="0"/>
              </a:spcAft>
              <a:defRPr sz="2800">
                <a:solidFill>
                  <a:schemeClr val="tx1"/>
                </a:solidFill>
                <a:latin typeface="Perpetua" panose="02020502060401020303" pitchFamily="18" charset="0"/>
              </a:defRPr>
            </a:lvl9pPr>
          </a:lstStyle>
          <a:p>
            <a:pPr eaLnBrk="1" hangingPunct="1"/>
            <a:r>
              <a:rPr lang="en-US" sz="2400">
                <a:solidFill>
                  <a:srgbClr val="FF3300"/>
                </a:solidFill>
              </a:rPr>
              <a:t>Installing the machine using</a:t>
            </a:r>
          </a:p>
          <a:p>
            <a:pPr eaLnBrk="1" hangingPunct="1"/>
            <a:r>
              <a:rPr lang="en-US" sz="2400">
                <a:solidFill>
                  <a:srgbClr val="FF3300"/>
                </a:solidFill>
              </a:rPr>
              <a:t> existing floor  &amp; J-bolt</a:t>
            </a:r>
          </a:p>
        </p:txBody>
      </p:sp>
    </p:spTree>
    <p:extLst>
      <p:ext uri="{BB962C8B-B14F-4D97-AF65-F5344CB8AC3E}">
        <p14:creationId xmlns:p14="http://schemas.microsoft.com/office/powerpoint/2010/main" val="13146311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8"/>
          <p:cNvSpPr>
            <a:spLocks noGrp="1" noChangeArrowheads="1"/>
          </p:cNvSpPr>
          <p:nvPr>
            <p:ph type="body" idx="1"/>
          </p:nvPr>
        </p:nvSpPr>
        <p:spPr>
          <a:xfrm>
            <a:off x="182880" y="304800"/>
            <a:ext cx="11678194" cy="5715000"/>
          </a:xfrm>
        </p:spPr>
        <p:txBody>
          <a:bodyPr>
            <a:normAutofit/>
          </a:bodyPr>
          <a:lstStyle/>
          <a:p>
            <a:pPr algn="ctr" eaLnBrk="1" hangingPunct="1">
              <a:buFontTx/>
              <a:buNone/>
            </a:pPr>
            <a:r>
              <a:rPr lang="en-US" b="1" i="1" u="sng" dirty="0">
                <a:solidFill>
                  <a:srgbClr val="002060"/>
                </a:solidFill>
                <a:latin typeface="Perpetua" panose="02020502060401020303" pitchFamily="18" charset="0"/>
              </a:rPr>
              <a:t>MACHINE LEVELING </a:t>
            </a:r>
          </a:p>
          <a:p>
            <a:pPr eaLnBrk="1" hangingPunct="1">
              <a:buFontTx/>
              <a:buNone/>
            </a:pPr>
            <a:endParaRPr lang="en-US" sz="1000" dirty="0">
              <a:latin typeface="Perpetua" panose="02020502060401020303" pitchFamily="18" charset="0"/>
            </a:endParaRPr>
          </a:p>
          <a:p>
            <a:pPr eaLnBrk="1" hangingPunct="1">
              <a:buFontTx/>
              <a:buNone/>
            </a:pPr>
            <a:r>
              <a:rPr lang="en-US" sz="2600" dirty="0">
                <a:latin typeface="Perpetua" panose="02020502060401020303" pitchFamily="18" charset="0"/>
              </a:rPr>
              <a:t>Proper Machine leveling is critical in the machine installation for the desired machine performance. </a:t>
            </a:r>
          </a:p>
          <a:p>
            <a:pPr eaLnBrk="1" hangingPunct="1">
              <a:buFontTx/>
              <a:buNone/>
            </a:pPr>
            <a:endParaRPr lang="en-US" sz="800" dirty="0">
              <a:latin typeface="Perpetua" panose="02020502060401020303" pitchFamily="18" charset="0"/>
            </a:endParaRPr>
          </a:p>
          <a:p>
            <a:pPr algn="just" eaLnBrk="1" hangingPunct="1">
              <a:buFontTx/>
              <a:buNone/>
            </a:pPr>
            <a:r>
              <a:rPr lang="en-US" sz="2400" dirty="0">
                <a:solidFill>
                  <a:srgbClr val="FF3300"/>
                </a:solidFill>
                <a:latin typeface="Perpetua" panose="02020502060401020303" pitchFamily="18" charset="0"/>
              </a:rPr>
              <a:t>The term </a:t>
            </a:r>
            <a:r>
              <a:rPr lang="en-US" sz="2400" i="1" dirty="0">
                <a:solidFill>
                  <a:srgbClr val="0000FF"/>
                </a:solidFill>
                <a:latin typeface="Perpetua" panose="02020502060401020303" pitchFamily="18" charset="0"/>
              </a:rPr>
              <a:t>leveling</a:t>
            </a:r>
            <a:r>
              <a:rPr lang="en-US" sz="2400" dirty="0">
                <a:solidFill>
                  <a:srgbClr val="FF3300"/>
                </a:solidFill>
                <a:latin typeface="Perpetua" panose="02020502060401020303" pitchFamily="18" charset="0"/>
              </a:rPr>
              <a:t>, with respect to machinery installation, means the operation of placing machinery or equipment on a true horizontal plane.</a:t>
            </a:r>
          </a:p>
          <a:p>
            <a:pPr algn="just">
              <a:buNone/>
            </a:pPr>
            <a:r>
              <a:rPr lang="en-US" sz="2400" dirty="0">
                <a:solidFill>
                  <a:srgbClr val="FF3300"/>
                </a:solidFill>
                <a:latin typeface="Perpetua" panose="02020502060401020303" pitchFamily="18" charset="0"/>
              </a:rPr>
              <a:t>The flatness of the floor plays an important step in the levelling procedure of the machine. </a:t>
            </a:r>
          </a:p>
          <a:p>
            <a:pPr algn="just">
              <a:buNone/>
            </a:pPr>
            <a:endParaRPr lang="en-US" sz="2400" dirty="0">
              <a:solidFill>
                <a:srgbClr val="FF3300"/>
              </a:solidFill>
              <a:latin typeface="Perpetua" panose="02020502060401020303" pitchFamily="18" charset="0"/>
            </a:endParaRPr>
          </a:p>
          <a:p>
            <a:pPr algn="just" eaLnBrk="1" hangingPunct="1">
              <a:buFontTx/>
              <a:buNone/>
            </a:pPr>
            <a:endParaRPr lang="en-US" sz="2400" dirty="0">
              <a:solidFill>
                <a:srgbClr val="FF3300"/>
              </a:solidFill>
              <a:latin typeface="Perpetua" panose="02020502060401020303" pitchFamily="18" charset="0"/>
            </a:endParaRPr>
          </a:p>
        </p:txBody>
      </p:sp>
      <p:sp>
        <p:nvSpPr>
          <p:cNvPr id="8" name="Rectangle 3"/>
          <p:cNvSpPr txBox="1">
            <a:spLocks noChangeArrowheads="1"/>
          </p:cNvSpPr>
          <p:nvPr/>
        </p:nvSpPr>
        <p:spPr>
          <a:xfrm>
            <a:off x="137160" y="3513908"/>
            <a:ext cx="11723914" cy="313508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sz="2000" b="1" dirty="0">
                <a:solidFill>
                  <a:srgbClr val="FF3300"/>
                </a:solidFill>
                <a:latin typeface="Perpetua" panose="02020502060401020303" pitchFamily="18" charset="0"/>
              </a:rPr>
              <a:t>ALIGNMENT OF SHAFTS</a:t>
            </a:r>
            <a:r>
              <a:rPr lang="en-US" sz="2000" b="1" dirty="0">
                <a:latin typeface="Perpetua" panose="02020502060401020303" pitchFamily="18" charset="0"/>
              </a:rPr>
              <a:t> </a:t>
            </a:r>
          </a:p>
          <a:p>
            <a:pPr algn="just">
              <a:buFontTx/>
              <a:buNone/>
            </a:pPr>
            <a:r>
              <a:rPr lang="en-US" sz="2400" dirty="0">
                <a:latin typeface="Perpetua" panose="02020502060401020303" pitchFamily="18" charset="0"/>
              </a:rPr>
              <a:t>Proper shaft alignment is achieved when the two </a:t>
            </a:r>
            <a:r>
              <a:rPr lang="en-US" sz="2400" i="1" dirty="0">
                <a:latin typeface="Perpetua" panose="02020502060401020303" pitchFamily="18" charset="0"/>
              </a:rPr>
              <a:t>centerlines</a:t>
            </a:r>
          </a:p>
          <a:p>
            <a:pPr algn="just">
              <a:buFontTx/>
              <a:buNone/>
            </a:pPr>
            <a:r>
              <a:rPr lang="en-US" sz="2400" dirty="0">
                <a:latin typeface="Perpetua" panose="02020502060401020303" pitchFamily="18" charset="0"/>
              </a:rPr>
              <a:t>of coupled machinery are the same or </a:t>
            </a:r>
            <a:r>
              <a:rPr lang="en-US" sz="2400" i="1" dirty="0">
                <a:latin typeface="Perpetua" panose="02020502060401020303" pitchFamily="18" charset="0"/>
              </a:rPr>
              <a:t>collinear.</a:t>
            </a:r>
          </a:p>
          <a:p>
            <a:pPr>
              <a:buFontTx/>
              <a:buNone/>
            </a:pPr>
            <a:endParaRPr lang="en-US" sz="2400" dirty="0">
              <a:latin typeface="Sabon-Roman" charset="0"/>
            </a:endParaRPr>
          </a:p>
          <a:p>
            <a:pPr>
              <a:buFontTx/>
              <a:buNone/>
            </a:pPr>
            <a:endParaRPr lang="en-US" sz="2400" dirty="0">
              <a:latin typeface="Sabon-Roman" charset="0"/>
            </a:endParaRPr>
          </a:p>
          <a:p>
            <a:pPr>
              <a:buFontTx/>
              <a:buNone/>
            </a:pPr>
            <a:endParaRPr lang="en-US" sz="2400" dirty="0">
              <a:latin typeface="Sabon-Roman" charset="0"/>
            </a:endParaRPr>
          </a:p>
          <a:p>
            <a:pPr algn="just">
              <a:buFontTx/>
              <a:buNone/>
            </a:pPr>
            <a:r>
              <a:rPr lang="en-US" sz="2400" dirty="0">
                <a:latin typeface="Perpetua" panose="02020502060401020303" pitchFamily="18" charset="0"/>
              </a:rPr>
              <a:t>There are two types of coupling or shaft misalignment:</a:t>
            </a:r>
          </a:p>
          <a:p>
            <a:pPr algn="just">
              <a:buFontTx/>
              <a:buNone/>
            </a:pPr>
            <a:r>
              <a:rPr lang="en-US" sz="2400" dirty="0">
                <a:latin typeface="Perpetua" panose="02020502060401020303" pitchFamily="18" charset="0"/>
              </a:rPr>
              <a:t>angular misalignment and parallel misalignment</a:t>
            </a:r>
          </a:p>
          <a:p>
            <a:pPr algn="just">
              <a:buFontTx/>
              <a:buNone/>
            </a:pPr>
            <a:endParaRPr lang="en-US" sz="2400" dirty="0">
              <a:latin typeface="Perpetua" panose="02020502060401020303" pitchFamily="18" charset="0"/>
            </a:endParaRPr>
          </a:p>
        </p:txBody>
      </p:sp>
      <p:pic>
        <p:nvPicPr>
          <p:cNvPr id="9"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4743" y="4341223"/>
            <a:ext cx="3124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36496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a:xfrm>
            <a:off x="2057400" y="533400"/>
            <a:ext cx="8305800" cy="5181600"/>
          </a:xfrm>
        </p:spPr>
        <p:txBody>
          <a:bodyPr/>
          <a:lstStyle/>
          <a:p>
            <a:pPr algn="just" eaLnBrk="1" hangingPunct="1">
              <a:buFontTx/>
              <a:buNone/>
            </a:pPr>
            <a:r>
              <a:rPr lang="en-US">
                <a:solidFill>
                  <a:srgbClr val="0000FF"/>
                </a:solidFill>
                <a:latin typeface="Perpetua" panose="02020502060401020303" pitchFamily="18" charset="0"/>
              </a:rPr>
              <a:t>Angular misalignment</a:t>
            </a:r>
            <a:r>
              <a:rPr lang="en-US">
                <a:latin typeface="Perpetua" panose="02020502060401020303" pitchFamily="18" charset="0"/>
              </a:rPr>
              <a:t> is a condition where two shaft centerlines are at an angle to each other.</a:t>
            </a:r>
          </a:p>
          <a:p>
            <a:pPr eaLnBrk="1" hangingPunct="1">
              <a:buFontTx/>
              <a:buNone/>
            </a:pPr>
            <a:endParaRPr lang="en-US">
              <a:latin typeface="Perpetua" panose="02020502060401020303" pitchFamily="18" charset="0"/>
            </a:endParaRPr>
          </a:p>
          <a:p>
            <a:pPr eaLnBrk="1" hangingPunct="1">
              <a:buFontTx/>
              <a:buNone/>
            </a:pPr>
            <a:endParaRPr lang="en-US">
              <a:latin typeface="Perpetua" panose="02020502060401020303" pitchFamily="18" charset="0"/>
            </a:endParaRPr>
          </a:p>
          <a:p>
            <a:pPr eaLnBrk="1" hangingPunct="1">
              <a:buFontTx/>
              <a:buNone/>
            </a:pPr>
            <a:endParaRPr lang="en-US">
              <a:latin typeface="Perpetua" panose="02020502060401020303" pitchFamily="18" charset="0"/>
            </a:endParaRPr>
          </a:p>
          <a:p>
            <a:pPr algn="just" eaLnBrk="1" hangingPunct="1">
              <a:buFontTx/>
              <a:buNone/>
            </a:pPr>
            <a:r>
              <a:rPr lang="en-US">
                <a:solidFill>
                  <a:srgbClr val="0000FF"/>
                </a:solidFill>
                <a:latin typeface="Perpetua" panose="02020502060401020303" pitchFamily="18" charset="0"/>
              </a:rPr>
              <a:t>Parallel misalignment</a:t>
            </a:r>
            <a:r>
              <a:rPr lang="en-US">
                <a:latin typeface="Perpetua" panose="02020502060401020303" pitchFamily="18" charset="0"/>
              </a:rPr>
              <a:t> is a condition where no angular</a:t>
            </a:r>
          </a:p>
          <a:p>
            <a:pPr algn="just" eaLnBrk="1" hangingPunct="1">
              <a:buFontTx/>
              <a:buNone/>
            </a:pPr>
            <a:r>
              <a:rPr lang="en-US">
                <a:latin typeface="Perpetua" panose="02020502060401020303" pitchFamily="18" charset="0"/>
              </a:rPr>
              <a:t>misalignment exists and the shafts are parallel, but </a:t>
            </a:r>
            <a:r>
              <a:rPr lang="en-US" i="1">
                <a:latin typeface="Perpetua" panose="02020502060401020303" pitchFamily="18" charset="0"/>
              </a:rPr>
              <a:t>offset</a:t>
            </a:r>
          </a:p>
          <a:p>
            <a:pPr algn="just" eaLnBrk="1" hangingPunct="1">
              <a:buFontTx/>
              <a:buNone/>
            </a:pPr>
            <a:r>
              <a:rPr lang="en-US">
                <a:latin typeface="Perpetua" panose="02020502060401020303" pitchFamily="18" charset="0"/>
              </a:rPr>
              <a:t>from each other.</a:t>
            </a:r>
          </a:p>
        </p:txBody>
      </p:sp>
      <p:pic>
        <p:nvPicPr>
          <p:cNvPr id="34819"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4800600"/>
            <a:ext cx="2895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447800"/>
            <a:ext cx="3581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4922838"/>
            <a:ext cx="3429000"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21030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a:xfrm>
            <a:off x="2057400" y="381000"/>
            <a:ext cx="8305800" cy="5181600"/>
          </a:xfrm>
        </p:spPr>
        <p:txBody>
          <a:bodyPr/>
          <a:lstStyle/>
          <a:p>
            <a:pPr eaLnBrk="1" hangingPunct="1">
              <a:lnSpc>
                <a:spcPct val="80000"/>
              </a:lnSpc>
              <a:buFontTx/>
              <a:buNone/>
            </a:pPr>
            <a:r>
              <a:rPr lang="en-US" sz="2000">
                <a:solidFill>
                  <a:srgbClr val="FF3300"/>
                </a:solidFill>
                <a:latin typeface="Perpetua" panose="02020502060401020303" pitchFamily="18" charset="0"/>
              </a:rPr>
              <a:t> </a:t>
            </a:r>
            <a:r>
              <a:rPr lang="en-US">
                <a:latin typeface="Perpetua" panose="02020502060401020303" pitchFamily="18" charset="0"/>
              </a:rPr>
              <a:t>Four basic steps are required to correct misalignment:</a:t>
            </a:r>
          </a:p>
          <a:p>
            <a:pPr eaLnBrk="1" hangingPunct="1">
              <a:lnSpc>
                <a:spcPct val="80000"/>
              </a:lnSpc>
              <a:buFontTx/>
              <a:buNone/>
            </a:pPr>
            <a:endParaRPr lang="en-US" sz="2400">
              <a:latin typeface="Perpetua" panose="02020502060401020303" pitchFamily="18" charset="0"/>
            </a:endParaRPr>
          </a:p>
          <a:p>
            <a:pPr eaLnBrk="1" hangingPunct="1">
              <a:lnSpc>
                <a:spcPct val="80000"/>
              </a:lnSpc>
              <a:buFontTx/>
              <a:buNone/>
            </a:pPr>
            <a:r>
              <a:rPr lang="en-US" sz="2600">
                <a:latin typeface="Perpetua" panose="02020502060401020303" pitchFamily="18" charset="0"/>
              </a:rPr>
              <a:t>1. Correct for angular misalignment in the side view plane</a:t>
            </a:r>
          </a:p>
          <a:p>
            <a:pPr eaLnBrk="1" hangingPunct="1">
              <a:lnSpc>
                <a:spcPct val="80000"/>
              </a:lnSpc>
              <a:buFontTx/>
              <a:buNone/>
            </a:pPr>
            <a:endParaRPr lang="en-US" sz="2400">
              <a:latin typeface="Perpetua" panose="02020502060401020303" pitchFamily="18" charset="0"/>
            </a:endParaRPr>
          </a:p>
          <a:p>
            <a:pPr eaLnBrk="1" hangingPunct="1">
              <a:lnSpc>
                <a:spcPct val="80000"/>
              </a:lnSpc>
              <a:buFontTx/>
              <a:buNone/>
            </a:pPr>
            <a:endParaRPr lang="en-US" sz="2400" b="1">
              <a:latin typeface="Perpetua" panose="02020502060401020303" pitchFamily="18" charset="0"/>
            </a:endParaRPr>
          </a:p>
          <a:p>
            <a:pPr eaLnBrk="1" hangingPunct="1">
              <a:lnSpc>
                <a:spcPct val="80000"/>
              </a:lnSpc>
              <a:buFontTx/>
              <a:buNone/>
            </a:pPr>
            <a:endParaRPr lang="en-US" sz="2400" b="1">
              <a:latin typeface="Perpetua" panose="02020502060401020303" pitchFamily="18" charset="0"/>
            </a:endParaRPr>
          </a:p>
          <a:p>
            <a:pPr eaLnBrk="1" hangingPunct="1">
              <a:lnSpc>
                <a:spcPct val="80000"/>
              </a:lnSpc>
              <a:buFontTx/>
              <a:buNone/>
            </a:pPr>
            <a:endParaRPr lang="en-US" sz="2400" b="1">
              <a:latin typeface="Perpetua" panose="02020502060401020303" pitchFamily="18" charset="0"/>
            </a:endParaRPr>
          </a:p>
          <a:p>
            <a:pPr eaLnBrk="1" hangingPunct="1">
              <a:lnSpc>
                <a:spcPct val="80000"/>
              </a:lnSpc>
              <a:buFontTx/>
              <a:buNone/>
            </a:pPr>
            <a:endParaRPr lang="en-US" sz="2400" b="1">
              <a:latin typeface="Perpetua" panose="02020502060401020303" pitchFamily="18" charset="0"/>
            </a:endParaRPr>
          </a:p>
          <a:p>
            <a:pPr eaLnBrk="1" hangingPunct="1">
              <a:lnSpc>
                <a:spcPct val="80000"/>
              </a:lnSpc>
              <a:buFontTx/>
              <a:buNone/>
            </a:pPr>
            <a:endParaRPr lang="en-US" sz="2400" b="1">
              <a:latin typeface="Perpetua" panose="02020502060401020303" pitchFamily="18" charset="0"/>
            </a:endParaRPr>
          </a:p>
          <a:p>
            <a:pPr eaLnBrk="1" hangingPunct="1">
              <a:lnSpc>
                <a:spcPct val="80000"/>
              </a:lnSpc>
              <a:buFontTx/>
              <a:buNone/>
            </a:pPr>
            <a:endParaRPr lang="en-US" sz="2400" b="1">
              <a:latin typeface="Perpetua" panose="02020502060401020303" pitchFamily="18" charset="0"/>
            </a:endParaRPr>
          </a:p>
          <a:p>
            <a:pPr eaLnBrk="1" hangingPunct="1">
              <a:lnSpc>
                <a:spcPct val="80000"/>
              </a:lnSpc>
              <a:buFontTx/>
              <a:buNone/>
            </a:pPr>
            <a:endParaRPr lang="en-US" sz="2400" b="1">
              <a:latin typeface="Perpetua" panose="02020502060401020303" pitchFamily="18" charset="0"/>
            </a:endParaRPr>
          </a:p>
          <a:p>
            <a:pPr eaLnBrk="1" hangingPunct="1">
              <a:lnSpc>
                <a:spcPct val="80000"/>
              </a:lnSpc>
              <a:buFontTx/>
              <a:buNone/>
            </a:pPr>
            <a:endParaRPr lang="en-US" sz="2400"/>
          </a:p>
        </p:txBody>
      </p:sp>
      <p:sp>
        <p:nvSpPr>
          <p:cNvPr id="35843" name="Rectangle 4"/>
          <p:cNvSpPr>
            <a:spLocks noChangeArrowheads="1"/>
          </p:cNvSpPr>
          <p:nvPr/>
        </p:nvSpPr>
        <p:spPr bwMode="auto">
          <a:xfrm>
            <a:off x="1524001" y="3475365"/>
            <a:ext cx="1847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Perpetua" panose="02020502060401020303" pitchFamily="18" charset="0"/>
              </a:defRPr>
            </a:lvl1pPr>
            <a:lvl2pPr marL="742950" indent="-285750" eaLnBrk="0" hangingPunct="0">
              <a:defRPr sz="2800">
                <a:solidFill>
                  <a:schemeClr val="tx1"/>
                </a:solidFill>
                <a:latin typeface="Perpetua" panose="02020502060401020303" pitchFamily="18" charset="0"/>
              </a:defRPr>
            </a:lvl2pPr>
            <a:lvl3pPr marL="1143000" indent="-228600" eaLnBrk="0" hangingPunct="0">
              <a:defRPr sz="2800">
                <a:solidFill>
                  <a:schemeClr val="tx1"/>
                </a:solidFill>
                <a:latin typeface="Perpetua" panose="02020502060401020303" pitchFamily="18" charset="0"/>
              </a:defRPr>
            </a:lvl3pPr>
            <a:lvl4pPr marL="1600200" indent="-228600" eaLnBrk="0" hangingPunct="0">
              <a:defRPr sz="2800">
                <a:solidFill>
                  <a:schemeClr val="tx1"/>
                </a:solidFill>
                <a:latin typeface="Perpetua" panose="02020502060401020303" pitchFamily="18" charset="0"/>
              </a:defRPr>
            </a:lvl4pPr>
            <a:lvl5pPr marL="2057400" indent="-228600" eaLnBrk="0" hangingPunct="0">
              <a:defRPr sz="2800">
                <a:solidFill>
                  <a:schemeClr val="tx1"/>
                </a:solidFill>
                <a:latin typeface="Perpetua" panose="02020502060401020303" pitchFamily="18" charset="0"/>
              </a:defRPr>
            </a:lvl5pPr>
            <a:lvl6pPr marL="2514600" indent="-228600" algn="ctr" eaLnBrk="0" fontAlgn="base" hangingPunct="0">
              <a:spcBef>
                <a:spcPct val="0"/>
              </a:spcBef>
              <a:spcAft>
                <a:spcPct val="0"/>
              </a:spcAft>
              <a:defRPr sz="2800">
                <a:solidFill>
                  <a:schemeClr val="tx1"/>
                </a:solidFill>
                <a:latin typeface="Perpetua" panose="02020502060401020303" pitchFamily="18" charset="0"/>
              </a:defRPr>
            </a:lvl6pPr>
            <a:lvl7pPr marL="2971800" indent="-228600" algn="ctr" eaLnBrk="0" fontAlgn="base" hangingPunct="0">
              <a:spcBef>
                <a:spcPct val="0"/>
              </a:spcBef>
              <a:spcAft>
                <a:spcPct val="0"/>
              </a:spcAft>
              <a:defRPr sz="2800">
                <a:solidFill>
                  <a:schemeClr val="tx1"/>
                </a:solidFill>
                <a:latin typeface="Perpetua" panose="02020502060401020303" pitchFamily="18" charset="0"/>
              </a:defRPr>
            </a:lvl7pPr>
            <a:lvl8pPr marL="3429000" indent="-228600" algn="ctr" eaLnBrk="0" fontAlgn="base" hangingPunct="0">
              <a:spcBef>
                <a:spcPct val="0"/>
              </a:spcBef>
              <a:spcAft>
                <a:spcPct val="0"/>
              </a:spcAft>
              <a:defRPr sz="2800">
                <a:solidFill>
                  <a:schemeClr val="tx1"/>
                </a:solidFill>
                <a:latin typeface="Perpetua" panose="02020502060401020303" pitchFamily="18" charset="0"/>
              </a:defRPr>
            </a:lvl8pPr>
            <a:lvl9pPr marL="3886200" indent="-228600" algn="ctr" eaLnBrk="0" fontAlgn="base" hangingPunct="0">
              <a:spcBef>
                <a:spcPct val="0"/>
              </a:spcBef>
              <a:spcAft>
                <a:spcPct val="0"/>
              </a:spcAft>
              <a:defRPr sz="2800">
                <a:solidFill>
                  <a:schemeClr val="tx1"/>
                </a:solidFill>
                <a:latin typeface="Perpetua" panose="02020502060401020303" pitchFamily="18" charset="0"/>
              </a:defRPr>
            </a:lvl9pPr>
          </a:lstStyle>
          <a:p>
            <a:pPr eaLnBrk="1" hangingPunct="1"/>
            <a:endParaRPr lang="en-US"/>
          </a:p>
        </p:txBody>
      </p:sp>
      <p:pic>
        <p:nvPicPr>
          <p:cNvPr id="35844" name="Picture 5"/>
          <p:cNvPicPr>
            <a:picLocks noChangeAspect="1" noChangeArrowheads="1"/>
          </p:cNvPicPr>
          <p:nvPr/>
        </p:nvPicPr>
        <p:blipFill>
          <a:blip r:embed="rId3">
            <a:extLst>
              <a:ext uri="{28A0092B-C50C-407E-A947-70E740481C1C}">
                <a14:useLocalDpi xmlns:a14="http://schemas.microsoft.com/office/drawing/2010/main" val="0"/>
              </a:ext>
            </a:extLst>
          </a:blip>
          <a:srcRect l="4903" r="2940"/>
          <a:stretch>
            <a:fillRect/>
          </a:stretch>
        </p:blipFill>
        <p:spPr bwMode="auto">
          <a:xfrm>
            <a:off x="2362200" y="2062380"/>
            <a:ext cx="6494417" cy="4490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86036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1981200" y="381001"/>
            <a:ext cx="8229600" cy="4530725"/>
          </a:xfrm>
        </p:spPr>
        <p:txBody>
          <a:bodyPr/>
          <a:lstStyle/>
          <a:p>
            <a:pPr eaLnBrk="1" hangingPunct="1">
              <a:lnSpc>
                <a:spcPct val="80000"/>
              </a:lnSpc>
              <a:buFont typeface="Wingdings" panose="05000000000000000000" pitchFamily="2" charset="2"/>
              <a:buNone/>
            </a:pPr>
            <a:r>
              <a:rPr lang="en-US" sz="3200">
                <a:latin typeface="Perpetua" panose="02020502060401020303" pitchFamily="18" charset="0"/>
              </a:rPr>
              <a:t>2. </a:t>
            </a:r>
            <a:r>
              <a:rPr lang="en-US">
                <a:latin typeface="Perpetua" panose="02020502060401020303" pitchFamily="18" charset="0"/>
              </a:rPr>
              <a:t>Correct for parallel misalignment  in the side view plane</a:t>
            </a:r>
          </a:p>
          <a:p>
            <a:endParaRPr lang="en-MY"/>
          </a:p>
        </p:txBody>
      </p:sp>
      <p:pic>
        <p:nvPicPr>
          <p:cNvPr id="36869" name="Picture 6"/>
          <p:cNvPicPr>
            <a:picLocks noChangeAspect="1" noChangeArrowheads="1"/>
          </p:cNvPicPr>
          <p:nvPr/>
        </p:nvPicPr>
        <p:blipFill>
          <a:blip r:embed="rId2">
            <a:extLst>
              <a:ext uri="{28A0092B-C50C-407E-A947-70E740481C1C}">
                <a14:useLocalDpi xmlns:a14="http://schemas.microsoft.com/office/drawing/2010/main" val="0"/>
              </a:ext>
            </a:extLst>
          </a:blip>
          <a:srcRect l="3226" r="3226"/>
          <a:stretch>
            <a:fillRect/>
          </a:stretch>
        </p:blipFill>
        <p:spPr bwMode="auto">
          <a:xfrm>
            <a:off x="2057400" y="1780730"/>
            <a:ext cx="6694714" cy="4772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4906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981200" y="381001"/>
            <a:ext cx="8229600" cy="639763"/>
          </a:xfrm>
        </p:spPr>
        <p:txBody>
          <a:bodyPr>
            <a:normAutofit/>
          </a:bodyPr>
          <a:lstStyle/>
          <a:p>
            <a:pPr eaLnBrk="1" hangingPunct="1"/>
            <a:r>
              <a:rPr lang="en-US" sz="3200" b="1" i="1" u="sng" dirty="0">
                <a:solidFill>
                  <a:srgbClr val="FF3300"/>
                </a:solidFill>
                <a:latin typeface="Times New Roman" pitchFamily="18" charset="0"/>
                <a:cs typeface="Times New Roman" pitchFamily="18" charset="0"/>
              </a:rPr>
              <a:t>1.1 Basics of Maintenance</a:t>
            </a:r>
          </a:p>
        </p:txBody>
      </p:sp>
      <p:sp>
        <p:nvSpPr>
          <p:cNvPr id="7171" name="Rectangle 3"/>
          <p:cNvSpPr>
            <a:spLocks noGrp="1" noChangeArrowheads="1"/>
          </p:cNvSpPr>
          <p:nvPr>
            <p:ph type="body" idx="1"/>
          </p:nvPr>
        </p:nvSpPr>
        <p:spPr>
          <a:xfrm>
            <a:off x="1917879" y="1295400"/>
            <a:ext cx="8382000" cy="5105400"/>
          </a:xfrm>
        </p:spPr>
        <p:txBody>
          <a:bodyPr>
            <a:normAutofit lnSpcReduction="10000"/>
          </a:bodyPr>
          <a:lstStyle/>
          <a:p>
            <a:pPr eaLnBrk="1" hangingPunct="1">
              <a:lnSpc>
                <a:spcPct val="120000"/>
              </a:lnSpc>
              <a:buFontTx/>
              <a:buNone/>
            </a:pPr>
            <a:r>
              <a:rPr lang="en-US" sz="2000" b="1" dirty="0">
                <a:solidFill>
                  <a:srgbClr val="0000FF"/>
                </a:solidFill>
                <a:latin typeface="Perpetua" panose="02020502060401020303" pitchFamily="18" charset="0"/>
              </a:rPr>
              <a:t>MAINTENANCE FACTS AND FIGURES</a:t>
            </a:r>
            <a:endParaRPr lang="en-US" sz="2000" dirty="0">
              <a:solidFill>
                <a:srgbClr val="0000FF"/>
              </a:solidFill>
              <a:latin typeface="Perpetua" panose="02020502060401020303" pitchFamily="18" charset="0"/>
            </a:endParaRPr>
          </a:p>
          <a:p>
            <a:pPr eaLnBrk="1" hangingPunct="1">
              <a:lnSpc>
                <a:spcPct val="80000"/>
              </a:lnSpc>
              <a:buFontTx/>
              <a:buNone/>
            </a:pPr>
            <a:endParaRPr lang="en-US" sz="900" dirty="0">
              <a:latin typeface="Perpetua" panose="02020502060401020303" pitchFamily="18" charset="0"/>
            </a:endParaRPr>
          </a:p>
          <a:p>
            <a:pPr algn="just" eaLnBrk="1" hangingPunct="1">
              <a:lnSpc>
                <a:spcPct val="80000"/>
              </a:lnSpc>
              <a:buFont typeface="Wingdings" panose="05000000000000000000" pitchFamily="2" charset="2"/>
              <a:buChar char="ü"/>
            </a:pPr>
            <a:r>
              <a:rPr lang="en-US" sz="2600" dirty="0">
                <a:latin typeface="Perpetua" panose="02020502060401020303" pitchFamily="18" charset="0"/>
              </a:rPr>
              <a:t>Each year </a:t>
            </a:r>
            <a:r>
              <a:rPr lang="en-US" sz="2600" dirty="0">
                <a:solidFill>
                  <a:srgbClr val="FF3300"/>
                </a:solidFill>
                <a:latin typeface="Perpetua" panose="02020502060401020303" pitchFamily="18" charset="0"/>
              </a:rPr>
              <a:t>over $300 billion</a:t>
            </a:r>
            <a:r>
              <a:rPr lang="en-US" sz="2600" dirty="0">
                <a:latin typeface="Perpetua" panose="02020502060401020303" pitchFamily="18" charset="0"/>
              </a:rPr>
              <a:t> are spent on </a:t>
            </a:r>
            <a:r>
              <a:rPr lang="en-US" sz="2600" dirty="0">
                <a:solidFill>
                  <a:srgbClr val="FF3300"/>
                </a:solidFill>
                <a:latin typeface="Perpetua" panose="02020502060401020303" pitchFamily="18" charset="0"/>
              </a:rPr>
              <a:t>plant maintenance and operations</a:t>
            </a:r>
            <a:r>
              <a:rPr lang="en-US" sz="2600" dirty="0">
                <a:latin typeface="Perpetua" panose="02020502060401020303" pitchFamily="18" charset="0"/>
              </a:rPr>
              <a:t> </a:t>
            </a:r>
            <a:r>
              <a:rPr lang="en-US" sz="2600" dirty="0">
                <a:solidFill>
                  <a:srgbClr val="FF3300"/>
                </a:solidFill>
                <a:latin typeface="Perpetua" panose="02020502060401020303" pitchFamily="18" charset="0"/>
              </a:rPr>
              <a:t>by U.S. industry</a:t>
            </a:r>
            <a:r>
              <a:rPr lang="en-US" sz="2600" dirty="0">
                <a:latin typeface="Perpetua" panose="02020502060401020303" pitchFamily="18" charset="0"/>
              </a:rPr>
              <a:t>, and it is estimated that approximately </a:t>
            </a:r>
            <a:r>
              <a:rPr lang="en-US" sz="2600" dirty="0">
                <a:solidFill>
                  <a:srgbClr val="FF3300"/>
                </a:solidFill>
                <a:latin typeface="Perpetua" panose="02020502060401020303" pitchFamily="18" charset="0"/>
              </a:rPr>
              <a:t>80%</a:t>
            </a:r>
            <a:r>
              <a:rPr lang="en-US" sz="2600" dirty="0">
                <a:latin typeface="Perpetua" panose="02020502060401020303" pitchFamily="18" charset="0"/>
              </a:rPr>
              <a:t> of this is spent to </a:t>
            </a:r>
            <a:r>
              <a:rPr lang="en-US" sz="2600" dirty="0">
                <a:solidFill>
                  <a:srgbClr val="FF3300"/>
                </a:solidFill>
                <a:latin typeface="Perpetua" panose="02020502060401020303" pitchFamily="18" charset="0"/>
              </a:rPr>
              <a:t>correct the chronic failure of machines, systems, and people</a:t>
            </a:r>
            <a:r>
              <a:rPr lang="en-US" sz="2600" dirty="0">
                <a:latin typeface="Perpetua" panose="02020502060401020303" pitchFamily="18" charset="0"/>
              </a:rPr>
              <a:t>.</a:t>
            </a:r>
          </a:p>
          <a:p>
            <a:pPr algn="just" eaLnBrk="1" hangingPunct="1">
              <a:lnSpc>
                <a:spcPct val="80000"/>
              </a:lnSpc>
              <a:buFontTx/>
              <a:buNone/>
            </a:pPr>
            <a:endParaRPr lang="en-US" sz="1000" dirty="0">
              <a:latin typeface="Perpetua" panose="02020502060401020303" pitchFamily="18" charset="0"/>
            </a:endParaRPr>
          </a:p>
          <a:p>
            <a:pPr algn="just" eaLnBrk="1" hangingPunct="1">
              <a:lnSpc>
                <a:spcPct val="80000"/>
              </a:lnSpc>
              <a:buFont typeface="Wingdings" panose="05000000000000000000" pitchFamily="2" charset="2"/>
              <a:buChar char="ü"/>
            </a:pPr>
            <a:r>
              <a:rPr lang="en-US" sz="2600" dirty="0">
                <a:latin typeface="Perpetua" panose="02020502060401020303" pitchFamily="18" charset="0"/>
              </a:rPr>
              <a:t>In 1970, a British Ministry of Technology Working Party report estimated that maintenance cost in the </a:t>
            </a:r>
            <a:r>
              <a:rPr lang="en-US" sz="2600" dirty="0">
                <a:solidFill>
                  <a:srgbClr val="FF3300"/>
                </a:solidFill>
                <a:latin typeface="Perpetua" panose="02020502060401020303" pitchFamily="18" charset="0"/>
              </a:rPr>
              <a:t>United Kingdom (UK)</a:t>
            </a:r>
            <a:r>
              <a:rPr lang="en-US" sz="2600" dirty="0">
                <a:latin typeface="Perpetua" panose="02020502060401020303" pitchFamily="18" charset="0"/>
              </a:rPr>
              <a:t> was approximately </a:t>
            </a:r>
            <a:r>
              <a:rPr lang="en-US" sz="2600" dirty="0">
                <a:solidFill>
                  <a:srgbClr val="FF3300"/>
                </a:solidFill>
                <a:latin typeface="Perpetua" panose="02020502060401020303" pitchFamily="18" charset="0"/>
              </a:rPr>
              <a:t>£3000 million annually</a:t>
            </a:r>
            <a:r>
              <a:rPr lang="en-US" sz="2600" dirty="0">
                <a:latin typeface="Perpetua" panose="02020502060401020303" pitchFamily="18" charset="0"/>
              </a:rPr>
              <a:t>.</a:t>
            </a:r>
          </a:p>
          <a:p>
            <a:pPr algn="just" eaLnBrk="1" hangingPunct="1">
              <a:lnSpc>
                <a:spcPct val="80000"/>
              </a:lnSpc>
              <a:buFont typeface="Wingdings" panose="05000000000000000000" pitchFamily="2" charset="2"/>
              <a:buChar char="ü"/>
            </a:pPr>
            <a:endParaRPr lang="en-US" sz="2600" dirty="0">
              <a:latin typeface="Perpetua" panose="02020502060401020303" pitchFamily="18" charset="0"/>
            </a:endParaRPr>
          </a:p>
          <a:p>
            <a:pPr algn="just" eaLnBrk="1" hangingPunct="1">
              <a:lnSpc>
                <a:spcPct val="80000"/>
              </a:lnSpc>
              <a:buFontTx/>
              <a:buNone/>
            </a:pPr>
            <a:endParaRPr lang="en-US" sz="400" dirty="0">
              <a:latin typeface="Perpetua" panose="02020502060401020303" pitchFamily="18" charset="0"/>
            </a:endParaRPr>
          </a:p>
          <a:p>
            <a:pPr lvl="0" algn="just">
              <a:lnSpc>
                <a:spcPct val="80000"/>
              </a:lnSpc>
              <a:buFont typeface="Wingdings" panose="05000000000000000000" pitchFamily="2" charset="2"/>
              <a:buChar char="ü"/>
            </a:pPr>
            <a:r>
              <a:rPr lang="en-US" sz="2600" dirty="0">
                <a:solidFill>
                  <a:prstClr val="black"/>
                </a:solidFill>
                <a:latin typeface="Perpetua" panose="02020502060401020303" pitchFamily="18" charset="0"/>
              </a:rPr>
              <a:t>Annually, the cost of maintaining a military </a:t>
            </a:r>
            <a:r>
              <a:rPr lang="en-US" sz="2600" dirty="0">
                <a:solidFill>
                  <a:srgbClr val="FF3300"/>
                </a:solidFill>
                <a:latin typeface="Perpetua" panose="02020502060401020303" pitchFamily="18" charset="0"/>
              </a:rPr>
              <a:t>jet aircraft</a:t>
            </a:r>
            <a:r>
              <a:rPr lang="en-US" sz="2600" dirty="0">
                <a:solidFill>
                  <a:prstClr val="black"/>
                </a:solidFill>
                <a:latin typeface="Perpetua" panose="02020502060401020303" pitchFamily="18" charset="0"/>
              </a:rPr>
              <a:t> is around </a:t>
            </a:r>
            <a:r>
              <a:rPr lang="en-US" sz="2600" dirty="0">
                <a:solidFill>
                  <a:srgbClr val="FF3300"/>
                </a:solidFill>
                <a:latin typeface="Perpetua" panose="02020502060401020303" pitchFamily="18" charset="0"/>
              </a:rPr>
              <a:t>$1.6 million;</a:t>
            </a:r>
            <a:r>
              <a:rPr lang="en-US" sz="2600" dirty="0">
                <a:solidFill>
                  <a:prstClr val="black"/>
                </a:solidFill>
                <a:latin typeface="Perpetua" panose="02020502060401020303" pitchFamily="18" charset="0"/>
              </a:rPr>
              <a:t> approximately </a:t>
            </a:r>
            <a:r>
              <a:rPr lang="en-US" sz="2600" dirty="0">
                <a:solidFill>
                  <a:srgbClr val="FF3300"/>
                </a:solidFill>
                <a:latin typeface="Perpetua" panose="02020502060401020303" pitchFamily="18" charset="0"/>
              </a:rPr>
              <a:t>11% of the total operating cost</a:t>
            </a:r>
            <a:r>
              <a:rPr lang="en-US" sz="2600" dirty="0">
                <a:solidFill>
                  <a:prstClr val="black"/>
                </a:solidFill>
                <a:latin typeface="Perpetua" panose="02020502060401020303" pitchFamily="18" charset="0"/>
              </a:rPr>
              <a:t> for an aircraft is spent on maintenance activities. </a:t>
            </a:r>
          </a:p>
          <a:p>
            <a:pPr algn="just" eaLnBrk="1" hangingPunct="1">
              <a:lnSpc>
                <a:spcPct val="80000"/>
              </a:lnSpc>
              <a:buFontTx/>
              <a:buNone/>
            </a:pPr>
            <a:endParaRPr lang="en-US" sz="700" dirty="0">
              <a:latin typeface="Perpetua" panose="02020502060401020303" pitchFamily="18" charset="0"/>
            </a:endParaRPr>
          </a:p>
        </p:txBody>
      </p:sp>
    </p:spTree>
    <p:extLst>
      <p:ext uri="{BB962C8B-B14F-4D97-AF65-F5344CB8AC3E}">
        <p14:creationId xmlns:p14="http://schemas.microsoft.com/office/powerpoint/2010/main" val="4921085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a:xfrm>
            <a:off x="2057400" y="533400"/>
            <a:ext cx="8305800" cy="5181600"/>
          </a:xfrm>
        </p:spPr>
        <p:txBody>
          <a:bodyPr/>
          <a:lstStyle/>
          <a:p>
            <a:pPr eaLnBrk="1" hangingPunct="1">
              <a:buFontTx/>
              <a:buNone/>
            </a:pPr>
            <a:r>
              <a:rPr lang="en-US" sz="2400" b="1">
                <a:latin typeface="Perpetua" panose="02020502060401020303" pitchFamily="18" charset="0"/>
              </a:rPr>
              <a:t>3. </a:t>
            </a:r>
            <a:r>
              <a:rPr lang="en-US">
                <a:latin typeface="Perpetua" panose="02020502060401020303" pitchFamily="18" charset="0"/>
              </a:rPr>
              <a:t>Correct for angular misalignment in the top view plane</a:t>
            </a:r>
          </a:p>
          <a:p>
            <a:pPr eaLnBrk="1" hangingPunct="1">
              <a:buFontTx/>
              <a:buNone/>
            </a:pPr>
            <a:endParaRPr lang="en-US">
              <a:latin typeface="Perpetua" panose="02020502060401020303" pitchFamily="18" charset="0"/>
            </a:endParaRPr>
          </a:p>
          <a:p>
            <a:pPr eaLnBrk="1" hangingPunct="1">
              <a:buFontTx/>
              <a:buNone/>
            </a:pPr>
            <a:endParaRPr lang="en-US" sz="4000">
              <a:latin typeface="Perpetua" panose="02020502060401020303" pitchFamily="18" charset="0"/>
            </a:endParaRPr>
          </a:p>
          <a:p>
            <a:pPr eaLnBrk="1" hangingPunct="1">
              <a:buFontTx/>
              <a:buNone/>
            </a:pPr>
            <a:endParaRPr lang="en-US" sz="4000">
              <a:latin typeface="Perpetua" panose="02020502060401020303" pitchFamily="18" charset="0"/>
            </a:endParaRPr>
          </a:p>
          <a:p>
            <a:pPr eaLnBrk="1" hangingPunct="1">
              <a:buFontTx/>
              <a:buNone/>
            </a:pPr>
            <a:endParaRPr lang="en-US" sz="4000">
              <a:latin typeface="Perpetua" panose="02020502060401020303" pitchFamily="18" charset="0"/>
            </a:endParaRPr>
          </a:p>
          <a:p>
            <a:pPr eaLnBrk="1" hangingPunct="1">
              <a:buFontTx/>
              <a:buNone/>
            </a:pPr>
            <a:endParaRPr lang="en-US" b="1">
              <a:latin typeface="Perpetua" panose="02020502060401020303" pitchFamily="18" charset="0"/>
            </a:endParaRPr>
          </a:p>
        </p:txBody>
      </p:sp>
      <p:sp>
        <p:nvSpPr>
          <p:cNvPr id="37891" name="Rectangle 4"/>
          <p:cNvSpPr>
            <a:spLocks noChangeArrowheads="1"/>
          </p:cNvSpPr>
          <p:nvPr/>
        </p:nvSpPr>
        <p:spPr bwMode="auto">
          <a:xfrm>
            <a:off x="1524001" y="3475365"/>
            <a:ext cx="1847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Perpetua" panose="02020502060401020303" pitchFamily="18" charset="0"/>
              </a:defRPr>
            </a:lvl1pPr>
            <a:lvl2pPr marL="742950" indent="-285750" eaLnBrk="0" hangingPunct="0">
              <a:defRPr sz="2800">
                <a:solidFill>
                  <a:schemeClr val="tx1"/>
                </a:solidFill>
                <a:latin typeface="Perpetua" panose="02020502060401020303" pitchFamily="18" charset="0"/>
              </a:defRPr>
            </a:lvl2pPr>
            <a:lvl3pPr marL="1143000" indent="-228600" eaLnBrk="0" hangingPunct="0">
              <a:defRPr sz="2800">
                <a:solidFill>
                  <a:schemeClr val="tx1"/>
                </a:solidFill>
                <a:latin typeface="Perpetua" panose="02020502060401020303" pitchFamily="18" charset="0"/>
              </a:defRPr>
            </a:lvl3pPr>
            <a:lvl4pPr marL="1600200" indent="-228600" eaLnBrk="0" hangingPunct="0">
              <a:defRPr sz="2800">
                <a:solidFill>
                  <a:schemeClr val="tx1"/>
                </a:solidFill>
                <a:latin typeface="Perpetua" panose="02020502060401020303" pitchFamily="18" charset="0"/>
              </a:defRPr>
            </a:lvl4pPr>
            <a:lvl5pPr marL="2057400" indent="-228600" eaLnBrk="0" hangingPunct="0">
              <a:defRPr sz="2800">
                <a:solidFill>
                  <a:schemeClr val="tx1"/>
                </a:solidFill>
                <a:latin typeface="Perpetua" panose="02020502060401020303" pitchFamily="18" charset="0"/>
              </a:defRPr>
            </a:lvl5pPr>
            <a:lvl6pPr marL="2514600" indent="-228600" algn="ctr" eaLnBrk="0" fontAlgn="base" hangingPunct="0">
              <a:spcBef>
                <a:spcPct val="0"/>
              </a:spcBef>
              <a:spcAft>
                <a:spcPct val="0"/>
              </a:spcAft>
              <a:defRPr sz="2800">
                <a:solidFill>
                  <a:schemeClr val="tx1"/>
                </a:solidFill>
                <a:latin typeface="Perpetua" panose="02020502060401020303" pitchFamily="18" charset="0"/>
              </a:defRPr>
            </a:lvl6pPr>
            <a:lvl7pPr marL="2971800" indent="-228600" algn="ctr" eaLnBrk="0" fontAlgn="base" hangingPunct="0">
              <a:spcBef>
                <a:spcPct val="0"/>
              </a:spcBef>
              <a:spcAft>
                <a:spcPct val="0"/>
              </a:spcAft>
              <a:defRPr sz="2800">
                <a:solidFill>
                  <a:schemeClr val="tx1"/>
                </a:solidFill>
                <a:latin typeface="Perpetua" panose="02020502060401020303" pitchFamily="18" charset="0"/>
              </a:defRPr>
            </a:lvl7pPr>
            <a:lvl8pPr marL="3429000" indent="-228600" algn="ctr" eaLnBrk="0" fontAlgn="base" hangingPunct="0">
              <a:spcBef>
                <a:spcPct val="0"/>
              </a:spcBef>
              <a:spcAft>
                <a:spcPct val="0"/>
              </a:spcAft>
              <a:defRPr sz="2800">
                <a:solidFill>
                  <a:schemeClr val="tx1"/>
                </a:solidFill>
                <a:latin typeface="Perpetua" panose="02020502060401020303" pitchFamily="18" charset="0"/>
              </a:defRPr>
            </a:lvl8pPr>
            <a:lvl9pPr marL="3886200" indent="-228600" algn="ctr" eaLnBrk="0" fontAlgn="base" hangingPunct="0">
              <a:spcBef>
                <a:spcPct val="0"/>
              </a:spcBef>
              <a:spcAft>
                <a:spcPct val="0"/>
              </a:spcAft>
              <a:defRPr sz="2800">
                <a:solidFill>
                  <a:schemeClr val="tx1"/>
                </a:solidFill>
                <a:latin typeface="Perpetua" panose="02020502060401020303" pitchFamily="18" charset="0"/>
              </a:defRPr>
            </a:lvl9pPr>
          </a:lstStyle>
          <a:p>
            <a:pPr eaLnBrk="1" hangingPunct="1"/>
            <a:endParaRPr lang="en-US"/>
          </a:p>
        </p:txBody>
      </p:sp>
      <p:pic>
        <p:nvPicPr>
          <p:cNvPr id="37892" name="Picture 6"/>
          <p:cNvPicPr>
            <a:picLocks noChangeAspect="1" noChangeArrowheads="1"/>
          </p:cNvPicPr>
          <p:nvPr/>
        </p:nvPicPr>
        <p:blipFill>
          <a:blip r:embed="rId3">
            <a:extLst>
              <a:ext uri="{28A0092B-C50C-407E-A947-70E740481C1C}">
                <a14:useLocalDpi xmlns:a14="http://schemas.microsoft.com/office/drawing/2010/main" val="0"/>
              </a:ext>
            </a:extLst>
          </a:blip>
          <a:srcRect l="5263"/>
          <a:stretch>
            <a:fillRect/>
          </a:stretch>
        </p:blipFill>
        <p:spPr bwMode="auto">
          <a:xfrm>
            <a:off x="2209800" y="1229642"/>
            <a:ext cx="6768799" cy="4491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8234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1319349" y="457201"/>
            <a:ext cx="8891451" cy="5673725"/>
          </a:xfrm>
        </p:spPr>
        <p:txBody>
          <a:bodyPr/>
          <a:lstStyle/>
          <a:p>
            <a:pPr eaLnBrk="1" hangingPunct="1">
              <a:buFontTx/>
              <a:buNone/>
            </a:pPr>
            <a:r>
              <a:rPr lang="en-US" sz="3200" b="1" dirty="0">
                <a:latin typeface="Perpetua" panose="02020502060401020303" pitchFamily="18" charset="0"/>
              </a:rPr>
              <a:t>4. </a:t>
            </a:r>
            <a:r>
              <a:rPr lang="en-US" sz="3200" dirty="0">
                <a:latin typeface="Perpetua" panose="02020502060401020303" pitchFamily="18" charset="0"/>
              </a:rPr>
              <a:t>Correct for parallel misalignment in the top view plane</a:t>
            </a:r>
          </a:p>
        </p:txBody>
      </p:sp>
      <p:pic>
        <p:nvPicPr>
          <p:cNvPr id="38917" name="Picture 7"/>
          <p:cNvPicPr>
            <a:picLocks noChangeAspect="1" noChangeArrowheads="1"/>
          </p:cNvPicPr>
          <p:nvPr/>
        </p:nvPicPr>
        <p:blipFill>
          <a:blip r:embed="rId2">
            <a:extLst>
              <a:ext uri="{28A0092B-C50C-407E-A947-70E740481C1C}">
                <a14:useLocalDpi xmlns:a14="http://schemas.microsoft.com/office/drawing/2010/main" val="0"/>
              </a:ext>
            </a:extLst>
          </a:blip>
          <a:srcRect r="3093"/>
          <a:stretch>
            <a:fillRect/>
          </a:stretch>
        </p:blipFill>
        <p:spPr bwMode="auto">
          <a:xfrm>
            <a:off x="2209800" y="1550304"/>
            <a:ext cx="6803571" cy="4580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38972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9895" y="516835"/>
            <a:ext cx="9448800" cy="1212574"/>
          </a:xfrm>
          <a:ln>
            <a:solidFill>
              <a:schemeClr val="accent1"/>
            </a:solidFill>
          </a:ln>
        </p:spPr>
        <p:txBody>
          <a:bodyPr>
            <a:noAutofit/>
          </a:bodyPr>
          <a:lstStyle/>
          <a:p>
            <a:pPr lvl="0">
              <a:lnSpc>
                <a:spcPct val="150000"/>
              </a:lnSpc>
              <a:spcBef>
                <a:spcPct val="20000"/>
              </a:spcBef>
            </a:pPr>
            <a:r>
              <a:rPr lang="en-US" sz="2400" b="1" dirty="0">
                <a:latin typeface="Albertus Medium" panose="020E0602030304020304" pitchFamily="34" charset="0"/>
                <a:ea typeface="+mn-ea"/>
                <a:cs typeface="Times New Roman" pitchFamily="18" charset="0"/>
              </a:rPr>
              <a:t>CHAPTER-  2</a:t>
            </a:r>
            <a:br>
              <a:rPr lang="en-US" sz="2400" b="1" dirty="0">
                <a:latin typeface="Albertus Medium" panose="020E0602030304020304" pitchFamily="34" charset="0"/>
                <a:ea typeface="+mn-ea"/>
                <a:cs typeface="Times New Roman" pitchFamily="18" charset="0"/>
              </a:rPr>
            </a:br>
            <a:r>
              <a:rPr lang="en-US" sz="2400" b="1" dirty="0">
                <a:latin typeface="Albertus Medium" panose="020E0602030304020304" pitchFamily="34" charset="0"/>
                <a:ea typeface="+mn-ea"/>
                <a:cs typeface="Times New Roman" pitchFamily="18" charset="0"/>
              </a:rPr>
              <a:t>FUNDAMENTALS OF THE THEORY OF DAMAGES</a:t>
            </a:r>
            <a:endParaRPr lang="en-US" sz="2400" b="1" dirty="0">
              <a:latin typeface="Albertus Medium" panose="020E0602030304020304" pitchFamily="34" charset="0"/>
              <a:cs typeface="Times New Roman" pitchFamily="18" charset="0"/>
            </a:endParaRPr>
          </a:p>
        </p:txBody>
      </p:sp>
      <p:sp>
        <p:nvSpPr>
          <p:cNvPr id="3" name="Subtitle 2"/>
          <p:cNvSpPr>
            <a:spLocks noGrp="1"/>
          </p:cNvSpPr>
          <p:nvPr>
            <p:ph type="subTitle" idx="1"/>
          </p:nvPr>
        </p:nvSpPr>
        <p:spPr>
          <a:xfrm>
            <a:off x="609600" y="1981200"/>
            <a:ext cx="10820400" cy="4724400"/>
          </a:xfrm>
        </p:spPr>
        <p:txBody>
          <a:bodyPr>
            <a:noAutofit/>
          </a:bodyPr>
          <a:lstStyle/>
          <a:p>
            <a:pPr marL="457200" indent="-457200" algn="just">
              <a:lnSpc>
                <a:spcPct val="150000"/>
              </a:lnSpc>
              <a:buFont typeface="Wingdings" pitchFamily="2" charset="2"/>
              <a:buChar char="ü"/>
            </a:pPr>
            <a:r>
              <a:rPr lang="en-US" sz="2800" dirty="0">
                <a:solidFill>
                  <a:schemeClr val="tx1"/>
                </a:solidFill>
                <a:latin typeface="Times New Roman" pitchFamily="18" charset="0"/>
                <a:cs typeface="Times New Roman" pitchFamily="18" charset="0"/>
              </a:rPr>
              <a:t>Damages  are  causes  for  the  </a:t>
            </a:r>
            <a:r>
              <a:rPr lang="en-US" sz="2800" dirty="0">
                <a:solidFill>
                  <a:srgbClr val="00B050"/>
                </a:solidFill>
                <a:latin typeface="Times New Roman" pitchFamily="18" charset="0"/>
                <a:cs typeface="Times New Roman" pitchFamily="18" charset="0"/>
              </a:rPr>
              <a:t>loss  of  functionability </a:t>
            </a:r>
            <a:r>
              <a:rPr lang="en-US" sz="2800" dirty="0">
                <a:solidFill>
                  <a:schemeClr val="tx1"/>
                </a:solidFill>
                <a:latin typeface="Times New Roman" pitchFamily="18" charset="0"/>
                <a:cs typeface="Times New Roman" pitchFamily="18" charset="0"/>
              </a:rPr>
              <a:t> or  </a:t>
            </a:r>
            <a:r>
              <a:rPr lang="en-US" sz="2800" dirty="0">
                <a:solidFill>
                  <a:srgbClr val="00B050"/>
                </a:solidFill>
                <a:latin typeface="Times New Roman" pitchFamily="18" charset="0"/>
                <a:cs typeface="Times New Roman" pitchFamily="18" charset="0"/>
              </a:rPr>
              <a:t>workability </a:t>
            </a:r>
            <a:r>
              <a:rPr lang="en-US" sz="2800" dirty="0">
                <a:solidFill>
                  <a:schemeClr val="tx1"/>
                </a:solidFill>
                <a:latin typeface="Times New Roman" pitchFamily="18" charset="0"/>
                <a:cs typeface="Times New Roman" pitchFamily="18" charset="0"/>
              </a:rPr>
              <a:t> of  a  </a:t>
            </a:r>
            <a:r>
              <a:rPr lang="en-US" sz="2800" dirty="0">
                <a:solidFill>
                  <a:srgbClr val="FF0000"/>
                </a:solidFill>
                <a:latin typeface="Times New Roman" pitchFamily="18" charset="0"/>
                <a:cs typeface="Times New Roman" pitchFamily="18" charset="0"/>
              </a:rPr>
              <a:t>means  of  production,</a:t>
            </a:r>
            <a:r>
              <a:rPr lang="en-US" sz="2800" dirty="0">
                <a:solidFill>
                  <a:schemeClr val="tx1"/>
                </a:solidFill>
                <a:latin typeface="Times New Roman" pitchFamily="18" charset="0"/>
                <a:cs typeface="Times New Roman" pitchFamily="18" charset="0"/>
              </a:rPr>
              <a:t> if proper action is not taken against them.</a:t>
            </a:r>
          </a:p>
          <a:p>
            <a:pPr marL="457200" indent="-457200" algn="just">
              <a:lnSpc>
                <a:spcPct val="150000"/>
              </a:lnSpc>
              <a:buFont typeface="Wingdings" pitchFamily="2" charset="2"/>
              <a:buChar char="ü"/>
            </a:pPr>
            <a:r>
              <a:rPr lang="en-US" sz="2800" dirty="0">
                <a:solidFill>
                  <a:schemeClr val="tx1"/>
                </a:solidFill>
                <a:latin typeface="Times New Roman" pitchFamily="18" charset="0"/>
                <a:cs typeface="Times New Roman" pitchFamily="18" charset="0"/>
              </a:rPr>
              <a:t>Even  with  optimum  design  and  operation conditions  damages  are  unavoidable.  </a:t>
            </a:r>
          </a:p>
          <a:p>
            <a:pPr marL="457200" indent="-457200" algn="just">
              <a:lnSpc>
                <a:spcPct val="150000"/>
              </a:lnSpc>
              <a:buFont typeface="Wingdings" pitchFamily="2" charset="2"/>
              <a:buChar char="ü"/>
            </a:pPr>
            <a:r>
              <a:rPr lang="en-US" sz="2800" dirty="0">
                <a:solidFill>
                  <a:schemeClr val="tx1"/>
                </a:solidFill>
                <a:latin typeface="Times New Roman" pitchFamily="18" charset="0"/>
                <a:cs typeface="Times New Roman" pitchFamily="18" charset="0"/>
              </a:rPr>
              <a:t>Thus damages  are  the  reasons  for  the  existence  of  a maintenance organization.</a:t>
            </a:r>
          </a:p>
        </p:txBody>
      </p:sp>
    </p:spTree>
    <p:extLst>
      <p:ext uri="{BB962C8B-B14F-4D97-AF65-F5344CB8AC3E}">
        <p14:creationId xmlns:p14="http://schemas.microsoft.com/office/powerpoint/2010/main" val="14074681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228600"/>
            <a:ext cx="6248400" cy="556417"/>
          </a:xfrm>
          <a:ln>
            <a:solidFill>
              <a:srgbClr val="00B050"/>
            </a:solidFill>
          </a:ln>
        </p:spPr>
        <p:txBody>
          <a:bodyPr>
            <a:noAutofit/>
          </a:bodyPr>
          <a:lstStyle/>
          <a:p>
            <a:r>
              <a:rPr lang="en-US" sz="2800" dirty="0">
                <a:latin typeface="Lucida Calligraphy" panose="03010101010101010101" pitchFamily="66" charset="0"/>
                <a:cs typeface="Times New Roman" pitchFamily="18" charset="0"/>
              </a:rPr>
              <a:t>2.1. Classification of Damages</a:t>
            </a:r>
          </a:p>
        </p:txBody>
      </p:sp>
      <p:sp>
        <p:nvSpPr>
          <p:cNvPr id="3" name="Content Placeholder 2"/>
          <p:cNvSpPr>
            <a:spLocks noGrp="1"/>
          </p:cNvSpPr>
          <p:nvPr>
            <p:ph idx="1"/>
          </p:nvPr>
        </p:nvSpPr>
        <p:spPr>
          <a:xfrm>
            <a:off x="1828800" y="785018"/>
            <a:ext cx="8458200" cy="6301582"/>
          </a:xfrm>
        </p:spPr>
        <p:txBody>
          <a:bodyPr>
            <a:normAutofit/>
          </a:bodyPr>
          <a:lstStyle/>
          <a:p>
            <a:pPr marL="0" indent="0" algn="just">
              <a:buNone/>
            </a:pPr>
            <a:r>
              <a:rPr lang="en-US" sz="2400" dirty="0">
                <a:latin typeface="Times New Roman" pitchFamily="18" charset="0"/>
                <a:cs typeface="Times New Roman" pitchFamily="18" charset="0"/>
              </a:rPr>
              <a:t>The  use-value  of  equipment  or  a  </a:t>
            </a:r>
            <a:r>
              <a:rPr lang="en-US" sz="2400" dirty="0">
                <a:solidFill>
                  <a:srgbClr val="00B050"/>
                </a:solidFill>
                <a:latin typeface="Times New Roman" pitchFamily="18" charset="0"/>
                <a:cs typeface="Times New Roman" pitchFamily="18" charset="0"/>
              </a:rPr>
              <a:t>means  of  production</a:t>
            </a:r>
            <a:r>
              <a:rPr lang="en-US" sz="2400" dirty="0">
                <a:latin typeface="Times New Roman" pitchFamily="18" charset="0"/>
                <a:cs typeface="Times New Roman" pitchFamily="18" charset="0"/>
              </a:rPr>
              <a:t>  is  affected  by  two  processes.  These  are </a:t>
            </a:r>
            <a:r>
              <a:rPr lang="en-US" sz="2400" dirty="0">
                <a:solidFill>
                  <a:srgbClr val="FF0000"/>
                </a:solidFill>
                <a:latin typeface="Times New Roman" pitchFamily="18" charset="0"/>
                <a:cs typeface="Times New Roman" pitchFamily="18" charset="0"/>
              </a:rPr>
              <a:t>technological  processes  </a:t>
            </a:r>
            <a:r>
              <a:rPr lang="en-US" sz="2400" dirty="0">
                <a:latin typeface="Times New Roman" pitchFamily="18" charset="0"/>
                <a:cs typeface="Times New Roman" pitchFamily="18" charset="0"/>
              </a:rPr>
              <a:t>and  </a:t>
            </a:r>
            <a:r>
              <a:rPr lang="en-US" sz="2400" dirty="0">
                <a:solidFill>
                  <a:srgbClr val="FF0000"/>
                </a:solidFill>
                <a:latin typeface="Times New Roman" pitchFamily="18" charset="0"/>
                <a:cs typeface="Times New Roman" pitchFamily="18" charset="0"/>
              </a:rPr>
              <a:t>technical  and economical processes.</a:t>
            </a:r>
          </a:p>
        </p:txBody>
      </p:sp>
      <p:grpSp>
        <p:nvGrpSpPr>
          <p:cNvPr id="52" name="Group 51"/>
          <p:cNvGrpSpPr/>
          <p:nvPr/>
        </p:nvGrpSpPr>
        <p:grpSpPr>
          <a:xfrm>
            <a:off x="1665514" y="2133600"/>
            <a:ext cx="8610600" cy="4114800"/>
            <a:chOff x="152400" y="2209800"/>
            <a:chExt cx="8610600" cy="3581400"/>
          </a:xfrm>
        </p:grpSpPr>
        <p:sp>
          <p:nvSpPr>
            <p:cNvPr id="4" name="Round Diagonal Corner Rectangle 3"/>
            <p:cNvSpPr/>
            <p:nvPr/>
          </p:nvSpPr>
          <p:spPr>
            <a:xfrm>
              <a:off x="3048000" y="2209800"/>
              <a:ext cx="3581400" cy="685800"/>
            </a:xfrm>
            <a:prstGeom prst="round2Diag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dirty="0">
                  <a:solidFill>
                    <a:schemeClr val="tx1"/>
                  </a:solidFill>
                  <a:latin typeface="Times New Roman" pitchFamily="18" charset="0"/>
                  <a:cs typeface="Times New Roman" pitchFamily="18" charset="0"/>
                </a:rPr>
                <a:t>Processes reducing </a:t>
              </a:r>
            </a:p>
            <a:p>
              <a:pPr algn="ctr"/>
              <a:r>
                <a:rPr lang="en-US" sz="2400" dirty="0">
                  <a:solidFill>
                    <a:schemeClr val="tx1"/>
                  </a:solidFill>
                  <a:latin typeface="Times New Roman" pitchFamily="18" charset="0"/>
                  <a:cs typeface="Times New Roman" pitchFamily="18" charset="0"/>
                </a:rPr>
                <a:t>Use - value</a:t>
              </a:r>
            </a:p>
          </p:txBody>
        </p:sp>
        <p:cxnSp>
          <p:nvCxnSpPr>
            <p:cNvPr id="6" name="Straight Connector 5"/>
            <p:cNvCxnSpPr>
              <a:stCxn id="4" idx="1"/>
            </p:cNvCxnSpPr>
            <p:nvPr/>
          </p:nvCxnSpPr>
          <p:spPr>
            <a:xfrm>
              <a:off x="4838700" y="2895600"/>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2437505" y="3207224"/>
              <a:ext cx="4802389" cy="0"/>
            </a:xfrm>
            <a:prstGeom prst="line">
              <a:avLst/>
            </a:prstGeom>
          </p:spPr>
          <p:style>
            <a:lnRef idx="1">
              <a:schemeClr val="dk1"/>
            </a:lnRef>
            <a:fillRef idx="0">
              <a:schemeClr val="dk1"/>
            </a:fillRef>
            <a:effectRef idx="0">
              <a:schemeClr val="dk1"/>
            </a:effectRef>
            <a:fontRef idx="minor">
              <a:schemeClr val="tx1"/>
            </a:fontRef>
          </p:style>
        </p:cxnSp>
        <p:sp>
          <p:nvSpPr>
            <p:cNvPr id="12" name="Round Diagonal Corner Rectangle 11"/>
            <p:cNvSpPr/>
            <p:nvPr/>
          </p:nvSpPr>
          <p:spPr>
            <a:xfrm>
              <a:off x="686936" y="3438965"/>
              <a:ext cx="3581400" cy="685800"/>
            </a:xfrm>
            <a:prstGeom prst="round2Diag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dirty="0">
                  <a:solidFill>
                    <a:schemeClr val="tx1"/>
                  </a:solidFill>
                  <a:latin typeface="Times New Roman" pitchFamily="18" charset="0"/>
                  <a:cs typeface="Times New Roman" pitchFamily="18" charset="0"/>
                </a:rPr>
                <a:t>Technological process</a:t>
              </a:r>
            </a:p>
            <a:p>
              <a:pPr algn="ctr"/>
              <a:r>
                <a:rPr lang="en-US" sz="2400" dirty="0">
                  <a:solidFill>
                    <a:schemeClr val="tx1"/>
                  </a:solidFill>
                  <a:latin typeface="Times New Roman" pitchFamily="18" charset="0"/>
                  <a:cs typeface="Times New Roman" pitchFamily="18" charset="0"/>
                </a:rPr>
                <a:t>(change of state)</a:t>
              </a:r>
            </a:p>
          </p:txBody>
        </p:sp>
        <p:sp>
          <p:nvSpPr>
            <p:cNvPr id="13" name="Round Diagonal Corner Rectangle 12"/>
            <p:cNvSpPr/>
            <p:nvPr/>
          </p:nvSpPr>
          <p:spPr>
            <a:xfrm>
              <a:off x="5181600" y="3390900"/>
              <a:ext cx="3581400" cy="685800"/>
            </a:xfrm>
            <a:prstGeom prst="round2Diag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dirty="0">
                  <a:solidFill>
                    <a:schemeClr val="tx1"/>
                  </a:solidFill>
                  <a:latin typeface="Times New Roman" pitchFamily="18" charset="0"/>
                  <a:cs typeface="Times New Roman" pitchFamily="18" charset="0"/>
                </a:rPr>
                <a:t>Technical -economical </a:t>
              </a:r>
            </a:p>
            <a:p>
              <a:pPr algn="ctr"/>
              <a:r>
                <a:rPr lang="en-US" sz="2400" dirty="0">
                  <a:solidFill>
                    <a:schemeClr val="tx1"/>
                  </a:solidFill>
                  <a:latin typeface="Times New Roman" pitchFamily="18" charset="0"/>
                  <a:cs typeface="Times New Roman" pitchFamily="18" charset="0"/>
                </a:rPr>
                <a:t>processes</a:t>
              </a:r>
            </a:p>
          </p:txBody>
        </p:sp>
        <p:cxnSp>
          <p:nvCxnSpPr>
            <p:cNvPr id="14" name="Straight Connector 13"/>
            <p:cNvCxnSpPr/>
            <p:nvPr/>
          </p:nvCxnSpPr>
          <p:spPr>
            <a:xfrm>
              <a:off x="2437505" y="4188427"/>
              <a:ext cx="0" cy="178192"/>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7239894" y="4112228"/>
              <a:ext cx="0" cy="254391"/>
            </a:xfrm>
            <a:prstGeom prst="line">
              <a:avLst/>
            </a:prstGeom>
          </p:spPr>
          <p:style>
            <a:lnRef idx="1">
              <a:schemeClr val="dk1"/>
            </a:lnRef>
            <a:fillRef idx="0">
              <a:schemeClr val="dk1"/>
            </a:fillRef>
            <a:effectRef idx="0">
              <a:schemeClr val="dk1"/>
            </a:effectRef>
            <a:fontRef idx="minor">
              <a:schemeClr val="tx1"/>
            </a:fontRef>
          </p:style>
        </p:cxnSp>
        <p:sp>
          <p:nvSpPr>
            <p:cNvPr id="16" name="Round Diagonal Corner Rectangle 15"/>
            <p:cNvSpPr/>
            <p:nvPr/>
          </p:nvSpPr>
          <p:spPr>
            <a:xfrm>
              <a:off x="686936" y="4302956"/>
              <a:ext cx="3581400" cy="342900"/>
            </a:xfrm>
            <a:prstGeom prst="round2Diag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dirty="0">
                  <a:solidFill>
                    <a:schemeClr val="tx1"/>
                  </a:solidFill>
                  <a:latin typeface="Times New Roman" pitchFamily="18" charset="0"/>
                  <a:cs typeface="Times New Roman" pitchFamily="18" charset="0"/>
                </a:rPr>
                <a:t>Damage</a:t>
              </a:r>
              <a:r>
                <a:rPr lang="en-US" sz="2000" dirty="0">
                  <a:solidFill>
                    <a:schemeClr val="tx1"/>
                  </a:solidFill>
                  <a:latin typeface="Times New Roman" pitchFamily="18" charset="0"/>
                  <a:cs typeface="Times New Roman" pitchFamily="18" charset="0"/>
                </a:rPr>
                <a:t> </a:t>
              </a:r>
            </a:p>
          </p:txBody>
        </p:sp>
        <p:sp>
          <p:nvSpPr>
            <p:cNvPr id="17" name="Round Diagonal Corner Rectangle 16"/>
            <p:cNvSpPr/>
            <p:nvPr/>
          </p:nvSpPr>
          <p:spPr>
            <a:xfrm>
              <a:off x="5114552" y="4302956"/>
              <a:ext cx="3581400" cy="342900"/>
            </a:xfrm>
            <a:prstGeom prst="round2Diag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dirty="0">
                  <a:solidFill>
                    <a:schemeClr val="tx1"/>
                  </a:solidFill>
                  <a:latin typeface="Times New Roman" pitchFamily="18" charset="0"/>
                  <a:cs typeface="Times New Roman" pitchFamily="18" charset="0"/>
                </a:rPr>
                <a:t>Obstacles </a:t>
              </a:r>
              <a:r>
                <a:rPr lang="en-US" sz="2000" dirty="0">
                  <a:solidFill>
                    <a:schemeClr val="tx1"/>
                  </a:solidFill>
                  <a:latin typeface="Times New Roman" pitchFamily="18" charset="0"/>
                  <a:cs typeface="Times New Roman" pitchFamily="18" charset="0"/>
                </a:rPr>
                <a:t> </a:t>
              </a:r>
            </a:p>
          </p:txBody>
        </p:sp>
        <p:cxnSp>
          <p:nvCxnSpPr>
            <p:cNvPr id="18" name="Straight Connector 17"/>
            <p:cNvCxnSpPr/>
            <p:nvPr/>
          </p:nvCxnSpPr>
          <p:spPr>
            <a:xfrm>
              <a:off x="2437505" y="4655235"/>
              <a:ext cx="0" cy="152400"/>
            </a:xfrm>
            <a:prstGeom prst="line">
              <a:avLst/>
            </a:prstGeom>
          </p:spPr>
          <p:style>
            <a:lnRef idx="1">
              <a:schemeClr val="dk1"/>
            </a:lnRef>
            <a:fillRef idx="0">
              <a:schemeClr val="dk1"/>
            </a:fillRef>
            <a:effectRef idx="0">
              <a:schemeClr val="dk1"/>
            </a:effectRef>
            <a:fontRef idx="minor">
              <a:schemeClr val="tx1"/>
            </a:fontRef>
          </p:style>
        </p:cxnSp>
        <p:sp>
          <p:nvSpPr>
            <p:cNvPr id="19" name="Round Diagonal Corner Rectangle 18"/>
            <p:cNvSpPr/>
            <p:nvPr/>
          </p:nvSpPr>
          <p:spPr>
            <a:xfrm>
              <a:off x="152400" y="5123571"/>
              <a:ext cx="1370464" cy="342900"/>
            </a:xfrm>
            <a:prstGeom prst="round2Diag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dirty="0">
                  <a:solidFill>
                    <a:schemeClr val="tx1"/>
                  </a:solidFill>
                  <a:latin typeface="Times New Roman" pitchFamily="18" charset="0"/>
                  <a:cs typeface="Times New Roman" pitchFamily="18" charset="0"/>
                </a:rPr>
                <a:t>Wear</a:t>
              </a:r>
              <a:r>
                <a:rPr lang="en-US" sz="2000" dirty="0">
                  <a:solidFill>
                    <a:schemeClr val="tx1"/>
                  </a:solidFill>
                  <a:latin typeface="Times New Roman" pitchFamily="18" charset="0"/>
                  <a:cs typeface="Times New Roman" pitchFamily="18" charset="0"/>
                </a:rPr>
                <a:t> </a:t>
              </a:r>
            </a:p>
          </p:txBody>
        </p:sp>
        <p:sp>
          <p:nvSpPr>
            <p:cNvPr id="20" name="Round Diagonal Corner Rectangle 19"/>
            <p:cNvSpPr/>
            <p:nvPr/>
          </p:nvSpPr>
          <p:spPr>
            <a:xfrm>
              <a:off x="1752600" y="5123571"/>
              <a:ext cx="1980064" cy="342900"/>
            </a:xfrm>
            <a:prstGeom prst="round2Diag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dirty="0">
                  <a:solidFill>
                    <a:schemeClr val="tx1"/>
                  </a:solidFill>
                  <a:latin typeface="Times New Roman" pitchFamily="18" charset="0"/>
                  <a:cs typeface="Times New Roman" pitchFamily="18" charset="0"/>
                </a:rPr>
                <a:t>Overload</a:t>
              </a:r>
              <a:r>
                <a:rPr lang="en-US" sz="2000" dirty="0">
                  <a:solidFill>
                    <a:schemeClr val="tx1"/>
                  </a:solidFill>
                  <a:latin typeface="Times New Roman" pitchFamily="18" charset="0"/>
                  <a:cs typeface="Times New Roman" pitchFamily="18" charset="0"/>
                </a:rPr>
                <a:t>  </a:t>
              </a:r>
            </a:p>
          </p:txBody>
        </p:sp>
        <p:sp>
          <p:nvSpPr>
            <p:cNvPr id="21" name="Round Diagonal Corner Rectangle 20"/>
            <p:cNvSpPr/>
            <p:nvPr/>
          </p:nvSpPr>
          <p:spPr>
            <a:xfrm>
              <a:off x="3974910" y="5129140"/>
              <a:ext cx="1727580" cy="662060"/>
            </a:xfrm>
            <a:prstGeom prst="round2Diag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dirty="0">
                  <a:solidFill>
                    <a:schemeClr val="tx1"/>
                  </a:solidFill>
                  <a:latin typeface="Times New Roman" pitchFamily="18" charset="0"/>
                  <a:cs typeface="Times New Roman" pitchFamily="18" charset="0"/>
                </a:rPr>
                <a:t>Others </a:t>
              </a:r>
            </a:p>
            <a:p>
              <a:pPr algn="ctr"/>
              <a:r>
                <a:rPr lang="en-US" sz="2400" dirty="0">
                  <a:solidFill>
                    <a:schemeClr val="tx1"/>
                  </a:solidFill>
                  <a:latin typeface="Times New Roman" pitchFamily="18" charset="0"/>
                  <a:cs typeface="Times New Roman" pitchFamily="18" charset="0"/>
                </a:rPr>
                <a:t>-fire, pests</a:t>
              </a:r>
            </a:p>
          </p:txBody>
        </p:sp>
        <p:cxnSp>
          <p:nvCxnSpPr>
            <p:cNvPr id="27" name="Straight Connector 26"/>
            <p:cNvCxnSpPr/>
            <p:nvPr/>
          </p:nvCxnSpPr>
          <p:spPr>
            <a:xfrm>
              <a:off x="643874" y="4807635"/>
              <a:ext cx="4191895" cy="0"/>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646805" y="4818771"/>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2439621" y="4807635"/>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4835769" y="4807635"/>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a:off x="7239894" y="3207224"/>
              <a:ext cx="0" cy="183676"/>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a:xfrm>
              <a:off x="2437505" y="3200400"/>
              <a:ext cx="1" cy="238565"/>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7794258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457200"/>
            <a:ext cx="7010400" cy="685800"/>
          </a:xfrm>
          <a:ln>
            <a:solidFill>
              <a:srgbClr val="C00000"/>
            </a:solidFill>
          </a:ln>
        </p:spPr>
        <p:txBody>
          <a:bodyPr>
            <a:normAutofit/>
          </a:bodyPr>
          <a:lstStyle/>
          <a:p>
            <a:pPr lvl="0">
              <a:spcBef>
                <a:spcPct val="20000"/>
              </a:spcBef>
            </a:pPr>
            <a:r>
              <a:rPr lang="en-US" sz="3200" b="1" dirty="0">
                <a:latin typeface="Lucida Calligraphy" panose="03010101010101010101" pitchFamily="66" charset="0"/>
                <a:ea typeface="+mn-ea"/>
                <a:cs typeface="Times New Roman" pitchFamily="18" charset="0"/>
              </a:rPr>
              <a:t>2.2. Reasons of damage</a:t>
            </a:r>
            <a:endParaRPr lang="en-US" sz="3200" b="1" dirty="0">
              <a:latin typeface="Lucida Calligraphy" panose="03010101010101010101" pitchFamily="66" charset="0"/>
              <a:cs typeface="Times New Roman" pitchFamily="18" charset="0"/>
            </a:endParaRPr>
          </a:p>
        </p:txBody>
      </p:sp>
      <p:sp>
        <p:nvSpPr>
          <p:cNvPr id="3" name="Content Placeholder 2"/>
          <p:cNvSpPr>
            <a:spLocks noGrp="1"/>
          </p:cNvSpPr>
          <p:nvPr>
            <p:ph idx="1"/>
          </p:nvPr>
        </p:nvSpPr>
        <p:spPr>
          <a:xfrm>
            <a:off x="609600" y="1371601"/>
            <a:ext cx="11125200" cy="4754565"/>
          </a:xfrm>
        </p:spPr>
        <p:txBody>
          <a:bodyPr>
            <a:normAutofit/>
          </a:bodyPr>
          <a:lstStyle/>
          <a:p>
            <a:pPr algn="just">
              <a:lnSpc>
                <a:spcPct val="150000"/>
              </a:lnSpc>
              <a:buFont typeface="Wingdings" pitchFamily="2" charset="2"/>
              <a:buChar char="Ø"/>
            </a:pPr>
            <a:r>
              <a:rPr lang="en-US" sz="2800" dirty="0">
                <a:latin typeface="Times New Roman" pitchFamily="18" charset="0"/>
                <a:cs typeface="Times New Roman" pitchFamily="18" charset="0"/>
              </a:rPr>
              <a:t>Damage is influenced by </a:t>
            </a:r>
            <a:r>
              <a:rPr lang="en-US" sz="2800" u="sng" dirty="0">
                <a:solidFill>
                  <a:srgbClr val="FF0000"/>
                </a:solidFill>
                <a:latin typeface="Times New Roman" pitchFamily="18" charset="0"/>
                <a:cs typeface="Times New Roman" pitchFamily="18" charset="0"/>
              </a:rPr>
              <a:t>environmental conditions </a:t>
            </a:r>
            <a:r>
              <a:rPr lang="en-US" sz="2800" dirty="0">
                <a:solidFill>
                  <a:srgbClr val="FF0000"/>
                </a:solidFill>
                <a:latin typeface="Times New Roman" pitchFamily="18" charset="0"/>
                <a:cs typeface="Times New Roman" pitchFamily="18" charset="0"/>
              </a:rPr>
              <a:t>and  </a:t>
            </a:r>
            <a:r>
              <a:rPr lang="en-US" sz="2800" u="sng" dirty="0">
                <a:solidFill>
                  <a:srgbClr val="00B050"/>
                </a:solidFill>
                <a:latin typeface="Times New Roman" pitchFamily="18" charset="0"/>
                <a:cs typeface="Times New Roman" pitchFamily="18" charset="0"/>
              </a:rPr>
              <a:t>conditions  of  use  of  equipment.  </a:t>
            </a:r>
          </a:p>
          <a:p>
            <a:pPr algn="just">
              <a:lnSpc>
                <a:spcPct val="150000"/>
              </a:lnSpc>
              <a:buFont typeface="Wingdings" pitchFamily="2" charset="2"/>
              <a:buChar char="Ø"/>
            </a:pPr>
            <a:r>
              <a:rPr lang="en-US" sz="2800" dirty="0">
                <a:latin typeface="Times New Roman" pitchFamily="18" charset="0"/>
                <a:cs typeface="Times New Roman" pitchFamily="18" charset="0"/>
              </a:rPr>
              <a:t>For  proper maintenance  work,  it  is  necessary  to  make </a:t>
            </a:r>
            <a:r>
              <a:rPr lang="en-US" sz="2800" dirty="0">
                <a:solidFill>
                  <a:srgbClr val="00B0F0"/>
                </a:solidFill>
                <a:latin typeface="Times New Roman" pitchFamily="18" charset="0"/>
                <a:cs typeface="Times New Roman" pitchFamily="18" charset="0"/>
              </a:rPr>
              <a:t>systematic analysis of damages </a:t>
            </a:r>
            <a:r>
              <a:rPr lang="en-US" sz="2800" dirty="0">
                <a:latin typeface="Times New Roman" pitchFamily="18" charset="0"/>
                <a:cs typeface="Times New Roman" pitchFamily="18" charset="0"/>
              </a:rPr>
              <a:t>which  includes </a:t>
            </a:r>
            <a:r>
              <a:rPr lang="en-US" sz="2800" dirty="0">
                <a:solidFill>
                  <a:srgbClr val="00B050"/>
                </a:solidFill>
                <a:latin typeface="Times New Roman" pitchFamily="18" charset="0"/>
                <a:cs typeface="Times New Roman" pitchFamily="18" charset="0"/>
              </a:rPr>
              <a:t>discussions  on  reasons  for  damages  and  their consequences.  </a:t>
            </a:r>
          </a:p>
          <a:p>
            <a:pPr algn="just">
              <a:lnSpc>
                <a:spcPct val="150000"/>
              </a:lnSpc>
              <a:buFont typeface="Wingdings" pitchFamily="2" charset="2"/>
              <a:buChar char="Ø"/>
            </a:pPr>
            <a:r>
              <a:rPr lang="en-US" sz="2800" dirty="0">
                <a:latin typeface="Times New Roman" pitchFamily="18" charset="0"/>
                <a:cs typeface="Times New Roman" pitchFamily="18" charset="0"/>
              </a:rPr>
              <a:t>The conclusions obtained are feedback to designers,  manufactures and operational maintenance personnel.</a:t>
            </a:r>
          </a:p>
        </p:txBody>
      </p:sp>
    </p:spTree>
    <p:extLst>
      <p:ext uri="{BB962C8B-B14F-4D97-AF65-F5344CB8AC3E}">
        <p14:creationId xmlns:p14="http://schemas.microsoft.com/office/powerpoint/2010/main" val="11511385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066800"/>
            <a:ext cx="10972800" cy="5105400"/>
          </a:xfrm>
        </p:spPr>
        <p:txBody>
          <a:bodyPr>
            <a:normAutofit/>
          </a:bodyPr>
          <a:lstStyle/>
          <a:p>
            <a:pPr marL="0" indent="0">
              <a:buNone/>
            </a:pPr>
            <a:r>
              <a:rPr lang="en-US" sz="2600" b="1" u="sng" dirty="0">
                <a:solidFill>
                  <a:schemeClr val="accent2">
                    <a:lumMod val="75000"/>
                  </a:schemeClr>
                </a:solidFill>
                <a:latin typeface="Lucida Calligraphy" panose="03010101010101010101" pitchFamily="66" charset="0"/>
                <a:cs typeface="Times New Roman" pitchFamily="18" charset="0"/>
              </a:rPr>
              <a:t>Reasons for damages can basically be classified as follow:- </a:t>
            </a:r>
          </a:p>
          <a:p>
            <a:pPr marL="0" indent="0" algn="just">
              <a:lnSpc>
                <a:spcPct val="150000"/>
              </a:lnSpc>
              <a:buNone/>
            </a:pPr>
            <a:r>
              <a:rPr lang="en-US" sz="3000" b="1" i="1" u="sng" dirty="0">
                <a:solidFill>
                  <a:srgbClr val="0070C0"/>
                </a:solidFill>
                <a:latin typeface="Times New Roman" pitchFamily="18" charset="0"/>
                <a:cs typeface="Times New Roman" pitchFamily="18" charset="0"/>
              </a:rPr>
              <a:t>Objective:</a:t>
            </a:r>
            <a:r>
              <a:rPr lang="en-US" sz="3000" b="1" i="1" dirty="0">
                <a:solidFill>
                  <a:srgbClr val="0070C0"/>
                </a:solidFill>
                <a:latin typeface="Times New Roman" pitchFamily="18" charset="0"/>
                <a:cs typeface="Times New Roman" pitchFamily="18" charset="0"/>
              </a:rPr>
              <a:t> </a:t>
            </a:r>
            <a:r>
              <a:rPr lang="en-US" sz="2800" i="1" dirty="0">
                <a:latin typeface="Times New Roman" pitchFamily="18" charset="0"/>
                <a:cs typeface="Times New Roman" pitchFamily="18" charset="0"/>
              </a:rPr>
              <a:t>Those are damages caused </a:t>
            </a:r>
            <a:r>
              <a:rPr lang="en-US" sz="2800" dirty="0">
                <a:latin typeface="Times New Roman" pitchFamily="18" charset="0"/>
                <a:cs typeface="Times New Roman" pitchFamily="18" charset="0"/>
              </a:rPr>
              <a:t>by </a:t>
            </a:r>
            <a:r>
              <a:rPr lang="en-US" sz="2800" dirty="0">
                <a:solidFill>
                  <a:srgbClr val="00B050"/>
                </a:solidFill>
                <a:latin typeface="Times New Roman" pitchFamily="18" charset="0"/>
                <a:cs typeface="Times New Roman" pitchFamily="18" charset="0"/>
              </a:rPr>
              <a:t>operational  processes</a:t>
            </a:r>
            <a:r>
              <a:rPr lang="en-US" sz="2800" dirty="0">
                <a:solidFill>
                  <a:srgbClr val="FF0000"/>
                </a:solidFill>
                <a:latin typeface="Times New Roman" pitchFamily="18" charset="0"/>
                <a:cs typeface="Times New Roman" pitchFamily="18" charset="0"/>
              </a:rPr>
              <a:t> and </a:t>
            </a:r>
            <a:r>
              <a:rPr lang="en-US" sz="2800" dirty="0">
                <a:solidFill>
                  <a:srgbClr val="00B050"/>
                </a:solidFill>
                <a:latin typeface="Times New Roman" pitchFamily="18" charset="0"/>
                <a:cs typeface="Times New Roman" pitchFamily="18" charset="0"/>
              </a:rPr>
              <a:t>environmental</a:t>
            </a:r>
            <a:r>
              <a:rPr lang="en-US" sz="2800" dirty="0">
                <a:solidFill>
                  <a:srgbClr val="FF0000"/>
                </a:solidFill>
                <a:latin typeface="Times New Roman" pitchFamily="18" charset="0"/>
                <a:cs typeface="Times New Roman" pitchFamily="18" charset="0"/>
              </a:rPr>
              <a:t> causes. These damages are </a:t>
            </a:r>
            <a:r>
              <a:rPr lang="en-US" sz="2800" dirty="0">
                <a:solidFill>
                  <a:srgbClr val="7030A0"/>
                </a:solidFill>
                <a:latin typeface="Times New Roman" pitchFamily="18" charset="0"/>
                <a:cs typeface="Times New Roman" pitchFamily="18" charset="0"/>
              </a:rPr>
              <a:t>unavoidable.</a:t>
            </a:r>
          </a:p>
          <a:p>
            <a:pPr marL="0" indent="0" algn="just">
              <a:lnSpc>
                <a:spcPct val="150000"/>
              </a:lnSpc>
              <a:buNone/>
            </a:pPr>
            <a:r>
              <a:rPr lang="en-US" sz="3000" b="1" i="1" u="sng" dirty="0">
                <a:solidFill>
                  <a:srgbClr val="0070C0"/>
                </a:solidFill>
                <a:latin typeface="Times New Roman" pitchFamily="18" charset="0"/>
                <a:cs typeface="Times New Roman" pitchFamily="18" charset="0"/>
              </a:rPr>
              <a:t>Subjective:</a:t>
            </a:r>
            <a:r>
              <a:rPr lang="en-US" sz="3000" b="1" i="1" dirty="0">
                <a:solidFill>
                  <a:srgbClr val="0070C0"/>
                </a:solidFill>
                <a:latin typeface="Times New Roman" pitchFamily="18" charset="0"/>
                <a:cs typeface="Times New Roman" pitchFamily="18" charset="0"/>
              </a:rPr>
              <a:t> </a:t>
            </a:r>
            <a:r>
              <a:rPr lang="en-US" sz="2800" dirty="0">
                <a:latin typeface="Times New Roman" pitchFamily="18" charset="0"/>
                <a:cs typeface="Times New Roman" pitchFamily="18" charset="0"/>
              </a:rPr>
              <a:t>These are </a:t>
            </a:r>
            <a:r>
              <a:rPr lang="en-US" sz="2800" dirty="0">
                <a:solidFill>
                  <a:srgbClr val="FF0000"/>
                </a:solidFill>
                <a:latin typeface="Times New Roman" pitchFamily="18" charset="0"/>
                <a:cs typeface="Times New Roman" pitchFamily="18" charset="0"/>
              </a:rPr>
              <a:t>caused by </a:t>
            </a:r>
            <a:r>
              <a:rPr lang="en-US" sz="2800" dirty="0">
                <a:solidFill>
                  <a:srgbClr val="00B050"/>
                </a:solidFill>
                <a:latin typeface="Times New Roman" pitchFamily="18" charset="0"/>
                <a:cs typeface="Times New Roman" pitchFamily="18" charset="0"/>
              </a:rPr>
              <a:t>failure in design, manufacturing,</a:t>
            </a:r>
            <a:r>
              <a:rPr lang="en-US" sz="2800" dirty="0">
                <a:solidFill>
                  <a:srgbClr val="FF0000"/>
                </a:solidFill>
                <a:latin typeface="Times New Roman" pitchFamily="18" charset="0"/>
                <a:cs typeface="Times New Roman" pitchFamily="18" charset="0"/>
              </a:rPr>
              <a:t> and </a:t>
            </a:r>
            <a:r>
              <a:rPr lang="en-US" sz="2800" dirty="0">
                <a:solidFill>
                  <a:srgbClr val="00B050"/>
                </a:solidFill>
                <a:latin typeface="Times New Roman" pitchFamily="18" charset="0"/>
                <a:cs typeface="Times New Roman" pitchFamily="18" charset="0"/>
              </a:rPr>
              <a:t>maintenance. </a:t>
            </a:r>
          </a:p>
          <a:p>
            <a:pPr marL="0" indent="0" algn="just">
              <a:lnSpc>
                <a:spcPct val="150000"/>
              </a:lnSpc>
              <a:buNone/>
            </a:pPr>
            <a:r>
              <a:rPr lang="en-US" sz="2800" dirty="0">
                <a:solidFill>
                  <a:srgbClr val="FF0000"/>
                </a:solidFill>
                <a:latin typeface="Times New Roman" pitchFamily="18" charset="0"/>
                <a:cs typeface="Times New Roman" pitchFamily="18" charset="0"/>
              </a:rPr>
              <a:t>If an equipment or a means of production is handled appropriately, subjective damages can be </a:t>
            </a:r>
            <a:r>
              <a:rPr lang="en-US" sz="2800" dirty="0">
                <a:solidFill>
                  <a:srgbClr val="7030A0"/>
                </a:solidFill>
                <a:latin typeface="Times New Roman" pitchFamily="18" charset="0"/>
                <a:cs typeface="Times New Roman" pitchFamily="18" charset="0"/>
              </a:rPr>
              <a:t>avoided. </a:t>
            </a:r>
          </a:p>
        </p:txBody>
      </p:sp>
      <p:sp>
        <p:nvSpPr>
          <p:cNvPr id="6" name="Title 1">
            <a:extLst>
              <a:ext uri="{FF2B5EF4-FFF2-40B4-BE49-F238E27FC236}">
                <a16:creationId xmlns:a16="http://schemas.microsoft.com/office/drawing/2014/main" id="{4D44FE72-F165-4BF0-8152-79BC2A497F18}"/>
              </a:ext>
            </a:extLst>
          </p:cNvPr>
          <p:cNvSpPr>
            <a:spLocks noGrp="1"/>
          </p:cNvSpPr>
          <p:nvPr>
            <p:ph type="title"/>
          </p:nvPr>
        </p:nvSpPr>
        <p:spPr>
          <a:xfrm>
            <a:off x="1981200" y="274638"/>
            <a:ext cx="9296400" cy="639762"/>
          </a:xfrm>
        </p:spPr>
        <p:txBody>
          <a:bodyPr>
            <a:normAutofit/>
          </a:bodyPr>
          <a:lstStyle/>
          <a:p>
            <a:pPr algn="r">
              <a:defRPr/>
            </a:pPr>
            <a:r>
              <a:rPr lang="en-US" sz="2800" dirty="0">
                <a:solidFill>
                  <a:schemeClr val="tx1"/>
                </a:solidFill>
                <a:latin typeface="Times New Roman" panose="02020603050405020304" pitchFamily="18" charset="0"/>
                <a:cs typeface="Times New Roman" panose="02020603050405020304" pitchFamily="18" charset="0"/>
              </a:rPr>
              <a:t>Cont. </a:t>
            </a:r>
          </a:p>
        </p:txBody>
      </p:sp>
    </p:spTree>
    <p:extLst>
      <p:ext uri="{BB962C8B-B14F-4D97-AF65-F5344CB8AC3E}">
        <p14:creationId xmlns:p14="http://schemas.microsoft.com/office/powerpoint/2010/main" val="362640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457200"/>
            <a:ext cx="7239000" cy="914402"/>
          </a:xfrm>
          <a:ln>
            <a:solidFill>
              <a:schemeClr val="accent1"/>
            </a:solidFill>
          </a:ln>
        </p:spPr>
        <p:txBody>
          <a:bodyPr>
            <a:noAutofit/>
          </a:bodyPr>
          <a:lstStyle/>
          <a:p>
            <a:pPr lvl="0">
              <a:spcBef>
                <a:spcPct val="20000"/>
              </a:spcBef>
            </a:pPr>
            <a:r>
              <a:rPr lang="en-US" sz="2800" b="1" dirty="0">
                <a:latin typeface="Lucida Calligraphy" panose="03010101010101010101" pitchFamily="66" charset="0"/>
                <a:ea typeface="+mn-ea"/>
                <a:cs typeface="Times New Roman" pitchFamily="18" charset="0"/>
              </a:rPr>
              <a:t>2.3. Typical Damages of Equipment </a:t>
            </a:r>
            <a:endParaRPr lang="en-US" sz="2800" b="1" dirty="0">
              <a:latin typeface="Lucida Calligraphy" panose="03010101010101010101" pitchFamily="66" charset="0"/>
              <a:cs typeface="Times New Roman" pitchFamily="18" charset="0"/>
            </a:endParaRPr>
          </a:p>
        </p:txBody>
      </p:sp>
      <p:sp>
        <p:nvSpPr>
          <p:cNvPr id="3" name="Content Placeholder 2"/>
          <p:cNvSpPr>
            <a:spLocks noGrp="1"/>
          </p:cNvSpPr>
          <p:nvPr>
            <p:ph idx="1"/>
          </p:nvPr>
        </p:nvSpPr>
        <p:spPr>
          <a:xfrm>
            <a:off x="609600" y="1371602"/>
            <a:ext cx="10896600" cy="5333998"/>
          </a:xfrm>
        </p:spPr>
        <p:txBody>
          <a:bodyPr>
            <a:normAutofit fontScale="92500" lnSpcReduction="10000"/>
          </a:bodyPr>
          <a:lstStyle/>
          <a:p>
            <a:pPr marL="0" indent="0" algn="just">
              <a:lnSpc>
                <a:spcPct val="150000"/>
              </a:lnSpc>
              <a:buNone/>
            </a:pPr>
            <a:r>
              <a:rPr lang="en-US" sz="2400" dirty="0">
                <a:latin typeface="Times New Roman" pitchFamily="18" charset="0"/>
                <a:cs typeface="Times New Roman" pitchFamily="18" charset="0"/>
              </a:rPr>
              <a:t>The changes of state or damages result from technological processes are basically classified into three. These are; </a:t>
            </a:r>
            <a:r>
              <a:rPr lang="en-US" sz="2400" b="1" u="sng" dirty="0">
                <a:solidFill>
                  <a:srgbClr val="00B050"/>
                </a:solidFill>
                <a:latin typeface="Times New Roman" pitchFamily="18" charset="0"/>
                <a:cs typeface="Times New Roman" pitchFamily="18" charset="0"/>
              </a:rPr>
              <a:t>corrosion</a:t>
            </a:r>
            <a:r>
              <a:rPr lang="en-US" sz="2400" b="1" dirty="0">
                <a:solidFill>
                  <a:srgbClr val="00B050"/>
                </a:solidFill>
                <a:latin typeface="Times New Roman" pitchFamily="18" charset="0"/>
                <a:cs typeface="Times New Roman" pitchFamily="18" charset="0"/>
              </a:rPr>
              <a:t>,</a:t>
            </a:r>
            <a:r>
              <a:rPr lang="en-US" sz="2400" b="1" dirty="0">
                <a:latin typeface="Times New Roman" pitchFamily="18" charset="0"/>
                <a:cs typeface="Times New Roman" pitchFamily="18" charset="0"/>
              </a:rPr>
              <a:t> </a:t>
            </a:r>
            <a:r>
              <a:rPr lang="en-US" sz="2400" b="1" u="sng" dirty="0">
                <a:solidFill>
                  <a:schemeClr val="tx2">
                    <a:lumMod val="60000"/>
                    <a:lumOff val="40000"/>
                  </a:schemeClr>
                </a:solidFill>
                <a:latin typeface="Times New Roman" pitchFamily="18" charset="0"/>
                <a:cs typeface="Times New Roman" pitchFamily="18" charset="0"/>
              </a:rPr>
              <a:t>wear</a:t>
            </a:r>
            <a:r>
              <a:rPr lang="en-US" sz="2400" u="sng" dirty="0">
                <a:solidFill>
                  <a:schemeClr val="tx2">
                    <a:lumMod val="60000"/>
                    <a:lumOff val="40000"/>
                  </a:schemeClr>
                </a:solidFill>
                <a:latin typeface="Times New Roman" pitchFamily="18" charset="0"/>
                <a:cs typeface="Times New Roman" pitchFamily="18" charset="0"/>
              </a:rPr>
              <a:t> </a:t>
            </a:r>
            <a:r>
              <a:rPr lang="en-US" sz="2400" dirty="0">
                <a:solidFill>
                  <a:srgbClr val="00B050"/>
                </a:solidFill>
                <a:latin typeface="Times New Roman" pitchFamily="18" charset="0"/>
                <a:cs typeface="Times New Roman" pitchFamily="18" charset="0"/>
              </a:rPr>
              <a:t>and </a:t>
            </a:r>
            <a:r>
              <a:rPr lang="en-US" sz="2400" b="1" u="sng" dirty="0">
                <a:solidFill>
                  <a:srgbClr val="FF0000"/>
                </a:solidFill>
                <a:latin typeface="Times New Roman" pitchFamily="18" charset="0"/>
                <a:cs typeface="Times New Roman" pitchFamily="18" charset="0"/>
              </a:rPr>
              <a:t>fatigue</a:t>
            </a:r>
            <a:r>
              <a:rPr lang="en-US" sz="2400" b="1" dirty="0">
                <a:solidFill>
                  <a:srgbClr val="FF0000"/>
                </a:solidFill>
                <a:latin typeface="Times New Roman" pitchFamily="18" charset="0"/>
                <a:cs typeface="Times New Roman" pitchFamily="18" charset="0"/>
              </a:rPr>
              <a:t>. </a:t>
            </a:r>
          </a:p>
          <a:p>
            <a:pPr marL="0" indent="0" algn="ctr">
              <a:buNone/>
            </a:pPr>
            <a:r>
              <a:rPr lang="en-US" sz="2800" b="1" i="1" u="sng" dirty="0">
                <a:solidFill>
                  <a:srgbClr val="00B0F0"/>
                </a:solidFill>
                <a:latin typeface="Times New Roman" pitchFamily="18" charset="0"/>
                <a:cs typeface="Times New Roman" pitchFamily="18" charset="0"/>
              </a:rPr>
              <a:t>2.3.1 Corrosion </a:t>
            </a:r>
          </a:p>
          <a:p>
            <a:pPr marL="0" indent="0" algn="just">
              <a:lnSpc>
                <a:spcPct val="150000"/>
              </a:lnSpc>
              <a:buNone/>
            </a:pPr>
            <a:r>
              <a:rPr lang="en-US" sz="2400" dirty="0">
                <a:latin typeface="Times New Roman" pitchFamily="18" charset="0"/>
                <a:cs typeface="Times New Roman" pitchFamily="18" charset="0"/>
              </a:rPr>
              <a:t>Corrosion is the destruction of materials by chemical or  electrochemical  reaction with the  environment.  </a:t>
            </a:r>
          </a:p>
          <a:p>
            <a:pPr marL="0" indent="0" algn="just">
              <a:lnSpc>
                <a:spcPct val="150000"/>
              </a:lnSpc>
              <a:buNone/>
            </a:pPr>
            <a:r>
              <a:rPr lang="en-US" sz="2400" dirty="0">
                <a:latin typeface="Times New Roman" pitchFamily="18" charset="0"/>
                <a:cs typeface="Times New Roman" pitchFamily="18" charset="0"/>
              </a:rPr>
              <a:t>This includes the destruction of metals in  all  types  of  atmospheres,   liquids, and at any temperature.</a:t>
            </a:r>
          </a:p>
          <a:p>
            <a:pPr algn="just">
              <a:buFont typeface="Wingdings" pitchFamily="2" charset="2"/>
              <a:buChar char="Ø"/>
            </a:pPr>
            <a:r>
              <a:rPr lang="en-US" sz="2400" dirty="0">
                <a:latin typeface="Times New Roman" pitchFamily="18" charset="0"/>
                <a:cs typeface="Times New Roman" pitchFamily="18" charset="0"/>
              </a:rPr>
              <a:t>Corrosion  reduces  the  useful  life  of equipment.</a:t>
            </a:r>
          </a:p>
          <a:p>
            <a:pPr algn="just">
              <a:buFont typeface="Wingdings" pitchFamily="2" charset="2"/>
              <a:buChar char="Ø"/>
            </a:pPr>
            <a:r>
              <a:rPr lang="en-US" sz="2400" dirty="0">
                <a:solidFill>
                  <a:srgbClr val="FF0000"/>
                </a:solidFill>
                <a:latin typeface="Times New Roman" pitchFamily="18" charset="0"/>
                <a:cs typeface="Times New Roman" pitchFamily="18" charset="0"/>
              </a:rPr>
              <a:t>About  5%  of  yearly  production  of  steel  is destroyed by corrosion. </a:t>
            </a:r>
          </a:p>
          <a:p>
            <a:pPr algn="just">
              <a:buFont typeface="Wingdings" pitchFamily="2" charset="2"/>
              <a:buChar char="Ø"/>
            </a:pPr>
            <a:r>
              <a:rPr lang="en-US" sz="2400" dirty="0">
                <a:latin typeface="Times New Roman" pitchFamily="18" charset="0"/>
                <a:cs typeface="Times New Roman" pitchFamily="18" charset="0"/>
              </a:rPr>
              <a:t>Under  most  ordinary  conditions  of  exposure, corrosion  products  consist  mainly  of  </a:t>
            </a:r>
            <a:r>
              <a:rPr lang="en-US" sz="2400" dirty="0">
                <a:solidFill>
                  <a:srgbClr val="00B050"/>
                </a:solidFill>
                <a:latin typeface="Times New Roman" pitchFamily="18" charset="0"/>
                <a:cs typeface="Times New Roman" pitchFamily="18" charset="0"/>
              </a:rPr>
              <a:t>oxides, carbonates and sulphids.</a:t>
            </a:r>
          </a:p>
          <a:p>
            <a:pPr marL="0" indent="0" algn="just">
              <a:lnSpc>
                <a:spcPct val="150000"/>
              </a:lnSpc>
              <a:buNone/>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2797299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381000"/>
            <a:ext cx="5638800" cy="715962"/>
          </a:xfrm>
          <a:ln>
            <a:solidFill>
              <a:schemeClr val="accent1"/>
            </a:solidFill>
          </a:ln>
        </p:spPr>
        <p:txBody>
          <a:bodyPr>
            <a:noAutofit/>
          </a:bodyPr>
          <a:lstStyle/>
          <a:p>
            <a:pPr lvl="0" algn="l">
              <a:spcBef>
                <a:spcPct val="20000"/>
              </a:spcBef>
            </a:pPr>
            <a:r>
              <a:rPr lang="en-US" sz="2800" b="1" dirty="0">
                <a:solidFill>
                  <a:srgbClr val="00B050"/>
                </a:solidFill>
                <a:latin typeface="Lucida Calligraphy" panose="03010101010101010101" pitchFamily="66" charset="0"/>
                <a:ea typeface="+mn-ea"/>
                <a:cs typeface="Times New Roman" pitchFamily="18" charset="0"/>
              </a:rPr>
              <a:t>The processes of corrosion </a:t>
            </a:r>
            <a:endParaRPr lang="en-US" sz="2800" b="1" dirty="0">
              <a:solidFill>
                <a:srgbClr val="00B050"/>
              </a:solidFill>
              <a:latin typeface="Lucida Calligraphy" panose="03010101010101010101" pitchFamily="66" charset="0"/>
              <a:cs typeface="Times New Roman" pitchFamily="18" charset="0"/>
            </a:endParaRPr>
          </a:p>
        </p:txBody>
      </p:sp>
      <p:sp>
        <p:nvSpPr>
          <p:cNvPr id="3" name="Content Placeholder 2"/>
          <p:cNvSpPr>
            <a:spLocks noGrp="1"/>
          </p:cNvSpPr>
          <p:nvPr>
            <p:ph idx="1"/>
          </p:nvPr>
        </p:nvSpPr>
        <p:spPr>
          <a:xfrm>
            <a:off x="609600" y="1524000"/>
            <a:ext cx="10896600" cy="4800600"/>
          </a:xfrm>
        </p:spPr>
        <p:txBody>
          <a:bodyPr>
            <a:normAutofit/>
          </a:bodyPr>
          <a:lstStyle/>
          <a:p>
            <a:pPr algn="just">
              <a:lnSpc>
                <a:spcPct val="150000"/>
              </a:lnSpc>
              <a:buFont typeface="Wingdings" pitchFamily="2" charset="2"/>
              <a:buChar char="ü"/>
            </a:pPr>
            <a:r>
              <a:rPr lang="en-US" sz="2400" dirty="0">
                <a:latin typeface="Times New Roman" pitchFamily="18" charset="0"/>
                <a:cs typeface="Times New Roman" pitchFamily="18" charset="0"/>
              </a:rPr>
              <a:t>The  process  of  corrosion  takes  place  due  to  </a:t>
            </a:r>
            <a:r>
              <a:rPr lang="en-US" sz="2400" dirty="0">
                <a:solidFill>
                  <a:srgbClr val="0070C0"/>
                </a:solidFill>
                <a:latin typeface="Times New Roman" pitchFamily="18" charset="0"/>
                <a:cs typeface="Times New Roman" pitchFamily="18" charset="0"/>
              </a:rPr>
              <a:t>direct chemical  action  when  the  metal  enters  into  a chemical reaction with  other  elements  to form nonmetallic  compound  or </a:t>
            </a:r>
            <a:r>
              <a:rPr lang="en-US" sz="2400" dirty="0">
                <a:solidFill>
                  <a:srgbClr val="00B050"/>
                </a:solidFill>
                <a:latin typeface="Times New Roman" pitchFamily="18" charset="0"/>
                <a:cs typeface="Times New Roman" pitchFamily="18" charset="0"/>
              </a:rPr>
              <a:t> due  to  electrochemical action. </a:t>
            </a:r>
            <a:r>
              <a:rPr lang="en-US" sz="2400" dirty="0">
                <a:solidFill>
                  <a:srgbClr val="0070C0"/>
                </a:solidFill>
                <a:latin typeface="Times New Roman" pitchFamily="18" charset="0"/>
                <a:cs typeface="Times New Roman" pitchFamily="18" charset="0"/>
              </a:rPr>
              <a:t> </a:t>
            </a:r>
          </a:p>
          <a:p>
            <a:pPr algn="just">
              <a:lnSpc>
                <a:spcPct val="150000"/>
              </a:lnSpc>
              <a:buFont typeface="Wingdings" pitchFamily="2" charset="2"/>
              <a:buChar char="ü"/>
            </a:pPr>
            <a:r>
              <a:rPr lang="en-US" sz="2400" dirty="0">
                <a:solidFill>
                  <a:srgbClr val="FF0000"/>
                </a:solidFill>
                <a:latin typeface="Times New Roman" pitchFamily="18" charset="0"/>
                <a:cs typeface="Times New Roman" pitchFamily="18" charset="0"/>
              </a:rPr>
              <a:t>Metallic  elements  when  placed  in  contact with  water  </a:t>
            </a:r>
            <a:r>
              <a:rPr lang="en-US" sz="2400" dirty="0">
                <a:latin typeface="Times New Roman" pitchFamily="18" charset="0"/>
                <a:cs typeface="Times New Roman" pitchFamily="18" charset="0"/>
              </a:rPr>
              <a:t>or  </a:t>
            </a:r>
            <a:r>
              <a:rPr lang="en-US" sz="2400" dirty="0">
                <a:solidFill>
                  <a:srgbClr val="FF0000"/>
                </a:solidFill>
                <a:latin typeface="Times New Roman" pitchFamily="18" charset="0"/>
                <a:cs typeface="Times New Roman" pitchFamily="18" charset="0"/>
              </a:rPr>
              <a:t>a</a:t>
            </a:r>
            <a:r>
              <a:rPr lang="en-US" sz="2400" dirty="0">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solution  have  definite  inherent tendencies  to  go  in  to  the  solution  in  the  form  of electrically  charged  particles. </a:t>
            </a:r>
          </a:p>
        </p:txBody>
      </p:sp>
    </p:spTree>
    <p:extLst>
      <p:ext uri="{BB962C8B-B14F-4D97-AF65-F5344CB8AC3E}">
        <p14:creationId xmlns:p14="http://schemas.microsoft.com/office/powerpoint/2010/main" val="15108954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1" y="1143001"/>
            <a:ext cx="6553199" cy="4374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rotWithShape="1">
          <a:blip r:embed="rId3"/>
          <a:srcRect l="10156" r="4253"/>
          <a:stretch/>
        </p:blipFill>
        <p:spPr>
          <a:xfrm>
            <a:off x="8153401" y="1177636"/>
            <a:ext cx="2438399" cy="4340017"/>
          </a:xfrm>
          <a:prstGeom prst="rect">
            <a:avLst/>
          </a:prstGeom>
        </p:spPr>
      </p:pic>
      <p:sp>
        <p:nvSpPr>
          <p:cNvPr id="7" name="Title 1">
            <a:extLst>
              <a:ext uri="{FF2B5EF4-FFF2-40B4-BE49-F238E27FC236}">
                <a16:creationId xmlns:a16="http://schemas.microsoft.com/office/drawing/2014/main" id="{167C9EE9-BDF0-4A92-843D-66D73A5D1131}"/>
              </a:ext>
            </a:extLst>
          </p:cNvPr>
          <p:cNvSpPr>
            <a:spLocks noGrp="1"/>
          </p:cNvSpPr>
          <p:nvPr>
            <p:ph type="title"/>
          </p:nvPr>
        </p:nvSpPr>
        <p:spPr>
          <a:xfrm>
            <a:off x="1981200" y="274638"/>
            <a:ext cx="9296400" cy="639762"/>
          </a:xfrm>
        </p:spPr>
        <p:txBody>
          <a:bodyPr>
            <a:normAutofit/>
          </a:bodyPr>
          <a:lstStyle/>
          <a:p>
            <a:pPr algn="r">
              <a:defRPr/>
            </a:pPr>
            <a:r>
              <a:rPr lang="en-US" sz="2800" dirty="0">
                <a:solidFill>
                  <a:schemeClr val="tx1"/>
                </a:solidFill>
                <a:latin typeface="Times New Roman" panose="02020603050405020304" pitchFamily="18" charset="0"/>
                <a:cs typeface="Times New Roman" panose="02020603050405020304" pitchFamily="18" charset="0"/>
              </a:rPr>
              <a:t>Cont. </a:t>
            </a:r>
          </a:p>
        </p:txBody>
      </p:sp>
    </p:spTree>
    <p:extLst>
      <p:ext uri="{BB962C8B-B14F-4D97-AF65-F5344CB8AC3E}">
        <p14:creationId xmlns:p14="http://schemas.microsoft.com/office/powerpoint/2010/main" val="21726402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609600"/>
            <a:ext cx="4267200" cy="609600"/>
          </a:xfrm>
          <a:ln>
            <a:solidFill>
              <a:schemeClr val="accent1"/>
            </a:solidFill>
          </a:ln>
        </p:spPr>
        <p:txBody>
          <a:bodyPr>
            <a:normAutofit/>
          </a:bodyPr>
          <a:lstStyle/>
          <a:p>
            <a:pPr lvl="0">
              <a:spcBef>
                <a:spcPct val="20000"/>
              </a:spcBef>
            </a:pPr>
            <a:r>
              <a:rPr lang="en-US" sz="3200" b="1" dirty="0">
                <a:solidFill>
                  <a:srgbClr val="FF0000"/>
                </a:solidFill>
                <a:latin typeface="Lucida Calligraphy" panose="03010101010101010101" pitchFamily="66" charset="0"/>
                <a:ea typeface="+mn-ea"/>
                <a:cs typeface="Times New Roman" pitchFamily="18" charset="0"/>
              </a:rPr>
              <a:t>Kinds of corrosion </a:t>
            </a:r>
            <a:endParaRPr lang="en-US" sz="3200" b="1" dirty="0">
              <a:solidFill>
                <a:srgbClr val="FF0000"/>
              </a:solidFill>
              <a:latin typeface="Lucida Calligraphy" panose="03010101010101010101" pitchFamily="66" charset="0"/>
              <a:cs typeface="Times New Roman" pitchFamily="18" charset="0"/>
            </a:endParaRPr>
          </a:p>
        </p:txBody>
      </p:sp>
      <p:sp>
        <p:nvSpPr>
          <p:cNvPr id="3" name="Content Placeholder 2"/>
          <p:cNvSpPr>
            <a:spLocks noGrp="1"/>
          </p:cNvSpPr>
          <p:nvPr>
            <p:ph idx="1"/>
          </p:nvPr>
        </p:nvSpPr>
        <p:spPr>
          <a:xfrm>
            <a:off x="838200" y="1600202"/>
            <a:ext cx="11049000" cy="4952998"/>
          </a:xfrm>
        </p:spPr>
        <p:txBody>
          <a:bodyPr>
            <a:noAutofit/>
          </a:bodyPr>
          <a:lstStyle/>
          <a:p>
            <a:pPr marL="0" indent="0" algn="just">
              <a:buNone/>
            </a:pPr>
            <a:r>
              <a:rPr lang="en-US" sz="2800" dirty="0">
                <a:latin typeface="Times New Roman" pitchFamily="18" charset="0"/>
                <a:cs typeface="Times New Roman" pitchFamily="18" charset="0"/>
              </a:rPr>
              <a:t>Corrosion is classified by the forms in which it  manifests itself, </a:t>
            </a:r>
          </a:p>
          <a:p>
            <a:pPr marL="0" indent="0" algn="just">
              <a:buNone/>
            </a:pPr>
            <a:r>
              <a:rPr lang="en-US" sz="2800" dirty="0">
                <a:latin typeface="Times New Roman" pitchFamily="18" charset="0"/>
                <a:cs typeface="Times New Roman" pitchFamily="18" charset="0"/>
              </a:rPr>
              <a:t>The basis for this classification being the </a:t>
            </a:r>
            <a:r>
              <a:rPr lang="en-US" sz="2800" dirty="0">
                <a:solidFill>
                  <a:srgbClr val="FF0000"/>
                </a:solidFill>
                <a:latin typeface="Times New Roman" pitchFamily="18" charset="0"/>
                <a:cs typeface="Times New Roman" pitchFamily="18" charset="0"/>
              </a:rPr>
              <a:t>appearance of the corroded metal,</a:t>
            </a:r>
            <a:r>
              <a:rPr lang="en-US" sz="2800" dirty="0">
                <a:latin typeface="Times New Roman" pitchFamily="18" charset="0"/>
                <a:cs typeface="Times New Roman" pitchFamily="18" charset="0"/>
              </a:rPr>
              <a:t> which can be </a:t>
            </a:r>
            <a:r>
              <a:rPr lang="en-US" sz="2800" dirty="0">
                <a:solidFill>
                  <a:srgbClr val="00B0F0"/>
                </a:solidFill>
                <a:latin typeface="Times New Roman" pitchFamily="18" charset="0"/>
                <a:cs typeface="Times New Roman" pitchFamily="18" charset="0"/>
              </a:rPr>
              <a:t>identified by visual observation </a:t>
            </a:r>
          </a:p>
          <a:p>
            <a:pPr marL="0" indent="0" algn="just">
              <a:buNone/>
            </a:pPr>
            <a:r>
              <a:rPr lang="en-US" sz="2800" i="1" dirty="0">
                <a:solidFill>
                  <a:srgbClr val="002060"/>
                </a:solidFill>
                <a:latin typeface="Times New Roman" pitchFamily="18" charset="0"/>
                <a:cs typeface="Times New Roman" pitchFamily="18" charset="0"/>
              </a:rPr>
              <a:t>i. Surface corrosion </a:t>
            </a:r>
          </a:p>
          <a:p>
            <a:pPr marL="0" indent="0" algn="just">
              <a:buNone/>
            </a:pPr>
            <a:r>
              <a:rPr lang="en-US" sz="2800" i="1" dirty="0">
                <a:solidFill>
                  <a:srgbClr val="002060"/>
                </a:solidFill>
                <a:latin typeface="Times New Roman" pitchFamily="18" charset="0"/>
                <a:cs typeface="Times New Roman" pitchFamily="18" charset="0"/>
              </a:rPr>
              <a:t>ii. Pitting corrosion </a:t>
            </a:r>
          </a:p>
          <a:p>
            <a:pPr marL="0" indent="0" algn="just">
              <a:buNone/>
            </a:pPr>
            <a:r>
              <a:rPr lang="en-US" sz="2800" i="1" dirty="0">
                <a:solidFill>
                  <a:srgbClr val="002060"/>
                </a:solidFill>
                <a:latin typeface="Times New Roman" pitchFamily="18" charset="0"/>
                <a:cs typeface="Times New Roman" pitchFamily="18" charset="0"/>
              </a:rPr>
              <a:t>iii. Inter-crystalline corrosion (around the grain)</a:t>
            </a:r>
          </a:p>
          <a:p>
            <a:pPr marL="0" indent="0" algn="just">
              <a:buNone/>
            </a:pPr>
            <a:r>
              <a:rPr lang="en-US" sz="2800" i="1" dirty="0">
                <a:solidFill>
                  <a:srgbClr val="002060"/>
                </a:solidFill>
                <a:latin typeface="Times New Roman" pitchFamily="18" charset="0"/>
                <a:cs typeface="Times New Roman" pitchFamily="18" charset="0"/>
              </a:rPr>
              <a:t>iv. Trans-crystalline corrosion (across the grain)</a:t>
            </a:r>
          </a:p>
          <a:p>
            <a:pPr marL="0" indent="0" algn="just">
              <a:buNone/>
            </a:pPr>
            <a:r>
              <a:rPr lang="en-US" sz="2800" i="1" dirty="0">
                <a:solidFill>
                  <a:srgbClr val="002060"/>
                </a:solidFill>
                <a:latin typeface="Times New Roman" pitchFamily="18" charset="0"/>
                <a:cs typeface="Times New Roman" pitchFamily="18" charset="0"/>
              </a:rPr>
              <a:t>v. Galvanic corrosion (two metal corrosion)</a:t>
            </a:r>
          </a:p>
        </p:txBody>
      </p:sp>
    </p:spTree>
    <p:extLst>
      <p:ext uri="{BB962C8B-B14F-4D97-AF65-F5344CB8AC3E}">
        <p14:creationId xmlns:p14="http://schemas.microsoft.com/office/powerpoint/2010/main" val="2879697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1244957" y="479659"/>
            <a:ext cx="6934200" cy="533400"/>
          </a:xfrm>
        </p:spPr>
        <p:txBody>
          <a:bodyPr>
            <a:normAutofit fontScale="92500" lnSpcReduction="10000"/>
          </a:bodyPr>
          <a:lstStyle/>
          <a:p>
            <a:pPr eaLnBrk="1" hangingPunct="1">
              <a:lnSpc>
                <a:spcPct val="120000"/>
              </a:lnSpc>
              <a:buFontTx/>
              <a:buNone/>
            </a:pPr>
            <a:r>
              <a:rPr lang="en-US" b="1" dirty="0">
                <a:solidFill>
                  <a:srgbClr val="FF0000"/>
                </a:solidFill>
                <a:latin typeface="Perpetua" panose="02020502060401020303" pitchFamily="18" charset="0"/>
              </a:rPr>
              <a:t>WHAT IS MAINTENANCE?</a:t>
            </a:r>
            <a:endParaRPr lang="en-US" dirty="0">
              <a:solidFill>
                <a:srgbClr val="FF0000"/>
              </a:solidFill>
              <a:latin typeface="Perpetua" panose="02020502060401020303" pitchFamily="18" charset="0"/>
            </a:endParaRPr>
          </a:p>
        </p:txBody>
      </p:sp>
      <p:sp>
        <p:nvSpPr>
          <p:cNvPr id="84996" name="Text Box 4"/>
          <p:cNvSpPr txBox="1">
            <a:spLocks noChangeArrowheads="1"/>
          </p:cNvSpPr>
          <p:nvPr/>
        </p:nvSpPr>
        <p:spPr bwMode="auto">
          <a:xfrm>
            <a:off x="1146219" y="2751344"/>
            <a:ext cx="85344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Perpetua" panose="02020502060401020303" pitchFamily="18" charset="0"/>
              </a:defRPr>
            </a:lvl1pPr>
            <a:lvl2pPr marL="742950" indent="-285750" eaLnBrk="0" hangingPunct="0">
              <a:defRPr sz="2800">
                <a:solidFill>
                  <a:schemeClr val="tx1"/>
                </a:solidFill>
                <a:latin typeface="Perpetua" panose="02020502060401020303" pitchFamily="18" charset="0"/>
              </a:defRPr>
            </a:lvl2pPr>
            <a:lvl3pPr marL="1143000" indent="-228600" eaLnBrk="0" hangingPunct="0">
              <a:defRPr sz="2800">
                <a:solidFill>
                  <a:schemeClr val="tx1"/>
                </a:solidFill>
                <a:latin typeface="Perpetua" panose="02020502060401020303" pitchFamily="18" charset="0"/>
              </a:defRPr>
            </a:lvl3pPr>
            <a:lvl4pPr marL="1600200" indent="-228600" eaLnBrk="0" hangingPunct="0">
              <a:defRPr sz="2800">
                <a:solidFill>
                  <a:schemeClr val="tx1"/>
                </a:solidFill>
                <a:latin typeface="Perpetua" panose="02020502060401020303" pitchFamily="18" charset="0"/>
              </a:defRPr>
            </a:lvl4pPr>
            <a:lvl5pPr marL="2057400" indent="-228600" eaLnBrk="0" hangingPunct="0">
              <a:defRPr sz="2800">
                <a:solidFill>
                  <a:schemeClr val="tx1"/>
                </a:solidFill>
                <a:latin typeface="Perpetua" panose="02020502060401020303" pitchFamily="18" charset="0"/>
              </a:defRPr>
            </a:lvl5pPr>
            <a:lvl6pPr marL="2514600" indent="-228600" algn="ctr" eaLnBrk="0" fontAlgn="base" hangingPunct="0">
              <a:spcBef>
                <a:spcPct val="0"/>
              </a:spcBef>
              <a:spcAft>
                <a:spcPct val="0"/>
              </a:spcAft>
              <a:defRPr sz="2800">
                <a:solidFill>
                  <a:schemeClr val="tx1"/>
                </a:solidFill>
                <a:latin typeface="Perpetua" panose="02020502060401020303" pitchFamily="18" charset="0"/>
              </a:defRPr>
            </a:lvl6pPr>
            <a:lvl7pPr marL="2971800" indent="-228600" algn="ctr" eaLnBrk="0" fontAlgn="base" hangingPunct="0">
              <a:spcBef>
                <a:spcPct val="0"/>
              </a:spcBef>
              <a:spcAft>
                <a:spcPct val="0"/>
              </a:spcAft>
              <a:defRPr sz="2800">
                <a:solidFill>
                  <a:schemeClr val="tx1"/>
                </a:solidFill>
                <a:latin typeface="Perpetua" panose="02020502060401020303" pitchFamily="18" charset="0"/>
              </a:defRPr>
            </a:lvl7pPr>
            <a:lvl8pPr marL="3429000" indent="-228600" algn="ctr" eaLnBrk="0" fontAlgn="base" hangingPunct="0">
              <a:spcBef>
                <a:spcPct val="0"/>
              </a:spcBef>
              <a:spcAft>
                <a:spcPct val="0"/>
              </a:spcAft>
              <a:defRPr sz="2800">
                <a:solidFill>
                  <a:schemeClr val="tx1"/>
                </a:solidFill>
                <a:latin typeface="Perpetua" panose="02020502060401020303" pitchFamily="18" charset="0"/>
              </a:defRPr>
            </a:lvl8pPr>
            <a:lvl9pPr marL="3886200" indent="-228600" algn="ctr" eaLnBrk="0" fontAlgn="base" hangingPunct="0">
              <a:spcBef>
                <a:spcPct val="0"/>
              </a:spcBef>
              <a:spcAft>
                <a:spcPct val="0"/>
              </a:spcAft>
              <a:defRPr sz="2800">
                <a:solidFill>
                  <a:schemeClr val="tx1"/>
                </a:solidFill>
                <a:latin typeface="Perpetua" panose="02020502060401020303" pitchFamily="18" charset="0"/>
              </a:defRPr>
            </a:lvl9pPr>
          </a:lstStyle>
          <a:p>
            <a:pPr algn="just" eaLnBrk="1" hangingPunct="1">
              <a:spcBef>
                <a:spcPct val="50000"/>
              </a:spcBef>
            </a:pPr>
            <a:r>
              <a:rPr lang="en-US" sz="2600" dirty="0"/>
              <a:t>Maintenance consists of those activities required to keep a facility in original (i.e. as-built) condition so that its designed productive (or performance) capacity remains unchanged.  </a:t>
            </a:r>
          </a:p>
        </p:txBody>
      </p:sp>
      <p:sp>
        <p:nvSpPr>
          <p:cNvPr id="84997" name="Text Box 5"/>
          <p:cNvSpPr txBox="1">
            <a:spLocks noChangeArrowheads="1"/>
          </p:cNvSpPr>
          <p:nvPr/>
        </p:nvSpPr>
        <p:spPr bwMode="auto">
          <a:xfrm>
            <a:off x="1146219" y="4593022"/>
            <a:ext cx="85344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Perpetua" panose="02020502060401020303" pitchFamily="18" charset="0"/>
              </a:defRPr>
            </a:lvl1pPr>
            <a:lvl2pPr marL="742950" indent="-285750" eaLnBrk="0" hangingPunct="0">
              <a:defRPr sz="2800">
                <a:solidFill>
                  <a:schemeClr val="tx1"/>
                </a:solidFill>
                <a:latin typeface="Perpetua" panose="02020502060401020303" pitchFamily="18" charset="0"/>
              </a:defRPr>
            </a:lvl2pPr>
            <a:lvl3pPr marL="1143000" indent="-228600" eaLnBrk="0" hangingPunct="0">
              <a:defRPr sz="2800">
                <a:solidFill>
                  <a:schemeClr val="tx1"/>
                </a:solidFill>
                <a:latin typeface="Perpetua" panose="02020502060401020303" pitchFamily="18" charset="0"/>
              </a:defRPr>
            </a:lvl3pPr>
            <a:lvl4pPr marL="1600200" indent="-228600" eaLnBrk="0" hangingPunct="0">
              <a:defRPr sz="2800">
                <a:solidFill>
                  <a:schemeClr val="tx1"/>
                </a:solidFill>
                <a:latin typeface="Perpetua" panose="02020502060401020303" pitchFamily="18" charset="0"/>
              </a:defRPr>
            </a:lvl4pPr>
            <a:lvl5pPr marL="2057400" indent="-228600" eaLnBrk="0" hangingPunct="0">
              <a:defRPr sz="2800">
                <a:solidFill>
                  <a:schemeClr val="tx1"/>
                </a:solidFill>
                <a:latin typeface="Perpetua" panose="02020502060401020303" pitchFamily="18" charset="0"/>
              </a:defRPr>
            </a:lvl5pPr>
            <a:lvl6pPr marL="2514600" indent="-228600" algn="ctr" eaLnBrk="0" fontAlgn="base" hangingPunct="0">
              <a:spcBef>
                <a:spcPct val="0"/>
              </a:spcBef>
              <a:spcAft>
                <a:spcPct val="0"/>
              </a:spcAft>
              <a:defRPr sz="2800">
                <a:solidFill>
                  <a:schemeClr val="tx1"/>
                </a:solidFill>
                <a:latin typeface="Perpetua" panose="02020502060401020303" pitchFamily="18" charset="0"/>
              </a:defRPr>
            </a:lvl6pPr>
            <a:lvl7pPr marL="2971800" indent="-228600" algn="ctr" eaLnBrk="0" fontAlgn="base" hangingPunct="0">
              <a:spcBef>
                <a:spcPct val="0"/>
              </a:spcBef>
              <a:spcAft>
                <a:spcPct val="0"/>
              </a:spcAft>
              <a:defRPr sz="2800">
                <a:solidFill>
                  <a:schemeClr val="tx1"/>
                </a:solidFill>
                <a:latin typeface="Perpetua" panose="02020502060401020303" pitchFamily="18" charset="0"/>
              </a:defRPr>
            </a:lvl7pPr>
            <a:lvl8pPr marL="3429000" indent="-228600" algn="ctr" eaLnBrk="0" fontAlgn="base" hangingPunct="0">
              <a:spcBef>
                <a:spcPct val="0"/>
              </a:spcBef>
              <a:spcAft>
                <a:spcPct val="0"/>
              </a:spcAft>
              <a:defRPr sz="2800">
                <a:solidFill>
                  <a:schemeClr val="tx1"/>
                </a:solidFill>
                <a:latin typeface="Perpetua" panose="02020502060401020303" pitchFamily="18" charset="0"/>
              </a:defRPr>
            </a:lvl8pPr>
            <a:lvl9pPr marL="3886200" indent="-228600" algn="ctr" eaLnBrk="0" fontAlgn="base" hangingPunct="0">
              <a:spcBef>
                <a:spcPct val="0"/>
              </a:spcBef>
              <a:spcAft>
                <a:spcPct val="0"/>
              </a:spcAft>
              <a:defRPr sz="2800">
                <a:solidFill>
                  <a:schemeClr val="tx1"/>
                </a:solidFill>
                <a:latin typeface="Perpetua" panose="02020502060401020303" pitchFamily="18" charset="0"/>
              </a:defRPr>
            </a:lvl9pPr>
          </a:lstStyle>
          <a:p>
            <a:pPr algn="just" eaLnBrk="1" hangingPunct="1">
              <a:spcBef>
                <a:spcPct val="50000"/>
              </a:spcBef>
            </a:pPr>
            <a:r>
              <a:rPr lang="en-US" sz="2600" dirty="0"/>
              <a:t>Maintenance can be defined as a combination of actions carried out to </a:t>
            </a:r>
            <a:r>
              <a:rPr lang="en-US" sz="2600" b="1" i="1" dirty="0">
                <a:solidFill>
                  <a:srgbClr val="C00000"/>
                </a:solidFill>
              </a:rPr>
              <a:t>repair, replace </a:t>
            </a:r>
            <a:r>
              <a:rPr lang="en-US" sz="2600" dirty="0"/>
              <a:t>or</a:t>
            </a:r>
            <a:r>
              <a:rPr lang="en-US" sz="2600" b="1" i="1" dirty="0">
                <a:solidFill>
                  <a:srgbClr val="C00000"/>
                </a:solidFill>
              </a:rPr>
              <a:t> service </a:t>
            </a:r>
            <a:r>
              <a:rPr lang="en-US" sz="2600" dirty="0"/>
              <a:t>the components with an aim to bring the servicing unit to original (or as original) condition so that it can operate designed capacity for a specified period of time.</a:t>
            </a:r>
          </a:p>
        </p:txBody>
      </p:sp>
      <p:sp>
        <p:nvSpPr>
          <p:cNvPr id="84998" name="Text Box 6"/>
          <p:cNvSpPr txBox="1">
            <a:spLocks noChangeArrowheads="1"/>
          </p:cNvSpPr>
          <p:nvPr/>
        </p:nvSpPr>
        <p:spPr bwMode="auto">
          <a:xfrm>
            <a:off x="1244957" y="1299814"/>
            <a:ext cx="8534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Perpetua" panose="02020502060401020303" pitchFamily="18" charset="0"/>
              </a:defRPr>
            </a:lvl1pPr>
            <a:lvl2pPr marL="742950" indent="-285750" eaLnBrk="0" hangingPunct="0">
              <a:defRPr sz="2800">
                <a:solidFill>
                  <a:schemeClr val="tx1"/>
                </a:solidFill>
                <a:latin typeface="Perpetua" panose="02020502060401020303" pitchFamily="18" charset="0"/>
              </a:defRPr>
            </a:lvl2pPr>
            <a:lvl3pPr marL="1143000" indent="-228600" eaLnBrk="0" hangingPunct="0">
              <a:defRPr sz="2800">
                <a:solidFill>
                  <a:schemeClr val="tx1"/>
                </a:solidFill>
                <a:latin typeface="Perpetua" panose="02020502060401020303" pitchFamily="18" charset="0"/>
              </a:defRPr>
            </a:lvl3pPr>
            <a:lvl4pPr marL="1600200" indent="-228600" eaLnBrk="0" hangingPunct="0">
              <a:defRPr sz="2800">
                <a:solidFill>
                  <a:schemeClr val="tx1"/>
                </a:solidFill>
                <a:latin typeface="Perpetua" panose="02020502060401020303" pitchFamily="18" charset="0"/>
              </a:defRPr>
            </a:lvl4pPr>
            <a:lvl5pPr marL="2057400" indent="-228600" eaLnBrk="0" hangingPunct="0">
              <a:defRPr sz="2800">
                <a:solidFill>
                  <a:schemeClr val="tx1"/>
                </a:solidFill>
                <a:latin typeface="Perpetua" panose="02020502060401020303" pitchFamily="18" charset="0"/>
              </a:defRPr>
            </a:lvl5pPr>
            <a:lvl6pPr marL="2514600" indent="-228600" algn="ctr" eaLnBrk="0" fontAlgn="base" hangingPunct="0">
              <a:spcBef>
                <a:spcPct val="0"/>
              </a:spcBef>
              <a:spcAft>
                <a:spcPct val="0"/>
              </a:spcAft>
              <a:defRPr sz="2800">
                <a:solidFill>
                  <a:schemeClr val="tx1"/>
                </a:solidFill>
                <a:latin typeface="Perpetua" panose="02020502060401020303" pitchFamily="18" charset="0"/>
              </a:defRPr>
            </a:lvl6pPr>
            <a:lvl7pPr marL="2971800" indent="-228600" algn="ctr" eaLnBrk="0" fontAlgn="base" hangingPunct="0">
              <a:spcBef>
                <a:spcPct val="0"/>
              </a:spcBef>
              <a:spcAft>
                <a:spcPct val="0"/>
              </a:spcAft>
              <a:defRPr sz="2800">
                <a:solidFill>
                  <a:schemeClr val="tx1"/>
                </a:solidFill>
                <a:latin typeface="Perpetua" panose="02020502060401020303" pitchFamily="18" charset="0"/>
              </a:defRPr>
            </a:lvl7pPr>
            <a:lvl8pPr marL="3429000" indent="-228600" algn="ctr" eaLnBrk="0" fontAlgn="base" hangingPunct="0">
              <a:spcBef>
                <a:spcPct val="0"/>
              </a:spcBef>
              <a:spcAft>
                <a:spcPct val="0"/>
              </a:spcAft>
              <a:defRPr sz="2800">
                <a:solidFill>
                  <a:schemeClr val="tx1"/>
                </a:solidFill>
                <a:latin typeface="Perpetua" panose="02020502060401020303" pitchFamily="18" charset="0"/>
              </a:defRPr>
            </a:lvl8pPr>
            <a:lvl9pPr marL="3886200" indent="-228600" algn="ctr" eaLnBrk="0" fontAlgn="base" hangingPunct="0">
              <a:spcBef>
                <a:spcPct val="0"/>
              </a:spcBef>
              <a:spcAft>
                <a:spcPct val="0"/>
              </a:spcAft>
              <a:defRPr sz="2800">
                <a:solidFill>
                  <a:schemeClr val="tx1"/>
                </a:solidFill>
                <a:latin typeface="Perpetua" panose="02020502060401020303" pitchFamily="18" charset="0"/>
              </a:defRPr>
            </a:lvl9pPr>
          </a:lstStyle>
          <a:p>
            <a:pPr algn="just" eaLnBrk="1" hangingPunct="1">
              <a:spcBef>
                <a:spcPct val="50000"/>
              </a:spcBef>
            </a:pPr>
            <a:r>
              <a:rPr lang="en-US" sz="2600" dirty="0">
                <a:solidFill>
                  <a:srgbClr val="002060"/>
                </a:solidFill>
              </a:rPr>
              <a:t>Maintenance: </a:t>
            </a:r>
            <a:r>
              <a:rPr lang="en-US" sz="2600" dirty="0">
                <a:solidFill>
                  <a:srgbClr val="C00000"/>
                </a:solidFill>
              </a:rPr>
              <a:t>Keeping something in good condition </a:t>
            </a:r>
            <a:r>
              <a:rPr lang="en-US" sz="2600" dirty="0">
                <a:solidFill>
                  <a:srgbClr val="002060"/>
                </a:solidFill>
              </a:rPr>
              <a:t>by checking or repairing it regularly  </a:t>
            </a:r>
            <a:r>
              <a:rPr lang="en-US" sz="2600" dirty="0"/>
              <a:t> (Oxford Dictionary)</a:t>
            </a:r>
          </a:p>
        </p:txBody>
      </p:sp>
    </p:spTree>
    <p:extLst>
      <p:ext uri="{BB962C8B-B14F-4D97-AF65-F5344CB8AC3E}">
        <p14:creationId xmlns:p14="http://schemas.microsoft.com/office/powerpoint/2010/main" val="18387392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4998"/>
                                        </p:tgtEl>
                                        <p:attrNameLst>
                                          <p:attrName>style.visibility</p:attrName>
                                        </p:attrNameLst>
                                      </p:cBhvr>
                                      <p:to>
                                        <p:strVal val="visible"/>
                                      </p:to>
                                    </p:set>
                                    <p:animEffect transition="in" filter="diamond(in)">
                                      <p:cBhvr>
                                        <p:cTn id="7" dur="2000"/>
                                        <p:tgtEl>
                                          <p:spTgt spid="849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4996"/>
                                        </p:tgtEl>
                                        <p:attrNameLst>
                                          <p:attrName>style.visibility</p:attrName>
                                        </p:attrNameLst>
                                      </p:cBhvr>
                                      <p:to>
                                        <p:strVal val="visible"/>
                                      </p:to>
                                    </p:set>
                                    <p:animEffect transition="in" filter="diamond(in)">
                                      <p:cBhvr>
                                        <p:cTn id="12" dur="2000"/>
                                        <p:tgtEl>
                                          <p:spTgt spid="849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4997"/>
                                        </p:tgtEl>
                                        <p:attrNameLst>
                                          <p:attrName>style.visibility</p:attrName>
                                        </p:attrNameLst>
                                      </p:cBhvr>
                                      <p:to>
                                        <p:strVal val="visible"/>
                                      </p:to>
                                    </p:set>
                                    <p:animEffect transition="in" filter="box(in)">
                                      <p:cBhvr>
                                        <p:cTn id="17" dur="500"/>
                                        <p:tgtEl>
                                          <p:spTgt spid="84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6" grpId="0"/>
      <p:bldP spid="84997" grpId="0"/>
      <p:bldP spid="8499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381000"/>
            <a:ext cx="6400800" cy="715962"/>
          </a:xfrm>
          <a:ln>
            <a:solidFill>
              <a:schemeClr val="accent1"/>
            </a:solidFill>
          </a:ln>
        </p:spPr>
        <p:txBody>
          <a:bodyPr>
            <a:normAutofit/>
          </a:bodyPr>
          <a:lstStyle/>
          <a:p>
            <a:pPr lvl="0">
              <a:spcBef>
                <a:spcPct val="20000"/>
              </a:spcBef>
            </a:pPr>
            <a:r>
              <a:rPr lang="en-US" sz="3000" b="1" dirty="0">
                <a:solidFill>
                  <a:srgbClr val="FF0000"/>
                </a:solidFill>
                <a:latin typeface="Lucida Calligraphy" panose="03010101010101010101" pitchFamily="66" charset="0"/>
                <a:ea typeface="+mn-ea"/>
                <a:cs typeface="Times New Roman" pitchFamily="18" charset="0"/>
              </a:rPr>
              <a:t>Common locations of corrosion </a:t>
            </a:r>
            <a:endParaRPr lang="en-US" b="1" dirty="0">
              <a:solidFill>
                <a:srgbClr val="FF0000"/>
              </a:solidFill>
              <a:latin typeface="Lucida Calligraphy" panose="03010101010101010101" pitchFamily="66" charset="0"/>
              <a:cs typeface="Times New Roman" pitchFamily="18" charset="0"/>
            </a:endParaRPr>
          </a:p>
        </p:txBody>
      </p:sp>
      <p:sp>
        <p:nvSpPr>
          <p:cNvPr id="3" name="Content Placeholder 2"/>
          <p:cNvSpPr>
            <a:spLocks noGrp="1"/>
          </p:cNvSpPr>
          <p:nvPr>
            <p:ph idx="1"/>
          </p:nvPr>
        </p:nvSpPr>
        <p:spPr>
          <a:xfrm>
            <a:off x="304800" y="1295401"/>
            <a:ext cx="11430000" cy="4830765"/>
          </a:xfrm>
        </p:spPr>
        <p:txBody>
          <a:bodyPr>
            <a:normAutofit/>
          </a:bodyPr>
          <a:lstStyle/>
          <a:p>
            <a:pPr marL="0" indent="0">
              <a:lnSpc>
                <a:spcPct val="150000"/>
              </a:lnSpc>
              <a:buNone/>
            </a:pPr>
            <a:r>
              <a:rPr lang="en-US" sz="2800" b="1" i="1" u="sng" dirty="0">
                <a:solidFill>
                  <a:srgbClr val="00B050"/>
                </a:solidFill>
                <a:latin typeface="Times New Roman" pitchFamily="18" charset="0"/>
                <a:cs typeface="Times New Roman" pitchFamily="18" charset="0"/>
              </a:rPr>
              <a:t>Common locations where problems of corrosion can   be found are the following:-</a:t>
            </a:r>
          </a:p>
          <a:p>
            <a:pPr lvl="1">
              <a:lnSpc>
                <a:spcPct val="150000"/>
              </a:lnSpc>
              <a:buFont typeface="Wingdings" panose="05000000000000000000" pitchFamily="2" charset="2"/>
              <a:buChar char="v"/>
            </a:pPr>
            <a:r>
              <a:rPr lang="en-US" sz="2400" dirty="0">
                <a:latin typeface="Times New Roman" pitchFamily="18" charset="0"/>
                <a:cs typeface="Times New Roman" pitchFamily="18" charset="0"/>
              </a:rPr>
              <a:t>Along the water-line in partially filled tanks</a:t>
            </a:r>
          </a:p>
          <a:p>
            <a:pPr lvl="1">
              <a:lnSpc>
                <a:spcPct val="150000"/>
              </a:lnSpc>
              <a:buFont typeface="Wingdings" panose="05000000000000000000" pitchFamily="2" charset="2"/>
              <a:buChar char="v"/>
            </a:pPr>
            <a:r>
              <a:rPr lang="en-US" sz="2400" dirty="0">
                <a:latin typeface="Times New Roman" pitchFamily="18" charset="0"/>
                <a:cs typeface="Times New Roman" pitchFamily="18" charset="0"/>
              </a:rPr>
              <a:t>In and around drops of water on steel surfaces</a:t>
            </a:r>
          </a:p>
          <a:p>
            <a:pPr lvl="1">
              <a:lnSpc>
                <a:spcPct val="150000"/>
              </a:lnSpc>
              <a:buFont typeface="Wingdings" panose="05000000000000000000" pitchFamily="2" charset="2"/>
              <a:buChar char="v"/>
            </a:pPr>
            <a:r>
              <a:rPr lang="en-US" sz="2400" dirty="0">
                <a:latin typeface="Times New Roman" pitchFamily="18" charset="0"/>
                <a:cs typeface="Times New Roman" pitchFamily="18" charset="0"/>
              </a:rPr>
              <a:t>Along crack lines </a:t>
            </a:r>
          </a:p>
          <a:p>
            <a:pPr lvl="1">
              <a:lnSpc>
                <a:spcPct val="150000"/>
              </a:lnSpc>
              <a:buFont typeface="Wingdings" panose="05000000000000000000" pitchFamily="2" charset="2"/>
              <a:buChar char="v"/>
            </a:pPr>
            <a:r>
              <a:rPr lang="en-US" sz="2400" dirty="0">
                <a:latin typeface="Times New Roman" pitchFamily="18" charset="0"/>
                <a:cs typeface="Times New Roman" pitchFamily="18" charset="0"/>
              </a:rPr>
              <a:t>Along joints, particularly in dissimilar metals</a:t>
            </a:r>
          </a:p>
          <a:p>
            <a:pPr lvl="1">
              <a:lnSpc>
                <a:spcPct val="150000"/>
              </a:lnSpc>
              <a:buFont typeface="Wingdings" panose="05000000000000000000" pitchFamily="2" charset="2"/>
              <a:buChar char="v"/>
            </a:pPr>
            <a:r>
              <a:rPr lang="en-US" sz="2400" dirty="0">
                <a:latin typeface="Times New Roman" pitchFamily="18" charset="0"/>
                <a:cs typeface="Times New Roman" pitchFamily="18" charset="0"/>
              </a:rPr>
              <a:t>Along cold-worked areas like bending, sharp ends,  etc. </a:t>
            </a:r>
          </a:p>
        </p:txBody>
      </p:sp>
    </p:spTree>
    <p:extLst>
      <p:ext uri="{BB962C8B-B14F-4D97-AF65-F5344CB8AC3E}">
        <p14:creationId xmlns:p14="http://schemas.microsoft.com/office/powerpoint/2010/main" val="1702618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381000"/>
            <a:ext cx="7010400" cy="639762"/>
          </a:xfrm>
          <a:ln>
            <a:solidFill>
              <a:srgbClr val="00B050"/>
            </a:solidFill>
          </a:ln>
        </p:spPr>
        <p:txBody>
          <a:bodyPr>
            <a:noAutofit/>
          </a:bodyPr>
          <a:lstStyle/>
          <a:p>
            <a:pPr lvl="0">
              <a:spcBef>
                <a:spcPct val="20000"/>
              </a:spcBef>
            </a:pPr>
            <a:r>
              <a:rPr lang="en-US" sz="2800" b="1" dirty="0">
                <a:solidFill>
                  <a:srgbClr val="FF0000"/>
                </a:solidFill>
                <a:latin typeface="Lucida Calligraphy" panose="03010101010101010101" pitchFamily="66" charset="0"/>
                <a:ea typeface="+mn-ea"/>
                <a:cs typeface="Times New Roman" pitchFamily="18" charset="0"/>
              </a:rPr>
              <a:t>Methods of minimizing corrosion </a:t>
            </a:r>
            <a:endParaRPr lang="en-US" sz="2800" b="1" dirty="0">
              <a:solidFill>
                <a:srgbClr val="FF0000"/>
              </a:solidFill>
              <a:latin typeface="Lucida Calligraphy" panose="03010101010101010101" pitchFamily="66" charset="0"/>
              <a:cs typeface="Times New Roman" pitchFamily="18" charset="0"/>
            </a:endParaRPr>
          </a:p>
        </p:txBody>
      </p:sp>
      <p:sp>
        <p:nvSpPr>
          <p:cNvPr id="3" name="Content Placeholder 2"/>
          <p:cNvSpPr>
            <a:spLocks noGrp="1"/>
          </p:cNvSpPr>
          <p:nvPr>
            <p:ph idx="1"/>
          </p:nvPr>
        </p:nvSpPr>
        <p:spPr>
          <a:xfrm>
            <a:off x="304800" y="1143002"/>
            <a:ext cx="11201400" cy="5410198"/>
          </a:xfrm>
        </p:spPr>
        <p:txBody>
          <a:bodyPr>
            <a:noAutofit/>
          </a:bodyPr>
          <a:lstStyle/>
          <a:p>
            <a:pPr marL="0" indent="0" algn="just">
              <a:lnSpc>
                <a:spcPct val="150000"/>
              </a:lnSpc>
              <a:buNone/>
            </a:pPr>
            <a:r>
              <a:rPr lang="en-US" sz="2400" dirty="0">
                <a:latin typeface="Times New Roman" pitchFamily="18" charset="0"/>
                <a:cs typeface="Times New Roman" pitchFamily="18" charset="0"/>
              </a:rPr>
              <a:t>From the point of view of maintenance, damages caused by corrosion have to be dealt with preventively. </a:t>
            </a:r>
          </a:p>
          <a:p>
            <a:pPr marL="0" indent="0" algn="just">
              <a:lnSpc>
                <a:spcPct val="150000"/>
              </a:lnSpc>
              <a:buNone/>
            </a:pPr>
            <a:r>
              <a:rPr lang="en-US" sz="2800" b="1" i="1" u="sng" dirty="0">
                <a:solidFill>
                  <a:srgbClr val="FF0000"/>
                </a:solidFill>
                <a:latin typeface="Times New Roman" pitchFamily="18" charset="0"/>
                <a:cs typeface="Times New Roman" pitchFamily="18" charset="0"/>
              </a:rPr>
              <a:t>Some of the methods of minimizing of corrosion are the following </a:t>
            </a:r>
          </a:p>
          <a:p>
            <a:pPr lvl="1">
              <a:lnSpc>
                <a:spcPct val="150000"/>
              </a:lnSpc>
              <a:buFont typeface="Wingdings" panose="05000000000000000000" pitchFamily="2" charset="2"/>
              <a:buChar char="Ø"/>
            </a:pPr>
            <a:r>
              <a:rPr lang="en-US" sz="2400" dirty="0">
                <a:solidFill>
                  <a:srgbClr val="00B0F0"/>
                </a:solidFill>
                <a:latin typeface="Times New Roman" pitchFamily="18" charset="0"/>
                <a:cs typeface="Times New Roman" pitchFamily="18" charset="0"/>
              </a:rPr>
              <a:t>Use of protective metals such as zinc, tin, lead, etc. </a:t>
            </a:r>
          </a:p>
          <a:p>
            <a:pPr lvl="1">
              <a:lnSpc>
                <a:spcPct val="150000"/>
              </a:lnSpc>
              <a:buFont typeface="Wingdings" panose="05000000000000000000" pitchFamily="2" charset="2"/>
              <a:buChar char="Ø"/>
            </a:pPr>
            <a:r>
              <a:rPr lang="en-US" sz="2400" dirty="0">
                <a:solidFill>
                  <a:srgbClr val="00B0F0"/>
                </a:solidFill>
                <a:latin typeface="Times New Roman" pitchFamily="18" charset="0"/>
                <a:cs typeface="Times New Roman" pitchFamily="18" charset="0"/>
              </a:rPr>
              <a:t>Application of protective paints </a:t>
            </a:r>
          </a:p>
          <a:p>
            <a:pPr lvl="1">
              <a:lnSpc>
                <a:spcPct val="150000"/>
              </a:lnSpc>
              <a:buFont typeface="Wingdings" panose="05000000000000000000" pitchFamily="2" charset="2"/>
              <a:buChar char="Ø"/>
            </a:pPr>
            <a:r>
              <a:rPr lang="en-US" sz="2400" dirty="0">
                <a:solidFill>
                  <a:srgbClr val="00B0F0"/>
                </a:solidFill>
                <a:latin typeface="Times New Roman" pitchFamily="18" charset="0"/>
                <a:cs typeface="Times New Roman" pitchFamily="18" charset="0"/>
              </a:rPr>
              <a:t>Rendering the surface of the metal passive  </a:t>
            </a:r>
            <a:r>
              <a:rPr lang="en-US" sz="2400" dirty="0">
                <a:latin typeface="Times New Roman" pitchFamily="18" charset="0"/>
                <a:cs typeface="Times New Roman" pitchFamily="18" charset="0"/>
              </a:rPr>
              <a:t>(immersing in nitric acid after it has been highly poised immersing in fuming sulfuric acid)</a:t>
            </a:r>
          </a:p>
        </p:txBody>
      </p:sp>
    </p:spTree>
    <p:extLst>
      <p:ext uri="{BB962C8B-B14F-4D97-AF65-F5344CB8AC3E}">
        <p14:creationId xmlns:p14="http://schemas.microsoft.com/office/powerpoint/2010/main" val="11593485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609600"/>
            <a:ext cx="4038600" cy="639762"/>
          </a:xfrm>
          <a:ln>
            <a:solidFill>
              <a:srgbClr val="FF0000"/>
            </a:solidFill>
          </a:ln>
        </p:spPr>
        <p:txBody>
          <a:bodyPr>
            <a:normAutofit fontScale="90000"/>
          </a:bodyPr>
          <a:lstStyle/>
          <a:p>
            <a:pPr lvl="0">
              <a:spcBef>
                <a:spcPct val="20000"/>
              </a:spcBef>
            </a:pPr>
            <a:r>
              <a:rPr lang="en-US" sz="3200" b="1" dirty="0">
                <a:solidFill>
                  <a:srgbClr val="00B0F0"/>
                </a:solidFill>
                <a:latin typeface="Lucida Calligraphy" panose="03010101010101010101" pitchFamily="66" charset="0"/>
                <a:ea typeface="+mn-ea"/>
                <a:cs typeface="Times New Roman" pitchFamily="18" charset="0"/>
              </a:rPr>
              <a:t>Corrosion problems </a:t>
            </a:r>
            <a:endParaRPr lang="en-US" b="1" dirty="0">
              <a:solidFill>
                <a:srgbClr val="00B0F0"/>
              </a:solidFill>
              <a:latin typeface="Lucida Calligraphy" panose="03010101010101010101" pitchFamily="66" charset="0"/>
              <a:cs typeface="Times New Roman" pitchFamily="18" charset="0"/>
            </a:endParaRPr>
          </a:p>
        </p:txBody>
      </p:sp>
      <p:sp>
        <p:nvSpPr>
          <p:cNvPr id="3" name="Content Placeholder 2"/>
          <p:cNvSpPr>
            <a:spLocks noGrp="1"/>
          </p:cNvSpPr>
          <p:nvPr>
            <p:ph idx="1"/>
          </p:nvPr>
        </p:nvSpPr>
        <p:spPr>
          <a:xfrm>
            <a:off x="762000" y="1600201"/>
            <a:ext cx="10287000" cy="4525963"/>
          </a:xfrm>
        </p:spPr>
        <p:txBody>
          <a:bodyPr>
            <a:normAutofit/>
          </a:bodyPr>
          <a:lstStyle/>
          <a:p>
            <a:pPr marL="0" indent="0">
              <a:lnSpc>
                <a:spcPct val="150000"/>
              </a:lnSpc>
              <a:buNone/>
            </a:pPr>
            <a:r>
              <a:rPr lang="en-US" sz="2800" b="1" i="1" dirty="0">
                <a:solidFill>
                  <a:srgbClr val="FF0000"/>
                </a:solidFill>
                <a:latin typeface="Times New Roman" pitchFamily="18" charset="0"/>
                <a:cs typeface="Times New Roman" pitchFamily="18" charset="0"/>
              </a:rPr>
              <a:t>Corrosion problems are pronounced, to a varying degree, in:-</a:t>
            </a:r>
          </a:p>
          <a:p>
            <a:pPr lvl="1">
              <a:lnSpc>
                <a:spcPct val="150000"/>
              </a:lnSpc>
              <a:buFont typeface="Wingdings" panose="05000000000000000000" pitchFamily="2" charset="2"/>
              <a:buChar char="q"/>
            </a:pPr>
            <a:r>
              <a:rPr lang="en-US" sz="2400" dirty="0">
                <a:latin typeface="Times New Roman" pitchFamily="18" charset="0"/>
                <a:cs typeface="Times New Roman" pitchFamily="18" charset="0"/>
              </a:rPr>
              <a:t> Steam generating plants</a:t>
            </a:r>
          </a:p>
          <a:p>
            <a:pPr lvl="1">
              <a:lnSpc>
                <a:spcPct val="150000"/>
              </a:lnSpc>
              <a:buFont typeface="Wingdings" panose="05000000000000000000" pitchFamily="2" charset="2"/>
              <a:buChar char="q"/>
            </a:pPr>
            <a:r>
              <a:rPr lang="en-US" sz="2400" dirty="0">
                <a:latin typeface="Times New Roman" pitchFamily="18" charset="0"/>
                <a:cs typeface="Times New Roman" pitchFamily="18" charset="0"/>
              </a:rPr>
              <a:t> Equipment in chemical plants </a:t>
            </a:r>
          </a:p>
          <a:p>
            <a:pPr lvl="1">
              <a:lnSpc>
                <a:spcPct val="150000"/>
              </a:lnSpc>
              <a:buFont typeface="Wingdings" panose="05000000000000000000" pitchFamily="2" charset="2"/>
              <a:buChar char="q"/>
            </a:pPr>
            <a:r>
              <a:rPr lang="en-US" sz="2400" dirty="0">
                <a:latin typeface="Times New Roman" pitchFamily="18" charset="0"/>
                <a:cs typeface="Times New Roman" pitchFamily="18" charset="0"/>
              </a:rPr>
              <a:t> Pipes and piping and</a:t>
            </a:r>
          </a:p>
          <a:p>
            <a:pPr lvl="1">
              <a:lnSpc>
                <a:spcPct val="150000"/>
              </a:lnSpc>
              <a:buFont typeface="Wingdings" panose="05000000000000000000" pitchFamily="2" charset="2"/>
              <a:buChar char="q"/>
            </a:pPr>
            <a:r>
              <a:rPr lang="en-US" sz="2400" dirty="0">
                <a:latin typeface="Times New Roman" pitchFamily="18" charset="0"/>
                <a:cs typeface="Times New Roman" pitchFamily="18" charset="0"/>
              </a:rPr>
              <a:t> Structures </a:t>
            </a:r>
          </a:p>
        </p:txBody>
      </p:sp>
    </p:spTree>
    <p:extLst>
      <p:ext uri="{BB962C8B-B14F-4D97-AF65-F5344CB8AC3E}">
        <p14:creationId xmlns:p14="http://schemas.microsoft.com/office/powerpoint/2010/main" val="35997997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228600"/>
            <a:ext cx="3276600" cy="487362"/>
          </a:xfrm>
          <a:ln>
            <a:solidFill>
              <a:schemeClr val="accent1"/>
            </a:solidFill>
          </a:ln>
        </p:spPr>
        <p:txBody>
          <a:bodyPr>
            <a:normAutofit fontScale="90000"/>
          </a:bodyPr>
          <a:lstStyle/>
          <a:p>
            <a:pPr lvl="0">
              <a:spcBef>
                <a:spcPct val="20000"/>
              </a:spcBef>
            </a:pPr>
            <a:r>
              <a:rPr lang="en-US" sz="3200" b="1" dirty="0">
                <a:solidFill>
                  <a:srgbClr val="00B050"/>
                </a:solidFill>
                <a:latin typeface="Times New Roman" pitchFamily="18" charset="0"/>
                <a:ea typeface="+mn-ea"/>
                <a:cs typeface="Times New Roman" pitchFamily="18" charset="0"/>
              </a:rPr>
              <a:t>2.3.2. Wear </a:t>
            </a:r>
            <a:endParaRPr lang="en-US"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609600" y="762000"/>
            <a:ext cx="11277600" cy="5867400"/>
          </a:xfrm>
        </p:spPr>
        <p:txBody>
          <a:bodyPr>
            <a:normAutofit/>
          </a:bodyPr>
          <a:lstStyle/>
          <a:p>
            <a:pPr marL="0" indent="0" algn="just">
              <a:lnSpc>
                <a:spcPct val="150000"/>
              </a:lnSpc>
              <a:buNone/>
            </a:pPr>
            <a:r>
              <a:rPr lang="en-US" sz="2400" dirty="0">
                <a:latin typeface="Times New Roman" pitchFamily="18" charset="0"/>
                <a:cs typeface="Times New Roman" pitchFamily="18" charset="0"/>
              </a:rPr>
              <a:t>Wear is an undesired change of surface of machine components by the removal of little particles caused by  </a:t>
            </a:r>
            <a:r>
              <a:rPr lang="en-US" sz="2400" dirty="0">
                <a:solidFill>
                  <a:srgbClr val="FF0000"/>
                </a:solidFill>
                <a:latin typeface="Times New Roman" pitchFamily="18" charset="0"/>
                <a:cs typeface="Times New Roman" pitchFamily="18" charset="0"/>
              </a:rPr>
              <a:t>mechanical reasons </a:t>
            </a:r>
            <a:r>
              <a:rPr lang="en-US" sz="2400" dirty="0">
                <a:solidFill>
                  <a:srgbClr val="0070C0"/>
                </a:solidFill>
                <a:latin typeface="Times New Roman" pitchFamily="18" charset="0"/>
                <a:cs typeface="Times New Roman" pitchFamily="18" charset="0"/>
              </a:rPr>
              <a:t>and/or </a:t>
            </a:r>
            <a:r>
              <a:rPr lang="en-US" sz="2400" dirty="0">
                <a:solidFill>
                  <a:srgbClr val="00B050"/>
                </a:solidFill>
                <a:latin typeface="Times New Roman" pitchFamily="18" charset="0"/>
                <a:cs typeface="Times New Roman" pitchFamily="18" charset="0"/>
              </a:rPr>
              <a:t>tribo-chemical reasons. </a:t>
            </a:r>
          </a:p>
          <a:p>
            <a:pPr marL="0" indent="0" algn="just">
              <a:lnSpc>
                <a:spcPct val="150000"/>
              </a:lnSpc>
              <a:buNone/>
            </a:pPr>
            <a:r>
              <a:rPr lang="en-US" sz="2400" dirty="0">
                <a:solidFill>
                  <a:srgbClr val="0070C0"/>
                </a:solidFill>
                <a:latin typeface="Times New Roman" pitchFamily="18" charset="0"/>
                <a:cs typeface="Times New Roman" pitchFamily="18" charset="0"/>
              </a:rPr>
              <a:t>(tribology is the science of interacting surfaces in relative motion)</a:t>
            </a:r>
          </a:p>
          <a:p>
            <a:pPr marL="0" indent="0" algn="just">
              <a:lnSpc>
                <a:spcPct val="150000"/>
              </a:lnSpc>
              <a:buNone/>
            </a:pPr>
            <a:r>
              <a:rPr lang="en-US" sz="2400" dirty="0">
                <a:latin typeface="Times New Roman" pitchFamily="18" charset="0"/>
                <a:cs typeface="Times New Roman" pitchFamily="18" charset="0"/>
              </a:rPr>
              <a:t>Mostly wear is </a:t>
            </a:r>
            <a:r>
              <a:rPr lang="en-US" sz="2400" b="1" i="1" dirty="0">
                <a:solidFill>
                  <a:srgbClr val="FF0000"/>
                </a:solidFill>
                <a:latin typeface="Times New Roman" pitchFamily="18" charset="0"/>
                <a:cs typeface="Times New Roman" pitchFamily="18" charset="0"/>
              </a:rPr>
              <a:t>caused by friction of two mating parts </a:t>
            </a:r>
            <a:r>
              <a:rPr lang="en-US" sz="2400" dirty="0">
                <a:latin typeface="Times New Roman" pitchFamily="18" charset="0"/>
                <a:cs typeface="Times New Roman" pitchFamily="18" charset="0"/>
              </a:rPr>
              <a:t>Thus </a:t>
            </a:r>
          </a:p>
          <a:p>
            <a:pPr algn="just">
              <a:lnSpc>
                <a:spcPct val="150000"/>
              </a:lnSpc>
              <a:buFont typeface="Wingdings" panose="05000000000000000000" pitchFamily="2" charset="2"/>
              <a:buChar char="Ø"/>
            </a:pPr>
            <a:r>
              <a:rPr lang="en-US" sz="2400" dirty="0">
                <a:latin typeface="Times New Roman" pitchFamily="18" charset="0"/>
                <a:cs typeface="Times New Roman" pitchFamily="18" charset="0"/>
              </a:rPr>
              <a:t>There must be a pair of contacting wear partners ( a basic body and a mating body)</a:t>
            </a:r>
          </a:p>
          <a:p>
            <a:pPr algn="just">
              <a:lnSpc>
                <a:spcPct val="150000"/>
              </a:lnSpc>
              <a:buFont typeface="Wingdings" panose="05000000000000000000" pitchFamily="2" charset="2"/>
              <a:buChar char="Ø"/>
            </a:pPr>
            <a:r>
              <a:rPr lang="en-US" sz="2400" dirty="0">
                <a:latin typeface="Times New Roman" pitchFamily="18" charset="0"/>
                <a:cs typeface="Times New Roman" pitchFamily="18" charset="0"/>
              </a:rPr>
              <a:t>A normal force must act maintaining contact between the two bodies </a:t>
            </a:r>
          </a:p>
          <a:p>
            <a:pPr algn="just">
              <a:lnSpc>
                <a:spcPct val="150000"/>
              </a:lnSpc>
              <a:buFont typeface="Wingdings" panose="05000000000000000000" pitchFamily="2" charset="2"/>
              <a:buChar char="Ø"/>
            </a:pPr>
            <a:r>
              <a:rPr lang="en-US" sz="2400" dirty="0">
                <a:latin typeface="Times New Roman" pitchFamily="18" charset="0"/>
                <a:cs typeface="Times New Roman" pitchFamily="18" charset="0"/>
              </a:rPr>
              <a:t>There must exist a relative motion b/n the two surfaces</a:t>
            </a:r>
          </a:p>
        </p:txBody>
      </p:sp>
    </p:spTree>
    <p:extLst>
      <p:ext uri="{BB962C8B-B14F-4D97-AF65-F5344CB8AC3E}">
        <p14:creationId xmlns:p14="http://schemas.microsoft.com/office/powerpoint/2010/main" val="41287664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46564" y="1295401"/>
            <a:ext cx="8214994" cy="5029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a:extLst>
              <a:ext uri="{FF2B5EF4-FFF2-40B4-BE49-F238E27FC236}">
                <a16:creationId xmlns:a16="http://schemas.microsoft.com/office/drawing/2014/main" id="{761B6170-61A5-4B33-AC8A-C39FDA079AD7}"/>
              </a:ext>
            </a:extLst>
          </p:cNvPr>
          <p:cNvSpPr>
            <a:spLocks noGrp="1"/>
          </p:cNvSpPr>
          <p:nvPr>
            <p:ph type="title"/>
          </p:nvPr>
        </p:nvSpPr>
        <p:spPr>
          <a:xfrm>
            <a:off x="1981200" y="274638"/>
            <a:ext cx="9296400" cy="639762"/>
          </a:xfrm>
        </p:spPr>
        <p:txBody>
          <a:bodyPr>
            <a:normAutofit/>
          </a:bodyPr>
          <a:lstStyle/>
          <a:p>
            <a:pPr algn="r">
              <a:defRPr/>
            </a:pPr>
            <a:r>
              <a:rPr lang="en-US" sz="2800" dirty="0">
                <a:solidFill>
                  <a:schemeClr val="tx1"/>
                </a:solidFill>
                <a:latin typeface="Times New Roman" panose="02020603050405020304" pitchFamily="18" charset="0"/>
                <a:cs typeface="Times New Roman" panose="02020603050405020304" pitchFamily="18" charset="0"/>
              </a:rPr>
              <a:t>Cont. </a:t>
            </a:r>
          </a:p>
        </p:txBody>
      </p:sp>
    </p:spTree>
    <p:extLst>
      <p:ext uri="{BB962C8B-B14F-4D97-AF65-F5344CB8AC3E}">
        <p14:creationId xmlns:p14="http://schemas.microsoft.com/office/powerpoint/2010/main" val="14859304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584200"/>
            <a:ext cx="4343400" cy="609600"/>
          </a:xfrm>
          <a:ln>
            <a:solidFill>
              <a:schemeClr val="accent1"/>
            </a:solidFill>
          </a:ln>
        </p:spPr>
        <p:txBody>
          <a:bodyPr>
            <a:noAutofit/>
          </a:bodyPr>
          <a:lstStyle/>
          <a:p>
            <a:pPr lvl="0">
              <a:spcBef>
                <a:spcPct val="20000"/>
              </a:spcBef>
            </a:pPr>
            <a:r>
              <a:rPr lang="en-US" sz="3200" b="1" dirty="0">
                <a:solidFill>
                  <a:srgbClr val="FF0000"/>
                </a:solidFill>
                <a:latin typeface="Lucida Calligraphy" panose="03010101010101010101" pitchFamily="66" charset="0"/>
                <a:ea typeface="+mn-ea"/>
                <a:cs typeface="Times New Roman" pitchFamily="18" charset="0"/>
              </a:rPr>
              <a:t>Kinds of wear </a:t>
            </a:r>
            <a:endParaRPr lang="en-US" sz="3200" b="1" dirty="0">
              <a:solidFill>
                <a:srgbClr val="FF0000"/>
              </a:solidFill>
              <a:latin typeface="Lucida Calligraphy" panose="03010101010101010101" pitchFamily="66" charset="0"/>
              <a:cs typeface="Times New Roman" pitchFamily="18" charset="0"/>
            </a:endParaRPr>
          </a:p>
        </p:txBody>
      </p:sp>
      <p:sp>
        <p:nvSpPr>
          <p:cNvPr id="3" name="Content Placeholder 2"/>
          <p:cNvSpPr>
            <a:spLocks noGrp="1"/>
          </p:cNvSpPr>
          <p:nvPr>
            <p:ph idx="1"/>
          </p:nvPr>
        </p:nvSpPr>
        <p:spPr>
          <a:xfrm>
            <a:off x="609600" y="1219200"/>
            <a:ext cx="9906000" cy="5334000"/>
          </a:xfrm>
        </p:spPr>
        <p:txBody>
          <a:bodyPr>
            <a:normAutofit/>
          </a:bodyPr>
          <a:lstStyle/>
          <a:p>
            <a:pPr marL="0" indent="0">
              <a:buNone/>
            </a:pPr>
            <a:r>
              <a:rPr lang="en-US" sz="2800" dirty="0">
                <a:latin typeface="Times New Roman" pitchFamily="18" charset="0"/>
                <a:cs typeface="Times New Roman" pitchFamily="18" charset="0"/>
              </a:rPr>
              <a:t>The whole field of wear which is diverse is divided in two limited area with similar condition </a:t>
            </a:r>
          </a:p>
          <a:p>
            <a:pPr marL="0" indent="0">
              <a:buNone/>
            </a:pPr>
            <a:r>
              <a:rPr lang="en-US" sz="2800" b="1" u="sng" dirty="0">
                <a:solidFill>
                  <a:srgbClr val="00B050"/>
                </a:solidFill>
                <a:latin typeface="Lucida Calligraphy" panose="03010101010101010101" pitchFamily="66" charset="0"/>
                <a:cs typeface="Times New Roman" pitchFamily="18" charset="0"/>
              </a:rPr>
              <a:t>i. Depending of the relative motion of mating parts</a:t>
            </a:r>
          </a:p>
          <a:p>
            <a:pPr marL="0" indent="0">
              <a:buNone/>
            </a:pPr>
            <a:r>
              <a:rPr lang="en-US" sz="2800" b="1" dirty="0">
                <a:solidFill>
                  <a:srgbClr val="0070C0"/>
                </a:solidFill>
                <a:latin typeface="Times New Roman" pitchFamily="18" charset="0"/>
                <a:cs typeface="Times New Roman" pitchFamily="18" charset="0"/>
              </a:rPr>
              <a:t>a. Kinematic wear</a:t>
            </a:r>
            <a:r>
              <a:rPr lang="en-US" sz="2800" dirty="0">
                <a:solidFill>
                  <a:srgbClr val="0070C0"/>
                </a:solidFill>
                <a:latin typeface="Times New Roman" pitchFamily="18" charset="0"/>
                <a:cs typeface="Times New Roman" pitchFamily="18" charset="0"/>
              </a:rPr>
              <a:t> </a:t>
            </a:r>
          </a:p>
          <a:p>
            <a:pPr lvl="2">
              <a:buFont typeface="Wingdings" pitchFamily="2" charset="2"/>
              <a:buChar char="Ø"/>
            </a:pPr>
            <a:r>
              <a:rPr lang="en-US" dirty="0">
                <a:latin typeface="Times New Roman" pitchFamily="18" charset="0"/>
                <a:cs typeface="Times New Roman" pitchFamily="18" charset="0"/>
              </a:rPr>
              <a:t>Sliding </a:t>
            </a:r>
          </a:p>
          <a:p>
            <a:pPr lvl="2">
              <a:buFont typeface="Wingdings" pitchFamily="2" charset="2"/>
              <a:buChar char="Ø"/>
            </a:pPr>
            <a:r>
              <a:rPr lang="en-US" dirty="0">
                <a:latin typeface="Times New Roman" pitchFamily="18" charset="0"/>
                <a:cs typeface="Times New Roman" pitchFamily="18" charset="0"/>
              </a:rPr>
              <a:t>Rolling </a:t>
            </a:r>
          </a:p>
          <a:p>
            <a:pPr lvl="2">
              <a:buFont typeface="Wingdings" pitchFamily="2" charset="2"/>
              <a:buChar char="Ø"/>
            </a:pPr>
            <a:r>
              <a:rPr lang="en-US" dirty="0">
                <a:latin typeface="Times New Roman" pitchFamily="18" charset="0"/>
                <a:cs typeface="Times New Roman" pitchFamily="18" charset="0"/>
              </a:rPr>
              <a:t>Drilling </a:t>
            </a:r>
          </a:p>
          <a:p>
            <a:pPr lvl="2">
              <a:buFont typeface="Wingdings" pitchFamily="2" charset="2"/>
              <a:buChar char="Ø"/>
            </a:pPr>
            <a:r>
              <a:rPr lang="en-US" dirty="0">
                <a:latin typeface="Times New Roman" pitchFamily="18" charset="0"/>
                <a:cs typeface="Times New Roman" pitchFamily="18" charset="0"/>
              </a:rPr>
              <a:t>Mixed</a:t>
            </a:r>
          </a:p>
          <a:p>
            <a:pPr marL="0" indent="0">
              <a:buNone/>
            </a:pPr>
            <a:r>
              <a:rPr lang="en-US" sz="2800" b="1" dirty="0">
                <a:solidFill>
                  <a:srgbClr val="0070C0"/>
                </a:solidFill>
                <a:latin typeface="Times New Roman" pitchFamily="18" charset="0"/>
                <a:cs typeface="Times New Roman" pitchFamily="18" charset="0"/>
              </a:rPr>
              <a:t>b.  static wear </a:t>
            </a:r>
          </a:p>
          <a:p>
            <a:pPr marL="0" indent="0">
              <a:buNone/>
            </a:pPr>
            <a:r>
              <a:rPr lang="en-US" sz="2800" b="1" dirty="0">
                <a:solidFill>
                  <a:srgbClr val="0070C0"/>
                </a:solidFill>
                <a:latin typeface="Times New Roman" pitchFamily="18" charset="0"/>
                <a:cs typeface="Times New Roman" pitchFamily="18" charset="0"/>
              </a:rPr>
              <a:t>c. Impact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048003"/>
            <a:ext cx="4648200" cy="334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69660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57200"/>
            <a:ext cx="9829800" cy="6172200"/>
          </a:xfrm>
        </p:spPr>
        <p:txBody>
          <a:bodyPr>
            <a:normAutofit fontScale="92500"/>
          </a:bodyPr>
          <a:lstStyle/>
          <a:p>
            <a:pPr marL="0" indent="0">
              <a:buNone/>
            </a:pPr>
            <a:r>
              <a:rPr lang="en-US" sz="2600" b="1" dirty="0">
                <a:solidFill>
                  <a:srgbClr val="00B050"/>
                </a:solidFill>
                <a:latin typeface="Lucida Calligraphy" panose="03010101010101010101" pitchFamily="66" charset="0"/>
                <a:cs typeface="Times New Roman" pitchFamily="18" charset="0"/>
              </a:rPr>
              <a:t>ii. Depending on the time behavior of wear there are two kinds of wear:- </a:t>
            </a:r>
          </a:p>
          <a:p>
            <a:pPr marL="0" indent="0">
              <a:lnSpc>
                <a:spcPct val="110000"/>
              </a:lnSpc>
              <a:buNone/>
            </a:pPr>
            <a:r>
              <a:rPr lang="en-US" sz="2400" b="1" dirty="0">
                <a:latin typeface="Times New Roman" pitchFamily="18" charset="0"/>
                <a:cs typeface="Times New Roman" pitchFamily="18" charset="0"/>
              </a:rPr>
              <a:t>a. Stationary wear </a:t>
            </a:r>
            <a:r>
              <a:rPr lang="en-US" sz="2400" dirty="0">
                <a:latin typeface="Times New Roman" pitchFamily="18" charset="0"/>
                <a:cs typeface="Times New Roman" pitchFamily="18" charset="0"/>
              </a:rPr>
              <a:t>– in which the wear intensity remains constant </a:t>
            </a:r>
          </a:p>
          <a:p>
            <a:pPr marL="0" indent="0">
              <a:lnSpc>
                <a:spcPct val="110000"/>
              </a:lnSpc>
              <a:buNone/>
            </a:pPr>
            <a:r>
              <a:rPr lang="en-US" sz="2400" b="1" dirty="0">
                <a:latin typeface="Times New Roman" pitchFamily="18" charset="0"/>
                <a:cs typeface="Times New Roman" pitchFamily="18" charset="0"/>
              </a:rPr>
              <a:t>b. Non-stationary wear </a:t>
            </a:r>
            <a:r>
              <a:rPr lang="en-US" sz="2400" dirty="0">
                <a:latin typeface="Times New Roman" pitchFamily="18" charset="0"/>
                <a:cs typeface="Times New Roman" pitchFamily="18" charset="0"/>
              </a:rPr>
              <a:t>– in which the wear intensity depends on time </a:t>
            </a:r>
          </a:p>
          <a:p>
            <a:pPr marL="0" indent="0" algn="ctr">
              <a:lnSpc>
                <a:spcPct val="110000"/>
              </a:lnSpc>
              <a:buNone/>
            </a:pPr>
            <a:r>
              <a:rPr lang="en-US" sz="3000" b="1" u="sng" dirty="0">
                <a:solidFill>
                  <a:srgbClr val="FF0000"/>
                </a:solidFill>
                <a:latin typeface="Times New Roman" pitchFamily="18" charset="0"/>
                <a:ea typeface="+mj-ea"/>
                <a:cs typeface="Times New Roman" pitchFamily="18" charset="0"/>
              </a:rPr>
              <a:t>Wear processes </a:t>
            </a:r>
            <a:endParaRPr lang="en-US" sz="3000" b="1" u="sng" dirty="0">
              <a:solidFill>
                <a:srgbClr val="FF0000"/>
              </a:solidFill>
              <a:latin typeface="Times New Roman" pitchFamily="18" charset="0"/>
              <a:cs typeface="Times New Roman" pitchFamily="18" charset="0"/>
            </a:endParaRPr>
          </a:p>
          <a:p>
            <a:pPr marL="0" indent="0" algn="just">
              <a:lnSpc>
                <a:spcPct val="110000"/>
              </a:lnSpc>
              <a:buNone/>
            </a:pPr>
            <a:r>
              <a:rPr lang="en-US" sz="2600" dirty="0">
                <a:latin typeface="Times New Roman" pitchFamily="18" charset="0"/>
                <a:cs typeface="Times New Roman" pitchFamily="18" charset="0"/>
              </a:rPr>
              <a:t>The wear process is a complex one being dependent on a  number of  factors:  </a:t>
            </a:r>
          </a:p>
          <a:p>
            <a:pPr lvl="3" algn="just">
              <a:lnSpc>
                <a:spcPct val="110000"/>
              </a:lnSpc>
              <a:buFont typeface="Wingdings" pitchFamily="2" charset="2"/>
              <a:buChar char="q"/>
            </a:pPr>
            <a:r>
              <a:rPr lang="en-US" sz="2400" dirty="0">
                <a:latin typeface="Times New Roman" pitchFamily="18" charset="0"/>
                <a:cs typeface="Times New Roman" pitchFamily="18" charset="0"/>
              </a:rPr>
              <a:t>Load, </a:t>
            </a:r>
          </a:p>
          <a:p>
            <a:pPr lvl="3" algn="just">
              <a:lnSpc>
                <a:spcPct val="110000"/>
              </a:lnSpc>
              <a:buFont typeface="Wingdings" pitchFamily="2" charset="2"/>
              <a:buChar char="q"/>
            </a:pPr>
            <a:r>
              <a:rPr lang="en-US" sz="2400" dirty="0">
                <a:latin typeface="Times New Roman" pitchFamily="18" charset="0"/>
                <a:cs typeface="Times New Roman" pitchFamily="18" charset="0"/>
              </a:rPr>
              <a:t>Velocity, </a:t>
            </a:r>
          </a:p>
          <a:p>
            <a:pPr lvl="3" algn="just">
              <a:lnSpc>
                <a:spcPct val="110000"/>
              </a:lnSpc>
              <a:buFont typeface="Wingdings" pitchFamily="2" charset="2"/>
              <a:buChar char="q"/>
            </a:pPr>
            <a:r>
              <a:rPr lang="en-US" sz="2400" dirty="0">
                <a:latin typeface="Times New Roman" pitchFamily="18" charset="0"/>
                <a:cs typeface="Times New Roman" pitchFamily="18" charset="0"/>
              </a:rPr>
              <a:t>Intermediate  materials,  </a:t>
            </a:r>
          </a:p>
          <a:p>
            <a:pPr lvl="3" algn="just">
              <a:lnSpc>
                <a:spcPct val="110000"/>
              </a:lnSpc>
              <a:buFont typeface="Wingdings" pitchFamily="2" charset="2"/>
              <a:buChar char="q"/>
            </a:pPr>
            <a:r>
              <a:rPr lang="en-US" sz="2400" dirty="0">
                <a:latin typeface="Times New Roman" pitchFamily="18" charset="0"/>
                <a:cs typeface="Times New Roman" pitchFamily="18" charset="0"/>
              </a:rPr>
              <a:t>Ambient condition, etc.</a:t>
            </a:r>
          </a:p>
          <a:p>
            <a:pPr marL="0" indent="0" algn="just">
              <a:lnSpc>
                <a:spcPct val="110000"/>
              </a:lnSpc>
              <a:buNone/>
            </a:pPr>
            <a:r>
              <a:rPr lang="en-US" sz="2600" dirty="0">
                <a:latin typeface="Times New Roman" pitchFamily="18" charset="0"/>
                <a:cs typeface="Times New Roman" pitchFamily="18" charset="0"/>
              </a:rPr>
              <a:t>Wear  processes  are  accompanied  by  heating  in the micro-range as  well as changes in the  physical and  chemical  material  properties  of  the  wear partners. </a:t>
            </a:r>
          </a:p>
          <a:p>
            <a:pPr marL="0" indent="0">
              <a:buNone/>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5076681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300" y="304800"/>
            <a:ext cx="8153400" cy="685800"/>
          </a:xfrm>
          <a:ln>
            <a:solidFill>
              <a:schemeClr val="accent1"/>
            </a:solidFill>
          </a:ln>
        </p:spPr>
        <p:txBody>
          <a:bodyPr>
            <a:normAutofit/>
          </a:bodyPr>
          <a:lstStyle/>
          <a:p>
            <a:pPr lvl="0">
              <a:spcBef>
                <a:spcPct val="20000"/>
              </a:spcBef>
            </a:pPr>
            <a:r>
              <a:rPr lang="en-US" sz="2800" b="1" dirty="0">
                <a:latin typeface="Lucida Calligraphy" panose="03010101010101010101" pitchFamily="66" charset="0"/>
                <a:ea typeface="+mn-ea"/>
                <a:cs typeface="Times New Roman" pitchFamily="18" charset="0"/>
              </a:rPr>
              <a:t>Wear processes can be differentiated as </a:t>
            </a:r>
            <a:endParaRPr lang="en-US" sz="2800" b="1" dirty="0">
              <a:latin typeface="Lucida Calligraphy" panose="03010101010101010101" pitchFamily="66" charset="0"/>
              <a:cs typeface="Times New Roman" pitchFamily="18" charset="0"/>
            </a:endParaRPr>
          </a:p>
        </p:txBody>
      </p:sp>
      <p:sp>
        <p:nvSpPr>
          <p:cNvPr id="3" name="Content Placeholder 2"/>
          <p:cNvSpPr>
            <a:spLocks noGrp="1"/>
          </p:cNvSpPr>
          <p:nvPr>
            <p:ph idx="1"/>
          </p:nvPr>
        </p:nvSpPr>
        <p:spPr>
          <a:xfrm>
            <a:off x="381000" y="825500"/>
            <a:ext cx="11430000" cy="5791200"/>
          </a:xfrm>
        </p:spPr>
        <p:txBody>
          <a:bodyPr>
            <a:normAutofit fontScale="62500" lnSpcReduction="20000"/>
          </a:bodyPr>
          <a:lstStyle/>
          <a:p>
            <a:pPr marL="0" indent="0" algn="just">
              <a:lnSpc>
                <a:spcPct val="170000"/>
              </a:lnSpc>
              <a:buNone/>
            </a:pPr>
            <a:r>
              <a:rPr lang="en-US" sz="4400" b="1" i="1" u="sng" dirty="0">
                <a:solidFill>
                  <a:srgbClr val="00B050"/>
                </a:solidFill>
                <a:latin typeface="Times New Roman" pitchFamily="18" charset="0"/>
                <a:cs typeface="Times New Roman" pitchFamily="18" charset="0"/>
              </a:rPr>
              <a:t>i. Shearing process</a:t>
            </a:r>
          </a:p>
          <a:p>
            <a:pPr marL="0" indent="0" algn="just">
              <a:lnSpc>
                <a:spcPct val="170000"/>
              </a:lnSpc>
              <a:buNone/>
            </a:pPr>
            <a:r>
              <a:rPr lang="en-US" sz="3800" dirty="0">
                <a:solidFill>
                  <a:srgbClr val="FF0000"/>
                </a:solidFill>
                <a:latin typeface="Times New Roman" pitchFamily="18" charset="0"/>
                <a:cs typeface="Times New Roman" pitchFamily="18" charset="0"/>
              </a:rPr>
              <a:t>Roughness  points  </a:t>
            </a:r>
            <a:r>
              <a:rPr lang="en-US" sz="3800" dirty="0">
                <a:latin typeface="Times New Roman" pitchFamily="18" charset="0"/>
                <a:cs typeface="Times New Roman" pitchFamily="18" charset="0"/>
              </a:rPr>
              <a:t>will  be  </a:t>
            </a:r>
            <a:r>
              <a:rPr lang="en-US" sz="3800" dirty="0">
                <a:solidFill>
                  <a:srgbClr val="FF0000"/>
                </a:solidFill>
                <a:latin typeface="Times New Roman" pitchFamily="18" charset="0"/>
                <a:cs typeface="Times New Roman" pitchFamily="18" charset="0"/>
              </a:rPr>
              <a:t>sheared  off  if  the  acting forces  </a:t>
            </a:r>
            <a:r>
              <a:rPr lang="en-US" sz="3800" dirty="0">
                <a:latin typeface="Times New Roman" pitchFamily="18" charset="0"/>
                <a:cs typeface="Times New Roman" pitchFamily="18" charset="0"/>
              </a:rPr>
              <a:t>are  </a:t>
            </a:r>
            <a:r>
              <a:rPr lang="en-US" sz="3800" dirty="0">
                <a:solidFill>
                  <a:srgbClr val="FF0000"/>
                </a:solidFill>
                <a:latin typeface="Times New Roman" pitchFamily="18" charset="0"/>
                <a:cs typeface="Times New Roman" pitchFamily="18" charset="0"/>
              </a:rPr>
              <a:t>greater  than  the  shear  strength.  </a:t>
            </a:r>
            <a:r>
              <a:rPr lang="en-US" sz="3800" dirty="0">
                <a:latin typeface="Times New Roman" pitchFamily="18" charset="0"/>
                <a:cs typeface="Times New Roman" pitchFamily="18" charset="0"/>
              </a:rPr>
              <a:t>This  leads  to the  reduction  of  roughness  and  increased  percentage  of contact  area  which  reduces  energy  concentration  and wear velocity . </a:t>
            </a:r>
          </a:p>
          <a:p>
            <a:pPr marL="0" indent="0" algn="just">
              <a:lnSpc>
                <a:spcPct val="170000"/>
              </a:lnSpc>
              <a:buNone/>
            </a:pPr>
            <a:r>
              <a:rPr lang="en-US" sz="4400" b="1" i="1" u="sng" dirty="0">
                <a:solidFill>
                  <a:srgbClr val="00B050"/>
                </a:solidFill>
                <a:latin typeface="Times New Roman" pitchFamily="18" charset="0"/>
                <a:cs typeface="Times New Roman" pitchFamily="18" charset="0"/>
              </a:rPr>
              <a:t>ii. Elastic deformation</a:t>
            </a:r>
          </a:p>
          <a:p>
            <a:pPr marL="0" indent="0" algn="just">
              <a:lnSpc>
                <a:spcPct val="170000"/>
              </a:lnSpc>
              <a:buNone/>
            </a:pPr>
            <a:r>
              <a:rPr lang="en-US" sz="3800" dirty="0">
                <a:latin typeface="Times New Roman" pitchFamily="18" charset="0"/>
                <a:cs typeface="Times New Roman" pitchFamily="18" charset="0"/>
              </a:rPr>
              <a:t>Big  surface  roughness  results  in  </a:t>
            </a:r>
            <a:r>
              <a:rPr lang="en-US" sz="3800" dirty="0">
                <a:solidFill>
                  <a:srgbClr val="FF0000"/>
                </a:solidFill>
                <a:latin typeface="Times New Roman" pitchFamily="18" charset="0"/>
                <a:cs typeface="Times New Roman" pitchFamily="18" charset="0"/>
              </a:rPr>
              <a:t>low  percentage  of contact  area  </a:t>
            </a:r>
            <a:r>
              <a:rPr lang="en-US" sz="3800" dirty="0">
                <a:latin typeface="Times New Roman" pitchFamily="18" charset="0"/>
                <a:cs typeface="Times New Roman" pitchFamily="18" charset="0"/>
              </a:rPr>
              <a:t>and  </a:t>
            </a:r>
            <a:r>
              <a:rPr lang="en-US" sz="3800" dirty="0">
                <a:solidFill>
                  <a:srgbClr val="FF0000"/>
                </a:solidFill>
                <a:latin typeface="Times New Roman" pitchFamily="18" charset="0"/>
                <a:cs typeface="Times New Roman" pitchFamily="18" charset="0"/>
              </a:rPr>
              <a:t>high  energy  concentration  </a:t>
            </a:r>
            <a:r>
              <a:rPr lang="en-US" sz="3800" dirty="0">
                <a:latin typeface="Times New Roman" pitchFamily="18" charset="0"/>
                <a:cs typeface="Times New Roman" pitchFamily="18" charset="0"/>
              </a:rPr>
              <a:t>in  contact point.  This  may  result  in  </a:t>
            </a:r>
            <a:r>
              <a:rPr lang="en-US" sz="3800" dirty="0">
                <a:solidFill>
                  <a:srgbClr val="FF0000"/>
                </a:solidFill>
                <a:latin typeface="Times New Roman" pitchFamily="18" charset="0"/>
                <a:cs typeface="Times New Roman" pitchFamily="18" charset="0"/>
              </a:rPr>
              <a:t>high  local  stresses  in  the  elastic range </a:t>
            </a:r>
            <a:r>
              <a:rPr lang="en-US" sz="3800" dirty="0">
                <a:latin typeface="Times New Roman" pitchFamily="18" charset="0"/>
                <a:cs typeface="Times New Roman" pitchFamily="18" charset="0"/>
              </a:rPr>
              <a:t>this causes small flattening or bending of roughness points.  Repetition  of  this  process  will  cause  local  fatigue of material. </a:t>
            </a:r>
          </a:p>
        </p:txBody>
      </p:sp>
    </p:spTree>
    <p:extLst>
      <p:ext uri="{BB962C8B-B14F-4D97-AF65-F5344CB8AC3E}">
        <p14:creationId xmlns:p14="http://schemas.microsoft.com/office/powerpoint/2010/main" val="32337612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745435"/>
            <a:ext cx="10668000" cy="4525963"/>
          </a:xfrm>
        </p:spPr>
        <p:txBody>
          <a:bodyPr/>
          <a:lstStyle/>
          <a:p>
            <a:pPr marL="0" indent="0">
              <a:buNone/>
            </a:pPr>
            <a:r>
              <a:rPr lang="en-US" sz="2800" b="1" i="1" dirty="0">
                <a:solidFill>
                  <a:srgbClr val="00B050"/>
                </a:solidFill>
                <a:latin typeface="Times New Roman" pitchFamily="18" charset="0"/>
                <a:cs typeface="Times New Roman" pitchFamily="18" charset="0"/>
              </a:rPr>
              <a:t>iii. Plastic deformation </a:t>
            </a:r>
          </a:p>
          <a:p>
            <a:pPr marL="0" indent="0" algn="just">
              <a:lnSpc>
                <a:spcPct val="150000"/>
              </a:lnSpc>
              <a:buNone/>
            </a:pPr>
            <a:r>
              <a:rPr lang="en-US" sz="2400" dirty="0">
                <a:latin typeface="Times New Roman" pitchFamily="18" charset="0"/>
                <a:cs typeface="Times New Roman" pitchFamily="18" charset="0"/>
              </a:rPr>
              <a:t>If  </a:t>
            </a:r>
            <a:r>
              <a:rPr lang="en-US" sz="2400" dirty="0">
                <a:solidFill>
                  <a:srgbClr val="FF0000"/>
                </a:solidFill>
                <a:latin typeface="Times New Roman" pitchFamily="18" charset="0"/>
                <a:cs typeface="Times New Roman" pitchFamily="18" charset="0"/>
              </a:rPr>
              <a:t>local  stress  produced  exceeds  the  elastic limit, plastic  deformation  </a:t>
            </a:r>
            <a:r>
              <a:rPr lang="en-US" sz="2400" dirty="0">
                <a:latin typeface="Times New Roman" pitchFamily="18" charset="0"/>
                <a:cs typeface="Times New Roman" pitchFamily="18" charset="0"/>
              </a:rPr>
              <a:t>takes  place  in flattening  and  bending  the  material  with  no  loss in mass</a:t>
            </a:r>
            <a:r>
              <a:rPr lang="en-US" sz="2400" dirty="0"/>
              <a:t>.</a:t>
            </a:r>
          </a:p>
        </p:txBody>
      </p:sp>
      <p:sp>
        <p:nvSpPr>
          <p:cNvPr id="6" name="Title 1">
            <a:extLst>
              <a:ext uri="{FF2B5EF4-FFF2-40B4-BE49-F238E27FC236}">
                <a16:creationId xmlns:a16="http://schemas.microsoft.com/office/drawing/2014/main" id="{815A7742-55B2-4352-8C02-DA202DA45976}"/>
              </a:ext>
            </a:extLst>
          </p:cNvPr>
          <p:cNvSpPr>
            <a:spLocks noGrp="1"/>
          </p:cNvSpPr>
          <p:nvPr>
            <p:ph type="title"/>
          </p:nvPr>
        </p:nvSpPr>
        <p:spPr>
          <a:xfrm>
            <a:off x="2133600" y="244475"/>
            <a:ext cx="9296400" cy="639762"/>
          </a:xfrm>
        </p:spPr>
        <p:txBody>
          <a:bodyPr>
            <a:normAutofit/>
          </a:bodyPr>
          <a:lstStyle/>
          <a:p>
            <a:pPr algn="r">
              <a:defRPr/>
            </a:pPr>
            <a:r>
              <a:rPr lang="en-US" sz="2800" dirty="0">
                <a:solidFill>
                  <a:schemeClr val="tx1"/>
                </a:solidFill>
                <a:latin typeface="Times New Roman" panose="02020603050405020304" pitchFamily="18" charset="0"/>
                <a:cs typeface="Times New Roman" panose="02020603050405020304" pitchFamily="18" charset="0"/>
              </a:rPr>
              <a:t>Cont. </a:t>
            </a:r>
          </a:p>
        </p:txBody>
      </p:sp>
    </p:spTree>
    <p:extLst>
      <p:ext uri="{BB962C8B-B14F-4D97-AF65-F5344CB8AC3E}">
        <p14:creationId xmlns:p14="http://schemas.microsoft.com/office/powerpoint/2010/main" val="5415654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304800"/>
            <a:ext cx="4572000" cy="533400"/>
          </a:xfrm>
          <a:ln>
            <a:solidFill>
              <a:srgbClr val="00B050"/>
            </a:solidFill>
          </a:ln>
        </p:spPr>
        <p:txBody>
          <a:bodyPr>
            <a:normAutofit/>
          </a:bodyPr>
          <a:lstStyle/>
          <a:p>
            <a:pPr lvl="0">
              <a:spcBef>
                <a:spcPct val="20000"/>
              </a:spcBef>
            </a:pPr>
            <a:r>
              <a:rPr lang="en-US" sz="2800" b="1" dirty="0">
                <a:solidFill>
                  <a:srgbClr val="FF0000"/>
                </a:solidFill>
                <a:latin typeface="Lucida Calligraphy" panose="03010101010101010101" pitchFamily="66" charset="0"/>
                <a:ea typeface="+mn-ea"/>
                <a:cs typeface="Times New Roman" pitchFamily="18" charset="0"/>
              </a:rPr>
              <a:t>Wear types </a:t>
            </a:r>
            <a:endParaRPr lang="en-US" sz="2800" b="1" dirty="0">
              <a:solidFill>
                <a:srgbClr val="FF0000"/>
              </a:solidFill>
              <a:latin typeface="Lucida Calligraphy" panose="03010101010101010101" pitchFamily="66" charset="0"/>
              <a:cs typeface="Times New Roman" pitchFamily="18" charset="0"/>
            </a:endParaRPr>
          </a:p>
        </p:txBody>
      </p:sp>
      <p:sp>
        <p:nvSpPr>
          <p:cNvPr id="3" name="Content Placeholder 2"/>
          <p:cNvSpPr>
            <a:spLocks noGrp="1"/>
          </p:cNvSpPr>
          <p:nvPr>
            <p:ph idx="1"/>
          </p:nvPr>
        </p:nvSpPr>
        <p:spPr>
          <a:xfrm>
            <a:off x="1066800" y="990600"/>
            <a:ext cx="10591800" cy="5486400"/>
          </a:xfrm>
        </p:spPr>
        <p:txBody>
          <a:bodyPr>
            <a:normAutofit fontScale="77500" lnSpcReduction="20000"/>
          </a:bodyPr>
          <a:lstStyle/>
          <a:p>
            <a:pPr marL="0" indent="0" algn="just">
              <a:lnSpc>
                <a:spcPct val="170000"/>
              </a:lnSpc>
              <a:buNone/>
            </a:pPr>
            <a:r>
              <a:rPr lang="en-US" sz="3400" dirty="0">
                <a:latin typeface="Times New Roman" pitchFamily="18" charset="0"/>
                <a:cs typeface="Times New Roman" pitchFamily="18" charset="0"/>
              </a:rPr>
              <a:t>Depending on the presence of lubricants and/or lack of it, wear types are classified into the following.</a:t>
            </a:r>
          </a:p>
          <a:p>
            <a:pPr marL="0" indent="0">
              <a:lnSpc>
                <a:spcPct val="170000"/>
              </a:lnSpc>
              <a:buNone/>
            </a:pPr>
            <a:r>
              <a:rPr lang="en-US" sz="3400" b="1" dirty="0">
                <a:solidFill>
                  <a:srgbClr val="00B0F0"/>
                </a:solidFill>
                <a:latin typeface="Times New Roman" pitchFamily="18" charset="0"/>
                <a:cs typeface="Times New Roman" pitchFamily="18" charset="0"/>
              </a:rPr>
              <a:t>i. Wear by solid friction</a:t>
            </a:r>
            <a:r>
              <a:rPr lang="en-US" b="1" dirty="0">
                <a:latin typeface="Times New Roman" pitchFamily="18" charset="0"/>
                <a:cs typeface="Times New Roman" pitchFamily="18" charset="0"/>
              </a:rPr>
              <a:t> </a:t>
            </a:r>
          </a:p>
          <a:p>
            <a:pPr marL="0" indent="0" algn="just">
              <a:lnSpc>
                <a:spcPct val="170000"/>
              </a:lnSpc>
              <a:buNone/>
            </a:pPr>
            <a:r>
              <a:rPr lang="en-US" sz="3400" dirty="0">
                <a:latin typeface="Times New Roman" pitchFamily="18" charset="0"/>
                <a:cs typeface="Times New Roman" pitchFamily="18" charset="0"/>
              </a:rPr>
              <a:t>Solid friction occurs between the contacting surfaces of two bodies having relative motion where </a:t>
            </a:r>
            <a:r>
              <a:rPr lang="en-US" sz="3400" dirty="0">
                <a:solidFill>
                  <a:srgbClr val="FF0000"/>
                </a:solidFill>
                <a:latin typeface="Times New Roman" pitchFamily="18" charset="0"/>
                <a:cs typeface="Times New Roman" pitchFamily="18" charset="0"/>
              </a:rPr>
              <a:t>there is no intermediate material. </a:t>
            </a:r>
          </a:p>
          <a:p>
            <a:pPr marL="0" indent="0">
              <a:lnSpc>
                <a:spcPct val="170000"/>
              </a:lnSpc>
              <a:buNone/>
            </a:pPr>
            <a:r>
              <a:rPr lang="en-US" sz="3400" b="1" dirty="0">
                <a:solidFill>
                  <a:srgbClr val="00B0F0"/>
                </a:solidFill>
                <a:latin typeface="Times New Roman" pitchFamily="18" charset="0"/>
                <a:cs typeface="Times New Roman" pitchFamily="18" charset="0"/>
              </a:rPr>
              <a:t>ii. Wear by liquid friction</a:t>
            </a:r>
          </a:p>
          <a:p>
            <a:pPr marL="0" indent="0" algn="just">
              <a:lnSpc>
                <a:spcPct val="170000"/>
              </a:lnSpc>
              <a:buNone/>
            </a:pPr>
            <a:r>
              <a:rPr lang="en-US" sz="3400" dirty="0">
                <a:latin typeface="Times New Roman" pitchFamily="18" charset="0"/>
                <a:cs typeface="Times New Roman" pitchFamily="18" charset="0"/>
              </a:rPr>
              <a:t>In the case of liquid friction the two mating bodies are completely separated from each other by an </a:t>
            </a:r>
            <a:r>
              <a:rPr lang="en-US" sz="3400" dirty="0">
                <a:solidFill>
                  <a:srgbClr val="00B050"/>
                </a:solidFill>
                <a:latin typeface="Times New Roman" pitchFamily="18" charset="0"/>
                <a:cs typeface="Times New Roman" pitchFamily="18" charset="0"/>
              </a:rPr>
              <a:t>intermediate material, mostly a lubricant. </a:t>
            </a:r>
          </a:p>
        </p:txBody>
      </p:sp>
    </p:spTree>
    <p:extLst>
      <p:ext uri="{BB962C8B-B14F-4D97-AF65-F5344CB8AC3E}">
        <p14:creationId xmlns:p14="http://schemas.microsoft.com/office/powerpoint/2010/main" val="51364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8504" y="592428"/>
            <a:ext cx="10515600" cy="5867870"/>
          </a:xfrm>
        </p:spPr>
        <p:txBody>
          <a:bodyPr/>
          <a:lstStyle/>
          <a:p>
            <a:pPr marL="0" indent="0">
              <a:buNone/>
            </a:pPr>
            <a:r>
              <a:rPr lang="en-US" dirty="0">
                <a:latin typeface="Times New Roman" panose="02020603050405020304" pitchFamily="18" charset="0"/>
                <a:cs typeface="Times New Roman" panose="02020603050405020304" pitchFamily="18" charset="0"/>
              </a:rPr>
              <a:t>In  other words, </a:t>
            </a:r>
            <a:r>
              <a:rPr lang="en-US" b="1" i="1" dirty="0">
                <a:solidFill>
                  <a:srgbClr val="C00000"/>
                </a:solidFill>
                <a:latin typeface="Times New Roman" panose="02020603050405020304" pitchFamily="18" charset="0"/>
                <a:cs typeface="Times New Roman" panose="02020603050405020304" pitchFamily="18" charset="0"/>
              </a:rPr>
              <a:t>maintenance</a:t>
            </a:r>
            <a:r>
              <a:rPr lang="en-US" dirty="0">
                <a:latin typeface="Times New Roman" panose="02020603050405020304" pitchFamily="18" charset="0"/>
                <a:cs typeface="Times New Roman" panose="02020603050405020304" pitchFamily="18" charset="0"/>
              </a:rPr>
              <a:t> can also be defined as  follows</a:t>
            </a:r>
          </a:p>
          <a:p>
            <a:pPr marL="0" indent="0">
              <a:buNone/>
            </a:pPr>
            <a:r>
              <a:rPr lang="en-US" dirty="0">
                <a:latin typeface="Times New Roman" panose="02020603050405020304" pitchFamily="18" charset="0"/>
                <a:cs typeface="Times New Roman" panose="02020603050405020304" pitchFamily="18" charset="0"/>
              </a:rPr>
              <a:t> </a:t>
            </a:r>
          </a:p>
          <a:p>
            <a:pPr marL="0" indent="0">
              <a:lnSpc>
                <a:spcPct val="150000"/>
              </a:lnSpc>
              <a:buNone/>
            </a:pPr>
            <a:r>
              <a:rPr lang="en-US" b="1" i="1" dirty="0">
                <a:solidFill>
                  <a:srgbClr val="C00000"/>
                </a:solidFill>
                <a:latin typeface="Times New Roman" panose="02020603050405020304" pitchFamily="18" charset="0"/>
                <a:cs typeface="Times New Roman" panose="02020603050405020304" pitchFamily="18" charset="0"/>
              </a:rPr>
              <a:t>Maintenance</a:t>
            </a:r>
            <a:r>
              <a:rPr lang="en-US" dirty="0">
                <a:latin typeface="Times New Roman" panose="02020603050405020304" pitchFamily="18" charset="0"/>
                <a:cs typeface="Times New Roman" panose="02020603050405020304" pitchFamily="18" charset="0"/>
              </a:rPr>
              <a:t> is the totality of all measures directed towards  control (</a:t>
            </a:r>
            <a:r>
              <a:rPr lang="en-US" b="1" i="1" dirty="0">
                <a:solidFill>
                  <a:schemeClr val="tx2"/>
                </a:solidFill>
                <a:latin typeface="Times New Roman" panose="02020603050405020304" pitchFamily="18" charset="0"/>
                <a:cs typeface="Times New Roman" panose="02020603050405020304" pitchFamily="18" charset="0"/>
              </a:rPr>
              <a:t>preservation </a:t>
            </a:r>
            <a:r>
              <a:rPr lang="en-US" dirty="0">
                <a:latin typeface="Times New Roman" panose="02020603050405020304" pitchFamily="18" charset="0"/>
                <a:cs typeface="Times New Roman" panose="02020603050405020304" pitchFamily="18" charset="0"/>
              </a:rPr>
              <a:t>and</a:t>
            </a:r>
            <a:r>
              <a:rPr lang="en-US" b="1" i="1" dirty="0">
                <a:solidFill>
                  <a:schemeClr val="tx2"/>
                </a:solidFill>
                <a:latin typeface="Times New Roman" panose="02020603050405020304" pitchFamily="18" charset="0"/>
                <a:cs typeface="Times New Roman" panose="02020603050405020304" pitchFamily="18" charset="0"/>
              </a:rPr>
              <a:t> restoration</a:t>
            </a:r>
            <a:r>
              <a:rPr lang="en-US" dirty="0">
                <a:latin typeface="Times New Roman" panose="02020603050405020304" pitchFamily="18" charset="0"/>
                <a:cs typeface="Times New Roman" panose="02020603050405020304" pitchFamily="18" charset="0"/>
              </a:rPr>
              <a:t>) of the performance of  a plant.</a:t>
            </a:r>
          </a:p>
          <a:p>
            <a:pPr marL="0" indent="0">
              <a:lnSpc>
                <a:spcPct val="150000"/>
              </a:lnSpc>
              <a:buNone/>
            </a:pPr>
            <a:endParaRPr lang="en-US" b="1" i="1" dirty="0">
              <a:latin typeface="Times New Roman" panose="02020603050405020304" pitchFamily="18" charset="0"/>
              <a:cs typeface="Times New Roman" panose="02020603050405020304" pitchFamily="18" charset="0"/>
            </a:endParaRPr>
          </a:p>
          <a:p>
            <a:pPr marL="0" indent="0">
              <a:lnSpc>
                <a:spcPct val="150000"/>
              </a:lnSpc>
              <a:buNone/>
            </a:pPr>
            <a:r>
              <a:rPr lang="en-US" b="1" i="1" dirty="0">
                <a:latin typeface="Times New Roman" panose="02020603050405020304" pitchFamily="18" charset="0"/>
                <a:cs typeface="Times New Roman" panose="02020603050405020304" pitchFamily="18" charset="0"/>
              </a:rPr>
              <a:t>It  is an </a:t>
            </a:r>
            <a:r>
              <a:rPr lang="en-US" b="1" i="1" dirty="0">
                <a:solidFill>
                  <a:srgbClr val="C00000"/>
                </a:solidFill>
                <a:latin typeface="Times New Roman" panose="02020603050405020304" pitchFamily="18" charset="0"/>
                <a:cs typeface="Times New Roman" panose="02020603050405020304" pitchFamily="18" charset="0"/>
              </a:rPr>
              <a:t>auxiliary process </a:t>
            </a:r>
            <a:r>
              <a:rPr lang="en-US" b="1" i="1" dirty="0">
                <a:latin typeface="Times New Roman" panose="02020603050405020304" pitchFamily="18" charset="0"/>
                <a:cs typeface="Times New Roman" panose="02020603050405020304" pitchFamily="18" charset="0"/>
              </a:rPr>
              <a:t>in a </a:t>
            </a:r>
            <a:r>
              <a:rPr lang="en-US" b="1" i="1" dirty="0">
                <a:solidFill>
                  <a:srgbClr val="C00000"/>
                </a:solidFill>
                <a:latin typeface="Times New Roman" panose="02020603050405020304" pitchFamily="18" charset="0"/>
                <a:cs typeface="Times New Roman" panose="02020603050405020304" pitchFamily="18" charset="0"/>
              </a:rPr>
              <a:t>production process </a:t>
            </a:r>
            <a:r>
              <a:rPr lang="en-US" b="1" i="1" dirty="0">
                <a:latin typeface="Times New Roman" panose="02020603050405020304" pitchFamily="18" charset="0"/>
                <a:cs typeface="Times New Roman" panose="02020603050405020304" pitchFamily="18" charset="0"/>
              </a:rPr>
              <a:t>directed towards a high effectiveness of </a:t>
            </a:r>
            <a:r>
              <a:rPr lang="en-US" b="1" i="1" dirty="0">
                <a:solidFill>
                  <a:srgbClr val="C00000"/>
                </a:solidFill>
                <a:latin typeface="Times New Roman" panose="02020603050405020304" pitchFamily="18" charset="0"/>
                <a:cs typeface="Times New Roman" panose="02020603050405020304" pitchFamily="18" charset="0"/>
              </a:rPr>
              <a:t>the main process.</a:t>
            </a:r>
          </a:p>
        </p:txBody>
      </p:sp>
    </p:spTree>
    <p:extLst>
      <p:ext uri="{BB962C8B-B14F-4D97-AF65-F5344CB8AC3E}">
        <p14:creationId xmlns:p14="http://schemas.microsoft.com/office/powerpoint/2010/main" val="34309480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9601200" cy="6248400"/>
          </a:xfrm>
        </p:spPr>
        <p:txBody>
          <a:bodyPr>
            <a:normAutofit fontScale="70000" lnSpcReduction="20000"/>
          </a:bodyPr>
          <a:lstStyle/>
          <a:p>
            <a:pPr marL="0" indent="0">
              <a:buNone/>
            </a:pPr>
            <a:r>
              <a:rPr lang="en-US" sz="3100" b="1" dirty="0">
                <a:solidFill>
                  <a:srgbClr val="00B0F0"/>
                </a:solidFill>
                <a:latin typeface="Times New Roman" pitchFamily="18" charset="0"/>
                <a:cs typeface="Times New Roman" pitchFamily="18" charset="0"/>
              </a:rPr>
              <a:t>iii. Wear by mixed friction</a:t>
            </a:r>
          </a:p>
          <a:p>
            <a:pPr marL="0" indent="0" algn="just">
              <a:lnSpc>
                <a:spcPct val="170000"/>
              </a:lnSpc>
              <a:buNone/>
            </a:pPr>
            <a:r>
              <a:rPr lang="en-US" sz="3400" dirty="0">
                <a:latin typeface="Times New Roman" panose="02020603050405020304" pitchFamily="18" charset="0"/>
                <a:cs typeface="Times New Roman" pitchFamily="18" charset="0"/>
              </a:rPr>
              <a:t>Simultaneous action of solid and liquid   friction, </a:t>
            </a:r>
            <a:r>
              <a:rPr lang="en-US" sz="3400" dirty="0">
                <a:solidFill>
                  <a:srgbClr val="00B0F0"/>
                </a:solidFill>
                <a:latin typeface="Times New Roman" pitchFamily="18" charset="0"/>
                <a:cs typeface="Times New Roman" pitchFamily="18" charset="0"/>
              </a:rPr>
              <a:t>caused by</a:t>
            </a:r>
            <a:r>
              <a:rPr lang="en-US" sz="3400" dirty="0">
                <a:latin typeface="Times New Roman" pitchFamily="18" charset="0"/>
                <a:cs typeface="Times New Roman" pitchFamily="18" charset="0"/>
              </a:rPr>
              <a:t> </a:t>
            </a:r>
            <a:r>
              <a:rPr lang="en-US" sz="3400" dirty="0">
                <a:solidFill>
                  <a:srgbClr val="00B050"/>
                </a:solidFill>
                <a:latin typeface="Times New Roman" pitchFamily="18" charset="0"/>
                <a:cs typeface="Times New Roman" pitchFamily="18" charset="0"/>
              </a:rPr>
              <a:t>high roughness</a:t>
            </a:r>
            <a:r>
              <a:rPr lang="en-US" sz="3400" dirty="0">
                <a:latin typeface="Times New Roman" pitchFamily="18" charset="0"/>
                <a:cs typeface="Times New Roman" pitchFamily="18" charset="0"/>
              </a:rPr>
              <a:t> or </a:t>
            </a:r>
            <a:r>
              <a:rPr lang="en-US" sz="3400" dirty="0">
                <a:solidFill>
                  <a:srgbClr val="00B050"/>
                </a:solidFill>
                <a:latin typeface="Times New Roman" pitchFamily="18" charset="0"/>
                <a:cs typeface="Times New Roman" pitchFamily="18" charset="0"/>
              </a:rPr>
              <a:t>high load </a:t>
            </a:r>
            <a:r>
              <a:rPr lang="en-US" sz="3400" dirty="0">
                <a:solidFill>
                  <a:srgbClr val="FF0000"/>
                </a:solidFill>
                <a:latin typeface="Times New Roman" pitchFamily="18" charset="0"/>
                <a:cs typeface="Times New Roman" pitchFamily="18" charset="0"/>
              </a:rPr>
              <a:t>for the lubricating film causes wear </a:t>
            </a:r>
            <a:r>
              <a:rPr lang="en-US" sz="3400" dirty="0">
                <a:latin typeface="Times New Roman" pitchFamily="18" charset="0"/>
                <a:cs typeface="Times New Roman" pitchFamily="18" charset="0"/>
              </a:rPr>
              <a:t>by   mixed friction.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2600" dirty="0">
              <a:latin typeface="Times New Roman" pitchFamily="18" charset="0"/>
              <a:cs typeface="Times New Roman" pitchFamily="18" charset="0"/>
            </a:endParaRPr>
          </a:p>
          <a:p>
            <a:pPr marL="0" indent="0">
              <a:buNone/>
            </a:pPr>
            <a:endParaRPr lang="en-US" sz="2600" dirty="0">
              <a:latin typeface="Times New Roman" pitchFamily="18" charset="0"/>
              <a:cs typeface="Times New Roman" pitchFamily="18" charset="0"/>
            </a:endParaRPr>
          </a:p>
          <a:p>
            <a:pPr marL="0" indent="0">
              <a:buNone/>
            </a:pPr>
            <a:endParaRPr lang="en-US" sz="2600" dirty="0">
              <a:latin typeface="Times New Roman" pitchFamily="18" charset="0"/>
              <a:cs typeface="Times New Roman" pitchFamily="18" charset="0"/>
            </a:endParaRPr>
          </a:p>
          <a:p>
            <a:pPr marL="0" indent="0">
              <a:buNone/>
            </a:pPr>
            <a:endParaRPr lang="en-US" sz="2900" dirty="0">
              <a:latin typeface="Times New Roman" pitchFamily="18" charset="0"/>
              <a:cs typeface="Times New Roman" pitchFamily="18" charset="0"/>
            </a:endParaRPr>
          </a:p>
          <a:p>
            <a:pPr marL="0" indent="0">
              <a:buNone/>
            </a:pPr>
            <a:endParaRPr lang="en-US" sz="2900" dirty="0">
              <a:latin typeface="Times New Roman" pitchFamily="18" charset="0"/>
              <a:cs typeface="Times New Roman" pitchFamily="18" charset="0"/>
            </a:endParaRPr>
          </a:p>
          <a:p>
            <a:pPr marL="0" indent="0">
              <a:buNone/>
            </a:pPr>
            <a:r>
              <a:rPr lang="en-US" sz="2900" dirty="0">
                <a:latin typeface="Times New Roman" pitchFamily="18" charset="0"/>
                <a:cs typeface="Times New Roman" pitchFamily="18" charset="0"/>
              </a:rPr>
              <a:t>Schematically these wear types are shown.</a:t>
            </a:r>
          </a:p>
        </p:txBody>
      </p:sp>
      <p:pic>
        <p:nvPicPr>
          <p:cNvPr id="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rcRect l="9159"/>
          <a:stretch/>
        </p:blipFill>
        <p:spPr bwMode="auto">
          <a:xfrm>
            <a:off x="4419601" y="1905000"/>
            <a:ext cx="5798797"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a:extLst>
              <a:ext uri="{FF2B5EF4-FFF2-40B4-BE49-F238E27FC236}">
                <a16:creationId xmlns:a16="http://schemas.microsoft.com/office/drawing/2014/main" id="{EB15AA60-ED50-4CFB-B01F-D1A861602533}"/>
              </a:ext>
            </a:extLst>
          </p:cNvPr>
          <p:cNvSpPr>
            <a:spLocks noGrp="1"/>
          </p:cNvSpPr>
          <p:nvPr>
            <p:ph type="title"/>
          </p:nvPr>
        </p:nvSpPr>
        <p:spPr>
          <a:xfrm>
            <a:off x="2564296" y="137319"/>
            <a:ext cx="9296400" cy="639762"/>
          </a:xfrm>
        </p:spPr>
        <p:txBody>
          <a:bodyPr>
            <a:normAutofit/>
          </a:bodyPr>
          <a:lstStyle/>
          <a:p>
            <a:pPr algn="r">
              <a:defRPr/>
            </a:pPr>
            <a:r>
              <a:rPr lang="en-US" sz="2800" dirty="0">
                <a:solidFill>
                  <a:schemeClr val="tx1"/>
                </a:solidFill>
                <a:latin typeface="Times New Roman" panose="02020603050405020304" pitchFamily="18" charset="0"/>
                <a:cs typeface="Times New Roman" panose="02020603050405020304" pitchFamily="18" charset="0"/>
              </a:rPr>
              <a:t>Cont. </a:t>
            </a:r>
          </a:p>
        </p:txBody>
      </p:sp>
    </p:spTree>
    <p:extLst>
      <p:ext uri="{BB962C8B-B14F-4D97-AF65-F5344CB8AC3E}">
        <p14:creationId xmlns:p14="http://schemas.microsoft.com/office/powerpoint/2010/main" val="7922386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24000" y="304800"/>
            <a:ext cx="891593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5793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965759" y="762000"/>
            <a:ext cx="8016441" cy="6019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a:extLst>
              <a:ext uri="{FF2B5EF4-FFF2-40B4-BE49-F238E27FC236}">
                <a16:creationId xmlns:a16="http://schemas.microsoft.com/office/drawing/2014/main" id="{0F3C6292-D05C-4E90-B10D-69631B87A068}"/>
              </a:ext>
            </a:extLst>
          </p:cNvPr>
          <p:cNvSpPr>
            <a:spLocks noGrp="1"/>
          </p:cNvSpPr>
          <p:nvPr>
            <p:ph type="title"/>
          </p:nvPr>
        </p:nvSpPr>
        <p:spPr>
          <a:xfrm>
            <a:off x="2670313" y="122238"/>
            <a:ext cx="9296400" cy="639762"/>
          </a:xfrm>
        </p:spPr>
        <p:txBody>
          <a:bodyPr>
            <a:normAutofit/>
          </a:bodyPr>
          <a:lstStyle/>
          <a:p>
            <a:pPr algn="r">
              <a:defRPr/>
            </a:pPr>
            <a:r>
              <a:rPr lang="en-US" sz="2800" dirty="0">
                <a:solidFill>
                  <a:schemeClr val="tx1"/>
                </a:solidFill>
                <a:latin typeface="Times New Roman" panose="02020603050405020304" pitchFamily="18" charset="0"/>
                <a:cs typeface="Times New Roman" panose="02020603050405020304" pitchFamily="18" charset="0"/>
              </a:rPr>
              <a:t>Cont. </a:t>
            </a:r>
          </a:p>
        </p:txBody>
      </p:sp>
    </p:spTree>
    <p:extLst>
      <p:ext uri="{BB962C8B-B14F-4D97-AF65-F5344CB8AC3E}">
        <p14:creationId xmlns:p14="http://schemas.microsoft.com/office/powerpoint/2010/main" val="11328614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762000"/>
            <a:ext cx="4724400" cy="639762"/>
          </a:xfrm>
          <a:ln>
            <a:solidFill>
              <a:srgbClr val="FFC000"/>
            </a:solidFill>
          </a:ln>
        </p:spPr>
        <p:txBody>
          <a:bodyPr>
            <a:normAutofit/>
          </a:bodyPr>
          <a:lstStyle/>
          <a:p>
            <a:pPr lvl="0">
              <a:spcBef>
                <a:spcPct val="20000"/>
              </a:spcBef>
            </a:pPr>
            <a:r>
              <a:rPr lang="en-US" sz="3200" dirty="0">
                <a:solidFill>
                  <a:srgbClr val="00B050"/>
                </a:solidFill>
                <a:latin typeface="Times New Roman" pitchFamily="18" charset="0"/>
                <a:ea typeface="+mn-ea"/>
                <a:cs typeface="Times New Roman" pitchFamily="18" charset="0"/>
              </a:rPr>
              <a:t>Time- behavior of wear</a:t>
            </a:r>
            <a:endParaRPr lang="en-US" sz="3200" dirty="0">
              <a:solidFill>
                <a:srgbClr val="00B05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sz="2800" dirty="0">
                    <a:latin typeface="Times New Roman" pitchFamily="18" charset="0"/>
                    <a:cs typeface="Times New Roman" pitchFamily="18" charset="0"/>
                  </a:rPr>
                  <a:t>Amount of wear depends on time according to the equation </a:t>
                </a:r>
              </a:p>
              <a:p>
                <a:pPr marL="0" indent="0">
                  <a:buNone/>
                </a:pPr>
                <a:r>
                  <a:rPr lang="en-US" sz="2800" dirty="0">
                    <a:latin typeface="Times New Roman" pitchFamily="18" charset="0"/>
                    <a:cs typeface="Times New Roman" pitchFamily="18" charset="0"/>
                  </a:rPr>
                  <a:t>ℎ =   ℎ𝑜 +   ℎ′.</a:t>
                </a:r>
                <a14:m>
                  <m:oMath xmlns:m="http://schemas.openxmlformats.org/officeDocument/2006/math">
                    <m:sSup>
                      <m:sSupPr>
                        <m:ctrlPr>
                          <a:rPr lang="en-US" sz="2800" i="1" dirty="0">
                            <a:latin typeface="Cambria Math" panose="02040503050406030204" pitchFamily="18" charset="0"/>
                            <a:cs typeface="Times New Roman" pitchFamily="18" charset="0"/>
                          </a:rPr>
                        </m:ctrlPr>
                      </m:sSupPr>
                      <m:e>
                        <m:r>
                          <a:rPr lang="en-US" sz="2800" i="1" dirty="0">
                            <a:solidFill>
                              <a:prstClr val="black"/>
                            </a:solidFill>
                            <a:latin typeface="Cambria Math"/>
                            <a:cs typeface="Times New Roman" pitchFamily="18" charset="0"/>
                          </a:rPr>
                          <m:t>𝑡</m:t>
                        </m:r>
                      </m:e>
                      <m:sup>
                        <m:r>
                          <m:rPr>
                            <m:sty m:val="p"/>
                          </m:rPr>
                          <a:rPr lang="en-US" sz="2800" i="1" dirty="0">
                            <a:solidFill>
                              <a:prstClr val="black"/>
                            </a:solidFill>
                            <a:latin typeface="Cambria Math"/>
                            <a:cs typeface="Times New Roman" pitchFamily="18" charset="0"/>
                          </a:rPr>
                          <m:t>a</m:t>
                        </m:r>
                        <m:r>
                          <m:rPr>
                            <m:nor/>
                          </m:rPr>
                          <a:rPr lang="en-US" sz="2800" dirty="0">
                            <a:solidFill>
                              <a:prstClr val="black"/>
                            </a:solidFill>
                            <a:latin typeface="Times New Roman" pitchFamily="18" charset="0"/>
                            <a:cs typeface="Times New Roman" pitchFamily="18" charset="0"/>
                          </a:rPr>
                          <m:t> </m:t>
                        </m:r>
                      </m:sup>
                    </m:sSup>
                  </m:oMath>
                </a14:m>
                <a:endParaRPr lang="en-US" sz="2800" dirty="0">
                  <a:latin typeface="Times New Roman" pitchFamily="18" charset="0"/>
                  <a:cs typeface="Times New Roman" pitchFamily="18" charset="0"/>
                </a:endParaRPr>
              </a:p>
              <a:p>
                <a:pPr marL="0" indent="0">
                  <a:buNone/>
                </a:pPr>
                <a:r>
                  <a:rPr lang="en-US" sz="2800" dirty="0">
                    <a:latin typeface="Times New Roman" pitchFamily="18" charset="0"/>
                    <a:cs typeface="Times New Roman" pitchFamily="18" charset="0"/>
                  </a:rPr>
                  <a:t>where  </a:t>
                </a:r>
              </a:p>
              <a:p>
                <a:pPr marL="0" indent="0">
                  <a:buNone/>
                </a:pPr>
                <a:r>
                  <a:rPr lang="en-US" sz="2800" dirty="0">
                    <a:latin typeface="Times New Roman" pitchFamily="18" charset="0"/>
                    <a:cs typeface="Times New Roman" pitchFamily="18" charset="0"/>
                  </a:rPr>
                  <a:t>a  is exponent of wear behavior ,</a:t>
                </a:r>
              </a:p>
              <a:p>
                <a:pPr marL="0" indent="0">
                  <a:buNone/>
                </a:pPr>
                <a:r>
                  <a:rPr lang="en-US" sz="2800" dirty="0">
                    <a:latin typeface="Times New Roman" pitchFamily="18" charset="0"/>
                    <a:cs typeface="Times New Roman" pitchFamily="18" charset="0"/>
                  </a:rPr>
                  <a:t>ℎ  is amount of wear,</a:t>
                </a:r>
              </a:p>
              <a:p>
                <a:pPr marL="0" indent="0">
                  <a:buNone/>
                </a:pPr>
                <a:r>
                  <a:rPr lang="en-US" sz="2800" dirty="0">
                    <a:latin typeface="Times New Roman" pitchFamily="18" charset="0"/>
                    <a:cs typeface="Times New Roman" pitchFamily="18" charset="0"/>
                  </a:rPr>
                  <a:t>ℎ′ is wear velocity, and </a:t>
                </a:r>
              </a:p>
              <a:p>
                <a:pPr marL="0" indent="0">
                  <a:buNone/>
                </a:pPr>
                <a:r>
                  <a:rPr lang="en-US" sz="2800" dirty="0">
                    <a:latin typeface="Times New Roman" pitchFamily="18" charset="0"/>
                    <a:cs typeface="Times New Roman" pitchFamily="18" charset="0"/>
                  </a:rPr>
                  <a:t>ℎ𝑜 is the initial wear.</a:t>
                </a:r>
              </a:p>
              <a:p>
                <a:pPr marL="0" indent="0">
                  <a:buNone/>
                </a:pPr>
                <a:r>
                  <a:rPr lang="en-US" sz="2800" dirty="0">
                    <a:latin typeface="Times New Roman" pitchFamily="18" charset="0"/>
                    <a:cs typeface="Times New Roman" pitchFamily="18" charset="0"/>
                  </a:rPr>
                  <a:t>t  is time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111" t="-1482"/>
                </a:stretch>
              </a:blipFill>
            </p:spPr>
            <p:txBody>
              <a:bodyPr/>
              <a:lstStyle/>
              <a:p>
                <a:r>
                  <a:rPr lang="en-US">
                    <a:noFill/>
                  </a:rPr>
                  <a:t> </a:t>
                </a:r>
              </a:p>
            </p:txBody>
          </p:sp>
        </mc:Fallback>
      </mc:AlternateContent>
    </p:spTree>
    <p:extLst>
      <p:ext uri="{BB962C8B-B14F-4D97-AF65-F5344CB8AC3E}">
        <p14:creationId xmlns:p14="http://schemas.microsoft.com/office/powerpoint/2010/main" val="30011915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990600"/>
            <a:ext cx="8763000" cy="5638800"/>
          </a:xfrm>
        </p:spPr>
        <p:txBody>
          <a:bodyPr/>
          <a:lstStyle/>
          <a:p>
            <a:pPr marL="0" indent="0" algn="just">
              <a:buNone/>
            </a:pPr>
            <a:r>
              <a:rPr lang="en-US" sz="2800" dirty="0">
                <a:latin typeface="Times New Roman" pitchFamily="18" charset="0"/>
                <a:cs typeface="Times New Roman" pitchFamily="18" charset="0"/>
              </a:rPr>
              <a:t>Depending on a, assuming the initial wear ℎ𝑜 = 0, the wear behavior with time can be </a:t>
            </a:r>
            <a:r>
              <a:rPr lang="en-US" sz="2800" dirty="0">
                <a:solidFill>
                  <a:srgbClr val="00B0F0"/>
                </a:solidFill>
                <a:latin typeface="Times New Roman" pitchFamily="18" charset="0"/>
                <a:cs typeface="Times New Roman" pitchFamily="18" charset="0"/>
              </a:rPr>
              <a:t>increasing,</a:t>
            </a:r>
            <a:r>
              <a:rPr lang="en-US" sz="2800" dirty="0">
                <a:latin typeface="Times New Roman" pitchFamily="18" charset="0"/>
                <a:cs typeface="Times New Roman" pitchFamily="18" charset="0"/>
              </a:rPr>
              <a:t> </a:t>
            </a:r>
            <a:r>
              <a:rPr lang="en-US" sz="2800" dirty="0">
                <a:solidFill>
                  <a:srgbClr val="FF0000"/>
                </a:solidFill>
                <a:latin typeface="Times New Roman" pitchFamily="18" charset="0"/>
                <a:cs typeface="Times New Roman" pitchFamily="18" charset="0"/>
              </a:rPr>
              <a:t>decreasing</a:t>
            </a:r>
            <a:r>
              <a:rPr lang="en-US" sz="2800" dirty="0">
                <a:latin typeface="Times New Roman" pitchFamily="18" charset="0"/>
                <a:cs typeface="Times New Roman" pitchFamily="18" charset="0"/>
              </a:rPr>
              <a:t> or </a:t>
            </a:r>
            <a:r>
              <a:rPr lang="en-US" sz="2800" dirty="0">
                <a:solidFill>
                  <a:srgbClr val="00B050"/>
                </a:solidFill>
                <a:latin typeface="Times New Roman" pitchFamily="18" charset="0"/>
                <a:cs typeface="Times New Roman" pitchFamily="18" charset="0"/>
              </a:rPr>
              <a:t>constant. </a:t>
            </a:r>
            <a:r>
              <a:rPr lang="en-US" sz="2800" dirty="0">
                <a:latin typeface="Times New Roman" pitchFamily="18" charset="0"/>
                <a:cs typeface="Times New Roman" pitchFamily="18" charset="0"/>
              </a:rPr>
              <a:t>These three wear behaviors With time are shown in the figure below.</a:t>
            </a:r>
          </a:p>
          <a:p>
            <a:pPr marL="0" indent="0">
              <a:buNone/>
            </a:pPr>
            <a:endParaRPr lang="en-US" dirty="0"/>
          </a:p>
        </p:txBody>
      </p:sp>
      <p:pic>
        <p:nvPicPr>
          <p:cNvPr id="7170" name="Picture 2"/>
          <p:cNvPicPr>
            <a:picLocks noChangeAspect="1" noChangeArrowheads="1"/>
          </p:cNvPicPr>
          <p:nvPr/>
        </p:nvPicPr>
        <p:blipFill rotWithShape="1">
          <a:blip r:embed="rId2">
            <a:duotone>
              <a:prstClr val="black"/>
              <a:schemeClr val="bg1">
                <a:lumMod val="85000"/>
                <a:tint val="45000"/>
                <a:satMod val="400000"/>
              </a:schemeClr>
            </a:duotone>
            <a:extLst>
              <a:ext uri="{BEBA8EAE-BF5A-486C-A8C5-ECC9F3942E4B}">
                <a14:imgProps xmlns:a14="http://schemas.microsoft.com/office/drawing/2010/main">
                  <a14:imgLayer r:embed="rId3">
                    <a14:imgEffect>
                      <a14:sharpenSoften amount="5000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212" t="18717" r="6052"/>
          <a:stretch/>
        </p:blipFill>
        <p:spPr bwMode="auto">
          <a:xfrm>
            <a:off x="1735540" y="2743201"/>
            <a:ext cx="8610600" cy="396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a:extLst>
              <a:ext uri="{FF2B5EF4-FFF2-40B4-BE49-F238E27FC236}">
                <a16:creationId xmlns:a16="http://schemas.microsoft.com/office/drawing/2014/main" id="{CF0F397C-A83A-43CA-86CA-088B518FF2A9}"/>
              </a:ext>
            </a:extLst>
          </p:cNvPr>
          <p:cNvSpPr>
            <a:spLocks noGrp="1"/>
          </p:cNvSpPr>
          <p:nvPr>
            <p:ph type="title"/>
          </p:nvPr>
        </p:nvSpPr>
        <p:spPr>
          <a:xfrm>
            <a:off x="2657061" y="115957"/>
            <a:ext cx="9296400" cy="639762"/>
          </a:xfrm>
        </p:spPr>
        <p:txBody>
          <a:bodyPr>
            <a:normAutofit/>
          </a:bodyPr>
          <a:lstStyle/>
          <a:p>
            <a:pPr algn="r">
              <a:defRPr/>
            </a:pPr>
            <a:r>
              <a:rPr lang="en-US" sz="2800" dirty="0">
                <a:solidFill>
                  <a:schemeClr val="tx1"/>
                </a:solidFill>
                <a:latin typeface="Times New Roman" panose="02020603050405020304" pitchFamily="18" charset="0"/>
                <a:cs typeface="Times New Roman" panose="02020603050405020304" pitchFamily="18" charset="0"/>
              </a:rPr>
              <a:t>Cont. </a:t>
            </a:r>
          </a:p>
        </p:txBody>
      </p:sp>
    </p:spTree>
    <p:extLst>
      <p:ext uri="{BB962C8B-B14F-4D97-AF65-F5344CB8AC3E}">
        <p14:creationId xmlns:p14="http://schemas.microsoft.com/office/powerpoint/2010/main" val="14431761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457200"/>
            <a:ext cx="5486400" cy="838200"/>
          </a:xfrm>
          <a:ln>
            <a:solidFill>
              <a:schemeClr val="accent1"/>
            </a:solidFill>
          </a:ln>
        </p:spPr>
        <p:txBody>
          <a:bodyPr>
            <a:normAutofit/>
          </a:bodyPr>
          <a:lstStyle/>
          <a:p>
            <a:pPr lvl="0">
              <a:spcBef>
                <a:spcPct val="20000"/>
              </a:spcBef>
            </a:pPr>
            <a:r>
              <a:rPr lang="en-US" sz="2800" b="1" dirty="0">
                <a:solidFill>
                  <a:srgbClr val="FF0000"/>
                </a:solidFill>
                <a:latin typeface="Lucida Calligraphy" panose="03010101010101010101" pitchFamily="66" charset="0"/>
                <a:ea typeface="+mn-ea"/>
                <a:cs typeface="Times New Roman" pitchFamily="18" charset="0"/>
              </a:rPr>
              <a:t>Protection against wear:</a:t>
            </a:r>
            <a:endParaRPr lang="en-US" sz="2800" b="1" dirty="0">
              <a:solidFill>
                <a:srgbClr val="FF0000"/>
              </a:solidFill>
              <a:latin typeface="Lucida Calligraphy" panose="03010101010101010101" pitchFamily="66" charset="0"/>
              <a:cs typeface="Times New Roman" pitchFamily="18" charset="0"/>
            </a:endParaRPr>
          </a:p>
        </p:txBody>
      </p:sp>
      <p:sp>
        <p:nvSpPr>
          <p:cNvPr id="3" name="Content Placeholder 2"/>
          <p:cNvSpPr>
            <a:spLocks noGrp="1"/>
          </p:cNvSpPr>
          <p:nvPr>
            <p:ph idx="1"/>
          </p:nvPr>
        </p:nvSpPr>
        <p:spPr>
          <a:xfrm>
            <a:off x="1676400" y="1447802"/>
            <a:ext cx="8763000" cy="5257798"/>
          </a:xfrm>
        </p:spPr>
        <p:txBody>
          <a:bodyPr>
            <a:noAutofit/>
          </a:bodyPr>
          <a:lstStyle/>
          <a:p>
            <a:pPr algn="just">
              <a:lnSpc>
                <a:spcPct val="150000"/>
              </a:lnSpc>
              <a:buFont typeface="Wingdings" panose="05000000000000000000" pitchFamily="2" charset="2"/>
              <a:buChar char="Ø"/>
            </a:pPr>
            <a:r>
              <a:rPr lang="en-US" sz="2800" dirty="0">
                <a:latin typeface="Times New Roman" pitchFamily="18" charset="0"/>
                <a:cs typeface="Times New Roman" pitchFamily="18" charset="0"/>
              </a:rPr>
              <a:t>The  main  protection  measure  against  wear  is </a:t>
            </a:r>
            <a:r>
              <a:rPr lang="en-US" sz="2800" dirty="0">
                <a:solidFill>
                  <a:srgbClr val="FF0000"/>
                </a:solidFill>
                <a:latin typeface="Times New Roman" pitchFamily="18" charset="0"/>
                <a:cs typeface="Times New Roman" pitchFamily="18" charset="0"/>
              </a:rPr>
              <a:t>lubricating  of  the  moving  parts.</a:t>
            </a:r>
            <a:endParaRPr lang="en-US" sz="2800" dirty="0">
              <a:latin typeface="Times New Roman" pitchFamily="18" charset="0"/>
              <a:cs typeface="Times New Roman" pitchFamily="18" charset="0"/>
            </a:endParaRPr>
          </a:p>
          <a:p>
            <a:pPr algn="just">
              <a:lnSpc>
                <a:spcPct val="150000"/>
              </a:lnSpc>
              <a:buFont typeface="Wingdings" panose="05000000000000000000" pitchFamily="2" charset="2"/>
              <a:buChar char="Ø"/>
            </a:pPr>
            <a:r>
              <a:rPr lang="en-US" sz="2800" dirty="0">
                <a:latin typeface="Times New Roman" pitchFamily="18" charset="0"/>
                <a:cs typeface="Times New Roman" pitchFamily="18" charset="0"/>
              </a:rPr>
              <a:t>A lubricant is the intermediate material between two parts with relative motion for the purpose of reducing friction and/or  wear  between  them. </a:t>
            </a:r>
          </a:p>
          <a:p>
            <a:pPr algn="just">
              <a:lnSpc>
                <a:spcPct val="150000"/>
              </a:lnSpc>
              <a:buFont typeface="Wingdings" panose="05000000000000000000" pitchFamily="2" charset="2"/>
              <a:buChar char="Ø"/>
            </a:pPr>
            <a:r>
              <a:rPr lang="en-US" sz="2800" dirty="0">
                <a:latin typeface="Times New Roman" pitchFamily="18" charset="0"/>
                <a:cs typeface="Times New Roman" pitchFamily="18" charset="0"/>
              </a:rPr>
              <a:t>Addition/replacement of lubricant </a:t>
            </a:r>
            <a:r>
              <a:rPr lang="en-US" sz="2800" dirty="0">
                <a:solidFill>
                  <a:srgbClr val="00B050"/>
                </a:solidFill>
                <a:latin typeface="Times New Roman" pitchFamily="18" charset="0"/>
                <a:cs typeface="Times New Roman" pitchFamily="18" charset="0"/>
              </a:rPr>
              <a:t>plays a vital role  in  maintaining machine </a:t>
            </a:r>
            <a:r>
              <a:rPr lang="en-US" sz="2800" dirty="0">
                <a:solidFill>
                  <a:srgbClr val="FF0000"/>
                </a:solidFill>
                <a:latin typeface="Times New Roman" pitchFamily="18" charset="0"/>
                <a:cs typeface="Times New Roman" pitchFamily="18" charset="0"/>
              </a:rPr>
              <a:t>accuracy and increasing its working life. </a:t>
            </a:r>
          </a:p>
        </p:txBody>
      </p:sp>
    </p:spTree>
    <p:extLst>
      <p:ext uri="{BB962C8B-B14F-4D97-AF65-F5344CB8AC3E}">
        <p14:creationId xmlns:p14="http://schemas.microsoft.com/office/powerpoint/2010/main" val="26463599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6934200" cy="563562"/>
          </a:xfrm>
          <a:ln>
            <a:solidFill>
              <a:schemeClr val="accent1"/>
            </a:solidFill>
          </a:ln>
        </p:spPr>
        <p:txBody>
          <a:bodyPr>
            <a:noAutofit/>
          </a:bodyPr>
          <a:lstStyle/>
          <a:p>
            <a:pPr lvl="0">
              <a:spcBef>
                <a:spcPct val="20000"/>
              </a:spcBef>
            </a:pPr>
            <a:r>
              <a:rPr lang="en-US" sz="3200" b="1" dirty="0">
                <a:solidFill>
                  <a:srgbClr val="FF0000"/>
                </a:solidFill>
                <a:latin typeface="Lucida Calligraphy" panose="03010101010101010101" pitchFamily="66" charset="0"/>
                <a:ea typeface="+mn-ea"/>
                <a:cs typeface="Times New Roman" pitchFamily="18" charset="0"/>
              </a:rPr>
              <a:t>Classification of lubricants </a:t>
            </a:r>
            <a:endParaRPr lang="en-US" sz="3200" b="1" dirty="0">
              <a:solidFill>
                <a:srgbClr val="FF0000"/>
              </a:solidFill>
              <a:latin typeface="Lucida Calligraphy" panose="03010101010101010101" pitchFamily="66" charset="0"/>
              <a:cs typeface="Times New Roman" pitchFamily="18" charset="0"/>
            </a:endParaRPr>
          </a:p>
        </p:txBody>
      </p:sp>
      <p:sp>
        <p:nvSpPr>
          <p:cNvPr id="3" name="Content Placeholder 2"/>
          <p:cNvSpPr>
            <a:spLocks noGrp="1"/>
          </p:cNvSpPr>
          <p:nvPr>
            <p:ph idx="1"/>
          </p:nvPr>
        </p:nvSpPr>
        <p:spPr>
          <a:xfrm>
            <a:off x="762000" y="1219200"/>
            <a:ext cx="11049000" cy="5410200"/>
          </a:xfrm>
        </p:spPr>
        <p:txBody>
          <a:bodyPr>
            <a:noAutofit/>
          </a:bodyPr>
          <a:lstStyle/>
          <a:p>
            <a:pPr marL="0" indent="0" algn="just">
              <a:lnSpc>
                <a:spcPct val="150000"/>
              </a:lnSpc>
              <a:buNone/>
            </a:pPr>
            <a:r>
              <a:rPr lang="en-US" sz="2400" dirty="0">
                <a:latin typeface="Times New Roman" pitchFamily="18" charset="0"/>
                <a:cs typeface="Times New Roman" pitchFamily="18" charset="0"/>
              </a:rPr>
              <a:t>Lubricants are in the form of </a:t>
            </a:r>
            <a:r>
              <a:rPr lang="en-US" sz="2400" dirty="0">
                <a:solidFill>
                  <a:srgbClr val="00B0F0"/>
                </a:solidFill>
                <a:latin typeface="Times New Roman" pitchFamily="18" charset="0"/>
                <a:cs typeface="Times New Roman" pitchFamily="18" charset="0"/>
              </a:rPr>
              <a:t>lubricating oils, grease and solid lubricants. </a:t>
            </a:r>
            <a:endParaRPr lang="en-US" sz="2400" dirty="0">
              <a:latin typeface="Times New Roman" pitchFamily="18" charset="0"/>
              <a:cs typeface="Times New Roman" pitchFamily="18" charset="0"/>
            </a:endParaRPr>
          </a:p>
          <a:p>
            <a:pPr marL="0" indent="0" algn="just">
              <a:buNone/>
            </a:pPr>
            <a:r>
              <a:rPr lang="en-US" sz="2400" b="1" u="sng" dirty="0">
                <a:latin typeface="Constantia" panose="02030602050306030303" pitchFamily="18" charset="0"/>
                <a:cs typeface="Times New Roman" pitchFamily="18" charset="0"/>
              </a:rPr>
              <a:t>i. Lubricating oils</a:t>
            </a:r>
          </a:p>
          <a:p>
            <a:pPr marL="0" indent="0" algn="just">
              <a:lnSpc>
                <a:spcPct val="150000"/>
              </a:lnSpc>
              <a:buNone/>
            </a:pPr>
            <a:r>
              <a:rPr lang="en-US" sz="2400" dirty="0">
                <a:solidFill>
                  <a:schemeClr val="accent1"/>
                </a:solidFill>
                <a:latin typeface="Times New Roman" pitchFamily="18" charset="0"/>
                <a:cs typeface="Times New Roman" pitchFamily="18" charset="0"/>
              </a:rPr>
              <a:t>Lubricating oils are of two types: </a:t>
            </a:r>
            <a:r>
              <a:rPr lang="en-US" sz="2400" dirty="0">
                <a:solidFill>
                  <a:srgbClr val="FF0000"/>
                </a:solidFill>
                <a:latin typeface="Times New Roman" pitchFamily="18" charset="0"/>
                <a:cs typeface="Times New Roman" pitchFamily="18" charset="0"/>
              </a:rPr>
              <a:t>mineral</a:t>
            </a:r>
            <a:r>
              <a:rPr lang="en-US" sz="2400" dirty="0">
                <a:solidFill>
                  <a:schemeClr val="accent1"/>
                </a:solidFill>
                <a:latin typeface="Times New Roman" pitchFamily="18" charset="0"/>
                <a:cs typeface="Times New Roman" pitchFamily="18" charset="0"/>
              </a:rPr>
              <a:t> and </a:t>
            </a:r>
            <a:r>
              <a:rPr lang="en-US" sz="2400" dirty="0">
                <a:solidFill>
                  <a:srgbClr val="FF0000"/>
                </a:solidFill>
                <a:latin typeface="Times New Roman" pitchFamily="18" charset="0"/>
                <a:cs typeface="Times New Roman" pitchFamily="18" charset="0"/>
              </a:rPr>
              <a:t>synthetic</a:t>
            </a:r>
            <a:r>
              <a:rPr lang="en-US" sz="2400" dirty="0">
                <a:solidFill>
                  <a:schemeClr val="accent1"/>
                </a:solidFill>
                <a:latin typeface="Times New Roman" pitchFamily="18" charset="0"/>
                <a:cs typeface="Times New Roman" pitchFamily="18" charset="0"/>
              </a:rPr>
              <a:t> oils. </a:t>
            </a:r>
          </a:p>
          <a:p>
            <a:pPr marL="0" indent="0" algn="just">
              <a:lnSpc>
                <a:spcPct val="150000"/>
              </a:lnSpc>
              <a:buNone/>
            </a:pPr>
            <a:r>
              <a:rPr lang="en-US" sz="2400" dirty="0">
                <a:solidFill>
                  <a:schemeClr val="accent1"/>
                </a:solidFill>
                <a:latin typeface="Times New Roman" pitchFamily="18" charset="0"/>
                <a:cs typeface="Times New Roman" pitchFamily="18" charset="0"/>
              </a:rPr>
              <a:t>In addition to </a:t>
            </a:r>
            <a:r>
              <a:rPr lang="en-US" sz="2400" dirty="0">
                <a:solidFill>
                  <a:srgbClr val="00B050"/>
                </a:solidFill>
                <a:latin typeface="Times New Roman" pitchFamily="18" charset="0"/>
                <a:cs typeface="Times New Roman" pitchFamily="18" charset="0"/>
              </a:rPr>
              <a:t>preventing or minimizing wear,</a:t>
            </a:r>
            <a:r>
              <a:rPr lang="en-US" sz="2400" dirty="0">
                <a:solidFill>
                  <a:schemeClr val="accent1"/>
                </a:solidFill>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lubricating oils perform the following duties:</a:t>
            </a:r>
          </a:p>
          <a:p>
            <a:pPr algn="just">
              <a:buFont typeface="Wingdings" panose="05000000000000000000" pitchFamily="2" charset="2"/>
              <a:buChar char="ü"/>
            </a:pPr>
            <a:r>
              <a:rPr lang="en-US" sz="2400" b="1" dirty="0">
                <a:latin typeface="Times New Roman" pitchFamily="18" charset="0"/>
                <a:cs typeface="Times New Roman" pitchFamily="18" charset="0"/>
              </a:rPr>
              <a:t>Cooling </a:t>
            </a:r>
            <a:r>
              <a:rPr lang="en-US" sz="2400" dirty="0">
                <a:solidFill>
                  <a:schemeClr val="accent1"/>
                </a:solidFill>
                <a:latin typeface="Times New Roman" pitchFamily="18" charset="0"/>
                <a:cs typeface="Times New Roman" pitchFamily="18" charset="0"/>
              </a:rPr>
              <a:t>by reducing friction and removing excess heat generated </a:t>
            </a:r>
          </a:p>
          <a:p>
            <a:pPr algn="just">
              <a:buFont typeface="Wingdings" panose="05000000000000000000" pitchFamily="2" charset="2"/>
              <a:buChar char="ü"/>
            </a:pPr>
            <a:r>
              <a:rPr lang="en-US" sz="2400" b="1" dirty="0">
                <a:latin typeface="Times New Roman" pitchFamily="18" charset="0"/>
                <a:cs typeface="Times New Roman" pitchFamily="18" charset="0"/>
              </a:rPr>
              <a:t>Protection </a:t>
            </a:r>
            <a:r>
              <a:rPr lang="en-US" sz="2400" dirty="0">
                <a:solidFill>
                  <a:schemeClr val="accent1"/>
                </a:solidFill>
                <a:latin typeface="Times New Roman" pitchFamily="18" charset="0"/>
                <a:cs typeface="Times New Roman" pitchFamily="18" charset="0"/>
              </a:rPr>
              <a:t>by inhibiting corrosive processes caused by air and water</a:t>
            </a:r>
          </a:p>
          <a:p>
            <a:pPr algn="just">
              <a:buFont typeface="Wingdings" panose="05000000000000000000" pitchFamily="2" charset="2"/>
              <a:buChar char="ü"/>
            </a:pPr>
            <a:r>
              <a:rPr lang="en-US" sz="2400" b="1" dirty="0">
                <a:latin typeface="Times New Roman" pitchFamily="18" charset="0"/>
                <a:cs typeface="Times New Roman" pitchFamily="18" charset="0"/>
              </a:rPr>
              <a:t>Cleaning</a:t>
            </a:r>
            <a:r>
              <a:rPr lang="en-US" sz="2400" dirty="0">
                <a:latin typeface="Times New Roman" pitchFamily="18" charset="0"/>
                <a:cs typeface="Times New Roman" pitchFamily="18" charset="0"/>
              </a:rPr>
              <a:t> </a:t>
            </a:r>
            <a:r>
              <a:rPr lang="en-US" sz="2400" dirty="0">
                <a:solidFill>
                  <a:schemeClr val="accent1"/>
                </a:solidFill>
                <a:latin typeface="Times New Roman" pitchFamily="18" charset="0"/>
                <a:cs typeface="Times New Roman" pitchFamily="18" charset="0"/>
              </a:rPr>
              <a:t>by flushing dirt particles away from lubricated surfaces</a:t>
            </a:r>
          </a:p>
        </p:txBody>
      </p:sp>
    </p:spTree>
    <p:extLst>
      <p:ext uri="{BB962C8B-B14F-4D97-AF65-F5344CB8AC3E}">
        <p14:creationId xmlns:p14="http://schemas.microsoft.com/office/powerpoint/2010/main" val="277994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066800"/>
            <a:ext cx="11277600" cy="5410200"/>
          </a:xfrm>
          <a:ln>
            <a:noFill/>
          </a:ln>
        </p:spPr>
        <p:txBody>
          <a:bodyPr>
            <a:normAutofit/>
          </a:bodyPr>
          <a:lstStyle/>
          <a:p>
            <a:pPr marL="0" indent="0" algn="just">
              <a:lnSpc>
                <a:spcPct val="160000"/>
              </a:lnSpc>
              <a:buNone/>
            </a:pPr>
            <a:r>
              <a:rPr lang="en-US" dirty="0">
                <a:solidFill>
                  <a:srgbClr val="00B050"/>
                </a:solidFill>
                <a:latin typeface="Times New Roman" pitchFamily="18" charset="0"/>
                <a:cs typeface="Times New Roman" pitchFamily="18" charset="0"/>
              </a:rPr>
              <a:t>Mineral oil is basically hydrocarbons often with some additives to introduce specific characteristic features in the oil. Mineral oils are classified as:-</a:t>
            </a:r>
          </a:p>
          <a:p>
            <a:pPr algn="just">
              <a:lnSpc>
                <a:spcPct val="160000"/>
              </a:lnSpc>
              <a:buFont typeface="Times New Roman" panose="02020603050405020304" pitchFamily="18" charset="0"/>
              <a:buChar char="►"/>
            </a:pPr>
            <a:r>
              <a:rPr lang="en-US" b="1" i="1" dirty="0">
                <a:solidFill>
                  <a:srgbClr val="FF0000"/>
                </a:solidFill>
                <a:latin typeface="Times New Roman" pitchFamily="18" charset="0"/>
                <a:cs typeface="Times New Roman" pitchFamily="18" charset="0"/>
              </a:rPr>
              <a:t>Paraffinic:- </a:t>
            </a:r>
            <a:r>
              <a:rPr lang="en-US" dirty="0">
                <a:latin typeface="Times New Roman" pitchFamily="18" charset="0"/>
                <a:cs typeface="Times New Roman" pitchFamily="18" charset="0"/>
              </a:rPr>
              <a:t>which contain significant amounts of waxy hydrocarbons with little or no asphaltic matter;</a:t>
            </a:r>
          </a:p>
          <a:p>
            <a:pPr algn="just">
              <a:lnSpc>
                <a:spcPct val="160000"/>
              </a:lnSpc>
              <a:buFont typeface="Times New Roman" panose="02020603050405020304" pitchFamily="18" charset="0"/>
              <a:buChar char="►"/>
            </a:pPr>
            <a:r>
              <a:rPr lang="en-US" b="1" i="1" dirty="0">
                <a:solidFill>
                  <a:srgbClr val="FF0000"/>
                </a:solidFill>
                <a:latin typeface="Times New Roman" pitchFamily="18" charset="0"/>
                <a:cs typeface="Times New Roman" pitchFamily="18" charset="0"/>
              </a:rPr>
              <a:t>Naphthenic:-  </a:t>
            </a:r>
            <a:r>
              <a:rPr lang="en-US" dirty="0">
                <a:latin typeface="Times New Roman" pitchFamily="18" charset="0"/>
                <a:cs typeface="Times New Roman" pitchFamily="18" charset="0"/>
              </a:rPr>
              <a:t>which contain asphaltic matter in fraction, with little or no wax;</a:t>
            </a:r>
          </a:p>
          <a:p>
            <a:pPr algn="just">
              <a:lnSpc>
                <a:spcPct val="160000"/>
              </a:lnSpc>
              <a:buFont typeface="Times New Roman" panose="02020603050405020304" pitchFamily="18" charset="0"/>
              <a:buChar char="►"/>
            </a:pPr>
            <a:r>
              <a:rPr lang="en-US" b="1" i="1" dirty="0">
                <a:solidFill>
                  <a:srgbClr val="FF0000"/>
                </a:solidFill>
                <a:latin typeface="Times New Roman" pitchFamily="18" charset="0"/>
                <a:cs typeface="Times New Roman" pitchFamily="18" charset="0"/>
              </a:rPr>
              <a:t>Mixed base:- </a:t>
            </a:r>
            <a:r>
              <a:rPr lang="en-US" dirty="0">
                <a:latin typeface="Times New Roman" pitchFamily="18" charset="0"/>
                <a:cs typeface="Times New Roman" pitchFamily="18" charset="0"/>
              </a:rPr>
              <a:t>which contain asphaltic materials</a:t>
            </a:r>
          </a:p>
        </p:txBody>
      </p:sp>
      <p:sp>
        <p:nvSpPr>
          <p:cNvPr id="4" name="Title 1"/>
          <p:cNvSpPr>
            <a:spLocks noGrp="1"/>
          </p:cNvSpPr>
          <p:nvPr>
            <p:ph type="title"/>
          </p:nvPr>
        </p:nvSpPr>
        <p:spPr>
          <a:xfrm>
            <a:off x="4267200" y="228600"/>
            <a:ext cx="3429000" cy="563562"/>
          </a:xfrm>
          <a:ln>
            <a:solidFill>
              <a:srgbClr val="FF0000"/>
            </a:solidFill>
          </a:ln>
        </p:spPr>
        <p:txBody>
          <a:bodyPr>
            <a:normAutofit/>
          </a:bodyPr>
          <a:lstStyle/>
          <a:p>
            <a:r>
              <a:rPr lang="en-US" sz="2800" b="1" dirty="0">
                <a:solidFill>
                  <a:srgbClr val="00B0F0"/>
                </a:solidFill>
                <a:latin typeface="Times New Roman" pitchFamily="18" charset="0"/>
                <a:cs typeface="Times New Roman" pitchFamily="18" charset="0"/>
              </a:rPr>
              <a:t>A, Mineral oil:</a:t>
            </a:r>
          </a:p>
        </p:txBody>
      </p:sp>
    </p:spTree>
    <p:extLst>
      <p:ext uri="{BB962C8B-B14F-4D97-AF65-F5344CB8AC3E}">
        <p14:creationId xmlns:p14="http://schemas.microsoft.com/office/powerpoint/2010/main" val="17242596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143001"/>
            <a:ext cx="10515600" cy="4983165"/>
          </a:xfrm>
        </p:spPr>
        <p:txBody>
          <a:bodyPr>
            <a:normAutofit/>
          </a:bodyPr>
          <a:lstStyle/>
          <a:p>
            <a:pPr marL="0" indent="0" algn="just">
              <a:buNone/>
            </a:pPr>
            <a:r>
              <a:rPr lang="en-US" sz="2400" dirty="0">
                <a:latin typeface="Times New Roman" pitchFamily="18" charset="0"/>
                <a:cs typeface="Times New Roman" pitchFamily="18" charset="0"/>
              </a:rPr>
              <a:t>The most important physical property of mineral oils is </a:t>
            </a:r>
            <a:r>
              <a:rPr lang="en-US" sz="2400" u="sng" dirty="0">
                <a:solidFill>
                  <a:srgbClr val="0070C0"/>
                </a:solidFill>
                <a:latin typeface="Times New Roman" pitchFamily="18" charset="0"/>
                <a:cs typeface="Times New Roman" pitchFamily="18" charset="0"/>
              </a:rPr>
              <a:t>viscosity which is a measure of resistance to flow . </a:t>
            </a:r>
          </a:p>
          <a:p>
            <a:pPr marL="0" indent="0" algn="just">
              <a:lnSpc>
                <a:spcPct val="150000"/>
              </a:lnSpc>
              <a:buNone/>
            </a:pPr>
            <a:r>
              <a:rPr lang="en-US" sz="2800" b="1" i="1" u="sng" dirty="0">
                <a:solidFill>
                  <a:srgbClr val="FF0000"/>
                </a:solidFill>
                <a:latin typeface="Times New Roman" pitchFamily="18" charset="0"/>
                <a:cs typeface="Times New Roman" pitchFamily="18" charset="0"/>
              </a:rPr>
              <a:t>Other important lubricant properties are the following </a:t>
            </a:r>
          </a:p>
          <a:p>
            <a:pPr>
              <a:lnSpc>
                <a:spcPct val="150000"/>
              </a:lnSpc>
              <a:buFont typeface="Wingdings" panose="05000000000000000000" pitchFamily="2" charset="2"/>
              <a:buChar char=""/>
            </a:pPr>
            <a:r>
              <a:rPr lang="en-US" sz="2400" dirty="0">
                <a:latin typeface="Times New Roman" pitchFamily="18" charset="0"/>
                <a:cs typeface="Times New Roman" pitchFamily="18" charset="0"/>
              </a:rPr>
              <a:t>Anti-wear and EP (extreme pressure) properties </a:t>
            </a:r>
          </a:p>
          <a:p>
            <a:pPr>
              <a:lnSpc>
                <a:spcPct val="150000"/>
              </a:lnSpc>
              <a:buFont typeface="Wingdings" panose="05000000000000000000" pitchFamily="2" charset="2"/>
              <a:buChar char=""/>
            </a:pPr>
            <a:r>
              <a:rPr lang="en-US" sz="2400" dirty="0">
                <a:latin typeface="Times New Roman" pitchFamily="18" charset="0"/>
                <a:cs typeface="Times New Roman" pitchFamily="18" charset="0"/>
              </a:rPr>
              <a:t>Oxidation resistance</a:t>
            </a:r>
          </a:p>
          <a:p>
            <a:pPr>
              <a:lnSpc>
                <a:spcPct val="150000"/>
              </a:lnSpc>
              <a:buFont typeface="Wingdings" panose="05000000000000000000" pitchFamily="2" charset="2"/>
              <a:buChar char=""/>
            </a:pPr>
            <a:r>
              <a:rPr lang="en-US" sz="2400" dirty="0">
                <a:latin typeface="Times New Roman" pitchFamily="18" charset="0"/>
                <a:cs typeface="Times New Roman" pitchFamily="18" charset="0"/>
              </a:rPr>
              <a:t>Anti-corrosion properties </a:t>
            </a:r>
          </a:p>
          <a:p>
            <a:pPr>
              <a:lnSpc>
                <a:spcPct val="150000"/>
              </a:lnSpc>
              <a:buFont typeface="Wingdings" panose="05000000000000000000" pitchFamily="2" charset="2"/>
              <a:buChar char=""/>
            </a:pPr>
            <a:r>
              <a:rPr lang="en-US" sz="2400" dirty="0">
                <a:latin typeface="Times New Roman" pitchFamily="18" charset="0"/>
                <a:cs typeface="Times New Roman" pitchFamily="18" charset="0"/>
              </a:rPr>
              <a:t>Anti-foaming property; and </a:t>
            </a:r>
          </a:p>
          <a:p>
            <a:pPr>
              <a:lnSpc>
                <a:spcPct val="150000"/>
              </a:lnSpc>
              <a:buFont typeface="Wingdings" panose="05000000000000000000" pitchFamily="2" charset="2"/>
              <a:buChar char=""/>
            </a:pPr>
            <a:r>
              <a:rPr lang="en-US" sz="2400" dirty="0">
                <a:latin typeface="Times New Roman" pitchFamily="18" charset="0"/>
                <a:cs typeface="Times New Roman" pitchFamily="18" charset="0"/>
              </a:rPr>
              <a:t>Ability to separate from water</a:t>
            </a:r>
          </a:p>
        </p:txBody>
      </p:sp>
      <p:sp>
        <p:nvSpPr>
          <p:cNvPr id="6" name="Title 1">
            <a:extLst>
              <a:ext uri="{FF2B5EF4-FFF2-40B4-BE49-F238E27FC236}">
                <a16:creationId xmlns:a16="http://schemas.microsoft.com/office/drawing/2014/main" id="{C53C0D29-DD20-450D-9F39-594AC84DBF95}"/>
              </a:ext>
            </a:extLst>
          </p:cNvPr>
          <p:cNvSpPr>
            <a:spLocks noGrp="1"/>
          </p:cNvSpPr>
          <p:nvPr>
            <p:ph type="title"/>
          </p:nvPr>
        </p:nvSpPr>
        <p:spPr>
          <a:xfrm>
            <a:off x="1981200" y="274638"/>
            <a:ext cx="9296400" cy="639762"/>
          </a:xfrm>
        </p:spPr>
        <p:txBody>
          <a:bodyPr>
            <a:normAutofit/>
          </a:bodyPr>
          <a:lstStyle/>
          <a:p>
            <a:pPr algn="r">
              <a:defRPr/>
            </a:pPr>
            <a:r>
              <a:rPr lang="en-US" sz="2800" dirty="0">
                <a:solidFill>
                  <a:schemeClr val="tx1"/>
                </a:solidFill>
                <a:latin typeface="Times New Roman" panose="02020603050405020304" pitchFamily="18" charset="0"/>
                <a:cs typeface="Times New Roman" panose="02020603050405020304" pitchFamily="18" charset="0"/>
              </a:rPr>
              <a:t>Cont. </a:t>
            </a:r>
          </a:p>
        </p:txBody>
      </p:sp>
    </p:spTree>
    <p:extLst>
      <p:ext uri="{BB962C8B-B14F-4D97-AF65-F5344CB8AC3E}">
        <p14:creationId xmlns:p14="http://schemas.microsoft.com/office/powerpoint/2010/main" val="1383029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228600"/>
            <a:ext cx="3429000" cy="563562"/>
          </a:xfrm>
          <a:ln>
            <a:solidFill>
              <a:srgbClr val="FF0000"/>
            </a:solidFill>
          </a:ln>
        </p:spPr>
        <p:txBody>
          <a:bodyPr>
            <a:normAutofit/>
          </a:bodyPr>
          <a:lstStyle/>
          <a:p>
            <a:pPr lvl="0">
              <a:spcBef>
                <a:spcPct val="20000"/>
              </a:spcBef>
            </a:pPr>
            <a:r>
              <a:rPr lang="en-US" sz="2800" b="1" dirty="0">
                <a:solidFill>
                  <a:srgbClr val="00B0F0"/>
                </a:solidFill>
                <a:latin typeface="Times New Roman" pitchFamily="18" charset="0"/>
                <a:ea typeface="+mn-ea"/>
                <a:cs typeface="Times New Roman" pitchFamily="18" charset="0"/>
              </a:rPr>
              <a:t>B, Synthetic oils</a:t>
            </a:r>
            <a:endParaRPr lang="en-US" sz="2800" b="1" dirty="0">
              <a:solidFill>
                <a:srgbClr val="00B0F0"/>
              </a:solidFill>
              <a:latin typeface="Times New Roman" pitchFamily="18" charset="0"/>
              <a:cs typeface="Times New Roman" pitchFamily="18" charset="0"/>
            </a:endParaRPr>
          </a:p>
        </p:txBody>
      </p:sp>
      <p:sp>
        <p:nvSpPr>
          <p:cNvPr id="3" name="Content Placeholder 2"/>
          <p:cNvSpPr>
            <a:spLocks noGrp="1"/>
          </p:cNvSpPr>
          <p:nvPr>
            <p:ph idx="1"/>
          </p:nvPr>
        </p:nvSpPr>
        <p:spPr>
          <a:xfrm>
            <a:off x="381000" y="792162"/>
            <a:ext cx="10820400" cy="5913438"/>
          </a:xfrm>
        </p:spPr>
        <p:txBody>
          <a:bodyPr>
            <a:noAutofit/>
          </a:bodyPr>
          <a:lstStyle/>
          <a:p>
            <a:pPr marL="0" indent="0" algn="just">
              <a:lnSpc>
                <a:spcPct val="150000"/>
              </a:lnSpc>
              <a:buNone/>
            </a:pPr>
            <a:r>
              <a:rPr lang="en-US" sz="2400" b="1" dirty="0">
                <a:solidFill>
                  <a:srgbClr val="00B050"/>
                </a:solidFill>
                <a:latin typeface="Times New Roman" pitchFamily="18" charset="0"/>
                <a:cs typeface="Times New Roman" pitchFamily="18" charset="0"/>
              </a:rPr>
              <a:t>Synthetic  oils  </a:t>
            </a:r>
            <a:r>
              <a:rPr lang="en-US" sz="2400" dirty="0">
                <a:latin typeface="Times New Roman" pitchFamily="18" charset="0"/>
                <a:cs typeface="Times New Roman" pitchFamily="18" charset="0"/>
              </a:rPr>
              <a:t>are  products  produced  under  controlled conditions from  chemical  base  and additives. </a:t>
            </a:r>
          </a:p>
          <a:p>
            <a:pPr marL="0" indent="0" algn="just">
              <a:lnSpc>
                <a:spcPct val="150000"/>
              </a:lnSpc>
              <a:buNone/>
            </a:pPr>
            <a:r>
              <a:rPr lang="en-US" sz="2400" b="1" dirty="0">
                <a:solidFill>
                  <a:srgbClr val="00B050"/>
                </a:solidFill>
                <a:latin typeface="Times New Roman" pitchFamily="18" charset="0"/>
                <a:cs typeface="Times New Roman" pitchFamily="18" charset="0"/>
              </a:rPr>
              <a:t>Synthetic oils  </a:t>
            </a:r>
            <a:r>
              <a:rPr lang="en-US" sz="2400" dirty="0">
                <a:latin typeface="Times New Roman" pitchFamily="18" charset="0"/>
                <a:cs typeface="Times New Roman" pitchFamily="18" charset="0"/>
              </a:rPr>
              <a:t>are  engineered  to  perform  under  rigorous conditions and extreme temperature.</a:t>
            </a:r>
          </a:p>
          <a:p>
            <a:pPr marL="0" indent="0" algn="just">
              <a:buNone/>
            </a:pPr>
            <a:r>
              <a:rPr lang="en-US" sz="2400" b="1" i="1" u="sng" dirty="0">
                <a:solidFill>
                  <a:srgbClr val="FF0000"/>
                </a:solidFill>
                <a:latin typeface="Times New Roman" pitchFamily="18" charset="0"/>
                <a:cs typeface="Times New Roman" pitchFamily="18" charset="0"/>
              </a:rPr>
              <a:t>The  most  important  properties  of  synthetic  oils  are the following</a:t>
            </a:r>
          </a:p>
          <a:p>
            <a:pPr>
              <a:buFont typeface="Wingdings" panose="05000000000000000000" pitchFamily="2" charset="2"/>
              <a:buChar char="«"/>
            </a:pPr>
            <a:r>
              <a:rPr lang="en-US" sz="2400" dirty="0">
                <a:latin typeface="Times New Roman" pitchFamily="18" charset="0"/>
                <a:cs typeface="Times New Roman" pitchFamily="18" charset="0"/>
              </a:rPr>
              <a:t>Added lubricity</a:t>
            </a:r>
          </a:p>
          <a:p>
            <a:pPr>
              <a:buFont typeface="Wingdings" panose="05000000000000000000" pitchFamily="2" charset="2"/>
              <a:buChar char="«"/>
            </a:pPr>
            <a:r>
              <a:rPr lang="en-US" sz="2400" dirty="0">
                <a:latin typeface="Times New Roman" pitchFamily="18" charset="0"/>
                <a:cs typeface="Times New Roman" pitchFamily="18" charset="0"/>
              </a:rPr>
              <a:t>Higher film strength</a:t>
            </a:r>
          </a:p>
          <a:p>
            <a:pPr>
              <a:buFont typeface="Wingdings" panose="05000000000000000000" pitchFamily="2" charset="2"/>
              <a:buChar char="«"/>
            </a:pPr>
            <a:r>
              <a:rPr lang="en-US" sz="2400" dirty="0">
                <a:latin typeface="Times New Roman" pitchFamily="18" charset="0"/>
                <a:cs typeface="Times New Roman" pitchFamily="18" charset="0"/>
              </a:rPr>
              <a:t>Good engine start-up properties</a:t>
            </a:r>
          </a:p>
          <a:p>
            <a:pPr algn="just">
              <a:buFont typeface="Wingdings" panose="05000000000000000000" pitchFamily="2" charset="2"/>
              <a:buChar char="«"/>
            </a:pPr>
            <a:r>
              <a:rPr lang="en-US" sz="2400" dirty="0">
                <a:latin typeface="Times New Roman" pitchFamily="18" charset="0"/>
                <a:cs typeface="Times New Roman" pitchFamily="18" charset="0"/>
              </a:rPr>
              <a:t>Good resistance to thinning:</a:t>
            </a:r>
          </a:p>
          <a:p>
            <a:pPr algn="just">
              <a:buFont typeface="Wingdings" panose="05000000000000000000" pitchFamily="2" charset="2"/>
              <a:buChar char="«"/>
            </a:pPr>
            <a:r>
              <a:rPr lang="en-US" sz="2400" dirty="0">
                <a:latin typeface="Times New Roman" pitchFamily="18" charset="0"/>
                <a:cs typeface="Times New Roman" pitchFamily="18" charset="0"/>
              </a:rPr>
              <a:t>Improves energy efficiency</a:t>
            </a:r>
          </a:p>
          <a:p>
            <a:pPr algn="just">
              <a:buFont typeface="Wingdings" panose="05000000000000000000" pitchFamily="2" charset="2"/>
              <a:buChar char="«"/>
            </a:pPr>
            <a:r>
              <a:rPr lang="en-US" sz="2400" dirty="0">
                <a:latin typeface="Times New Roman" pitchFamily="18" charset="0"/>
                <a:cs typeface="Times New Roman" pitchFamily="18" charset="0"/>
              </a:rPr>
              <a:t>Less sludge or deposit formation</a:t>
            </a:r>
          </a:p>
          <a:p>
            <a:pPr algn="just">
              <a:buFont typeface="Wingdings" panose="05000000000000000000" pitchFamily="2" charset="2"/>
              <a:buChar char="«"/>
            </a:pPr>
            <a:r>
              <a:rPr lang="en-US" sz="2400" dirty="0">
                <a:latin typeface="Times New Roman" pitchFamily="18" charset="0"/>
                <a:cs typeface="Times New Roman" pitchFamily="18" charset="0"/>
              </a:rPr>
              <a:t>Good thermal properties: </a:t>
            </a:r>
          </a:p>
          <a:p>
            <a:pPr marL="0" indent="0">
              <a:lnSpc>
                <a:spcPct val="150000"/>
              </a:lnSpc>
              <a:buNone/>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302423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87157"/>
          </a:xfrm>
        </p:spPr>
        <p:txBody>
          <a:bodyPr>
            <a:normAutofit/>
          </a:bodyPr>
          <a:lstStyle/>
          <a:p>
            <a:r>
              <a:rPr lang="en-US" sz="3200" b="1" i="1" u="sng" dirty="0">
                <a:solidFill>
                  <a:srgbClr val="C00000"/>
                </a:solidFill>
                <a:latin typeface="Times New Roman" pitchFamily="18" charset="0"/>
                <a:cs typeface="Times New Roman" pitchFamily="18" charset="0"/>
              </a:rPr>
              <a:t>1.2 Trends in the Evolution of Maintenance</a:t>
            </a:r>
          </a:p>
        </p:txBody>
      </p:sp>
      <p:sp>
        <p:nvSpPr>
          <p:cNvPr id="3" name="Content Placeholder 2"/>
          <p:cNvSpPr>
            <a:spLocks noGrp="1"/>
          </p:cNvSpPr>
          <p:nvPr>
            <p:ph idx="1"/>
          </p:nvPr>
        </p:nvSpPr>
        <p:spPr>
          <a:xfrm>
            <a:off x="640080" y="1249680"/>
            <a:ext cx="10713720" cy="4927283"/>
          </a:xfrm>
        </p:spPr>
        <p:txBody>
          <a:bodyPr>
            <a:normAutofit fontScale="92500" lnSpcReduction="10000"/>
          </a:bodyPr>
          <a:lstStyle/>
          <a:p>
            <a:pPr marL="0" indent="0" algn="just">
              <a:lnSpc>
                <a:spcPct val="150000"/>
              </a:lnSpc>
              <a:buNone/>
            </a:pPr>
            <a:r>
              <a:rPr lang="en-US" dirty="0">
                <a:latin typeface="Times New Roman" panose="02020603050405020304" pitchFamily="18" charset="0"/>
                <a:cs typeface="Times New Roman" panose="02020603050405020304" pitchFamily="18" charset="0"/>
              </a:rPr>
              <a:t>According  to  </a:t>
            </a:r>
            <a:r>
              <a:rPr lang="en-US" b="1" dirty="0">
                <a:solidFill>
                  <a:srgbClr val="C00000"/>
                </a:solidFill>
                <a:latin typeface="Times New Roman" panose="02020603050405020304" pitchFamily="18" charset="0"/>
                <a:cs typeface="Times New Roman" panose="02020603050405020304" pitchFamily="18" charset="0"/>
              </a:rPr>
              <a:t>John  Moubray </a:t>
            </a:r>
            <a:r>
              <a:rPr lang="en-US" dirty="0">
                <a:latin typeface="Times New Roman" panose="02020603050405020304" pitchFamily="18" charset="0"/>
                <a:cs typeface="Times New Roman" panose="02020603050405020304" pitchFamily="18" charset="0"/>
              </a:rPr>
              <a:t>,  author  of  </a:t>
            </a:r>
            <a:r>
              <a:rPr lang="en-US" i="1" dirty="0">
                <a:latin typeface="Times New Roman" panose="02020603050405020304" pitchFamily="18" charset="0"/>
                <a:cs typeface="Times New Roman" panose="02020603050405020304" pitchFamily="18" charset="0"/>
              </a:rPr>
              <a:t>Reliability Center  Maintenance</a:t>
            </a:r>
            <a:r>
              <a:rPr lang="en-US" dirty="0">
                <a:latin typeface="Times New Roman" panose="02020603050405020304" pitchFamily="18" charset="0"/>
                <a:cs typeface="Times New Roman" panose="02020603050405020304" pitchFamily="18" charset="0"/>
              </a:rPr>
              <a:t>,  </a:t>
            </a:r>
            <a:r>
              <a:rPr lang="en-US" dirty="0">
                <a:solidFill>
                  <a:schemeClr val="tx2"/>
                </a:solidFill>
                <a:latin typeface="Times New Roman" panose="02020603050405020304" pitchFamily="18" charset="0"/>
                <a:cs typeface="Times New Roman" panose="02020603050405020304" pitchFamily="18" charset="0"/>
              </a:rPr>
              <a:t>the  evolution  of maintenance  </a:t>
            </a:r>
            <a:r>
              <a:rPr lang="en-US" dirty="0">
                <a:latin typeface="Times New Roman" panose="02020603050405020304" pitchFamily="18" charset="0"/>
                <a:cs typeface="Times New Roman" panose="02020603050405020304" pitchFamily="18" charset="0"/>
              </a:rPr>
              <a:t>since  the  1930’s  can  be  traced through  </a:t>
            </a:r>
            <a:r>
              <a:rPr lang="en-US" dirty="0">
                <a:solidFill>
                  <a:srgbClr val="FF0000"/>
                </a:solidFill>
                <a:latin typeface="Times New Roman" panose="02020603050405020304" pitchFamily="18" charset="0"/>
                <a:cs typeface="Times New Roman" panose="02020603050405020304" pitchFamily="18" charset="0"/>
              </a:rPr>
              <a:t>three  generations.  </a:t>
            </a:r>
          </a:p>
          <a:p>
            <a:pPr marL="0" indent="0" algn="just">
              <a:lnSpc>
                <a:spcPct val="150000"/>
              </a:lnSpc>
              <a:buNone/>
            </a:pPr>
            <a:r>
              <a:rPr lang="en-US" dirty="0">
                <a:latin typeface="Times New Roman" panose="02020603050405020304" pitchFamily="18" charset="0"/>
                <a:cs typeface="Times New Roman" panose="02020603050405020304" pitchFamily="18" charset="0"/>
              </a:rPr>
              <a:t>The  distinction between  these  generations  depends  up  on basically three technical factors:</a:t>
            </a:r>
          </a:p>
          <a:p>
            <a:pPr lvl="2">
              <a:lnSpc>
                <a:spcPct val="150000"/>
              </a:lnSpc>
              <a:buFont typeface="Wingdings" panose="05000000000000000000" pitchFamily="2" charset="2"/>
              <a:buChar char="ü"/>
            </a:pPr>
            <a:r>
              <a:rPr lang="en-US" sz="2600" dirty="0">
                <a:latin typeface="Times New Roman" panose="02020603050405020304" pitchFamily="18" charset="0"/>
                <a:cs typeface="Times New Roman" panose="02020603050405020304" pitchFamily="18" charset="0"/>
              </a:rPr>
              <a:t>Growing expectations of maintenance,</a:t>
            </a:r>
          </a:p>
          <a:p>
            <a:pPr lvl="2">
              <a:lnSpc>
                <a:spcPct val="150000"/>
              </a:lnSpc>
              <a:buFont typeface="Wingdings" panose="05000000000000000000" pitchFamily="2" charset="2"/>
              <a:buChar char="ü"/>
            </a:pPr>
            <a:r>
              <a:rPr lang="en-US" sz="2600" dirty="0">
                <a:latin typeface="Times New Roman" panose="02020603050405020304" pitchFamily="18" charset="0"/>
                <a:cs typeface="Times New Roman" panose="02020603050405020304" pitchFamily="18" charset="0"/>
              </a:rPr>
              <a:t>Changing view on equipment failures, and </a:t>
            </a:r>
          </a:p>
          <a:p>
            <a:pPr lvl="2">
              <a:lnSpc>
                <a:spcPct val="150000"/>
              </a:lnSpc>
              <a:buFont typeface="Wingdings" panose="05000000000000000000" pitchFamily="2" charset="2"/>
              <a:buChar char="ü"/>
            </a:pPr>
            <a:r>
              <a:rPr lang="en-US" sz="2600" dirty="0">
                <a:latin typeface="Times New Roman" panose="02020603050405020304" pitchFamily="18" charset="0"/>
                <a:cs typeface="Times New Roman" panose="02020603050405020304" pitchFamily="18" charset="0"/>
              </a:rPr>
              <a:t>Changing maintenance techniques</a:t>
            </a:r>
          </a:p>
        </p:txBody>
      </p:sp>
    </p:spTree>
    <p:extLst>
      <p:ext uri="{BB962C8B-B14F-4D97-AF65-F5344CB8AC3E}">
        <p14:creationId xmlns:p14="http://schemas.microsoft.com/office/powerpoint/2010/main" val="35874969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1"/>
            <a:ext cx="10134600" cy="5516565"/>
          </a:xfrm>
        </p:spPr>
        <p:txBody>
          <a:bodyPr>
            <a:normAutofit/>
          </a:bodyPr>
          <a:lstStyle/>
          <a:p>
            <a:pPr marL="0" indent="0">
              <a:lnSpc>
                <a:spcPct val="150000"/>
              </a:lnSpc>
              <a:buNone/>
            </a:pPr>
            <a:r>
              <a:rPr lang="en-US" sz="2400" b="1" dirty="0">
                <a:latin typeface="Times New Roman" pitchFamily="18" charset="0"/>
                <a:cs typeface="Times New Roman" pitchFamily="18" charset="0"/>
              </a:rPr>
              <a:t>Because of their properties,</a:t>
            </a:r>
            <a:r>
              <a:rPr lang="en-US" sz="2400" dirty="0">
                <a:latin typeface="Times New Roman" pitchFamily="18" charset="0"/>
                <a:cs typeface="Times New Roman" pitchFamily="18" charset="0"/>
              </a:rPr>
              <a:t> synthetic oils are </a:t>
            </a:r>
            <a:r>
              <a:rPr lang="en-US" sz="2400" dirty="0">
                <a:solidFill>
                  <a:srgbClr val="00B050"/>
                </a:solidFill>
                <a:latin typeface="Times New Roman" pitchFamily="18" charset="0"/>
                <a:cs typeface="Times New Roman" pitchFamily="18" charset="0"/>
              </a:rPr>
              <a:t>used for high speed </a:t>
            </a:r>
          </a:p>
          <a:p>
            <a:pPr marL="0" indent="0">
              <a:lnSpc>
                <a:spcPct val="150000"/>
              </a:lnSpc>
              <a:buNone/>
            </a:pPr>
            <a:r>
              <a:rPr lang="en-US" sz="2400" dirty="0">
                <a:solidFill>
                  <a:srgbClr val="00B050"/>
                </a:solidFill>
                <a:latin typeface="Times New Roman" pitchFamily="18" charset="0"/>
                <a:cs typeface="Times New Roman" pitchFamily="18" charset="0"/>
              </a:rPr>
              <a:t>lubrication under extreme loading conditions. </a:t>
            </a:r>
          </a:p>
          <a:p>
            <a:pPr marL="0" indent="0">
              <a:lnSpc>
                <a:spcPct val="150000"/>
              </a:lnSpc>
              <a:buNone/>
            </a:pPr>
            <a:r>
              <a:rPr lang="en-US" sz="2800" b="1" i="1" u="sng" dirty="0">
                <a:solidFill>
                  <a:srgbClr val="FF0000"/>
                </a:solidFill>
                <a:latin typeface="Times New Roman" pitchFamily="18" charset="0"/>
                <a:cs typeface="Times New Roman" pitchFamily="18" charset="0"/>
              </a:rPr>
              <a:t>However, synthetic oils have some disadvantages and these are:</a:t>
            </a:r>
          </a:p>
          <a:p>
            <a:pPr>
              <a:lnSpc>
                <a:spcPct val="150000"/>
              </a:lnSpc>
              <a:buFont typeface="Wingdings" panose="05000000000000000000" pitchFamily="2" charset="2"/>
              <a:buChar char=""/>
            </a:pPr>
            <a:r>
              <a:rPr lang="en-US" sz="2400" dirty="0">
                <a:latin typeface="Times New Roman" pitchFamily="18" charset="0"/>
                <a:cs typeface="Times New Roman" pitchFamily="18" charset="0"/>
              </a:rPr>
              <a:t>Compatibility problem with paints, elastomers and certain metals;</a:t>
            </a:r>
          </a:p>
          <a:p>
            <a:pPr>
              <a:lnSpc>
                <a:spcPct val="150000"/>
              </a:lnSpc>
              <a:buFont typeface="Wingdings" panose="05000000000000000000" pitchFamily="2" charset="2"/>
              <a:buChar char=""/>
            </a:pPr>
            <a:r>
              <a:rPr lang="en-US" sz="2400" dirty="0">
                <a:latin typeface="Times New Roman" pitchFamily="18" charset="0"/>
                <a:cs typeface="Times New Roman" pitchFamily="18" charset="0"/>
              </a:rPr>
              <a:t>Reactive in the presence corrosion;</a:t>
            </a:r>
          </a:p>
          <a:p>
            <a:pPr>
              <a:lnSpc>
                <a:spcPct val="150000"/>
              </a:lnSpc>
              <a:buFont typeface="Wingdings" panose="05000000000000000000" pitchFamily="2" charset="2"/>
              <a:buChar char=""/>
            </a:pPr>
            <a:r>
              <a:rPr lang="en-US" sz="2400" dirty="0">
                <a:latin typeface="Times New Roman" pitchFamily="18" charset="0"/>
                <a:cs typeface="Times New Roman" pitchFamily="18" charset="0"/>
              </a:rPr>
              <a:t>High potential for toxicity;</a:t>
            </a:r>
          </a:p>
          <a:p>
            <a:pPr>
              <a:lnSpc>
                <a:spcPct val="150000"/>
              </a:lnSpc>
              <a:buFont typeface="Wingdings" panose="05000000000000000000" pitchFamily="2" charset="2"/>
              <a:buChar char=""/>
            </a:pPr>
            <a:r>
              <a:rPr lang="en-US" sz="2400" dirty="0">
                <a:latin typeface="Times New Roman" pitchFamily="18" charset="0"/>
                <a:cs typeface="Times New Roman" pitchFamily="18" charset="0"/>
              </a:rPr>
              <a:t>Disposal problem due to un-degradable molecular structure;</a:t>
            </a:r>
          </a:p>
          <a:p>
            <a:pPr>
              <a:lnSpc>
                <a:spcPct val="150000"/>
              </a:lnSpc>
              <a:buFont typeface="Wingdings" panose="05000000000000000000" pitchFamily="2" charset="2"/>
              <a:buChar char=""/>
            </a:pPr>
            <a:r>
              <a:rPr lang="en-US" sz="2400" dirty="0">
                <a:latin typeface="Times New Roman" pitchFamily="18" charset="0"/>
                <a:cs typeface="Times New Roman" pitchFamily="18" charset="0"/>
              </a:rPr>
              <a:t>More expensive;</a:t>
            </a:r>
          </a:p>
        </p:txBody>
      </p:sp>
      <p:sp>
        <p:nvSpPr>
          <p:cNvPr id="6" name="Title 1">
            <a:extLst>
              <a:ext uri="{FF2B5EF4-FFF2-40B4-BE49-F238E27FC236}">
                <a16:creationId xmlns:a16="http://schemas.microsoft.com/office/drawing/2014/main" id="{C6B17CFF-8742-466E-BAFE-3A9BE7363BAA}"/>
              </a:ext>
            </a:extLst>
          </p:cNvPr>
          <p:cNvSpPr>
            <a:spLocks noGrp="1"/>
          </p:cNvSpPr>
          <p:nvPr>
            <p:ph type="title"/>
          </p:nvPr>
        </p:nvSpPr>
        <p:spPr>
          <a:xfrm>
            <a:off x="2617305" y="289720"/>
            <a:ext cx="9296400" cy="639762"/>
          </a:xfrm>
        </p:spPr>
        <p:txBody>
          <a:bodyPr>
            <a:normAutofit/>
          </a:bodyPr>
          <a:lstStyle/>
          <a:p>
            <a:pPr algn="r">
              <a:defRPr/>
            </a:pPr>
            <a:r>
              <a:rPr lang="en-US" sz="2800" dirty="0">
                <a:solidFill>
                  <a:schemeClr val="tx1"/>
                </a:solidFill>
                <a:latin typeface="Times New Roman" panose="02020603050405020304" pitchFamily="18" charset="0"/>
                <a:cs typeface="Times New Roman" panose="02020603050405020304" pitchFamily="18" charset="0"/>
              </a:rPr>
              <a:t>Cont. </a:t>
            </a:r>
          </a:p>
        </p:txBody>
      </p:sp>
    </p:spTree>
    <p:extLst>
      <p:ext uri="{BB962C8B-B14F-4D97-AF65-F5344CB8AC3E}">
        <p14:creationId xmlns:p14="http://schemas.microsoft.com/office/powerpoint/2010/main" val="482584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2057400" cy="381000"/>
          </a:xfrm>
          <a:ln>
            <a:noFill/>
          </a:ln>
        </p:spPr>
        <p:txBody>
          <a:bodyPr>
            <a:normAutofit fontScale="90000"/>
          </a:bodyPr>
          <a:lstStyle/>
          <a:p>
            <a:pPr lvl="0">
              <a:spcBef>
                <a:spcPct val="20000"/>
              </a:spcBef>
            </a:pPr>
            <a:r>
              <a:rPr lang="en-US" sz="2800" b="1" u="sng" dirty="0">
                <a:latin typeface="Times New Roman" pitchFamily="18" charset="0"/>
                <a:ea typeface="+mn-ea"/>
                <a:cs typeface="Times New Roman" pitchFamily="18" charset="0"/>
              </a:rPr>
              <a:t>ii. Greases</a:t>
            </a:r>
            <a:endParaRPr lang="en-US" sz="2800" b="1" u="sng" dirty="0">
              <a:latin typeface="Times New Roman" pitchFamily="18" charset="0"/>
              <a:cs typeface="Times New Roman" pitchFamily="18" charset="0"/>
            </a:endParaRPr>
          </a:p>
        </p:txBody>
      </p:sp>
      <p:sp>
        <p:nvSpPr>
          <p:cNvPr id="3" name="Content Placeholder 2"/>
          <p:cNvSpPr>
            <a:spLocks noGrp="1"/>
          </p:cNvSpPr>
          <p:nvPr>
            <p:ph idx="1"/>
          </p:nvPr>
        </p:nvSpPr>
        <p:spPr>
          <a:xfrm>
            <a:off x="838200" y="342900"/>
            <a:ext cx="11049000" cy="6324600"/>
          </a:xfrm>
        </p:spPr>
        <p:txBody>
          <a:bodyPr>
            <a:noAutofit/>
          </a:bodyPr>
          <a:lstStyle/>
          <a:p>
            <a:pPr marL="0" indent="0" algn="just">
              <a:lnSpc>
                <a:spcPct val="150000"/>
              </a:lnSpc>
              <a:buNone/>
            </a:pPr>
            <a:r>
              <a:rPr lang="en-US" sz="2400" b="1" dirty="0">
                <a:solidFill>
                  <a:srgbClr val="FF0000"/>
                </a:solidFill>
                <a:latin typeface="Times New Roman" pitchFamily="18" charset="0"/>
                <a:cs typeface="Times New Roman" pitchFamily="18" charset="0"/>
              </a:rPr>
              <a:t>Grease may be defined as:-</a:t>
            </a:r>
          </a:p>
          <a:p>
            <a:pPr marL="0" indent="0" algn="just">
              <a:lnSpc>
                <a:spcPct val="150000"/>
              </a:lnSpc>
              <a:buNone/>
            </a:pPr>
            <a:r>
              <a:rPr lang="en-US" sz="2400" dirty="0">
                <a:latin typeface="Times New Roman" pitchFamily="18" charset="0"/>
                <a:cs typeface="Times New Roman" pitchFamily="18" charset="0"/>
              </a:rPr>
              <a:t>solid to semi-fluid lubricant consisting of a dispersion of  a  thickening agent in a lubricating fluid. </a:t>
            </a:r>
          </a:p>
          <a:p>
            <a:pPr marL="0" indent="0" algn="just">
              <a:lnSpc>
                <a:spcPct val="150000"/>
              </a:lnSpc>
              <a:buNone/>
            </a:pPr>
            <a:r>
              <a:rPr lang="en-US" sz="2400" b="1" dirty="0">
                <a:solidFill>
                  <a:srgbClr val="0070C0"/>
                </a:solidFill>
                <a:latin typeface="Times New Roman" pitchFamily="18" charset="0"/>
                <a:cs typeface="Times New Roman" pitchFamily="18" charset="0"/>
              </a:rPr>
              <a:t>Depending  on  the  degree  of consistency, </a:t>
            </a:r>
            <a:r>
              <a:rPr lang="en-US" sz="2400" dirty="0">
                <a:latin typeface="Times New Roman" pitchFamily="18" charset="0"/>
                <a:cs typeface="Times New Roman" pitchFamily="18" charset="0"/>
              </a:rPr>
              <a:t>greases are classified as:-</a:t>
            </a:r>
          </a:p>
          <a:p>
            <a:pPr marL="0" indent="0" algn="just">
              <a:lnSpc>
                <a:spcPct val="150000"/>
              </a:lnSpc>
              <a:buNone/>
            </a:pP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Semi-fluid, Soft and Stiff</a:t>
            </a:r>
          </a:p>
          <a:p>
            <a:pPr marL="0" indent="0" algn="just">
              <a:lnSpc>
                <a:spcPct val="150000"/>
              </a:lnSpc>
              <a:buNone/>
            </a:pPr>
            <a:r>
              <a:rPr lang="en-US" sz="2400" b="1" i="1" u="sng" dirty="0">
                <a:solidFill>
                  <a:schemeClr val="accent2">
                    <a:lumMod val="75000"/>
                  </a:schemeClr>
                </a:solidFill>
                <a:latin typeface="Times New Roman" pitchFamily="18" charset="0"/>
                <a:cs typeface="Times New Roman" pitchFamily="18" charset="0"/>
              </a:rPr>
              <a:t>In selecting grease for use, considerations must be given to </a:t>
            </a:r>
            <a:r>
              <a:rPr lang="en-US" sz="2400" b="1" i="1" u="sng" dirty="0">
                <a:solidFill>
                  <a:srgbClr val="00B050"/>
                </a:solidFill>
                <a:latin typeface="Times New Roman" pitchFamily="18" charset="0"/>
                <a:cs typeface="Times New Roman" pitchFamily="18" charset="0"/>
              </a:rPr>
              <a:t>conditions </a:t>
            </a:r>
            <a:r>
              <a:rPr lang="en-US" sz="2400" b="1" i="1" u="sng" dirty="0">
                <a:solidFill>
                  <a:schemeClr val="accent2">
                    <a:lumMod val="75000"/>
                  </a:schemeClr>
                </a:solidFill>
                <a:latin typeface="Times New Roman" pitchFamily="18" charset="0"/>
                <a:cs typeface="Times New Roman" pitchFamily="18" charset="0"/>
              </a:rPr>
              <a:t>and </a:t>
            </a:r>
            <a:r>
              <a:rPr lang="en-US" sz="2400" b="1" i="1" u="sng" dirty="0">
                <a:solidFill>
                  <a:srgbClr val="00B050"/>
                </a:solidFill>
                <a:latin typeface="Times New Roman" pitchFamily="18" charset="0"/>
                <a:cs typeface="Times New Roman" pitchFamily="18" charset="0"/>
              </a:rPr>
              <a:t>nature of use </a:t>
            </a:r>
            <a:r>
              <a:rPr lang="en-US" sz="2400" b="1" i="1" u="sng" dirty="0">
                <a:solidFill>
                  <a:schemeClr val="accent2">
                    <a:lumMod val="75000"/>
                  </a:schemeClr>
                </a:solidFill>
                <a:latin typeface="Times New Roman" pitchFamily="18" charset="0"/>
                <a:cs typeface="Times New Roman" pitchFamily="18" charset="0"/>
              </a:rPr>
              <a:t>including:-  </a:t>
            </a:r>
          </a:p>
          <a:p>
            <a:pPr marL="571500" indent="-571500" algn="just">
              <a:buFont typeface="+mj-lt"/>
              <a:buAutoNum type="romanLcPeriod"/>
            </a:pPr>
            <a:r>
              <a:rPr lang="en-US" sz="2400" dirty="0">
                <a:latin typeface="Times New Roman" pitchFamily="18" charset="0"/>
                <a:cs typeface="Times New Roman" pitchFamily="18" charset="0"/>
              </a:rPr>
              <a:t>The first thing to be decided is the  </a:t>
            </a:r>
            <a:r>
              <a:rPr lang="en-US" sz="2400" dirty="0">
                <a:solidFill>
                  <a:srgbClr val="00B0F0"/>
                </a:solidFill>
                <a:latin typeface="Times New Roman" pitchFamily="18" charset="0"/>
                <a:cs typeface="Times New Roman" pitchFamily="18" charset="0"/>
              </a:rPr>
              <a:t>consistency  range</a:t>
            </a:r>
            <a:r>
              <a:rPr lang="en-US" sz="2400" dirty="0">
                <a:latin typeface="Times New Roman" pitchFamily="18" charset="0"/>
                <a:cs typeface="Times New Roman" pitchFamily="18" charset="0"/>
              </a:rPr>
              <a:t>.  </a:t>
            </a:r>
          </a:p>
          <a:p>
            <a:pPr marL="571500" indent="-571500" algn="just">
              <a:buFont typeface="+mj-lt"/>
              <a:buAutoNum type="romanLcPeriod"/>
            </a:pPr>
            <a:r>
              <a:rPr lang="en-US" sz="2400" dirty="0">
                <a:latin typeface="Times New Roman" pitchFamily="18" charset="0"/>
                <a:cs typeface="Times New Roman" pitchFamily="18" charset="0"/>
              </a:rPr>
              <a:t>Next  comes the  operating  </a:t>
            </a:r>
            <a:r>
              <a:rPr lang="en-US" sz="2400" dirty="0">
                <a:solidFill>
                  <a:srgbClr val="FF0000"/>
                </a:solidFill>
                <a:latin typeface="Times New Roman" pitchFamily="18" charset="0"/>
                <a:cs typeface="Times New Roman" pitchFamily="18" charset="0"/>
              </a:rPr>
              <a:t>temperature.  </a:t>
            </a:r>
          </a:p>
          <a:p>
            <a:pPr marL="571500" indent="-571500" algn="just">
              <a:buFont typeface="+mj-lt"/>
              <a:buAutoNum type="romanLcPeriod"/>
            </a:pPr>
            <a:r>
              <a:rPr lang="en-US" sz="2400" dirty="0">
                <a:latin typeface="Times New Roman" pitchFamily="18" charset="0"/>
                <a:cs typeface="Times New Roman" pitchFamily="18" charset="0"/>
              </a:rPr>
              <a:t>Use of  greases  is  limited to </a:t>
            </a:r>
            <a:r>
              <a:rPr lang="en-US" sz="2400" dirty="0">
                <a:solidFill>
                  <a:srgbClr val="00B050"/>
                </a:solidFill>
                <a:latin typeface="Times New Roman" pitchFamily="18" charset="0"/>
                <a:cs typeface="Times New Roman" pitchFamily="18" charset="0"/>
              </a:rPr>
              <a:t>very low speeds up to 2m/s. </a:t>
            </a:r>
          </a:p>
          <a:p>
            <a:pPr marL="0" indent="0" algn="just">
              <a:lnSpc>
                <a:spcPct val="150000"/>
              </a:lnSpc>
              <a:buNone/>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42390835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4648200" cy="533400"/>
          </a:xfrm>
          <a:ln>
            <a:noFill/>
          </a:ln>
        </p:spPr>
        <p:txBody>
          <a:bodyPr>
            <a:normAutofit/>
          </a:bodyPr>
          <a:lstStyle/>
          <a:p>
            <a:pPr lvl="0">
              <a:spcBef>
                <a:spcPct val="20000"/>
              </a:spcBef>
            </a:pPr>
            <a:r>
              <a:rPr lang="en-US" sz="2800" b="1" u="sng" dirty="0">
                <a:latin typeface="Times New Roman" pitchFamily="18" charset="0"/>
                <a:ea typeface="+mn-ea"/>
                <a:cs typeface="Times New Roman" pitchFamily="18" charset="0"/>
              </a:rPr>
              <a:t>iii. Solid lubricants:</a:t>
            </a:r>
            <a:endParaRPr lang="en-US" sz="2800" b="1" u="sng" dirty="0">
              <a:latin typeface="Times New Roman" pitchFamily="18" charset="0"/>
              <a:cs typeface="Times New Roman" pitchFamily="18" charset="0"/>
            </a:endParaRPr>
          </a:p>
        </p:txBody>
      </p:sp>
      <p:sp>
        <p:nvSpPr>
          <p:cNvPr id="3" name="Content Placeholder 2"/>
          <p:cNvSpPr>
            <a:spLocks noGrp="1"/>
          </p:cNvSpPr>
          <p:nvPr>
            <p:ph idx="1"/>
          </p:nvPr>
        </p:nvSpPr>
        <p:spPr>
          <a:xfrm>
            <a:off x="228600" y="762000"/>
            <a:ext cx="11734800" cy="5943600"/>
          </a:xfrm>
        </p:spPr>
        <p:txBody>
          <a:bodyPr>
            <a:noAutofit/>
          </a:bodyPr>
          <a:lstStyle/>
          <a:p>
            <a:pPr algn="just">
              <a:lnSpc>
                <a:spcPct val="150000"/>
              </a:lnSpc>
              <a:buFont typeface="Wingdings" panose="05000000000000000000" pitchFamily="2" charset="2"/>
              <a:buChar char="ü"/>
            </a:pPr>
            <a:r>
              <a:rPr lang="en-US" sz="2400" dirty="0">
                <a:latin typeface="Times New Roman" pitchFamily="18" charset="0"/>
                <a:cs typeface="Times New Roman" pitchFamily="18" charset="0"/>
              </a:rPr>
              <a:t>A  solid  lubricant  is  defined  as  </a:t>
            </a:r>
            <a:r>
              <a:rPr lang="en-US" sz="2400" dirty="0">
                <a:solidFill>
                  <a:srgbClr val="00B0F0"/>
                </a:solidFill>
                <a:latin typeface="Times New Roman" pitchFamily="18" charset="0"/>
                <a:cs typeface="Times New Roman" pitchFamily="18" charset="0"/>
              </a:rPr>
              <a:t>any  solid  used  as powder  or  a  thin  film  on  a  surface  to  provide protection  from  damage  during  relative  motion  so as  to  reduce  friction  and  wear .</a:t>
            </a:r>
            <a:r>
              <a:rPr lang="en-US" sz="2400" dirty="0">
                <a:latin typeface="Times New Roman" pitchFamily="18" charset="0"/>
                <a:cs typeface="Times New Roman" pitchFamily="18" charset="0"/>
              </a:rPr>
              <a:t>  </a:t>
            </a:r>
          </a:p>
          <a:p>
            <a:pPr algn="just">
              <a:lnSpc>
                <a:spcPct val="150000"/>
              </a:lnSpc>
              <a:buFont typeface="Wingdings" panose="05000000000000000000" pitchFamily="2" charset="2"/>
              <a:buChar char="ü"/>
            </a:pPr>
            <a:r>
              <a:rPr lang="en-US" sz="2400" dirty="0">
                <a:solidFill>
                  <a:srgbClr val="FF0000"/>
                </a:solidFill>
                <a:latin typeface="Times New Roman" pitchFamily="18" charset="0"/>
                <a:cs typeface="Times New Roman" pitchFamily="18" charset="0"/>
              </a:rPr>
              <a:t>Solid  lubricants  are used  when  fluid  lubricants.  i.e.  oils  and  greases,  are undesirable or ineffective. </a:t>
            </a:r>
          </a:p>
          <a:p>
            <a:pPr algn="just">
              <a:lnSpc>
                <a:spcPct val="150000"/>
              </a:lnSpc>
              <a:buFont typeface="Wingdings" panose="05000000000000000000" pitchFamily="2" charset="2"/>
              <a:buChar char="ü"/>
            </a:pPr>
            <a:r>
              <a:rPr lang="en-US" sz="2400" dirty="0">
                <a:solidFill>
                  <a:srgbClr val="00B050"/>
                </a:solidFill>
                <a:latin typeface="Times New Roman" pitchFamily="18" charset="0"/>
                <a:cs typeface="Times New Roman" pitchFamily="18" charset="0"/>
              </a:rPr>
              <a:t>Fluid  lubricants  are  undesirable  if  they  are  liable  to contaminate  product  as  in  food  machinery, electrical  contacts,  etc</a:t>
            </a:r>
            <a:r>
              <a:rPr lang="en-US" sz="2400" dirty="0">
                <a:solidFill>
                  <a:srgbClr val="FF0000"/>
                </a:solidFill>
                <a:latin typeface="Times New Roman" pitchFamily="18" charset="0"/>
                <a:cs typeface="Times New Roman" pitchFamily="18" charset="0"/>
              </a:rPr>
              <a:t>.  </a:t>
            </a:r>
          </a:p>
          <a:p>
            <a:pPr algn="just">
              <a:lnSpc>
                <a:spcPct val="150000"/>
              </a:lnSpc>
              <a:buFont typeface="Wingdings" panose="05000000000000000000" pitchFamily="2" charset="2"/>
              <a:buChar char="ü"/>
            </a:pPr>
            <a:r>
              <a:rPr lang="en-US" sz="2400" dirty="0">
                <a:solidFill>
                  <a:srgbClr val="FF0000"/>
                </a:solidFill>
                <a:latin typeface="Times New Roman" pitchFamily="18" charset="0"/>
                <a:cs typeface="Times New Roman" pitchFamily="18" charset="0"/>
              </a:rPr>
              <a:t>Fluid  lubricants  are ineffective  in  hostile  environments,  high temperatures and extreme  pressures. </a:t>
            </a:r>
          </a:p>
          <a:p>
            <a:pPr algn="just">
              <a:lnSpc>
                <a:spcPct val="150000"/>
              </a:lnSpc>
              <a:buFont typeface="Wingdings" panose="05000000000000000000" pitchFamily="2" charset="2"/>
              <a:buChar char="ü"/>
            </a:pPr>
            <a:r>
              <a:rPr lang="en-US" sz="2400" dirty="0">
                <a:solidFill>
                  <a:srgbClr val="00B0F0"/>
                </a:solidFill>
                <a:latin typeface="Times New Roman" pitchFamily="18" charset="0"/>
                <a:cs typeface="Times New Roman" pitchFamily="18" charset="0"/>
              </a:rPr>
              <a:t>A  common  type  of  solid  lubricant  is graphite.</a:t>
            </a:r>
          </a:p>
        </p:txBody>
      </p:sp>
    </p:spTree>
    <p:extLst>
      <p:ext uri="{BB962C8B-B14F-4D97-AF65-F5344CB8AC3E}">
        <p14:creationId xmlns:p14="http://schemas.microsoft.com/office/powerpoint/2010/main" val="23123880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143000"/>
            <a:ext cx="10058400" cy="5181600"/>
          </a:xfrm>
        </p:spPr>
        <p:txBody>
          <a:bodyPr>
            <a:normAutofit/>
          </a:bodyPr>
          <a:lstStyle/>
          <a:p>
            <a:pPr marL="0" indent="0" algn="just">
              <a:buNone/>
            </a:pPr>
            <a:r>
              <a:rPr lang="en-US" sz="2400" b="1" u="sng" dirty="0">
                <a:solidFill>
                  <a:srgbClr val="FF0000"/>
                </a:solidFill>
                <a:latin typeface="Lucida Calligraphy" panose="03010101010101010101" pitchFamily="66" charset="0"/>
                <a:cs typeface="Times New Roman" pitchFamily="18" charset="0"/>
              </a:rPr>
              <a:t>The following are some properties of solid lubricants:</a:t>
            </a:r>
          </a:p>
          <a:p>
            <a:pPr algn="just">
              <a:lnSpc>
                <a:spcPct val="150000"/>
              </a:lnSpc>
              <a:buFont typeface="Wingdings" panose="05000000000000000000" pitchFamily="2" charset="2"/>
              <a:buChar char="?"/>
            </a:pPr>
            <a:r>
              <a:rPr lang="en-US" sz="2800" dirty="0">
                <a:latin typeface="Times New Roman" pitchFamily="18" charset="0"/>
                <a:cs typeface="Times New Roman" pitchFamily="18" charset="0"/>
              </a:rPr>
              <a:t>Solid lubricants are </a:t>
            </a:r>
            <a:r>
              <a:rPr lang="en-US" sz="2800" dirty="0">
                <a:solidFill>
                  <a:srgbClr val="00B050"/>
                </a:solidFill>
                <a:latin typeface="Times New Roman" pitchFamily="18" charset="0"/>
                <a:cs typeface="Times New Roman" pitchFamily="18" charset="0"/>
              </a:rPr>
              <a:t>incapable of carrying away heat.</a:t>
            </a:r>
          </a:p>
          <a:p>
            <a:pPr algn="just">
              <a:lnSpc>
                <a:spcPct val="150000"/>
              </a:lnSpc>
              <a:buFont typeface="Wingdings" panose="05000000000000000000" pitchFamily="2" charset="2"/>
              <a:buChar char="?"/>
            </a:pPr>
            <a:r>
              <a:rPr lang="en-US" sz="2800" dirty="0">
                <a:latin typeface="Times New Roman" pitchFamily="18" charset="0"/>
                <a:cs typeface="Times New Roman" pitchFamily="18" charset="0"/>
              </a:rPr>
              <a:t>Solid lubricants are </a:t>
            </a:r>
            <a:r>
              <a:rPr lang="en-US" sz="2800" dirty="0">
                <a:solidFill>
                  <a:srgbClr val="00B0F0"/>
                </a:solidFill>
                <a:latin typeface="Times New Roman" pitchFamily="18" charset="0"/>
                <a:cs typeface="Times New Roman" pitchFamily="18" charset="0"/>
              </a:rPr>
              <a:t>immobile and they must somehow be bonded to the surface.</a:t>
            </a:r>
          </a:p>
          <a:p>
            <a:pPr algn="just">
              <a:lnSpc>
                <a:spcPct val="150000"/>
              </a:lnSpc>
              <a:buFont typeface="Wingdings" panose="05000000000000000000" pitchFamily="2" charset="2"/>
              <a:buChar char="?"/>
            </a:pPr>
            <a:r>
              <a:rPr lang="en-US" sz="2800" dirty="0">
                <a:latin typeface="Times New Roman" pitchFamily="18" charset="0"/>
                <a:cs typeface="Times New Roman" pitchFamily="18" charset="0"/>
              </a:rPr>
              <a:t>Solid lubricants are </a:t>
            </a:r>
            <a:r>
              <a:rPr lang="en-US" sz="2800" dirty="0">
                <a:solidFill>
                  <a:srgbClr val="00B050"/>
                </a:solidFill>
                <a:latin typeface="Times New Roman" pitchFamily="18" charset="0"/>
                <a:cs typeface="Times New Roman" pitchFamily="18" charset="0"/>
              </a:rPr>
              <a:t>capable of retaining their lubricating effectiveness at high temperatures.</a:t>
            </a:r>
          </a:p>
        </p:txBody>
      </p:sp>
      <p:sp>
        <p:nvSpPr>
          <p:cNvPr id="6" name="Title 1">
            <a:extLst>
              <a:ext uri="{FF2B5EF4-FFF2-40B4-BE49-F238E27FC236}">
                <a16:creationId xmlns:a16="http://schemas.microsoft.com/office/drawing/2014/main" id="{66FEF9D8-FED1-40CF-B041-0FAE81A42696}"/>
              </a:ext>
            </a:extLst>
          </p:cNvPr>
          <p:cNvSpPr>
            <a:spLocks noGrp="1"/>
          </p:cNvSpPr>
          <p:nvPr>
            <p:ph type="title"/>
          </p:nvPr>
        </p:nvSpPr>
        <p:spPr>
          <a:xfrm>
            <a:off x="2537792" y="213519"/>
            <a:ext cx="9296400" cy="639762"/>
          </a:xfrm>
        </p:spPr>
        <p:txBody>
          <a:bodyPr>
            <a:normAutofit/>
          </a:bodyPr>
          <a:lstStyle/>
          <a:p>
            <a:pPr algn="r">
              <a:defRPr/>
            </a:pPr>
            <a:r>
              <a:rPr lang="en-US" sz="2800" dirty="0">
                <a:solidFill>
                  <a:schemeClr val="tx1"/>
                </a:solidFill>
                <a:latin typeface="Times New Roman" panose="02020603050405020304" pitchFamily="18" charset="0"/>
                <a:cs typeface="Times New Roman" panose="02020603050405020304" pitchFamily="18" charset="0"/>
              </a:rPr>
              <a:t>Cont. </a:t>
            </a:r>
          </a:p>
        </p:txBody>
      </p:sp>
    </p:spTree>
    <p:extLst>
      <p:ext uri="{BB962C8B-B14F-4D97-AF65-F5344CB8AC3E}">
        <p14:creationId xmlns:p14="http://schemas.microsoft.com/office/powerpoint/2010/main" val="27091699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533400"/>
            <a:ext cx="3886200" cy="609600"/>
          </a:xfrm>
          <a:ln>
            <a:solidFill>
              <a:schemeClr val="accent1"/>
            </a:solidFill>
          </a:ln>
        </p:spPr>
        <p:txBody>
          <a:bodyPr>
            <a:normAutofit/>
          </a:bodyPr>
          <a:lstStyle/>
          <a:p>
            <a:pPr lvl="0">
              <a:spcBef>
                <a:spcPct val="20000"/>
              </a:spcBef>
            </a:pPr>
            <a:r>
              <a:rPr lang="en-US" sz="2800" b="1" dirty="0">
                <a:solidFill>
                  <a:srgbClr val="FF0000"/>
                </a:solidFill>
                <a:latin typeface="Lucida Calligraphy" panose="03010101010101010101" pitchFamily="66" charset="0"/>
                <a:ea typeface="+mn-ea"/>
                <a:cs typeface="Times New Roman" pitchFamily="18" charset="0"/>
              </a:rPr>
              <a:t>2.3.3. Fatigue</a:t>
            </a:r>
            <a:endParaRPr lang="en-US" sz="2800" b="1" dirty="0">
              <a:solidFill>
                <a:srgbClr val="FF0000"/>
              </a:solidFill>
              <a:latin typeface="Lucida Calligraphy" panose="03010101010101010101" pitchFamily="66" charset="0"/>
              <a:cs typeface="Times New Roman" pitchFamily="18" charset="0"/>
            </a:endParaRPr>
          </a:p>
        </p:txBody>
      </p:sp>
      <p:sp>
        <p:nvSpPr>
          <p:cNvPr id="4" name="Content Placeholder 3"/>
          <p:cNvSpPr>
            <a:spLocks noGrp="1"/>
          </p:cNvSpPr>
          <p:nvPr>
            <p:ph idx="1"/>
          </p:nvPr>
        </p:nvSpPr>
        <p:spPr>
          <a:xfrm>
            <a:off x="381000" y="1219200"/>
            <a:ext cx="11201400" cy="4800600"/>
          </a:xfrm>
        </p:spPr>
        <p:txBody>
          <a:bodyPr>
            <a:noAutofit/>
          </a:bodyPr>
          <a:lstStyle/>
          <a:p>
            <a:pPr algn="just">
              <a:buFont typeface="Wingdings" pitchFamily="2" charset="2"/>
              <a:buChar char="Ø"/>
            </a:pPr>
            <a:r>
              <a:rPr lang="en-US" sz="2400" dirty="0">
                <a:solidFill>
                  <a:srgbClr val="00B050"/>
                </a:solidFill>
                <a:latin typeface="Times New Roman" pitchFamily="18" charset="0"/>
                <a:cs typeface="Times New Roman" pitchFamily="18" charset="0"/>
              </a:rPr>
              <a:t>Fatigue  is  the  failure  (or  reduction  in  strength)  of  a  material under  fluctuating  stresses,  </a:t>
            </a:r>
            <a:r>
              <a:rPr lang="en-US" sz="2400" dirty="0">
                <a:latin typeface="Times New Roman" pitchFamily="18" charset="0"/>
                <a:cs typeface="Times New Roman" pitchFamily="18" charset="0"/>
              </a:rPr>
              <a:t>which  are  repeated  a  very  large number  of  times.  </a:t>
            </a:r>
          </a:p>
          <a:p>
            <a:pPr algn="just">
              <a:buFont typeface="Wingdings" pitchFamily="2" charset="2"/>
              <a:buChar char="Ø"/>
            </a:pPr>
            <a:r>
              <a:rPr lang="en-US" sz="2400" dirty="0">
                <a:latin typeface="Times New Roman" pitchFamily="18" charset="0"/>
                <a:cs typeface="Times New Roman" pitchFamily="18" charset="0"/>
              </a:rPr>
              <a:t>Fatigue  failure  begins  with  a  </a:t>
            </a:r>
            <a:r>
              <a:rPr lang="en-US" sz="2400" dirty="0">
                <a:solidFill>
                  <a:srgbClr val="00B050"/>
                </a:solidFill>
                <a:latin typeface="Times New Roman" pitchFamily="18" charset="0"/>
                <a:cs typeface="Times New Roman" pitchFamily="18" charset="0"/>
              </a:rPr>
              <a:t>hair-line  crack </a:t>
            </a:r>
            <a:r>
              <a:rPr lang="en-US" sz="2400" dirty="0">
                <a:latin typeface="Times New Roman" pitchFamily="18" charset="0"/>
                <a:cs typeface="Times New Roman" pitchFamily="18" charset="0"/>
              </a:rPr>
              <a:t>which develops  at  a  point  of  discontinuity  in  the  material </a:t>
            </a:r>
            <a:r>
              <a:rPr lang="en-US" sz="2400" dirty="0">
                <a:solidFill>
                  <a:srgbClr val="00B0F0"/>
                </a:solidFill>
                <a:latin typeface="Times New Roman" pitchFamily="18" charset="0"/>
                <a:cs typeface="Times New Roman" pitchFamily="18" charset="0"/>
              </a:rPr>
              <a:t>(notches,  groves,  fillets,…).</a:t>
            </a:r>
            <a:r>
              <a:rPr lang="en-US" sz="2400" dirty="0">
                <a:latin typeface="Times New Roman" pitchFamily="18" charset="0"/>
                <a:cs typeface="Times New Roman" pitchFamily="18" charset="0"/>
              </a:rPr>
              <a:t>  Once  a  small  crack  develops,  it propagates under load to cause failure. </a:t>
            </a:r>
          </a:p>
          <a:p>
            <a:pPr algn="just">
              <a:buFont typeface="Wingdings" pitchFamily="2" charset="2"/>
              <a:buChar char="Ø"/>
            </a:pPr>
            <a:r>
              <a:rPr lang="en-US" sz="2400" dirty="0">
                <a:latin typeface="Times New Roman" pitchFamily="18" charset="0"/>
                <a:cs typeface="Times New Roman" pitchFamily="18" charset="0"/>
              </a:rPr>
              <a:t>Components subjected to fluctuating forces must be designed for  fatigue  conditions.  </a:t>
            </a:r>
            <a:r>
              <a:rPr lang="en-US" sz="2400" dirty="0">
                <a:solidFill>
                  <a:srgbClr val="00B0F0"/>
                </a:solidFill>
                <a:latin typeface="Times New Roman" pitchFamily="18" charset="0"/>
                <a:cs typeface="Times New Roman" pitchFamily="18" charset="0"/>
              </a:rPr>
              <a:t>Surface  conditions,  residual  stresses due to metal working processes or metal – treating processes, stress  concentration  affect  strength  very  much. </a:t>
            </a:r>
            <a:r>
              <a:rPr lang="en-US" sz="2400" dirty="0">
                <a:latin typeface="Times New Roman" pitchFamily="18" charset="0"/>
                <a:cs typeface="Times New Roman" pitchFamily="18" charset="0"/>
              </a:rPr>
              <a:t> Hence,  they should be considered properly at design stage.</a:t>
            </a:r>
          </a:p>
          <a:p>
            <a:pPr algn="just">
              <a:buFont typeface="Wingdings" pitchFamily="2" charset="2"/>
              <a:buChar char="Ø"/>
            </a:pPr>
            <a:r>
              <a:rPr lang="en-US" sz="2400" dirty="0">
                <a:latin typeface="Times New Roman" pitchFamily="18" charset="0"/>
                <a:cs typeface="Times New Roman" pitchFamily="18" charset="0"/>
              </a:rPr>
              <a:t>Fatigue  strength  (the  endurance  limit)  of  materials  is greatly decreased by the </a:t>
            </a:r>
            <a:r>
              <a:rPr lang="en-US" sz="2400" dirty="0">
                <a:solidFill>
                  <a:srgbClr val="00B0F0"/>
                </a:solidFill>
                <a:latin typeface="Times New Roman" pitchFamily="18" charset="0"/>
                <a:cs typeface="Times New Roman" pitchFamily="18" charset="0"/>
              </a:rPr>
              <a:t>presence of a corroding medium.</a:t>
            </a:r>
          </a:p>
        </p:txBody>
      </p:sp>
    </p:spTree>
    <p:extLst>
      <p:ext uri="{BB962C8B-B14F-4D97-AF65-F5344CB8AC3E}">
        <p14:creationId xmlns:p14="http://schemas.microsoft.com/office/powerpoint/2010/main" val="20177743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457201"/>
            <a:ext cx="8229600" cy="914399"/>
          </a:xfrm>
          <a:ln>
            <a:solidFill>
              <a:srgbClr val="00B050"/>
            </a:solidFill>
          </a:ln>
        </p:spPr>
        <p:txBody>
          <a:bodyPr>
            <a:noAutofit/>
          </a:bodyPr>
          <a:lstStyle/>
          <a:p>
            <a:pPr lvl="0">
              <a:spcBef>
                <a:spcPct val="20000"/>
              </a:spcBef>
            </a:pPr>
            <a:r>
              <a:rPr lang="en-US" sz="2800" b="1" dirty="0">
                <a:solidFill>
                  <a:srgbClr val="FF0000"/>
                </a:solidFill>
                <a:latin typeface="Lucida Calligraphy" panose="03010101010101010101" pitchFamily="66" charset="0"/>
                <a:ea typeface="+mn-ea"/>
                <a:cs typeface="Times New Roman" pitchFamily="18" charset="0"/>
              </a:rPr>
              <a:t>Chapter Three</a:t>
            </a:r>
            <a:br>
              <a:rPr lang="en-US" sz="2800" b="1" dirty="0">
                <a:solidFill>
                  <a:srgbClr val="FF0000"/>
                </a:solidFill>
                <a:latin typeface="Times New Roman" pitchFamily="18" charset="0"/>
                <a:ea typeface="+mn-ea"/>
                <a:cs typeface="Times New Roman" pitchFamily="18" charset="0"/>
              </a:rPr>
            </a:br>
            <a:r>
              <a:rPr lang="en-US" sz="2800" b="1" dirty="0">
                <a:solidFill>
                  <a:srgbClr val="FF0000"/>
                </a:solidFill>
                <a:latin typeface="Lucida Calligraphy" panose="03010101010101010101" pitchFamily="66" charset="0"/>
                <a:ea typeface="+mn-ea"/>
                <a:cs typeface="Times New Roman" pitchFamily="18" charset="0"/>
              </a:rPr>
              <a:t>Typical Damages of machine parts</a:t>
            </a:r>
            <a:endParaRPr lang="en-US" sz="2800" b="1" dirty="0">
              <a:solidFill>
                <a:srgbClr val="FF0000"/>
              </a:solidFill>
              <a:latin typeface="Lucida Calligraphy" panose="03010101010101010101" pitchFamily="66" charset="0"/>
              <a:cs typeface="Times New Roman" pitchFamily="18" charset="0"/>
            </a:endParaRPr>
          </a:p>
        </p:txBody>
      </p:sp>
      <p:sp>
        <p:nvSpPr>
          <p:cNvPr id="3" name="Subtitle 2"/>
          <p:cNvSpPr>
            <a:spLocks noGrp="1"/>
          </p:cNvSpPr>
          <p:nvPr>
            <p:ph type="subTitle" idx="1"/>
          </p:nvPr>
        </p:nvSpPr>
        <p:spPr>
          <a:xfrm>
            <a:off x="838200" y="1600200"/>
            <a:ext cx="9677400" cy="4648200"/>
          </a:xfrm>
        </p:spPr>
        <p:txBody>
          <a:bodyPr>
            <a:normAutofit/>
          </a:bodyPr>
          <a:lstStyle/>
          <a:p>
            <a:r>
              <a:rPr lang="en-US" sz="2800" b="1" u="sng" dirty="0">
                <a:solidFill>
                  <a:srgbClr val="00B050"/>
                </a:solidFill>
                <a:latin typeface="Times New Roman" pitchFamily="18" charset="0"/>
                <a:cs typeface="Times New Roman" pitchFamily="18" charset="0"/>
              </a:rPr>
              <a:t>3.1. Sliding Bearings</a:t>
            </a:r>
          </a:p>
          <a:p>
            <a:pPr algn="just">
              <a:lnSpc>
                <a:spcPct val="150000"/>
              </a:lnSpc>
            </a:pPr>
            <a:r>
              <a:rPr lang="en-US" sz="2400" dirty="0">
                <a:solidFill>
                  <a:schemeClr val="tx1"/>
                </a:solidFill>
                <a:latin typeface="Times New Roman" pitchFamily="18" charset="0"/>
                <a:cs typeface="Times New Roman" pitchFamily="18" charset="0"/>
              </a:rPr>
              <a:t>The damage in sliding bearings is </a:t>
            </a:r>
            <a:r>
              <a:rPr lang="en-US" sz="2400" b="1" dirty="0">
                <a:solidFill>
                  <a:srgbClr val="FF0000"/>
                </a:solidFill>
                <a:latin typeface="Times New Roman" pitchFamily="18" charset="0"/>
                <a:cs typeface="Times New Roman" pitchFamily="18" charset="0"/>
              </a:rPr>
              <a:t>wear</a:t>
            </a:r>
            <a:r>
              <a:rPr lang="en-US" sz="2400" b="1" dirty="0">
                <a:solidFill>
                  <a:schemeClr val="tx1"/>
                </a:solidFill>
                <a:latin typeface="Times New Roman" pitchFamily="18" charset="0"/>
                <a:cs typeface="Times New Roman" pitchFamily="18" charset="0"/>
              </a:rPr>
              <a:t> plus </a:t>
            </a:r>
            <a:r>
              <a:rPr lang="en-US" sz="2400" b="1" dirty="0">
                <a:solidFill>
                  <a:srgbClr val="FF0000"/>
                </a:solidFill>
                <a:latin typeface="Times New Roman" pitchFamily="18" charset="0"/>
                <a:cs typeface="Times New Roman" pitchFamily="18" charset="0"/>
              </a:rPr>
              <a:t>fatigue</a:t>
            </a:r>
          </a:p>
          <a:p>
            <a:pPr marL="342900" indent="-342900" algn="just">
              <a:lnSpc>
                <a:spcPct val="150000"/>
              </a:lnSpc>
              <a:buFont typeface="Wingdings" pitchFamily="2" charset="2"/>
              <a:buChar char="q"/>
            </a:pPr>
            <a:r>
              <a:rPr lang="en-US" sz="2400" dirty="0">
                <a:solidFill>
                  <a:srgbClr val="00B050"/>
                </a:solidFill>
                <a:latin typeface="Times New Roman" pitchFamily="18" charset="0"/>
                <a:cs typeface="Times New Roman" pitchFamily="18" charset="0"/>
              </a:rPr>
              <a:t>Static loads </a:t>
            </a:r>
            <a:r>
              <a:rPr lang="en-US" sz="2400" dirty="0">
                <a:solidFill>
                  <a:schemeClr val="tx1"/>
                </a:solidFill>
                <a:latin typeface="Times New Roman" pitchFamily="18" charset="0"/>
                <a:cs typeface="Times New Roman" pitchFamily="18" charset="0"/>
              </a:rPr>
              <a:t>cause </a:t>
            </a:r>
            <a:r>
              <a:rPr lang="en-US" sz="2400" dirty="0">
                <a:solidFill>
                  <a:srgbClr val="00B0F0"/>
                </a:solidFill>
                <a:latin typeface="Times New Roman" pitchFamily="18" charset="0"/>
                <a:cs typeface="Times New Roman" pitchFamily="18" charset="0"/>
              </a:rPr>
              <a:t>wear</a:t>
            </a:r>
            <a:r>
              <a:rPr lang="en-US" sz="2400" dirty="0">
                <a:solidFill>
                  <a:schemeClr val="tx1"/>
                </a:solidFill>
                <a:latin typeface="Times New Roman" pitchFamily="18" charset="0"/>
                <a:cs typeface="Times New Roman" pitchFamily="18" charset="0"/>
              </a:rPr>
              <a:t> whereas </a:t>
            </a:r>
            <a:r>
              <a:rPr lang="en-US" sz="2400" dirty="0">
                <a:solidFill>
                  <a:srgbClr val="00B0F0"/>
                </a:solidFill>
                <a:latin typeface="Times New Roman" pitchFamily="18" charset="0"/>
                <a:cs typeface="Times New Roman" pitchFamily="18" charset="0"/>
              </a:rPr>
              <a:t>dynamic loads</a:t>
            </a:r>
            <a:r>
              <a:rPr lang="en-US" sz="2400" dirty="0">
                <a:solidFill>
                  <a:schemeClr val="tx1"/>
                </a:solidFill>
                <a:latin typeface="Times New Roman" pitchFamily="18" charset="0"/>
                <a:cs typeface="Times New Roman" pitchFamily="18" charset="0"/>
              </a:rPr>
              <a:t> cause </a:t>
            </a:r>
            <a:r>
              <a:rPr lang="en-US" sz="2400" dirty="0">
                <a:solidFill>
                  <a:srgbClr val="00B050"/>
                </a:solidFill>
                <a:latin typeface="Times New Roman" pitchFamily="18" charset="0"/>
                <a:cs typeface="Times New Roman" pitchFamily="18" charset="0"/>
              </a:rPr>
              <a:t>wear plus fatigue. </a:t>
            </a:r>
          </a:p>
          <a:p>
            <a:pPr marL="342900" indent="-342900" algn="just">
              <a:lnSpc>
                <a:spcPct val="150000"/>
              </a:lnSpc>
              <a:buFont typeface="Wingdings" pitchFamily="2" charset="2"/>
              <a:buChar char="q"/>
            </a:pPr>
            <a:r>
              <a:rPr lang="en-US" sz="2400" dirty="0">
                <a:solidFill>
                  <a:schemeClr val="tx1"/>
                </a:solidFill>
                <a:latin typeface="Times New Roman" pitchFamily="18" charset="0"/>
                <a:cs typeface="Times New Roman" pitchFamily="18" charset="0"/>
              </a:rPr>
              <a:t>In cases where lubricant contains corrosion stimulating substances like acids produced by aging lubricant, water leaking in lubricant, etc. , corrosion also becomes an important damage. </a:t>
            </a:r>
          </a:p>
        </p:txBody>
      </p:sp>
    </p:spTree>
    <p:extLst>
      <p:ext uri="{BB962C8B-B14F-4D97-AF65-F5344CB8AC3E}">
        <p14:creationId xmlns:p14="http://schemas.microsoft.com/office/powerpoint/2010/main" val="21632577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9201"/>
            <a:ext cx="10972800" cy="4906963"/>
          </a:xfrm>
        </p:spPr>
        <p:txBody>
          <a:bodyPr>
            <a:normAutofit/>
          </a:bodyPr>
          <a:lstStyle/>
          <a:p>
            <a:pPr marL="0" indent="0" algn="just">
              <a:lnSpc>
                <a:spcPct val="150000"/>
              </a:lnSpc>
              <a:buNone/>
            </a:pPr>
            <a:r>
              <a:rPr lang="en-US" sz="2800" dirty="0">
                <a:latin typeface="Times New Roman" pitchFamily="18" charset="0"/>
                <a:cs typeface="Times New Roman" pitchFamily="18" charset="0"/>
              </a:rPr>
              <a:t>But when dealing with</a:t>
            </a:r>
            <a:r>
              <a:rPr lang="en-US" sz="2800" dirty="0">
                <a:solidFill>
                  <a:srgbClr val="FF0000"/>
                </a:solidFill>
                <a:latin typeface="Times New Roman" pitchFamily="18" charset="0"/>
                <a:cs typeface="Times New Roman" pitchFamily="18" charset="0"/>
              </a:rPr>
              <a:t> damages of the system, the whole system has to be considered especially with respect to:-</a:t>
            </a:r>
          </a:p>
          <a:p>
            <a:pPr algn="just">
              <a:lnSpc>
                <a:spcPct val="150000"/>
              </a:lnSpc>
              <a:buFont typeface="Wingdings" panose="05000000000000000000" pitchFamily="2" charset="2"/>
              <a:buChar char="F"/>
            </a:pPr>
            <a:r>
              <a:rPr lang="en-US" sz="2800" dirty="0">
                <a:solidFill>
                  <a:srgbClr val="00B0F0"/>
                </a:solidFill>
                <a:latin typeface="Times New Roman" pitchFamily="18" charset="0"/>
                <a:cs typeface="Times New Roman" pitchFamily="18" charset="0"/>
              </a:rPr>
              <a:t>Alignment and shape </a:t>
            </a:r>
            <a:r>
              <a:rPr lang="en-US" sz="2800" dirty="0">
                <a:latin typeface="Times New Roman" pitchFamily="18" charset="0"/>
                <a:cs typeface="Times New Roman" pitchFamily="18" charset="0"/>
              </a:rPr>
              <a:t>of bush hole or bore,</a:t>
            </a:r>
          </a:p>
          <a:p>
            <a:pPr algn="just">
              <a:lnSpc>
                <a:spcPct val="150000"/>
              </a:lnSpc>
              <a:buFont typeface="Wingdings" panose="05000000000000000000" pitchFamily="2" charset="2"/>
              <a:buChar char="F"/>
            </a:pPr>
            <a:r>
              <a:rPr lang="en-US" sz="2800" dirty="0">
                <a:solidFill>
                  <a:srgbClr val="00B050"/>
                </a:solidFill>
                <a:latin typeface="Times New Roman" pitchFamily="18" charset="0"/>
                <a:cs typeface="Times New Roman" pitchFamily="18" charset="0"/>
              </a:rPr>
              <a:t>Lubricating,</a:t>
            </a:r>
            <a:r>
              <a:rPr lang="en-US" sz="2800" dirty="0">
                <a:latin typeface="Times New Roman" pitchFamily="18" charset="0"/>
                <a:cs typeface="Times New Roman" pitchFamily="18" charset="0"/>
              </a:rPr>
              <a:t> and </a:t>
            </a:r>
          </a:p>
          <a:p>
            <a:pPr algn="just">
              <a:lnSpc>
                <a:spcPct val="150000"/>
              </a:lnSpc>
              <a:buFont typeface="Wingdings" panose="05000000000000000000" pitchFamily="2" charset="2"/>
              <a:buChar char="F"/>
            </a:pPr>
            <a:r>
              <a:rPr lang="en-US" sz="2800" dirty="0">
                <a:solidFill>
                  <a:schemeClr val="accent6">
                    <a:lumMod val="50000"/>
                  </a:schemeClr>
                </a:solidFill>
                <a:latin typeface="Times New Roman" pitchFamily="18" charset="0"/>
                <a:cs typeface="Times New Roman" pitchFamily="18" charset="0"/>
              </a:rPr>
              <a:t>Deformation </a:t>
            </a:r>
            <a:r>
              <a:rPr lang="en-US" sz="2800" dirty="0">
                <a:latin typeface="Times New Roman" pitchFamily="18" charset="0"/>
                <a:cs typeface="Times New Roman" pitchFamily="18" charset="0"/>
              </a:rPr>
              <a:t>of shaft under applied loads.</a:t>
            </a:r>
          </a:p>
        </p:txBody>
      </p:sp>
      <p:sp>
        <p:nvSpPr>
          <p:cNvPr id="6" name="Title 1">
            <a:extLst>
              <a:ext uri="{FF2B5EF4-FFF2-40B4-BE49-F238E27FC236}">
                <a16:creationId xmlns:a16="http://schemas.microsoft.com/office/drawing/2014/main" id="{F2F5AFB6-93FB-41E6-B1E2-0BA6EAD9BA14}"/>
              </a:ext>
            </a:extLst>
          </p:cNvPr>
          <p:cNvSpPr>
            <a:spLocks noGrp="1"/>
          </p:cNvSpPr>
          <p:nvPr>
            <p:ph type="title"/>
          </p:nvPr>
        </p:nvSpPr>
        <p:spPr>
          <a:xfrm>
            <a:off x="1981200" y="274638"/>
            <a:ext cx="9601200" cy="639762"/>
          </a:xfrm>
        </p:spPr>
        <p:txBody>
          <a:bodyPr>
            <a:normAutofit/>
          </a:bodyPr>
          <a:lstStyle/>
          <a:p>
            <a:pPr algn="r">
              <a:defRPr/>
            </a:pPr>
            <a:r>
              <a:rPr lang="en-US" sz="2800" dirty="0">
                <a:solidFill>
                  <a:schemeClr val="tx1"/>
                </a:solidFill>
                <a:latin typeface="Times New Roman" panose="02020603050405020304" pitchFamily="18" charset="0"/>
                <a:cs typeface="Times New Roman" panose="02020603050405020304" pitchFamily="18" charset="0"/>
              </a:rPr>
              <a:t>Cont. </a:t>
            </a:r>
          </a:p>
        </p:txBody>
      </p:sp>
    </p:spTree>
    <p:extLst>
      <p:ext uri="{BB962C8B-B14F-4D97-AF65-F5344CB8AC3E}">
        <p14:creationId xmlns:p14="http://schemas.microsoft.com/office/powerpoint/2010/main" val="5140132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1"/>
            <a:ext cx="11049000" cy="5135563"/>
          </a:xfrm>
        </p:spPr>
        <p:txBody>
          <a:bodyPr>
            <a:normAutofit/>
          </a:bodyPr>
          <a:lstStyle/>
          <a:p>
            <a:pPr marL="0" indent="0" algn="just">
              <a:lnSpc>
                <a:spcPct val="150000"/>
              </a:lnSpc>
              <a:buNone/>
            </a:pPr>
            <a:r>
              <a:rPr lang="en-US" sz="2800" b="1" u="sng" dirty="0">
                <a:solidFill>
                  <a:srgbClr val="FF0000"/>
                </a:solidFill>
                <a:latin typeface="Times New Roman" pitchFamily="18" charset="0"/>
                <a:cs typeface="Times New Roman" pitchFamily="18" charset="0"/>
              </a:rPr>
              <a:t>The process of wear depends on:-</a:t>
            </a:r>
          </a:p>
          <a:p>
            <a:pPr algn="just">
              <a:lnSpc>
                <a:spcPct val="150000"/>
              </a:lnSpc>
              <a:buFont typeface="Wingdings" pitchFamily="2" charset="2"/>
              <a:buChar char="ü"/>
            </a:pPr>
            <a:r>
              <a:rPr lang="en-US" sz="2800" dirty="0">
                <a:solidFill>
                  <a:srgbClr val="00B050"/>
                </a:solidFill>
                <a:latin typeface="Times New Roman" pitchFamily="18" charset="0"/>
                <a:cs typeface="Times New Roman" pitchFamily="18" charset="0"/>
              </a:rPr>
              <a:t>wear velocity </a:t>
            </a:r>
            <a:r>
              <a:rPr lang="en-US" sz="2800" dirty="0">
                <a:latin typeface="Times New Roman" pitchFamily="18" charset="0"/>
                <a:cs typeface="Times New Roman" pitchFamily="18" charset="0"/>
              </a:rPr>
              <a:t>and </a:t>
            </a:r>
            <a:r>
              <a:rPr lang="en-US" sz="2800" dirty="0">
                <a:solidFill>
                  <a:srgbClr val="00B050"/>
                </a:solidFill>
                <a:latin typeface="Times New Roman" pitchFamily="18" charset="0"/>
                <a:cs typeface="Times New Roman" pitchFamily="18" charset="0"/>
              </a:rPr>
              <a:t>operation conditions, particularly, temperature.</a:t>
            </a:r>
          </a:p>
          <a:p>
            <a:pPr algn="just">
              <a:lnSpc>
                <a:spcPct val="150000"/>
              </a:lnSpc>
              <a:buFont typeface="Wingdings" pitchFamily="2" charset="2"/>
              <a:buChar char="ü"/>
            </a:pPr>
            <a:r>
              <a:rPr lang="en-US" sz="2800" dirty="0">
                <a:latin typeface="Times New Roman" pitchFamily="18" charset="0"/>
                <a:cs typeface="Times New Roman" pitchFamily="18" charset="0"/>
              </a:rPr>
              <a:t>High temperature and high wear velocity produce </a:t>
            </a:r>
            <a:r>
              <a:rPr lang="en-US" sz="2800" dirty="0">
                <a:solidFill>
                  <a:srgbClr val="00B050"/>
                </a:solidFill>
                <a:latin typeface="Times New Roman" pitchFamily="18" charset="0"/>
                <a:cs typeface="Times New Roman" pitchFamily="18" charset="0"/>
              </a:rPr>
              <a:t>overheating which change the properties of the material.</a:t>
            </a:r>
          </a:p>
          <a:p>
            <a:pPr algn="just">
              <a:lnSpc>
                <a:spcPct val="150000"/>
              </a:lnSpc>
              <a:buFont typeface="Wingdings" pitchFamily="2" charset="2"/>
              <a:buChar char="ü"/>
            </a:pPr>
            <a:r>
              <a:rPr lang="en-US" sz="2800" dirty="0">
                <a:latin typeface="Times New Roman" pitchFamily="18" charset="0"/>
                <a:cs typeface="Times New Roman" pitchFamily="18" charset="0"/>
              </a:rPr>
              <a:t>Presence of </a:t>
            </a:r>
            <a:r>
              <a:rPr lang="en-US" sz="2800" dirty="0">
                <a:solidFill>
                  <a:srgbClr val="00B0F0"/>
                </a:solidFill>
                <a:latin typeface="Times New Roman" pitchFamily="18" charset="0"/>
                <a:cs typeface="Times New Roman" pitchFamily="18" charset="0"/>
              </a:rPr>
              <a:t>foreign substances in the lab.</a:t>
            </a:r>
            <a:r>
              <a:rPr lang="en-US" sz="2800" dirty="0">
                <a:latin typeface="Times New Roman" pitchFamily="18" charset="0"/>
                <a:cs typeface="Times New Roman" pitchFamily="18" charset="0"/>
              </a:rPr>
              <a:t> causes  </a:t>
            </a:r>
            <a:r>
              <a:rPr lang="en-US" sz="2800" dirty="0">
                <a:solidFill>
                  <a:srgbClr val="00B050"/>
                </a:solidFill>
                <a:latin typeface="Times New Roman" pitchFamily="18" charset="0"/>
                <a:cs typeface="Times New Roman" pitchFamily="18" charset="0"/>
              </a:rPr>
              <a:t>increased wear velocity. </a:t>
            </a:r>
          </a:p>
        </p:txBody>
      </p:sp>
      <p:sp>
        <p:nvSpPr>
          <p:cNvPr id="6" name="Title 1">
            <a:extLst>
              <a:ext uri="{FF2B5EF4-FFF2-40B4-BE49-F238E27FC236}">
                <a16:creationId xmlns:a16="http://schemas.microsoft.com/office/drawing/2014/main" id="{FF47928B-3034-40CA-AF07-F5CEAA7B9C89}"/>
              </a:ext>
            </a:extLst>
          </p:cNvPr>
          <p:cNvSpPr>
            <a:spLocks noGrp="1"/>
          </p:cNvSpPr>
          <p:nvPr>
            <p:ph type="title"/>
          </p:nvPr>
        </p:nvSpPr>
        <p:spPr>
          <a:xfrm>
            <a:off x="2362200" y="350839"/>
            <a:ext cx="9296400" cy="639762"/>
          </a:xfrm>
        </p:spPr>
        <p:txBody>
          <a:bodyPr>
            <a:normAutofit/>
          </a:bodyPr>
          <a:lstStyle/>
          <a:p>
            <a:pPr algn="r">
              <a:defRPr/>
            </a:pPr>
            <a:r>
              <a:rPr lang="en-US" sz="2800" dirty="0">
                <a:solidFill>
                  <a:schemeClr val="tx1"/>
                </a:solidFill>
                <a:latin typeface="Times New Roman" panose="02020603050405020304" pitchFamily="18" charset="0"/>
                <a:cs typeface="Times New Roman" panose="02020603050405020304" pitchFamily="18" charset="0"/>
              </a:rPr>
              <a:t>Cont. </a:t>
            </a:r>
          </a:p>
        </p:txBody>
      </p:sp>
    </p:spTree>
    <p:extLst>
      <p:ext uri="{BB962C8B-B14F-4D97-AF65-F5344CB8AC3E}">
        <p14:creationId xmlns:p14="http://schemas.microsoft.com/office/powerpoint/2010/main" val="40302436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696200" cy="715962"/>
          </a:xfrm>
        </p:spPr>
        <p:txBody>
          <a:bodyPr>
            <a:normAutofit/>
          </a:bodyPr>
          <a:lstStyle/>
          <a:p>
            <a:r>
              <a:rPr lang="en-US" sz="3200" dirty="0">
                <a:latin typeface="Times New Roman" pitchFamily="18" charset="0"/>
                <a:cs typeface="Times New Roman" pitchFamily="18" charset="0"/>
              </a:rPr>
              <a:t>Example </a:t>
            </a:r>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4527"/>
          <a:stretch/>
        </p:blipFill>
        <p:spPr bwMode="auto">
          <a:xfrm>
            <a:off x="2268682" y="990601"/>
            <a:ext cx="3581400" cy="2438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1" y="685800"/>
            <a:ext cx="3305175" cy="287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0133" y="3581684"/>
            <a:ext cx="335280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77952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4800" y="1"/>
            <a:ext cx="10972800" cy="686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9587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21080" y="328943"/>
            <a:ext cx="9692640" cy="627909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13443790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533400"/>
            <a:ext cx="5105400" cy="715962"/>
          </a:xfrm>
          <a:ln>
            <a:solidFill>
              <a:srgbClr val="00B050"/>
            </a:solidFill>
          </a:ln>
        </p:spPr>
        <p:txBody>
          <a:bodyPr>
            <a:normAutofit/>
          </a:bodyPr>
          <a:lstStyle/>
          <a:p>
            <a:pPr lvl="0">
              <a:spcBef>
                <a:spcPct val="20000"/>
              </a:spcBef>
            </a:pPr>
            <a:r>
              <a:rPr lang="en-US" sz="3200" b="1" i="1" dirty="0">
                <a:solidFill>
                  <a:srgbClr val="FF0000"/>
                </a:solidFill>
                <a:latin typeface="Times New Roman" pitchFamily="18" charset="0"/>
                <a:ea typeface="+mn-ea"/>
                <a:cs typeface="Times New Roman" pitchFamily="18" charset="0"/>
              </a:rPr>
              <a:t>3.2. Anti - friction Bearings</a:t>
            </a:r>
            <a:endParaRPr lang="en-US" sz="3200" b="1" i="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304800" y="1600200"/>
            <a:ext cx="11582400" cy="5029200"/>
          </a:xfrm>
        </p:spPr>
        <p:txBody>
          <a:bodyPr>
            <a:noAutofit/>
          </a:bodyPr>
          <a:lstStyle/>
          <a:p>
            <a:pPr marL="0" indent="0">
              <a:buNone/>
            </a:pPr>
            <a:r>
              <a:rPr lang="en-US" sz="2800" b="1" dirty="0">
                <a:solidFill>
                  <a:srgbClr val="00B0F0"/>
                </a:solidFill>
                <a:latin typeface="Times New Roman" pitchFamily="18" charset="0"/>
                <a:cs typeface="Times New Roman" pitchFamily="18" charset="0"/>
              </a:rPr>
              <a:t>Roller and ball bearings</a:t>
            </a:r>
          </a:p>
          <a:p>
            <a:pPr>
              <a:buFont typeface="Wingdings" panose="05000000000000000000" pitchFamily="2" charset="2"/>
              <a:buChar char=""/>
            </a:pPr>
            <a:r>
              <a:rPr lang="en-US" sz="2800" dirty="0">
                <a:latin typeface="Times New Roman" pitchFamily="18" charset="0"/>
                <a:cs typeface="Times New Roman" pitchFamily="18" charset="0"/>
              </a:rPr>
              <a:t>Ball and roller bearings normally </a:t>
            </a:r>
            <a:r>
              <a:rPr lang="en-US" sz="2800" dirty="0">
                <a:solidFill>
                  <a:srgbClr val="00B050"/>
                </a:solidFill>
                <a:latin typeface="Times New Roman" pitchFamily="18" charset="0"/>
                <a:cs typeface="Times New Roman" pitchFamily="18" charset="0"/>
              </a:rPr>
              <a:t>fail by fatigue. </a:t>
            </a:r>
          </a:p>
          <a:p>
            <a:pPr>
              <a:buFont typeface="Wingdings" panose="05000000000000000000" pitchFamily="2" charset="2"/>
              <a:buChar char=""/>
            </a:pPr>
            <a:r>
              <a:rPr lang="en-US" sz="2800" dirty="0">
                <a:solidFill>
                  <a:srgbClr val="00B0F0"/>
                </a:solidFill>
                <a:latin typeface="Times New Roman" pitchFamily="18" charset="0"/>
                <a:cs typeface="Times New Roman" pitchFamily="18" charset="0"/>
              </a:rPr>
              <a:t>In the case of tightening and lubrication problems, </a:t>
            </a:r>
            <a:r>
              <a:rPr lang="en-US" sz="2800" dirty="0">
                <a:solidFill>
                  <a:srgbClr val="00B050"/>
                </a:solidFill>
                <a:latin typeface="Times New Roman" pitchFamily="18" charset="0"/>
                <a:cs typeface="Times New Roman" pitchFamily="18" charset="0"/>
              </a:rPr>
              <a:t>wear</a:t>
            </a:r>
            <a:r>
              <a:rPr lang="en-US" sz="2800" dirty="0">
                <a:latin typeface="Times New Roman" pitchFamily="18" charset="0"/>
                <a:cs typeface="Times New Roman" pitchFamily="18" charset="0"/>
              </a:rPr>
              <a:t> also can occur </a:t>
            </a:r>
          </a:p>
          <a:p>
            <a:pPr>
              <a:buFont typeface="Wingdings" panose="05000000000000000000" pitchFamily="2" charset="2"/>
              <a:buChar char=""/>
            </a:pPr>
            <a:r>
              <a:rPr lang="en-US" sz="2800" dirty="0">
                <a:latin typeface="Times New Roman" pitchFamily="18" charset="0"/>
                <a:cs typeface="Times New Roman" pitchFamily="18" charset="0"/>
              </a:rPr>
              <a:t>Rarely failure can occur by random damages like </a:t>
            </a:r>
            <a:r>
              <a:rPr lang="en-US" sz="2800" dirty="0">
                <a:solidFill>
                  <a:srgbClr val="00B050"/>
                </a:solidFill>
                <a:latin typeface="Times New Roman" pitchFamily="18" charset="0"/>
                <a:cs typeface="Times New Roman" pitchFamily="18" charset="0"/>
              </a:rPr>
              <a:t>overload</a:t>
            </a:r>
          </a:p>
          <a:p>
            <a:pPr marL="0" indent="0">
              <a:buNone/>
            </a:pPr>
            <a:r>
              <a:rPr lang="en-US" sz="2800" dirty="0">
                <a:solidFill>
                  <a:srgbClr val="00B0F0"/>
                </a:solidFill>
                <a:latin typeface="Times New Roman" pitchFamily="18" charset="0"/>
                <a:cs typeface="Times New Roman" pitchFamily="18" charset="0"/>
              </a:rPr>
              <a:t>High contact pressure</a:t>
            </a:r>
            <a:r>
              <a:rPr lang="en-US" sz="2800" dirty="0">
                <a:latin typeface="Times New Roman" pitchFamily="18" charset="0"/>
                <a:cs typeface="Times New Roman" pitchFamily="18" charset="0"/>
              </a:rPr>
              <a:t> causes </a:t>
            </a:r>
            <a:r>
              <a:rPr lang="en-US" sz="2800" dirty="0">
                <a:solidFill>
                  <a:srgbClr val="00B050"/>
                </a:solidFill>
                <a:latin typeface="Times New Roman" pitchFamily="18" charset="0"/>
                <a:cs typeface="Times New Roman" pitchFamily="18" charset="0"/>
              </a:rPr>
              <a:t>damage of inner and  outer races.</a:t>
            </a:r>
          </a:p>
          <a:p>
            <a:pPr marL="0" indent="0">
              <a:buNone/>
            </a:pPr>
            <a:r>
              <a:rPr lang="en-US" sz="2800" dirty="0">
                <a:latin typeface="Times New Roman" pitchFamily="18" charset="0"/>
                <a:cs typeface="Times New Roman" pitchFamily="18" charset="0"/>
              </a:rPr>
              <a:t>In case of </a:t>
            </a:r>
            <a:r>
              <a:rPr lang="en-US" sz="2800" dirty="0">
                <a:solidFill>
                  <a:srgbClr val="00B050"/>
                </a:solidFill>
                <a:latin typeface="Times New Roman" pitchFamily="18" charset="0"/>
                <a:cs typeface="Times New Roman" pitchFamily="18" charset="0"/>
              </a:rPr>
              <a:t>over load </a:t>
            </a:r>
            <a:r>
              <a:rPr lang="en-US" sz="2800" dirty="0">
                <a:latin typeface="Times New Roman" pitchFamily="18" charset="0"/>
                <a:cs typeface="Times New Roman" pitchFamily="18" charset="0"/>
              </a:rPr>
              <a:t>and</a:t>
            </a:r>
            <a:r>
              <a:rPr lang="en-US" sz="2800" dirty="0">
                <a:solidFill>
                  <a:srgbClr val="00B050"/>
                </a:solidFill>
                <a:latin typeface="Times New Roman" pitchFamily="18" charset="0"/>
                <a:cs typeface="Times New Roman" pitchFamily="18" charset="0"/>
              </a:rPr>
              <a:t> assembly problems failure takes place in a short time.</a:t>
            </a:r>
          </a:p>
        </p:txBody>
      </p:sp>
    </p:spTree>
    <p:extLst>
      <p:ext uri="{BB962C8B-B14F-4D97-AF65-F5344CB8AC3E}">
        <p14:creationId xmlns:p14="http://schemas.microsoft.com/office/powerpoint/2010/main" val="23554497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1"/>
            <a:ext cx="11353800" cy="4830763"/>
          </a:xfrm>
        </p:spPr>
        <p:txBody>
          <a:bodyPr>
            <a:normAutofit/>
          </a:bodyPr>
          <a:lstStyle/>
          <a:p>
            <a:pPr marL="0" indent="0" algn="just">
              <a:lnSpc>
                <a:spcPct val="150000"/>
              </a:lnSpc>
              <a:buNone/>
            </a:pPr>
            <a:r>
              <a:rPr lang="en-US" sz="2800" dirty="0">
                <a:solidFill>
                  <a:srgbClr val="FF0000"/>
                </a:solidFill>
                <a:latin typeface="Times New Roman" pitchFamily="18" charset="0"/>
                <a:cs typeface="Times New Roman" pitchFamily="18" charset="0"/>
              </a:rPr>
              <a:t>Wear of bearing elements</a:t>
            </a:r>
            <a:r>
              <a:rPr lang="en-US" sz="2800" dirty="0">
                <a:latin typeface="Times New Roman" pitchFamily="18" charset="0"/>
                <a:cs typeface="Times New Roman" pitchFamily="18" charset="0"/>
              </a:rPr>
              <a:t> increases </a:t>
            </a:r>
            <a:r>
              <a:rPr lang="en-US" sz="2800" dirty="0">
                <a:solidFill>
                  <a:srgbClr val="00B050"/>
                </a:solidFill>
                <a:latin typeface="Times New Roman" pitchFamily="18" charset="0"/>
                <a:cs typeface="Times New Roman" pitchFamily="18" charset="0"/>
              </a:rPr>
              <a:t>axial </a:t>
            </a:r>
            <a:r>
              <a:rPr lang="en-US" sz="2800" dirty="0">
                <a:latin typeface="Times New Roman" pitchFamily="18" charset="0"/>
                <a:cs typeface="Times New Roman" pitchFamily="18" charset="0"/>
              </a:rPr>
              <a:t>and </a:t>
            </a:r>
            <a:r>
              <a:rPr lang="en-US" sz="2800" dirty="0">
                <a:solidFill>
                  <a:srgbClr val="00B050"/>
                </a:solidFill>
                <a:latin typeface="Times New Roman" pitchFamily="18" charset="0"/>
                <a:cs typeface="Times New Roman" pitchFamily="18" charset="0"/>
              </a:rPr>
              <a:t>radial</a:t>
            </a:r>
            <a:r>
              <a:rPr lang="en-US" sz="2800" dirty="0">
                <a:latin typeface="Times New Roman" pitchFamily="18" charset="0"/>
                <a:cs typeface="Times New Roman" pitchFamily="18" charset="0"/>
              </a:rPr>
              <a:t> play, which can be a </a:t>
            </a:r>
            <a:r>
              <a:rPr lang="en-US" sz="2800" dirty="0">
                <a:solidFill>
                  <a:srgbClr val="00B050"/>
                </a:solidFill>
                <a:latin typeface="Times New Roman" pitchFamily="18" charset="0"/>
                <a:cs typeface="Times New Roman" pitchFamily="18" charset="0"/>
              </a:rPr>
              <a:t>cause for vibration</a:t>
            </a:r>
            <a:r>
              <a:rPr lang="en-US" sz="2800" dirty="0">
                <a:latin typeface="Times New Roman" pitchFamily="18" charset="0"/>
                <a:cs typeface="Times New Roman" pitchFamily="18" charset="0"/>
              </a:rPr>
              <a:t> leading to </a:t>
            </a:r>
            <a:r>
              <a:rPr lang="en-US" sz="2800" dirty="0">
                <a:solidFill>
                  <a:srgbClr val="00B0F0"/>
                </a:solidFill>
                <a:latin typeface="Times New Roman" pitchFamily="18" charset="0"/>
                <a:cs typeface="Times New Roman" pitchFamily="18" charset="0"/>
              </a:rPr>
              <a:t>increased fatigue.</a:t>
            </a:r>
            <a:endParaRPr lang="en-US" sz="2800" b="1" dirty="0">
              <a:solidFill>
                <a:srgbClr val="00B050"/>
              </a:solidFill>
              <a:latin typeface="Times New Roman" pitchFamily="18" charset="0"/>
              <a:cs typeface="Times New Roman" pitchFamily="18" charset="0"/>
            </a:endParaRPr>
          </a:p>
          <a:p>
            <a:pPr marL="0" indent="0" algn="just">
              <a:lnSpc>
                <a:spcPct val="150000"/>
              </a:lnSpc>
              <a:buNone/>
            </a:pPr>
            <a:r>
              <a:rPr lang="en-US" sz="2800" b="1" u="sng" dirty="0">
                <a:solidFill>
                  <a:srgbClr val="00B050"/>
                </a:solidFill>
                <a:latin typeface="Times New Roman" pitchFamily="18" charset="0"/>
                <a:cs typeface="Times New Roman" pitchFamily="18" charset="0"/>
              </a:rPr>
              <a:t>Analysis of damage</a:t>
            </a:r>
          </a:p>
          <a:p>
            <a:pPr marL="0" indent="0" algn="just">
              <a:lnSpc>
                <a:spcPct val="150000"/>
              </a:lnSpc>
              <a:buNone/>
            </a:pPr>
            <a:r>
              <a:rPr lang="en-US" sz="2800" dirty="0">
                <a:latin typeface="Times New Roman" pitchFamily="18" charset="0"/>
                <a:cs typeface="Times New Roman" pitchFamily="18" charset="0"/>
              </a:rPr>
              <a:t>Due to damages bearings will either get </a:t>
            </a:r>
            <a:r>
              <a:rPr lang="en-US" sz="2800" dirty="0">
                <a:solidFill>
                  <a:srgbClr val="00B0F0"/>
                </a:solidFill>
                <a:latin typeface="Times New Roman" pitchFamily="18" charset="0"/>
                <a:cs typeface="Times New Roman" pitchFamily="18" charset="0"/>
              </a:rPr>
              <a:t>heated up </a:t>
            </a:r>
            <a:r>
              <a:rPr lang="en-US" sz="2800" dirty="0">
                <a:latin typeface="Times New Roman" pitchFamily="18" charset="0"/>
                <a:cs typeface="Times New Roman" pitchFamily="18" charset="0"/>
              </a:rPr>
              <a:t>or will </a:t>
            </a:r>
            <a:r>
              <a:rPr lang="en-US" sz="2800" dirty="0">
                <a:solidFill>
                  <a:srgbClr val="00B0F0"/>
                </a:solidFill>
                <a:latin typeface="Times New Roman" pitchFamily="18" charset="0"/>
                <a:cs typeface="Times New Roman" pitchFamily="18" charset="0"/>
              </a:rPr>
              <a:t>run with abnormal noise and/or vibration. </a:t>
            </a:r>
          </a:p>
        </p:txBody>
      </p:sp>
      <p:sp>
        <p:nvSpPr>
          <p:cNvPr id="6" name="Title 1">
            <a:extLst>
              <a:ext uri="{FF2B5EF4-FFF2-40B4-BE49-F238E27FC236}">
                <a16:creationId xmlns:a16="http://schemas.microsoft.com/office/drawing/2014/main" id="{7AFE6F02-0269-45B9-A5EB-D50553777C9A}"/>
              </a:ext>
            </a:extLst>
          </p:cNvPr>
          <p:cNvSpPr>
            <a:spLocks noGrp="1"/>
          </p:cNvSpPr>
          <p:nvPr>
            <p:ph type="title"/>
          </p:nvPr>
        </p:nvSpPr>
        <p:spPr>
          <a:xfrm>
            <a:off x="1981200" y="274638"/>
            <a:ext cx="9601200" cy="639762"/>
          </a:xfrm>
        </p:spPr>
        <p:txBody>
          <a:bodyPr>
            <a:normAutofit/>
          </a:bodyPr>
          <a:lstStyle/>
          <a:p>
            <a:pPr algn="r">
              <a:defRPr/>
            </a:pPr>
            <a:r>
              <a:rPr lang="en-US" sz="2800" dirty="0">
                <a:solidFill>
                  <a:schemeClr val="tx1"/>
                </a:solidFill>
                <a:latin typeface="Times New Roman" panose="02020603050405020304" pitchFamily="18" charset="0"/>
                <a:cs typeface="Times New Roman" panose="02020603050405020304" pitchFamily="18" charset="0"/>
              </a:rPr>
              <a:t>Cont. </a:t>
            </a:r>
          </a:p>
        </p:txBody>
      </p:sp>
    </p:spTree>
    <p:extLst>
      <p:ext uri="{BB962C8B-B14F-4D97-AF65-F5344CB8AC3E}">
        <p14:creationId xmlns:p14="http://schemas.microsoft.com/office/powerpoint/2010/main" val="28626634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81000"/>
            <a:ext cx="9525000" cy="1143000"/>
          </a:xfrm>
          <a:ln>
            <a:solidFill>
              <a:srgbClr val="00B050"/>
            </a:solidFill>
          </a:ln>
        </p:spPr>
        <p:txBody>
          <a:bodyPr>
            <a:normAutofit/>
          </a:bodyPr>
          <a:lstStyle/>
          <a:p>
            <a:pPr lvl="0">
              <a:spcBef>
                <a:spcPct val="20000"/>
              </a:spcBef>
            </a:pPr>
            <a:r>
              <a:rPr lang="en-US" sz="2800" b="1" i="1" dirty="0">
                <a:solidFill>
                  <a:srgbClr val="FF0000"/>
                </a:solidFill>
                <a:latin typeface="Times New Roman" pitchFamily="18" charset="0"/>
                <a:ea typeface="+mn-ea"/>
                <a:cs typeface="Times New Roman" pitchFamily="18" charset="0"/>
              </a:rPr>
              <a:t>Anti - friction bearing defects can be any one or </a:t>
            </a:r>
            <a:br>
              <a:rPr lang="en-US" sz="2800" b="1" i="1" dirty="0">
                <a:solidFill>
                  <a:srgbClr val="FF0000"/>
                </a:solidFill>
                <a:latin typeface="Times New Roman" pitchFamily="18" charset="0"/>
                <a:ea typeface="+mn-ea"/>
                <a:cs typeface="Times New Roman" pitchFamily="18" charset="0"/>
              </a:rPr>
            </a:br>
            <a:r>
              <a:rPr lang="en-US" sz="2800" b="1" i="1" dirty="0">
                <a:solidFill>
                  <a:srgbClr val="FF0000"/>
                </a:solidFill>
                <a:latin typeface="Times New Roman" pitchFamily="18" charset="0"/>
                <a:ea typeface="+mn-ea"/>
                <a:cs typeface="Times New Roman" pitchFamily="18" charset="0"/>
              </a:rPr>
              <a:t>combination of the following:-</a:t>
            </a:r>
            <a:endParaRPr lang="en-US" sz="2800" b="1" i="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pPr>
              <a:buFont typeface="Wingdings" panose="05000000000000000000" pitchFamily="2" charset="2"/>
              <a:buChar char="Ø"/>
            </a:pPr>
            <a:r>
              <a:rPr lang="en-US" sz="2800" dirty="0">
                <a:latin typeface="Times New Roman" pitchFamily="18" charset="0"/>
                <a:cs typeface="Times New Roman" pitchFamily="18" charset="0"/>
              </a:rPr>
              <a:t>Bearing inner race loose on shaft,</a:t>
            </a:r>
          </a:p>
          <a:p>
            <a:pPr>
              <a:buFont typeface="Wingdings" panose="05000000000000000000" pitchFamily="2" charset="2"/>
              <a:buChar char="Ø"/>
            </a:pPr>
            <a:r>
              <a:rPr lang="en-US" sz="2800" dirty="0">
                <a:latin typeface="Times New Roman" pitchFamily="18" charset="0"/>
                <a:cs typeface="Times New Roman" pitchFamily="18" charset="0"/>
              </a:rPr>
              <a:t>Housing bore loose on shaft,</a:t>
            </a:r>
          </a:p>
          <a:p>
            <a:pPr>
              <a:buFont typeface="Wingdings" panose="05000000000000000000" pitchFamily="2" charset="2"/>
              <a:buChar char="Ø"/>
            </a:pPr>
            <a:r>
              <a:rPr lang="en-US" sz="2800" dirty="0">
                <a:latin typeface="Times New Roman" pitchFamily="18" charset="0"/>
                <a:cs typeface="Times New Roman" pitchFamily="18" charset="0"/>
              </a:rPr>
              <a:t>Bearing running dry </a:t>
            </a:r>
            <a:r>
              <a:rPr lang="en-US" sz="2800" dirty="0">
                <a:solidFill>
                  <a:prstClr val="black"/>
                </a:solidFill>
                <a:latin typeface="Times New Roman" pitchFamily="18" charset="0"/>
                <a:cs typeface="Times New Roman" pitchFamily="18" charset="0"/>
              </a:rPr>
              <a:t>and</a:t>
            </a:r>
            <a:endParaRPr lang="en-US" sz="2800" dirty="0">
              <a:latin typeface="Times New Roman" pitchFamily="18" charset="0"/>
              <a:cs typeface="Times New Roman" pitchFamily="18" charset="0"/>
            </a:endParaRPr>
          </a:p>
          <a:p>
            <a:pPr>
              <a:buFont typeface="Wingdings" panose="05000000000000000000" pitchFamily="2" charset="2"/>
              <a:buChar char="Ø"/>
            </a:pPr>
            <a:r>
              <a:rPr lang="en-US" sz="2800" dirty="0">
                <a:latin typeface="Times New Roman" pitchFamily="18" charset="0"/>
                <a:cs typeface="Times New Roman" pitchFamily="18" charset="0"/>
              </a:rPr>
              <a:t>Miss-alignment. </a:t>
            </a:r>
          </a:p>
          <a:p>
            <a:pPr marL="0" indent="0">
              <a:buNone/>
            </a:pPr>
            <a:r>
              <a:rPr lang="en-US" sz="2800" b="1" dirty="0">
                <a:solidFill>
                  <a:srgbClr val="00B050"/>
                </a:solidFill>
                <a:latin typeface="Times New Roman" pitchFamily="18" charset="0"/>
                <a:cs typeface="Times New Roman" pitchFamily="18" charset="0"/>
              </a:rPr>
              <a:t>Avoid it!!!</a:t>
            </a:r>
          </a:p>
          <a:p>
            <a:pPr lvl="2">
              <a:buFont typeface="Times New Roman" panose="02020603050405020304" pitchFamily="18" charset="0"/>
              <a:buChar char="►"/>
            </a:pPr>
            <a:r>
              <a:rPr lang="en-US" dirty="0">
                <a:latin typeface="Times New Roman" pitchFamily="18" charset="0"/>
                <a:cs typeface="Times New Roman" pitchFamily="18" charset="0"/>
              </a:rPr>
              <a:t>Using sleeve, </a:t>
            </a:r>
          </a:p>
          <a:p>
            <a:pPr lvl="2">
              <a:buFont typeface="Times New Roman" panose="02020603050405020304" pitchFamily="18" charset="0"/>
              <a:buChar char="►"/>
            </a:pPr>
            <a:r>
              <a:rPr lang="en-US" dirty="0">
                <a:latin typeface="Times New Roman" pitchFamily="18" charset="0"/>
                <a:cs typeface="Times New Roman" pitchFamily="18" charset="0"/>
              </a:rPr>
              <a:t>By undergoing knurling,</a:t>
            </a:r>
          </a:p>
          <a:p>
            <a:pPr lvl="2">
              <a:buFont typeface="Times New Roman" panose="02020603050405020304" pitchFamily="18" charset="0"/>
              <a:buChar char="►"/>
            </a:pPr>
            <a:r>
              <a:rPr lang="en-US" dirty="0">
                <a:latin typeface="Times New Roman" pitchFamily="18" charset="0"/>
                <a:cs typeface="Times New Roman" pitchFamily="18" charset="0"/>
              </a:rPr>
              <a:t>Welding and</a:t>
            </a:r>
          </a:p>
          <a:p>
            <a:pPr lvl="2">
              <a:buFont typeface="Times New Roman" panose="02020603050405020304" pitchFamily="18" charset="0"/>
              <a:buChar char="►"/>
            </a:pPr>
            <a:r>
              <a:rPr lang="en-US" dirty="0">
                <a:latin typeface="Times New Roman" pitchFamily="18" charset="0"/>
                <a:cs typeface="Times New Roman" pitchFamily="18" charset="0"/>
              </a:rPr>
              <a:t>Chromium plating. </a:t>
            </a:r>
          </a:p>
        </p:txBody>
      </p:sp>
    </p:spTree>
    <p:extLst>
      <p:ext uri="{BB962C8B-B14F-4D97-AF65-F5344CB8AC3E}">
        <p14:creationId xmlns:p14="http://schemas.microsoft.com/office/powerpoint/2010/main" val="1885921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956918" cy="715962"/>
          </a:xfrm>
        </p:spPr>
        <p:txBody>
          <a:bodyPr>
            <a:normAutofit/>
          </a:bodyPr>
          <a:lstStyle/>
          <a:p>
            <a:r>
              <a:rPr lang="en-US" sz="3200" dirty="0">
                <a:latin typeface="Times New Roman" pitchFamily="18" charset="0"/>
                <a:cs typeface="Times New Roman" pitchFamily="18" charset="0"/>
              </a:rPr>
              <a:t>Examples</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9801" y="838201"/>
            <a:ext cx="2480311" cy="2133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143000"/>
            <a:ext cx="3842118" cy="2493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8925" y="3429000"/>
            <a:ext cx="2571750"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096000" y="3429001"/>
            <a:ext cx="4038600" cy="461665"/>
          </a:xfrm>
          <a:prstGeom prst="rect">
            <a:avLst/>
          </a:prstGeom>
        </p:spPr>
        <p:txBody>
          <a:bodyPr wrap="square">
            <a:spAutoFit/>
          </a:bodyPr>
          <a:lstStyle/>
          <a:p>
            <a:r>
              <a:rPr lang="en-US" sz="2400" dirty="0">
                <a:latin typeface="Times New Roman" pitchFamily="18" charset="0"/>
                <a:cs typeface="Times New Roman" pitchFamily="18" charset="0"/>
              </a:rPr>
              <a:t>Caused due to miss alignment </a:t>
            </a:r>
          </a:p>
        </p:txBody>
      </p:sp>
      <p:sp>
        <p:nvSpPr>
          <p:cNvPr id="5" name="Rectangle 4"/>
          <p:cNvSpPr/>
          <p:nvPr/>
        </p:nvSpPr>
        <p:spPr>
          <a:xfrm>
            <a:off x="5715001" y="5562601"/>
            <a:ext cx="2063385" cy="461665"/>
          </a:xfrm>
          <a:prstGeom prst="rect">
            <a:avLst/>
          </a:prstGeom>
        </p:spPr>
        <p:txBody>
          <a:bodyPr wrap="none">
            <a:spAutoFit/>
          </a:bodyPr>
          <a:lstStyle/>
          <a:p>
            <a:r>
              <a:rPr lang="en-US" sz="2400" dirty="0">
                <a:latin typeface="Times New Roman" pitchFamily="18" charset="0"/>
                <a:cs typeface="Times New Roman" pitchFamily="18" charset="0"/>
              </a:rPr>
              <a:t>Thrust bearing </a:t>
            </a:r>
          </a:p>
        </p:txBody>
      </p:sp>
    </p:spTree>
    <p:extLst>
      <p:ext uri="{BB962C8B-B14F-4D97-AF65-F5344CB8AC3E}">
        <p14:creationId xmlns:p14="http://schemas.microsoft.com/office/powerpoint/2010/main" val="10331143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001000" cy="228600"/>
          </a:xfrm>
        </p:spPr>
        <p:txBody>
          <a:bodyPr>
            <a:noAutofit/>
          </a:bodyPr>
          <a:lstStyle/>
          <a:p>
            <a:r>
              <a:rPr lang="en-US" sz="2400" dirty="0">
                <a:solidFill>
                  <a:srgbClr val="00B050"/>
                </a:solidFill>
                <a:latin typeface="Times New Roman" pitchFamily="18" charset="0"/>
                <a:cs typeface="Times New Roman" pitchFamily="18" charset="0"/>
              </a:rPr>
              <a:t>Characteristics of damages in  Anti Friction bearings</a:t>
            </a:r>
          </a:p>
        </p:txBody>
      </p:sp>
      <p:graphicFrame>
        <p:nvGraphicFramePr>
          <p:cNvPr id="4" name="Content Placeholder 3"/>
          <p:cNvGraphicFramePr>
            <a:graphicFrameLocks noGrp="1"/>
          </p:cNvGraphicFramePr>
          <p:nvPr>
            <p:ph idx="1"/>
          </p:nvPr>
        </p:nvGraphicFramePr>
        <p:xfrm>
          <a:off x="685800" y="381000"/>
          <a:ext cx="10439400" cy="6476998"/>
        </p:xfrm>
        <a:graphic>
          <a:graphicData uri="http://schemas.openxmlformats.org/drawingml/2006/table">
            <a:tbl>
              <a:tblPr firstRow="1" bandRow="1">
                <a:tableStyleId>{616DA210-FB5B-4158-B5E0-FEB733F419BA}</a:tableStyleId>
              </a:tblPr>
              <a:tblGrid>
                <a:gridCol w="3627249">
                  <a:extLst>
                    <a:ext uri="{9D8B030D-6E8A-4147-A177-3AD203B41FA5}">
                      <a16:colId xmlns:a16="http://schemas.microsoft.com/office/drawing/2014/main" val="20000"/>
                    </a:ext>
                  </a:extLst>
                </a:gridCol>
                <a:gridCol w="6812151">
                  <a:extLst>
                    <a:ext uri="{9D8B030D-6E8A-4147-A177-3AD203B41FA5}">
                      <a16:colId xmlns:a16="http://schemas.microsoft.com/office/drawing/2014/main" val="20001"/>
                    </a:ext>
                  </a:extLst>
                </a:gridCol>
              </a:tblGrid>
              <a:tr h="569237">
                <a:tc>
                  <a:txBody>
                    <a:bodyPr/>
                    <a:lstStyle/>
                    <a:p>
                      <a:r>
                        <a:rPr lang="en-US" dirty="0"/>
                        <a:t>Damage characteristics</a:t>
                      </a:r>
                      <a:endParaRPr lang="en-US"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Reasons for damage</a:t>
                      </a:r>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1000912">
                <a:tc>
                  <a:txBody>
                    <a:bodyPr/>
                    <a:lstStyle/>
                    <a:p>
                      <a:r>
                        <a:rPr lang="en-US" dirty="0"/>
                        <a:t>1. Running out of roundness</a:t>
                      </a:r>
                      <a:endParaRPr lang="en-US" dirty="0">
                        <a:latin typeface="Times New Roman" pitchFamily="18" charset="0"/>
                        <a:cs typeface="Times New Roman" pitchFamily="18" charset="0"/>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dirty="0"/>
                        <a:t>Damage at the rings (pitting, rippling) </a:t>
                      </a:r>
                    </a:p>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dirty="0"/>
                        <a:t>Contamination </a:t>
                      </a:r>
                    </a:p>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dirty="0"/>
                        <a:t>roundness   Too much bearing clearance</a:t>
                      </a:r>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700639">
                <a:tc>
                  <a:txBody>
                    <a:bodyPr/>
                    <a:lstStyle/>
                    <a:p>
                      <a:r>
                        <a:rPr lang="en-US" dirty="0"/>
                        <a:t>2. Uncommon running noise </a:t>
                      </a:r>
                    </a:p>
                    <a:p>
                      <a:r>
                        <a:rPr lang="en-US" dirty="0"/>
                        <a:t>   2.1. howling, whistling</a:t>
                      </a:r>
                      <a:endParaRPr lang="en-US" dirty="0">
                        <a:latin typeface="Times New Roman" pitchFamily="18" charset="0"/>
                        <a:cs typeface="Times New Roman" pitchFamily="18" charset="0"/>
                      </a:endParaRPr>
                    </a:p>
                  </a:txBody>
                  <a:tcPr/>
                </a:tc>
                <a:tc>
                  <a:txBody>
                    <a:bodyPr/>
                    <a:lstStyle/>
                    <a:p>
                      <a:r>
                        <a:rPr lang="en-US" dirty="0"/>
                        <a:t>Too small bearing clearance </a:t>
                      </a:r>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1301184">
                <a:tc>
                  <a:txBody>
                    <a:bodyPr/>
                    <a:lstStyle/>
                    <a:p>
                      <a:r>
                        <a:rPr lang="en-US" dirty="0"/>
                        <a:t>   2.2. Unequal noise: rattling, scrabbling</a:t>
                      </a:r>
                      <a:endParaRPr lang="en-US" dirty="0">
                        <a:latin typeface="Times New Roman" pitchFamily="18" charset="0"/>
                        <a:cs typeface="Times New Roman" pitchFamily="18" charset="0"/>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dirty="0"/>
                        <a:t>Too big bearing clearance </a:t>
                      </a:r>
                    </a:p>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dirty="0"/>
                        <a:t>Damage on racing tracks (pitting, toughening,</a:t>
                      </a:r>
                      <a:r>
                        <a:rPr lang="en-US" baseline="0" dirty="0"/>
                        <a:t> </a:t>
                      </a:r>
                      <a:r>
                        <a:rPr lang="en-US" dirty="0"/>
                        <a:t>impressions)</a:t>
                      </a:r>
                    </a:p>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1800" u="none" strike="noStrike" kern="1200" cap="none" spc="0" normalizeH="0" baseline="0" noProof="0" dirty="0">
                          <a:ln>
                            <a:noFill/>
                          </a:ln>
                          <a:effectLst/>
                          <a:uLnTx/>
                          <a:uFillTx/>
                        </a:rPr>
                        <a:t>Contamination</a:t>
                      </a:r>
                    </a:p>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dirty="0"/>
                        <a:t>Too viscous lubricant</a:t>
                      </a:r>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1291314">
                <a:tc>
                  <a:txBody>
                    <a:bodyPr/>
                    <a:lstStyle/>
                    <a:p>
                      <a:r>
                        <a:rPr lang="en-US" dirty="0"/>
                        <a:t>  2.3. gradual change of noise</a:t>
                      </a:r>
                      <a:endParaRPr lang="en-US" dirty="0">
                        <a:latin typeface="Times New Roman" pitchFamily="18" charset="0"/>
                        <a:cs typeface="Times New Roman" pitchFamily="18" charset="0"/>
                      </a:endParaRPr>
                    </a:p>
                  </a:txBody>
                  <a:tcPr/>
                </a:tc>
                <a:tc>
                  <a:txBody>
                    <a:bodyPr/>
                    <a:lstStyle/>
                    <a:p>
                      <a:pPr marL="285750" indent="-285750">
                        <a:buFont typeface="Wingdings" pitchFamily="2" charset="2"/>
                        <a:buChar char="ü"/>
                      </a:pPr>
                      <a:r>
                        <a:rPr lang="en-US" dirty="0"/>
                        <a:t>Changing of effective bearing clearance (caused by change in temperature </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1800" u="none" strike="noStrike" kern="1200" cap="none" spc="0" normalizeH="0" baseline="0" noProof="0" dirty="0">
                          <a:ln>
                            <a:noFill/>
                          </a:ln>
                          <a:effectLst/>
                          <a:uLnTx/>
                          <a:uFillTx/>
                        </a:rPr>
                        <a:t>Fast fatigue process</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1800" u="none" strike="noStrike" kern="1200" cap="none" spc="0" normalizeH="0" baseline="0" noProof="0" dirty="0">
                          <a:ln>
                            <a:noFill/>
                          </a:ln>
                          <a:effectLst/>
                          <a:uLnTx/>
                          <a:uFillTx/>
                        </a:rPr>
                        <a:t>Fast arising of impressions</a:t>
                      </a:r>
                      <a:endParaRPr kumimoji="0" lang="en-US"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txBody>
                  <a:tcPr/>
                </a:tc>
                <a:extLst>
                  <a:ext uri="{0D108BD9-81ED-4DB2-BD59-A6C34878D82A}">
                    <a16:rowId xmlns:a16="http://schemas.microsoft.com/office/drawing/2014/main" val="10004"/>
                  </a:ext>
                </a:extLst>
              </a:tr>
              <a:tr h="941281">
                <a:tc>
                  <a:txBody>
                    <a:bodyPr/>
                    <a:lstStyle/>
                    <a:p>
                      <a:r>
                        <a:rPr lang="en-US" dirty="0"/>
                        <a:t>3. High temperature </a:t>
                      </a:r>
                    </a:p>
                    <a:p>
                      <a:r>
                        <a:rPr lang="en-US" dirty="0"/>
                        <a:t>    3.1. Overheating</a:t>
                      </a:r>
                      <a:endParaRPr lang="en-US" dirty="0">
                        <a:latin typeface="Times New Roman" pitchFamily="18" charset="0"/>
                        <a:cs typeface="Times New Roman" pitchFamily="18" charset="0"/>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dirty="0"/>
                        <a:t>Too small bearing clearance </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1800" u="none" strike="noStrike" kern="1200" cap="none" spc="0" normalizeH="0" baseline="0" noProof="0" dirty="0">
                          <a:ln>
                            <a:noFill/>
                          </a:ln>
                          <a:effectLst/>
                          <a:uLnTx/>
                          <a:uFillTx/>
                        </a:rPr>
                        <a:t>Insufficient lubricant </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1800" u="none" strike="noStrike" kern="1200" cap="none" spc="0" normalizeH="0" baseline="0" noProof="0" dirty="0">
                          <a:ln>
                            <a:noFill/>
                          </a:ln>
                          <a:effectLst/>
                          <a:uLnTx/>
                          <a:uFillTx/>
                        </a:rPr>
                        <a:t>Excessive lubricant </a:t>
                      </a:r>
                      <a:endParaRPr kumimoji="0" lang="en-US"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txBody>
                  <a:tcPr/>
                </a:tc>
                <a:extLst>
                  <a:ext uri="{0D108BD9-81ED-4DB2-BD59-A6C34878D82A}">
                    <a16:rowId xmlns:a16="http://schemas.microsoft.com/office/drawing/2014/main" val="10005"/>
                  </a:ext>
                </a:extLst>
              </a:tr>
              <a:tr h="672431">
                <a:tc>
                  <a:txBody>
                    <a:bodyPr/>
                    <a:lstStyle/>
                    <a:p>
                      <a:r>
                        <a:rPr lang="en-US" dirty="0"/>
                        <a:t>   3.2.Sudden increase in    </a:t>
                      </a:r>
                      <a:r>
                        <a:rPr kumimoji="0" lang="en-US" sz="1800" u="none" strike="noStrike" kern="1200" cap="none" spc="0" normalizeH="0" baseline="0" noProof="0" dirty="0">
                          <a:ln>
                            <a:noFill/>
                          </a:ln>
                          <a:effectLst/>
                          <a:uLnTx/>
                          <a:uFillTx/>
                        </a:rPr>
                        <a:t>temperature</a:t>
                      </a:r>
                      <a:endParaRPr lang="en-US" dirty="0">
                        <a:latin typeface="Times New Roman" pitchFamily="18" charset="0"/>
                        <a:cs typeface="Times New Roman" pitchFamily="18"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1800" u="none" strike="noStrike" kern="1200" cap="none" spc="0" normalizeH="0" baseline="0" noProof="0" dirty="0">
                          <a:ln>
                            <a:noFill/>
                          </a:ln>
                          <a:effectLst/>
                          <a:uLnTx/>
                          <a:uFillTx/>
                        </a:rPr>
                        <a:t>Lack of lubricant </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1800" u="none" strike="noStrike" kern="1200" cap="none" spc="0" normalizeH="0" baseline="0" noProof="0" dirty="0">
                          <a:ln>
                            <a:noFill/>
                          </a:ln>
                          <a:effectLst/>
                          <a:uLnTx/>
                          <a:uFillTx/>
                        </a:rPr>
                        <a:t>Fast arising of pitting  </a:t>
                      </a:r>
                      <a:endParaRPr kumimoji="0" lang="en-US"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780722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6858000" cy="533400"/>
          </a:xfrm>
          <a:ln>
            <a:solidFill>
              <a:schemeClr val="accent1"/>
            </a:solidFill>
          </a:ln>
        </p:spPr>
        <p:txBody>
          <a:bodyPr>
            <a:normAutofit fontScale="90000"/>
          </a:bodyPr>
          <a:lstStyle/>
          <a:p>
            <a:pPr lvl="0">
              <a:spcBef>
                <a:spcPct val="20000"/>
              </a:spcBef>
            </a:pPr>
            <a:r>
              <a:rPr lang="en-US" sz="3200" b="1" dirty="0">
                <a:solidFill>
                  <a:srgbClr val="FF0000"/>
                </a:solidFill>
                <a:latin typeface="Times New Roman" pitchFamily="18" charset="0"/>
                <a:ea typeface="+mn-ea"/>
                <a:cs typeface="Times New Roman" pitchFamily="18" charset="0"/>
              </a:rPr>
              <a:t>Preventing the damage using lubricant</a:t>
            </a:r>
            <a:endParaRPr lang="en-US" sz="3200" b="1" dirty="0">
              <a:solidFill>
                <a:srgbClr val="FF00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0" y="914400"/>
                <a:ext cx="9525000" cy="5791200"/>
              </a:xfrm>
            </p:spPr>
            <p:txBody>
              <a:bodyPr>
                <a:normAutofit/>
              </a:bodyPr>
              <a:lstStyle/>
              <a:p>
                <a:pPr marL="0" indent="0" algn="just">
                  <a:lnSpc>
                    <a:spcPct val="150000"/>
                  </a:lnSpc>
                  <a:buNone/>
                </a:pPr>
                <a:r>
                  <a:rPr lang="en-US" sz="2400" dirty="0">
                    <a:latin typeface="Times New Roman" pitchFamily="18" charset="0"/>
                    <a:cs typeface="Times New Roman" pitchFamily="18" charset="0"/>
                  </a:rPr>
                  <a:t>Bearings may be lubricated with grease or with oil depending on working temperature, Speed, load, bearing design and housing design. The general guidelines for use of lubrication in bearings are outlined below:- </a:t>
                </a:r>
              </a:p>
              <a:p>
                <a:pPr marL="0" indent="0">
                  <a:lnSpc>
                    <a:spcPct val="150000"/>
                  </a:lnSpc>
                  <a:buNone/>
                </a:pPr>
                <a:r>
                  <a:rPr lang="en-US" sz="2400" b="1" u="sng" dirty="0">
                    <a:solidFill>
                      <a:srgbClr val="00B0F0"/>
                    </a:solidFill>
                    <a:latin typeface="Times New Roman" pitchFamily="18" charset="0"/>
                    <a:cs typeface="Times New Roman" pitchFamily="18" charset="0"/>
                  </a:rPr>
                  <a:t>Grease is used for:-</a:t>
                </a:r>
              </a:p>
              <a:p>
                <a:pPr>
                  <a:lnSpc>
                    <a:spcPct val="150000"/>
                  </a:lnSpc>
                  <a:buFont typeface="Wingdings" pitchFamily="2" charset="2"/>
                  <a:buChar char="ü"/>
                </a:pPr>
                <a:r>
                  <a:rPr lang="en-US" sz="2400" dirty="0">
                    <a:latin typeface="Times New Roman" pitchFamily="18" charset="0"/>
                    <a:cs typeface="Times New Roman" pitchFamily="18" charset="0"/>
                  </a:rPr>
                  <a:t>Low temperature up to 12</a:t>
                </a:r>
                <a14:m>
                  <m:oMath xmlns:m="http://schemas.openxmlformats.org/officeDocument/2006/math">
                    <m:sSup>
                      <m:sSupPr>
                        <m:ctrlPr>
                          <a:rPr lang="en-US" sz="2400" i="1">
                            <a:latin typeface="Cambria Math" panose="02040503050406030204" pitchFamily="18" charset="0"/>
                          </a:rPr>
                        </m:ctrlPr>
                      </m:sSupPr>
                      <m:e>
                        <m:r>
                          <a:rPr lang="en-US" sz="2400" i="1">
                            <a:latin typeface="Cambria Math"/>
                          </a:rPr>
                          <m:t>0</m:t>
                        </m:r>
                      </m:e>
                      <m:sup>
                        <m:r>
                          <a:rPr lang="en-US" sz="2400" i="1">
                            <a:latin typeface="Cambria Math"/>
                          </a:rPr>
                          <m:t>0</m:t>
                        </m:r>
                      </m:sup>
                    </m:sSup>
                  </m:oMath>
                </a14:m>
                <a:r>
                  <a:rPr lang="en-US" sz="2400" dirty="0">
                    <a:latin typeface="Times New Roman" pitchFamily="18" charset="0"/>
                    <a:cs typeface="Times New Roman" pitchFamily="18" charset="0"/>
                  </a:rPr>
                  <a:t>c</a:t>
                </a:r>
              </a:p>
              <a:p>
                <a:pPr>
                  <a:lnSpc>
                    <a:spcPct val="150000"/>
                  </a:lnSpc>
                  <a:buFont typeface="Wingdings" pitchFamily="2" charset="2"/>
                  <a:buChar char="ü"/>
                </a:pPr>
                <a:r>
                  <a:rPr lang="en-US" sz="2400" dirty="0">
                    <a:latin typeface="Times New Roman" pitchFamily="18" charset="0"/>
                    <a:cs typeface="Times New Roman" pitchFamily="18" charset="0"/>
                  </a:rPr>
                  <a:t>Lower speed factors up to 300,000 [𝑚𝑚 𝑟𝑒𝑣/𝑚𝑖𝑛], </a:t>
                </a:r>
              </a:p>
              <a:p>
                <a:pPr>
                  <a:lnSpc>
                    <a:spcPct val="150000"/>
                  </a:lnSpc>
                  <a:buFont typeface="Wingdings" pitchFamily="2" charset="2"/>
                  <a:buChar char="ü"/>
                </a:pPr>
                <a:r>
                  <a:rPr lang="en-US" sz="2400" dirty="0">
                    <a:latin typeface="Times New Roman" pitchFamily="18" charset="0"/>
                    <a:cs typeface="Times New Roman" pitchFamily="18" charset="0"/>
                  </a:rPr>
                  <a:t>Low to moderate loads  </a:t>
                </a:r>
              </a:p>
              <a:p>
                <a:pPr>
                  <a:lnSpc>
                    <a:spcPct val="150000"/>
                  </a:lnSpc>
                  <a:buFont typeface="Wingdings" pitchFamily="2" charset="2"/>
                  <a:buChar char="ü"/>
                </a:pPr>
                <a:r>
                  <a:rPr lang="en-US" sz="2400" dirty="0">
                    <a:latin typeface="Times New Roman" pitchFamily="18" charset="0"/>
                    <a:cs typeface="Times New Roman" pitchFamily="18" charset="0"/>
                  </a:rPr>
                  <a:t>Radial ball and roller bearings, and </a:t>
                </a:r>
              </a:p>
              <a:p>
                <a:pPr>
                  <a:lnSpc>
                    <a:spcPct val="150000"/>
                  </a:lnSpc>
                  <a:buFont typeface="Wingdings" pitchFamily="2" charset="2"/>
                  <a:buChar char="ü"/>
                </a:pPr>
                <a:r>
                  <a:rPr lang="en-US" sz="2400" dirty="0">
                    <a:latin typeface="Times New Roman" pitchFamily="18" charset="0"/>
                    <a:cs typeface="Times New Roman" pitchFamily="18" charset="0"/>
                  </a:rPr>
                  <a:t>Relatively simpler housing design.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0" y="914400"/>
                <a:ext cx="9525000" cy="5791200"/>
              </a:xfrm>
              <a:blipFill>
                <a:blip r:embed="rId2"/>
                <a:stretch>
                  <a:fillRect l="-960" r="-896"/>
                </a:stretch>
              </a:blipFill>
            </p:spPr>
            <p:txBody>
              <a:bodyPr/>
              <a:lstStyle/>
              <a:p>
                <a:r>
                  <a:rPr lang="en-US">
                    <a:noFill/>
                  </a:rPr>
                  <a:t> </a:t>
                </a:r>
              </a:p>
            </p:txBody>
          </p:sp>
        </mc:Fallback>
      </mc:AlternateContent>
    </p:spTree>
    <p:extLst>
      <p:ext uri="{BB962C8B-B14F-4D97-AF65-F5344CB8AC3E}">
        <p14:creationId xmlns:p14="http://schemas.microsoft.com/office/powerpoint/2010/main" val="39138097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457200"/>
                <a:ext cx="11125200" cy="6019800"/>
              </a:xfrm>
            </p:spPr>
            <p:txBody>
              <a:bodyPr>
                <a:noAutofit/>
              </a:bodyPr>
              <a:lstStyle/>
              <a:p>
                <a:pPr marL="0" indent="0">
                  <a:lnSpc>
                    <a:spcPct val="150000"/>
                  </a:lnSpc>
                  <a:buNone/>
                </a:pPr>
                <a:r>
                  <a:rPr lang="en-US" sz="2400" b="1" u="sng" dirty="0">
                    <a:solidFill>
                      <a:srgbClr val="00B0F0"/>
                    </a:solidFill>
                    <a:latin typeface="Times New Roman" pitchFamily="18" charset="0"/>
                    <a:cs typeface="Times New Roman" pitchFamily="18" charset="0"/>
                  </a:rPr>
                  <a:t>Oils are used </a:t>
                </a:r>
              </a:p>
              <a:p>
                <a:pPr>
                  <a:lnSpc>
                    <a:spcPct val="150000"/>
                  </a:lnSpc>
                  <a:buFont typeface="Wingdings" pitchFamily="2" charset="2"/>
                  <a:buChar char="ü"/>
                </a:pPr>
                <a:r>
                  <a:rPr lang="en-US" sz="2400" dirty="0">
                    <a:latin typeface="Times New Roman" pitchFamily="18" charset="0"/>
                    <a:cs typeface="Times New Roman" pitchFamily="18" charset="0"/>
                  </a:rPr>
                  <a:t>For bearing temperature above 12</a:t>
                </a:r>
                <a14:m>
                  <m:oMath xmlns:m="http://schemas.openxmlformats.org/officeDocument/2006/math">
                    <m:sSup>
                      <m:sSupPr>
                        <m:ctrlPr>
                          <a:rPr lang="en-US" sz="2400" i="1">
                            <a:latin typeface="Cambria Math" panose="02040503050406030204" pitchFamily="18" charset="0"/>
                            <a:cs typeface="Times New Roman" pitchFamily="18" charset="0"/>
                          </a:rPr>
                        </m:ctrlPr>
                      </m:sSupPr>
                      <m:e>
                        <m:r>
                          <a:rPr lang="en-US" sz="2400" i="1">
                            <a:latin typeface="Cambria Math"/>
                            <a:cs typeface="Times New Roman" pitchFamily="18" charset="0"/>
                          </a:rPr>
                          <m:t>0</m:t>
                        </m:r>
                      </m:e>
                      <m:sup>
                        <m:r>
                          <a:rPr lang="en-US" sz="2400" i="1">
                            <a:latin typeface="Cambria Math"/>
                            <a:cs typeface="Times New Roman" pitchFamily="18" charset="0"/>
                          </a:rPr>
                          <m:t>0</m:t>
                        </m:r>
                      </m:sup>
                    </m:sSup>
                  </m:oMath>
                </a14:m>
                <a:r>
                  <a:rPr lang="en-US" sz="2400" dirty="0">
                    <a:latin typeface="Times New Roman" pitchFamily="18" charset="0"/>
                    <a:cs typeface="Times New Roman" pitchFamily="18" charset="0"/>
                  </a:rPr>
                  <a:t>C,</a:t>
                </a:r>
              </a:p>
              <a:p>
                <a:pPr>
                  <a:lnSpc>
                    <a:spcPct val="150000"/>
                  </a:lnSpc>
                  <a:buFont typeface="Wingdings" pitchFamily="2" charset="2"/>
                  <a:buChar char="ü"/>
                </a:pPr>
                <a:r>
                  <a:rPr lang="en-US" sz="2400" dirty="0">
                    <a:latin typeface="Times New Roman" pitchFamily="18" charset="0"/>
                    <a:cs typeface="Times New Roman" pitchFamily="18" charset="0"/>
                  </a:rPr>
                  <a:t>With higher speed factors up to 500, 000 [𝑚𝑚 𝑟𝑒𝑣/𝑚𝑖𝑛]</a:t>
                </a:r>
              </a:p>
              <a:p>
                <a:pPr>
                  <a:lnSpc>
                    <a:spcPct val="150000"/>
                  </a:lnSpc>
                  <a:buFont typeface="Wingdings" pitchFamily="2" charset="2"/>
                  <a:buChar char="ü"/>
                </a:pPr>
                <a:r>
                  <a:rPr lang="en-US" sz="2400" dirty="0">
                    <a:latin typeface="Times New Roman" pitchFamily="18" charset="0"/>
                    <a:cs typeface="Times New Roman" pitchFamily="18" charset="0"/>
                  </a:rPr>
                  <a:t>For all types of bearing designs, and </a:t>
                </a:r>
              </a:p>
              <a:p>
                <a:pPr>
                  <a:lnSpc>
                    <a:spcPct val="150000"/>
                  </a:lnSpc>
                  <a:buFont typeface="Wingdings" pitchFamily="2" charset="2"/>
                  <a:buChar char="ü"/>
                </a:pPr>
                <a:r>
                  <a:rPr lang="en-US" sz="2400" dirty="0">
                    <a:latin typeface="Times New Roman" pitchFamily="18" charset="0"/>
                    <a:cs typeface="Times New Roman" pitchFamily="18" charset="0"/>
                  </a:rPr>
                  <a:t>Complex housing design. </a:t>
                </a:r>
              </a:p>
              <a:p>
                <a:pPr marL="0" indent="0" algn="just">
                  <a:lnSpc>
                    <a:spcPct val="150000"/>
                  </a:lnSpc>
                  <a:buNone/>
                </a:pPr>
                <a:r>
                  <a:rPr lang="en-US" sz="2400" dirty="0">
                    <a:latin typeface="Times New Roman" pitchFamily="18" charset="0"/>
                    <a:cs typeface="Times New Roman" pitchFamily="18" charset="0"/>
                  </a:rPr>
                  <a:t>Generally, the grease should not fill more than three-quarters of the total available free space in the cover. </a:t>
                </a:r>
              </a:p>
              <a:p>
                <a:pPr marL="0" indent="0" algn="just">
                  <a:lnSpc>
                    <a:spcPct val="150000"/>
                  </a:lnSpc>
                  <a:buNone/>
                </a:pPr>
                <a:r>
                  <a:rPr lang="en-US" sz="2400" dirty="0">
                    <a:latin typeface="Times New Roman" pitchFamily="18" charset="0"/>
                    <a:cs typeface="Times New Roman" pitchFamily="18" charset="0"/>
                  </a:rPr>
                  <a:t>When oils are applied to lubricate bearings, bath or splash system may be used for low speeds; pressure calculating and oil mist systems are used for high speeds.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457200"/>
                <a:ext cx="11125200" cy="6019800"/>
              </a:xfrm>
              <a:blipFill>
                <a:blip r:embed="rId2"/>
                <a:stretch>
                  <a:fillRect l="-822" r="-822"/>
                </a:stretch>
              </a:blipFill>
            </p:spPr>
            <p:txBody>
              <a:bodyPr/>
              <a:lstStyle/>
              <a:p>
                <a:r>
                  <a:rPr lang="en-US">
                    <a:noFill/>
                  </a:rPr>
                  <a:t> </a:t>
                </a:r>
              </a:p>
            </p:txBody>
          </p:sp>
        </mc:Fallback>
      </mc:AlternateContent>
      <p:sp>
        <p:nvSpPr>
          <p:cNvPr id="6" name="Title 1">
            <a:extLst>
              <a:ext uri="{FF2B5EF4-FFF2-40B4-BE49-F238E27FC236}">
                <a16:creationId xmlns:a16="http://schemas.microsoft.com/office/drawing/2014/main" id="{2747277A-A12A-45B1-9516-4FE02CB55971}"/>
              </a:ext>
            </a:extLst>
          </p:cNvPr>
          <p:cNvSpPr>
            <a:spLocks noGrp="1"/>
          </p:cNvSpPr>
          <p:nvPr>
            <p:ph type="title"/>
          </p:nvPr>
        </p:nvSpPr>
        <p:spPr>
          <a:xfrm>
            <a:off x="2551043" y="137319"/>
            <a:ext cx="9296400" cy="639762"/>
          </a:xfrm>
        </p:spPr>
        <p:txBody>
          <a:bodyPr>
            <a:normAutofit/>
          </a:bodyPr>
          <a:lstStyle/>
          <a:p>
            <a:pPr algn="r">
              <a:defRPr/>
            </a:pPr>
            <a:r>
              <a:rPr lang="en-US" sz="2800" dirty="0">
                <a:solidFill>
                  <a:schemeClr val="tx1"/>
                </a:solidFill>
                <a:latin typeface="Times New Roman" panose="02020603050405020304" pitchFamily="18" charset="0"/>
                <a:cs typeface="Times New Roman" panose="02020603050405020304" pitchFamily="18" charset="0"/>
              </a:rPr>
              <a:t>Cont. </a:t>
            </a:r>
          </a:p>
        </p:txBody>
      </p:sp>
    </p:spTree>
    <p:extLst>
      <p:ext uri="{BB962C8B-B14F-4D97-AF65-F5344CB8AC3E}">
        <p14:creationId xmlns:p14="http://schemas.microsoft.com/office/powerpoint/2010/main" val="371501179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381000"/>
            <a:ext cx="4572000" cy="609600"/>
          </a:xfrm>
          <a:ln>
            <a:solidFill>
              <a:schemeClr val="accent1"/>
            </a:solidFill>
          </a:ln>
        </p:spPr>
        <p:txBody>
          <a:bodyPr>
            <a:noAutofit/>
          </a:bodyPr>
          <a:lstStyle/>
          <a:p>
            <a:pPr lvl="0">
              <a:spcBef>
                <a:spcPct val="20000"/>
              </a:spcBef>
            </a:pPr>
            <a:r>
              <a:rPr lang="en-US" sz="3200" b="1" dirty="0">
                <a:solidFill>
                  <a:srgbClr val="FF0000"/>
                </a:solidFill>
                <a:latin typeface="Lucida Calligraphy" panose="03010101010101010101" pitchFamily="66" charset="0"/>
                <a:ea typeface="+mn-ea"/>
                <a:cs typeface="Times New Roman" pitchFamily="18" charset="0"/>
              </a:rPr>
              <a:t>3.3 Gear Damages </a:t>
            </a:r>
            <a:endParaRPr lang="en-US" sz="3200" b="1" dirty="0">
              <a:solidFill>
                <a:srgbClr val="FF0000"/>
              </a:solidFill>
              <a:latin typeface="Lucida Calligraphy" panose="03010101010101010101" pitchFamily="66" charset="0"/>
              <a:cs typeface="Times New Roman" pitchFamily="18" charset="0"/>
            </a:endParaRPr>
          </a:p>
        </p:txBody>
      </p:sp>
      <p:sp>
        <p:nvSpPr>
          <p:cNvPr id="3" name="Content Placeholder 2"/>
          <p:cNvSpPr>
            <a:spLocks noGrp="1"/>
          </p:cNvSpPr>
          <p:nvPr>
            <p:ph idx="1"/>
          </p:nvPr>
        </p:nvSpPr>
        <p:spPr>
          <a:xfrm>
            <a:off x="457200" y="1143001"/>
            <a:ext cx="11430000" cy="4983163"/>
          </a:xfrm>
        </p:spPr>
        <p:txBody>
          <a:bodyPr>
            <a:normAutofit/>
          </a:bodyPr>
          <a:lstStyle/>
          <a:p>
            <a:pPr marL="0" indent="0" algn="just">
              <a:lnSpc>
                <a:spcPct val="160000"/>
              </a:lnSpc>
              <a:buNone/>
            </a:pPr>
            <a:r>
              <a:rPr lang="en-US" dirty="0">
                <a:latin typeface="Times New Roman" pitchFamily="18" charset="0"/>
                <a:cs typeface="Times New Roman" pitchFamily="18" charset="0"/>
              </a:rPr>
              <a:t>A gear pair has not failed until it can no longer be run. </a:t>
            </a:r>
          </a:p>
          <a:p>
            <a:pPr marL="0" indent="0" algn="just">
              <a:lnSpc>
                <a:spcPct val="160000"/>
              </a:lnSpc>
              <a:buNone/>
            </a:pPr>
            <a:r>
              <a:rPr lang="en-US" dirty="0">
                <a:latin typeface="Times New Roman" pitchFamily="18" charset="0"/>
                <a:cs typeface="Times New Roman" pitchFamily="18" charset="0"/>
              </a:rPr>
              <a:t>This condition is reached when any one or both of the  following has occurred:-</a:t>
            </a:r>
          </a:p>
          <a:p>
            <a:pPr marL="0" indent="0" algn="just">
              <a:lnSpc>
                <a:spcPct val="160000"/>
              </a:lnSpc>
              <a:buNone/>
            </a:pPr>
            <a:r>
              <a:rPr lang="en-US" dirty="0">
                <a:latin typeface="Times New Roman" pitchFamily="18" charset="0"/>
                <a:cs typeface="Times New Roman" pitchFamily="18" charset="0"/>
              </a:rPr>
              <a:t>One or more teeth have broken away preventing transmission;</a:t>
            </a:r>
          </a:p>
          <a:p>
            <a:pPr marL="0" indent="0" algn="just">
              <a:lnSpc>
                <a:spcPct val="160000"/>
              </a:lnSpc>
              <a:buNone/>
            </a:pPr>
            <a:r>
              <a:rPr lang="en-US" dirty="0">
                <a:latin typeface="Times New Roman" pitchFamily="18" charset="0"/>
                <a:cs typeface="Times New Roman" pitchFamily="18" charset="0"/>
              </a:rPr>
              <a:t>Teeth are so badly damaged or worn-out that unacceptable vibration and noise are set up when the gear runs </a:t>
            </a:r>
          </a:p>
        </p:txBody>
      </p:sp>
    </p:spTree>
    <p:extLst>
      <p:ext uri="{BB962C8B-B14F-4D97-AF65-F5344CB8AC3E}">
        <p14:creationId xmlns:p14="http://schemas.microsoft.com/office/powerpoint/2010/main" val="15024469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7620000" cy="381000"/>
          </a:xfrm>
          <a:ln>
            <a:solidFill>
              <a:schemeClr val="accent1"/>
            </a:solidFill>
          </a:ln>
        </p:spPr>
        <p:txBody>
          <a:bodyPr>
            <a:normAutofit fontScale="90000"/>
          </a:bodyPr>
          <a:lstStyle/>
          <a:p>
            <a:pPr lvl="0">
              <a:spcBef>
                <a:spcPct val="20000"/>
              </a:spcBef>
            </a:pPr>
            <a:r>
              <a:rPr lang="en-US" sz="2400" b="1" dirty="0">
                <a:solidFill>
                  <a:srgbClr val="00B050"/>
                </a:solidFill>
                <a:latin typeface="Times New Roman" pitchFamily="18" charset="0"/>
                <a:ea typeface="+mn-ea"/>
                <a:cs typeface="Times New Roman" pitchFamily="18" charset="0"/>
              </a:rPr>
              <a:t>Typical failures of gear</a:t>
            </a:r>
            <a:endParaRPr lang="en-US" sz="2400" b="1" dirty="0">
              <a:solidFill>
                <a:srgbClr val="00B050"/>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838200" y="609600"/>
          <a:ext cx="10515599" cy="5943600"/>
        </p:xfrm>
        <a:graphic>
          <a:graphicData uri="http://schemas.openxmlformats.org/drawingml/2006/table">
            <a:tbl>
              <a:tblPr firstRow="1" bandRow="1">
                <a:tableStyleId>{616DA210-FB5B-4158-B5E0-FEB733F419BA}</a:tableStyleId>
              </a:tblPr>
              <a:tblGrid>
                <a:gridCol w="2011680">
                  <a:extLst>
                    <a:ext uri="{9D8B030D-6E8A-4147-A177-3AD203B41FA5}">
                      <a16:colId xmlns:a16="http://schemas.microsoft.com/office/drawing/2014/main" val="20000"/>
                    </a:ext>
                  </a:extLst>
                </a:gridCol>
                <a:gridCol w="525780">
                  <a:extLst>
                    <a:ext uri="{9D8B030D-6E8A-4147-A177-3AD203B41FA5}">
                      <a16:colId xmlns:a16="http://schemas.microsoft.com/office/drawing/2014/main" val="20001"/>
                    </a:ext>
                  </a:extLst>
                </a:gridCol>
                <a:gridCol w="3223259">
                  <a:extLst>
                    <a:ext uri="{9D8B030D-6E8A-4147-A177-3AD203B41FA5}">
                      <a16:colId xmlns:a16="http://schemas.microsoft.com/office/drawing/2014/main" val="20002"/>
                    </a:ext>
                  </a:extLst>
                </a:gridCol>
                <a:gridCol w="2011680">
                  <a:extLst>
                    <a:ext uri="{9D8B030D-6E8A-4147-A177-3AD203B41FA5}">
                      <a16:colId xmlns:a16="http://schemas.microsoft.com/office/drawing/2014/main" val="20003"/>
                    </a:ext>
                  </a:extLst>
                </a:gridCol>
                <a:gridCol w="2743200">
                  <a:extLst>
                    <a:ext uri="{9D8B030D-6E8A-4147-A177-3AD203B41FA5}">
                      <a16:colId xmlns:a16="http://schemas.microsoft.com/office/drawing/2014/main" val="20004"/>
                    </a:ext>
                  </a:extLst>
                </a:gridCol>
              </a:tblGrid>
              <a:tr h="424543">
                <a:tc gridSpan="2">
                  <a:txBody>
                    <a:bodyPr/>
                    <a:lstStyle/>
                    <a:p>
                      <a:r>
                        <a:rPr lang="en-US" sz="2000" dirty="0"/>
                        <a:t>Gear failure</a:t>
                      </a:r>
                      <a:endParaRPr lang="en-US" sz="2000" b="1" dirty="0">
                        <a:latin typeface="Times New Roman" pitchFamily="18" charset="0"/>
                        <a:cs typeface="Times New Roman" pitchFamily="18" charset="0"/>
                      </a:endParaRPr>
                    </a:p>
                  </a:txBody>
                  <a:tcPr/>
                </a:tc>
                <a:tc hMerge="1">
                  <a:txBody>
                    <a:bodyPr/>
                    <a:lstStyle/>
                    <a:p>
                      <a:endParaRPr lang="en-US"/>
                    </a:p>
                  </a:txBody>
                  <a:tcPr/>
                </a:tc>
                <a:tc>
                  <a:txBody>
                    <a:bodyPr/>
                    <a:lstStyle/>
                    <a:p>
                      <a:r>
                        <a:rPr kumimoji="0" lang="en-US" sz="2000" u="none" strike="noStrike" kern="1200" cap="none" spc="0" normalizeH="0" baseline="0" noProof="0" dirty="0">
                          <a:ln>
                            <a:noFill/>
                          </a:ln>
                          <a:effectLst/>
                          <a:uLnTx/>
                          <a:uFillTx/>
                        </a:rPr>
                        <a:t>Characteristics</a:t>
                      </a:r>
                      <a:endParaRPr lang="en-US" sz="2000" b="1" dirty="0">
                        <a:latin typeface="Times New Roman" pitchFamily="18" charset="0"/>
                        <a:cs typeface="Times New Roman" pitchFamily="18" charset="0"/>
                      </a:endParaRPr>
                    </a:p>
                  </a:txBody>
                  <a:tcPr/>
                </a:tc>
                <a:tc>
                  <a:txBody>
                    <a:bodyPr/>
                    <a:lstStyle/>
                    <a:p>
                      <a:r>
                        <a:rPr kumimoji="0" lang="en-US" sz="2000" u="none" strike="noStrike" kern="1200" cap="none" spc="0" normalizeH="0" baseline="0" noProof="0" dirty="0">
                          <a:ln>
                            <a:noFill/>
                          </a:ln>
                          <a:effectLst/>
                          <a:uLnTx/>
                          <a:uFillTx/>
                        </a:rPr>
                        <a:t>Causes </a:t>
                      </a:r>
                      <a:endParaRPr lang="en-US" sz="2000" b="1" dirty="0">
                        <a:latin typeface="Times New Roman" pitchFamily="18" charset="0"/>
                        <a:cs typeface="Times New Roman"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effectLst/>
                          <a:uLnTx/>
                          <a:uFillTx/>
                        </a:rPr>
                        <a:t>Remedies </a:t>
                      </a:r>
                      <a:endParaRPr kumimoji="0" lang="en-US" sz="20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a:txBody>
                  <a:tcPr/>
                </a:tc>
                <a:extLst>
                  <a:ext uri="{0D108BD9-81ED-4DB2-BD59-A6C34878D82A}">
                    <a16:rowId xmlns:a16="http://schemas.microsoft.com/office/drawing/2014/main" val="10000"/>
                  </a:ext>
                </a:extLst>
              </a:tr>
              <a:tr h="424543">
                <a:tc gridSpan="5">
                  <a:txBody>
                    <a:bodyPr/>
                    <a:lstStyle/>
                    <a:p>
                      <a:r>
                        <a:rPr lang="en-US" sz="2000" dirty="0"/>
                        <a:t>1. Surface fatigue (pitting) </a:t>
                      </a:r>
                      <a:endParaRPr lang="en-US" sz="2000" b="1" dirty="0">
                        <a:solidFill>
                          <a:srgbClr val="FF0000"/>
                        </a:solidFill>
                        <a:latin typeface="Times New Roman" pitchFamily="18" charset="0"/>
                        <a:cs typeface="Times New Roman" pitchFamily="18" charset="0"/>
                      </a:endParaRPr>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037114">
                <a:tc>
                  <a:txBody>
                    <a:bodyPr/>
                    <a:lstStyle/>
                    <a:p>
                      <a:pPr marL="0" indent="0">
                        <a:buFont typeface="+mj-lt"/>
                        <a:buNone/>
                      </a:pPr>
                      <a:r>
                        <a:rPr lang="en-US" sz="2000" dirty="0"/>
                        <a:t>a</a:t>
                      </a:r>
                      <a:r>
                        <a:rPr lang="en-US" sz="2000" baseline="0" dirty="0"/>
                        <a:t>.</a:t>
                      </a:r>
                    </a:p>
                    <a:p>
                      <a:pPr marL="0" indent="0">
                        <a:buFont typeface="+mj-lt"/>
                        <a:buNone/>
                      </a:pPr>
                      <a:r>
                        <a:rPr lang="en-US" sz="2000" dirty="0"/>
                        <a:t>Progressive Pitting </a:t>
                      </a:r>
                      <a:endParaRPr lang="en-US" sz="2000" b="1" dirty="0">
                        <a:latin typeface="Times New Roman" pitchFamily="18" charset="0"/>
                        <a:cs typeface="Times New Roman" pitchFamily="18" charset="0"/>
                      </a:endParaRPr>
                    </a:p>
                  </a:txBody>
                  <a:tcPr/>
                </a:tc>
                <a:tc gridSpan="2">
                  <a:txBody>
                    <a:bodyPr/>
                    <a:lstStyle/>
                    <a:p>
                      <a:pPr marL="285750" indent="-285750">
                        <a:buFont typeface="Wingdings" pitchFamily="2" charset="2"/>
                        <a:buChar char="Ø"/>
                      </a:pPr>
                      <a:r>
                        <a:rPr lang="en-US" sz="2000" dirty="0"/>
                        <a:t>Pits continue to form with persistent running </a:t>
                      </a:r>
                    </a:p>
                    <a:p>
                      <a:pPr marL="285750" indent="-285750">
                        <a:buFont typeface="Wingdings" pitchFamily="2" charset="2"/>
                        <a:buChar char="Ø"/>
                      </a:pPr>
                      <a:r>
                        <a:rPr lang="en-US" sz="2000" dirty="0"/>
                        <a:t>Rapid increase may large pieces of teeth breaking away</a:t>
                      </a:r>
                      <a:r>
                        <a:rPr lang="en-US" sz="2000" baseline="0" dirty="0"/>
                        <a:t> </a:t>
                      </a:r>
                    </a:p>
                    <a:p>
                      <a:pPr marL="285750" indent="-285750">
                        <a:buFont typeface="Wingdings" pitchFamily="2" charset="2"/>
                        <a:buChar char="Ø"/>
                      </a:pPr>
                      <a:r>
                        <a:rPr lang="en-US" sz="2000" dirty="0"/>
                        <a:t>Continuous line of pitting reduces bending</a:t>
                      </a:r>
                      <a:r>
                        <a:rPr lang="en-US" sz="2000" baseline="0" dirty="0"/>
                        <a:t> </a:t>
                      </a:r>
                      <a:r>
                        <a:rPr lang="en-US" sz="2000" dirty="0"/>
                        <a:t>resistance in the affected tooth</a:t>
                      </a:r>
                      <a:endParaRPr lang="en-US" sz="2000" dirty="0">
                        <a:latin typeface="Times New Roman" pitchFamily="18" charset="0"/>
                        <a:cs typeface="Times New Roman" pitchFamily="18" charset="0"/>
                      </a:endParaRPr>
                    </a:p>
                  </a:txBody>
                  <a:tcPr/>
                </a:tc>
                <a:tc hMerge="1">
                  <a:txBody>
                    <a:bodyPr/>
                    <a:lstStyle/>
                    <a:p>
                      <a:endParaRPr lang="en-US" dirty="0"/>
                    </a:p>
                  </a:txBody>
                  <a:tcPr/>
                </a:tc>
                <a:tc>
                  <a:txBody>
                    <a:bodyPr/>
                    <a:lstStyle/>
                    <a:p>
                      <a:r>
                        <a:rPr lang="en-US" sz="2000" dirty="0"/>
                        <a:t>Over-stressing of gear </a:t>
                      </a:r>
                    </a:p>
                    <a:p>
                      <a:r>
                        <a:rPr lang="en-US" sz="2000" dirty="0"/>
                        <a:t>Material </a:t>
                      </a:r>
                      <a:endParaRPr lang="en-US" sz="2000" dirty="0">
                        <a:latin typeface="Times New Roman" pitchFamily="18" charset="0"/>
                        <a:cs typeface="Times New Roman" pitchFamily="18" charset="0"/>
                      </a:endParaRPr>
                    </a:p>
                  </a:txBody>
                  <a:tcPr/>
                </a:tc>
                <a:tc>
                  <a:txBody>
                    <a:bodyPr/>
                    <a:lstStyle/>
                    <a:p>
                      <a:r>
                        <a:rPr lang="en-US" sz="2000" dirty="0"/>
                        <a:t>Remove cause </a:t>
                      </a:r>
                    </a:p>
                    <a:p>
                      <a:r>
                        <a:rPr lang="en-US" sz="2000" dirty="0"/>
                        <a:t>of overload </a:t>
                      </a:r>
                    </a:p>
                    <a:p>
                      <a:r>
                        <a:rPr lang="en-US" sz="2000" dirty="0"/>
                        <a:t>(e.g. correct </a:t>
                      </a:r>
                    </a:p>
                    <a:p>
                      <a:r>
                        <a:rPr lang="en-US" sz="2000" dirty="0"/>
                        <a:t>alignment)</a:t>
                      </a:r>
                      <a:endParaRPr lang="en-US" sz="20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2057400">
                <a:tc>
                  <a:txBody>
                    <a:bodyPr/>
                    <a:lstStyle/>
                    <a:p>
                      <a:pPr marL="0" indent="0">
                        <a:buFont typeface="+mj-lt"/>
                        <a:buNone/>
                      </a:pPr>
                      <a:r>
                        <a:rPr lang="en-US" sz="2000" dirty="0"/>
                        <a:t>b. Deddendum</a:t>
                      </a:r>
                    </a:p>
                    <a:p>
                      <a:r>
                        <a:rPr lang="en-US" sz="2000" dirty="0"/>
                        <a:t>attrition  </a:t>
                      </a:r>
                      <a:endParaRPr lang="en-US" sz="2000" b="1" dirty="0">
                        <a:latin typeface="Times New Roman" pitchFamily="18" charset="0"/>
                        <a:cs typeface="Times New Roman" pitchFamily="18" charset="0"/>
                      </a:endParaRPr>
                    </a:p>
                  </a:txBody>
                  <a:tcPr/>
                </a:tc>
                <a:tc gridSpan="2">
                  <a:txBody>
                    <a:bodyPr/>
                    <a:lstStyle/>
                    <a:p>
                      <a:pPr marL="285750" indent="-285750">
                        <a:buFont typeface="Wingdings" pitchFamily="2" charset="2"/>
                        <a:buChar char="Ø"/>
                      </a:pPr>
                      <a:r>
                        <a:rPr lang="en-US" sz="2000" dirty="0"/>
                        <a:t>Dedendum covered by a</a:t>
                      </a:r>
                      <a:r>
                        <a:rPr lang="en-US" sz="2000" baseline="0" dirty="0"/>
                        <a:t> </a:t>
                      </a:r>
                      <a:r>
                        <a:rPr lang="en-US" sz="2000" dirty="0"/>
                        <a:t>large number of small pits (with mat appearance) formation of a step at the pitch after a continued running</a:t>
                      </a:r>
                      <a:endParaRPr lang="en-US" sz="2000" dirty="0">
                        <a:latin typeface="Times New Roman" pitchFamily="18" charset="0"/>
                        <a:cs typeface="Times New Roman" pitchFamily="18" charset="0"/>
                      </a:endParaRPr>
                    </a:p>
                  </a:txBody>
                  <a:tcPr/>
                </a:tc>
                <a:tc hMerge="1">
                  <a:txBody>
                    <a:bodyPr/>
                    <a:lstStyle/>
                    <a:p>
                      <a:endParaRPr lang="en-US"/>
                    </a:p>
                  </a:txBody>
                  <a:tcPr/>
                </a:tc>
                <a:tc>
                  <a:txBody>
                    <a:bodyPr/>
                    <a:lstStyle/>
                    <a:p>
                      <a:r>
                        <a:rPr lang="en-US" sz="2000" dirty="0"/>
                        <a:t>Possibly vibration in the </a:t>
                      </a:r>
                    </a:p>
                    <a:p>
                      <a:r>
                        <a:rPr lang="en-US" sz="2000" dirty="0"/>
                        <a:t>gear unit</a:t>
                      </a:r>
                      <a:endParaRPr lang="en-US" sz="2000" dirty="0">
                        <a:latin typeface="Times New Roman" pitchFamily="18" charset="0"/>
                        <a:cs typeface="Times New Roman" pitchFamily="18" charset="0"/>
                      </a:endParaRPr>
                    </a:p>
                  </a:txBody>
                  <a:tcPr/>
                </a:tc>
                <a:tc>
                  <a:txBody>
                    <a:bodyPr/>
                    <a:lstStyle/>
                    <a:p>
                      <a:r>
                        <a:rPr lang="en-US" sz="2000" dirty="0"/>
                        <a:t>Use of more </a:t>
                      </a:r>
                    </a:p>
                    <a:p>
                      <a:r>
                        <a:rPr lang="en-US" sz="2000" dirty="0"/>
                        <a:t>viscous </a:t>
                      </a:r>
                    </a:p>
                    <a:p>
                      <a:r>
                        <a:rPr lang="en-US" sz="2000" dirty="0"/>
                        <a:t>lubricant</a:t>
                      </a:r>
                      <a:endParaRPr lang="en-US" sz="200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29779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828800" y="533400"/>
          <a:ext cx="8686800" cy="6553200"/>
        </p:xfrm>
        <a:graphic>
          <a:graphicData uri="http://schemas.openxmlformats.org/drawingml/2006/table">
            <a:tbl>
              <a:tblPr firstRow="1" bandRow="1">
                <a:tableStyleId>{616DA210-FB5B-4158-B5E0-FEB733F419BA}</a:tableStyleId>
              </a:tblPr>
              <a:tblGrid>
                <a:gridCol w="11430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28600">
                  <a:extLst>
                    <a:ext uri="{9D8B030D-6E8A-4147-A177-3AD203B41FA5}">
                      <a16:colId xmlns:a16="http://schemas.microsoft.com/office/drawing/2014/main" val="20002"/>
                    </a:ext>
                  </a:extLst>
                </a:gridCol>
                <a:gridCol w="2381250">
                  <a:extLst>
                    <a:ext uri="{9D8B030D-6E8A-4147-A177-3AD203B41FA5}">
                      <a16:colId xmlns:a16="http://schemas.microsoft.com/office/drawing/2014/main" val="20003"/>
                    </a:ext>
                  </a:extLst>
                </a:gridCol>
                <a:gridCol w="133350">
                  <a:extLst>
                    <a:ext uri="{9D8B030D-6E8A-4147-A177-3AD203B41FA5}">
                      <a16:colId xmlns:a16="http://schemas.microsoft.com/office/drawing/2014/main" val="20004"/>
                    </a:ext>
                  </a:extLst>
                </a:gridCol>
                <a:gridCol w="2209800">
                  <a:extLst>
                    <a:ext uri="{9D8B030D-6E8A-4147-A177-3AD203B41FA5}">
                      <a16:colId xmlns:a16="http://schemas.microsoft.com/office/drawing/2014/main" val="20005"/>
                    </a:ext>
                  </a:extLst>
                </a:gridCol>
              </a:tblGrid>
              <a:tr h="370840">
                <a:tc gridSpan="6">
                  <a:txBody>
                    <a:bodyPr/>
                    <a:lstStyle/>
                    <a:p>
                      <a:r>
                        <a:rPr lang="en-US" sz="2000" dirty="0"/>
                        <a:t>2. Scuffing </a:t>
                      </a:r>
                      <a:endParaRPr lang="en-US" sz="2000" b="1" dirty="0">
                        <a:solidFill>
                          <a:srgbClr val="FF0000"/>
                        </a:solidFill>
                        <a:latin typeface="Times New Roman" pitchFamily="18" charset="0"/>
                        <a:cs typeface="Times New Roman" pitchFamily="18" charset="0"/>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0840">
                <a:tc>
                  <a:txBody>
                    <a:bodyPr/>
                    <a:lstStyle/>
                    <a:p>
                      <a:r>
                        <a:rPr lang="en-US" sz="2000" dirty="0"/>
                        <a:t>a. Light </a:t>
                      </a:r>
                    </a:p>
                    <a:p>
                      <a:r>
                        <a:rPr lang="en-US" sz="2000" dirty="0"/>
                        <a:t>scuffing</a:t>
                      </a:r>
                      <a:endParaRPr lang="en-US" sz="2000" b="1" dirty="0">
                        <a:latin typeface="Times New Roman" pitchFamily="18" charset="0"/>
                        <a:cs typeface="Times New Roman" pitchFamily="18" charset="0"/>
                      </a:endParaRPr>
                    </a:p>
                  </a:txBody>
                  <a:tcPr/>
                </a:tc>
                <a:tc gridSpan="2">
                  <a:txBody>
                    <a:bodyPr/>
                    <a:lstStyle/>
                    <a:p>
                      <a:pPr marL="342900" indent="-342900">
                        <a:buFont typeface="Wingdings" pitchFamily="2" charset="2"/>
                        <a:buChar char="ü"/>
                      </a:pPr>
                      <a:r>
                        <a:rPr lang="en-US" sz="2000" dirty="0"/>
                        <a:t>Tooth surfaces appear dull and slightly rough in comparison with un-affected areas</a:t>
                      </a:r>
                    </a:p>
                    <a:p>
                      <a:pPr marL="342900" indent="-342900">
                        <a:buFont typeface="Wingdings" pitchFamily="2" charset="2"/>
                        <a:buChar char="ü"/>
                      </a:pPr>
                      <a:r>
                        <a:rPr lang="en-US" sz="2000" dirty="0"/>
                        <a:t>Wear in the direction of sliding at the tip and root of the engaging teeth</a:t>
                      </a:r>
                      <a:endParaRPr lang="en-US" sz="2000" dirty="0">
                        <a:latin typeface="Times New Roman" pitchFamily="18" charset="0"/>
                        <a:cs typeface="Times New Roman" pitchFamily="18" charset="0"/>
                      </a:endParaRPr>
                    </a:p>
                  </a:txBody>
                  <a:tcPr/>
                </a:tc>
                <a:tc hMerge="1">
                  <a:txBody>
                    <a:bodyPr/>
                    <a:lstStyle/>
                    <a:p>
                      <a:endParaRPr lang="en-US"/>
                    </a:p>
                  </a:txBody>
                  <a:tcPr/>
                </a:tc>
                <a:tc gridSpan="2">
                  <a:txBody>
                    <a:bodyPr/>
                    <a:lstStyle/>
                    <a:p>
                      <a:pPr marL="342900" indent="-342900">
                        <a:buFont typeface="Wingdings" pitchFamily="2" charset="2"/>
                        <a:buChar char="ü"/>
                      </a:pPr>
                      <a:r>
                        <a:rPr lang="en-US" sz="2000" dirty="0"/>
                        <a:t>Disruption of the lubricant film with the gear tooth surfaces temperature reaching critical temperature of lubricating oil </a:t>
                      </a:r>
                      <a:endParaRPr lang="en-US" sz="2000" dirty="0">
                        <a:latin typeface="Times New Roman" pitchFamily="18" charset="0"/>
                        <a:cs typeface="Times New Roman" pitchFamily="18" charset="0"/>
                      </a:endParaRPr>
                    </a:p>
                  </a:txBody>
                  <a:tcPr/>
                </a:tc>
                <a:tc hMerge="1">
                  <a:txBody>
                    <a:bodyPr/>
                    <a:lstStyle/>
                    <a:p>
                      <a:endParaRPr lang="en-US" dirty="0"/>
                    </a:p>
                  </a:txBody>
                  <a:tcPr/>
                </a:tc>
                <a:tc>
                  <a:txBody>
                    <a:bodyPr/>
                    <a:lstStyle/>
                    <a:p>
                      <a:r>
                        <a:rPr lang="en-US" sz="2000" dirty="0"/>
                        <a:t>Use of high grade </a:t>
                      </a:r>
                    </a:p>
                    <a:p>
                      <a:r>
                        <a:rPr lang="en-US" sz="2000" dirty="0"/>
                        <a:t>oils with higher </a:t>
                      </a:r>
                    </a:p>
                    <a:p>
                      <a:r>
                        <a:rPr lang="en-US" sz="2000" dirty="0"/>
                        <a:t>temperature</a:t>
                      </a:r>
                      <a:endParaRPr lang="en-US" sz="20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924560">
                <a:tc>
                  <a:txBody>
                    <a:bodyPr/>
                    <a:lstStyle/>
                    <a:p>
                      <a:r>
                        <a:rPr lang="en-US" sz="2000" dirty="0"/>
                        <a:t>b. Heavy </a:t>
                      </a:r>
                    </a:p>
                    <a:p>
                      <a:r>
                        <a:rPr lang="en-US" sz="2000" dirty="0"/>
                        <a:t>scuffing</a:t>
                      </a:r>
                      <a:endParaRPr lang="en-US" sz="2000" b="1" dirty="0">
                        <a:latin typeface="Times New Roman" pitchFamily="18" charset="0"/>
                        <a:cs typeface="Times New Roman" pitchFamily="18" charset="0"/>
                      </a:endParaRPr>
                    </a:p>
                  </a:txBody>
                  <a:tcPr/>
                </a:tc>
                <a:tc gridSpan="2">
                  <a:txBody>
                    <a:bodyPr/>
                    <a:lstStyle/>
                    <a:p>
                      <a:r>
                        <a:rPr lang="en-US" sz="2000" dirty="0"/>
                        <a:t>Tooth surfaces severely </a:t>
                      </a:r>
                    </a:p>
                    <a:p>
                      <a:r>
                        <a:rPr lang="en-US" sz="2000" dirty="0"/>
                        <a:t>roughened as a result of </a:t>
                      </a:r>
                    </a:p>
                    <a:p>
                      <a:r>
                        <a:rPr lang="en-US" sz="2000" dirty="0"/>
                        <a:t>unchecked adhesive wear </a:t>
                      </a:r>
                      <a:endParaRPr lang="en-US" sz="2000" dirty="0">
                        <a:latin typeface="Times New Roman" pitchFamily="18" charset="0"/>
                        <a:cs typeface="Times New Roman" pitchFamily="18" charset="0"/>
                      </a:endParaRPr>
                    </a:p>
                  </a:txBody>
                  <a:tcPr/>
                </a:tc>
                <a:tc hMerge="1">
                  <a:txBody>
                    <a:bodyPr/>
                    <a:lstStyle/>
                    <a:p>
                      <a:endParaRPr lang="en-US"/>
                    </a:p>
                  </a:txBody>
                  <a:tcPr/>
                </a:tc>
                <a:tc gridSpan="2">
                  <a:txBody>
                    <a:bodyPr/>
                    <a:lstStyle/>
                    <a:p>
                      <a:r>
                        <a:rPr lang="en-US" sz="2000" dirty="0"/>
                        <a:t>Use of low viscous oils </a:t>
                      </a:r>
                    </a:p>
                    <a:p>
                      <a:r>
                        <a:rPr lang="en-US" sz="2000" dirty="0"/>
                        <a:t>Shortage of lubricant  </a:t>
                      </a:r>
                      <a:endParaRPr lang="en-US" sz="2000" dirty="0">
                        <a:latin typeface="Times New Roman" pitchFamily="18" charset="0"/>
                        <a:cs typeface="Times New Roman" pitchFamily="18" charset="0"/>
                      </a:endParaRPr>
                    </a:p>
                  </a:txBody>
                  <a:tcPr/>
                </a:tc>
                <a:tc hMerge="1">
                  <a:txBody>
                    <a:bodyPr/>
                    <a:lstStyle/>
                    <a:p>
                      <a:endParaRPr lang="en-US" dirty="0"/>
                    </a:p>
                  </a:txBody>
                  <a:tcPr/>
                </a:tc>
                <a:tc>
                  <a:txBody>
                    <a:bodyPr/>
                    <a:lstStyle/>
                    <a:p>
                      <a:r>
                        <a:rPr lang="en-US" sz="2000" dirty="0"/>
                        <a:t>Avoid repeated </a:t>
                      </a:r>
                    </a:p>
                    <a:p>
                      <a:r>
                        <a:rPr lang="en-US" sz="2000" dirty="0"/>
                        <a:t>light scuffing  </a:t>
                      </a:r>
                      <a:endParaRPr lang="en-US" sz="20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gridSpan="6">
                  <a:txBody>
                    <a:bodyPr/>
                    <a:lstStyle/>
                    <a:p>
                      <a:r>
                        <a:rPr lang="en-US" sz="2000" dirty="0"/>
                        <a:t>3. Abrasive wear</a:t>
                      </a:r>
                      <a:endParaRPr lang="en-US" sz="2000" b="1" dirty="0">
                        <a:solidFill>
                          <a:srgbClr val="FF0000"/>
                        </a:solidFill>
                        <a:latin typeface="Times New Roman" pitchFamily="18" charset="0"/>
                        <a:cs typeface="Times New Roman" pitchFamily="18" charset="0"/>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370840">
                <a:tc>
                  <a:txBody>
                    <a:bodyPr/>
                    <a:lstStyle/>
                    <a:p>
                      <a:pPr algn="just"/>
                      <a:r>
                        <a:rPr lang="en-US" sz="2000" dirty="0"/>
                        <a:t>a. Foreign </a:t>
                      </a:r>
                    </a:p>
                    <a:p>
                      <a:pPr algn="just"/>
                      <a:r>
                        <a:rPr lang="en-US" sz="2000" dirty="0"/>
                        <a:t>matter in oil</a:t>
                      </a:r>
                      <a:endParaRPr lang="en-US" sz="2000" b="1" dirty="0">
                        <a:latin typeface="Times New Roman" pitchFamily="18" charset="0"/>
                        <a:cs typeface="Times New Roman" pitchFamily="18" charset="0"/>
                      </a:endParaRPr>
                    </a:p>
                  </a:txBody>
                  <a:tcPr/>
                </a:tc>
                <a:tc>
                  <a:txBody>
                    <a:bodyPr/>
                    <a:lstStyle/>
                    <a:p>
                      <a:pPr algn="just"/>
                      <a:r>
                        <a:rPr lang="en-US" sz="2000" dirty="0"/>
                        <a:t>Grooves are cut in the tooth flanks in the</a:t>
                      </a:r>
                      <a:r>
                        <a:rPr lang="en-US" sz="2000" baseline="0" dirty="0"/>
                        <a:t> </a:t>
                      </a:r>
                      <a:r>
                        <a:rPr lang="en-US" sz="2000" dirty="0"/>
                        <a:t>direction of the sliding </a:t>
                      </a:r>
                      <a:endParaRPr lang="en-US" sz="2000" dirty="0">
                        <a:latin typeface="Times New Roman" pitchFamily="18" charset="0"/>
                        <a:cs typeface="Times New Roman" pitchFamily="18" charset="0"/>
                      </a:endParaRPr>
                    </a:p>
                  </a:txBody>
                  <a:tcPr/>
                </a:tc>
                <a:tc gridSpan="2">
                  <a:txBody>
                    <a:bodyPr/>
                    <a:lstStyle/>
                    <a:p>
                      <a:pPr algn="just"/>
                      <a:r>
                        <a:rPr lang="en-US" sz="2000" dirty="0"/>
                        <a:t>Dirt falling in an open gear Inadequate initial gear cleaning </a:t>
                      </a:r>
                    </a:p>
                    <a:p>
                      <a:pPr marL="342900" indent="-342900" algn="just">
                        <a:buFont typeface="Wingdings" pitchFamily="2" charset="2"/>
                        <a:buChar char="ü"/>
                      </a:pPr>
                      <a:r>
                        <a:rPr lang="en-US" sz="2000" dirty="0"/>
                        <a:t>Dislodged scale in oil supply pipes</a:t>
                      </a:r>
                      <a:endParaRPr lang="en-US" sz="2000" dirty="0">
                        <a:latin typeface="Times New Roman" pitchFamily="18" charset="0"/>
                        <a:cs typeface="Times New Roman" pitchFamily="18" charset="0"/>
                      </a:endParaRPr>
                    </a:p>
                  </a:txBody>
                  <a:tcPr/>
                </a:tc>
                <a:tc hMerge="1">
                  <a:txBody>
                    <a:bodyPr/>
                    <a:lstStyle/>
                    <a:p>
                      <a:endParaRPr lang="en-US" sz="2000" dirty="0">
                        <a:latin typeface="Times New Roman" pitchFamily="18" charset="0"/>
                        <a:cs typeface="Times New Roman" pitchFamily="18" charset="0"/>
                      </a:endParaRPr>
                    </a:p>
                  </a:txBody>
                  <a:tcPr/>
                </a:tc>
                <a:tc gridSpan="2">
                  <a:txBody>
                    <a:bodyPr/>
                    <a:lstStyle/>
                    <a:p>
                      <a:pPr marL="342900" indent="-342900" algn="just">
                        <a:buFont typeface="Wingdings" pitchFamily="2" charset="2"/>
                        <a:buChar char="ü"/>
                      </a:pPr>
                      <a:r>
                        <a:rPr lang="en-US" sz="2000" dirty="0"/>
                        <a:t>Use</a:t>
                      </a:r>
                      <a:r>
                        <a:rPr lang="en-US" sz="2000" baseline="0" dirty="0"/>
                        <a:t> </a:t>
                      </a:r>
                      <a:r>
                        <a:rPr lang="en-US" sz="2000" dirty="0"/>
                        <a:t>clean lubricant</a:t>
                      </a:r>
                      <a:r>
                        <a:rPr lang="en-US" sz="2000" baseline="0" dirty="0"/>
                        <a:t> </a:t>
                      </a:r>
                      <a:r>
                        <a:rPr lang="en-US" sz="2000" dirty="0"/>
                        <a:t>Prevent dirt from entering system</a:t>
                      </a:r>
                      <a:r>
                        <a:rPr lang="en-US" sz="2000" baseline="0" dirty="0"/>
                        <a:t> </a:t>
                      </a:r>
                      <a:r>
                        <a:rPr lang="en-US" sz="2000" dirty="0"/>
                        <a:t>periodic flushing of gear unit </a:t>
                      </a:r>
                      <a:endParaRPr lang="en-US" sz="2000" dirty="0">
                        <a:latin typeface="Times New Roman" pitchFamily="18" charset="0"/>
                        <a:cs typeface="Times New Roman" pitchFamily="18" charset="0"/>
                      </a:endParaRPr>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6" name="Title 1">
            <a:extLst>
              <a:ext uri="{FF2B5EF4-FFF2-40B4-BE49-F238E27FC236}">
                <a16:creationId xmlns:a16="http://schemas.microsoft.com/office/drawing/2014/main" id="{3DAB062A-C57E-4345-B037-D84CB0B45685}"/>
              </a:ext>
            </a:extLst>
          </p:cNvPr>
          <p:cNvSpPr>
            <a:spLocks noGrp="1"/>
          </p:cNvSpPr>
          <p:nvPr>
            <p:ph type="title"/>
          </p:nvPr>
        </p:nvSpPr>
        <p:spPr>
          <a:xfrm>
            <a:off x="2604052" y="0"/>
            <a:ext cx="9296400" cy="639762"/>
          </a:xfrm>
        </p:spPr>
        <p:txBody>
          <a:bodyPr>
            <a:normAutofit/>
          </a:bodyPr>
          <a:lstStyle/>
          <a:p>
            <a:pPr algn="r">
              <a:defRPr/>
            </a:pPr>
            <a:r>
              <a:rPr lang="en-US" sz="2800" dirty="0">
                <a:solidFill>
                  <a:schemeClr val="tx1"/>
                </a:solidFill>
                <a:latin typeface="Times New Roman" panose="02020603050405020304" pitchFamily="18" charset="0"/>
                <a:cs typeface="Times New Roman" panose="02020603050405020304" pitchFamily="18" charset="0"/>
              </a:rPr>
              <a:t>Cont. </a:t>
            </a:r>
          </a:p>
        </p:txBody>
      </p:sp>
    </p:spTree>
    <p:extLst>
      <p:ext uri="{BB962C8B-B14F-4D97-AF65-F5344CB8AC3E}">
        <p14:creationId xmlns:p14="http://schemas.microsoft.com/office/powerpoint/2010/main" val="2667119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646" y="260032"/>
            <a:ext cx="10515600" cy="1050608"/>
          </a:xfrm>
        </p:spPr>
        <p:txBody>
          <a:bodyPr>
            <a:normAutofit/>
          </a:bodyPr>
          <a:lstStyle/>
          <a:p>
            <a:r>
              <a:rPr lang="en-US" sz="3200" dirty="0">
                <a:solidFill>
                  <a:srgbClr val="FF0000"/>
                </a:solidFill>
                <a:latin typeface="Times New Roman" pitchFamily="18" charset="0"/>
                <a:cs typeface="Times New Roman" pitchFamily="18" charset="0"/>
              </a:rPr>
              <a:t>Changing view on equipment failures </a:t>
            </a:r>
          </a:p>
        </p:txBody>
      </p:sp>
      <p:pic>
        <p:nvPicPr>
          <p:cNvPr id="4" name="Content Placeholder 3"/>
          <p:cNvPicPr>
            <a:picLocks noGrp="1" noChangeAspect="1"/>
          </p:cNvPicPr>
          <p:nvPr>
            <p:ph idx="1"/>
          </p:nvPr>
        </p:nvPicPr>
        <p:blipFill>
          <a:blip r:embed="rId2"/>
          <a:stretch>
            <a:fillRect/>
          </a:stretch>
        </p:blipFill>
        <p:spPr>
          <a:xfrm>
            <a:off x="1389914" y="1310640"/>
            <a:ext cx="9460965" cy="524968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3366259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0800" y="381001"/>
            <a:ext cx="7022844" cy="574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534318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304800"/>
            <a:ext cx="5638800" cy="1066800"/>
          </a:xfrm>
          <a:ln>
            <a:solidFill>
              <a:schemeClr val="accent1"/>
            </a:solidFill>
          </a:ln>
        </p:spPr>
        <p:txBody>
          <a:bodyPr>
            <a:normAutofit/>
          </a:bodyPr>
          <a:lstStyle/>
          <a:p>
            <a:pPr lvl="0">
              <a:spcBef>
                <a:spcPct val="20000"/>
              </a:spcBef>
            </a:pPr>
            <a:r>
              <a:rPr lang="en-US" sz="2800" b="1" dirty="0">
                <a:solidFill>
                  <a:srgbClr val="00B050"/>
                </a:solidFill>
                <a:latin typeface="Times New Roman" pitchFamily="18" charset="0"/>
                <a:ea typeface="+mn-ea"/>
                <a:cs typeface="Times New Roman" pitchFamily="18" charset="0"/>
              </a:rPr>
              <a:t>Repair of transmission gears </a:t>
            </a:r>
            <a:endParaRPr lang="en-US" sz="2800" b="1" dirty="0">
              <a:solidFill>
                <a:srgbClr val="00B05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81200" y="1600201"/>
                <a:ext cx="8382000" cy="4525963"/>
              </a:xfrm>
            </p:spPr>
            <p:txBody>
              <a:bodyPr>
                <a:noAutofit/>
              </a:bodyPr>
              <a:lstStyle/>
              <a:p>
                <a:pPr marL="0" indent="0" algn="just">
                  <a:buNone/>
                </a:pPr>
                <a:r>
                  <a:rPr lang="en-US" sz="2800" dirty="0">
                    <a:solidFill>
                      <a:srgbClr val="FF0000"/>
                    </a:solidFill>
                    <a:latin typeface="Times New Roman" pitchFamily="18" charset="0"/>
                    <a:cs typeface="Times New Roman" pitchFamily="18" charset="0"/>
                  </a:rPr>
                  <a:t>1 Un-uniform tooth wear on one side-Turn over by 18</a:t>
                </a:r>
                <a14:m>
                  <m:oMath xmlns:m="http://schemas.openxmlformats.org/officeDocument/2006/math">
                    <m:sSup>
                      <m:sSupPr>
                        <m:ctrlPr>
                          <a:rPr lang="en-US" sz="2800" i="1">
                            <a:solidFill>
                              <a:srgbClr val="FF0000"/>
                            </a:solidFill>
                            <a:latin typeface="Cambria Math" panose="02040503050406030204" pitchFamily="18" charset="0"/>
                            <a:cs typeface="Times New Roman" pitchFamily="18" charset="0"/>
                          </a:rPr>
                        </m:ctrlPr>
                      </m:sSupPr>
                      <m:e>
                        <m:r>
                          <a:rPr lang="en-US" sz="2800" i="1">
                            <a:solidFill>
                              <a:srgbClr val="FF0000"/>
                            </a:solidFill>
                            <a:latin typeface="Cambria Math"/>
                            <a:cs typeface="Times New Roman" pitchFamily="18" charset="0"/>
                          </a:rPr>
                          <m:t>0</m:t>
                        </m:r>
                      </m:e>
                      <m:sup>
                        <m:r>
                          <a:rPr lang="en-US" sz="2800" i="1">
                            <a:solidFill>
                              <a:srgbClr val="FF0000"/>
                            </a:solidFill>
                            <a:latin typeface="Cambria Math"/>
                            <a:cs typeface="Times New Roman" pitchFamily="18" charset="0"/>
                          </a:rPr>
                          <m:t>0</m:t>
                        </m:r>
                      </m:sup>
                    </m:sSup>
                    <m:r>
                      <a:rPr lang="en-US" sz="2800">
                        <a:solidFill>
                          <a:srgbClr val="FF0000"/>
                        </a:solidFill>
                        <a:latin typeface="Cambria Math"/>
                        <a:cs typeface="Times New Roman" pitchFamily="18" charset="0"/>
                      </a:rPr>
                      <m:t> </m:t>
                    </m:r>
                  </m:oMath>
                </a14:m>
                <a:endParaRPr lang="en-US" sz="2800" dirty="0">
                  <a:solidFill>
                    <a:srgbClr val="FF0000"/>
                  </a:solidFill>
                  <a:latin typeface="Times New Roman" pitchFamily="18" charset="0"/>
                  <a:cs typeface="Times New Roman" pitchFamily="18" charset="0"/>
                </a:endParaRPr>
              </a:p>
              <a:p>
                <a:pPr marL="0" indent="0" algn="just">
                  <a:buNone/>
                </a:pPr>
                <a:r>
                  <a:rPr lang="en-US" sz="2800" dirty="0">
                    <a:latin typeface="Times New Roman" pitchFamily="18" charset="0"/>
                    <a:cs typeface="Times New Roman" pitchFamily="18" charset="0"/>
                  </a:rPr>
                  <a:t>          - So that the other face would be the working face.</a:t>
                </a:r>
              </a:p>
              <a:p>
                <a:pPr marL="0" indent="0" algn="just">
                  <a:buNone/>
                </a:pPr>
                <a:r>
                  <a:rPr lang="en-US" sz="2800" dirty="0">
                    <a:solidFill>
                      <a:srgbClr val="FF0000"/>
                    </a:solidFill>
                    <a:latin typeface="Times New Roman" pitchFamily="18" charset="0"/>
                    <a:cs typeface="Times New Roman" pitchFamily="18" charset="0"/>
                  </a:rPr>
                  <a:t>2 Broken teeth </a:t>
                </a:r>
              </a:p>
              <a:p>
                <a:pPr marL="0" indent="0">
                  <a:buNone/>
                </a:pPr>
                <a:r>
                  <a:rPr lang="en-US" sz="2800" dirty="0">
                    <a:latin typeface="Times New Roman" pitchFamily="18" charset="0"/>
                    <a:cs typeface="Times New Roman" pitchFamily="18" charset="0"/>
                  </a:rPr>
                  <a:t>          -Weld using template </a:t>
                </a:r>
              </a:p>
              <a:p>
                <a:pPr marL="0" indent="0">
                  <a:buNone/>
                </a:pPr>
                <a:r>
                  <a:rPr lang="en-US" sz="2800" dirty="0">
                    <a:solidFill>
                      <a:srgbClr val="FF0000"/>
                    </a:solidFill>
                    <a:latin typeface="Times New Roman" pitchFamily="18" charset="0"/>
                    <a:cs typeface="Times New Roman" pitchFamily="18" charset="0"/>
                  </a:rPr>
                  <a:t>3 Cracked/damaged rim or bore of gear wheel </a:t>
                </a:r>
              </a:p>
              <a:p>
                <a:pPr marL="0" indent="0">
                  <a:buNone/>
                </a:pPr>
                <a:r>
                  <a:rPr lang="en-US" sz="2800" dirty="0">
                    <a:latin typeface="Times New Roman" pitchFamily="18" charset="0"/>
                    <a:cs typeface="Times New Roman" pitchFamily="18" charset="0"/>
                  </a:rPr>
                  <a:t>         - Replace or weld the rim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981200" y="1600201"/>
                <a:ext cx="8382000" cy="4525963"/>
              </a:xfrm>
              <a:blipFill>
                <a:blip r:embed="rId2"/>
                <a:stretch>
                  <a:fillRect l="-1455" t="-1482"/>
                </a:stretch>
              </a:blipFill>
            </p:spPr>
            <p:txBody>
              <a:bodyPr/>
              <a:lstStyle/>
              <a:p>
                <a:r>
                  <a:rPr lang="en-US">
                    <a:noFill/>
                  </a:rPr>
                  <a:t> </a:t>
                </a:r>
              </a:p>
            </p:txBody>
          </p:sp>
        </mc:Fallback>
      </mc:AlternateContent>
    </p:spTree>
    <p:extLst>
      <p:ext uri="{BB962C8B-B14F-4D97-AF65-F5344CB8AC3E}">
        <p14:creationId xmlns:p14="http://schemas.microsoft.com/office/powerpoint/2010/main" val="321829888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7090" y="460941"/>
            <a:ext cx="7391400" cy="533400"/>
          </a:xfrm>
          <a:ln>
            <a:solidFill>
              <a:schemeClr val="accent1"/>
            </a:solidFill>
          </a:ln>
        </p:spPr>
        <p:txBody>
          <a:bodyPr>
            <a:noAutofit/>
          </a:bodyPr>
          <a:lstStyle/>
          <a:p>
            <a:pPr lvl="0">
              <a:spcBef>
                <a:spcPct val="20000"/>
              </a:spcBef>
            </a:pPr>
            <a:r>
              <a:rPr lang="en-US" sz="3200" b="1" dirty="0">
                <a:solidFill>
                  <a:srgbClr val="FF0000"/>
                </a:solidFill>
                <a:latin typeface="Lucida Calligraphy" panose="03010101010101010101" pitchFamily="66" charset="0"/>
                <a:ea typeface="+mn-ea"/>
                <a:cs typeface="Times New Roman" pitchFamily="18" charset="0"/>
              </a:rPr>
              <a:t>3.4 Damages of friction surfaces</a:t>
            </a:r>
            <a:endParaRPr lang="en-US" sz="3200" b="1" dirty="0">
              <a:solidFill>
                <a:srgbClr val="FF0000"/>
              </a:solidFill>
              <a:latin typeface="Lucida Calligraphy" panose="03010101010101010101" pitchFamily="66" charset="0"/>
              <a:cs typeface="Times New Roman" pitchFamily="18" charset="0"/>
            </a:endParaRPr>
          </a:p>
        </p:txBody>
      </p:sp>
      <p:sp>
        <p:nvSpPr>
          <p:cNvPr id="3" name="Content Placeholder 2"/>
          <p:cNvSpPr>
            <a:spLocks noGrp="1"/>
          </p:cNvSpPr>
          <p:nvPr>
            <p:ph idx="1"/>
          </p:nvPr>
        </p:nvSpPr>
        <p:spPr>
          <a:xfrm>
            <a:off x="1877990" y="1272773"/>
            <a:ext cx="8229600" cy="4525963"/>
          </a:xfrm>
        </p:spPr>
        <p:txBody>
          <a:bodyPr>
            <a:normAutofit/>
          </a:bodyPr>
          <a:lstStyle/>
          <a:p>
            <a:pPr marL="0" indent="0">
              <a:buNone/>
            </a:pPr>
            <a:r>
              <a:rPr lang="en-US" sz="2800" dirty="0">
                <a:latin typeface="Times New Roman" pitchFamily="18" charset="0"/>
                <a:cs typeface="Times New Roman" pitchFamily="18" charset="0"/>
              </a:rPr>
              <a:t>Friction surfaces of </a:t>
            </a:r>
            <a:r>
              <a:rPr lang="en-US" sz="2800" dirty="0">
                <a:solidFill>
                  <a:srgbClr val="00B050"/>
                </a:solidFill>
                <a:latin typeface="Times New Roman" pitchFamily="18" charset="0"/>
                <a:cs typeface="Times New Roman" pitchFamily="18" charset="0"/>
              </a:rPr>
              <a:t>clutches</a:t>
            </a:r>
            <a:r>
              <a:rPr lang="en-US" sz="2800" dirty="0">
                <a:latin typeface="Times New Roman" pitchFamily="18" charset="0"/>
                <a:cs typeface="Times New Roman" pitchFamily="18" charset="0"/>
              </a:rPr>
              <a:t> and </a:t>
            </a:r>
            <a:r>
              <a:rPr lang="en-US" sz="2800" dirty="0">
                <a:solidFill>
                  <a:srgbClr val="00B050"/>
                </a:solidFill>
                <a:latin typeface="Times New Roman" pitchFamily="18" charset="0"/>
                <a:cs typeface="Times New Roman" pitchFamily="18" charset="0"/>
              </a:rPr>
              <a:t>brakes</a:t>
            </a:r>
            <a:r>
              <a:rPr lang="en-US" sz="2800" dirty="0">
                <a:latin typeface="Times New Roman" pitchFamily="18" charset="0"/>
                <a:cs typeface="Times New Roman" pitchFamily="18" charset="0"/>
              </a:rPr>
              <a:t> usually fail by </a:t>
            </a:r>
            <a:r>
              <a:rPr lang="en-US" sz="2800" dirty="0">
                <a:solidFill>
                  <a:srgbClr val="00B0F0"/>
                </a:solidFill>
                <a:latin typeface="Times New Roman" pitchFamily="18" charset="0"/>
                <a:cs typeface="Times New Roman" pitchFamily="18" charset="0"/>
              </a:rPr>
              <a:t>wear</a:t>
            </a:r>
            <a:r>
              <a:rPr lang="en-US" sz="2800" dirty="0">
                <a:latin typeface="Times New Roman" pitchFamily="18" charset="0"/>
                <a:cs typeface="Times New Roman" pitchFamily="18" charset="0"/>
              </a:rPr>
              <a:t> and/or </a:t>
            </a:r>
            <a:r>
              <a:rPr lang="en-US" sz="2800" dirty="0">
                <a:solidFill>
                  <a:srgbClr val="00B0F0"/>
                </a:solidFill>
                <a:latin typeface="Times New Roman" pitchFamily="18" charset="0"/>
                <a:cs typeface="Times New Roman" pitchFamily="18" charset="0"/>
              </a:rPr>
              <a:t>deformation.</a:t>
            </a:r>
          </a:p>
          <a:p>
            <a:pPr marL="0" indent="0">
              <a:buNone/>
            </a:pPr>
            <a:endParaRPr lang="en-US" sz="2800" dirty="0">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066925" y="3124201"/>
            <a:ext cx="2686050"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2976" y="2121451"/>
            <a:ext cx="6326869" cy="3955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082165" y="6322761"/>
            <a:ext cx="8044077" cy="461665"/>
          </a:xfrm>
          <a:prstGeom prst="rect">
            <a:avLst/>
          </a:prstGeom>
        </p:spPr>
        <p:txBody>
          <a:bodyPr wrap="square">
            <a:spAutoFit/>
          </a:bodyPr>
          <a:lstStyle/>
          <a:p>
            <a:r>
              <a:rPr lang="en-US" sz="2400" dirty="0">
                <a:latin typeface="Times New Roman" pitchFamily="18" charset="0"/>
                <a:cs typeface="Times New Roman" pitchFamily="18" charset="0"/>
              </a:rPr>
              <a:t>Typical clutch                                       typical brake </a:t>
            </a:r>
          </a:p>
        </p:txBody>
      </p:sp>
    </p:spTree>
    <p:extLst>
      <p:ext uri="{BB962C8B-B14F-4D97-AF65-F5344CB8AC3E}">
        <p14:creationId xmlns:p14="http://schemas.microsoft.com/office/powerpoint/2010/main" val="15782034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152400"/>
            <a:ext cx="4648200" cy="304800"/>
          </a:xfrm>
          <a:ln>
            <a:solidFill>
              <a:srgbClr val="00B050"/>
            </a:solidFill>
          </a:ln>
        </p:spPr>
        <p:txBody>
          <a:bodyPr>
            <a:noAutofit/>
          </a:bodyPr>
          <a:lstStyle/>
          <a:p>
            <a:pPr lvl="0">
              <a:spcBef>
                <a:spcPct val="20000"/>
              </a:spcBef>
            </a:pPr>
            <a:r>
              <a:rPr lang="en-US" sz="2800" dirty="0">
                <a:solidFill>
                  <a:srgbClr val="FF0000"/>
                </a:solidFill>
                <a:latin typeface="Times New Roman" pitchFamily="18" charset="0"/>
                <a:ea typeface="+mn-ea"/>
                <a:cs typeface="Times New Roman" pitchFamily="18" charset="0"/>
              </a:rPr>
              <a:t>Brake damages</a:t>
            </a:r>
            <a:endParaRPr lang="en-US" sz="28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676400" y="457201"/>
            <a:ext cx="8763000" cy="5059363"/>
          </a:xfrm>
        </p:spPr>
        <p:txBody>
          <a:bodyPr>
            <a:normAutofit/>
          </a:bodyPr>
          <a:lstStyle/>
          <a:p>
            <a:pPr marL="0" indent="0">
              <a:buNone/>
            </a:pPr>
            <a:r>
              <a:rPr lang="en-US" sz="2400" dirty="0">
                <a:latin typeface="Times New Roman" pitchFamily="18" charset="0"/>
                <a:cs typeface="Times New Roman" pitchFamily="18" charset="0"/>
              </a:rPr>
              <a:t>Brake metal surface failures, their characteristics and causes</a:t>
            </a:r>
          </a:p>
        </p:txBody>
      </p:sp>
      <p:graphicFrame>
        <p:nvGraphicFramePr>
          <p:cNvPr id="4" name="Table 3"/>
          <p:cNvGraphicFramePr>
            <a:graphicFrameLocks noGrp="1"/>
          </p:cNvGraphicFramePr>
          <p:nvPr/>
        </p:nvGraphicFramePr>
        <p:xfrm>
          <a:off x="1104899" y="983873"/>
          <a:ext cx="10477501" cy="5355967"/>
        </p:xfrm>
        <a:graphic>
          <a:graphicData uri="http://schemas.openxmlformats.org/drawingml/2006/table">
            <a:tbl>
              <a:tblPr firstRow="1" bandRow="1">
                <a:tableStyleId>{616DA210-FB5B-4158-B5E0-FEB733F419BA}</a:tableStyleId>
              </a:tblPr>
              <a:tblGrid>
                <a:gridCol w="2021974">
                  <a:extLst>
                    <a:ext uri="{9D8B030D-6E8A-4147-A177-3AD203B41FA5}">
                      <a16:colId xmlns:a16="http://schemas.microsoft.com/office/drawing/2014/main" val="20000"/>
                    </a:ext>
                  </a:extLst>
                </a:gridCol>
                <a:gridCol w="3584408">
                  <a:extLst>
                    <a:ext uri="{9D8B030D-6E8A-4147-A177-3AD203B41FA5}">
                      <a16:colId xmlns:a16="http://schemas.microsoft.com/office/drawing/2014/main" val="20001"/>
                    </a:ext>
                  </a:extLst>
                </a:gridCol>
                <a:gridCol w="4871119">
                  <a:extLst>
                    <a:ext uri="{9D8B030D-6E8A-4147-A177-3AD203B41FA5}">
                      <a16:colId xmlns:a16="http://schemas.microsoft.com/office/drawing/2014/main" val="20002"/>
                    </a:ext>
                  </a:extLst>
                </a:gridCol>
              </a:tblGrid>
              <a:tr h="772778">
                <a:tc>
                  <a:txBody>
                    <a:bodyPr/>
                    <a:lstStyle/>
                    <a:p>
                      <a:pPr algn="ctr"/>
                      <a:r>
                        <a:rPr lang="en-US" sz="2400" dirty="0"/>
                        <a:t>Failure</a:t>
                      </a:r>
                      <a:endParaRPr lang="en-US" sz="2400" dirty="0">
                        <a:latin typeface="Times New Roman" pitchFamily="18" charset="0"/>
                        <a:cs typeface="Times New Roman" pitchFamily="18" charset="0"/>
                      </a:endParaRPr>
                    </a:p>
                  </a:txBody>
                  <a:tcPr/>
                </a:tc>
                <a:tc>
                  <a:txBody>
                    <a:bodyPr/>
                    <a:lstStyle/>
                    <a:p>
                      <a:pPr algn="ctr"/>
                      <a:r>
                        <a:rPr kumimoji="0" lang="en-US" sz="2400" u="none" strike="noStrike" kern="1200" cap="none" spc="0" normalizeH="0" baseline="0" noProof="0" dirty="0">
                          <a:ln>
                            <a:noFill/>
                          </a:ln>
                          <a:effectLst/>
                          <a:uLnTx/>
                          <a:uFillTx/>
                        </a:rPr>
                        <a:t>Characteristics</a:t>
                      </a:r>
                      <a:endParaRPr lang="en-US" sz="2400" dirty="0">
                        <a:latin typeface="Times New Roman" pitchFamily="18" charset="0"/>
                        <a:cs typeface="Times New Roman" pitchFamily="18" charset="0"/>
                      </a:endParaRPr>
                    </a:p>
                  </a:txBody>
                  <a:tcPr/>
                </a:tc>
                <a:tc>
                  <a:txBody>
                    <a:bodyPr/>
                    <a:lstStyle/>
                    <a:p>
                      <a:pPr algn="ctr"/>
                      <a:r>
                        <a:rPr kumimoji="0" lang="en-US" sz="2400" u="none" strike="noStrike" kern="1200" cap="none" spc="0" normalizeH="0" baseline="0" noProof="0" dirty="0">
                          <a:ln>
                            <a:noFill/>
                          </a:ln>
                          <a:effectLst/>
                          <a:uLnTx/>
                          <a:uFillTx/>
                        </a:rPr>
                        <a:t>Causes </a:t>
                      </a:r>
                      <a:endParaRPr lang="en-US" sz="24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1132221">
                <a:tc>
                  <a:txBody>
                    <a:bodyPr/>
                    <a:lstStyle/>
                    <a:p>
                      <a:r>
                        <a:rPr lang="en-US" sz="2400" dirty="0"/>
                        <a:t>1. Heat spotting</a:t>
                      </a:r>
                      <a:endParaRPr lang="en-US" sz="2400" dirty="0">
                        <a:latin typeface="Times New Roman" pitchFamily="18" charset="0"/>
                        <a:cs typeface="Times New Roman" pitchFamily="18" charset="0"/>
                      </a:endParaRPr>
                    </a:p>
                  </a:txBody>
                  <a:tcPr/>
                </a:tc>
                <a:tc>
                  <a:txBody>
                    <a:bodyPr/>
                    <a:lstStyle/>
                    <a:p>
                      <a:r>
                        <a:rPr lang="en-US" sz="2400" dirty="0"/>
                        <a:t>Heat spotted areas with reddish brown color</a:t>
                      </a:r>
                      <a:endParaRPr lang="en-US" sz="2400" dirty="0">
                        <a:solidFill>
                          <a:srgbClr val="00B050"/>
                        </a:solidFill>
                        <a:latin typeface="Times New Roman" pitchFamily="18" charset="0"/>
                        <a:cs typeface="Times New Roman" pitchFamily="18" charset="0"/>
                      </a:endParaRPr>
                    </a:p>
                  </a:txBody>
                  <a:tcPr/>
                </a:tc>
                <a:tc>
                  <a:txBody>
                    <a:bodyPr/>
                    <a:lstStyle/>
                    <a:p>
                      <a:pPr marL="285750" indent="-285750">
                        <a:buFont typeface="Wingdings" pitchFamily="2" charset="2"/>
                        <a:buChar char="v"/>
                      </a:pPr>
                      <a:r>
                        <a:rPr lang="en-US" sz="2400" dirty="0"/>
                        <a:t> Distortion causing heavily loaded contact on a small area</a:t>
                      </a:r>
                    </a:p>
                    <a:p>
                      <a:pPr marL="285750" indent="-285750">
                        <a:buFont typeface="Wingdings" pitchFamily="2" charset="2"/>
                        <a:buChar char="v"/>
                      </a:pPr>
                      <a:r>
                        <a:rPr lang="en-US" sz="2400" dirty="0"/>
                        <a:t>Uncomfortable mating </a:t>
                      </a:r>
                      <a:endParaRPr lang="en-US" sz="24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1192696">
                <a:tc>
                  <a:txBody>
                    <a:bodyPr/>
                    <a:lstStyle/>
                    <a:p>
                      <a:r>
                        <a:rPr lang="en-US" sz="2400" dirty="0"/>
                        <a:t>2. Crazing </a:t>
                      </a:r>
                      <a:endParaRPr lang="en-US" sz="2400" dirty="0">
                        <a:latin typeface="Times New Roman" pitchFamily="18" charset="0"/>
                        <a:cs typeface="Times New Roman" pitchFamily="18" charset="0"/>
                      </a:endParaRPr>
                    </a:p>
                  </a:txBody>
                  <a:tcPr/>
                </a:tc>
                <a:tc>
                  <a:txBody>
                    <a:bodyPr/>
                    <a:lstStyle/>
                    <a:p>
                      <a:r>
                        <a:rPr lang="en-US" sz="2400" dirty="0"/>
                        <a:t> Randomly oriented cracks on the rubbing surface of mating component</a:t>
                      </a:r>
                      <a:endParaRPr lang="en-US" sz="2400" dirty="0">
                        <a:solidFill>
                          <a:srgbClr val="00B050"/>
                        </a:solidFill>
                        <a:latin typeface="Times New Roman" pitchFamily="18" charset="0"/>
                        <a:cs typeface="Times New Roman" pitchFamily="18" charset="0"/>
                      </a:endParaRPr>
                    </a:p>
                  </a:txBody>
                  <a:tcPr/>
                </a:tc>
                <a:tc>
                  <a:txBody>
                    <a:bodyPr/>
                    <a:lstStyle/>
                    <a:p>
                      <a:pPr marL="285750" indent="-285750">
                        <a:buFont typeface="Wingdings" pitchFamily="2" charset="2"/>
                        <a:buChar char="v"/>
                      </a:pPr>
                      <a:r>
                        <a:rPr lang="en-US" sz="2400" dirty="0"/>
                        <a:t>Overheating </a:t>
                      </a:r>
                    </a:p>
                    <a:p>
                      <a:pPr marL="285750" indent="-285750">
                        <a:buFont typeface="Wingdings" pitchFamily="2" charset="2"/>
                        <a:buChar char="v"/>
                      </a:pPr>
                      <a:r>
                        <a:rPr lang="en-US" sz="2400" dirty="0"/>
                        <a:t>Repeated stress cycling from </a:t>
                      </a:r>
                    </a:p>
                    <a:p>
                      <a:r>
                        <a:rPr lang="en-US" sz="2400" dirty="0"/>
                        <a:t>comp. to tension (heating and cooling)</a:t>
                      </a:r>
                      <a:endParaRPr lang="en-US" sz="24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1839989">
                <a:tc>
                  <a:txBody>
                    <a:bodyPr/>
                    <a:lstStyle/>
                    <a:p>
                      <a:r>
                        <a:rPr lang="en-US" sz="2400" dirty="0"/>
                        <a:t>3. Scoring </a:t>
                      </a:r>
                      <a:endParaRPr lang="en-US" sz="2400" dirty="0">
                        <a:latin typeface="Times New Roman" pitchFamily="18" charset="0"/>
                        <a:cs typeface="Times New Roman" pitchFamily="18" charset="0"/>
                      </a:endParaRPr>
                    </a:p>
                  </a:txBody>
                  <a:tcPr/>
                </a:tc>
                <a:tc>
                  <a:txBody>
                    <a:bodyPr/>
                    <a:lstStyle/>
                    <a:p>
                      <a:r>
                        <a:rPr lang="en-US" sz="2400" dirty="0"/>
                        <a:t>Scratches of the rubbing path in the line of</a:t>
                      </a:r>
                      <a:r>
                        <a:rPr lang="en-US" sz="2400" baseline="0" dirty="0"/>
                        <a:t> </a:t>
                      </a:r>
                      <a:r>
                        <a:rPr lang="en-US" sz="2400" dirty="0"/>
                        <a:t>movement</a:t>
                      </a:r>
                      <a:endParaRPr lang="en-US" sz="2400" dirty="0">
                        <a:latin typeface="Times New Roman" pitchFamily="18" charset="0"/>
                        <a:cs typeface="Times New Roman" pitchFamily="18" charset="0"/>
                      </a:endParaRPr>
                    </a:p>
                  </a:txBody>
                  <a:tcPr/>
                </a:tc>
                <a:tc>
                  <a:txBody>
                    <a:bodyPr/>
                    <a:lstStyle/>
                    <a:p>
                      <a:pPr marL="285750" indent="-285750">
                        <a:buFont typeface="Wingdings" pitchFamily="2" charset="2"/>
                        <a:buChar char="v"/>
                      </a:pPr>
                      <a:r>
                        <a:rPr lang="en-US" sz="2400" dirty="0"/>
                        <a:t>Too soft metal for the friction material</a:t>
                      </a:r>
                    </a:p>
                    <a:p>
                      <a:pPr marL="285750" indent="-285750">
                        <a:buFont typeface="Wingdings" pitchFamily="2" charset="2"/>
                        <a:buChar char="v"/>
                      </a:pPr>
                      <a:r>
                        <a:rPr lang="en-US" sz="2400" dirty="0"/>
                        <a:t>Abrasive material embedded in the</a:t>
                      </a:r>
                      <a:r>
                        <a:rPr lang="en-US" sz="2400" baseline="0" dirty="0"/>
                        <a:t> </a:t>
                      </a:r>
                      <a:r>
                        <a:rPr lang="en-US" sz="2400" dirty="0"/>
                        <a:t>lining material  </a:t>
                      </a:r>
                      <a:endParaRPr lang="en-US" sz="240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0204638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59656" y="685800"/>
          <a:ext cx="10782886" cy="5943599"/>
        </p:xfrm>
        <a:graphic>
          <a:graphicData uri="http://schemas.openxmlformats.org/drawingml/2006/table">
            <a:tbl>
              <a:tblPr firstRow="1" bandRow="1">
                <a:tableStyleId>{616DA210-FB5B-4158-B5E0-FEB733F419BA}</a:tableStyleId>
              </a:tblPr>
              <a:tblGrid>
                <a:gridCol w="2223277">
                  <a:extLst>
                    <a:ext uri="{9D8B030D-6E8A-4147-A177-3AD203B41FA5}">
                      <a16:colId xmlns:a16="http://schemas.microsoft.com/office/drawing/2014/main" val="20000"/>
                    </a:ext>
                  </a:extLst>
                </a:gridCol>
                <a:gridCol w="4965314">
                  <a:extLst>
                    <a:ext uri="{9D8B030D-6E8A-4147-A177-3AD203B41FA5}">
                      <a16:colId xmlns:a16="http://schemas.microsoft.com/office/drawing/2014/main" val="20001"/>
                    </a:ext>
                  </a:extLst>
                </a:gridCol>
                <a:gridCol w="3594295">
                  <a:extLst>
                    <a:ext uri="{9D8B030D-6E8A-4147-A177-3AD203B41FA5}">
                      <a16:colId xmlns:a16="http://schemas.microsoft.com/office/drawing/2014/main" val="20002"/>
                    </a:ext>
                  </a:extLst>
                </a:gridCol>
              </a:tblGrid>
              <a:tr h="601924">
                <a:tc>
                  <a:txBody>
                    <a:bodyPr/>
                    <a:lstStyle/>
                    <a:p>
                      <a:pPr algn="ctr"/>
                      <a:r>
                        <a:rPr lang="en-US" sz="2400" dirty="0"/>
                        <a:t>Failure</a:t>
                      </a:r>
                      <a:endParaRPr lang="en-US" sz="2400" dirty="0">
                        <a:latin typeface="Times New Roman" pitchFamily="18" charset="0"/>
                        <a:cs typeface="Times New Roman" pitchFamily="18" charset="0"/>
                      </a:endParaRPr>
                    </a:p>
                  </a:txBody>
                  <a:tcPr/>
                </a:tc>
                <a:tc>
                  <a:txBody>
                    <a:bodyPr/>
                    <a:lstStyle/>
                    <a:p>
                      <a:pPr algn="ctr"/>
                      <a:r>
                        <a:rPr kumimoji="0" lang="en-US" sz="2400" u="none" strike="noStrike" kern="1200" cap="none" spc="0" normalizeH="0" baseline="0" noProof="0" dirty="0">
                          <a:ln>
                            <a:noFill/>
                          </a:ln>
                          <a:effectLst/>
                          <a:uLnTx/>
                          <a:uFillTx/>
                        </a:rPr>
                        <a:t>Characteristics </a:t>
                      </a:r>
                      <a:endParaRPr lang="en-US" sz="2400" dirty="0">
                        <a:latin typeface="Times New Roman" pitchFamily="18" charset="0"/>
                        <a:cs typeface="Times New Roman" pitchFamily="18" charset="0"/>
                      </a:endParaRPr>
                    </a:p>
                  </a:txBody>
                  <a:tcPr/>
                </a:tc>
                <a:tc>
                  <a:txBody>
                    <a:bodyPr/>
                    <a:lstStyle/>
                    <a:p>
                      <a:pPr algn="ctr"/>
                      <a:r>
                        <a:rPr kumimoji="0" lang="en-US" sz="2400" u="none" strike="noStrike" kern="1200" cap="none" spc="0" normalizeH="0" baseline="0" noProof="0" dirty="0">
                          <a:ln>
                            <a:noFill/>
                          </a:ln>
                          <a:effectLst/>
                          <a:uLnTx/>
                          <a:uFillTx/>
                        </a:rPr>
                        <a:t>Causes </a:t>
                      </a:r>
                      <a:endParaRPr lang="en-US" sz="2400" u="none"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1990980">
                <a:tc>
                  <a:txBody>
                    <a:bodyPr/>
                    <a:lstStyle/>
                    <a:p>
                      <a:r>
                        <a:rPr lang="en-US" sz="2400" dirty="0"/>
                        <a:t>1. Fade</a:t>
                      </a:r>
                      <a:endParaRPr lang="en-US" sz="2400" dirty="0">
                        <a:latin typeface="Times New Roman" pitchFamily="18" charset="0"/>
                        <a:cs typeface="Times New Roman" pitchFamily="18"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2400" u="none" strike="noStrike" kern="1200" cap="none" spc="0" normalizeH="0" baseline="0" noProof="0" dirty="0">
                          <a:ln>
                            <a:noFill/>
                          </a:ln>
                          <a:effectLst/>
                          <a:uLnTx/>
                          <a:uFillTx/>
                        </a:rPr>
                        <a:t>Material degrades or flows at the friction surface resulting in decreased and loss in performance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2400" u="none" strike="noStrike" kern="1200" cap="none" spc="0" normalizeH="0" baseline="0" noProof="0" dirty="0">
                          <a:ln>
                            <a:noFill/>
                          </a:ln>
                          <a:effectLst/>
                          <a:uLnTx/>
                          <a:uFillTx/>
                        </a:rPr>
                        <a:t>Over heating caused by excessive braking or brake dragging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txBody>
                  <a:tcPr/>
                </a:tc>
                <a:extLst>
                  <a:ext uri="{0D108BD9-81ED-4DB2-BD59-A6C34878D82A}">
                    <a16:rowId xmlns:a16="http://schemas.microsoft.com/office/drawing/2014/main" val="10001"/>
                  </a:ext>
                </a:extLst>
              </a:tr>
              <a:tr h="1451968">
                <a:tc>
                  <a:txBody>
                    <a:bodyPr/>
                    <a:lstStyle/>
                    <a:p>
                      <a:r>
                        <a:rPr lang="en-US" sz="2400" dirty="0"/>
                        <a:t>2. Metal pickup </a:t>
                      </a:r>
                      <a:endParaRPr lang="en-US" sz="2400" dirty="0">
                        <a:latin typeface="Times New Roman" pitchFamily="18" charset="0"/>
                        <a:cs typeface="Times New Roman" pitchFamily="18"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2400" u="none" strike="noStrike" kern="1200" cap="none" spc="0" normalizeH="0" baseline="0" noProof="0" dirty="0">
                          <a:ln>
                            <a:noFill/>
                          </a:ln>
                          <a:effectLst/>
                          <a:uLnTx/>
                          <a:uFillTx/>
                        </a:rPr>
                        <a:t>Metal plucked from the mating member and embedded in the lining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2400" u="none" strike="noStrike" kern="1200" cap="none" spc="0" normalizeH="0" baseline="0" noProof="0" dirty="0">
                          <a:ln>
                            <a:noFill/>
                          </a:ln>
                          <a:effectLst/>
                          <a:uLnTx/>
                          <a:uFillTx/>
                        </a:rPr>
                        <a:t>Unsuitable combination of materials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txBody>
                  <a:tcPr/>
                </a:tc>
                <a:extLst>
                  <a:ext uri="{0D108BD9-81ED-4DB2-BD59-A6C34878D82A}">
                    <a16:rowId xmlns:a16="http://schemas.microsoft.com/office/drawing/2014/main" val="10002"/>
                  </a:ext>
                </a:extLst>
              </a:tr>
              <a:tr h="1898727">
                <a:tc>
                  <a:txBody>
                    <a:bodyPr/>
                    <a:lstStyle/>
                    <a:p>
                      <a:r>
                        <a:rPr lang="en-US" sz="2400" dirty="0"/>
                        <a:t>3. Grab</a:t>
                      </a:r>
                      <a:endParaRPr lang="en-US" sz="2400" dirty="0">
                        <a:latin typeface="Times New Roman" pitchFamily="18" charset="0"/>
                        <a:cs typeface="Times New Roman" pitchFamily="18" charset="0"/>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2400" u="none" strike="noStrike" kern="1200" cap="none" spc="0" normalizeH="0" baseline="0" noProof="0" dirty="0">
                          <a:ln>
                            <a:noFill/>
                          </a:ln>
                          <a:effectLst/>
                          <a:uLnTx/>
                          <a:uFillTx/>
                        </a:rPr>
                        <a:t>Linings contact at ends only</a:t>
                      </a: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2400" u="none" strike="noStrike" kern="1200" cap="none" spc="0" normalizeH="0" baseline="0" noProof="0" dirty="0">
                          <a:ln>
                            <a:noFill/>
                          </a:ln>
                          <a:effectLst/>
                          <a:uLnTx/>
                          <a:uFillTx/>
                        </a:rPr>
                        <a:t>Noisy brake </a:t>
                      </a: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2400" u="none" strike="noStrike" kern="1200" cap="none" spc="0" normalizeH="0" baseline="0" noProof="0" dirty="0">
                          <a:ln>
                            <a:noFill/>
                          </a:ln>
                          <a:effectLst/>
                          <a:uLnTx/>
                          <a:uFillTx/>
                        </a:rPr>
                        <a:t>Erratic performance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2400" u="none" strike="noStrike" kern="1200" cap="none" spc="0" normalizeH="0" baseline="0" noProof="0" dirty="0">
                          <a:ln>
                            <a:noFill/>
                          </a:ln>
                          <a:effectLst/>
                          <a:uLnTx/>
                          <a:uFillTx/>
                        </a:rPr>
                        <a:t>Incorrect radiating of lining (fault in assembly)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txBody>
                  <a:tcPr/>
                </a:tc>
                <a:extLst>
                  <a:ext uri="{0D108BD9-81ED-4DB2-BD59-A6C34878D82A}">
                    <a16:rowId xmlns:a16="http://schemas.microsoft.com/office/drawing/2014/main" val="10003"/>
                  </a:ext>
                </a:extLst>
              </a:tr>
            </a:tbl>
          </a:graphicData>
        </a:graphic>
      </p:graphicFrame>
      <p:sp>
        <p:nvSpPr>
          <p:cNvPr id="6" name="Title 1">
            <a:extLst>
              <a:ext uri="{FF2B5EF4-FFF2-40B4-BE49-F238E27FC236}">
                <a16:creationId xmlns:a16="http://schemas.microsoft.com/office/drawing/2014/main" id="{F7176A8E-B94F-4116-88CC-5D3AB981542D}"/>
              </a:ext>
            </a:extLst>
          </p:cNvPr>
          <p:cNvSpPr>
            <a:spLocks noGrp="1"/>
          </p:cNvSpPr>
          <p:nvPr>
            <p:ph type="title"/>
          </p:nvPr>
        </p:nvSpPr>
        <p:spPr>
          <a:xfrm>
            <a:off x="2365513" y="-23190"/>
            <a:ext cx="9296400" cy="639762"/>
          </a:xfrm>
        </p:spPr>
        <p:txBody>
          <a:bodyPr>
            <a:normAutofit/>
          </a:bodyPr>
          <a:lstStyle/>
          <a:p>
            <a:pPr algn="r">
              <a:defRPr/>
            </a:pPr>
            <a:r>
              <a:rPr lang="en-US" sz="2800" dirty="0">
                <a:solidFill>
                  <a:schemeClr val="tx1"/>
                </a:solidFill>
                <a:latin typeface="Times New Roman" panose="02020603050405020304" pitchFamily="18" charset="0"/>
                <a:cs typeface="Times New Roman" panose="02020603050405020304" pitchFamily="18" charset="0"/>
              </a:rPr>
              <a:t>Cont. </a:t>
            </a:r>
          </a:p>
        </p:txBody>
      </p:sp>
    </p:spTree>
    <p:extLst>
      <p:ext uri="{BB962C8B-B14F-4D97-AF65-F5344CB8AC3E}">
        <p14:creationId xmlns:p14="http://schemas.microsoft.com/office/powerpoint/2010/main" val="147148664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152400"/>
            <a:ext cx="4076700" cy="304800"/>
          </a:xfrm>
          <a:ln>
            <a:solidFill>
              <a:srgbClr val="00B050"/>
            </a:solidFill>
          </a:ln>
        </p:spPr>
        <p:txBody>
          <a:bodyPr>
            <a:normAutofit fontScale="90000"/>
          </a:bodyPr>
          <a:lstStyle/>
          <a:p>
            <a:pPr lvl="0">
              <a:spcBef>
                <a:spcPct val="20000"/>
              </a:spcBef>
            </a:pPr>
            <a:r>
              <a:rPr lang="en-US" sz="3200" b="1" dirty="0">
                <a:solidFill>
                  <a:srgbClr val="FF0000"/>
                </a:solidFill>
                <a:latin typeface="Times New Roman" pitchFamily="18" charset="0"/>
                <a:ea typeface="+mn-ea"/>
                <a:cs typeface="Times New Roman" pitchFamily="18" charset="0"/>
              </a:rPr>
              <a:t>Clutch damages </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905000" y="381001"/>
            <a:ext cx="8458200" cy="5668963"/>
          </a:xfrm>
        </p:spPr>
        <p:txBody>
          <a:bodyPr/>
          <a:lstStyle/>
          <a:p>
            <a:pPr marL="0" indent="0">
              <a:buNone/>
            </a:pPr>
            <a:r>
              <a:rPr lang="en-US" sz="2400" dirty="0">
                <a:latin typeface="Times New Roman" pitchFamily="18" charset="0"/>
                <a:cs typeface="Times New Roman" pitchFamily="18" charset="0"/>
              </a:rPr>
              <a:t>Clutch failures, their characteristics and causes</a:t>
            </a:r>
          </a:p>
          <a:p>
            <a:pPr marL="0" indent="0">
              <a:buNone/>
            </a:pPr>
            <a:endParaRPr lang="en-US"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838200"/>
            <a:ext cx="112776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173860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5465" y="619836"/>
            <a:ext cx="3962400" cy="762000"/>
          </a:xfrm>
          <a:ln>
            <a:solidFill>
              <a:srgbClr val="00B050"/>
            </a:solidFill>
          </a:ln>
        </p:spPr>
        <p:txBody>
          <a:bodyPr>
            <a:normAutofit/>
          </a:bodyPr>
          <a:lstStyle/>
          <a:p>
            <a:pPr lvl="0">
              <a:spcBef>
                <a:spcPct val="20000"/>
              </a:spcBef>
            </a:pPr>
            <a:r>
              <a:rPr lang="en-US" sz="3200" b="1" dirty="0">
                <a:solidFill>
                  <a:srgbClr val="FF0000"/>
                </a:solidFill>
                <a:latin typeface="Lucida Calligraphy" panose="03010101010101010101" pitchFamily="66" charset="0"/>
                <a:ea typeface="+mn-ea"/>
                <a:cs typeface="Times New Roman" pitchFamily="18" charset="0"/>
              </a:rPr>
              <a:t>3.5. Shaft failures </a:t>
            </a:r>
            <a:endParaRPr lang="en-US" sz="3200" b="1" dirty="0">
              <a:solidFill>
                <a:srgbClr val="FF0000"/>
              </a:solidFill>
              <a:latin typeface="Lucida Calligraphy" panose="03010101010101010101" pitchFamily="66" charset="0"/>
              <a:cs typeface="Times New Roman" pitchFamily="18" charset="0"/>
            </a:endParaRPr>
          </a:p>
        </p:txBody>
      </p:sp>
      <p:sp>
        <p:nvSpPr>
          <p:cNvPr id="3" name="Content Placeholder 2"/>
          <p:cNvSpPr>
            <a:spLocks noGrp="1"/>
          </p:cNvSpPr>
          <p:nvPr>
            <p:ph idx="1"/>
          </p:nvPr>
        </p:nvSpPr>
        <p:spPr>
          <a:xfrm>
            <a:off x="838200" y="1600201"/>
            <a:ext cx="11125200" cy="4525963"/>
          </a:xfrm>
        </p:spPr>
        <p:txBody>
          <a:bodyPr>
            <a:normAutofit/>
          </a:bodyPr>
          <a:lstStyle/>
          <a:p>
            <a:pPr algn="just">
              <a:lnSpc>
                <a:spcPct val="150000"/>
              </a:lnSpc>
              <a:buFont typeface="Wingdings" pitchFamily="2" charset="2"/>
              <a:buChar char="ü"/>
            </a:pPr>
            <a:r>
              <a:rPr lang="en-US" sz="2800" dirty="0">
                <a:latin typeface="Times New Roman" pitchFamily="18" charset="0"/>
                <a:cs typeface="Times New Roman" pitchFamily="18" charset="0"/>
              </a:rPr>
              <a:t>shafts are subjected to various loading condition and experience tension, compression, bending or any combination of these loading conditions</a:t>
            </a:r>
          </a:p>
          <a:p>
            <a:pPr>
              <a:lnSpc>
                <a:spcPct val="150000"/>
              </a:lnSpc>
              <a:buFont typeface="Wingdings" pitchFamily="2" charset="2"/>
              <a:buChar char="ü"/>
            </a:pPr>
            <a:r>
              <a:rPr lang="en-US" sz="2800" dirty="0">
                <a:latin typeface="Times New Roman" pitchFamily="18" charset="0"/>
                <a:cs typeface="Times New Roman" pitchFamily="18" charset="0"/>
              </a:rPr>
              <a:t>These loads can be stationary or may vary with time.</a:t>
            </a:r>
          </a:p>
          <a:p>
            <a:pPr>
              <a:lnSpc>
                <a:spcPct val="150000"/>
              </a:lnSpc>
              <a:buFont typeface="Wingdings" pitchFamily="2" charset="2"/>
              <a:buChar char="ü"/>
            </a:pPr>
            <a:r>
              <a:rPr lang="en-US" sz="2800" dirty="0">
                <a:latin typeface="Times New Roman" pitchFamily="18" charset="0"/>
                <a:cs typeface="Times New Roman" pitchFamily="18" charset="0"/>
              </a:rPr>
              <a:t>The basic causes of shaft failures are wear, fatigue and misalignment.</a:t>
            </a:r>
          </a:p>
        </p:txBody>
      </p:sp>
    </p:spTree>
    <p:extLst>
      <p:ext uri="{BB962C8B-B14F-4D97-AF65-F5344CB8AC3E}">
        <p14:creationId xmlns:p14="http://schemas.microsoft.com/office/powerpoint/2010/main" val="201368923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304800"/>
            <a:ext cx="5257800" cy="381000"/>
          </a:xfrm>
          <a:ln>
            <a:solidFill>
              <a:srgbClr val="FF0000"/>
            </a:solidFill>
          </a:ln>
        </p:spPr>
        <p:txBody>
          <a:bodyPr>
            <a:noAutofit/>
          </a:bodyPr>
          <a:lstStyle/>
          <a:p>
            <a:pPr lvl="0">
              <a:spcBef>
                <a:spcPct val="20000"/>
              </a:spcBef>
            </a:pPr>
            <a:r>
              <a:rPr lang="en-US" sz="2800" b="1" dirty="0">
                <a:solidFill>
                  <a:srgbClr val="00B050"/>
                </a:solidFill>
                <a:latin typeface="Times New Roman" pitchFamily="18" charset="0"/>
                <a:ea typeface="+mn-ea"/>
                <a:cs typeface="Times New Roman" pitchFamily="18" charset="0"/>
              </a:rPr>
              <a:t>3.5.1 Shaft failures due to wear</a:t>
            </a:r>
            <a:endParaRPr lang="en-US" sz="28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304800" y="838200"/>
            <a:ext cx="11430000" cy="5486400"/>
          </a:xfrm>
        </p:spPr>
        <p:txBody>
          <a:bodyPr>
            <a:normAutofit/>
          </a:bodyPr>
          <a:lstStyle/>
          <a:p>
            <a:pPr algn="just">
              <a:lnSpc>
                <a:spcPct val="150000"/>
              </a:lnSpc>
              <a:buFont typeface="Wingdings" panose="05000000000000000000" pitchFamily="2" charset="2"/>
              <a:buChar char="Ø"/>
            </a:pPr>
            <a:r>
              <a:rPr lang="en-US" sz="2800" dirty="0">
                <a:latin typeface="Times New Roman" pitchFamily="18" charset="0"/>
                <a:cs typeface="Times New Roman" pitchFamily="18" charset="0"/>
              </a:rPr>
              <a:t>Wear is a common cause of shaft failures. The wear process takes place by </a:t>
            </a:r>
            <a:r>
              <a:rPr lang="en-US" sz="2800" dirty="0">
                <a:solidFill>
                  <a:srgbClr val="00B0F0"/>
                </a:solidFill>
                <a:latin typeface="Times New Roman" pitchFamily="18" charset="0"/>
                <a:cs typeface="Times New Roman" pitchFamily="18" charset="0"/>
              </a:rPr>
              <a:t>abrasive wear mechanism </a:t>
            </a:r>
            <a:r>
              <a:rPr lang="en-US" sz="2800" dirty="0">
                <a:latin typeface="Times New Roman" pitchFamily="18" charset="0"/>
                <a:cs typeface="Times New Roman" pitchFamily="18" charset="0"/>
              </a:rPr>
              <a:t>which is followed by </a:t>
            </a:r>
            <a:r>
              <a:rPr lang="en-US" sz="2800" dirty="0">
                <a:solidFill>
                  <a:srgbClr val="00B0F0"/>
                </a:solidFill>
                <a:latin typeface="Times New Roman" pitchFamily="18" charset="0"/>
                <a:cs typeface="Times New Roman" pitchFamily="18" charset="0"/>
              </a:rPr>
              <a:t>removal of material from the surface of the shaft. </a:t>
            </a:r>
          </a:p>
          <a:p>
            <a:pPr algn="just">
              <a:lnSpc>
                <a:spcPct val="150000"/>
              </a:lnSpc>
              <a:buFont typeface="Wingdings" panose="05000000000000000000" pitchFamily="2" charset="2"/>
              <a:buChar char="Ø"/>
            </a:pPr>
            <a:r>
              <a:rPr lang="en-US" sz="2800" dirty="0">
                <a:latin typeface="Times New Roman" pitchFamily="18" charset="0"/>
                <a:cs typeface="Times New Roman" pitchFamily="18" charset="0"/>
              </a:rPr>
              <a:t>Abrasive wear </a:t>
            </a:r>
            <a:r>
              <a:rPr lang="en-US" sz="2800" dirty="0">
                <a:solidFill>
                  <a:srgbClr val="00B050"/>
                </a:solidFill>
                <a:latin typeface="Times New Roman" pitchFamily="18" charset="0"/>
                <a:cs typeface="Times New Roman" pitchFamily="18" charset="0"/>
              </a:rPr>
              <a:t>reduces shaft size and destroys shape of the shaft and causes shaft failure.</a:t>
            </a:r>
          </a:p>
          <a:p>
            <a:pPr marL="0" indent="0">
              <a:buNone/>
            </a:pPr>
            <a:endParaRPr lang="en-US" sz="28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759115" y="3733801"/>
            <a:ext cx="3765885" cy="298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123169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304800"/>
            <a:ext cx="4419600" cy="533400"/>
          </a:xfrm>
          <a:ln>
            <a:solidFill>
              <a:srgbClr val="FF0000"/>
            </a:solidFill>
          </a:ln>
        </p:spPr>
        <p:txBody>
          <a:bodyPr>
            <a:noAutofit/>
          </a:bodyPr>
          <a:lstStyle/>
          <a:p>
            <a:pPr lvl="0">
              <a:spcBef>
                <a:spcPct val="20000"/>
              </a:spcBef>
            </a:pPr>
            <a:r>
              <a:rPr lang="en-US" sz="3200" b="1" dirty="0">
                <a:solidFill>
                  <a:srgbClr val="00B050"/>
                </a:solidFill>
                <a:latin typeface="Times New Roman" pitchFamily="18" charset="0"/>
                <a:ea typeface="+mn-ea"/>
                <a:cs typeface="Times New Roman" pitchFamily="18" charset="0"/>
              </a:rPr>
              <a:t>3.5.2 Fatigue failure</a:t>
            </a:r>
            <a:endParaRPr lang="en-US"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914401"/>
            <a:ext cx="11506200" cy="5211763"/>
          </a:xfrm>
        </p:spPr>
        <p:txBody>
          <a:bodyPr>
            <a:normAutofit/>
          </a:bodyPr>
          <a:lstStyle/>
          <a:p>
            <a:pPr algn="just">
              <a:lnSpc>
                <a:spcPct val="150000"/>
              </a:lnSpc>
              <a:buFont typeface="Wingdings" panose="05000000000000000000" pitchFamily="2" charset="2"/>
              <a:buChar char="q"/>
            </a:pPr>
            <a:r>
              <a:rPr lang="en-US" sz="2800" dirty="0">
                <a:latin typeface="Times New Roman" pitchFamily="18" charset="0"/>
                <a:cs typeface="Times New Roman" pitchFamily="18" charset="0"/>
              </a:rPr>
              <a:t>One of the more common causes of shaft failure is fatigue.</a:t>
            </a:r>
          </a:p>
          <a:p>
            <a:pPr algn="just">
              <a:lnSpc>
                <a:spcPct val="150000"/>
              </a:lnSpc>
              <a:buFont typeface="Wingdings" panose="05000000000000000000" pitchFamily="2" charset="2"/>
              <a:buChar char="q"/>
            </a:pPr>
            <a:r>
              <a:rPr lang="en-US" sz="2800" dirty="0">
                <a:latin typeface="Times New Roman" pitchFamily="18" charset="0"/>
                <a:cs typeface="Times New Roman" pitchFamily="18" charset="0"/>
              </a:rPr>
              <a:t>Fatigue failures commonly initiate at stress raisers. </a:t>
            </a:r>
          </a:p>
          <a:p>
            <a:pPr algn="just">
              <a:lnSpc>
                <a:spcPct val="150000"/>
              </a:lnSpc>
              <a:buFont typeface="Wingdings" panose="05000000000000000000" pitchFamily="2" charset="2"/>
              <a:buChar char="q"/>
            </a:pPr>
            <a:r>
              <a:rPr lang="en-US" sz="2800" dirty="0">
                <a:latin typeface="Times New Roman" pitchFamily="18" charset="0"/>
                <a:cs typeface="Times New Roman" pitchFamily="18" charset="0"/>
              </a:rPr>
              <a:t>The mechanism of </a:t>
            </a:r>
            <a:r>
              <a:rPr lang="en-US" sz="2800" b="1" dirty="0">
                <a:solidFill>
                  <a:srgbClr val="FF0000"/>
                </a:solidFill>
                <a:latin typeface="Times New Roman" pitchFamily="18" charset="0"/>
                <a:cs typeface="Times New Roman" pitchFamily="18" charset="0"/>
              </a:rPr>
              <a:t>fatigue requires the simultaneous presence of three things:-</a:t>
            </a:r>
          </a:p>
          <a:p>
            <a:pPr>
              <a:lnSpc>
                <a:spcPct val="150000"/>
              </a:lnSpc>
              <a:buFont typeface="Wingdings" panose="05000000000000000000" pitchFamily="2" charset="2"/>
              <a:buChar char="z"/>
            </a:pPr>
            <a:r>
              <a:rPr lang="en-US" sz="2800" dirty="0">
                <a:latin typeface="Times New Roman" pitchFamily="18" charset="0"/>
                <a:cs typeface="Times New Roman" pitchFamily="18" charset="0"/>
              </a:rPr>
              <a:t>There must be cyclic stresses on the shaft;</a:t>
            </a:r>
          </a:p>
          <a:p>
            <a:pPr>
              <a:lnSpc>
                <a:spcPct val="150000"/>
              </a:lnSpc>
              <a:buFont typeface="Wingdings" panose="05000000000000000000" pitchFamily="2" charset="2"/>
              <a:buChar char="z"/>
            </a:pPr>
            <a:r>
              <a:rPr lang="en-US" sz="2800" dirty="0">
                <a:latin typeface="Times New Roman" pitchFamily="18" charset="0"/>
                <a:cs typeface="Times New Roman" pitchFamily="18" charset="0"/>
              </a:rPr>
              <a:t>These stress must be tensile in nature, and </a:t>
            </a:r>
          </a:p>
          <a:p>
            <a:pPr>
              <a:lnSpc>
                <a:spcPct val="150000"/>
              </a:lnSpc>
              <a:buFont typeface="Wingdings" panose="05000000000000000000" pitchFamily="2" charset="2"/>
              <a:buChar char="z"/>
            </a:pPr>
            <a:r>
              <a:rPr lang="en-US" sz="2800" dirty="0">
                <a:latin typeface="Times New Roman" pitchFamily="18" charset="0"/>
                <a:cs typeface="Times New Roman" pitchFamily="18" charset="0"/>
              </a:rPr>
              <a:t>There must be plastic strain. </a:t>
            </a:r>
          </a:p>
        </p:txBody>
      </p:sp>
    </p:spTree>
    <p:extLst>
      <p:ext uri="{BB962C8B-B14F-4D97-AF65-F5344CB8AC3E}">
        <p14:creationId xmlns:p14="http://schemas.microsoft.com/office/powerpoint/2010/main" val="45753652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1"/>
            <a:ext cx="11811000" cy="5059363"/>
          </a:xfrm>
        </p:spPr>
        <p:txBody>
          <a:bodyPr>
            <a:normAutofit/>
          </a:bodyPr>
          <a:lstStyle/>
          <a:p>
            <a:pPr marL="0" indent="0">
              <a:buNone/>
            </a:pPr>
            <a:r>
              <a:rPr lang="en-US" sz="3000" b="1" u="sng" dirty="0">
                <a:solidFill>
                  <a:srgbClr val="00B050"/>
                </a:solidFill>
                <a:latin typeface="Times New Roman" pitchFamily="18" charset="0"/>
                <a:cs typeface="Times New Roman" pitchFamily="18" charset="0"/>
              </a:rPr>
              <a:t>The process of fatigue is considered to consist of three stages:-</a:t>
            </a:r>
          </a:p>
          <a:p>
            <a:pPr>
              <a:buFont typeface="Wingdings" panose="05000000000000000000" pitchFamily="2" charset="2"/>
              <a:buChar char="Ø"/>
            </a:pPr>
            <a:r>
              <a:rPr lang="en-US" sz="3000" dirty="0">
                <a:latin typeface="Times New Roman" pitchFamily="18" charset="0"/>
                <a:cs typeface="Times New Roman" pitchFamily="18" charset="0"/>
              </a:rPr>
              <a:t>Initial fatigue damage involving plastic strains leading to crack initiation;</a:t>
            </a:r>
          </a:p>
          <a:p>
            <a:pPr>
              <a:buFont typeface="Wingdings" panose="05000000000000000000" pitchFamily="2" charset="2"/>
              <a:buChar char="Ø"/>
            </a:pPr>
            <a:r>
              <a:rPr lang="en-US" sz="3000" dirty="0">
                <a:latin typeface="Times New Roman" pitchFamily="18" charset="0"/>
                <a:cs typeface="Times New Roman" pitchFamily="18" charset="0"/>
              </a:rPr>
              <a:t>Crack propagation that continues to grow across the part until the remaining cross section of shaft  becomes too weak to carry the imposed loads: and </a:t>
            </a:r>
          </a:p>
          <a:p>
            <a:pPr>
              <a:buFont typeface="Wingdings" panose="05000000000000000000" pitchFamily="2" charset="2"/>
              <a:buChar char="Ø"/>
            </a:pPr>
            <a:r>
              <a:rPr lang="en-US" sz="3000" dirty="0">
                <a:latin typeface="Times New Roman" pitchFamily="18" charset="0"/>
                <a:cs typeface="Times New Roman" pitchFamily="18" charset="0"/>
              </a:rPr>
              <a:t>Final and sudden fracture of the remaining cross section, due to overload </a:t>
            </a:r>
          </a:p>
        </p:txBody>
      </p:sp>
      <p:sp>
        <p:nvSpPr>
          <p:cNvPr id="6" name="Title 1">
            <a:extLst>
              <a:ext uri="{FF2B5EF4-FFF2-40B4-BE49-F238E27FC236}">
                <a16:creationId xmlns:a16="http://schemas.microsoft.com/office/drawing/2014/main" id="{2CE40B78-EDB7-41AE-8211-F60A4810C72E}"/>
              </a:ext>
            </a:extLst>
          </p:cNvPr>
          <p:cNvSpPr>
            <a:spLocks noGrp="1"/>
          </p:cNvSpPr>
          <p:nvPr>
            <p:ph type="title"/>
          </p:nvPr>
        </p:nvSpPr>
        <p:spPr>
          <a:xfrm>
            <a:off x="2604052" y="248134"/>
            <a:ext cx="9296400" cy="639762"/>
          </a:xfrm>
        </p:spPr>
        <p:txBody>
          <a:bodyPr>
            <a:normAutofit/>
          </a:bodyPr>
          <a:lstStyle/>
          <a:p>
            <a:pPr algn="r">
              <a:defRPr/>
            </a:pPr>
            <a:r>
              <a:rPr lang="en-US" sz="2800" dirty="0">
                <a:solidFill>
                  <a:schemeClr val="tx1"/>
                </a:solidFill>
                <a:latin typeface="Times New Roman" panose="02020603050405020304" pitchFamily="18" charset="0"/>
                <a:cs typeface="Times New Roman" panose="02020603050405020304" pitchFamily="18" charset="0"/>
              </a:rPr>
              <a:t>Cont. </a:t>
            </a:r>
          </a:p>
        </p:txBody>
      </p:sp>
    </p:spTree>
    <p:extLst>
      <p:ext uri="{BB962C8B-B14F-4D97-AF65-F5344CB8AC3E}">
        <p14:creationId xmlns:p14="http://schemas.microsoft.com/office/powerpoint/2010/main" val="40621930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974</TotalTime>
  <Words>19662</Words>
  <Application>Microsoft Office PowerPoint</Application>
  <PresentationFormat>Widescreen</PresentationFormat>
  <Paragraphs>2095</Paragraphs>
  <Slides>294</Slides>
  <Notes>33</Notes>
  <HiddenSlides>0</HiddenSlides>
  <MMClips>0</MMClips>
  <ScaleCrop>false</ScaleCrop>
  <HeadingPairs>
    <vt:vector size="8" baseType="variant">
      <vt:variant>
        <vt:lpstr>Fonts Used</vt:lpstr>
      </vt:variant>
      <vt:variant>
        <vt:i4>22</vt:i4>
      </vt:variant>
      <vt:variant>
        <vt:lpstr>Theme</vt:lpstr>
      </vt:variant>
      <vt:variant>
        <vt:i4>1</vt:i4>
      </vt:variant>
      <vt:variant>
        <vt:lpstr>Embedded OLE Servers</vt:lpstr>
      </vt:variant>
      <vt:variant>
        <vt:i4>1</vt:i4>
      </vt:variant>
      <vt:variant>
        <vt:lpstr>Slide Titles</vt:lpstr>
      </vt:variant>
      <vt:variant>
        <vt:i4>294</vt:i4>
      </vt:variant>
    </vt:vector>
  </HeadingPairs>
  <TitlesOfParts>
    <vt:vector size="318" baseType="lpstr">
      <vt:lpstr>Albertus Medium</vt:lpstr>
      <vt:lpstr>Arial</vt:lpstr>
      <vt:lpstr>Arial Black</vt:lpstr>
      <vt:lpstr>Baskerville Old Face</vt:lpstr>
      <vt:lpstr>Bodoni MT</vt:lpstr>
      <vt:lpstr>Broadway</vt:lpstr>
      <vt:lpstr>Calibri</vt:lpstr>
      <vt:lpstr>Calibri Light</vt:lpstr>
      <vt:lpstr>Cambria Math</vt:lpstr>
      <vt:lpstr>Constantia</vt:lpstr>
      <vt:lpstr>Eras Bold ITC</vt:lpstr>
      <vt:lpstr>Lucida Calligraphy</vt:lpstr>
      <vt:lpstr>Palatino Linotype</vt:lpstr>
      <vt:lpstr>Perpetua</vt:lpstr>
      <vt:lpstr>Sabon-Roman</vt:lpstr>
      <vt:lpstr>SWItalt</vt:lpstr>
      <vt:lpstr>SWRomnt</vt:lpstr>
      <vt:lpstr>Symbol</vt:lpstr>
      <vt:lpstr>Times New Roman</vt:lpstr>
      <vt:lpstr>Verdana</vt:lpstr>
      <vt:lpstr>Wingdings</vt:lpstr>
      <vt:lpstr>Wingdings 2</vt:lpstr>
      <vt:lpstr>Office Theme</vt:lpstr>
      <vt:lpstr>Equation</vt:lpstr>
      <vt:lpstr>PowerPoint Presentation</vt:lpstr>
      <vt:lpstr>Objective</vt:lpstr>
      <vt:lpstr>Chapter one   Introduction</vt:lpstr>
      <vt:lpstr>1.1 Basics of Maintenance</vt:lpstr>
      <vt:lpstr>PowerPoint Presentation</vt:lpstr>
      <vt:lpstr>PowerPoint Presentation</vt:lpstr>
      <vt:lpstr>1.2 Trends in the Evolution of Maintenance</vt:lpstr>
      <vt:lpstr>PowerPoint Presentation</vt:lpstr>
      <vt:lpstr>Changing view on equipment failures </vt:lpstr>
      <vt:lpstr>Changing maintenance techniques </vt:lpstr>
      <vt:lpstr>First Generation </vt:lpstr>
      <vt:lpstr>Second Generation</vt:lpstr>
      <vt:lpstr>Third Generation</vt:lpstr>
      <vt:lpstr>1.3 Maintenance Objectives</vt:lpstr>
      <vt:lpstr>PowerPoint Presentation</vt:lpstr>
      <vt:lpstr>PowerPoint Presentation</vt:lpstr>
      <vt:lpstr>1.4 Types of Maintenance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Disadvantages of Corrective Maintenance</vt:lpstr>
      <vt:lpstr>Maintenance Costs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CHAPTER-  2 FUNDAMENTALS OF THE THEORY OF DAMAGES</vt:lpstr>
      <vt:lpstr>2.1. Classification of Damages</vt:lpstr>
      <vt:lpstr>2.2. Reasons of damage</vt:lpstr>
      <vt:lpstr>Cont. </vt:lpstr>
      <vt:lpstr>2.3. Typical Damages of Equipment </vt:lpstr>
      <vt:lpstr>The processes of corrosion </vt:lpstr>
      <vt:lpstr>Cont. </vt:lpstr>
      <vt:lpstr>Kinds of corrosion </vt:lpstr>
      <vt:lpstr>Common locations of corrosion </vt:lpstr>
      <vt:lpstr>Methods of minimizing corrosion </vt:lpstr>
      <vt:lpstr>Corrosion problems </vt:lpstr>
      <vt:lpstr>2.3.2. Wear </vt:lpstr>
      <vt:lpstr>Cont. </vt:lpstr>
      <vt:lpstr>Kinds of wear </vt:lpstr>
      <vt:lpstr>PowerPoint Presentation</vt:lpstr>
      <vt:lpstr>Wear processes can be differentiated as </vt:lpstr>
      <vt:lpstr>Cont. </vt:lpstr>
      <vt:lpstr>Wear types </vt:lpstr>
      <vt:lpstr>Cont. </vt:lpstr>
      <vt:lpstr>PowerPoint Presentation</vt:lpstr>
      <vt:lpstr>Cont. </vt:lpstr>
      <vt:lpstr>Time- behavior of wear</vt:lpstr>
      <vt:lpstr>Cont. </vt:lpstr>
      <vt:lpstr>Protection against wear:</vt:lpstr>
      <vt:lpstr>Classification of lubricants </vt:lpstr>
      <vt:lpstr>A, Mineral oil:</vt:lpstr>
      <vt:lpstr>Cont. </vt:lpstr>
      <vt:lpstr>B, Synthetic oils</vt:lpstr>
      <vt:lpstr>Cont. </vt:lpstr>
      <vt:lpstr>ii. Greases</vt:lpstr>
      <vt:lpstr>iii. Solid lubricants:</vt:lpstr>
      <vt:lpstr>Cont. </vt:lpstr>
      <vt:lpstr>2.3.3. Fatigue</vt:lpstr>
      <vt:lpstr>Chapter Three Typical Damages of machine parts</vt:lpstr>
      <vt:lpstr>Cont. </vt:lpstr>
      <vt:lpstr>Cont. </vt:lpstr>
      <vt:lpstr>Example </vt:lpstr>
      <vt:lpstr>PowerPoint Presentation</vt:lpstr>
      <vt:lpstr>3.2. Anti - friction Bearings</vt:lpstr>
      <vt:lpstr>Cont. </vt:lpstr>
      <vt:lpstr>Anti - friction bearing defects can be any one or  combination of the following:-</vt:lpstr>
      <vt:lpstr>Examples</vt:lpstr>
      <vt:lpstr>Characteristics of damages in  Anti Friction bearings</vt:lpstr>
      <vt:lpstr>Preventing the damage using lubricant</vt:lpstr>
      <vt:lpstr>Cont. </vt:lpstr>
      <vt:lpstr>3.3 Gear Damages </vt:lpstr>
      <vt:lpstr>Typical failures of gear</vt:lpstr>
      <vt:lpstr>Cont. </vt:lpstr>
      <vt:lpstr>PowerPoint Presentation</vt:lpstr>
      <vt:lpstr>Repair of transmission gears </vt:lpstr>
      <vt:lpstr>3.4 Damages of friction surfaces</vt:lpstr>
      <vt:lpstr>Brake damages</vt:lpstr>
      <vt:lpstr>Cont. </vt:lpstr>
      <vt:lpstr>Clutch damages </vt:lpstr>
      <vt:lpstr>3.5. Shaft failures </vt:lpstr>
      <vt:lpstr>3.5.1 Shaft failures due to wear</vt:lpstr>
      <vt:lpstr>3.5.2 Fatigue failure</vt:lpstr>
      <vt:lpstr>Cont. </vt:lpstr>
      <vt:lpstr>Cont. </vt:lpstr>
      <vt:lpstr>3.5.3 Shaft failures due to misalignment</vt:lpstr>
      <vt:lpstr>Remedies of shaft failures</vt:lpstr>
      <vt:lpstr>3.6. Seals</vt:lpstr>
      <vt:lpstr>Rubber seals</vt:lpstr>
      <vt:lpstr>O-rings, rectangular rubber rings, U-rings</vt:lpstr>
      <vt:lpstr>Lip seals</vt:lpstr>
      <vt:lpstr>Chapter-4 Determination of state of damage</vt:lpstr>
      <vt:lpstr>Cont. </vt:lpstr>
      <vt:lpstr>Cont. </vt:lpstr>
      <vt:lpstr>Cont. </vt:lpstr>
      <vt:lpstr>4.1 Measuring values for the state of damage</vt:lpstr>
      <vt:lpstr>Cont. </vt:lpstr>
      <vt:lpstr>Indirect measuring quantities </vt:lpstr>
      <vt:lpstr>4.2 Methods of condition monitoring</vt:lpstr>
      <vt:lpstr>Cont. </vt:lpstr>
      <vt:lpstr>4.2.3 Off-load monitoring techniques</vt:lpstr>
      <vt:lpstr>4.3. Condition monitoring techniques </vt:lpstr>
      <vt:lpstr>Potential failures and on-condition maintenance:-</vt:lpstr>
      <vt:lpstr>PowerPoint Presentation</vt:lpstr>
      <vt:lpstr>Cont. </vt:lpstr>
      <vt:lpstr>Cont. </vt:lpstr>
      <vt:lpstr>4.4. Categories of condition monitoring techniques</vt:lpstr>
      <vt:lpstr>Cont. </vt:lpstr>
      <vt:lpstr>2. Particle monitoring</vt:lpstr>
      <vt:lpstr>3. Chemical monitoring</vt:lpstr>
      <vt:lpstr>4. Physical effect monitoring</vt:lpstr>
      <vt:lpstr>Chapter 5 Elements of maintenance </vt:lpstr>
      <vt:lpstr>Cont. </vt:lpstr>
      <vt:lpstr>Cont. </vt:lpstr>
      <vt:lpstr>5.2. service </vt:lpstr>
      <vt:lpstr>Cont. </vt:lpstr>
      <vt:lpstr>5.2.2 lubricating </vt:lpstr>
      <vt:lpstr>Cont. </vt:lpstr>
      <vt:lpstr>5.3. Repairs </vt:lpstr>
      <vt:lpstr>The classification of repair activities are outlined in the chart below:-</vt:lpstr>
      <vt:lpstr>PowerPoint Presentation</vt:lpstr>
      <vt:lpstr>PowerPoint Presentation</vt:lpstr>
      <vt:lpstr>Basis of selecting maintenance strategies </vt:lpstr>
      <vt:lpstr>There are various reasons for selecting  maintenance strategies such as: - </vt:lpstr>
      <vt:lpstr>.....cont’d</vt:lpstr>
      <vt:lpstr>......cont’d</vt:lpstr>
      <vt:lpstr>Selection criteria and types of maintenance </vt:lpstr>
      <vt:lpstr>PowerPoint Presentation</vt:lpstr>
      <vt:lpstr>1. Breakdown or emergency maintenance </vt:lpstr>
      <vt:lpstr>However, such maintenance system cannot work in big industries, having large number or equipment, some of which may be quite intricate.</vt:lpstr>
      <vt:lpstr>2. Corrective maintenance </vt:lpstr>
      <vt:lpstr>Actions in corrective maintenance may be subdivided, according to priority, as follows:-</vt:lpstr>
      <vt:lpstr>WHAT ABOUT </vt:lpstr>
      <vt:lpstr>PowerPoint Presentation</vt:lpstr>
      <vt:lpstr>Introduction</vt:lpstr>
      <vt:lpstr>PowerPoint Presentation</vt:lpstr>
      <vt:lpstr>Definition</vt:lpstr>
      <vt:lpstr>PowerPoint Presentation</vt:lpstr>
      <vt:lpstr>PowerPoint Presentation</vt:lpstr>
      <vt:lpstr>PowerPoint Presentation</vt:lpstr>
      <vt:lpstr>Example: Probability of lathe versus milling imported </vt:lpstr>
      <vt:lpstr>PowerPoint Presentation</vt:lpstr>
      <vt:lpstr>PowerPoint Presentation</vt:lpstr>
      <vt:lpstr>Problem 2. </vt:lpstr>
      <vt:lpstr>a. Marginal probabilities </vt:lpstr>
      <vt:lpstr>b. Conditional probabilities </vt:lpstr>
      <vt:lpstr>c. Joint probability </vt:lpstr>
      <vt:lpstr>Properties </vt:lpstr>
      <vt:lpstr>Rules of probability</vt:lpstr>
      <vt:lpstr>Example:</vt:lpstr>
      <vt:lpstr>Cont. </vt:lpstr>
      <vt:lpstr>Example:</vt:lpstr>
      <vt:lpstr>PowerPoint Presentation</vt:lpstr>
      <vt:lpstr>Example:</vt:lpstr>
      <vt:lpstr>PowerPoint Presentation</vt:lpstr>
      <vt:lpstr>PowerPoint Presentation</vt:lpstr>
      <vt:lpstr>PowerPoint Presentation</vt:lpstr>
      <vt:lpstr> </vt:lpstr>
      <vt:lpstr>Reliability Definition</vt:lpstr>
      <vt:lpstr>The Reliability definition has four important elements:-</vt:lpstr>
      <vt:lpstr>Basic Reliability Terms</vt:lpstr>
      <vt:lpstr>Cont. </vt:lpstr>
      <vt:lpstr>cont.</vt:lpstr>
      <vt:lpstr>Failure rate over the life of a product</vt:lpstr>
      <vt:lpstr>Bathtub Curve.</vt:lpstr>
      <vt:lpstr>Bathtub Curve: Summary Table</vt:lpstr>
      <vt:lpstr>Managing Reliability</vt:lpstr>
      <vt:lpstr>Reliability Characteristics</vt:lpstr>
      <vt:lpstr>Failure Rate for Repairable and Non-repairable systems</vt:lpstr>
      <vt:lpstr>Example </vt:lpstr>
      <vt:lpstr>PowerPoint Presentation</vt:lpstr>
      <vt:lpstr>Example</vt:lpstr>
      <vt:lpstr>Cont. </vt:lpstr>
      <vt:lpstr>Maintainability</vt:lpstr>
      <vt:lpstr>OBJECTIVES OF MAINTAINABILITY</vt:lpstr>
      <vt:lpstr>Types of system maintenance actions:</vt:lpstr>
      <vt:lpstr>Cont. </vt:lpstr>
      <vt:lpstr>B) preventive maintenance</vt:lpstr>
      <vt:lpstr>C) Inspections</vt:lpstr>
      <vt:lpstr>Maintenance Downtime</vt:lpstr>
      <vt:lpstr> Types of Maintenance Downtime </vt:lpstr>
      <vt:lpstr>Cont. </vt:lpstr>
      <vt:lpstr>Probability of Repair Within the Allowable Downtime</vt:lpstr>
      <vt:lpstr>Availability</vt:lpstr>
      <vt:lpstr>PowerPoint Presentation</vt:lpstr>
      <vt:lpstr>Inherent Availability (AI) </vt:lpstr>
      <vt:lpstr>Achieved Availability (AA)</vt:lpstr>
      <vt:lpstr>PowerPoint Presentation</vt:lpstr>
      <vt:lpstr>PowerPoint Presentation</vt:lpstr>
      <vt:lpstr>Operational Availability ( A 0)</vt:lpstr>
      <vt:lpstr>Availability for Constant Failures Rates and Mean Repair Rates</vt:lpstr>
      <vt:lpstr>PowerPoint Presentation</vt:lpstr>
      <vt:lpstr>Other configurations to consider: The steady – state [A]</vt:lpstr>
      <vt:lpstr>PowerPoint Presentation</vt:lpstr>
      <vt:lpstr>PowerPoint Presentation</vt:lpstr>
      <vt:lpstr>PowerPoint Presentation</vt:lpstr>
      <vt:lpstr>Why is Maintenance Planning Needed?</vt:lpstr>
      <vt:lpstr>PRINCIPLES OF PLANNING</vt:lpstr>
      <vt:lpstr>Cont. </vt:lpstr>
      <vt:lpstr>Sequence of Planning </vt:lpstr>
      <vt:lpstr>PowerPoint Presentation</vt:lpstr>
      <vt:lpstr>Maintenance Job Priority System</vt:lpstr>
      <vt:lpstr>PowerPoint Presentation</vt:lpstr>
      <vt:lpstr>Scheduling Techniques </vt:lpstr>
      <vt:lpstr>1. Gantt Charts and Scheduling Theory</vt:lpstr>
      <vt:lpstr>PowerPoint Presentation</vt:lpstr>
      <vt:lpstr>Cont. </vt:lpstr>
      <vt:lpstr>Cont. </vt:lpstr>
      <vt:lpstr>PowerPoint Presentation</vt:lpstr>
      <vt:lpstr>Applications of network techniques are very wide, but are very common in some of the following fields:</vt:lpstr>
      <vt:lpstr>Advantages of Network Technique:</vt:lpstr>
      <vt:lpstr>PowerPoint Presentation</vt:lpstr>
      <vt:lpstr>Cont. </vt:lpstr>
      <vt:lpstr>PowerPoint Presentation</vt:lpstr>
      <vt:lpstr>Cont. </vt:lpstr>
      <vt:lpstr>Cont. </vt:lpstr>
      <vt:lpstr>PowerPoint Presentation</vt:lpstr>
      <vt:lpstr>Cont. </vt:lpstr>
      <vt:lpstr>Cont. </vt:lpstr>
      <vt:lpstr>Cont. </vt:lpstr>
      <vt:lpstr>PowerPoint Presentation</vt:lpstr>
      <vt:lpstr>PowerPoint Presentation</vt:lpstr>
      <vt:lpstr>Cont. </vt:lpstr>
      <vt:lpstr>PowerPoint Presentation</vt:lpstr>
      <vt:lpstr>Cont. </vt:lpstr>
      <vt:lpstr>PowerPoint Presentation</vt:lpstr>
      <vt:lpstr>PowerPoint Presentation</vt:lpstr>
      <vt:lpstr>Cont. </vt:lpstr>
      <vt:lpstr>4) Program Evaluation Review Techniques (PERT) </vt:lpstr>
      <vt:lpstr>PowerPoint Presentation</vt:lpstr>
      <vt:lpstr>PowerPoint Presentation</vt:lpstr>
      <vt:lpstr>PowerPoint Presentation</vt:lpstr>
      <vt:lpstr>CONT </vt:lpstr>
      <vt:lpstr>Maintenance Organization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CHAPTER 11&amp;13(Merged) Spares provisioning and reconditioning process</vt:lpstr>
      <vt:lpstr>PowerPoint Presentation</vt:lpstr>
      <vt:lpstr>Criteria for Decision Making</vt:lpstr>
      <vt:lpstr>Cont’d </vt:lpstr>
      <vt:lpstr>Cont’d </vt:lpstr>
      <vt:lpstr>Cont’d </vt:lpstr>
      <vt:lpstr>Cont’d </vt:lpstr>
      <vt:lpstr>Cont’d </vt:lpstr>
      <vt:lpstr>Objectives of spare parts management </vt:lpstr>
      <vt:lpstr>Main tasks of spare parts management through equipment lifecycle process </vt:lpstr>
      <vt:lpstr>Cont’d</vt:lpstr>
      <vt:lpstr>Cont’d</vt:lpstr>
      <vt:lpstr>Forecasting </vt:lpstr>
      <vt:lpstr>a. Time-series based forecasting</vt:lpstr>
      <vt:lpstr>b. Reliability based forecasting</vt:lpstr>
      <vt:lpstr>c. Judgmentally based forecasting </vt:lpstr>
      <vt:lpstr>11.2 Spare Parts Identification process</vt:lpstr>
      <vt:lpstr>PowerPoint Presentation</vt:lpstr>
      <vt:lpstr>Decision tree with filters</vt:lpstr>
      <vt:lpstr>Desion tree </vt:lpstr>
      <vt:lpstr>PowerPoint Presentation</vt:lpstr>
      <vt:lpstr>Determination of the required quantity of non repairable spares</vt:lpstr>
      <vt:lpstr>Determination of the required quantity of repairable spares </vt:lpstr>
      <vt:lpstr>13. Reconditioning processes</vt:lpstr>
      <vt:lpstr>Main elements which wants recondition before putting the vehicle on the lot</vt:lpstr>
      <vt:lpstr>Used Car Inspection Checklist</vt:lpstr>
      <vt:lpstr>Cont’d</vt:lpstr>
      <vt:lpstr>Cont’d</vt:lpstr>
      <vt:lpstr>Example: Battery Reconditioning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Introduction</dc:title>
  <dc:creator>melkie</dc:creator>
  <cp:lastModifiedBy>Dawit</cp:lastModifiedBy>
  <cp:revision>67</cp:revision>
  <dcterms:created xsi:type="dcterms:W3CDTF">2018-03-14T17:48:21Z</dcterms:created>
  <dcterms:modified xsi:type="dcterms:W3CDTF">2020-04-29T07:49:09Z</dcterms:modified>
</cp:coreProperties>
</file>