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91" r:id="rId2"/>
    <p:sldId id="258" r:id="rId3"/>
    <p:sldId id="259" r:id="rId4"/>
    <p:sldId id="328" r:id="rId5"/>
    <p:sldId id="265" r:id="rId6"/>
    <p:sldId id="329" r:id="rId7"/>
    <p:sldId id="266" r:id="rId8"/>
    <p:sldId id="267" r:id="rId9"/>
    <p:sldId id="268" r:id="rId10"/>
    <p:sldId id="270" r:id="rId11"/>
    <p:sldId id="274" r:id="rId12"/>
    <p:sldId id="330" r:id="rId13"/>
    <p:sldId id="276" r:id="rId14"/>
    <p:sldId id="277" r:id="rId15"/>
    <p:sldId id="278" r:id="rId16"/>
    <p:sldId id="279" r:id="rId17"/>
    <p:sldId id="280" r:id="rId18"/>
    <p:sldId id="331" r:id="rId19"/>
    <p:sldId id="332" r:id="rId20"/>
    <p:sldId id="281" r:id="rId21"/>
    <p:sldId id="282" r:id="rId22"/>
    <p:sldId id="333" r:id="rId23"/>
    <p:sldId id="283" r:id="rId24"/>
    <p:sldId id="286" r:id="rId25"/>
    <p:sldId id="284" r:id="rId26"/>
    <p:sldId id="287" r:id="rId27"/>
    <p:sldId id="289" r:id="rId28"/>
    <p:sldId id="297" r:id="rId29"/>
    <p:sldId id="298" r:id="rId30"/>
    <p:sldId id="299" r:id="rId31"/>
    <p:sldId id="300" r:id="rId32"/>
    <p:sldId id="308" r:id="rId33"/>
    <p:sldId id="309" r:id="rId34"/>
    <p:sldId id="310" r:id="rId35"/>
    <p:sldId id="311" r:id="rId36"/>
    <p:sldId id="319" r:id="rId37"/>
    <p:sldId id="323" r:id="rId38"/>
    <p:sldId id="324" r:id="rId39"/>
    <p:sldId id="325" r:id="rId40"/>
    <p:sldId id="326" r:id="rId41"/>
    <p:sldId id="327" r:id="rId42"/>
    <p:sldId id="33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guide orient="horz" pos="2160"/>
        <p:guide pos="2880"/>
      </p:guideLst>
    </p:cSldViewPr>
  </p:slideViewPr>
  <p:notesTextViewPr>
    <p:cViewPr>
      <p:scale>
        <a:sx n="1" d="1"/>
        <a:sy n="1" d="1"/>
      </p:scale>
      <p:origin x="0" y="0"/>
    </p:cViewPr>
  </p:notesTextViewPr>
  <p:notesViewPr>
    <p:cSldViewPr snapToGrid="0">
      <p:cViewPr varScale="1">
        <p:scale>
          <a:sx n="38" d="100"/>
          <a:sy n="38" d="100"/>
        </p:scale>
        <p:origin x="2262"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755941-57ED-42F2-9199-A37F782BE0B5}" type="datetimeFigureOut">
              <a:rPr lang="en-US" smtClean="0"/>
              <a:pPr/>
              <a:t>2/27/2020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A8F0BE-4382-4204-84E1-7781954DBA4E}" type="slidenum">
              <a:rPr lang="en-US" smtClean="0"/>
              <a:pPr/>
              <a:t>‹#›</a:t>
            </a:fld>
            <a:endParaRPr lang="en-US"/>
          </a:p>
        </p:txBody>
      </p:sp>
    </p:spTree>
    <p:extLst>
      <p:ext uri="{BB962C8B-B14F-4D97-AF65-F5344CB8AC3E}">
        <p14:creationId xmlns:p14="http://schemas.microsoft.com/office/powerpoint/2010/main" val="1287343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A8F0BE-4382-4204-84E1-7781954DBA4E}" type="slidenum">
              <a:rPr lang="en-US" smtClean="0"/>
              <a:pPr/>
              <a:t>1</a:t>
            </a:fld>
            <a:endParaRPr lang="en-US"/>
          </a:p>
        </p:txBody>
      </p:sp>
    </p:spTree>
    <p:extLst>
      <p:ext uri="{BB962C8B-B14F-4D97-AF65-F5344CB8AC3E}">
        <p14:creationId xmlns:p14="http://schemas.microsoft.com/office/powerpoint/2010/main" val="3766404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0B1A4A1E-8F19-4FA5-A56E-2787E2562DDE}" type="slidenum">
              <a:rPr lang="en-US" sz="1200">
                <a:latin typeface="Arial" panose="020B0604020202020204" pitchFamily="34" charset="0"/>
              </a:rPr>
              <a:pPr eaLnBrk="1" hangingPunct="1"/>
              <a:t>25</a:t>
            </a:fld>
            <a:endParaRPr lang="en-US" sz="1200">
              <a:latin typeface="Arial" panose="020B0604020202020204" pitchFamily="34" charset="0"/>
            </a:endParaRPr>
          </a:p>
        </p:txBody>
      </p:sp>
      <p:sp>
        <p:nvSpPr>
          <p:cNvPr id="46083" name="Rectangle 2"/>
          <p:cNvSpPr>
            <a:spLocks noGrp="1" noRot="1" noChangeAspect="1" noChangeArrowheads="1" noTextEdit="1"/>
          </p:cNvSpPr>
          <p:nvPr>
            <p:ph type="sldImg"/>
          </p:nvPr>
        </p:nvSpPr>
        <p:spPr>
          <a:xfrm>
            <a:off x="1371600" y="1143000"/>
            <a:ext cx="4114800" cy="3086100"/>
          </a:xfrm>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4614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B3918D9-3F4C-42A0-B362-66CCAF4CD22C}" type="slidenum">
              <a:rPr lang="en-US" sz="1200"/>
              <a:pPr eaLnBrk="1" hangingPunct="1"/>
              <a:t>27</a:t>
            </a:fld>
            <a:endParaRPr lang="en-US" sz="1200"/>
          </a:p>
        </p:txBody>
      </p:sp>
      <p:sp>
        <p:nvSpPr>
          <p:cNvPr id="43011" name="Rectangle 2"/>
          <p:cNvSpPr>
            <a:spLocks noGrp="1" noRot="1" noChangeAspect="1" noChangeArrowheads="1" noTextEdit="1"/>
          </p:cNvSpPr>
          <p:nvPr>
            <p:ph type="sldImg"/>
          </p:nvPr>
        </p:nvSpPr>
        <p:spPr>
          <a:xfrm>
            <a:off x="1150938" y="692150"/>
            <a:ext cx="4556125" cy="3416300"/>
          </a:xfrm>
          <a:noFill/>
          <a:ln w="12700" cap="flat">
            <a:solidFill>
              <a:schemeClr val="tx1"/>
            </a:solidFill>
          </a:ln>
        </p:spPr>
      </p:sp>
      <p:sp>
        <p:nvSpPr>
          <p:cNvPr id="43012" name="Rectangle 3"/>
          <p:cNvSpPr>
            <a:spLocks noGrp="1" noChangeArrowheads="1"/>
          </p:cNvSpPr>
          <p:nvPr>
            <p:ph type="body" idx="1"/>
          </p:nvPr>
        </p:nvSpPr>
        <p:spPr>
          <a:xfrm>
            <a:off x="914400" y="3276600"/>
            <a:ext cx="5029200" cy="518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extLst>
      <p:ext uri="{BB962C8B-B14F-4D97-AF65-F5344CB8AC3E}">
        <p14:creationId xmlns:p14="http://schemas.microsoft.com/office/powerpoint/2010/main" val="2801634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2B2C5E45-F62D-41B6-8893-6B6844DBE1FE}" type="slidenum">
              <a:rPr lang="en-US" sz="1200">
                <a:latin typeface="Arial" panose="020B0604020202020204" pitchFamily="34" charset="0"/>
              </a:rPr>
              <a:pPr eaLnBrk="1" hangingPunct="1"/>
              <a:t>28</a:t>
            </a:fld>
            <a:endParaRPr lang="en-US" sz="1200">
              <a:latin typeface="Arial" panose="020B0604020202020204" pitchFamily="34" charset="0"/>
            </a:endParaRPr>
          </a:p>
        </p:txBody>
      </p:sp>
      <p:sp>
        <p:nvSpPr>
          <p:cNvPr id="69635" name="Rectangle 2"/>
          <p:cNvSpPr>
            <a:spLocks noGrp="1" noRot="1" noChangeAspect="1" noChangeArrowheads="1" noTextEdit="1"/>
          </p:cNvSpPr>
          <p:nvPr>
            <p:ph type="sldImg"/>
          </p:nvPr>
        </p:nvSpPr>
        <p:spPr>
          <a:xfrm>
            <a:off x="1371600" y="1143000"/>
            <a:ext cx="4114800" cy="308610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7227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E2F2CA22-DECE-4039-8BA1-F8FAC878A32C}" type="slidenum">
              <a:rPr lang="en-US" sz="1200">
                <a:latin typeface="Arial" panose="020B0604020202020204" pitchFamily="34" charset="0"/>
              </a:rPr>
              <a:pPr eaLnBrk="1" hangingPunct="1"/>
              <a:t>29</a:t>
            </a:fld>
            <a:endParaRPr lang="en-US" sz="1200">
              <a:latin typeface="Arial" panose="020B0604020202020204" pitchFamily="34" charset="0"/>
            </a:endParaRPr>
          </a:p>
        </p:txBody>
      </p:sp>
      <p:sp>
        <p:nvSpPr>
          <p:cNvPr id="70659" name="Rectangle 2"/>
          <p:cNvSpPr>
            <a:spLocks noGrp="1" noRot="1" noChangeAspect="1" noChangeArrowheads="1" noTextEdit="1"/>
          </p:cNvSpPr>
          <p:nvPr>
            <p:ph type="sldImg"/>
          </p:nvPr>
        </p:nvSpPr>
        <p:spPr>
          <a:xfrm>
            <a:off x="1371600" y="1143000"/>
            <a:ext cx="4114800" cy="3086100"/>
          </a:xfrm>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819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EB07F842-B3AF-4B33-A392-13FD73088A7B}" type="slidenum">
              <a:rPr lang="en-US" sz="1200">
                <a:latin typeface="Arial" panose="020B0604020202020204" pitchFamily="34" charset="0"/>
              </a:rPr>
              <a:pPr eaLnBrk="1" hangingPunct="1"/>
              <a:t>30</a:t>
            </a:fld>
            <a:endParaRPr lang="en-US" sz="1200">
              <a:latin typeface="Arial" panose="020B0604020202020204" pitchFamily="34" charset="0"/>
            </a:endParaRPr>
          </a:p>
        </p:txBody>
      </p:sp>
      <p:sp>
        <p:nvSpPr>
          <p:cNvPr id="71683" name="Rectangle 2"/>
          <p:cNvSpPr>
            <a:spLocks noGrp="1" noRot="1" noChangeAspect="1" noChangeArrowheads="1" noTextEdit="1"/>
          </p:cNvSpPr>
          <p:nvPr>
            <p:ph type="sldImg"/>
          </p:nvPr>
        </p:nvSpPr>
        <p:spPr>
          <a:xfrm>
            <a:off x="1371600" y="1143000"/>
            <a:ext cx="4114800" cy="3086100"/>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6680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184FE019-5943-4F8B-9003-82969092ED8C}" type="slidenum">
              <a:rPr lang="en-US" sz="1200">
                <a:latin typeface="Arial" panose="020B0604020202020204" pitchFamily="34" charset="0"/>
              </a:rPr>
              <a:pPr eaLnBrk="1" hangingPunct="1"/>
              <a:t>32</a:t>
            </a:fld>
            <a:endParaRPr lang="en-US" sz="1200">
              <a:latin typeface="Arial" panose="020B0604020202020204" pitchFamily="34" charset="0"/>
            </a:endParaRPr>
          </a:p>
        </p:txBody>
      </p:sp>
      <p:sp>
        <p:nvSpPr>
          <p:cNvPr id="73731" name="Rectangle 2"/>
          <p:cNvSpPr>
            <a:spLocks noGrp="1" noRot="1" noChangeAspect="1" noChangeArrowheads="1" noTextEdit="1"/>
          </p:cNvSpPr>
          <p:nvPr>
            <p:ph type="sldImg"/>
          </p:nvPr>
        </p:nvSpPr>
        <p:spPr>
          <a:xfrm>
            <a:off x="1371600" y="1143000"/>
            <a:ext cx="4114800" cy="3086100"/>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080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C55EE818-D388-433E-9AFD-F4DF6FB69EC7}" type="slidenum">
              <a:rPr lang="en-US" sz="1200">
                <a:latin typeface="Arial" panose="020B0604020202020204" pitchFamily="34" charset="0"/>
              </a:rPr>
              <a:pPr eaLnBrk="1" hangingPunct="1"/>
              <a:t>33</a:t>
            </a:fld>
            <a:endParaRPr lang="en-US" sz="1200">
              <a:latin typeface="Arial" panose="020B0604020202020204" pitchFamily="34" charset="0"/>
            </a:endParaRPr>
          </a:p>
        </p:txBody>
      </p:sp>
      <p:sp>
        <p:nvSpPr>
          <p:cNvPr id="74755" name="Rectangle 2"/>
          <p:cNvSpPr>
            <a:spLocks noGrp="1" noRot="1" noChangeAspect="1" noChangeArrowheads="1" noTextEdit="1"/>
          </p:cNvSpPr>
          <p:nvPr>
            <p:ph type="sldImg"/>
          </p:nvPr>
        </p:nvSpPr>
        <p:spPr>
          <a:xfrm>
            <a:off x="1371600" y="1143000"/>
            <a:ext cx="4114800" cy="308610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135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372256D4-3A74-4899-A5FF-E88C9B61C567}" type="slidenum">
              <a:rPr lang="en-US" sz="1200">
                <a:latin typeface="Arial" panose="020B0604020202020204" pitchFamily="34" charset="0"/>
              </a:rPr>
              <a:pPr eaLnBrk="1" hangingPunct="1"/>
              <a:t>34</a:t>
            </a:fld>
            <a:endParaRPr lang="en-US" sz="1200">
              <a:latin typeface="Arial" panose="020B0604020202020204" pitchFamily="34" charset="0"/>
            </a:endParaRPr>
          </a:p>
        </p:txBody>
      </p:sp>
      <p:sp>
        <p:nvSpPr>
          <p:cNvPr id="75779" name="Rectangle 2"/>
          <p:cNvSpPr>
            <a:spLocks noGrp="1" noRot="1" noChangeAspect="1" noChangeArrowheads="1" noTextEdit="1"/>
          </p:cNvSpPr>
          <p:nvPr>
            <p:ph type="sldImg"/>
          </p:nvPr>
        </p:nvSpPr>
        <p:spPr>
          <a:xfrm>
            <a:off x="1371600" y="1143000"/>
            <a:ext cx="4114800" cy="3086100"/>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526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8D83553E-300B-44AA-888C-743EF0166859}" type="slidenum">
              <a:rPr lang="en-US" sz="1200">
                <a:latin typeface="Arial" panose="020B0604020202020204" pitchFamily="34" charset="0"/>
              </a:rPr>
              <a:pPr eaLnBrk="1" hangingPunct="1"/>
              <a:t>35</a:t>
            </a:fld>
            <a:endParaRPr lang="en-US" sz="1200">
              <a:latin typeface="Arial" panose="020B0604020202020204" pitchFamily="34" charset="0"/>
            </a:endParaRPr>
          </a:p>
        </p:txBody>
      </p:sp>
      <p:sp>
        <p:nvSpPr>
          <p:cNvPr id="76803" name="Rectangle 2"/>
          <p:cNvSpPr>
            <a:spLocks noGrp="1" noRot="1" noChangeAspect="1" noChangeArrowheads="1" noTextEdit="1"/>
          </p:cNvSpPr>
          <p:nvPr>
            <p:ph type="sldImg"/>
          </p:nvPr>
        </p:nvSpPr>
        <p:spPr>
          <a:xfrm>
            <a:off x="1371600" y="1143000"/>
            <a:ext cx="4114800" cy="3086100"/>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0837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1E74D9FA-508A-4138-982A-ABE69612EC2B}" type="slidenum">
              <a:rPr lang="en-US" sz="1200">
                <a:latin typeface="Arial" panose="020B0604020202020204" pitchFamily="34" charset="0"/>
              </a:rPr>
              <a:pPr eaLnBrk="1" hangingPunct="1"/>
              <a:t>36</a:t>
            </a:fld>
            <a:endParaRPr lang="en-US" sz="1200">
              <a:latin typeface="Arial" panose="020B0604020202020204" pitchFamily="34" charset="0"/>
            </a:endParaRPr>
          </a:p>
        </p:txBody>
      </p:sp>
      <p:sp>
        <p:nvSpPr>
          <p:cNvPr id="79875" name="Rectangle 2"/>
          <p:cNvSpPr>
            <a:spLocks noGrp="1" noRot="1" noChangeAspect="1" noChangeArrowheads="1" noTextEdit="1"/>
          </p:cNvSpPr>
          <p:nvPr>
            <p:ph type="sldImg"/>
          </p:nvPr>
        </p:nvSpPr>
        <p:spPr>
          <a:xfrm>
            <a:off x="1371600" y="1143000"/>
            <a:ext cx="4114800" cy="3086100"/>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754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F2FCA0FB-8881-46C1-848D-E19796B2372C}" type="slidenum">
              <a:rPr lang="en-US" sz="1200">
                <a:latin typeface="Arial" panose="020B0604020202020204" pitchFamily="34" charset="0"/>
              </a:rPr>
              <a:pPr eaLnBrk="1" hangingPunct="1"/>
              <a:t>5</a:t>
            </a:fld>
            <a:endParaRPr lang="en-US" sz="1200">
              <a:latin typeface="Arial" panose="020B0604020202020204" pitchFamily="34" charset="0"/>
            </a:endParaRPr>
          </a:p>
        </p:txBody>
      </p:sp>
      <p:sp>
        <p:nvSpPr>
          <p:cNvPr id="38915" name="Rectangle 2"/>
          <p:cNvSpPr>
            <a:spLocks noGrp="1" noRot="1" noChangeAspect="1" noChangeArrowheads="1" noTextEdit="1"/>
          </p:cNvSpPr>
          <p:nvPr>
            <p:ph type="sldImg"/>
          </p:nvPr>
        </p:nvSpPr>
        <p:spPr>
          <a:xfrm>
            <a:off x="1371600" y="1143000"/>
            <a:ext cx="4114800" cy="3086100"/>
          </a:xfrm>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237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5271BFF8-4500-4A35-B9E2-634D333768CF}" type="slidenum">
              <a:rPr lang="en-US" sz="1200">
                <a:latin typeface="Arial" panose="020B0604020202020204" pitchFamily="34" charset="0"/>
              </a:rPr>
              <a:pPr eaLnBrk="1" hangingPunct="1"/>
              <a:t>37</a:t>
            </a:fld>
            <a:endParaRPr lang="en-US" sz="1200">
              <a:latin typeface="Arial" panose="020B0604020202020204" pitchFamily="34" charset="0"/>
            </a:endParaRPr>
          </a:p>
        </p:txBody>
      </p:sp>
      <p:sp>
        <p:nvSpPr>
          <p:cNvPr id="82947" name="Rectangle 2"/>
          <p:cNvSpPr>
            <a:spLocks noGrp="1" noRot="1" noChangeAspect="1" noChangeArrowheads="1" noTextEdit="1"/>
          </p:cNvSpPr>
          <p:nvPr>
            <p:ph type="sldImg"/>
          </p:nvPr>
        </p:nvSpPr>
        <p:spPr>
          <a:xfrm>
            <a:off x="1371600" y="1143000"/>
            <a:ext cx="4114800" cy="3086100"/>
          </a:xfrm>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573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D0A687CE-4C6E-4E84-B684-5400201136C7}" type="slidenum">
              <a:rPr lang="en-US" sz="1200">
                <a:latin typeface="Arial" panose="020B0604020202020204" pitchFamily="34" charset="0"/>
              </a:rPr>
              <a:pPr eaLnBrk="1" hangingPunct="1"/>
              <a:t>38</a:t>
            </a:fld>
            <a:endParaRPr lang="en-US" sz="1200">
              <a:latin typeface="Arial" panose="020B0604020202020204" pitchFamily="34" charset="0"/>
            </a:endParaRPr>
          </a:p>
        </p:txBody>
      </p:sp>
      <p:sp>
        <p:nvSpPr>
          <p:cNvPr id="83971" name="Rectangle 2"/>
          <p:cNvSpPr>
            <a:spLocks noGrp="1" noRot="1" noChangeAspect="1" noChangeArrowheads="1" noTextEdit="1"/>
          </p:cNvSpPr>
          <p:nvPr>
            <p:ph type="sldImg"/>
          </p:nvPr>
        </p:nvSpPr>
        <p:spPr>
          <a:xfrm>
            <a:off x="1371600" y="1143000"/>
            <a:ext cx="4114800" cy="3086100"/>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8155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17F5AA91-1C60-417E-A23E-8D87BC716E42}" type="slidenum">
              <a:rPr lang="en-US" sz="1200">
                <a:latin typeface="Arial" panose="020B0604020202020204" pitchFamily="34" charset="0"/>
              </a:rPr>
              <a:pPr eaLnBrk="1" hangingPunct="1"/>
              <a:t>40</a:t>
            </a:fld>
            <a:endParaRPr lang="en-US" sz="1200">
              <a:latin typeface="Arial" panose="020B0604020202020204" pitchFamily="34" charset="0"/>
            </a:endParaRPr>
          </a:p>
        </p:txBody>
      </p:sp>
      <p:sp>
        <p:nvSpPr>
          <p:cNvPr id="84995" name="Rectangle 2"/>
          <p:cNvSpPr>
            <a:spLocks noGrp="1" noRot="1" noChangeAspect="1" noChangeArrowheads="1" noTextEdit="1"/>
          </p:cNvSpPr>
          <p:nvPr>
            <p:ph type="sldImg"/>
          </p:nvPr>
        </p:nvSpPr>
        <p:spPr>
          <a:xfrm>
            <a:off x="1371600" y="1143000"/>
            <a:ext cx="4114800" cy="3086100"/>
          </a:xfrm>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847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A8F0BE-4382-4204-84E1-7781954DBA4E}" type="slidenum">
              <a:rPr lang="en-US" smtClean="0"/>
              <a:pPr/>
              <a:t>6</a:t>
            </a:fld>
            <a:endParaRPr lang="en-US"/>
          </a:p>
        </p:txBody>
      </p:sp>
    </p:spTree>
    <p:extLst>
      <p:ext uri="{BB962C8B-B14F-4D97-AF65-F5344CB8AC3E}">
        <p14:creationId xmlns:p14="http://schemas.microsoft.com/office/powerpoint/2010/main" val="312133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8D68AF0B-BCBB-494B-AAD4-858048594D0D}" type="slidenum">
              <a:rPr lang="en-US" sz="1200">
                <a:latin typeface="Arial" panose="020B0604020202020204" pitchFamily="34" charset="0"/>
              </a:rPr>
              <a:pPr eaLnBrk="1" hangingPunct="1"/>
              <a:t>15</a:t>
            </a:fld>
            <a:endParaRPr lang="en-US" sz="120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371600" y="1143000"/>
            <a:ext cx="4114800" cy="3086100"/>
          </a:xfrm>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8761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32FA64FF-9EDF-454F-8835-7EF6A990A7B5}" type="slidenum">
              <a:rPr lang="en-US" sz="1200">
                <a:latin typeface="Arial" panose="020B0604020202020204" pitchFamily="34" charset="0"/>
              </a:rPr>
              <a:pPr eaLnBrk="1" hangingPunct="1"/>
              <a:t>16</a:t>
            </a:fld>
            <a:endParaRPr lang="en-US" sz="1200">
              <a:latin typeface="Arial" panose="020B0604020202020204" pitchFamily="34" charset="0"/>
            </a:endParaRPr>
          </a:p>
        </p:txBody>
      </p:sp>
      <p:sp>
        <p:nvSpPr>
          <p:cNvPr id="40963" name="Rectangle 2"/>
          <p:cNvSpPr>
            <a:spLocks noGrp="1" noRot="1" noChangeAspect="1" noChangeArrowheads="1" noTextEdit="1"/>
          </p:cNvSpPr>
          <p:nvPr>
            <p:ph type="sldImg"/>
          </p:nvPr>
        </p:nvSpPr>
        <p:spPr>
          <a:xfrm>
            <a:off x="1371600" y="1143000"/>
            <a:ext cx="4114800" cy="3086100"/>
          </a:xfrm>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1519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1CEF9D7F-038D-4A87-AA61-F08149FD7085}" type="slidenum">
              <a:rPr lang="en-US" sz="1200">
                <a:latin typeface="Arial" panose="020B0604020202020204" pitchFamily="34" charset="0"/>
              </a:rPr>
              <a:pPr eaLnBrk="1" hangingPunct="1"/>
              <a:t>17</a:t>
            </a:fld>
            <a:endParaRPr lang="en-US" sz="1200">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371600" y="1143000"/>
            <a:ext cx="4114800" cy="3086100"/>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2683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137C7D7B-9AAF-42CE-A48E-B1DCCA2C1817}" type="slidenum">
              <a:rPr lang="en-US" sz="1200">
                <a:latin typeface="Arial" panose="020B0604020202020204" pitchFamily="34" charset="0"/>
              </a:rPr>
              <a:pPr eaLnBrk="1" hangingPunct="1"/>
              <a:t>20</a:t>
            </a:fld>
            <a:endParaRPr lang="en-US" sz="1200">
              <a:latin typeface="Arial" panose="020B0604020202020204" pitchFamily="34" charset="0"/>
            </a:endParaRPr>
          </a:p>
        </p:txBody>
      </p:sp>
      <p:sp>
        <p:nvSpPr>
          <p:cNvPr id="43011" name="Rectangle 2"/>
          <p:cNvSpPr>
            <a:spLocks noGrp="1" noRot="1" noChangeAspect="1" noChangeArrowheads="1" noTextEdit="1"/>
          </p:cNvSpPr>
          <p:nvPr>
            <p:ph type="sldImg"/>
          </p:nvPr>
        </p:nvSpPr>
        <p:spPr>
          <a:xfrm>
            <a:off x="1371600" y="1143000"/>
            <a:ext cx="4114800" cy="3086100"/>
          </a:xfrm>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7813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EA2FE3E8-128C-4B54-8034-82AA21175DC1}" type="slidenum">
              <a:rPr lang="en-US" sz="1200">
                <a:latin typeface="Arial" panose="020B0604020202020204" pitchFamily="34" charset="0"/>
              </a:rPr>
              <a:pPr eaLnBrk="1" hangingPunct="1"/>
              <a:t>21</a:t>
            </a:fld>
            <a:endParaRPr lang="en-US" sz="1200">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371600" y="1143000"/>
            <a:ext cx="4114800" cy="3086100"/>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912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fld id="{9DE34AED-8B1A-42E7-BB09-EED7E7A5D130}" type="slidenum">
              <a:rPr lang="en-US" sz="1200">
                <a:latin typeface="Arial" panose="020B0604020202020204" pitchFamily="34" charset="0"/>
              </a:rPr>
              <a:pPr eaLnBrk="1" hangingPunct="1"/>
              <a:t>23</a:t>
            </a:fld>
            <a:endParaRPr lang="en-US" sz="1200">
              <a:latin typeface="Arial" panose="020B0604020202020204" pitchFamily="34" charset="0"/>
            </a:endParaRPr>
          </a:p>
        </p:txBody>
      </p:sp>
      <p:sp>
        <p:nvSpPr>
          <p:cNvPr id="45059" name="Rectangle 2"/>
          <p:cNvSpPr>
            <a:spLocks noGrp="1" noRot="1" noChangeAspect="1" noChangeArrowheads="1" noTextEdit="1"/>
          </p:cNvSpPr>
          <p:nvPr>
            <p:ph type="sldImg"/>
          </p:nvPr>
        </p:nvSpPr>
        <p:spPr>
          <a:xfrm>
            <a:off x="1371600" y="1143000"/>
            <a:ext cx="4114800" cy="3086100"/>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173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E14E09-5C4E-41BF-96B8-FE25DEBA92E0}" type="datetime1">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418284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92EFFD-87E7-4950-BC58-74CF2FBD6492}" type="datetime1">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310449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73D3F0-9B4C-449D-AD20-47A6A55C219B}" type="datetime1">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369817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5830F9-6265-46CF-B9EA-5EB5BF7D2B3E}" type="datetime1">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326656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2697A5-8CF3-4359-ADCE-C141A5322A8C}" type="datetime1">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113449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FBE2E5-262D-444D-90B6-7850C7BDD8A2}" type="datetime1">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1402737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000F0D-B265-4384-A02F-F8B235A6CF2C}" type="datetime1">
              <a:rPr lang="en-US" smtClean="0"/>
              <a:pPr/>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93683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9857CB-12A5-44F0-83D6-194A62EF86A1}" type="datetime1">
              <a:rPr lang="en-US" smtClean="0"/>
              <a:pPr/>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791004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10DC2-BBB8-44E4-B59B-4C9F648EA279}" type="datetime1">
              <a:rPr lang="en-US" smtClean="0"/>
              <a:pPr/>
              <a:t>2/27/2020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1684537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3F8859-609D-43F3-8F8F-5B7231DD8884}" type="datetime1">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3110998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A525F-7572-47A3-B554-2FCBB0684B12}" type="datetime1">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8F13E5-896B-4B45-8693-7AD6AB1779C6}" type="slidenum">
              <a:rPr lang="en-US" smtClean="0"/>
              <a:pPr/>
              <a:t>‹#›</a:t>
            </a:fld>
            <a:endParaRPr lang="en-US"/>
          </a:p>
        </p:txBody>
      </p:sp>
    </p:spTree>
    <p:extLst>
      <p:ext uri="{BB962C8B-B14F-4D97-AF65-F5344CB8AC3E}">
        <p14:creationId xmlns:p14="http://schemas.microsoft.com/office/powerpoint/2010/main" val="217307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D2469-B7B2-460B-930B-76644E78BE03}" type="datetime1">
              <a:rPr lang="en-US" smtClean="0"/>
              <a:pPr/>
              <a:t>2/27/2020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8F13E5-896B-4B45-8693-7AD6AB1779C6}" type="slidenum">
              <a:rPr lang="en-US" smtClean="0"/>
              <a:pPr/>
              <a:t>‹#›</a:t>
            </a:fld>
            <a:endParaRPr lang="en-US"/>
          </a:p>
        </p:txBody>
      </p:sp>
    </p:spTree>
    <p:extLst>
      <p:ext uri="{BB962C8B-B14F-4D97-AF65-F5344CB8AC3E}">
        <p14:creationId xmlns:p14="http://schemas.microsoft.com/office/powerpoint/2010/main" val="3909110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5597" y="4560572"/>
            <a:ext cx="7886700" cy="865585"/>
          </a:xfrm>
        </p:spPr>
        <p:txBody>
          <a:bodyPr>
            <a:normAutofit/>
          </a:bodyPr>
          <a:lstStyle/>
          <a:p>
            <a:pPr marL="137156">
              <a:defRPr/>
            </a:pPr>
            <a:r>
              <a:rPr lang="en-US" sz="2325" dirty="0">
                <a:latin typeface="Times New Roman" pitchFamily="18" charset="0"/>
                <a:cs typeface="Times New Roman" pitchFamily="18" charset="0"/>
              </a:rPr>
              <a:t>Maintenance </a:t>
            </a:r>
            <a:r>
              <a:rPr lang="en-US" sz="2325" dirty="0">
                <a:latin typeface="Times New Roman" pitchFamily="18" charset="0"/>
                <a:cs typeface="Times New Roman" pitchFamily="18" charset="0"/>
              </a:rPr>
              <a:t>and </a:t>
            </a:r>
            <a:r>
              <a:rPr lang="en-US" sz="2325" dirty="0">
                <a:latin typeface="Times New Roman" pitchFamily="18" charset="0"/>
                <a:cs typeface="Times New Roman" pitchFamily="18" charset="0"/>
              </a:rPr>
              <a:t>I</a:t>
            </a:r>
            <a:r>
              <a:rPr lang="en-US" sz="2325" dirty="0">
                <a:latin typeface="Times New Roman" pitchFamily="18" charset="0"/>
                <a:cs typeface="Times New Roman" pitchFamily="18" charset="0"/>
              </a:rPr>
              <a:t>nstallation </a:t>
            </a:r>
            <a:r>
              <a:rPr lang="en-US" sz="2325" dirty="0">
                <a:latin typeface="Times New Roman" pitchFamily="18" charset="0"/>
                <a:cs typeface="Times New Roman" pitchFamily="18" charset="0"/>
              </a:rPr>
              <a:t>of  M</a:t>
            </a:r>
            <a:r>
              <a:rPr lang="en-US" sz="2325" dirty="0">
                <a:latin typeface="Times New Roman" pitchFamily="18" charset="0"/>
                <a:cs typeface="Times New Roman" pitchFamily="18" charset="0"/>
              </a:rPr>
              <a:t>achinery</a:t>
            </a:r>
            <a:r>
              <a:rPr lang="en-US" sz="2100" b="1" dirty="0">
                <a:solidFill>
                  <a:srgbClr val="002060"/>
                </a:solidFill>
                <a:latin typeface="Times New Roman" pitchFamily="18" charset="0"/>
                <a:cs typeface="Times New Roman" pitchFamily="18" charset="0"/>
              </a:rPr>
              <a:t/>
            </a:r>
            <a:br>
              <a:rPr lang="en-US" sz="2100" b="1" dirty="0">
                <a:solidFill>
                  <a:srgbClr val="002060"/>
                </a:solidFill>
                <a:latin typeface="Times New Roman" pitchFamily="18" charset="0"/>
                <a:cs typeface="Times New Roman" pitchFamily="18" charset="0"/>
              </a:rPr>
            </a:br>
            <a:r>
              <a:rPr lang="en-US" sz="2100" dirty="0">
                <a:latin typeface="Times New Roman" pitchFamily="18" charset="0"/>
                <a:cs typeface="Times New Roman" pitchFamily="18" charset="0"/>
              </a:rPr>
              <a:t>                                                  </a:t>
            </a:r>
            <a:endParaRPr lang="en-US" sz="2100" dirty="0">
              <a:latin typeface="Times New Roman" pitchFamily="18" charset="0"/>
              <a:cs typeface="Times New Roman" pitchFamily="18" charset="0"/>
            </a:endParaRPr>
          </a:p>
        </p:txBody>
      </p:sp>
      <p:pic>
        <p:nvPicPr>
          <p:cNvPr id="8195" name="Picture 5" descr="C:\Users\Mesfin\Desktop\Pictur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2628" y="2408466"/>
            <a:ext cx="1870472" cy="177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1"/>
          <p:cNvSpPr>
            <a:spLocks noChangeArrowheads="1"/>
          </p:cNvSpPr>
          <p:nvPr/>
        </p:nvSpPr>
        <p:spPr bwMode="auto">
          <a:xfrm>
            <a:off x="0" y="964406"/>
            <a:ext cx="914400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50000"/>
              </a:lnSpc>
            </a:pPr>
            <a:r>
              <a:rPr lang="en-US" sz="1800" b="1" dirty="0">
                <a:cs typeface="Times New Roman" panose="02020603050405020304" pitchFamily="18" charset="0"/>
              </a:rPr>
              <a:t>DEBRE MARKOS UNIVERSITY</a:t>
            </a:r>
            <a:br>
              <a:rPr lang="en-US" sz="1800" b="1" dirty="0">
                <a:cs typeface="Times New Roman" panose="02020603050405020304" pitchFamily="18" charset="0"/>
              </a:rPr>
            </a:br>
            <a:r>
              <a:rPr lang="en-US" sz="1800" b="1" dirty="0">
                <a:cs typeface="Times New Roman" panose="02020603050405020304" pitchFamily="18" charset="0"/>
              </a:rPr>
              <a:t>INSTITUTE OF TECHNOLOGY</a:t>
            </a:r>
          </a:p>
          <a:p>
            <a:pPr algn="ctr" eaLnBrk="1" hangingPunct="1">
              <a:lnSpc>
                <a:spcPct val="150000"/>
              </a:lnSpc>
            </a:pPr>
            <a:r>
              <a:rPr lang="en-US" sz="1800" b="1" dirty="0">
                <a:cs typeface="Times New Roman" panose="02020603050405020304" pitchFamily="18" charset="0"/>
              </a:rPr>
              <a:t>SCHOOL OF MECH</a:t>
            </a:r>
            <a:r>
              <a:rPr lang="en-US" sz="1800" b="1" dirty="0"/>
              <a:t>ANICAL &amp; INDUSTRIAL ENGINEERING</a:t>
            </a:r>
            <a:endParaRPr lang="en-US" sz="1800" b="1" dirty="0"/>
          </a:p>
        </p:txBody>
      </p:sp>
    </p:spTree>
    <p:extLst>
      <p:ext uri="{BB962C8B-B14F-4D97-AF65-F5344CB8AC3E}">
        <p14:creationId xmlns:p14="http://schemas.microsoft.com/office/powerpoint/2010/main" val="185675485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Changing maintenance techniques </a:t>
            </a:r>
          </a:p>
        </p:txBody>
      </p:sp>
      <p:pic>
        <p:nvPicPr>
          <p:cNvPr id="4" name="Content Placeholder 3"/>
          <p:cNvPicPr>
            <a:picLocks noGrp="1" noChangeAspect="1"/>
          </p:cNvPicPr>
          <p:nvPr>
            <p:ph idx="1"/>
          </p:nvPr>
        </p:nvPicPr>
        <p:blipFill>
          <a:blip r:embed="rId2"/>
          <a:stretch>
            <a:fillRect/>
          </a:stretch>
        </p:blipFill>
        <p:spPr>
          <a:xfrm>
            <a:off x="932735" y="1874522"/>
            <a:ext cx="7502436" cy="3929021"/>
          </a:xfrm>
          <a:prstGeom prst="rect">
            <a:avLst/>
          </a:prstGeom>
        </p:spPr>
      </p:pic>
      <p:sp>
        <p:nvSpPr>
          <p:cNvPr id="5" name="Slide Number Placeholder 4"/>
          <p:cNvSpPr>
            <a:spLocks noGrp="1"/>
          </p:cNvSpPr>
          <p:nvPr>
            <p:ph type="sldNum" sz="quarter" idx="12"/>
          </p:nvPr>
        </p:nvSpPr>
        <p:spPr/>
        <p:txBody>
          <a:bodyPr/>
          <a:lstStyle/>
          <a:p>
            <a:r>
              <a:rPr lang="en-US" sz="1350" dirty="0"/>
              <a:t>9</a:t>
            </a:r>
            <a:endParaRPr lang="en-US" sz="1350" dirty="0"/>
          </a:p>
        </p:txBody>
      </p:sp>
    </p:spTree>
    <p:extLst>
      <p:ext uri="{BB962C8B-B14F-4D97-AF65-F5344CB8AC3E}">
        <p14:creationId xmlns:p14="http://schemas.microsoft.com/office/powerpoint/2010/main" val="2300925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7216"/>
            <a:ext cx="7886700" cy="547184"/>
          </a:xfrm>
        </p:spPr>
        <p:txBody>
          <a:bodyPr>
            <a:normAutofit/>
          </a:bodyPr>
          <a:lstStyle/>
          <a:p>
            <a:r>
              <a:rPr lang="en-US" sz="2400" b="1" u="sng" dirty="0">
                <a:latin typeface="Times New Roman" pitchFamily="18" charset="0"/>
                <a:cs typeface="Times New Roman" pitchFamily="18" charset="0"/>
              </a:rPr>
              <a:t>1.3 Maintenance </a:t>
            </a:r>
            <a:r>
              <a:rPr lang="en-US" sz="2400" b="1" u="sng" dirty="0">
                <a:latin typeface="Times New Roman" pitchFamily="18" charset="0"/>
                <a:cs typeface="Times New Roman" pitchFamily="18" charset="0"/>
              </a:rPr>
              <a:t>Objectives</a:t>
            </a:r>
          </a:p>
        </p:txBody>
      </p:sp>
      <p:sp>
        <p:nvSpPr>
          <p:cNvPr id="3" name="Content Placeholder 2"/>
          <p:cNvSpPr>
            <a:spLocks noGrp="1"/>
          </p:cNvSpPr>
          <p:nvPr>
            <p:ph idx="1"/>
          </p:nvPr>
        </p:nvSpPr>
        <p:spPr>
          <a:xfrm>
            <a:off x="628650" y="1366344"/>
            <a:ext cx="7886700" cy="3599193"/>
          </a:xfrm>
        </p:spPr>
        <p:txBody>
          <a:bodyPr>
            <a:normAutofit fontScale="92500" lnSpcReduction="10000"/>
          </a:bodyPr>
          <a:lstStyle/>
          <a:p>
            <a:pPr marL="0" indent="0">
              <a:lnSpc>
                <a:spcPct val="150000"/>
              </a:lnSpc>
              <a:buNone/>
            </a:pPr>
            <a:r>
              <a:rPr lang="en-US" dirty="0">
                <a:solidFill>
                  <a:srgbClr val="C00000"/>
                </a:solidFill>
                <a:latin typeface="Times New Roman" panose="02020603050405020304" pitchFamily="18" charset="0"/>
                <a:cs typeface="Times New Roman" panose="02020603050405020304" pitchFamily="18" charset="0"/>
              </a:rPr>
              <a:t>Maintenance  objectives  </a:t>
            </a:r>
            <a:r>
              <a:rPr lang="en-US" dirty="0">
                <a:latin typeface="Times New Roman" panose="02020603050405020304" pitchFamily="18" charset="0"/>
                <a:cs typeface="Times New Roman" panose="02020603050405020304" pitchFamily="18" charset="0"/>
              </a:rPr>
              <a:t>should be  consistent  with  </a:t>
            </a:r>
            <a:r>
              <a:rPr lang="en-US" dirty="0" smtClean="0">
                <a:latin typeface="Times New Roman" panose="02020603050405020304" pitchFamily="18" charset="0"/>
                <a:cs typeface="Times New Roman" panose="02020603050405020304" pitchFamily="18" charset="0"/>
              </a:rPr>
              <a:t>and </a:t>
            </a:r>
            <a:r>
              <a:rPr lang="en-US" i="1" dirty="0" smtClean="0">
                <a:latin typeface="Times New Roman" panose="02020603050405020304" pitchFamily="18" charset="0"/>
                <a:cs typeface="Times New Roman" panose="02020603050405020304" pitchFamily="18" charset="0"/>
              </a:rPr>
              <a:t>subordinate </a:t>
            </a:r>
            <a:r>
              <a:rPr lang="en-US" i="1" dirty="0">
                <a:latin typeface="Times New Roman" panose="02020603050405020304" pitchFamily="18" charset="0"/>
                <a:cs typeface="Times New Roman" panose="02020603050405020304" pitchFamily="18" charset="0"/>
              </a:rPr>
              <a:t>to </a:t>
            </a:r>
            <a:r>
              <a:rPr lang="en-US" i="1" dirty="0">
                <a:solidFill>
                  <a:srgbClr val="7030A0"/>
                </a:solidFill>
                <a:latin typeface="Times New Roman" panose="02020603050405020304" pitchFamily="18" charset="0"/>
                <a:cs typeface="Times New Roman" panose="02020603050405020304" pitchFamily="18" charset="0"/>
              </a:rPr>
              <a:t>production goals</a:t>
            </a:r>
            <a:r>
              <a:rPr lang="en-US" i="1" dirty="0" smtClean="0">
                <a:latin typeface="Times New Roman" panose="02020603050405020304" pitchFamily="18" charset="0"/>
                <a:cs typeface="Times New Roman" panose="02020603050405020304" pitchFamily="18" charset="0"/>
              </a:rPr>
              <a:t>.</a:t>
            </a:r>
          </a:p>
          <a:p>
            <a:pPr marL="0" indent="0">
              <a:lnSpc>
                <a:spcPct val="150000"/>
              </a:lnSpc>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relation  between  </a:t>
            </a:r>
            <a:r>
              <a:rPr lang="en-US" dirty="0">
                <a:solidFill>
                  <a:srgbClr val="C00000"/>
                </a:solidFill>
                <a:latin typeface="Times New Roman" panose="02020603050405020304" pitchFamily="18" charset="0"/>
                <a:cs typeface="Times New Roman" panose="02020603050405020304" pitchFamily="18" charset="0"/>
              </a:rPr>
              <a:t>maintenance  objectives  </a:t>
            </a:r>
            <a:r>
              <a:rPr lang="en-US" dirty="0" smtClean="0">
                <a:latin typeface="Times New Roman" panose="02020603050405020304" pitchFamily="18" charset="0"/>
                <a:cs typeface="Times New Roman" panose="02020603050405020304" pitchFamily="18" charset="0"/>
              </a:rPr>
              <a:t>and</a:t>
            </a:r>
            <a:r>
              <a:rPr lang="en-US" dirty="0" smtClean="0">
                <a:solidFill>
                  <a:srgbClr val="C00000"/>
                </a:solidFill>
                <a:latin typeface="Times New Roman" panose="02020603050405020304" pitchFamily="18" charset="0"/>
                <a:cs typeface="Times New Roman" panose="02020603050405020304" pitchFamily="18" charset="0"/>
              </a:rPr>
              <a:t> production  </a:t>
            </a:r>
            <a:r>
              <a:rPr lang="en-US" dirty="0">
                <a:solidFill>
                  <a:srgbClr val="C00000"/>
                </a:solidFill>
                <a:latin typeface="Times New Roman" panose="02020603050405020304" pitchFamily="18" charset="0"/>
                <a:cs typeface="Times New Roman" panose="02020603050405020304" pitchFamily="18" charset="0"/>
              </a:rPr>
              <a:t>goals  </a:t>
            </a:r>
            <a:r>
              <a:rPr lang="en-US" dirty="0">
                <a:latin typeface="Times New Roman" panose="02020603050405020304" pitchFamily="18" charset="0"/>
                <a:cs typeface="Times New Roman" panose="02020603050405020304" pitchFamily="18" charset="0"/>
              </a:rPr>
              <a:t>is  reflected  in  the  action  of  </a:t>
            </a:r>
            <a:r>
              <a:rPr lang="en-US" dirty="0" smtClean="0">
                <a:solidFill>
                  <a:srgbClr val="C00000"/>
                </a:solidFill>
                <a:latin typeface="Times New Roman" panose="02020603050405020304" pitchFamily="18" charset="0"/>
                <a:cs typeface="Times New Roman" panose="02020603050405020304" pitchFamily="18" charset="0"/>
              </a:rPr>
              <a:t>keeping production </a:t>
            </a:r>
            <a:r>
              <a:rPr lang="en-US" dirty="0">
                <a:solidFill>
                  <a:srgbClr val="C00000"/>
                </a:solidFill>
                <a:latin typeface="Times New Roman" panose="02020603050405020304" pitchFamily="18" charset="0"/>
                <a:cs typeface="Times New Roman" panose="02020603050405020304" pitchFamily="18" charset="0"/>
              </a:rPr>
              <a:t>machines </a:t>
            </a:r>
            <a:r>
              <a:rPr lang="en-US" dirty="0" smtClean="0">
                <a:latin typeface="Times New Roman" panose="02020603050405020304" pitchFamily="18" charset="0"/>
                <a:cs typeface="Times New Roman" panose="02020603050405020304" pitchFamily="18" charset="0"/>
              </a:rPr>
              <a:t>and</a:t>
            </a:r>
            <a:r>
              <a:rPr lang="en-US" dirty="0" smtClean="0">
                <a:solidFill>
                  <a:srgbClr val="C00000"/>
                </a:solidFill>
                <a:latin typeface="Times New Roman" panose="02020603050405020304" pitchFamily="18" charset="0"/>
                <a:cs typeface="Times New Roman" panose="02020603050405020304" pitchFamily="18" charset="0"/>
              </a:rPr>
              <a:t> facilities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the best </a:t>
            </a:r>
            <a:r>
              <a:rPr lang="en-US" dirty="0" smtClean="0">
                <a:latin typeface="Times New Roman" panose="02020603050405020304" pitchFamily="18" charset="0"/>
                <a:cs typeface="Times New Roman" panose="02020603050405020304" pitchFamily="18" charset="0"/>
              </a:rPr>
              <a:t>possible condition</a:t>
            </a:r>
            <a:r>
              <a:rPr lang="en-US" dirty="0">
                <a:latin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r>
              <a:rPr lang="en-US" sz="1350" dirty="0"/>
              <a:t>10</a:t>
            </a:r>
          </a:p>
        </p:txBody>
      </p:sp>
    </p:spTree>
    <p:extLst>
      <p:ext uri="{BB962C8B-B14F-4D97-AF65-F5344CB8AC3E}">
        <p14:creationId xmlns:p14="http://schemas.microsoft.com/office/powerpoint/2010/main" val="2417255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0315"/>
            <a:ext cx="7886700" cy="1325563"/>
          </a:xfrm>
        </p:spPr>
        <p:txBody>
          <a:bodyPr>
            <a:normAutofit/>
          </a:bodyPr>
          <a:lstStyle/>
          <a:p>
            <a:r>
              <a:rPr lang="en-US" sz="2400" b="1" u="sng" dirty="0">
                <a:latin typeface="Times New Roman" pitchFamily="18" charset="0"/>
                <a:cs typeface="Times New Roman" pitchFamily="18" charset="0"/>
              </a:rPr>
              <a:t>Basic  Maintenance Objectives </a:t>
            </a:r>
            <a:endParaRPr lang="en-US" sz="2400" dirty="0"/>
          </a:p>
        </p:txBody>
      </p:sp>
      <p:sp>
        <p:nvSpPr>
          <p:cNvPr id="3" name="Content Placeholder 2"/>
          <p:cNvSpPr>
            <a:spLocks noGrp="1"/>
          </p:cNvSpPr>
          <p:nvPr>
            <p:ph idx="1"/>
          </p:nvPr>
        </p:nvSpPr>
        <p:spPr>
          <a:xfrm>
            <a:off x="628650" y="1501311"/>
            <a:ext cx="7886700" cy="4684336"/>
          </a:xfrm>
        </p:spPr>
        <p:txBody>
          <a:bodyPr>
            <a:normAutofit/>
          </a:bodyPr>
          <a:lstStyle/>
          <a:p>
            <a:r>
              <a:rPr lang="en-US" sz="2400" dirty="0" smtClean="0">
                <a:latin typeface="Times New Roman" pitchFamily="18" charset="0"/>
                <a:cs typeface="Times New Roman" pitchFamily="18" charset="0"/>
              </a:rPr>
              <a:t>Improving  equipment  efficiency  and  reducing  scrap rate.</a:t>
            </a:r>
          </a:p>
          <a:p>
            <a:r>
              <a:rPr lang="en-US" sz="2400" dirty="0" smtClean="0">
                <a:latin typeface="Times New Roman" pitchFamily="18" charset="0"/>
                <a:cs typeface="Times New Roman" pitchFamily="18" charset="0"/>
              </a:rPr>
              <a:t> Minimizing energy usage.</a:t>
            </a:r>
          </a:p>
          <a:p>
            <a:r>
              <a:rPr lang="en-US" sz="2400" dirty="0" smtClean="0">
                <a:latin typeface="Times New Roman" pitchFamily="18" charset="0"/>
                <a:cs typeface="Times New Roman" pitchFamily="18" charset="0"/>
              </a:rPr>
              <a:t> Optimizing the useful life of equipment.</a:t>
            </a:r>
          </a:p>
          <a:p>
            <a:r>
              <a:rPr lang="en-US" sz="2400" dirty="0" smtClean="0">
                <a:latin typeface="Times New Roman" pitchFamily="18" charset="0"/>
                <a:cs typeface="Times New Roman" pitchFamily="18" charset="0"/>
              </a:rPr>
              <a:t>Reducing downtime.</a:t>
            </a:r>
          </a:p>
          <a:p>
            <a:r>
              <a:rPr lang="en-US" sz="2400" dirty="0" smtClean="0">
                <a:latin typeface="Times New Roman" pitchFamily="18" charset="0"/>
                <a:cs typeface="Times New Roman" pitchFamily="18" charset="0"/>
              </a:rPr>
              <a:t> Providing reliable cost and budgetary control. </a:t>
            </a:r>
          </a:p>
          <a:p>
            <a:r>
              <a:rPr lang="en-US" sz="2400" dirty="0" smtClean="0">
                <a:latin typeface="Times New Roman" pitchFamily="18" charset="0"/>
                <a:cs typeface="Times New Roman" pitchFamily="18" charset="0"/>
              </a:rPr>
              <a:t>Identifying and implementing cost reductions.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11</a:t>
            </a:r>
            <a:endParaRPr lang="en-US" sz="13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50527" y="1112746"/>
            <a:ext cx="7253344" cy="3485192"/>
          </a:xfrm>
          <a:prstGeom prst="rect">
            <a:avLst/>
          </a:prstGeom>
        </p:spPr>
      </p:pic>
      <p:sp>
        <p:nvSpPr>
          <p:cNvPr id="5" name="Rectangle 4"/>
          <p:cNvSpPr/>
          <p:nvPr/>
        </p:nvSpPr>
        <p:spPr>
          <a:xfrm>
            <a:off x="2733773" y="5107812"/>
            <a:ext cx="3486852" cy="369332"/>
          </a:xfrm>
          <a:prstGeom prst="rect">
            <a:avLst/>
          </a:prstGeom>
        </p:spPr>
        <p:txBody>
          <a:bodyPr wrap="none">
            <a:spAutoFit/>
          </a:bodyPr>
          <a:lstStyle/>
          <a:p>
            <a:r>
              <a:rPr lang="en-US" dirty="0">
                <a:latin typeface="Times New Roman" pitchFamily="18" charset="0"/>
                <a:cs typeface="Times New Roman" pitchFamily="18" charset="0"/>
              </a:rPr>
              <a:t>Figure </a:t>
            </a:r>
            <a:r>
              <a:rPr lang="en-US" dirty="0">
                <a:latin typeface="Times New Roman" pitchFamily="18" charset="0"/>
                <a:cs typeface="Times New Roman" pitchFamily="18" charset="0"/>
              </a:rPr>
              <a:t> 1.1 Maintenance </a:t>
            </a:r>
            <a:r>
              <a:rPr lang="en-US" dirty="0">
                <a:latin typeface="Times New Roman" pitchFamily="18" charset="0"/>
                <a:cs typeface="Times New Roman" pitchFamily="18" charset="0"/>
              </a:rPr>
              <a:t>Objectives</a:t>
            </a:r>
          </a:p>
        </p:txBody>
      </p:sp>
      <p:sp>
        <p:nvSpPr>
          <p:cNvPr id="6" name="Slide Number Placeholder 5"/>
          <p:cNvSpPr>
            <a:spLocks noGrp="1"/>
          </p:cNvSpPr>
          <p:nvPr>
            <p:ph type="sldNum" sz="quarter" idx="12"/>
          </p:nvPr>
        </p:nvSpPr>
        <p:spPr/>
        <p:txBody>
          <a:bodyPr/>
          <a:lstStyle/>
          <a:p>
            <a:r>
              <a:rPr lang="en-US" sz="1350" dirty="0"/>
              <a:t>12</a:t>
            </a:r>
            <a:endParaRPr lang="en-US" sz="1350" dirty="0"/>
          </a:p>
        </p:txBody>
      </p:sp>
    </p:spTree>
    <p:extLst>
      <p:ext uri="{BB962C8B-B14F-4D97-AF65-F5344CB8AC3E}">
        <p14:creationId xmlns:p14="http://schemas.microsoft.com/office/powerpoint/2010/main" val="1092522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568" y="376020"/>
            <a:ext cx="7886700" cy="643776"/>
          </a:xfrm>
        </p:spPr>
        <p:txBody>
          <a:bodyPr>
            <a:normAutofit/>
          </a:bodyPr>
          <a:lstStyle/>
          <a:p>
            <a:r>
              <a:rPr lang="en-US" sz="2700" b="1" u="sng" dirty="0">
                <a:latin typeface="Times New Roman" pitchFamily="18" charset="0"/>
                <a:cs typeface="Times New Roman" pitchFamily="18" charset="0"/>
              </a:rPr>
              <a:t>1.4 Types </a:t>
            </a:r>
            <a:r>
              <a:rPr lang="en-US" sz="2700" b="1" u="sng" dirty="0">
                <a:latin typeface="Times New Roman" pitchFamily="18" charset="0"/>
                <a:cs typeface="Times New Roman" pitchFamily="18" charset="0"/>
              </a:rPr>
              <a:t>of Maintenance</a:t>
            </a:r>
          </a:p>
        </p:txBody>
      </p:sp>
      <p:sp>
        <p:nvSpPr>
          <p:cNvPr id="3" name="Content Placeholder 2"/>
          <p:cNvSpPr>
            <a:spLocks noGrp="1"/>
          </p:cNvSpPr>
          <p:nvPr>
            <p:ph idx="1"/>
          </p:nvPr>
        </p:nvSpPr>
        <p:spPr>
          <a:xfrm>
            <a:off x="628650" y="1384907"/>
            <a:ext cx="7886700" cy="3715102"/>
          </a:xfrm>
        </p:spPr>
        <p:txBody>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Different </a:t>
            </a:r>
            <a:r>
              <a:rPr lang="en-US" dirty="0">
                <a:latin typeface="Times New Roman" panose="02020603050405020304" pitchFamily="18" charset="0"/>
                <a:cs typeface="Times New Roman" panose="02020603050405020304" pitchFamily="18" charset="0"/>
              </a:rPr>
              <a:t>authors </a:t>
            </a:r>
            <a:r>
              <a:rPr lang="en-US" dirty="0" smtClean="0">
                <a:latin typeface="Times New Roman" panose="02020603050405020304" pitchFamily="18" charset="0"/>
                <a:cs typeface="Times New Roman" panose="02020603050405020304" pitchFamily="18" charset="0"/>
              </a:rPr>
              <a:t>categorize maintenance in variety forms. The most acceptable ones is</a:t>
            </a: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a:p>
            <a:pPr lvl="1">
              <a:lnSpc>
                <a:spcPct val="150000"/>
              </a:lnSpc>
            </a:pPr>
            <a:r>
              <a:rPr lang="en-US" dirty="0" smtClean="0">
                <a:latin typeface="Times New Roman" panose="02020603050405020304" pitchFamily="18" charset="0"/>
                <a:cs typeface="Times New Roman" panose="02020603050405020304" pitchFamily="18" charset="0"/>
              </a:rPr>
              <a:t>Planned maintenance</a:t>
            </a:r>
          </a:p>
          <a:p>
            <a:pPr lvl="1">
              <a:lnSpc>
                <a:spcPct val="150000"/>
              </a:lnSpc>
            </a:pPr>
            <a:r>
              <a:rPr lang="en-US" dirty="0" smtClean="0">
                <a:latin typeface="Times New Roman" panose="02020603050405020304" pitchFamily="18" charset="0"/>
                <a:cs typeface="Times New Roman" panose="02020603050405020304" pitchFamily="18" charset="0"/>
              </a:rPr>
              <a:t>Unplanned maintenance</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r>
              <a:rPr lang="en-US" sz="1350" dirty="0"/>
              <a:t>13</a:t>
            </a:r>
            <a:endParaRPr lang="en-US" sz="1350" dirty="0"/>
          </a:p>
        </p:txBody>
      </p:sp>
    </p:spTree>
    <p:extLst>
      <p:ext uri="{BB962C8B-B14F-4D97-AF65-F5344CB8AC3E}">
        <p14:creationId xmlns:p14="http://schemas.microsoft.com/office/powerpoint/2010/main" val="2433380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885950" y="971550"/>
            <a:ext cx="5029200" cy="457200"/>
          </a:xfrm>
        </p:spPr>
        <p:txBody>
          <a:bodyPr/>
          <a:lstStyle/>
          <a:p>
            <a:pPr algn="ctr" eaLnBrk="1" hangingPunct="1">
              <a:lnSpc>
                <a:spcPct val="120000"/>
              </a:lnSpc>
              <a:buFontTx/>
              <a:buNone/>
            </a:pPr>
            <a:r>
              <a:rPr lang="en-US" sz="1950" b="1" dirty="0">
                <a:solidFill>
                  <a:srgbClr val="FF0000"/>
                </a:solidFill>
                <a:latin typeface="Perpetua" panose="02020502060401020303" pitchFamily="18" charset="0"/>
              </a:rPr>
              <a:t>TYPES OF </a:t>
            </a:r>
            <a:r>
              <a:rPr lang="en-US" sz="1950" b="1" dirty="0">
                <a:solidFill>
                  <a:srgbClr val="FF0000"/>
                </a:solidFill>
                <a:latin typeface="Perpetua" panose="02020502060401020303" pitchFamily="18" charset="0"/>
              </a:rPr>
              <a:t>MAINTENANCE</a:t>
            </a:r>
            <a:endParaRPr lang="en-US" sz="1950" dirty="0">
              <a:solidFill>
                <a:srgbClr val="FF0000"/>
              </a:solidFill>
              <a:latin typeface="Perpetua" panose="02020502060401020303" pitchFamily="18" charset="0"/>
            </a:endParaRPr>
          </a:p>
        </p:txBody>
      </p:sp>
      <p:sp>
        <p:nvSpPr>
          <p:cNvPr id="38" name="Slide Number Placeholder 37"/>
          <p:cNvSpPr>
            <a:spLocks noGrp="1"/>
          </p:cNvSpPr>
          <p:nvPr>
            <p:ph type="sldNum" sz="quarter" idx="12"/>
          </p:nvPr>
        </p:nvSpPr>
        <p:spPr/>
        <p:txBody>
          <a:bodyPr/>
          <a:lstStyle/>
          <a:p>
            <a:r>
              <a:rPr lang="en-US" sz="1350" dirty="0"/>
              <a:t>14</a:t>
            </a:r>
            <a:endParaRPr lang="en-US" sz="1350" dirty="0"/>
          </a:p>
        </p:txBody>
      </p:sp>
      <p:sp>
        <p:nvSpPr>
          <p:cNvPr id="87044" name="Text Box 4"/>
          <p:cNvSpPr txBox="1">
            <a:spLocks noChangeArrowheads="1"/>
          </p:cNvSpPr>
          <p:nvPr/>
        </p:nvSpPr>
        <p:spPr bwMode="auto">
          <a:xfrm>
            <a:off x="3600450" y="1721645"/>
            <a:ext cx="2286000" cy="369332"/>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algn="ctr" eaLnBrk="1" hangingPunct="1">
              <a:spcBef>
                <a:spcPct val="50000"/>
              </a:spcBef>
            </a:pPr>
            <a:r>
              <a:rPr lang="en-US" sz="1800" dirty="0">
                <a:solidFill>
                  <a:srgbClr val="0000FF"/>
                </a:solidFill>
              </a:rPr>
              <a:t>Maintenance</a:t>
            </a:r>
          </a:p>
        </p:txBody>
      </p:sp>
      <p:sp>
        <p:nvSpPr>
          <p:cNvPr id="87045" name="Text Box 5"/>
          <p:cNvSpPr txBox="1">
            <a:spLocks noChangeArrowheads="1"/>
          </p:cNvSpPr>
          <p:nvPr/>
        </p:nvSpPr>
        <p:spPr bwMode="auto">
          <a:xfrm>
            <a:off x="1200150" y="2471738"/>
            <a:ext cx="3771900" cy="669414"/>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algn="just" eaLnBrk="1" hangingPunct="1">
              <a:spcBef>
                <a:spcPct val="50000"/>
              </a:spcBef>
            </a:pPr>
            <a:r>
              <a:rPr lang="en-US" sz="1500" dirty="0"/>
              <a:t>Planned Maintenance </a:t>
            </a:r>
            <a:r>
              <a:rPr lang="en-US" sz="1500" dirty="0">
                <a:solidFill>
                  <a:srgbClr val="0000FF"/>
                </a:solidFill>
              </a:rPr>
              <a:t>or </a:t>
            </a:r>
            <a:r>
              <a:rPr lang="en-US" sz="1500" dirty="0"/>
              <a:t>Scheduled  Maintenance </a:t>
            </a:r>
            <a:r>
              <a:rPr lang="en-US" sz="1500" dirty="0">
                <a:solidFill>
                  <a:srgbClr val="0000FF"/>
                </a:solidFill>
              </a:rPr>
              <a:t>or</a:t>
            </a:r>
          </a:p>
          <a:p>
            <a:pPr algn="just" eaLnBrk="1" hangingPunct="1">
              <a:spcBef>
                <a:spcPct val="50000"/>
              </a:spcBef>
            </a:pPr>
            <a:r>
              <a:rPr lang="en-US" sz="1500" dirty="0"/>
              <a:t>Systematic Maintenance </a:t>
            </a:r>
            <a:r>
              <a:rPr lang="en-US" sz="1500" dirty="0">
                <a:solidFill>
                  <a:srgbClr val="0000FF"/>
                </a:solidFill>
              </a:rPr>
              <a:t>or  </a:t>
            </a:r>
            <a:r>
              <a:rPr lang="en-US" sz="1500" dirty="0"/>
              <a:t>Routine Maintenance</a:t>
            </a:r>
          </a:p>
        </p:txBody>
      </p:sp>
      <p:sp>
        <p:nvSpPr>
          <p:cNvPr id="87046" name="Text Box 6"/>
          <p:cNvSpPr txBox="1">
            <a:spLocks noChangeArrowheads="1"/>
          </p:cNvSpPr>
          <p:nvPr/>
        </p:nvSpPr>
        <p:spPr bwMode="auto">
          <a:xfrm>
            <a:off x="5715000" y="2400302"/>
            <a:ext cx="2286000" cy="369332"/>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800"/>
              <a:t>Unplanned Maintenance</a:t>
            </a:r>
          </a:p>
        </p:txBody>
      </p:sp>
      <p:grpSp>
        <p:nvGrpSpPr>
          <p:cNvPr id="2" name="Group 11"/>
          <p:cNvGrpSpPr>
            <a:grpSpLocks/>
          </p:cNvGrpSpPr>
          <p:nvPr/>
        </p:nvGrpSpPr>
        <p:grpSpPr bwMode="auto">
          <a:xfrm>
            <a:off x="2857500" y="2071688"/>
            <a:ext cx="3600450" cy="400050"/>
            <a:chOff x="1440" y="1344"/>
            <a:chExt cx="3024" cy="336"/>
          </a:xfrm>
        </p:grpSpPr>
        <p:sp>
          <p:nvSpPr>
            <p:cNvPr id="12322" name="Line 7"/>
            <p:cNvSpPr>
              <a:spLocks noChangeShapeType="1"/>
            </p:cNvSpPr>
            <p:nvPr/>
          </p:nvSpPr>
          <p:spPr bwMode="auto">
            <a:xfrm>
              <a:off x="1440" y="1488"/>
              <a:ext cx="3024" cy="0"/>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2323" name="Line 8"/>
            <p:cNvSpPr>
              <a:spLocks noChangeShapeType="1"/>
            </p:cNvSpPr>
            <p:nvPr/>
          </p:nvSpPr>
          <p:spPr bwMode="auto">
            <a:xfrm>
              <a:off x="1456" y="1488"/>
              <a:ext cx="0" cy="192"/>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24" name="Line 9"/>
            <p:cNvSpPr>
              <a:spLocks noChangeShapeType="1"/>
            </p:cNvSpPr>
            <p:nvPr/>
          </p:nvSpPr>
          <p:spPr bwMode="auto">
            <a:xfrm>
              <a:off x="4448" y="1488"/>
              <a:ext cx="0" cy="192"/>
            </a:xfrm>
            <a:prstGeom prst="line">
              <a:avLst/>
            </a:prstGeom>
            <a:noFill/>
            <a:ln w="5715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25" name="Line 10"/>
            <p:cNvSpPr>
              <a:spLocks noChangeShapeType="1"/>
            </p:cNvSpPr>
            <p:nvPr/>
          </p:nvSpPr>
          <p:spPr bwMode="auto">
            <a:xfrm>
              <a:off x="3024" y="1344"/>
              <a:ext cx="0" cy="144"/>
            </a:xfrm>
            <a:prstGeom prst="line">
              <a:avLst/>
            </a:prstGeom>
            <a:noFill/>
            <a:ln w="5715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grpSp>
      <p:grpSp>
        <p:nvGrpSpPr>
          <p:cNvPr id="3" name="Group 12"/>
          <p:cNvGrpSpPr>
            <a:grpSpLocks/>
          </p:cNvGrpSpPr>
          <p:nvPr/>
        </p:nvGrpSpPr>
        <p:grpSpPr bwMode="auto">
          <a:xfrm>
            <a:off x="1600200" y="3117736"/>
            <a:ext cx="3829050" cy="368924"/>
            <a:chOff x="1440" y="1402"/>
            <a:chExt cx="3024" cy="241"/>
          </a:xfrm>
        </p:grpSpPr>
        <p:sp>
          <p:nvSpPr>
            <p:cNvPr id="12318" name="Line 13"/>
            <p:cNvSpPr>
              <a:spLocks noChangeShapeType="1"/>
            </p:cNvSpPr>
            <p:nvPr/>
          </p:nvSpPr>
          <p:spPr bwMode="auto">
            <a:xfrm>
              <a:off x="1440" y="1488"/>
              <a:ext cx="3024" cy="0"/>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2319" name="Line 14"/>
            <p:cNvSpPr>
              <a:spLocks noChangeShapeType="1"/>
            </p:cNvSpPr>
            <p:nvPr/>
          </p:nvSpPr>
          <p:spPr bwMode="auto">
            <a:xfrm>
              <a:off x="1449" y="1488"/>
              <a:ext cx="0" cy="155"/>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20" name="Line 15"/>
            <p:cNvSpPr>
              <a:spLocks noChangeShapeType="1"/>
            </p:cNvSpPr>
            <p:nvPr/>
          </p:nvSpPr>
          <p:spPr bwMode="auto">
            <a:xfrm>
              <a:off x="4448" y="1488"/>
              <a:ext cx="0" cy="117"/>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21" name="Line 16"/>
            <p:cNvSpPr>
              <a:spLocks noChangeShapeType="1"/>
            </p:cNvSpPr>
            <p:nvPr/>
          </p:nvSpPr>
          <p:spPr bwMode="auto">
            <a:xfrm>
              <a:off x="3024" y="1402"/>
              <a:ext cx="0" cy="86"/>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grpSp>
      <p:sp>
        <p:nvSpPr>
          <p:cNvPr id="87057" name="Text Box 17"/>
          <p:cNvSpPr txBox="1">
            <a:spLocks noChangeArrowheads="1"/>
          </p:cNvSpPr>
          <p:nvPr/>
        </p:nvSpPr>
        <p:spPr bwMode="auto">
          <a:xfrm>
            <a:off x="4800600" y="3429002"/>
            <a:ext cx="1428750" cy="646331"/>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800" dirty="0">
                <a:solidFill>
                  <a:srgbClr val="FF3300"/>
                </a:solidFill>
              </a:rPr>
              <a:t>Corrective Maintenance</a:t>
            </a:r>
          </a:p>
        </p:txBody>
      </p:sp>
      <p:sp>
        <p:nvSpPr>
          <p:cNvPr id="87058" name="Text Box 18"/>
          <p:cNvSpPr txBox="1">
            <a:spLocks noChangeArrowheads="1"/>
          </p:cNvSpPr>
          <p:nvPr/>
        </p:nvSpPr>
        <p:spPr bwMode="auto">
          <a:xfrm>
            <a:off x="1314450" y="3486152"/>
            <a:ext cx="1371600" cy="646331"/>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800">
                <a:solidFill>
                  <a:srgbClr val="FF3300"/>
                </a:solidFill>
              </a:rPr>
              <a:t>Preventive Maintenance</a:t>
            </a:r>
          </a:p>
        </p:txBody>
      </p:sp>
      <p:sp>
        <p:nvSpPr>
          <p:cNvPr id="87059" name="Text Box 19"/>
          <p:cNvSpPr txBox="1">
            <a:spLocks noChangeArrowheads="1"/>
          </p:cNvSpPr>
          <p:nvPr/>
        </p:nvSpPr>
        <p:spPr bwMode="auto">
          <a:xfrm>
            <a:off x="3886200" y="4514852"/>
            <a:ext cx="914400" cy="600164"/>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0000FF"/>
                </a:solidFill>
              </a:rPr>
              <a:t>Design Out Maint</a:t>
            </a:r>
            <a:r>
              <a:rPr lang="en-US" sz="2100"/>
              <a:t>.</a:t>
            </a:r>
          </a:p>
        </p:txBody>
      </p:sp>
      <p:sp>
        <p:nvSpPr>
          <p:cNvPr id="87060" name="Text Box 20"/>
          <p:cNvSpPr txBox="1">
            <a:spLocks noChangeArrowheads="1"/>
          </p:cNvSpPr>
          <p:nvPr/>
        </p:nvSpPr>
        <p:spPr bwMode="auto">
          <a:xfrm>
            <a:off x="2057400" y="4514851"/>
            <a:ext cx="857250" cy="461665"/>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0000FF"/>
                </a:solidFill>
              </a:rPr>
              <a:t>Predictive Maint.</a:t>
            </a:r>
          </a:p>
        </p:txBody>
      </p:sp>
      <p:sp>
        <p:nvSpPr>
          <p:cNvPr id="87061" name="Text Box 21"/>
          <p:cNvSpPr txBox="1">
            <a:spLocks noChangeArrowheads="1"/>
          </p:cNvSpPr>
          <p:nvPr/>
        </p:nvSpPr>
        <p:spPr bwMode="auto">
          <a:xfrm>
            <a:off x="1143000" y="4504900"/>
            <a:ext cx="742950" cy="461665"/>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0000FF"/>
                </a:solidFill>
              </a:rPr>
              <a:t>Running Maint.</a:t>
            </a:r>
          </a:p>
        </p:txBody>
      </p:sp>
      <p:sp>
        <p:nvSpPr>
          <p:cNvPr id="87062" name="Text Box 22"/>
          <p:cNvSpPr txBox="1">
            <a:spLocks noChangeArrowheads="1"/>
          </p:cNvSpPr>
          <p:nvPr/>
        </p:nvSpPr>
        <p:spPr bwMode="auto">
          <a:xfrm>
            <a:off x="2971800" y="4514851"/>
            <a:ext cx="857250" cy="461665"/>
          </a:xfrm>
          <a:prstGeom prst="rect">
            <a:avLst/>
          </a:prstGeom>
          <a:noFill/>
          <a:ln w="9525">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0000FF"/>
                </a:solidFill>
              </a:rPr>
              <a:t>Shutdown  Maint.</a:t>
            </a:r>
          </a:p>
        </p:txBody>
      </p:sp>
      <p:sp>
        <p:nvSpPr>
          <p:cNvPr id="87063" name="Text Box 23"/>
          <p:cNvSpPr txBox="1">
            <a:spLocks noChangeArrowheads="1"/>
          </p:cNvSpPr>
          <p:nvPr/>
        </p:nvSpPr>
        <p:spPr bwMode="auto">
          <a:xfrm>
            <a:off x="4857750" y="4572001"/>
            <a:ext cx="971550" cy="461665"/>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FF0066"/>
                </a:solidFill>
              </a:rPr>
              <a:t>Shutdown Maint.</a:t>
            </a:r>
          </a:p>
        </p:txBody>
      </p:sp>
      <p:sp>
        <p:nvSpPr>
          <p:cNvPr id="87064" name="Text Box 24"/>
          <p:cNvSpPr txBox="1">
            <a:spLocks noChangeArrowheads="1"/>
          </p:cNvSpPr>
          <p:nvPr/>
        </p:nvSpPr>
        <p:spPr bwMode="auto">
          <a:xfrm>
            <a:off x="5943600" y="4572001"/>
            <a:ext cx="971550" cy="461665"/>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FF0066"/>
                </a:solidFill>
              </a:rPr>
              <a:t>Breakdown Maint.</a:t>
            </a:r>
          </a:p>
        </p:txBody>
      </p:sp>
      <p:sp>
        <p:nvSpPr>
          <p:cNvPr id="87065" name="Text Box 25"/>
          <p:cNvSpPr txBox="1">
            <a:spLocks noChangeArrowheads="1"/>
          </p:cNvSpPr>
          <p:nvPr/>
        </p:nvSpPr>
        <p:spPr bwMode="auto">
          <a:xfrm>
            <a:off x="6981826" y="4929189"/>
            <a:ext cx="962025" cy="461665"/>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spcBef>
                <a:spcPct val="50000"/>
              </a:spcBef>
            </a:pPr>
            <a:r>
              <a:rPr lang="en-US" sz="1200" b="1">
                <a:solidFill>
                  <a:srgbClr val="0000FF"/>
                </a:solidFill>
              </a:rPr>
              <a:t>Emergency Maint.</a:t>
            </a:r>
          </a:p>
        </p:txBody>
      </p:sp>
      <p:sp>
        <p:nvSpPr>
          <p:cNvPr id="87066" name="Line 26"/>
          <p:cNvSpPr>
            <a:spLocks noChangeShapeType="1"/>
          </p:cNvSpPr>
          <p:nvPr/>
        </p:nvSpPr>
        <p:spPr bwMode="auto">
          <a:xfrm>
            <a:off x="7429500" y="2757488"/>
            <a:ext cx="0" cy="2171700"/>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grpSp>
        <p:nvGrpSpPr>
          <p:cNvPr id="4" name="Group 27"/>
          <p:cNvGrpSpPr>
            <a:grpSpLocks/>
          </p:cNvGrpSpPr>
          <p:nvPr/>
        </p:nvGrpSpPr>
        <p:grpSpPr bwMode="auto">
          <a:xfrm>
            <a:off x="5029200" y="4057650"/>
            <a:ext cx="1371600" cy="514350"/>
            <a:chOff x="1440" y="1344"/>
            <a:chExt cx="3024" cy="336"/>
          </a:xfrm>
        </p:grpSpPr>
        <p:sp>
          <p:nvSpPr>
            <p:cNvPr id="12314" name="Line 28"/>
            <p:cNvSpPr>
              <a:spLocks noChangeShapeType="1"/>
            </p:cNvSpPr>
            <p:nvPr/>
          </p:nvSpPr>
          <p:spPr bwMode="auto">
            <a:xfrm>
              <a:off x="1440" y="1488"/>
              <a:ext cx="3024" cy="0"/>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2315" name="Line 29"/>
            <p:cNvSpPr>
              <a:spLocks noChangeShapeType="1"/>
            </p:cNvSpPr>
            <p:nvPr/>
          </p:nvSpPr>
          <p:spPr bwMode="auto">
            <a:xfrm>
              <a:off x="1456" y="1488"/>
              <a:ext cx="0" cy="192"/>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16" name="Line 30"/>
            <p:cNvSpPr>
              <a:spLocks noChangeShapeType="1"/>
            </p:cNvSpPr>
            <p:nvPr/>
          </p:nvSpPr>
          <p:spPr bwMode="auto">
            <a:xfrm>
              <a:off x="4448" y="1488"/>
              <a:ext cx="0" cy="192"/>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17" name="Line 31"/>
            <p:cNvSpPr>
              <a:spLocks noChangeShapeType="1"/>
            </p:cNvSpPr>
            <p:nvPr/>
          </p:nvSpPr>
          <p:spPr bwMode="auto">
            <a:xfrm>
              <a:off x="3024" y="1344"/>
              <a:ext cx="0" cy="144"/>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grpSp>
      <p:grpSp>
        <p:nvGrpSpPr>
          <p:cNvPr id="5" name="Group 39"/>
          <p:cNvGrpSpPr>
            <a:grpSpLocks/>
          </p:cNvGrpSpPr>
          <p:nvPr/>
        </p:nvGrpSpPr>
        <p:grpSpPr bwMode="auto">
          <a:xfrm>
            <a:off x="1371600" y="4108423"/>
            <a:ext cx="3028950" cy="396479"/>
            <a:chOff x="192" y="3432"/>
            <a:chExt cx="2544" cy="333"/>
          </a:xfrm>
        </p:grpSpPr>
        <p:sp>
          <p:nvSpPr>
            <p:cNvPr id="12308" name="Line 33"/>
            <p:cNvSpPr>
              <a:spLocks noChangeShapeType="1"/>
            </p:cNvSpPr>
            <p:nvPr/>
          </p:nvSpPr>
          <p:spPr bwMode="auto">
            <a:xfrm>
              <a:off x="192" y="3579"/>
              <a:ext cx="2544" cy="0"/>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2309" name="Line 34"/>
            <p:cNvSpPr>
              <a:spLocks noChangeShapeType="1"/>
            </p:cNvSpPr>
            <p:nvPr/>
          </p:nvSpPr>
          <p:spPr bwMode="auto">
            <a:xfrm>
              <a:off x="205" y="3579"/>
              <a:ext cx="0" cy="165"/>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10" name="Line 35"/>
            <p:cNvSpPr>
              <a:spLocks noChangeShapeType="1"/>
            </p:cNvSpPr>
            <p:nvPr/>
          </p:nvSpPr>
          <p:spPr bwMode="auto">
            <a:xfrm>
              <a:off x="2723" y="3579"/>
              <a:ext cx="0" cy="165"/>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11" name="Line 36"/>
            <p:cNvSpPr>
              <a:spLocks noChangeShapeType="1"/>
            </p:cNvSpPr>
            <p:nvPr/>
          </p:nvSpPr>
          <p:spPr bwMode="auto">
            <a:xfrm>
              <a:off x="768" y="3432"/>
              <a:ext cx="0" cy="144"/>
            </a:xfrm>
            <a:prstGeom prst="line">
              <a:avLst/>
            </a:prstGeom>
            <a:noFill/>
            <a:ln w="38100">
              <a:solidFill>
                <a:srgbClr val="0066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2312" name="Line 37"/>
            <p:cNvSpPr>
              <a:spLocks noChangeShapeType="1"/>
            </p:cNvSpPr>
            <p:nvPr/>
          </p:nvSpPr>
          <p:spPr bwMode="auto">
            <a:xfrm>
              <a:off x="1152" y="3600"/>
              <a:ext cx="0" cy="165"/>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12313" name="Line 38"/>
            <p:cNvSpPr>
              <a:spLocks noChangeShapeType="1"/>
            </p:cNvSpPr>
            <p:nvPr/>
          </p:nvSpPr>
          <p:spPr bwMode="auto">
            <a:xfrm>
              <a:off x="1968" y="3600"/>
              <a:ext cx="0" cy="165"/>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grpSp>
    </p:spTree>
    <p:extLst>
      <p:ext uri="{BB962C8B-B14F-4D97-AF65-F5344CB8AC3E}">
        <p14:creationId xmlns:p14="http://schemas.microsoft.com/office/powerpoint/2010/main" val="707063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animEffect transition="in" filter="box(in)">
                                      <p:cBhvr>
                                        <p:cTn id="7" dur="500"/>
                                        <p:tgtEl>
                                          <p:spTgt spid="870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7045"/>
                                        </p:tgtEl>
                                        <p:attrNameLst>
                                          <p:attrName>style.visibility</p:attrName>
                                        </p:attrNameLst>
                                      </p:cBhvr>
                                      <p:to>
                                        <p:strVal val="visible"/>
                                      </p:to>
                                    </p:set>
                                    <p:animEffect transition="in" filter="diamond(in)">
                                      <p:cBhvr>
                                        <p:cTn id="17" dur="2000"/>
                                        <p:tgtEl>
                                          <p:spTgt spid="87045"/>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87046"/>
                                        </p:tgtEl>
                                        <p:attrNameLst>
                                          <p:attrName>style.visibility</p:attrName>
                                        </p:attrNameLst>
                                      </p:cBhvr>
                                      <p:to>
                                        <p:strVal val="visible"/>
                                      </p:to>
                                    </p:set>
                                    <p:animEffect transition="in" filter="diamond(in)">
                                      <p:cBhvr>
                                        <p:cTn id="20" dur="2000"/>
                                        <p:tgtEl>
                                          <p:spTgt spid="8704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heckerboard(across)">
                                      <p:cBhvr>
                                        <p:cTn id="25" dur="500"/>
                                        <p:tgtEl>
                                          <p:spTgt spid="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7058"/>
                                        </p:tgtEl>
                                        <p:attrNameLst>
                                          <p:attrName>style.visibility</p:attrName>
                                        </p:attrNameLst>
                                      </p:cBhvr>
                                      <p:to>
                                        <p:strVal val="visible"/>
                                      </p:to>
                                    </p:set>
                                    <p:anim calcmode="lin" valueType="num">
                                      <p:cBhvr additive="base">
                                        <p:cTn id="30" dur="500" fill="hold"/>
                                        <p:tgtEl>
                                          <p:spTgt spid="87058"/>
                                        </p:tgtEl>
                                        <p:attrNameLst>
                                          <p:attrName>ppt_x</p:attrName>
                                        </p:attrNameLst>
                                      </p:cBhvr>
                                      <p:tavLst>
                                        <p:tav tm="0">
                                          <p:val>
                                            <p:strVal val="#ppt_x"/>
                                          </p:val>
                                        </p:tav>
                                        <p:tav tm="100000">
                                          <p:val>
                                            <p:strVal val="#ppt_x"/>
                                          </p:val>
                                        </p:tav>
                                      </p:tavLst>
                                    </p:anim>
                                    <p:anim calcmode="lin" valueType="num">
                                      <p:cBhvr additive="base">
                                        <p:cTn id="31" dur="500" fill="hold"/>
                                        <p:tgtEl>
                                          <p:spTgt spid="8705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7057"/>
                                        </p:tgtEl>
                                        <p:attrNameLst>
                                          <p:attrName>style.visibility</p:attrName>
                                        </p:attrNameLst>
                                      </p:cBhvr>
                                      <p:to>
                                        <p:strVal val="visible"/>
                                      </p:to>
                                    </p:set>
                                    <p:anim calcmode="lin" valueType="num">
                                      <p:cBhvr additive="base">
                                        <p:cTn id="34" dur="500" fill="hold"/>
                                        <p:tgtEl>
                                          <p:spTgt spid="87057"/>
                                        </p:tgtEl>
                                        <p:attrNameLst>
                                          <p:attrName>ppt_x</p:attrName>
                                        </p:attrNameLst>
                                      </p:cBhvr>
                                      <p:tavLst>
                                        <p:tav tm="0">
                                          <p:val>
                                            <p:strVal val="#ppt_x"/>
                                          </p:val>
                                        </p:tav>
                                        <p:tav tm="100000">
                                          <p:val>
                                            <p:strVal val="#ppt_x"/>
                                          </p:val>
                                        </p:tav>
                                      </p:tavLst>
                                    </p:anim>
                                    <p:anim calcmode="lin" valueType="num">
                                      <p:cBhvr additive="base">
                                        <p:cTn id="35" dur="500" fill="hold"/>
                                        <p:tgtEl>
                                          <p:spTgt spid="87057"/>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checkerboard(across)">
                                      <p:cBhvr>
                                        <p:cTn id="40" dur="500"/>
                                        <p:tgtEl>
                                          <p:spTgt spid="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3" presetClass="entr" presetSubtype="16" fill="hold" grpId="0" nodeType="clickEffect">
                                  <p:stCondLst>
                                    <p:cond delay="0"/>
                                  </p:stCondLst>
                                  <p:childTnLst>
                                    <p:set>
                                      <p:cBhvr>
                                        <p:cTn id="44" dur="1" fill="hold">
                                          <p:stCondLst>
                                            <p:cond delay="0"/>
                                          </p:stCondLst>
                                        </p:cTn>
                                        <p:tgtEl>
                                          <p:spTgt spid="87061"/>
                                        </p:tgtEl>
                                        <p:attrNameLst>
                                          <p:attrName>style.visibility</p:attrName>
                                        </p:attrNameLst>
                                      </p:cBhvr>
                                      <p:to>
                                        <p:strVal val="visible"/>
                                      </p:to>
                                    </p:set>
                                    <p:animEffect transition="in" filter="plus(in)">
                                      <p:cBhvr>
                                        <p:cTn id="45" dur="2000"/>
                                        <p:tgtEl>
                                          <p:spTgt spid="87061"/>
                                        </p:tgtEl>
                                      </p:cBhvr>
                                    </p:animEffect>
                                  </p:childTnLst>
                                </p:cTn>
                              </p:par>
                              <p:par>
                                <p:cTn id="46" presetID="13" presetClass="entr" presetSubtype="16" fill="hold" grpId="0" nodeType="withEffect">
                                  <p:stCondLst>
                                    <p:cond delay="0"/>
                                  </p:stCondLst>
                                  <p:childTnLst>
                                    <p:set>
                                      <p:cBhvr>
                                        <p:cTn id="47" dur="1" fill="hold">
                                          <p:stCondLst>
                                            <p:cond delay="0"/>
                                          </p:stCondLst>
                                        </p:cTn>
                                        <p:tgtEl>
                                          <p:spTgt spid="87060"/>
                                        </p:tgtEl>
                                        <p:attrNameLst>
                                          <p:attrName>style.visibility</p:attrName>
                                        </p:attrNameLst>
                                      </p:cBhvr>
                                      <p:to>
                                        <p:strVal val="visible"/>
                                      </p:to>
                                    </p:set>
                                    <p:animEffect transition="in" filter="plus(in)">
                                      <p:cBhvr>
                                        <p:cTn id="48" dur="2000"/>
                                        <p:tgtEl>
                                          <p:spTgt spid="87060"/>
                                        </p:tgtEl>
                                      </p:cBhvr>
                                    </p:animEffect>
                                  </p:childTnLst>
                                </p:cTn>
                              </p:par>
                              <p:par>
                                <p:cTn id="49" presetID="13" presetClass="entr" presetSubtype="16" fill="hold" grpId="0" nodeType="withEffect">
                                  <p:stCondLst>
                                    <p:cond delay="0"/>
                                  </p:stCondLst>
                                  <p:childTnLst>
                                    <p:set>
                                      <p:cBhvr>
                                        <p:cTn id="50" dur="1" fill="hold">
                                          <p:stCondLst>
                                            <p:cond delay="0"/>
                                          </p:stCondLst>
                                        </p:cTn>
                                        <p:tgtEl>
                                          <p:spTgt spid="87062"/>
                                        </p:tgtEl>
                                        <p:attrNameLst>
                                          <p:attrName>style.visibility</p:attrName>
                                        </p:attrNameLst>
                                      </p:cBhvr>
                                      <p:to>
                                        <p:strVal val="visible"/>
                                      </p:to>
                                    </p:set>
                                    <p:animEffect transition="in" filter="plus(in)">
                                      <p:cBhvr>
                                        <p:cTn id="51" dur="2000"/>
                                        <p:tgtEl>
                                          <p:spTgt spid="87062"/>
                                        </p:tgtEl>
                                      </p:cBhvr>
                                    </p:animEffect>
                                  </p:childTnLst>
                                </p:cTn>
                              </p:par>
                              <p:par>
                                <p:cTn id="52" presetID="13" presetClass="entr" presetSubtype="16" fill="hold" grpId="0" nodeType="withEffect">
                                  <p:stCondLst>
                                    <p:cond delay="0"/>
                                  </p:stCondLst>
                                  <p:childTnLst>
                                    <p:set>
                                      <p:cBhvr>
                                        <p:cTn id="53" dur="1" fill="hold">
                                          <p:stCondLst>
                                            <p:cond delay="0"/>
                                          </p:stCondLst>
                                        </p:cTn>
                                        <p:tgtEl>
                                          <p:spTgt spid="87059"/>
                                        </p:tgtEl>
                                        <p:attrNameLst>
                                          <p:attrName>style.visibility</p:attrName>
                                        </p:attrNameLst>
                                      </p:cBhvr>
                                      <p:to>
                                        <p:strVal val="visible"/>
                                      </p:to>
                                    </p:set>
                                    <p:animEffect transition="in" filter="plus(in)">
                                      <p:cBhvr>
                                        <p:cTn id="54" dur="2000"/>
                                        <p:tgtEl>
                                          <p:spTgt spid="8705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checkerboard(across)">
                                      <p:cBhvr>
                                        <p:cTn id="59" dur="500"/>
                                        <p:tgtEl>
                                          <p:spTgt spid="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3" presetClass="entr" presetSubtype="16" fill="hold" grpId="0" nodeType="clickEffect">
                                  <p:stCondLst>
                                    <p:cond delay="0"/>
                                  </p:stCondLst>
                                  <p:childTnLst>
                                    <p:set>
                                      <p:cBhvr>
                                        <p:cTn id="63" dur="1" fill="hold">
                                          <p:stCondLst>
                                            <p:cond delay="0"/>
                                          </p:stCondLst>
                                        </p:cTn>
                                        <p:tgtEl>
                                          <p:spTgt spid="87063"/>
                                        </p:tgtEl>
                                        <p:attrNameLst>
                                          <p:attrName>style.visibility</p:attrName>
                                        </p:attrNameLst>
                                      </p:cBhvr>
                                      <p:to>
                                        <p:strVal val="visible"/>
                                      </p:to>
                                    </p:set>
                                    <p:animEffect transition="in" filter="plus(in)">
                                      <p:cBhvr>
                                        <p:cTn id="64" dur="2000"/>
                                        <p:tgtEl>
                                          <p:spTgt spid="87063"/>
                                        </p:tgtEl>
                                      </p:cBhvr>
                                    </p:animEffect>
                                  </p:childTnLst>
                                </p:cTn>
                              </p:par>
                              <p:par>
                                <p:cTn id="65" presetID="13" presetClass="entr" presetSubtype="16" fill="hold" grpId="0" nodeType="withEffect">
                                  <p:stCondLst>
                                    <p:cond delay="0"/>
                                  </p:stCondLst>
                                  <p:childTnLst>
                                    <p:set>
                                      <p:cBhvr>
                                        <p:cTn id="66" dur="1" fill="hold">
                                          <p:stCondLst>
                                            <p:cond delay="0"/>
                                          </p:stCondLst>
                                        </p:cTn>
                                        <p:tgtEl>
                                          <p:spTgt spid="87064"/>
                                        </p:tgtEl>
                                        <p:attrNameLst>
                                          <p:attrName>style.visibility</p:attrName>
                                        </p:attrNameLst>
                                      </p:cBhvr>
                                      <p:to>
                                        <p:strVal val="visible"/>
                                      </p:to>
                                    </p:set>
                                    <p:animEffect transition="in" filter="plus(in)">
                                      <p:cBhvr>
                                        <p:cTn id="67" dur="2000"/>
                                        <p:tgtEl>
                                          <p:spTgt spid="8706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87066"/>
                                        </p:tgtEl>
                                        <p:attrNameLst>
                                          <p:attrName>style.visibility</p:attrName>
                                        </p:attrNameLst>
                                      </p:cBhvr>
                                      <p:to>
                                        <p:strVal val="visible"/>
                                      </p:to>
                                    </p:set>
                                    <p:animEffect transition="in" filter="checkerboard(across)">
                                      <p:cBhvr>
                                        <p:cTn id="72" dur="500"/>
                                        <p:tgtEl>
                                          <p:spTgt spid="8706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3" presetClass="entr" presetSubtype="16" fill="hold" grpId="0" nodeType="clickEffect">
                                  <p:stCondLst>
                                    <p:cond delay="0"/>
                                  </p:stCondLst>
                                  <p:childTnLst>
                                    <p:set>
                                      <p:cBhvr>
                                        <p:cTn id="76" dur="1" fill="hold">
                                          <p:stCondLst>
                                            <p:cond delay="0"/>
                                          </p:stCondLst>
                                        </p:cTn>
                                        <p:tgtEl>
                                          <p:spTgt spid="87065"/>
                                        </p:tgtEl>
                                        <p:attrNameLst>
                                          <p:attrName>style.visibility</p:attrName>
                                        </p:attrNameLst>
                                      </p:cBhvr>
                                      <p:to>
                                        <p:strVal val="visible"/>
                                      </p:to>
                                    </p:set>
                                    <p:animEffect transition="in" filter="plus(in)">
                                      <p:cBhvr>
                                        <p:cTn id="77" dur="2000"/>
                                        <p:tgtEl>
                                          <p:spTgt spid="87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p:bldP spid="87046" grpId="0" animBg="1"/>
      <p:bldP spid="87057" grpId="0" animBg="1"/>
      <p:bldP spid="87058" grpId="0" animBg="1"/>
      <p:bldP spid="87059" grpId="0" animBg="1"/>
      <p:bldP spid="87060" grpId="0" animBg="1"/>
      <p:bldP spid="87061" grpId="0" animBg="1"/>
      <p:bldP spid="87062" grpId="0" animBg="1"/>
      <p:bldP spid="87063" grpId="0" animBg="1"/>
      <p:bldP spid="87064" grpId="0" animBg="1"/>
      <p:bldP spid="87065" grpId="0" animBg="1"/>
      <p:bldP spid="8706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664573" y="1028700"/>
            <a:ext cx="7850777" cy="4282887"/>
          </a:xfrm>
        </p:spPr>
        <p:txBody>
          <a:bodyPr>
            <a:normAutofit/>
          </a:bodyPr>
          <a:lstStyle/>
          <a:p>
            <a:pPr marL="495287" indent="-495287">
              <a:lnSpc>
                <a:spcPct val="120000"/>
              </a:lnSpc>
              <a:buNone/>
              <a:defRPr/>
            </a:pPr>
            <a:r>
              <a:rPr lang="en-US" b="1" dirty="0" smtClean="0">
                <a:latin typeface="Perpetua" pitchFamily="18" charset="0"/>
              </a:rPr>
              <a:t>1. PLANNED </a:t>
            </a:r>
            <a:r>
              <a:rPr lang="en-US" b="1" dirty="0">
                <a:latin typeface="Perpetua" pitchFamily="18" charset="0"/>
              </a:rPr>
              <a:t>OR SCHEDULED MAINTENANCE</a:t>
            </a:r>
          </a:p>
          <a:p>
            <a:pPr marL="495287" indent="-495287">
              <a:lnSpc>
                <a:spcPct val="120000"/>
              </a:lnSpc>
              <a:buNone/>
              <a:defRPr/>
            </a:pPr>
            <a:endParaRPr lang="en-US" sz="750" b="1" dirty="0">
              <a:latin typeface="Perpetua" pitchFamily="18" charset="0"/>
            </a:endParaRPr>
          </a:p>
          <a:p>
            <a:pPr marL="495287" indent="-495287">
              <a:lnSpc>
                <a:spcPct val="120000"/>
              </a:lnSpc>
              <a:buNone/>
              <a:defRPr/>
            </a:pPr>
            <a:r>
              <a:rPr lang="en-US" sz="2400" b="1" dirty="0">
                <a:latin typeface="Perpetua" pitchFamily="18" charset="0"/>
              </a:rPr>
              <a:t>It is basically done for two purposes: </a:t>
            </a:r>
            <a:endParaRPr lang="en-US" sz="2400" b="1" dirty="0">
              <a:latin typeface="Perpetua" pitchFamily="18" charset="0"/>
            </a:endParaRPr>
          </a:p>
          <a:p>
            <a:pPr marL="495287" indent="-495287">
              <a:lnSpc>
                <a:spcPct val="120000"/>
              </a:lnSpc>
              <a:defRPr/>
            </a:pPr>
            <a:r>
              <a:rPr lang="en-US" sz="2400" dirty="0">
                <a:latin typeface="Perpetua" pitchFamily="18" charset="0"/>
              </a:rPr>
              <a:t>To </a:t>
            </a:r>
            <a:r>
              <a:rPr lang="en-US" sz="2400" dirty="0">
                <a:latin typeface="Perpetua" pitchFamily="18" charset="0"/>
              </a:rPr>
              <a:t>prevent the occurrence of breakdown </a:t>
            </a:r>
            <a:r>
              <a:rPr lang="en-US" sz="2400" dirty="0">
                <a:latin typeface="Perpetua" pitchFamily="18" charset="0"/>
              </a:rPr>
              <a:t>and,</a:t>
            </a:r>
          </a:p>
          <a:p>
            <a:pPr marL="495287" indent="-495287">
              <a:lnSpc>
                <a:spcPct val="120000"/>
              </a:lnSpc>
              <a:defRPr/>
            </a:pPr>
            <a:r>
              <a:rPr lang="en-US" sz="2400" dirty="0">
                <a:latin typeface="Perpetua" pitchFamily="18" charset="0"/>
              </a:rPr>
              <a:t>If breakdown has occurred then to restore it to original condition</a:t>
            </a:r>
          </a:p>
          <a:p>
            <a:pPr marL="495287" indent="-495287">
              <a:lnSpc>
                <a:spcPct val="120000"/>
              </a:lnSpc>
              <a:buNone/>
              <a:defRPr/>
            </a:pPr>
            <a:endParaRPr lang="en-US" sz="2400" dirty="0">
              <a:latin typeface="Perpetua" pitchFamily="18" charset="0"/>
            </a:endParaRPr>
          </a:p>
          <a:p>
            <a:pPr marL="495287" indent="-495287">
              <a:buNone/>
              <a:defRPr/>
            </a:pPr>
            <a:endParaRPr lang="en-US" sz="1800" dirty="0"/>
          </a:p>
        </p:txBody>
      </p:sp>
      <p:sp>
        <p:nvSpPr>
          <p:cNvPr id="3" name="Slide Number Placeholder 2"/>
          <p:cNvSpPr>
            <a:spLocks noGrp="1"/>
          </p:cNvSpPr>
          <p:nvPr>
            <p:ph type="sldNum" sz="quarter" idx="12"/>
          </p:nvPr>
        </p:nvSpPr>
        <p:spPr/>
        <p:txBody>
          <a:bodyPr/>
          <a:lstStyle/>
          <a:p>
            <a:r>
              <a:rPr lang="en-US" sz="1350" dirty="0"/>
              <a:t>15</a:t>
            </a:r>
            <a:endParaRPr lang="en-US" dirty="0"/>
          </a:p>
        </p:txBody>
      </p:sp>
    </p:spTree>
    <p:extLst>
      <p:ext uri="{BB962C8B-B14F-4D97-AF65-F5344CB8AC3E}">
        <p14:creationId xmlns:p14="http://schemas.microsoft.com/office/powerpoint/2010/main" val="1946176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662364" y="769845"/>
            <a:ext cx="7984095" cy="4649320"/>
          </a:xfrm>
        </p:spPr>
        <p:txBody>
          <a:bodyPr>
            <a:normAutofit lnSpcReduction="10000"/>
          </a:bodyPr>
          <a:lstStyle/>
          <a:p>
            <a:pPr marL="495287" indent="-495287">
              <a:lnSpc>
                <a:spcPct val="120000"/>
              </a:lnSpc>
              <a:buNone/>
            </a:pPr>
            <a:r>
              <a:rPr lang="en-US" sz="3300" b="1" u="sng" dirty="0">
                <a:latin typeface="Perpetua" panose="02020502060401020303" pitchFamily="18" charset="0"/>
              </a:rPr>
              <a:t>A. </a:t>
            </a:r>
            <a:r>
              <a:rPr lang="en-US" sz="3300" b="1" u="sng" dirty="0">
                <a:latin typeface="Perpetua" panose="02020502060401020303" pitchFamily="18" charset="0"/>
              </a:rPr>
              <a:t>Preventive Maintenance</a:t>
            </a:r>
            <a:endParaRPr lang="en-US" sz="3300" b="1" u="sng" dirty="0">
              <a:latin typeface="Perpetua" panose="02020502060401020303" pitchFamily="18" charset="0"/>
            </a:endParaRPr>
          </a:p>
          <a:p>
            <a:pPr marL="211926" indent="-211926">
              <a:lnSpc>
                <a:spcPct val="150000"/>
              </a:lnSpc>
            </a:pPr>
            <a:r>
              <a:rPr lang="en-US" dirty="0">
                <a:latin typeface="Times New Roman" pitchFamily="18" charset="0"/>
                <a:cs typeface="Times New Roman" pitchFamily="18" charset="0"/>
              </a:rPr>
              <a:t>Principle – “Prevention is better than cure”</a:t>
            </a:r>
          </a:p>
          <a:p>
            <a:pPr marL="211926" indent="-211926">
              <a:lnSpc>
                <a:spcPct val="150000"/>
              </a:lnSpc>
            </a:pPr>
            <a:r>
              <a:rPr lang="en-US" dirty="0">
                <a:latin typeface="Times New Roman" pitchFamily="18" charset="0"/>
                <a:cs typeface="Times New Roman" pitchFamily="18" charset="0"/>
              </a:rPr>
              <a:t>Procedure - Stitch-in-time </a:t>
            </a:r>
            <a:endParaRPr lang="en-US" b="1" dirty="0">
              <a:latin typeface="Perpetua" panose="02020502060401020303" pitchFamily="18" charset="0"/>
            </a:endParaRPr>
          </a:p>
          <a:p>
            <a:pPr marL="495287" indent="-495287" algn="just">
              <a:lnSpc>
                <a:spcPct val="120000"/>
              </a:lnSpc>
              <a:buNone/>
            </a:pPr>
            <a:r>
              <a:rPr lang="en-US" dirty="0">
                <a:latin typeface="Perpetua" panose="02020502060401020303" pitchFamily="18" charset="0"/>
              </a:rPr>
              <a:t>It is done to keep an equipment or machinery in a </a:t>
            </a:r>
            <a:r>
              <a:rPr lang="en-US" dirty="0">
                <a:solidFill>
                  <a:srgbClr val="C00000"/>
                </a:solidFill>
                <a:latin typeface="Perpetua" panose="02020502060401020303" pitchFamily="18" charset="0"/>
              </a:rPr>
              <a:t>satisfactory operating condition</a:t>
            </a:r>
            <a:r>
              <a:rPr lang="en-US" dirty="0">
                <a:latin typeface="Perpetua" panose="02020502060401020303" pitchFamily="18" charset="0"/>
              </a:rPr>
              <a:t> through regular </a:t>
            </a:r>
            <a:r>
              <a:rPr lang="en-US" dirty="0">
                <a:solidFill>
                  <a:srgbClr val="C00000"/>
                </a:solidFill>
                <a:latin typeface="Perpetua" panose="02020502060401020303" pitchFamily="18" charset="0"/>
              </a:rPr>
              <a:t>inspection, calibration, lubrication, overhauling, or replacement</a:t>
            </a:r>
            <a:r>
              <a:rPr lang="en-US" dirty="0">
                <a:latin typeface="Perpetua" panose="02020502060401020303" pitchFamily="18" charset="0"/>
              </a:rPr>
              <a:t> of certain components. It is action before breakdown occurs.   </a:t>
            </a:r>
          </a:p>
          <a:p>
            <a:pPr marL="495287" indent="-495287">
              <a:lnSpc>
                <a:spcPct val="120000"/>
              </a:lnSpc>
              <a:buNone/>
            </a:pPr>
            <a:endParaRPr lang="en-US" dirty="0">
              <a:solidFill>
                <a:srgbClr val="00FF00"/>
              </a:solidFill>
            </a:endParaRPr>
          </a:p>
          <a:p>
            <a:pPr marL="495287" indent="-495287">
              <a:buNone/>
            </a:pPr>
            <a:endParaRPr lang="en-US" sz="1800" dirty="0">
              <a:solidFill>
                <a:srgbClr val="FF3300"/>
              </a:solidFill>
            </a:endParaRPr>
          </a:p>
        </p:txBody>
      </p:sp>
      <p:sp>
        <p:nvSpPr>
          <p:cNvPr id="3" name="Slide Number Placeholder 2"/>
          <p:cNvSpPr>
            <a:spLocks noGrp="1"/>
          </p:cNvSpPr>
          <p:nvPr>
            <p:ph type="sldNum" sz="quarter" idx="12"/>
          </p:nvPr>
        </p:nvSpPr>
        <p:spPr/>
        <p:txBody>
          <a:bodyPr/>
          <a:lstStyle/>
          <a:p>
            <a:r>
              <a:rPr lang="en-US" sz="1350" dirty="0"/>
              <a:t>16</a:t>
            </a:r>
          </a:p>
        </p:txBody>
      </p:sp>
    </p:spTree>
    <p:extLst>
      <p:ext uri="{BB962C8B-B14F-4D97-AF65-F5344CB8AC3E}">
        <p14:creationId xmlns:p14="http://schemas.microsoft.com/office/powerpoint/2010/main" val="306898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39270"/>
            <a:ext cx="7886700" cy="654004"/>
          </a:xfrm>
        </p:spPr>
        <p:txBody>
          <a:bodyPr>
            <a:normAutofit fontScale="90000"/>
          </a:bodyPr>
          <a:lstStyle/>
          <a:p>
            <a:pPr algn="r"/>
            <a:r>
              <a:rPr lang="en-US" sz="3000" dirty="0"/>
              <a:t>Cont</a:t>
            </a:r>
            <a:r>
              <a:rPr lang="en-US" dirty="0" smtClean="0"/>
              <a:t>..</a:t>
            </a:r>
            <a:endParaRPr lang="en-US" dirty="0"/>
          </a:p>
        </p:txBody>
      </p:sp>
      <p:sp>
        <p:nvSpPr>
          <p:cNvPr id="3" name="Content Placeholder 2"/>
          <p:cNvSpPr>
            <a:spLocks noGrp="1"/>
          </p:cNvSpPr>
          <p:nvPr>
            <p:ph idx="1"/>
          </p:nvPr>
        </p:nvSpPr>
        <p:spPr>
          <a:xfrm>
            <a:off x="413497" y="1018617"/>
            <a:ext cx="8515350" cy="4575359"/>
          </a:xfrm>
        </p:spPr>
        <p:txBody>
          <a:bodyPr>
            <a:normAutofit/>
          </a:bodyPr>
          <a:lstStyle/>
          <a:p>
            <a:pPr>
              <a:buNone/>
            </a:pPr>
            <a:r>
              <a:rPr lang="en-US" b="1" u="sng" dirty="0" smtClean="0">
                <a:latin typeface="Perpetua" panose="02020502060401020303" pitchFamily="18" charset="0"/>
              </a:rPr>
              <a:t>Preventive Maintenance</a:t>
            </a:r>
            <a:endParaRPr lang="en-US" dirty="0" smtClean="0"/>
          </a:p>
          <a:p>
            <a:pPr>
              <a:lnSpc>
                <a:spcPct val="150000"/>
              </a:lnSpc>
            </a:pPr>
            <a:r>
              <a:rPr lang="en-US" sz="1800" dirty="0">
                <a:latin typeface="Times New Roman" pitchFamily="18" charset="0"/>
                <a:cs typeface="Times New Roman" pitchFamily="18" charset="0"/>
              </a:rPr>
              <a:t>It  is  a  set  of  activities  that  are  performed  on  plant equipment,  </a:t>
            </a:r>
            <a:r>
              <a:rPr lang="en-US" sz="1800" b="1" dirty="0">
                <a:latin typeface="Times New Roman" pitchFamily="18" charset="0"/>
                <a:cs typeface="Times New Roman" pitchFamily="18" charset="0"/>
              </a:rPr>
              <a:t>machinery,</a:t>
            </a:r>
            <a:r>
              <a:rPr lang="en-US" sz="1800" dirty="0">
                <a:latin typeface="Times New Roman" pitchFamily="18" charset="0"/>
                <a:cs typeface="Times New Roman" pitchFamily="18" charset="0"/>
              </a:rPr>
              <a:t>  and  systems  before  the occurrence  of  a  failure  in  order  to  protect  them  and to  prevent  or  eliminate  any  degradation  in  their operating conditions.</a:t>
            </a:r>
          </a:p>
          <a:p>
            <a:pPr>
              <a:lnSpc>
                <a:spcPct val="150000"/>
              </a:lnSpc>
            </a:pPr>
            <a:r>
              <a:rPr lang="en-US" sz="1800" dirty="0">
                <a:latin typeface="Times New Roman" pitchFamily="18" charset="0"/>
                <a:cs typeface="Times New Roman" pitchFamily="18" charset="0"/>
              </a:rPr>
              <a:t>the  maintenance  carried  out  at  predetermined intervals  or  according  to  prescribed  criteria  and intended  to  reduce  the  probability  of  failure  or  the degradation  of  the  functioning  and  the  effects limited.</a:t>
            </a:r>
          </a:p>
          <a:p>
            <a:pPr>
              <a:lnSpc>
                <a:spcPct val="150000"/>
              </a:lnSpc>
            </a:pPr>
            <a:r>
              <a:rPr lang="en-US" sz="1800" dirty="0">
                <a:latin typeface="Times New Roman" pitchFamily="18" charset="0"/>
                <a:cs typeface="Times New Roman" pitchFamily="18" charset="0"/>
              </a:rPr>
              <a:t>Its  activities  include  adjustments, major overhauls, inspections and lubrications.</a:t>
            </a:r>
            <a:endParaRPr lang="en-US" sz="1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17</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0"/>
            <a:ext cx="7886700" cy="574862"/>
          </a:xfrm>
        </p:spPr>
        <p:txBody>
          <a:bodyPr>
            <a:normAutofit fontScale="90000"/>
          </a:bodyPr>
          <a:lstStyle/>
          <a:p>
            <a:pPr algn="r"/>
            <a:r>
              <a:rPr lang="en-US" dirty="0" smtClean="0"/>
              <a:t>Con…</a:t>
            </a:r>
            <a:endParaRPr lang="en-US" dirty="0"/>
          </a:p>
        </p:txBody>
      </p:sp>
      <p:sp>
        <p:nvSpPr>
          <p:cNvPr id="3" name="Content Placeholder 2"/>
          <p:cNvSpPr>
            <a:spLocks noGrp="1"/>
          </p:cNvSpPr>
          <p:nvPr>
            <p:ph idx="1"/>
          </p:nvPr>
        </p:nvSpPr>
        <p:spPr>
          <a:xfrm>
            <a:off x="292475" y="806824"/>
            <a:ext cx="8596031" cy="4901453"/>
          </a:xfrm>
        </p:spPr>
        <p:txBody>
          <a:bodyPr>
            <a:normAutofit fontScale="92500" lnSpcReduction="10000"/>
          </a:bodyPr>
          <a:lstStyle/>
          <a:p>
            <a:pPr>
              <a:buNone/>
            </a:pPr>
            <a:r>
              <a:rPr lang="en-US" b="1" dirty="0" smtClean="0">
                <a:latin typeface="Times New Roman" pitchFamily="18" charset="0"/>
                <a:cs typeface="Times New Roman" pitchFamily="18" charset="0"/>
              </a:rPr>
              <a:t>The factors that affect the efficiency of  PM of maintenance  </a:t>
            </a:r>
          </a:p>
          <a:p>
            <a:pPr>
              <a:buNone/>
            </a:pPr>
            <a:endParaRPr lang="en-US" b="1" dirty="0" smtClean="0">
              <a:latin typeface="Times New Roman" pitchFamily="18" charset="0"/>
              <a:cs typeface="Times New Roman" pitchFamily="18" charset="0"/>
            </a:endParaRPr>
          </a:p>
          <a:p>
            <a:pPr>
              <a:buNone/>
            </a:pPr>
            <a:r>
              <a:rPr lang="en-US" sz="1950" dirty="0">
                <a:latin typeface="Times New Roman" pitchFamily="18" charset="0"/>
                <a:cs typeface="Times New Roman" pitchFamily="18" charset="0"/>
              </a:rPr>
              <a:t>1</a:t>
            </a:r>
            <a:r>
              <a:rPr lang="en-US" sz="2250" dirty="0">
                <a:latin typeface="Times New Roman" pitchFamily="18" charset="0"/>
                <a:cs typeface="Times New Roman" pitchFamily="18" charset="0"/>
              </a:rPr>
              <a:t>.The  need  for  an  adequate  number  of  staff  in  the  maintenance</a:t>
            </a:r>
          </a:p>
          <a:p>
            <a:pPr>
              <a:buNone/>
            </a:pPr>
            <a:r>
              <a:rPr lang="en-US" sz="2250" dirty="0">
                <a:latin typeface="Times New Roman" pitchFamily="18" charset="0"/>
                <a:cs typeface="Times New Roman" pitchFamily="18" charset="0"/>
              </a:rPr>
              <a:t>    department in order to perform this type of maintenance,</a:t>
            </a:r>
          </a:p>
          <a:p>
            <a:pPr>
              <a:buNone/>
            </a:pPr>
            <a:r>
              <a:rPr lang="en-US" sz="1950" dirty="0">
                <a:latin typeface="Times New Roman" pitchFamily="18" charset="0"/>
                <a:cs typeface="Times New Roman" pitchFamily="18" charset="0"/>
              </a:rPr>
              <a:t>2</a:t>
            </a:r>
            <a:r>
              <a:rPr lang="en-US" sz="2925" dirty="0">
                <a:latin typeface="Times New Roman" pitchFamily="18" charset="0"/>
                <a:cs typeface="Times New Roman" pitchFamily="18" charset="0"/>
              </a:rPr>
              <a:t>. </a:t>
            </a:r>
            <a:r>
              <a:rPr lang="en-US" sz="2250" dirty="0">
                <a:latin typeface="Times New Roman" pitchFamily="18" charset="0"/>
                <a:cs typeface="Times New Roman" pitchFamily="18" charset="0"/>
              </a:rPr>
              <a:t>The  right  choice  of  production  equipment  and  machinery  that  is</a:t>
            </a:r>
          </a:p>
          <a:p>
            <a:pPr>
              <a:buNone/>
            </a:pPr>
            <a:r>
              <a:rPr lang="en-US" sz="2250" dirty="0">
                <a:latin typeface="Times New Roman" pitchFamily="18" charset="0"/>
                <a:cs typeface="Times New Roman" pitchFamily="18" charset="0"/>
              </a:rPr>
              <a:t>    suitable  for  the  working  environment  and  that  can  tolerate  the    workload of this environment,</a:t>
            </a:r>
          </a:p>
          <a:p>
            <a:pPr>
              <a:buNone/>
            </a:pPr>
            <a:r>
              <a:rPr lang="en-US" sz="1950" dirty="0">
                <a:latin typeface="Times New Roman" pitchFamily="18" charset="0"/>
                <a:cs typeface="Times New Roman" pitchFamily="18" charset="0"/>
              </a:rPr>
              <a:t>3</a:t>
            </a:r>
            <a:r>
              <a:rPr lang="en-US" sz="2250" dirty="0">
                <a:latin typeface="Times New Roman" pitchFamily="18" charset="0"/>
                <a:cs typeface="Times New Roman" pitchFamily="18" charset="0"/>
              </a:rPr>
              <a:t>. The  required  staff  qualifications  and  skills,  which  can  be  gained   through training,</a:t>
            </a:r>
          </a:p>
          <a:p>
            <a:pPr>
              <a:buNone/>
            </a:pPr>
            <a:r>
              <a:rPr lang="en-US" sz="2250" dirty="0">
                <a:latin typeface="Times New Roman" pitchFamily="18" charset="0"/>
                <a:cs typeface="Times New Roman" pitchFamily="18" charset="0"/>
              </a:rPr>
              <a:t>4. The  support  and  commitment  from  executive  management  to  the PM  program,</a:t>
            </a:r>
          </a:p>
          <a:p>
            <a:pPr>
              <a:buNone/>
            </a:pPr>
            <a:r>
              <a:rPr lang="en-US" sz="2250" dirty="0">
                <a:latin typeface="Times New Roman" pitchFamily="18" charset="0"/>
                <a:cs typeface="Times New Roman" pitchFamily="18" charset="0"/>
              </a:rPr>
              <a:t>5. The proper planning and scheduling of PM program, and </a:t>
            </a:r>
          </a:p>
          <a:p>
            <a:pPr>
              <a:buNone/>
            </a:pPr>
            <a:r>
              <a:rPr lang="en-US" sz="2250" dirty="0">
                <a:latin typeface="Times New Roman" pitchFamily="18" charset="0"/>
                <a:cs typeface="Times New Roman" pitchFamily="18" charset="0"/>
              </a:rPr>
              <a:t>6. The ability to properly apply the PM program.</a:t>
            </a:r>
            <a:endParaRPr lang="en-US" sz="225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18</a:t>
            </a:r>
            <a:endParaRPr lang="en-US" sz="13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5" y="243589"/>
            <a:ext cx="8515350" cy="1316270"/>
          </a:xfrm>
        </p:spPr>
        <p:txBody>
          <a:bodyPr>
            <a:normAutofit fontScale="90000"/>
          </a:bodyPr>
          <a:lstStyle/>
          <a:p>
            <a:pPr algn="ctr">
              <a:lnSpc>
                <a:spcPct val="150000"/>
              </a:lnSpc>
            </a:pPr>
            <a:r>
              <a:rPr lang="en-US" sz="3100" b="1" dirty="0">
                <a:solidFill>
                  <a:srgbClr val="7030A0"/>
                </a:solidFill>
                <a:latin typeface="Times New Roman" panose="02020603050405020304" pitchFamily="18" charset="0"/>
                <a:cs typeface="Times New Roman" panose="02020603050405020304" pitchFamily="18" charset="0"/>
              </a:rPr>
              <a:t>Chapter </a:t>
            </a:r>
            <a:r>
              <a:rPr lang="en-US" sz="3100" b="1" dirty="0">
                <a:solidFill>
                  <a:srgbClr val="7030A0"/>
                </a:solidFill>
                <a:latin typeface="Times New Roman" panose="02020603050405020304" pitchFamily="18" charset="0"/>
                <a:cs typeface="Times New Roman" panose="02020603050405020304" pitchFamily="18" charset="0"/>
              </a:rPr>
              <a:t>one </a:t>
            </a:r>
            <a:r>
              <a:rPr lang="en-US" sz="3100" b="1" dirty="0">
                <a:solidFill>
                  <a:srgbClr val="7030A0"/>
                </a:solidFill>
                <a:latin typeface="Times New Roman" panose="02020603050405020304" pitchFamily="18" charset="0"/>
                <a:cs typeface="Times New Roman" panose="02020603050405020304" pitchFamily="18" charset="0"/>
              </a:rPr>
              <a:t/>
            </a:r>
            <a:br>
              <a:rPr lang="en-US" sz="3100" b="1" dirty="0">
                <a:solidFill>
                  <a:srgbClr val="7030A0"/>
                </a:solidFill>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 </a:t>
            </a:r>
            <a:r>
              <a:rPr lang="en-US" sz="2700" b="1" dirty="0">
                <a:latin typeface="Times New Roman" panose="02020603050405020304" pitchFamily="18" charset="0"/>
                <a:cs typeface="Times New Roman" panose="02020603050405020304" pitchFamily="18" charset="0"/>
              </a:rPr>
              <a:t>Introduction to maintenance and Installation of machinery </a:t>
            </a:r>
            <a:endParaRPr lang="en-US" sz="2700" b="1" dirty="0"/>
          </a:p>
        </p:txBody>
      </p:sp>
      <p:sp>
        <p:nvSpPr>
          <p:cNvPr id="5" name="Content Placeholder 4"/>
          <p:cNvSpPr>
            <a:spLocks noGrp="1"/>
          </p:cNvSpPr>
          <p:nvPr>
            <p:ph idx="1"/>
          </p:nvPr>
        </p:nvSpPr>
        <p:spPr>
          <a:xfrm>
            <a:off x="628650" y="2138083"/>
            <a:ext cx="7886700" cy="3351890"/>
          </a:xfrm>
        </p:spPr>
        <p:txBody>
          <a:bodyPr>
            <a:normAutofit fontScale="77500" lnSpcReduction="20000"/>
          </a:bodyPr>
          <a:lstStyle/>
          <a:p>
            <a:pPr>
              <a:buNone/>
            </a:pPr>
            <a:r>
              <a:rPr lang="en-US" sz="2700" b="1" u="sng" dirty="0">
                <a:latin typeface="Times New Roman" pitchFamily="18" charset="0"/>
                <a:cs typeface="Times New Roman" pitchFamily="18" charset="0"/>
              </a:rPr>
              <a:t>History of maintenance </a:t>
            </a:r>
          </a:p>
          <a:p>
            <a:pPr>
              <a:buNone/>
            </a:pPr>
            <a:r>
              <a:rPr lang="en-US" sz="3100" b="1" dirty="0">
                <a:solidFill>
                  <a:srgbClr val="FF0000"/>
                </a:solidFill>
                <a:latin typeface="Times New Roman" pitchFamily="18" charset="0"/>
                <a:cs typeface="Times New Roman" pitchFamily="18" charset="0"/>
              </a:rPr>
              <a:t>First generation </a:t>
            </a:r>
          </a:p>
          <a:p>
            <a:pPr>
              <a:lnSpc>
                <a:spcPct val="150000"/>
              </a:lnSpc>
            </a:pPr>
            <a:r>
              <a:rPr lang="en-US" dirty="0" smtClean="0">
                <a:latin typeface="Times New Roman" pitchFamily="18" charset="0"/>
                <a:cs typeface="Times New Roman" pitchFamily="18" charset="0"/>
              </a:rPr>
              <a:t>In the period of pre-World War II, people thought  of maintenance as an </a:t>
            </a:r>
            <a:r>
              <a:rPr lang="en-US" dirty="0" smtClean="0">
                <a:solidFill>
                  <a:srgbClr val="FF0000"/>
                </a:solidFill>
                <a:latin typeface="Times New Roman" pitchFamily="18" charset="0"/>
                <a:cs typeface="Times New Roman" pitchFamily="18" charset="0"/>
              </a:rPr>
              <a:t>added cost</a:t>
            </a:r>
            <a:r>
              <a:rPr lang="en-US" dirty="0" smtClean="0">
                <a:latin typeface="Times New Roman" pitchFamily="18" charset="0"/>
                <a:cs typeface="Times New Roman" pitchFamily="18" charset="0"/>
              </a:rPr>
              <a:t> to the plant which </a:t>
            </a:r>
            <a:r>
              <a:rPr lang="en-US" dirty="0" smtClean="0">
                <a:solidFill>
                  <a:srgbClr val="00B050"/>
                </a:solidFill>
                <a:latin typeface="Times New Roman" pitchFamily="18" charset="0"/>
                <a:cs typeface="Times New Roman" pitchFamily="18" charset="0"/>
              </a:rPr>
              <a:t>did not increase </a:t>
            </a:r>
            <a:r>
              <a:rPr lang="en-US" dirty="0" smtClean="0">
                <a:latin typeface="Times New Roman" pitchFamily="18" charset="0"/>
                <a:cs typeface="Times New Roman" pitchFamily="18" charset="0"/>
              </a:rPr>
              <a:t>the value of finished product.</a:t>
            </a:r>
          </a:p>
          <a:p>
            <a:pPr>
              <a:lnSpc>
                <a:spcPct val="150000"/>
              </a:lnSpc>
            </a:pPr>
            <a:r>
              <a:rPr lang="en-US" dirty="0" smtClean="0">
                <a:latin typeface="Times New Roman" pitchFamily="18" charset="0"/>
                <a:cs typeface="Times New Roman" pitchFamily="18" charset="0"/>
              </a:rPr>
              <a:t>Therefore, the maintenance at that era was restricted to fixing the unit </a:t>
            </a:r>
            <a:r>
              <a:rPr lang="en-US" dirty="0" smtClean="0">
                <a:solidFill>
                  <a:srgbClr val="FF0000"/>
                </a:solidFill>
                <a:latin typeface="Times New Roman" pitchFamily="18" charset="0"/>
                <a:cs typeface="Times New Roman" pitchFamily="18" charset="0"/>
              </a:rPr>
              <a:t>when it breaks </a:t>
            </a:r>
            <a:r>
              <a:rPr lang="en-US" dirty="0" smtClean="0">
                <a:latin typeface="Times New Roman" pitchFamily="18" charset="0"/>
                <a:cs typeface="Times New Roman" pitchFamily="18" charset="0"/>
              </a:rPr>
              <a:t>because it was the </a:t>
            </a:r>
            <a:r>
              <a:rPr lang="en-US" dirty="0" smtClean="0">
                <a:solidFill>
                  <a:srgbClr val="FF0000"/>
                </a:solidFill>
                <a:latin typeface="Times New Roman" pitchFamily="18" charset="0"/>
                <a:cs typeface="Times New Roman" pitchFamily="18" charset="0"/>
              </a:rPr>
              <a:t>cheapest alternative</a:t>
            </a:r>
            <a:endParaRPr lang="en-US"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latin typeface="Times New Roman" panose="02020603050405020304" pitchFamily="18" charset="0"/>
                <a:cs typeface="Times New Roman" panose="02020603050405020304" pitchFamily="18" charset="0"/>
              </a:rPr>
              <a:t>1</a:t>
            </a:r>
          </a:p>
        </p:txBody>
      </p:sp>
    </p:spTree>
    <p:extLst>
      <p:ext uri="{BB962C8B-B14F-4D97-AF65-F5344CB8AC3E}">
        <p14:creationId xmlns:p14="http://schemas.microsoft.com/office/powerpoint/2010/main" val="1872542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890195" y="890868"/>
            <a:ext cx="6892290" cy="4457700"/>
          </a:xfrm>
        </p:spPr>
        <p:txBody>
          <a:bodyPr/>
          <a:lstStyle/>
          <a:p>
            <a:pPr eaLnBrk="1" hangingPunct="1">
              <a:lnSpc>
                <a:spcPct val="120000"/>
              </a:lnSpc>
              <a:buFontTx/>
              <a:buNone/>
            </a:pPr>
            <a:r>
              <a:rPr lang="en-US" sz="2400" b="1" dirty="0">
                <a:latin typeface="Perpetua" panose="02020502060401020303" pitchFamily="18" charset="0"/>
              </a:rPr>
              <a:t>Advantages Of Preventive Maintenance</a:t>
            </a:r>
          </a:p>
          <a:p>
            <a:pPr lvl="1">
              <a:lnSpc>
                <a:spcPct val="120000"/>
              </a:lnSpc>
              <a:buFont typeface="Wingdings" panose="05000000000000000000" pitchFamily="2" charset="2"/>
              <a:buChar char="Ø"/>
            </a:pPr>
            <a:r>
              <a:rPr lang="en-US" sz="2100" dirty="0">
                <a:latin typeface="Perpetua" panose="02020502060401020303" pitchFamily="18" charset="0"/>
              </a:rPr>
              <a:t>Reduction </a:t>
            </a:r>
            <a:r>
              <a:rPr lang="en-US" sz="2100" dirty="0">
                <a:latin typeface="Perpetua" panose="02020502060401020303" pitchFamily="18" charset="0"/>
              </a:rPr>
              <a:t>in </a:t>
            </a:r>
            <a:r>
              <a:rPr lang="en-US" sz="2100" dirty="0">
                <a:latin typeface="Perpetua" panose="02020502060401020303" pitchFamily="18" charset="0"/>
              </a:rPr>
              <a:t>downtime,  </a:t>
            </a:r>
          </a:p>
          <a:p>
            <a:pPr lvl="1">
              <a:lnSpc>
                <a:spcPct val="120000"/>
              </a:lnSpc>
              <a:buFont typeface="Wingdings" panose="05000000000000000000" pitchFamily="2" charset="2"/>
              <a:buChar char="Ø"/>
            </a:pPr>
            <a:r>
              <a:rPr lang="en-US" sz="2100" dirty="0">
                <a:latin typeface="Perpetua" panose="02020502060401020303" pitchFamily="18" charset="0"/>
              </a:rPr>
              <a:t>Reduction </a:t>
            </a:r>
            <a:r>
              <a:rPr lang="en-US" sz="2100" dirty="0">
                <a:latin typeface="Perpetua" panose="02020502060401020303" pitchFamily="18" charset="0"/>
              </a:rPr>
              <a:t>in loss of </a:t>
            </a:r>
            <a:r>
              <a:rPr lang="en-US" sz="2100" dirty="0">
                <a:latin typeface="Perpetua" panose="02020502060401020303" pitchFamily="18" charset="0"/>
              </a:rPr>
              <a:t>production,</a:t>
            </a:r>
          </a:p>
          <a:p>
            <a:pPr lvl="1">
              <a:lnSpc>
                <a:spcPct val="120000"/>
              </a:lnSpc>
              <a:buFont typeface="Wingdings" panose="05000000000000000000" pitchFamily="2" charset="2"/>
              <a:buChar char="Ø"/>
            </a:pPr>
            <a:r>
              <a:rPr lang="en-US" sz="2100" dirty="0">
                <a:latin typeface="Perpetua" panose="02020502060401020303" pitchFamily="18" charset="0"/>
              </a:rPr>
              <a:t>Reduction </a:t>
            </a:r>
            <a:r>
              <a:rPr lang="en-US" sz="2100" dirty="0">
                <a:latin typeface="Perpetua" panose="02020502060401020303" pitchFamily="18" charset="0"/>
              </a:rPr>
              <a:t>in repair and replacement </a:t>
            </a:r>
            <a:r>
              <a:rPr lang="en-US" sz="2100" dirty="0">
                <a:latin typeface="Perpetua" panose="02020502060401020303" pitchFamily="18" charset="0"/>
              </a:rPr>
              <a:t>cost,</a:t>
            </a:r>
          </a:p>
          <a:p>
            <a:pPr lvl="1">
              <a:lnSpc>
                <a:spcPct val="120000"/>
              </a:lnSpc>
              <a:buFont typeface="Wingdings" panose="05000000000000000000" pitchFamily="2" charset="2"/>
              <a:buChar char="Ø"/>
            </a:pPr>
            <a:r>
              <a:rPr lang="en-US" sz="2100" dirty="0">
                <a:latin typeface="Perpetua" panose="02020502060401020303" pitchFamily="18" charset="0"/>
              </a:rPr>
              <a:t>Fewer </a:t>
            </a:r>
            <a:r>
              <a:rPr lang="en-US" sz="2100" dirty="0">
                <a:latin typeface="Perpetua" panose="02020502060401020303" pitchFamily="18" charset="0"/>
              </a:rPr>
              <a:t>stand-by </a:t>
            </a:r>
            <a:r>
              <a:rPr lang="en-US" sz="2100" dirty="0">
                <a:latin typeface="Perpetua" panose="02020502060401020303" pitchFamily="18" charset="0"/>
              </a:rPr>
              <a:t>equipment required,</a:t>
            </a:r>
          </a:p>
          <a:p>
            <a:pPr lvl="1">
              <a:lnSpc>
                <a:spcPct val="120000"/>
              </a:lnSpc>
              <a:buFont typeface="Wingdings" panose="05000000000000000000" pitchFamily="2" charset="2"/>
              <a:buChar char="Ø"/>
            </a:pPr>
            <a:r>
              <a:rPr lang="en-US" sz="2100" dirty="0">
                <a:latin typeface="Perpetua" panose="02020502060401020303" pitchFamily="18" charset="0"/>
              </a:rPr>
              <a:t>Less </a:t>
            </a:r>
            <a:r>
              <a:rPr lang="en-US" sz="2100" dirty="0">
                <a:latin typeface="Perpetua" panose="02020502060401020303" pitchFamily="18" charset="0"/>
              </a:rPr>
              <a:t>expenditure on maintenance personnel due to over </a:t>
            </a:r>
            <a:r>
              <a:rPr lang="en-US" sz="2100" dirty="0">
                <a:latin typeface="Perpetua" panose="02020502060401020303" pitchFamily="18" charset="0"/>
              </a:rPr>
              <a:t>time,</a:t>
            </a:r>
          </a:p>
          <a:p>
            <a:pPr lvl="1">
              <a:lnSpc>
                <a:spcPct val="120000"/>
              </a:lnSpc>
              <a:buFont typeface="Wingdings" panose="05000000000000000000" pitchFamily="2" charset="2"/>
              <a:buChar char="Ø"/>
            </a:pPr>
            <a:r>
              <a:rPr lang="en-US" sz="2100" dirty="0">
                <a:latin typeface="Perpetua" panose="02020502060401020303" pitchFamily="18" charset="0"/>
              </a:rPr>
              <a:t>Fewer </a:t>
            </a:r>
            <a:r>
              <a:rPr lang="en-US" sz="2100" dirty="0">
                <a:latin typeface="Perpetua" panose="02020502060401020303" pitchFamily="18" charset="0"/>
              </a:rPr>
              <a:t>parts to be </a:t>
            </a:r>
            <a:r>
              <a:rPr lang="en-US" sz="2100" dirty="0">
                <a:latin typeface="Perpetua" panose="02020502060401020303" pitchFamily="18" charset="0"/>
              </a:rPr>
              <a:t>stored,</a:t>
            </a:r>
          </a:p>
          <a:p>
            <a:pPr lvl="1">
              <a:lnSpc>
                <a:spcPct val="120000"/>
              </a:lnSpc>
              <a:buFont typeface="Wingdings" panose="05000000000000000000" pitchFamily="2" charset="2"/>
              <a:buChar char="Ø"/>
            </a:pPr>
            <a:r>
              <a:rPr lang="en-US" sz="2100" dirty="0">
                <a:latin typeface="Perpetua" panose="02020502060401020303" pitchFamily="18" charset="0"/>
              </a:rPr>
              <a:t>Higher </a:t>
            </a:r>
            <a:r>
              <a:rPr lang="en-US" sz="2100" dirty="0">
                <a:latin typeface="Perpetua" panose="02020502060401020303" pitchFamily="18" charset="0"/>
              </a:rPr>
              <a:t>safety level in the </a:t>
            </a:r>
            <a:r>
              <a:rPr lang="en-US" sz="2100" dirty="0">
                <a:latin typeface="Perpetua" panose="02020502060401020303" pitchFamily="18" charset="0"/>
              </a:rPr>
              <a:t>shop, and </a:t>
            </a:r>
          </a:p>
          <a:p>
            <a:pPr lvl="1">
              <a:lnSpc>
                <a:spcPct val="120000"/>
              </a:lnSpc>
              <a:buFont typeface="Wingdings" panose="05000000000000000000" pitchFamily="2" charset="2"/>
              <a:buChar char="Ø"/>
            </a:pPr>
            <a:r>
              <a:rPr lang="en-US" sz="2100" dirty="0">
                <a:latin typeface="Perpetua" panose="02020502060401020303" pitchFamily="18" charset="0"/>
              </a:rPr>
              <a:t>Planned </a:t>
            </a:r>
            <a:r>
              <a:rPr lang="en-US" sz="2100" dirty="0">
                <a:latin typeface="Perpetua" panose="02020502060401020303" pitchFamily="18" charset="0"/>
              </a:rPr>
              <a:t>output possible to </a:t>
            </a:r>
            <a:r>
              <a:rPr lang="en-US" sz="2100" dirty="0">
                <a:latin typeface="Perpetua" panose="02020502060401020303" pitchFamily="18" charset="0"/>
              </a:rPr>
              <a:t>maintain.</a:t>
            </a:r>
            <a:endParaRPr lang="en-US" sz="2100" dirty="0">
              <a:latin typeface="Perpetua" panose="02020502060401020303" pitchFamily="18" charset="0"/>
            </a:endParaRPr>
          </a:p>
        </p:txBody>
      </p:sp>
      <p:sp>
        <p:nvSpPr>
          <p:cNvPr id="3" name="Slide Number Placeholder 2"/>
          <p:cNvSpPr>
            <a:spLocks noGrp="1"/>
          </p:cNvSpPr>
          <p:nvPr>
            <p:ph type="sldNum" sz="quarter" idx="12"/>
          </p:nvPr>
        </p:nvSpPr>
        <p:spPr/>
        <p:txBody>
          <a:bodyPr/>
          <a:lstStyle/>
          <a:p>
            <a:r>
              <a:rPr lang="en-US" sz="1350" dirty="0"/>
              <a:t>19</a:t>
            </a:r>
            <a:endParaRPr lang="en-US" sz="1350" dirty="0"/>
          </a:p>
        </p:txBody>
      </p:sp>
    </p:spTree>
    <p:extLst>
      <p:ext uri="{BB962C8B-B14F-4D97-AF65-F5344CB8AC3E}">
        <p14:creationId xmlns:p14="http://schemas.microsoft.com/office/powerpoint/2010/main" val="2998522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box(in)">
                                      <p:cBhvr>
                                        <p:cTn id="7" dur="500"/>
                                        <p:tgtEl>
                                          <p:spTgt spid="972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box(in)">
                                      <p:cBhvr>
                                        <p:cTn id="12" dur="500"/>
                                        <p:tgtEl>
                                          <p:spTgt spid="972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box(in)">
                                      <p:cBhvr>
                                        <p:cTn id="17" dur="500"/>
                                        <p:tgtEl>
                                          <p:spTgt spid="972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box(in)">
                                      <p:cBhvr>
                                        <p:cTn id="22" dur="500"/>
                                        <p:tgtEl>
                                          <p:spTgt spid="972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97283">
                                            <p:txEl>
                                              <p:pRg st="4" end="4"/>
                                            </p:txEl>
                                          </p:spTgt>
                                        </p:tgtEl>
                                        <p:attrNameLst>
                                          <p:attrName>style.visibility</p:attrName>
                                        </p:attrNameLst>
                                      </p:cBhvr>
                                      <p:to>
                                        <p:strVal val="visible"/>
                                      </p:to>
                                    </p:set>
                                    <p:animEffect transition="in" filter="box(in)">
                                      <p:cBhvr>
                                        <p:cTn id="27" dur="500"/>
                                        <p:tgtEl>
                                          <p:spTgt spid="972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97283">
                                            <p:txEl>
                                              <p:pRg st="5" end="5"/>
                                            </p:txEl>
                                          </p:spTgt>
                                        </p:tgtEl>
                                        <p:attrNameLst>
                                          <p:attrName>style.visibility</p:attrName>
                                        </p:attrNameLst>
                                      </p:cBhvr>
                                      <p:to>
                                        <p:strVal val="visible"/>
                                      </p:to>
                                    </p:set>
                                    <p:animEffect transition="in" filter="box(in)">
                                      <p:cBhvr>
                                        <p:cTn id="32" dur="500"/>
                                        <p:tgtEl>
                                          <p:spTgt spid="972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97283">
                                            <p:txEl>
                                              <p:pRg st="6" end="6"/>
                                            </p:txEl>
                                          </p:spTgt>
                                        </p:tgtEl>
                                        <p:attrNameLst>
                                          <p:attrName>style.visibility</p:attrName>
                                        </p:attrNameLst>
                                      </p:cBhvr>
                                      <p:to>
                                        <p:strVal val="visible"/>
                                      </p:to>
                                    </p:set>
                                    <p:animEffect transition="in" filter="box(in)">
                                      <p:cBhvr>
                                        <p:cTn id="37" dur="500"/>
                                        <p:tgtEl>
                                          <p:spTgt spid="972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97283">
                                            <p:txEl>
                                              <p:pRg st="7" end="7"/>
                                            </p:txEl>
                                          </p:spTgt>
                                        </p:tgtEl>
                                        <p:attrNameLst>
                                          <p:attrName>style.visibility</p:attrName>
                                        </p:attrNameLst>
                                      </p:cBhvr>
                                      <p:to>
                                        <p:strVal val="visible"/>
                                      </p:to>
                                    </p:set>
                                    <p:animEffect transition="in" filter="box(in)">
                                      <p:cBhvr>
                                        <p:cTn id="42" dur="500"/>
                                        <p:tgtEl>
                                          <p:spTgt spid="9728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97283">
                                            <p:txEl>
                                              <p:pRg st="8" end="8"/>
                                            </p:txEl>
                                          </p:spTgt>
                                        </p:tgtEl>
                                        <p:attrNameLst>
                                          <p:attrName>style.visibility</p:attrName>
                                        </p:attrNameLst>
                                      </p:cBhvr>
                                      <p:to>
                                        <p:strVal val="visible"/>
                                      </p:to>
                                    </p:set>
                                    <p:animEffect transition="in" filter="box(in)">
                                      <p:cBhvr>
                                        <p:cTn id="47" dur="500"/>
                                        <p:tgtEl>
                                          <p:spTgt spid="972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559014" y="944656"/>
            <a:ext cx="7589904" cy="5119968"/>
          </a:xfrm>
          <a:effectLst/>
        </p:spPr>
        <p:txBody>
          <a:bodyPr>
            <a:normAutofit/>
          </a:bodyPr>
          <a:lstStyle/>
          <a:p>
            <a:pPr marL="601251" indent="-389325" algn="ctr">
              <a:lnSpc>
                <a:spcPct val="120000"/>
              </a:lnSpc>
              <a:buNone/>
              <a:defRPr/>
            </a:pPr>
            <a:r>
              <a:rPr lang="en-US" sz="2625" b="1" u="sng" dirty="0">
                <a:latin typeface="Perpetua" pitchFamily="18" charset="0"/>
              </a:rPr>
              <a:t>Preventive Maintenance is divided into four </a:t>
            </a:r>
            <a:r>
              <a:rPr lang="en-US" sz="2625" b="1" u="sng" dirty="0">
                <a:latin typeface="Perpetua" pitchFamily="18" charset="0"/>
              </a:rPr>
              <a:t>categories</a:t>
            </a:r>
            <a:endParaRPr lang="en-US" sz="2625" b="1" u="sng" dirty="0">
              <a:latin typeface="Perpetua" pitchFamily="18" charset="0"/>
            </a:endParaRPr>
          </a:p>
          <a:p>
            <a:pPr marL="396469" indent="-184543">
              <a:lnSpc>
                <a:spcPct val="120000"/>
              </a:lnSpc>
              <a:buFontTx/>
              <a:buAutoNum type="arabicPeriod"/>
              <a:defRPr/>
            </a:pPr>
            <a:r>
              <a:rPr lang="en-US" sz="1950" b="1" dirty="0">
                <a:solidFill>
                  <a:srgbClr val="FF0000"/>
                </a:solidFill>
                <a:latin typeface="Perpetua" pitchFamily="18" charset="0"/>
              </a:rPr>
              <a:t>Running Maintenance </a:t>
            </a:r>
            <a:r>
              <a:rPr lang="en-US" sz="1950" dirty="0">
                <a:latin typeface="Perpetua" pitchFamily="18" charset="0"/>
              </a:rPr>
              <a:t>is </a:t>
            </a:r>
            <a:r>
              <a:rPr lang="en-US" sz="1950" dirty="0">
                <a:latin typeface="Perpetua" pitchFamily="18" charset="0"/>
              </a:rPr>
              <a:t>done even when the machine or equipment is in service. </a:t>
            </a:r>
          </a:p>
          <a:p>
            <a:pPr marL="396469" indent="-184543">
              <a:lnSpc>
                <a:spcPct val="120000"/>
              </a:lnSpc>
              <a:buFontTx/>
              <a:buAutoNum type="arabicPeriod"/>
              <a:defRPr/>
            </a:pPr>
            <a:r>
              <a:rPr lang="en-US" sz="1950" b="1" dirty="0">
                <a:solidFill>
                  <a:srgbClr val="FF0000"/>
                </a:solidFill>
                <a:latin typeface="Perpetua" pitchFamily="18" charset="0"/>
              </a:rPr>
              <a:t>Shut-down Maintenance </a:t>
            </a:r>
            <a:r>
              <a:rPr lang="en-US" sz="1950" dirty="0">
                <a:latin typeface="Perpetua" pitchFamily="18" charset="0"/>
              </a:rPr>
              <a:t> which  is  a  set  of preventive  maintenance  activities  that  are  carried  out.  When the production line is in total stoppage situation</a:t>
            </a:r>
            <a:endParaRPr lang="en-US" sz="1950" dirty="0">
              <a:latin typeface="Perpetua" pitchFamily="18" charset="0"/>
            </a:endParaRPr>
          </a:p>
          <a:p>
            <a:pPr marL="396469" indent="-184543">
              <a:lnSpc>
                <a:spcPct val="120000"/>
              </a:lnSpc>
              <a:buFontTx/>
              <a:buAutoNum type="arabicPeriod"/>
              <a:defRPr/>
            </a:pPr>
            <a:r>
              <a:rPr lang="en-US" sz="1950" b="1" dirty="0">
                <a:solidFill>
                  <a:srgbClr val="FF0000"/>
                </a:solidFill>
                <a:latin typeface="Perpetua" pitchFamily="18" charset="0"/>
              </a:rPr>
              <a:t>Design-out </a:t>
            </a:r>
            <a:r>
              <a:rPr lang="en-US" sz="1950" b="1" dirty="0">
                <a:solidFill>
                  <a:srgbClr val="FF0000"/>
                </a:solidFill>
                <a:latin typeface="Perpetua" pitchFamily="18" charset="0"/>
              </a:rPr>
              <a:t>Maintenance</a:t>
            </a:r>
            <a:r>
              <a:rPr lang="en-US" sz="1950" dirty="0">
                <a:latin typeface="Perpetua" pitchFamily="18" charset="0"/>
              </a:rPr>
              <a:t> </a:t>
            </a:r>
            <a:r>
              <a:rPr lang="en-US" sz="1950" dirty="0">
                <a:latin typeface="Perpetua" pitchFamily="18" charset="0"/>
              </a:rPr>
              <a:t>Equipments are designed that no maintenance should be required or at worst least maintenance should be done.</a:t>
            </a:r>
          </a:p>
          <a:p>
            <a:pPr marL="396469" indent="-184543">
              <a:lnSpc>
                <a:spcPct val="120000"/>
              </a:lnSpc>
              <a:buFontTx/>
              <a:buAutoNum type="arabicPeriod"/>
              <a:defRPr/>
            </a:pPr>
            <a:r>
              <a:rPr lang="en-US" sz="1950" b="1" dirty="0">
                <a:solidFill>
                  <a:srgbClr val="FF0000"/>
                </a:solidFill>
                <a:latin typeface="Perpetua" pitchFamily="18" charset="0"/>
              </a:rPr>
              <a:t>Predictive Maintenance </a:t>
            </a:r>
            <a:r>
              <a:rPr lang="en-US" sz="1950" dirty="0">
                <a:latin typeface="Perpetua" pitchFamily="18" charset="0"/>
              </a:rPr>
              <a:t>is done on the information received regarding the performance of an equipment or machinery.</a:t>
            </a:r>
          </a:p>
          <a:p>
            <a:pPr marL="601251" indent="-389325">
              <a:lnSpc>
                <a:spcPct val="120000"/>
              </a:lnSpc>
              <a:buNone/>
              <a:defRPr/>
            </a:pPr>
            <a:endParaRPr lang="en-US" sz="1650" b="1" dirty="0">
              <a:solidFill>
                <a:srgbClr val="FF3300"/>
              </a:solidFill>
            </a:endParaRPr>
          </a:p>
        </p:txBody>
      </p:sp>
      <p:sp>
        <p:nvSpPr>
          <p:cNvPr id="3" name="Slide Number Placeholder 2"/>
          <p:cNvSpPr>
            <a:spLocks noGrp="1"/>
          </p:cNvSpPr>
          <p:nvPr>
            <p:ph type="sldNum" sz="quarter" idx="12"/>
          </p:nvPr>
        </p:nvSpPr>
        <p:spPr/>
        <p:txBody>
          <a:bodyPr/>
          <a:lstStyle/>
          <a:p>
            <a:r>
              <a:rPr lang="en-US" sz="1350" dirty="0"/>
              <a:t>20</a:t>
            </a:r>
            <a:endParaRPr lang="en-US" sz="1350" dirty="0"/>
          </a:p>
        </p:txBody>
      </p:sp>
    </p:spTree>
    <p:extLst>
      <p:ext uri="{BB962C8B-B14F-4D97-AF65-F5344CB8AC3E}">
        <p14:creationId xmlns:p14="http://schemas.microsoft.com/office/powerpoint/2010/main" val="1752761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1859">
                                            <p:txEl>
                                              <p:pRg st="1" end="1"/>
                                            </p:txEl>
                                          </p:spTgt>
                                        </p:tgtEl>
                                        <p:attrNameLst>
                                          <p:attrName>style.visibility</p:attrName>
                                        </p:attrNameLst>
                                      </p:cBhvr>
                                      <p:to>
                                        <p:strVal val="visible"/>
                                      </p:to>
                                    </p:set>
                                    <p:animEffect transition="in" filter="box(in)">
                                      <p:cBhvr>
                                        <p:cTn id="7" dur="500"/>
                                        <p:tgtEl>
                                          <p:spTgt spid="1218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1859">
                                            <p:txEl>
                                              <p:pRg st="2" end="2"/>
                                            </p:txEl>
                                          </p:spTgt>
                                        </p:tgtEl>
                                        <p:attrNameLst>
                                          <p:attrName>style.visibility</p:attrName>
                                        </p:attrNameLst>
                                      </p:cBhvr>
                                      <p:to>
                                        <p:strVal val="visible"/>
                                      </p:to>
                                    </p:set>
                                    <p:animEffect transition="in" filter="box(in)">
                                      <p:cBhvr>
                                        <p:cTn id="12" dur="500"/>
                                        <p:tgtEl>
                                          <p:spTgt spid="1218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21859">
                                            <p:txEl>
                                              <p:pRg st="3" end="3"/>
                                            </p:txEl>
                                          </p:spTgt>
                                        </p:tgtEl>
                                        <p:attrNameLst>
                                          <p:attrName>style.visibility</p:attrName>
                                        </p:attrNameLst>
                                      </p:cBhvr>
                                      <p:to>
                                        <p:strVal val="visible"/>
                                      </p:to>
                                    </p:set>
                                    <p:animEffect transition="in" filter="box(in)">
                                      <p:cBhvr>
                                        <p:cTn id="17" dur="500"/>
                                        <p:tgtEl>
                                          <p:spTgt spid="1218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21859">
                                            <p:txEl>
                                              <p:pRg st="4" end="4"/>
                                            </p:txEl>
                                          </p:spTgt>
                                        </p:tgtEl>
                                        <p:attrNameLst>
                                          <p:attrName>style.visibility</p:attrName>
                                        </p:attrNameLst>
                                      </p:cBhvr>
                                      <p:to>
                                        <p:strVal val="visible"/>
                                      </p:to>
                                    </p:set>
                                    <p:animEffect transition="in" filter="box(in)">
                                      <p:cBhvr>
                                        <p:cTn id="22" dur="500"/>
                                        <p:tgtEl>
                                          <p:spTgt spid="1218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755"/>
            <a:ext cx="7886700" cy="633833"/>
          </a:xfrm>
        </p:spPr>
        <p:txBody>
          <a:bodyPr>
            <a:normAutofit/>
          </a:bodyPr>
          <a:lstStyle/>
          <a:p>
            <a:r>
              <a:rPr lang="en-US" sz="2700" b="1" dirty="0">
                <a:latin typeface="Times New Roman" pitchFamily="18" charset="0"/>
                <a:cs typeface="Times New Roman" pitchFamily="18" charset="0"/>
              </a:rPr>
              <a:t>Predictive Maintenance (PDM)</a:t>
            </a:r>
            <a:endParaRPr lang="en-US" sz="2700" b="1" dirty="0">
              <a:latin typeface="Times New Roman" pitchFamily="18" charset="0"/>
              <a:cs typeface="Times New Roman" pitchFamily="18" charset="0"/>
            </a:endParaRPr>
          </a:p>
        </p:txBody>
      </p:sp>
      <p:sp>
        <p:nvSpPr>
          <p:cNvPr id="3" name="Content Placeholder 2"/>
          <p:cNvSpPr>
            <a:spLocks noGrp="1"/>
          </p:cNvSpPr>
          <p:nvPr>
            <p:ph idx="1"/>
          </p:nvPr>
        </p:nvSpPr>
        <p:spPr>
          <a:xfrm>
            <a:off x="628650" y="1304365"/>
            <a:ext cx="7886700" cy="4814047"/>
          </a:xfrm>
        </p:spPr>
        <p:txBody>
          <a:bodyPr>
            <a:normAutofit/>
          </a:bodyPr>
          <a:lstStyle/>
          <a:p>
            <a:pPr>
              <a:buNone/>
            </a:pPr>
            <a:r>
              <a:rPr lang="en-US" sz="1800" dirty="0">
                <a:latin typeface="Times New Roman" pitchFamily="18" charset="0"/>
                <a:cs typeface="Times New Roman" pitchFamily="18" charset="0"/>
              </a:rPr>
              <a:t>PDM   is  classified  into  two  kinds  according  to  the  methods  of</a:t>
            </a:r>
          </a:p>
          <a:p>
            <a:pPr>
              <a:buNone/>
            </a:pPr>
            <a:r>
              <a:rPr lang="en-US" sz="1800" dirty="0">
                <a:latin typeface="Times New Roman" pitchFamily="18" charset="0"/>
                <a:cs typeface="Times New Roman" pitchFamily="18" charset="0"/>
              </a:rPr>
              <a:t>detecting the signs of failure:</a:t>
            </a:r>
          </a:p>
          <a:p>
            <a:pPr algn="ctr">
              <a:buNone/>
            </a:pPr>
            <a:r>
              <a:rPr lang="en-US" sz="1800" dirty="0">
                <a:solidFill>
                  <a:srgbClr val="FF00FF"/>
                </a:solidFill>
                <a:latin typeface="Times New Roman" pitchFamily="18" charset="0"/>
                <a:cs typeface="Times New Roman" pitchFamily="18" charset="0"/>
              </a:rPr>
              <a:t>        1, Condition-based predictive maintenance, and </a:t>
            </a:r>
          </a:p>
          <a:p>
            <a:pPr algn="ctr">
              <a:buNone/>
            </a:pPr>
            <a:r>
              <a:rPr lang="en-US" sz="1800" dirty="0">
                <a:solidFill>
                  <a:srgbClr val="FF00FF"/>
                </a:solidFill>
                <a:latin typeface="Times New Roman" pitchFamily="18" charset="0"/>
                <a:cs typeface="Times New Roman" pitchFamily="18" charset="0"/>
              </a:rPr>
              <a:t>2, Statistical-based predictive maintenance.</a:t>
            </a:r>
            <a:endParaRPr lang="en-US" dirty="0" smtClean="0">
              <a:solidFill>
                <a:srgbClr val="FF00FF"/>
              </a:solidFill>
            </a:endParaRPr>
          </a:p>
          <a:p>
            <a:pPr>
              <a:lnSpc>
                <a:spcPct val="150000"/>
              </a:lnSpc>
              <a:buNone/>
            </a:pPr>
            <a:r>
              <a:rPr lang="en-US" sz="1800" dirty="0">
                <a:solidFill>
                  <a:srgbClr val="FF00FF"/>
                </a:solidFill>
              </a:rPr>
              <a:t>Condition-based  predictive  maintenance  </a:t>
            </a:r>
            <a:r>
              <a:rPr lang="en-US" sz="1800" dirty="0"/>
              <a:t>depends  on continuous  or  periodic  condition  monitoring  equipment  to detect the signs of failure</a:t>
            </a:r>
            <a:r>
              <a:rPr lang="en-US" dirty="0" smtClean="0"/>
              <a:t>.</a:t>
            </a:r>
          </a:p>
          <a:p>
            <a:pPr>
              <a:lnSpc>
                <a:spcPct val="150000"/>
              </a:lnSpc>
              <a:buNone/>
            </a:pPr>
            <a:r>
              <a:rPr lang="en-US" sz="1800" dirty="0">
                <a:solidFill>
                  <a:srgbClr val="FF00FF"/>
                </a:solidFill>
                <a:latin typeface="Times New Roman" pitchFamily="18" charset="0"/>
                <a:cs typeface="Times New Roman" pitchFamily="18" charset="0"/>
              </a:rPr>
              <a:t>Statistical-based  predictive  maintenance</a:t>
            </a:r>
            <a:r>
              <a:rPr lang="en-US" sz="1800" dirty="0">
                <a:latin typeface="Times New Roman" pitchFamily="18" charset="0"/>
                <a:cs typeface="Times New Roman" pitchFamily="18" charset="0"/>
              </a:rPr>
              <a:t>  depends  on statistical  data  from  the  meticulous  recording  of  the stoppages  of  the  in-plant  items  and  components  in  order  to develop models for predicting  failures.</a:t>
            </a:r>
            <a:endParaRPr lang="en-US" sz="1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21</a:t>
            </a:r>
          </a:p>
          <a:p>
            <a:endParaRPr lang="en-US" sz="135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10136" y="591671"/>
            <a:ext cx="8320367" cy="5486400"/>
          </a:xfrm>
        </p:spPr>
        <p:txBody>
          <a:bodyPr>
            <a:normAutofit fontScale="92500" lnSpcReduction="10000"/>
          </a:bodyPr>
          <a:lstStyle/>
          <a:p>
            <a:pPr marL="83342" indent="0">
              <a:lnSpc>
                <a:spcPct val="120000"/>
              </a:lnSpc>
              <a:buNone/>
              <a:defRPr/>
            </a:pPr>
            <a:r>
              <a:rPr lang="en-US" sz="2600" b="1" u="sng" dirty="0">
                <a:latin typeface="Perpetua" pitchFamily="18" charset="0"/>
              </a:rPr>
              <a:t>B. Corrective Maintenance</a:t>
            </a:r>
          </a:p>
          <a:p>
            <a:pPr marL="83342" indent="0">
              <a:lnSpc>
                <a:spcPct val="120000"/>
              </a:lnSpc>
              <a:defRPr/>
            </a:pPr>
            <a:r>
              <a:rPr lang="en-US" sz="1800" dirty="0">
                <a:latin typeface="Perpetua" pitchFamily="18" charset="0"/>
              </a:rPr>
              <a:t> </a:t>
            </a:r>
            <a:r>
              <a:rPr lang="en-US" dirty="0" smtClean="0">
                <a:latin typeface="Perpetua" pitchFamily="18" charset="0"/>
              </a:rPr>
              <a:t>On  this  type,  actions  such  as  repair,  replacement,  or restore  will  be  carried  out  after  the  occurrence  of  failure  in  order  to  eliminate  the  source  of  this failure or reduce the frequency of its occurrence</a:t>
            </a:r>
            <a:endParaRPr lang="en-US" sz="525" b="1" dirty="0">
              <a:solidFill>
                <a:srgbClr val="0000FF"/>
              </a:solidFill>
              <a:latin typeface="Perpetua" pitchFamily="18" charset="0"/>
            </a:endParaRPr>
          </a:p>
          <a:p>
            <a:pPr marL="83342" indent="0">
              <a:lnSpc>
                <a:spcPct val="120000"/>
              </a:lnSpc>
              <a:buNone/>
              <a:defRPr/>
            </a:pPr>
            <a:endParaRPr lang="en-US" sz="100" b="1" dirty="0">
              <a:solidFill>
                <a:srgbClr val="0000FF"/>
              </a:solidFill>
              <a:latin typeface="Perpetua" pitchFamily="18" charset="0"/>
            </a:endParaRPr>
          </a:p>
          <a:p>
            <a:pPr marL="83342" indent="0" algn="just">
              <a:lnSpc>
                <a:spcPct val="120000"/>
              </a:lnSpc>
              <a:buNone/>
              <a:defRPr/>
            </a:pPr>
            <a:r>
              <a:rPr lang="en-US" b="1" dirty="0" smtClean="0">
                <a:latin typeface="Perpetua" pitchFamily="18" charset="0"/>
              </a:rPr>
              <a:t>corrective maintenance:-  </a:t>
            </a:r>
            <a:r>
              <a:rPr lang="en-US" dirty="0" smtClean="0">
                <a:latin typeface="Perpetua" pitchFamily="18" charset="0"/>
              </a:rPr>
              <a:t>is </a:t>
            </a:r>
            <a:r>
              <a:rPr lang="en-US" dirty="0">
                <a:latin typeface="Perpetua" pitchFamily="18" charset="0"/>
              </a:rPr>
              <a:t>done to bring the machinery to original performance level, by minor adjustments of certain knobs, or key units or replacing some worn-out parts. </a:t>
            </a:r>
          </a:p>
          <a:p>
            <a:pPr marL="83342" indent="0">
              <a:lnSpc>
                <a:spcPct val="120000"/>
              </a:lnSpc>
              <a:buNone/>
              <a:defRPr/>
            </a:pPr>
            <a:r>
              <a:rPr lang="en-US" dirty="0">
                <a:latin typeface="Perpetua" pitchFamily="18" charset="0"/>
              </a:rPr>
              <a:t>This could be </a:t>
            </a:r>
          </a:p>
          <a:p>
            <a:pPr marL="558390" lvl="1" indent="-161921">
              <a:lnSpc>
                <a:spcPct val="120000"/>
              </a:lnSpc>
              <a:defRPr/>
            </a:pPr>
            <a:r>
              <a:rPr lang="en-US" sz="2100" dirty="0">
                <a:latin typeface="Perpetua" pitchFamily="18" charset="0"/>
              </a:rPr>
              <a:t>Complete failure </a:t>
            </a:r>
          </a:p>
          <a:p>
            <a:pPr marL="558390" lvl="1" indent="-161921">
              <a:lnSpc>
                <a:spcPct val="120000"/>
              </a:lnSpc>
              <a:defRPr/>
            </a:pPr>
            <a:r>
              <a:rPr lang="en-US" sz="2100" dirty="0">
                <a:latin typeface="Perpetua" pitchFamily="18" charset="0"/>
              </a:rPr>
              <a:t>Minor </a:t>
            </a:r>
            <a:r>
              <a:rPr lang="en-US" sz="2100" dirty="0">
                <a:latin typeface="Perpetua" pitchFamily="18" charset="0"/>
              </a:rPr>
              <a:t>failure</a:t>
            </a:r>
            <a:endParaRPr lang="en-US" sz="2100" dirty="0">
              <a:latin typeface="Perpetua" pitchFamily="18" charset="0"/>
            </a:endParaRPr>
          </a:p>
        </p:txBody>
      </p:sp>
      <p:sp>
        <p:nvSpPr>
          <p:cNvPr id="3" name="Slide Number Placeholder 2"/>
          <p:cNvSpPr>
            <a:spLocks noGrp="1"/>
          </p:cNvSpPr>
          <p:nvPr>
            <p:ph type="sldNum" sz="quarter" idx="12"/>
          </p:nvPr>
        </p:nvSpPr>
        <p:spPr/>
        <p:txBody>
          <a:bodyPr/>
          <a:lstStyle/>
          <a:p>
            <a:r>
              <a:rPr lang="en-US" sz="1350" dirty="0"/>
              <a:t>22</a:t>
            </a:r>
          </a:p>
        </p:txBody>
      </p:sp>
    </p:spTree>
    <p:extLst>
      <p:ext uri="{BB962C8B-B14F-4D97-AF65-F5344CB8AC3E}">
        <p14:creationId xmlns:p14="http://schemas.microsoft.com/office/powerpoint/2010/main" val="1224041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57201"/>
            <a:ext cx="7886700" cy="5674658"/>
          </a:xfrm>
        </p:spPr>
        <p:txBody>
          <a:bodyPr>
            <a:normAutofit/>
          </a:bodyPr>
          <a:lstStyle/>
          <a:p>
            <a:pPr marL="558390" lvl="1" indent="-389325">
              <a:lnSpc>
                <a:spcPct val="120000"/>
              </a:lnSpc>
              <a:buNone/>
              <a:defRPr/>
            </a:pPr>
            <a:r>
              <a:rPr lang="en-US" sz="2400" b="1" dirty="0">
                <a:latin typeface="Times New Roman" panose="02020603050405020304" pitchFamily="18" charset="0"/>
                <a:cs typeface="Times New Roman" panose="02020603050405020304" pitchFamily="18" charset="0"/>
              </a:rPr>
              <a:t>Corrective </a:t>
            </a:r>
            <a:r>
              <a:rPr lang="en-US" sz="2400" b="1" dirty="0">
                <a:latin typeface="Times New Roman" panose="02020603050405020304" pitchFamily="18" charset="0"/>
                <a:cs typeface="Times New Roman" panose="02020603050405020304" pitchFamily="18" charset="0"/>
              </a:rPr>
              <a:t>Maintenance Could be</a:t>
            </a:r>
            <a:r>
              <a:rPr lang="en-US" sz="2100" dirty="0">
                <a:latin typeface="Times New Roman" panose="02020603050405020304" pitchFamily="18" charset="0"/>
                <a:cs typeface="Times New Roman" panose="02020603050405020304" pitchFamily="18" charset="0"/>
              </a:rPr>
              <a:t>:</a:t>
            </a:r>
          </a:p>
          <a:p>
            <a:pPr marL="558390" lvl="1" indent="-215498">
              <a:lnSpc>
                <a:spcPct val="120000"/>
              </a:lnSpc>
              <a:buFontTx/>
              <a:buAutoNum type="arabicPeriod"/>
              <a:defRPr/>
            </a:pPr>
            <a:r>
              <a:rPr lang="en-US" sz="2100" dirty="0">
                <a:latin typeface="Times New Roman" panose="02020603050405020304" pitchFamily="18" charset="0"/>
                <a:cs typeface="Times New Roman" panose="02020603050405020304" pitchFamily="18" charset="0"/>
              </a:rPr>
              <a:t>Deferred  CM , </a:t>
            </a:r>
            <a:endParaRPr lang="en-US" sz="2100" dirty="0">
              <a:latin typeface="Times New Roman" panose="02020603050405020304" pitchFamily="18" charset="0"/>
              <a:cs typeface="Times New Roman" panose="02020603050405020304" pitchFamily="18" charset="0"/>
            </a:endParaRPr>
          </a:p>
          <a:p>
            <a:pPr marL="558390" lvl="1" indent="-215498">
              <a:lnSpc>
                <a:spcPct val="120000"/>
              </a:lnSpc>
              <a:buFontTx/>
              <a:buAutoNum type="arabicPeriod"/>
              <a:defRPr/>
            </a:pPr>
            <a:r>
              <a:rPr lang="en-US" sz="2100" dirty="0">
                <a:latin typeface="Times New Roman" panose="02020603050405020304" pitchFamily="18" charset="0"/>
                <a:cs typeface="Times New Roman" panose="02020603050405020304" pitchFamily="18" charset="0"/>
              </a:rPr>
              <a:t>Shutdown  CM.</a:t>
            </a:r>
            <a:endParaRPr lang="en-US" sz="2100" dirty="0">
              <a:latin typeface="Times New Roman" panose="02020603050405020304" pitchFamily="18" charset="0"/>
              <a:cs typeface="Times New Roman" panose="02020603050405020304" pitchFamily="18" charset="0"/>
            </a:endParaRPr>
          </a:p>
          <a:p>
            <a:pPr marL="0" indent="0">
              <a:buNone/>
            </a:pPr>
            <a:r>
              <a:rPr lang="en-US" sz="2400" dirty="0" smtClean="0">
                <a:solidFill>
                  <a:srgbClr val="FF00FF"/>
                </a:solidFill>
                <a:latin typeface="Times New Roman" panose="02020603050405020304" pitchFamily="18" charset="0"/>
                <a:cs typeface="Times New Roman" panose="02020603050405020304" pitchFamily="18" charset="0"/>
              </a:rPr>
              <a:t>Deferred  maintenance: </a:t>
            </a:r>
            <a:r>
              <a:rPr lang="en-US" sz="2400" dirty="0" smtClean="0">
                <a:latin typeface="Times New Roman" panose="02020603050405020304" pitchFamily="18" charset="0"/>
                <a:cs typeface="Times New Roman" panose="02020603050405020304" pitchFamily="18" charset="0"/>
              </a:rPr>
              <a:t>which  is  a  set  of  corrective maintenance  activities  that  are  </a:t>
            </a:r>
            <a:r>
              <a:rPr lang="en-US" sz="2400" dirty="0" smtClean="0">
                <a:solidFill>
                  <a:srgbClr val="FF0000"/>
                </a:solidFill>
                <a:latin typeface="Times New Roman" panose="02020603050405020304" pitchFamily="18" charset="0"/>
                <a:cs typeface="Times New Roman" panose="02020603050405020304" pitchFamily="18" charset="0"/>
              </a:rPr>
              <a:t>not  immediately </a:t>
            </a:r>
            <a:r>
              <a:rPr lang="en-US" sz="2400" dirty="0" smtClean="0">
                <a:latin typeface="Times New Roman" panose="02020603050405020304" pitchFamily="18" charset="0"/>
                <a:cs typeface="Times New Roman" panose="02020603050405020304" pitchFamily="18" charset="0"/>
              </a:rPr>
              <a:t>initiated  after  the  occurrence  of  a  failure  but  are delayed  in  such  a  way  that  will  not  affect  </a:t>
            </a:r>
            <a:r>
              <a:rPr lang="en-US" sz="2400" dirty="0" smtClean="0">
                <a:latin typeface="Times New Roman" panose="02020603050405020304" pitchFamily="18" charset="0"/>
                <a:cs typeface="Times New Roman" panose="02020603050405020304" pitchFamily="18" charset="0"/>
              </a:rPr>
              <a:t>the production </a:t>
            </a:r>
            <a:r>
              <a:rPr lang="en-US" sz="2400" dirty="0" smtClean="0">
                <a:latin typeface="Times New Roman" panose="02020603050405020304" pitchFamily="18" charset="0"/>
                <a:cs typeface="Times New Roman" panose="02020603050405020304" pitchFamily="18" charset="0"/>
              </a:rPr>
              <a:t>process</a:t>
            </a:r>
          </a:p>
          <a:p>
            <a:pPr marL="0" indent="0">
              <a:buNone/>
            </a:pPr>
            <a:r>
              <a:rPr lang="en-US" sz="2400" dirty="0" smtClean="0">
                <a:solidFill>
                  <a:srgbClr val="FF00FF"/>
                </a:solidFill>
                <a:latin typeface="Times New Roman" panose="02020603050405020304" pitchFamily="18" charset="0"/>
                <a:cs typeface="Times New Roman" panose="02020603050405020304" pitchFamily="18" charset="0"/>
              </a:rPr>
              <a:t>Shutdown  corrective  maintenance</a:t>
            </a:r>
            <a:r>
              <a:rPr lang="en-US" sz="2400" dirty="0" smtClean="0">
                <a:latin typeface="Times New Roman" panose="02020603050405020304" pitchFamily="18" charset="0"/>
                <a:cs typeface="Times New Roman" panose="02020603050405020304" pitchFamily="18" charset="0"/>
              </a:rPr>
              <a:t>, which  is  a  set  of corrective  maintenance  activities  that  are  performed when  the  production  line  is </a:t>
            </a:r>
            <a:r>
              <a:rPr lang="en-US" sz="2400" dirty="0" smtClean="0">
                <a:latin typeface="Times New Roman" panose="02020603050405020304" pitchFamily="18" charset="0"/>
                <a:cs typeface="Times New Roman" panose="02020603050405020304" pitchFamily="18" charset="0"/>
              </a:rPr>
              <a:t> total  </a:t>
            </a:r>
            <a:r>
              <a:rPr lang="en-US" sz="2400" dirty="0" smtClean="0">
                <a:latin typeface="Times New Roman" panose="02020603050405020304" pitchFamily="18" charset="0"/>
                <a:cs typeface="Times New Roman" panose="02020603050405020304" pitchFamily="18" charset="0"/>
              </a:rPr>
              <a:t>stoppage situation. </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r>
              <a:rPr lang="en-US" sz="1350" dirty="0"/>
              <a:t>23</a:t>
            </a:r>
            <a:endParaRPr lang="en-US" dirty="0"/>
          </a:p>
        </p:txBody>
      </p:sp>
    </p:spTree>
    <p:extLst>
      <p:ext uri="{BB962C8B-B14F-4D97-AF65-F5344CB8AC3E}">
        <p14:creationId xmlns:p14="http://schemas.microsoft.com/office/powerpoint/2010/main" val="3256058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740440" y="791530"/>
            <a:ext cx="7516053" cy="4107234"/>
          </a:xfrm>
          <a:effectLst/>
        </p:spPr>
        <p:txBody>
          <a:bodyPr>
            <a:normAutofit fontScale="92500" lnSpcReduction="10000"/>
          </a:bodyPr>
          <a:lstStyle/>
          <a:p>
            <a:pPr marL="1010816" indent="-740551" algn="just">
              <a:lnSpc>
                <a:spcPct val="120000"/>
              </a:lnSpc>
              <a:buNone/>
              <a:defRPr/>
            </a:pPr>
            <a:r>
              <a:rPr lang="en-US" b="1" u="sng" dirty="0">
                <a:latin typeface="Perpetua" pitchFamily="18" charset="0"/>
              </a:rPr>
              <a:t>TYPICAL CAUSES OF EQUIPMENT BREAKDOWN</a:t>
            </a:r>
          </a:p>
          <a:p>
            <a:pPr marL="1209645" indent="-342892" algn="just">
              <a:buFont typeface="Wingdings" panose="05000000000000000000" pitchFamily="2" charset="2"/>
              <a:buChar char="?"/>
              <a:defRPr/>
            </a:pPr>
            <a:r>
              <a:rPr lang="en-US" dirty="0" smtClean="0">
                <a:latin typeface="Perpetua" pitchFamily="18" charset="0"/>
              </a:rPr>
              <a:t>Lack </a:t>
            </a:r>
            <a:r>
              <a:rPr lang="en-US" dirty="0">
                <a:latin typeface="Perpetua" pitchFamily="18" charset="0"/>
              </a:rPr>
              <a:t>of </a:t>
            </a:r>
            <a:r>
              <a:rPr lang="en-US" dirty="0" smtClean="0">
                <a:latin typeface="Perpetua" pitchFamily="18" charset="0"/>
              </a:rPr>
              <a:t>lubrication</a:t>
            </a:r>
          </a:p>
          <a:p>
            <a:pPr marL="1209645" indent="-342892" algn="just">
              <a:buFont typeface="Wingdings" panose="05000000000000000000" pitchFamily="2" charset="2"/>
              <a:buChar char="?"/>
              <a:defRPr/>
            </a:pPr>
            <a:r>
              <a:rPr lang="en-US" dirty="0" smtClean="0">
                <a:latin typeface="Perpetua" pitchFamily="18" charset="0"/>
              </a:rPr>
              <a:t>Failure </a:t>
            </a:r>
            <a:r>
              <a:rPr lang="en-US" dirty="0">
                <a:latin typeface="Perpetua" pitchFamily="18" charset="0"/>
              </a:rPr>
              <a:t>of cooling </a:t>
            </a:r>
            <a:r>
              <a:rPr lang="en-US" dirty="0" smtClean="0">
                <a:latin typeface="Perpetua" pitchFamily="18" charset="0"/>
              </a:rPr>
              <a:t>system</a:t>
            </a:r>
          </a:p>
          <a:p>
            <a:pPr marL="1209645" indent="-342892" algn="just">
              <a:buFont typeface="Wingdings" panose="05000000000000000000" pitchFamily="2" charset="2"/>
              <a:buChar char="?"/>
              <a:defRPr/>
            </a:pPr>
            <a:r>
              <a:rPr lang="en-US" dirty="0" smtClean="0">
                <a:latin typeface="Perpetua" pitchFamily="18" charset="0"/>
              </a:rPr>
              <a:t>Failure </a:t>
            </a:r>
            <a:r>
              <a:rPr lang="en-US" dirty="0">
                <a:latin typeface="Perpetua" pitchFamily="18" charset="0"/>
              </a:rPr>
              <a:t>to replace worn-out parts </a:t>
            </a:r>
            <a:endParaRPr lang="en-US" dirty="0" smtClean="0">
              <a:latin typeface="Perpetua" pitchFamily="18" charset="0"/>
            </a:endParaRPr>
          </a:p>
          <a:p>
            <a:pPr marL="1209645" indent="-342892" algn="just">
              <a:buFont typeface="Wingdings" panose="05000000000000000000" pitchFamily="2" charset="2"/>
              <a:buChar char="?"/>
              <a:defRPr/>
            </a:pPr>
            <a:r>
              <a:rPr lang="en-US" dirty="0" smtClean="0">
                <a:latin typeface="Perpetua" pitchFamily="18" charset="0"/>
              </a:rPr>
              <a:t>Negligence </a:t>
            </a:r>
            <a:r>
              <a:rPr lang="en-US" dirty="0">
                <a:latin typeface="Perpetua" pitchFamily="18" charset="0"/>
              </a:rPr>
              <a:t>to rectify minor </a:t>
            </a:r>
            <a:r>
              <a:rPr lang="en-US" dirty="0" smtClean="0">
                <a:latin typeface="Perpetua" pitchFamily="18" charset="0"/>
              </a:rPr>
              <a:t>faults</a:t>
            </a:r>
          </a:p>
          <a:p>
            <a:pPr marL="1209645" indent="-342892" algn="just">
              <a:buFont typeface="Wingdings" panose="05000000000000000000" pitchFamily="2" charset="2"/>
              <a:buChar char="?"/>
              <a:defRPr/>
            </a:pPr>
            <a:r>
              <a:rPr lang="en-US" dirty="0" smtClean="0">
                <a:latin typeface="Perpetua" pitchFamily="18" charset="0"/>
              </a:rPr>
              <a:t>Too </a:t>
            </a:r>
            <a:r>
              <a:rPr lang="en-US" dirty="0">
                <a:latin typeface="Perpetua" pitchFamily="18" charset="0"/>
              </a:rPr>
              <a:t>high or too low voltage </a:t>
            </a:r>
            <a:r>
              <a:rPr lang="en-US" dirty="0" smtClean="0">
                <a:latin typeface="Perpetua" pitchFamily="18" charset="0"/>
              </a:rPr>
              <a:t>supply</a:t>
            </a:r>
          </a:p>
          <a:p>
            <a:pPr marL="1209645" indent="-342892" algn="just">
              <a:buFont typeface="Wingdings" panose="05000000000000000000" pitchFamily="2" charset="2"/>
              <a:buChar char="?"/>
              <a:defRPr/>
            </a:pPr>
            <a:r>
              <a:rPr lang="en-US" dirty="0" smtClean="0">
                <a:latin typeface="Perpetua" pitchFamily="18" charset="0"/>
              </a:rPr>
              <a:t>Wrong </a:t>
            </a:r>
            <a:r>
              <a:rPr lang="en-US" dirty="0">
                <a:latin typeface="Perpetua" pitchFamily="18" charset="0"/>
              </a:rPr>
              <a:t>fuels </a:t>
            </a:r>
            <a:r>
              <a:rPr lang="en-US" dirty="0" smtClean="0">
                <a:latin typeface="Perpetua" pitchFamily="18" charset="0"/>
              </a:rPr>
              <a:t>used</a:t>
            </a:r>
          </a:p>
          <a:p>
            <a:pPr marL="1209645" indent="-342892" algn="just">
              <a:buFont typeface="Wingdings" panose="05000000000000000000" pitchFamily="2" charset="2"/>
              <a:buChar char="?"/>
              <a:defRPr/>
            </a:pPr>
            <a:r>
              <a:rPr lang="en-US" dirty="0" smtClean="0">
                <a:latin typeface="Perpetua" pitchFamily="18" charset="0"/>
              </a:rPr>
              <a:t>Uneven </a:t>
            </a:r>
            <a:r>
              <a:rPr lang="en-US" dirty="0">
                <a:latin typeface="Perpetua" pitchFamily="18" charset="0"/>
              </a:rPr>
              <a:t>working </a:t>
            </a:r>
            <a:r>
              <a:rPr lang="en-US" dirty="0" smtClean="0">
                <a:latin typeface="Perpetua" pitchFamily="18" charset="0"/>
              </a:rPr>
              <a:t>parameters</a:t>
            </a:r>
          </a:p>
          <a:p>
            <a:pPr marL="1209645" indent="-342892" algn="just">
              <a:buFont typeface="Wingdings" panose="05000000000000000000" pitchFamily="2" charset="2"/>
              <a:buChar char="?"/>
              <a:defRPr/>
            </a:pPr>
            <a:r>
              <a:rPr lang="en-US" dirty="0" smtClean="0">
                <a:latin typeface="Perpetua" pitchFamily="18" charset="0"/>
              </a:rPr>
              <a:t>Unsound </a:t>
            </a:r>
            <a:r>
              <a:rPr lang="en-US" dirty="0">
                <a:latin typeface="Perpetua" pitchFamily="18" charset="0"/>
              </a:rPr>
              <a:t>foundation, etc.</a:t>
            </a:r>
          </a:p>
          <a:p>
            <a:pPr marL="432186" indent="-263123">
              <a:buNone/>
              <a:defRPr/>
            </a:pPr>
            <a:endParaRPr lang="en-US" sz="1800" dirty="0">
              <a:solidFill>
                <a:srgbClr val="FF3300"/>
              </a:solidFill>
            </a:endParaRPr>
          </a:p>
        </p:txBody>
      </p:sp>
      <p:sp>
        <p:nvSpPr>
          <p:cNvPr id="3" name="Slide Number Placeholder 2"/>
          <p:cNvSpPr>
            <a:spLocks noGrp="1"/>
          </p:cNvSpPr>
          <p:nvPr>
            <p:ph type="sldNum" sz="quarter" idx="12"/>
          </p:nvPr>
        </p:nvSpPr>
        <p:spPr/>
        <p:txBody>
          <a:bodyPr/>
          <a:lstStyle/>
          <a:p>
            <a:r>
              <a:rPr lang="en-US" sz="1350" dirty="0"/>
              <a:t>24</a:t>
            </a:r>
            <a:endParaRPr lang="en-US" sz="1350" dirty="0"/>
          </a:p>
        </p:txBody>
      </p:sp>
    </p:spTree>
    <p:extLst>
      <p:ext uri="{BB962C8B-B14F-4D97-AF65-F5344CB8AC3E}">
        <p14:creationId xmlns:p14="http://schemas.microsoft.com/office/powerpoint/2010/main" val="4142313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11936" y="0"/>
            <a:ext cx="7542851" cy="1255513"/>
          </a:xfrm>
          <a:ln>
            <a:solidFill>
              <a:srgbClr val="00B050"/>
            </a:solidFill>
          </a:ln>
        </p:spPr>
        <p:txBody>
          <a:bodyPr/>
          <a:lstStyle/>
          <a:p>
            <a:pPr>
              <a:defRPr/>
            </a:pPr>
            <a:r>
              <a:rPr lang="en-US" sz="2100" b="1" dirty="0">
                <a:latin typeface="Times New Roman" pitchFamily="18" charset="0"/>
                <a:cs typeface="Times New Roman" pitchFamily="18" charset="0"/>
              </a:rPr>
              <a:t>Disadvantages</a:t>
            </a:r>
            <a:r>
              <a:rPr lang="en-US" sz="2100" b="1" dirty="0">
                <a:solidFill>
                  <a:srgbClr val="FF0000"/>
                </a:solidFill>
                <a:latin typeface="Times New Roman" pitchFamily="18" charset="0"/>
                <a:cs typeface="Times New Roman" pitchFamily="18" charset="0"/>
              </a:rPr>
              <a:t> </a:t>
            </a:r>
            <a:r>
              <a:rPr lang="en-US" sz="2100" b="1" dirty="0">
                <a:latin typeface="Times New Roman" pitchFamily="18" charset="0"/>
                <a:cs typeface="Times New Roman" pitchFamily="18" charset="0"/>
              </a:rPr>
              <a:t>of Corrective Maintenance</a:t>
            </a:r>
          </a:p>
        </p:txBody>
      </p:sp>
      <p:sp>
        <p:nvSpPr>
          <p:cNvPr id="22531" name="Rectangle 3"/>
          <p:cNvSpPr>
            <a:spLocks noGrp="1" noChangeArrowheads="1"/>
          </p:cNvSpPr>
          <p:nvPr>
            <p:ph idx="1"/>
          </p:nvPr>
        </p:nvSpPr>
        <p:spPr>
          <a:xfrm>
            <a:off x="511936" y="1358153"/>
            <a:ext cx="7939826" cy="4854388"/>
          </a:xfrm>
        </p:spPr>
        <p:txBody>
          <a:bodyPr>
            <a:normAutofit fontScale="62500" lnSpcReduction="20000"/>
          </a:bodyPr>
          <a:lstStyle/>
          <a:p>
            <a:pPr>
              <a:lnSpc>
                <a:spcPct val="16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Breakdown generally occurs inappropriate times leading to </a:t>
            </a:r>
            <a:r>
              <a:rPr lang="en-US" dirty="0" smtClean="0">
                <a:solidFill>
                  <a:srgbClr val="C00000"/>
                </a:solidFill>
                <a:latin typeface="Times New Roman" panose="02020603050405020304" pitchFamily="18" charset="0"/>
                <a:cs typeface="Times New Roman" panose="02020603050405020304" pitchFamily="18" charset="0"/>
              </a:rPr>
              <a:t>poor and hurried maintenance</a:t>
            </a:r>
          </a:p>
          <a:p>
            <a:pPr eaLnBrk="1" hangingPunct="1">
              <a:lnSpc>
                <a:spcPct val="160000"/>
              </a:lnSpc>
              <a:buFont typeface="Wingdings" panose="05000000000000000000" pitchFamily="2" charset="2"/>
              <a:buChar char="Ø"/>
            </a:pPr>
            <a:r>
              <a:rPr lang="en-US" dirty="0" smtClean="0">
                <a:solidFill>
                  <a:srgbClr val="C00000"/>
                </a:solidFill>
                <a:latin typeface="Times New Roman" panose="02020603050405020304" pitchFamily="18" charset="0"/>
                <a:cs typeface="Times New Roman" panose="02020603050405020304" pitchFamily="18" charset="0"/>
              </a:rPr>
              <a:t>Excessive delay </a:t>
            </a:r>
            <a:r>
              <a:rPr lang="en-US" dirty="0" smtClean="0">
                <a:latin typeface="Times New Roman" panose="02020603050405020304" pitchFamily="18" charset="0"/>
                <a:cs typeface="Times New Roman" panose="02020603050405020304" pitchFamily="18" charset="0"/>
              </a:rPr>
              <a:t>in production &amp; reduces output</a:t>
            </a:r>
          </a:p>
          <a:p>
            <a:pPr eaLnBrk="1" hangingPunct="1">
              <a:lnSpc>
                <a:spcPct val="16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Faster plant </a:t>
            </a:r>
            <a:r>
              <a:rPr lang="en-US" dirty="0" smtClean="0">
                <a:solidFill>
                  <a:srgbClr val="C00000"/>
                </a:solidFill>
                <a:latin typeface="Times New Roman" panose="02020603050405020304" pitchFamily="18" charset="0"/>
                <a:cs typeface="Times New Roman" panose="02020603050405020304" pitchFamily="18" charset="0"/>
              </a:rPr>
              <a:t>deterioration</a:t>
            </a:r>
            <a:r>
              <a:rPr lang="en-US" dirty="0" smtClean="0">
                <a:latin typeface="Times New Roman" panose="02020603050405020304" pitchFamily="18" charset="0"/>
                <a:cs typeface="Times New Roman" panose="02020603050405020304" pitchFamily="18" charset="0"/>
              </a:rPr>
              <a:t>  </a:t>
            </a:r>
          </a:p>
          <a:p>
            <a:pPr eaLnBrk="1" hangingPunct="1">
              <a:lnSpc>
                <a:spcPct val="16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Increases chances of accidents and less safety for both workers and machines</a:t>
            </a:r>
          </a:p>
          <a:p>
            <a:pPr eaLnBrk="1" hangingPunct="1">
              <a:lnSpc>
                <a:spcPct val="16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More spoilt </a:t>
            </a:r>
            <a:r>
              <a:rPr lang="en-US" dirty="0" smtClean="0">
                <a:latin typeface="Times New Roman" panose="02020603050405020304" pitchFamily="18" charset="0"/>
                <a:cs typeface="Times New Roman" panose="02020603050405020304" pitchFamily="18" charset="0"/>
              </a:rPr>
              <a:t>or failed materials</a:t>
            </a:r>
            <a:endParaRPr lang="en-US" dirty="0" smtClean="0">
              <a:latin typeface="Times New Roman" panose="02020603050405020304" pitchFamily="18" charset="0"/>
              <a:cs typeface="Times New Roman" panose="02020603050405020304" pitchFamily="18" charset="0"/>
            </a:endParaRPr>
          </a:p>
          <a:p>
            <a:pPr eaLnBrk="1" hangingPunct="1">
              <a:lnSpc>
                <a:spcPct val="16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Direct loss of profit</a:t>
            </a:r>
          </a:p>
          <a:p>
            <a:pPr eaLnBrk="1" hangingPunct="1">
              <a:lnSpc>
                <a:spcPct val="16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Can not be employed for equipment regulated by  statutory provisions e.g. cranes, lift and hoists etc.</a:t>
            </a:r>
          </a:p>
        </p:txBody>
      </p:sp>
      <p:sp>
        <p:nvSpPr>
          <p:cNvPr id="4" name="Slide Number Placeholder 3"/>
          <p:cNvSpPr>
            <a:spLocks noGrp="1"/>
          </p:cNvSpPr>
          <p:nvPr>
            <p:ph type="sldNum" sz="quarter" idx="12"/>
          </p:nvPr>
        </p:nvSpPr>
        <p:spPr/>
        <p:txBody>
          <a:bodyPr/>
          <a:lstStyle/>
          <a:p>
            <a:r>
              <a:rPr lang="en-US" sz="1350" dirty="0"/>
              <a:t>25</a:t>
            </a:r>
            <a:endParaRPr lang="en-US" sz="1350" dirty="0"/>
          </a:p>
        </p:txBody>
      </p:sp>
    </p:spTree>
    <p:extLst>
      <p:ext uri="{BB962C8B-B14F-4D97-AF65-F5344CB8AC3E}">
        <p14:creationId xmlns:p14="http://schemas.microsoft.com/office/powerpoint/2010/main" val="1548078052"/>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effectLst/>
          <a:extLst>
            <a:ext uri="{91240B29-F687-4F45-9708-019B960494DF}">
              <a14:hiddenLine xmlns:a14="http://schemas.microsoft.com/office/drawing/2010/main" w="12700">
                <a:solidFill>
                  <a:schemeClr val="tx1"/>
                </a:solidFill>
                <a:miter lim="800000"/>
                <a:headEnd/>
                <a:tailEnd/>
              </a14:hiddenLine>
            </a:ext>
          </a:extLst>
        </p:spPr>
        <p:txBody>
          <a:bodyPr vert="horz" lIns="67866" tIns="33338" rIns="67866" bIns="33338" rtlCol="0" anchor="ctr" anchorCtr="1">
            <a:normAutofit/>
          </a:bodyPr>
          <a:lstStyle/>
          <a:p>
            <a:pPr>
              <a:defRPr/>
            </a:pPr>
            <a:r>
              <a:rPr lang="en-US" sz="2400" b="1" dirty="0">
                <a:latin typeface="Times New Roman" pitchFamily="18" charset="0"/>
                <a:cs typeface="Times New Roman" pitchFamily="18" charset="0"/>
              </a:rPr>
              <a:t>Maintenance Costs</a:t>
            </a:r>
          </a:p>
        </p:txBody>
      </p:sp>
      <p:sp>
        <p:nvSpPr>
          <p:cNvPr id="17" name="Slide Number Placeholder 16"/>
          <p:cNvSpPr>
            <a:spLocks noGrp="1"/>
          </p:cNvSpPr>
          <p:nvPr>
            <p:ph type="sldNum" sz="quarter" idx="12"/>
          </p:nvPr>
        </p:nvSpPr>
        <p:spPr/>
        <p:txBody>
          <a:bodyPr/>
          <a:lstStyle/>
          <a:p>
            <a:r>
              <a:rPr lang="en-US" sz="1350" dirty="0"/>
              <a:t>26</a:t>
            </a:r>
            <a:endParaRPr lang="en-US" sz="1350" dirty="0"/>
          </a:p>
        </p:txBody>
      </p:sp>
      <p:sp>
        <p:nvSpPr>
          <p:cNvPr id="50179" name="Rectangle 3"/>
          <p:cNvSpPr>
            <a:spLocks noChangeArrowheads="1"/>
          </p:cNvSpPr>
          <p:nvPr/>
        </p:nvSpPr>
        <p:spPr bwMode="auto">
          <a:xfrm>
            <a:off x="5292328" y="4967289"/>
            <a:ext cx="1598996" cy="71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defRPr/>
            </a:pPr>
            <a:r>
              <a:rPr lang="en-US" sz="2100" dirty="0">
                <a:latin typeface="Times New Roman" pitchFamily="18" charset="0"/>
                <a:cs typeface="Times New Roman" pitchFamily="18" charset="0"/>
              </a:rPr>
              <a:t>Maintenance </a:t>
            </a:r>
            <a:br>
              <a:rPr lang="en-US" sz="2100" dirty="0">
                <a:latin typeface="Times New Roman" pitchFamily="18" charset="0"/>
                <a:cs typeface="Times New Roman" pitchFamily="18" charset="0"/>
              </a:rPr>
            </a:br>
            <a:r>
              <a:rPr lang="en-US" sz="2100" dirty="0">
                <a:latin typeface="Times New Roman" pitchFamily="18" charset="0"/>
                <a:cs typeface="Times New Roman" pitchFamily="18" charset="0"/>
              </a:rPr>
              <a:t>Commitment</a:t>
            </a:r>
          </a:p>
        </p:txBody>
      </p:sp>
      <p:sp>
        <p:nvSpPr>
          <p:cNvPr id="50180" name="Rectangle 4"/>
          <p:cNvSpPr>
            <a:spLocks noChangeArrowheads="1"/>
          </p:cNvSpPr>
          <p:nvPr/>
        </p:nvSpPr>
        <p:spPr bwMode="auto">
          <a:xfrm>
            <a:off x="2165276" y="2245520"/>
            <a:ext cx="630783" cy="39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algn="ctr" eaLnBrk="0" hangingPunct="0">
              <a:defRPr/>
            </a:pPr>
            <a:r>
              <a:rPr lang="en-US" sz="2100" dirty="0">
                <a:latin typeface="Times New Roman" pitchFamily="18" charset="0"/>
                <a:cs typeface="Times New Roman" pitchFamily="18" charset="0"/>
              </a:rPr>
              <a:t>Cost</a:t>
            </a:r>
          </a:p>
        </p:txBody>
      </p:sp>
      <p:sp>
        <p:nvSpPr>
          <p:cNvPr id="32773" name="Line 5"/>
          <p:cNvSpPr>
            <a:spLocks noChangeShapeType="1"/>
          </p:cNvSpPr>
          <p:nvPr/>
        </p:nvSpPr>
        <p:spPr bwMode="auto">
          <a:xfrm flipV="1">
            <a:off x="2453881" y="3233737"/>
            <a:ext cx="4360069" cy="1614488"/>
          </a:xfrm>
          <a:prstGeom prst="line">
            <a:avLst/>
          </a:prstGeom>
          <a:noFill/>
          <a:ln w="50800">
            <a:solidFill>
              <a:schemeClr val="accent2"/>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sz="1350"/>
          </a:p>
        </p:txBody>
      </p:sp>
      <p:sp>
        <p:nvSpPr>
          <p:cNvPr id="50182" name="Rectangle 6"/>
          <p:cNvSpPr>
            <a:spLocks noChangeArrowheads="1"/>
          </p:cNvSpPr>
          <p:nvPr/>
        </p:nvSpPr>
        <p:spPr bwMode="auto">
          <a:xfrm>
            <a:off x="6066739" y="3567113"/>
            <a:ext cx="1086036" cy="39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algn="ctr" eaLnBrk="0" hangingPunct="0">
              <a:defRPr/>
            </a:pPr>
            <a:r>
              <a:rPr lang="en-US" sz="2100" dirty="0">
                <a:latin typeface="Times New Roman" pitchFamily="18" charset="0"/>
                <a:cs typeface="Times New Roman" pitchFamily="18" charset="0"/>
              </a:rPr>
              <a:t>PM Cost</a:t>
            </a:r>
          </a:p>
        </p:txBody>
      </p:sp>
      <p:sp>
        <p:nvSpPr>
          <p:cNvPr id="32775" name="Arc 7"/>
          <p:cNvSpPr>
            <a:spLocks/>
          </p:cNvSpPr>
          <p:nvPr/>
        </p:nvSpPr>
        <p:spPr bwMode="auto">
          <a:xfrm rot="4020000">
            <a:off x="2686647" y="2515198"/>
            <a:ext cx="1454944" cy="1303735"/>
          </a:xfrm>
          <a:custGeom>
            <a:avLst/>
            <a:gdLst>
              <a:gd name="T0" fmla="*/ 173945413 w 21635"/>
              <a:gd name="T1" fmla="*/ 129569 h 21600"/>
              <a:gd name="T2" fmla="*/ 0 w 21635"/>
              <a:gd name="T3" fmla="*/ 139895004 h 21600"/>
              <a:gd name="T4" fmla="*/ 281372 w 21635"/>
              <a:gd name="T5" fmla="*/ 0 h 21600"/>
              <a:gd name="T6" fmla="*/ 0 60000 65536"/>
              <a:gd name="T7" fmla="*/ 0 60000 65536"/>
              <a:gd name="T8" fmla="*/ 0 60000 65536"/>
            </a:gdLst>
            <a:ahLst/>
            <a:cxnLst>
              <a:cxn ang="T6">
                <a:pos x="T0" y="T1"/>
              </a:cxn>
              <a:cxn ang="T7">
                <a:pos x="T2" y="T3"/>
              </a:cxn>
              <a:cxn ang="T8">
                <a:pos x="T4" y="T5"/>
              </a:cxn>
            </a:cxnLst>
            <a:rect l="0" t="0" r="r" b="b"/>
            <a:pathLst>
              <a:path w="21635" h="21600" fill="none" extrusionOk="0">
                <a:moveTo>
                  <a:pt x="21634" y="19"/>
                </a:moveTo>
                <a:cubicBezTo>
                  <a:pt x="21623" y="11941"/>
                  <a:pt x="11956" y="21599"/>
                  <a:pt x="35" y="21600"/>
                </a:cubicBezTo>
                <a:cubicBezTo>
                  <a:pt x="23" y="21600"/>
                  <a:pt x="11" y="21599"/>
                  <a:pt x="0" y="21599"/>
                </a:cubicBezTo>
              </a:path>
              <a:path w="21635" h="21600" stroke="0" extrusionOk="0">
                <a:moveTo>
                  <a:pt x="21634" y="19"/>
                </a:moveTo>
                <a:cubicBezTo>
                  <a:pt x="21623" y="11941"/>
                  <a:pt x="11956" y="21599"/>
                  <a:pt x="35" y="21600"/>
                </a:cubicBezTo>
                <a:cubicBezTo>
                  <a:pt x="23" y="21600"/>
                  <a:pt x="11" y="21599"/>
                  <a:pt x="0" y="21599"/>
                </a:cubicBezTo>
                <a:lnTo>
                  <a:pt x="35" y="0"/>
                </a:lnTo>
                <a:lnTo>
                  <a:pt x="21634" y="19"/>
                </a:lnTo>
                <a:close/>
              </a:path>
            </a:pathLst>
          </a:custGeom>
          <a:noFill/>
          <a:ln w="50800" cap="rnd">
            <a:solidFill>
              <a:schemeClr val="tx2"/>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lstStyle/>
          <a:p>
            <a:endParaRPr lang="en-US" sz="1350"/>
          </a:p>
        </p:txBody>
      </p:sp>
      <p:sp>
        <p:nvSpPr>
          <p:cNvPr id="32776" name="Arc 8"/>
          <p:cNvSpPr>
            <a:spLocks/>
          </p:cNvSpPr>
          <p:nvPr/>
        </p:nvSpPr>
        <p:spPr bwMode="auto">
          <a:xfrm rot="-120000">
            <a:off x="2518172" y="2962276"/>
            <a:ext cx="2667000" cy="1595438"/>
          </a:xfrm>
          <a:custGeom>
            <a:avLst/>
            <a:gdLst>
              <a:gd name="T0" fmla="*/ 585422963 w 21600"/>
              <a:gd name="T1" fmla="*/ 209499656 h 21600"/>
              <a:gd name="T2" fmla="*/ 0 w 21600"/>
              <a:gd name="T3" fmla="*/ 0 h 21600"/>
              <a:gd name="T4" fmla="*/ 585422963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50800" cap="rnd">
            <a:solidFill>
              <a:srgbClr val="FC0128"/>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lstStyle/>
          <a:p>
            <a:endParaRPr lang="en-US" sz="1350"/>
          </a:p>
        </p:txBody>
      </p:sp>
      <p:sp>
        <p:nvSpPr>
          <p:cNvPr id="32777" name="Line 9"/>
          <p:cNvSpPr>
            <a:spLocks noChangeShapeType="1"/>
          </p:cNvSpPr>
          <p:nvPr/>
        </p:nvSpPr>
        <p:spPr bwMode="auto">
          <a:xfrm flipV="1">
            <a:off x="4274344" y="2775350"/>
            <a:ext cx="2563416" cy="791765"/>
          </a:xfrm>
          <a:prstGeom prst="line">
            <a:avLst/>
          </a:prstGeom>
          <a:noFill/>
          <a:ln w="50800">
            <a:solidFill>
              <a:schemeClr val="tx2"/>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sz="1350"/>
          </a:p>
        </p:txBody>
      </p:sp>
      <p:sp>
        <p:nvSpPr>
          <p:cNvPr id="32778" name="Line 10"/>
          <p:cNvSpPr>
            <a:spLocks noChangeShapeType="1"/>
          </p:cNvSpPr>
          <p:nvPr/>
        </p:nvSpPr>
        <p:spPr bwMode="auto">
          <a:xfrm>
            <a:off x="5211366" y="4504136"/>
            <a:ext cx="1570434" cy="66675"/>
          </a:xfrm>
          <a:prstGeom prst="line">
            <a:avLst/>
          </a:prstGeom>
          <a:noFill/>
          <a:ln w="50800">
            <a:solidFill>
              <a:srgbClr val="FC0128"/>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sz="1350"/>
          </a:p>
        </p:txBody>
      </p:sp>
      <p:sp>
        <p:nvSpPr>
          <p:cNvPr id="50187" name="Rectangle 11"/>
          <p:cNvSpPr>
            <a:spLocks noChangeArrowheads="1"/>
          </p:cNvSpPr>
          <p:nvPr/>
        </p:nvSpPr>
        <p:spPr bwMode="auto">
          <a:xfrm>
            <a:off x="3898862" y="2406254"/>
            <a:ext cx="2711930" cy="39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algn="ctr" eaLnBrk="0" hangingPunct="0">
              <a:defRPr/>
            </a:pPr>
            <a:r>
              <a:rPr lang="en-US" sz="2100" dirty="0">
                <a:latin typeface="Times New Roman" pitchFamily="18" charset="0"/>
                <a:cs typeface="Times New Roman" pitchFamily="18" charset="0"/>
              </a:rPr>
              <a:t>Total Maintenance Cost</a:t>
            </a:r>
          </a:p>
        </p:txBody>
      </p:sp>
      <p:sp>
        <p:nvSpPr>
          <p:cNvPr id="50188" name="Rectangle 12"/>
          <p:cNvSpPr>
            <a:spLocks noChangeArrowheads="1"/>
          </p:cNvSpPr>
          <p:nvPr/>
        </p:nvSpPr>
        <p:spPr bwMode="auto">
          <a:xfrm>
            <a:off x="5304378" y="4119563"/>
            <a:ext cx="1940436" cy="39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algn="ctr" eaLnBrk="0" hangingPunct="0">
              <a:defRPr/>
            </a:pPr>
            <a:r>
              <a:rPr lang="en-US" sz="2100" dirty="0">
                <a:latin typeface="Times New Roman" pitchFamily="18" charset="0"/>
                <a:cs typeface="Times New Roman" pitchFamily="18" charset="0"/>
              </a:rPr>
              <a:t>Breakdown Cost</a:t>
            </a:r>
          </a:p>
        </p:txBody>
      </p:sp>
      <p:sp>
        <p:nvSpPr>
          <p:cNvPr id="50189" name="Rectangle 13"/>
          <p:cNvSpPr>
            <a:spLocks noChangeArrowheads="1"/>
          </p:cNvSpPr>
          <p:nvPr/>
        </p:nvSpPr>
        <p:spPr bwMode="auto">
          <a:xfrm>
            <a:off x="3293955" y="5038727"/>
            <a:ext cx="1089241" cy="39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algn="ctr" eaLnBrk="0" hangingPunct="0">
              <a:defRPr/>
            </a:pPr>
            <a:r>
              <a:rPr lang="en-US" sz="2100" dirty="0">
                <a:latin typeface="Times New Roman" pitchFamily="18" charset="0"/>
                <a:cs typeface="Times New Roman" pitchFamily="18" charset="0"/>
              </a:rPr>
              <a:t>Optimal </a:t>
            </a:r>
          </a:p>
        </p:txBody>
      </p:sp>
      <p:sp>
        <p:nvSpPr>
          <p:cNvPr id="32782" name="Line 14"/>
          <p:cNvSpPr>
            <a:spLocks noChangeShapeType="1"/>
          </p:cNvSpPr>
          <p:nvPr/>
        </p:nvSpPr>
        <p:spPr bwMode="auto">
          <a:xfrm>
            <a:off x="3848100" y="3727849"/>
            <a:ext cx="0" cy="1206103"/>
          </a:xfrm>
          <a:prstGeom prst="line">
            <a:avLst/>
          </a:prstGeom>
          <a:noFill/>
          <a:ln w="5080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sz="1350"/>
          </a:p>
        </p:txBody>
      </p:sp>
      <p:sp>
        <p:nvSpPr>
          <p:cNvPr id="32783" name="Oval 15"/>
          <p:cNvSpPr>
            <a:spLocks noChangeArrowheads="1"/>
          </p:cNvSpPr>
          <p:nvPr/>
        </p:nvSpPr>
        <p:spPr bwMode="auto">
          <a:xfrm>
            <a:off x="3726659" y="3546873"/>
            <a:ext cx="222647" cy="222647"/>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sz="1800"/>
          </a:p>
        </p:txBody>
      </p:sp>
      <p:sp>
        <p:nvSpPr>
          <p:cNvPr id="32784" name="Freeform 16"/>
          <p:cNvSpPr>
            <a:spLocks/>
          </p:cNvSpPr>
          <p:nvPr/>
        </p:nvSpPr>
        <p:spPr bwMode="auto">
          <a:xfrm>
            <a:off x="2426496" y="2669382"/>
            <a:ext cx="4370785" cy="2263379"/>
          </a:xfrm>
          <a:custGeom>
            <a:avLst/>
            <a:gdLst>
              <a:gd name="T0" fmla="*/ 0 w 3671"/>
              <a:gd name="T1" fmla="*/ 0 h 1901"/>
              <a:gd name="T2" fmla="*/ 0 w 3671"/>
              <a:gd name="T3" fmla="*/ 2147483647 h 1901"/>
              <a:gd name="T4" fmla="*/ 2147483647 w 3671"/>
              <a:gd name="T5" fmla="*/ 2147483647 h 1901"/>
              <a:gd name="T6" fmla="*/ 0 60000 65536"/>
              <a:gd name="T7" fmla="*/ 0 60000 65536"/>
              <a:gd name="T8" fmla="*/ 0 60000 65536"/>
            </a:gdLst>
            <a:ahLst/>
            <a:cxnLst>
              <a:cxn ang="T6">
                <a:pos x="T0" y="T1"/>
              </a:cxn>
              <a:cxn ang="T7">
                <a:pos x="T2" y="T3"/>
              </a:cxn>
              <a:cxn ang="T8">
                <a:pos x="T4" y="T5"/>
              </a:cxn>
            </a:cxnLst>
            <a:rect l="0" t="0" r="r" b="b"/>
            <a:pathLst>
              <a:path w="3671" h="1901">
                <a:moveTo>
                  <a:pt x="0" y="0"/>
                </a:moveTo>
                <a:lnTo>
                  <a:pt x="0" y="1900"/>
                </a:lnTo>
                <a:lnTo>
                  <a:pt x="3670" y="1900"/>
                </a:lnTo>
              </a:path>
            </a:pathLst>
          </a:custGeom>
          <a:noFill/>
          <a:ln w="50800" cap="rnd" cmpd="sng">
            <a:solidFill>
              <a:schemeClr val="tx1"/>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a:lstStyle/>
          <a:p>
            <a:endParaRPr lang="en-US" sz="1350"/>
          </a:p>
        </p:txBody>
      </p:sp>
    </p:spTree>
    <p:extLst>
      <p:ext uri="{BB962C8B-B14F-4D97-AF65-F5344CB8AC3E}">
        <p14:creationId xmlns:p14="http://schemas.microsoft.com/office/powerpoint/2010/main" val="134015740"/>
      </p:ext>
    </p:extLst>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16859" y="618565"/>
            <a:ext cx="8606117" cy="5096435"/>
          </a:xfrm>
        </p:spPr>
        <p:txBody>
          <a:bodyPr>
            <a:normAutofit/>
          </a:bodyPr>
          <a:lstStyle/>
          <a:p>
            <a:pPr algn="ctr">
              <a:lnSpc>
                <a:spcPct val="120000"/>
              </a:lnSpc>
              <a:buNone/>
            </a:pPr>
            <a:r>
              <a:rPr lang="en-US" sz="2400" b="1" i="1" u="sng" dirty="0">
                <a:solidFill>
                  <a:srgbClr val="FF3300"/>
                </a:solidFill>
                <a:latin typeface="Times New Roman" pitchFamily="18" charset="0"/>
                <a:ea typeface="+mj-ea"/>
                <a:cs typeface="Times New Roman" pitchFamily="18" charset="0"/>
              </a:rPr>
              <a:t>1.5 Introduction </a:t>
            </a:r>
            <a:r>
              <a:rPr lang="en-US" sz="2400" b="1" i="1" u="sng" dirty="0">
                <a:solidFill>
                  <a:srgbClr val="FF3300"/>
                </a:solidFill>
                <a:latin typeface="Times New Roman" pitchFamily="18" charset="0"/>
                <a:ea typeface="+mj-ea"/>
                <a:cs typeface="Times New Roman" pitchFamily="18" charset="0"/>
              </a:rPr>
              <a:t>to Machine Installation</a:t>
            </a:r>
            <a:endParaRPr lang="en-US" sz="2400" b="1" i="1" u="sng" dirty="0">
              <a:solidFill>
                <a:srgbClr val="FF3300"/>
              </a:solidFill>
              <a:latin typeface="Times New Roman" panose="02020603050405020304" pitchFamily="18" charset="0"/>
              <a:cs typeface="Times New Roman" panose="02020603050405020304" pitchFamily="18" charset="0"/>
            </a:endParaRPr>
          </a:p>
          <a:p>
            <a:pPr eaLnBrk="1" hangingPunct="1">
              <a:lnSpc>
                <a:spcPct val="120000"/>
              </a:lnSpc>
              <a:buFontTx/>
              <a:buNone/>
            </a:pPr>
            <a:r>
              <a:rPr lang="en-US" sz="2400" b="1" i="1" u="sng" dirty="0">
                <a:solidFill>
                  <a:srgbClr val="FF3300"/>
                </a:solidFill>
                <a:latin typeface="Times New Roman" panose="02020603050405020304" pitchFamily="18" charset="0"/>
                <a:cs typeface="Times New Roman" panose="02020603050405020304" pitchFamily="18" charset="0"/>
              </a:rPr>
              <a:t>Machine: </a:t>
            </a:r>
          </a:p>
          <a:p>
            <a:pPr algn="just" eaLnBrk="1" hangingPunct="1">
              <a:lnSpc>
                <a:spcPct val="120000"/>
              </a:lnSpc>
              <a:buFontTx/>
              <a:buNone/>
            </a:pPr>
            <a:r>
              <a:rPr lang="en-US" dirty="0" smtClean="0">
                <a:latin typeface="Perpetua" panose="02020502060401020303" pitchFamily="18" charset="0"/>
              </a:rPr>
              <a:t>It is a device that </a:t>
            </a:r>
            <a:r>
              <a:rPr lang="en-US" dirty="0" smtClean="0">
                <a:solidFill>
                  <a:srgbClr val="FF3300"/>
                </a:solidFill>
                <a:latin typeface="Perpetua" panose="02020502060401020303" pitchFamily="18" charset="0"/>
              </a:rPr>
              <a:t>takes some energy </a:t>
            </a:r>
            <a:r>
              <a:rPr lang="en-US" dirty="0" smtClean="0">
                <a:latin typeface="Perpetua" panose="02020502060401020303" pitchFamily="18" charset="0"/>
              </a:rPr>
              <a:t>as input and transforms it to another </a:t>
            </a:r>
            <a:r>
              <a:rPr lang="en-US" dirty="0" smtClean="0">
                <a:solidFill>
                  <a:srgbClr val="FF3300"/>
                </a:solidFill>
                <a:latin typeface="Perpetua" panose="02020502060401020303" pitchFamily="18" charset="0"/>
              </a:rPr>
              <a:t>useful form of energy</a:t>
            </a:r>
            <a:r>
              <a:rPr lang="en-US" dirty="0" smtClean="0">
                <a:latin typeface="Perpetua" panose="02020502060401020303" pitchFamily="18" charset="0"/>
              </a:rPr>
              <a:t> as output. </a:t>
            </a:r>
          </a:p>
          <a:p>
            <a:pPr algn="just" eaLnBrk="1" hangingPunct="1">
              <a:lnSpc>
                <a:spcPct val="120000"/>
              </a:lnSpc>
              <a:buFontTx/>
              <a:buNone/>
            </a:pPr>
            <a:endParaRPr lang="en-US" dirty="0" smtClean="0">
              <a:latin typeface="Perpetua" panose="02020502060401020303" pitchFamily="18" charset="0"/>
            </a:endParaRPr>
          </a:p>
          <a:p>
            <a:pPr algn="just" eaLnBrk="1" hangingPunct="1">
              <a:lnSpc>
                <a:spcPct val="120000"/>
              </a:lnSpc>
              <a:buFontTx/>
              <a:buNone/>
            </a:pPr>
            <a:r>
              <a:rPr lang="en-US" dirty="0" smtClean="0">
                <a:latin typeface="Perpetua" panose="02020502060401020303" pitchFamily="18" charset="0"/>
              </a:rPr>
              <a:t> </a:t>
            </a:r>
            <a:r>
              <a:rPr lang="en-US" sz="2400" b="1" u="sng" dirty="0">
                <a:solidFill>
                  <a:srgbClr val="FF3300"/>
                </a:solidFill>
                <a:latin typeface="Times New Roman" panose="02020603050405020304" pitchFamily="18" charset="0"/>
                <a:cs typeface="Times New Roman" panose="02020603050405020304" pitchFamily="18" charset="0"/>
              </a:rPr>
              <a:t>Machine Installation:</a:t>
            </a:r>
            <a:r>
              <a:rPr lang="en-US" sz="2400" b="1" u="sng" dirty="0">
                <a:latin typeface="Times New Roman" panose="02020603050405020304" pitchFamily="18" charset="0"/>
                <a:cs typeface="Times New Roman" panose="02020603050405020304" pitchFamily="18" charset="0"/>
              </a:rPr>
              <a:t> </a:t>
            </a:r>
          </a:p>
          <a:p>
            <a:pPr algn="just" eaLnBrk="1" hangingPunct="1">
              <a:lnSpc>
                <a:spcPct val="120000"/>
              </a:lnSpc>
              <a:buFontTx/>
              <a:buNone/>
            </a:pPr>
            <a:r>
              <a:rPr lang="en-US" dirty="0" smtClean="0">
                <a:latin typeface="Perpetua" panose="02020502060401020303" pitchFamily="18" charset="0"/>
              </a:rPr>
              <a:t>It is the process of </a:t>
            </a:r>
            <a:r>
              <a:rPr lang="en-US" dirty="0" smtClean="0">
                <a:solidFill>
                  <a:srgbClr val="FF3300"/>
                </a:solidFill>
                <a:latin typeface="Perpetua" panose="02020502060401020303" pitchFamily="18" charset="0"/>
              </a:rPr>
              <a:t>fixing and erecting the machinery in an industry</a:t>
            </a:r>
            <a:r>
              <a:rPr lang="en-US" dirty="0" smtClean="0">
                <a:latin typeface="Perpetua" panose="02020502060401020303" pitchFamily="18" charset="0"/>
              </a:rPr>
              <a:t> so that they can be put to use for productive purposes </a:t>
            </a:r>
          </a:p>
        </p:txBody>
      </p:sp>
      <p:sp>
        <p:nvSpPr>
          <p:cNvPr id="3" name="Slide Number Placeholder 2"/>
          <p:cNvSpPr>
            <a:spLocks noGrp="1"/>
          </p:cNvSpPr>
          <p:nvPr>
            <p:ph type="sldNum" sz="quarter" idx="12"/>
          </p:nvPr>
        </p:nvSpPr>
        <p:spPr/>
        <p:txBody>
          <a:bodyPr/>
          <a:lstStyle/>
          <a:p>
            <a:r>
              <a:rPr lang="en-US" sz="1350" dirty="0"/>
              <a:t>27</a:t>
            </a:r>
            <a:endParaRPr lang="en-US" dirty="0"/>
          </a:p>
        </p:txBody>
      </p:sp>
    </p:spTree>
    <p:extLst>
      <p:ext uri="{BB962C8B-B14F-4D97-AF65-F5344CB8AC3E}">
        <p14:creationId xmlns:p14="http://schemas.microsoft.com/office/powerpoint/2010/main" val="355766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in)">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in)">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ox(in)">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box(in)">
                                      <p:cBhvr>
                                        <p:cTn id="22" dur="500"/>
                                        <p:tgtEl>
                                          <p:spTgt spid="40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box(in)">
                                      <p:cBhvr>
                                        <p:cTn id="27"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666206" y="1143001"/>
            <a:ext cx="7808322" cy="4700996"/>
          </a:xfrm>
        </p:spPr>
        <p:txBody>
          <a:bodyPr/>
          <a:lstStyle/>
          <a:p>
            <a:pPr eaLnBrk="1" hangingPunct="1">
              <a:buFontTx/>
              <a:buNone/>
            </a:pPr>
            <a:r>
              <a:rPr lang="en-US" sz="2400" b="1" i="1" dirty="0">
                <a:solidFill>
                  <a:srgbClr val="FF3300"/>
                </a:solidFill>
                <a:latin typeface="Perpetua" panose="02020502060401020303" pitchFamily="18" charset="0"/>
              </a:rPr>
              <a:t>Why Machine installation is necessary? </a:t>
            </a:r>
          </a:p>
          <a:p>
            <a:pPr eaLnBrk="1" hangingPunct="1">
              <a:buFontTx/>
              <a:buNone/>
            </a:pPr>
            <a:r>
              <a:rPr lang="en-US" sz="1950" dirty="0">
                <a:latin typeface="Perpetua" panose="02020502060401020303" pitchFamily="18" charset="0"/>
              </a:rPr>
              <a:t>It is</a:t>
            </a:r>
            <a:r>
              <a:rPr lang="en-US" sz="1950" dirty="0">
                <a:solidFill>
                  <a:srgbClr val="FF3300"/>
                </a:solidFill>
                <a:latin typeface="Perpetua" panose="02020502060401020303" pitchFamily="18" charset="0"/>
              </a:rPr>
              <a:t> </a:t>
            </a:r>
            <a:r>
              <a:rPr lang="en-US" sz="1950" dirty="0">
                <a:latin typeface="Perpetua" panose="02020502060401020303" pitchFamily="18" charset="0"/>
              </a:rPr>
              <a:t>the first step in the productive process of any newly established plant. </a:t>
            </a:r>
          </a:p>
          <a:p>
            <a:pPr eaLnBrk="1" hangingPunct="1">
              <a:buFontTx/>
              <a:buNone/>
            </a:pPr>
            <a:endParaRPr lang="en-US" sz="750" dirty="0">
              <a:solidFill>
                <a:srgbClr val="FF3300"/>
              </a:solidFill>
              <a:latin typeface="Perpetua" panose="02020502060401020303" pitchFamily="18" charset="0"/>
            </a:endParaRPr>
          </a:p>
          <a:p>
            <a:pPr eaLnBrk="1" hangingPunct="1">
              <a:buFontTx/>
              <a:buNone/>
            </a:pPr>
            <a:r>
              <a:rPr lang="en-US" sz="2400" b="1" i="1" dirty="0">
                <a:solidFill>
                  <a:srgbClr val="FF3300"/>
                </a:solidFill>
                <a:latin typeface="Perpetua" panose="02020502060401020303" pitchFamily="18" charset="0"/>
              </a:rPr>
              <a:t>Where to install machinery?</a:t>
            </a:r>
          </a:p>
          <a:p>
            <a:pPr eaLnBrk="1" hangingPunct="1">
              <a:buFontTx/>
              <a:buNone/>
            </a:pPr>
            <a:r>
              <a:rPr lang="en-US" sz="1950" dirty="0">
                <a:latin typeface="Perpetua" panose="02020502060401020303" pitchFamily="18" charset="0"/>
              </a:rPr>
              <a:t>The installation of </a:t>
            </a:r>
            <a:r>
              <a:rPr lang="en-US" sz="1950" dirty="0">
                <a:solidFill>
                  <a:srgbClr val="FF3300"/>
                </a:solidFill>
                <a:latin typeface="Perpetua" panose="02020502060401020303" pitchFamily="18" charset="0"/>
              </a:rPr>
              <a:t>light machinery used for domestic use</a:t>
            </a:r>
            <a:r>
              <a:rPr lang="en-US" sz="1950" dirty="0">
                <a:latin typeface="Perpetua" panose="02020502060401020303" pitchFamily="18" charset="0"/>
              </a:rPr>
              <a:t> may not require any expertise, where as the installation of the </a:t>
            </a:r>
            <a:r>
              <a:rPr lang="en-US" sz="1950" dirty="0">
                <a:solidFill>
                  <a:srgbClr val="FF3300"/>
                </a:solidFill>
                <a:latin typeface="Perpetua" panose="02020502060401020303" pitchFamily="18" charset="0"/>
              </a:rPr>
              <a:t>machinery used in the industry</a:t>
            </a:r>
            <a:r>
              <a:rPr lang="en-US" sz="1950" dirty="0">
                <a:latin typeface="Perpetua" panose="02020502060401020303" pitchFamily="18" charset="0"/>
              </a:rPr>
              <a:t> need attention as the performance of the machinery largely depend upon proper installation.</a:t>
            </a:r>
          </a:p>
          <a:p>
            <a:pPr eaLnBrk="1" hangingPunct="1">
              <a:buFontTx/>
              <a:buNone/>
            </a:pPr>
            <a:endParaRPr lang="en-US" sz="750" dirty="0">
              <a:solidFill>
                <a:srgbClr val="FF3300"/>
              </a:solidFill>
              <a:latin typeface="Perpetua" panose="02020502060401020303" pitchFamily="18" charset="0"/>
            </a:endParaRPr>
          </a:p>
          <a:p>
            <a:pPr eaLnBrk="1" hangingPunct="1">
              <a:buFontTx/>
              <a:buNone/>
            </a:pPr>
            <a:r>
              <a:rPr lang="en-US" sz="2400" b="1" i="1" dirty="0">
                <a:solidFill>
                  <a:srgbClr val="FF3300"/>
                </a:solidFill>
                <a:latin typeface="Perpetua" panose="02020502060401020303" pitchFamily="18" charset="0"/>
              </a:rPr>
              <a:t>How to install machinery?</a:t>
            </a:r>
          </a:p>
          <a:p>
            <a:pPr eaLnBrk="1" hangingPunct="1">
              <a:buFontTx/>
              <a:buNone/>
            </a:pPr>
            <a:r>
              <a:rPr lang="en-US" sz="1950" dirty="0">
                <a:latin typeface="Perpetua" panose="02020502060401020303" pitchFamily="18" charset="0"/>
              </a:rPr>
              <a:t>The installation process may differ from machine to machine and it is largely depend upon the main specifications of the machines to be installed. </a:t>
            </a:r>
          </a:p>
        </p:txBody>
      </p:sp>
      <p:sp>
        <p:nvSpPr>
          <p:cNvPr id="3" name="Slide Number Placeholder 2"/>
          <p:cNvSpPr>
            <a:spLocks noGrp="1"/>
          </p:cNvSpPr>
          <p:nvPr>
            <p:ph type="sldNum" sz="quarter" idx="12"/>
          </p:nvPr>
        </p:nvSpPr>
        <p:spPr/>
        <p:txBody>
          <a:bodyPr/>
          <a:lstStyle/>
          <a:p>
            <a:r>
              <a:rPr lang="en-US" sz="1350" dirty="0"/>
              <a:t>28</a:t>
            </a:r>
            <a:endParaRPr lang="en-US" sz="1350" dirty="0"/>
          </a:p>
        </p:txBody>
      </p:sp>
    </p:spTree>
    <p:extLst>
      <p:ext uri="{BB962C8B-B14F-4D97-AF65-F5344CB8AC3E}">
        <p14:creationId xmlns:p14="http://schemas.microsoft.com/office/powerpoint/2010/main" val="2100137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18400"/>
            <a:ext cx="8515350" cy="640556"/>
          </a:xfrm>
        </p:spPr>
        <p:txBody>
          <a:bodyPr>
            <a:noAutofit/>
          </a:bodyPr>
          <a:lstStyle/>
          <a:p>
            <a:r>
              <a:rPr lang="en-US" sz="2400" b="1" dirty="0">
                <a:solidFill>
                  <a:srgbClr val="FF0000"/>
                </a:solidFill>
                <a:latin typeface="Times New Roman" pitchFamily="18" charset="0"/>
                <a:cs typeface="Times New Roman" pitchFamily="18" charset="0"/>
              </a:rPr>
              <a:t>Second Generation </a:t>
            </a:r>
            <a:endParaRPr lang="en-US" sz="2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28650" y="1422699"/>
            <a:ext cx="8218170" cy="3771900"/>
          </a:xfrm>
        </p:spPr>
        <p:txBody>
          <a:bodyPr>
            <a:normAutofit lnSpcReduction="10000"/>
          </a:bodyPr>
          <a:lstStyle/>
          <a:p>
            <a:r>
              <a:rPr lang="en-US" dirty="0" smtClean="0">
                <a:latin typeface="Times New Roman" pitchFamily="18" charset="0"/>
                <a:cs typeface="Times New Roman" pitchFamily="18" charset="0"/>
              </a:rPr>
              <a:t>During  and  after  World  War  II  at  the  time  when  </a:t>
            </a:r>
            <a:r>
              <a:rPr lang="en-US" dirty="0" smtClean="0">
                <a:latin typeface="Times New Roman" pitchFamily="18" charset="0"/>
                <a:cs typeface="Times New Roman" pitchFamily="18" charset="0"/>
              </a:rPr>
              <a:t>the </a:t>
            </a:r>
            <a:r>
              <a:rPr lang="en-US" dirty="0" smtClean="0">
                <a:solidFill>
                  <a:srgbClr val="00B050"/>
                </a:solidFill>
                <a:latin typeface="Times New Roman" pitchFamily="18" charset="0"/>
                <a:cs typeface="Times New Roman" pitchFamily="18" charset="0"/>
              </a:rPr>
              <a:t>advances  </a:t>
            </a:r>
            <a:r>
              <a:rPr lang="en-US" dirty="0" smtClean="0">
                <a:solidFill>
                  <a:srgbClr val="00B050"/>
                </a:solidFill>
                <a:latin typeface="Times New Roman" pitchFamily="18" charset="0"/>
                <a:cs typeface="Times New Roman" pitchFamily="18" charset="0"/>
              </a:rPr>
              <a:t>of  engineering </a:t>
            </a:r>
            <a:r>
              <a:rPr lang="en-US" dirty="0" smtClean="0">
                <a:latin typeface="Times New Roman" pitchFamily="18" charset="0"/>
                <a:cs typeface="Times New Roman" pitchFamily="18" charset="0"/>
              </a:rPr>
              <a:t> and  </a:t>
            </a:r>
            <a:r>
              <a:rPr lang="en-US" dirty="0" smtClean="0">
                <a:solidFill>
                  <a:srgbClr val="00B050"/>
                </a:solidFill>
                <a:latin typeface="Times New Roman" pitchFamily="18" charset="0"/>
                <a:cs typeface="Times New Roman" pitchFamily="18" charset="0"/>
              </a:rPr>
              <a:t>scientific  technology</a:t>
            </a:r>
            <a:br>
              <a:rPr lang="en-US" dirty="0" smtClean="0">
                <a:solidFill>
                  <a:srgbClr val="00B050"/>
                </a:solidFill>
                <a:latin typeface="Times New Roman" pitchFamily="18" charset="0"/>
                <a:cs typeface="Times New Roman" pitchFamily="18" charset="0"/>
              </a:rPr>
            </a:br>
            <a:r>
              <a:rPr lang="en-US" dirty="0" smtClean="0">
                <a:solidFill>
                  <a:srgbClr val="00B050"/>
                </a:solidFill>
                <a:latin typeface="Times New Roman" pitchFamily="18" charset="0"/>
                <a:cs typeface="Times New Roman" pitchFamily="18" charset="0"/>
              </a:rPr>
              <a:t>developed, </a:t>
            </a:r>
          </a:p>
          <a:p>
            <a:r>
              <a:rPr lang="en-US" dirty="0" smtClean="0">
                <a:latin typeface="Times New Roman" pitchFamily="18" charset="0"/>
                <a:cs typeface="Times New Roman" pitchFamily="18" charset="0"/>
              </a:rPr>
              <a:t> people  developed  other  types  of</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maintenance,  which  were  much  cheaper  such  as</a:t>
            </a:r>
            <a:br>
              <a:rPr lang="en-US" dirty="0" smtClean="0">
                <a:latin typeface="Times New Roman" pitchFamily="18" charset="0"/>
                <a:cs typeface="Times New Roman" pitchFamily="18" charset="0"/>
              </a:rPr>
            </a:br>
            <a:r>
              <a:rPr lang="en-US" dirty="0" smtClean="0">
                <a:solidFill>
                  <a:srgbClr val="00B050"/>
                </a:solidFill>
                <a:latin typeface="Times New Roman" pitchFamily="18" charset="0"/>
                <a:cs typeface="Times New Roman" pitchFamily="18" charset="0"/>
              </a:rPr>
              <a:t>preventive maintenance.</a:t>
            </a:r>
          </a:p>
          <a:p>
            <a:r>
              <a:rPr lang="en-US" dirty="0" smtClean="0">
                <a:latin typeface="Times New Roman" pitchFamily="18" charset="0"/>
                <a:cs typeface="Times New Roman" pitchFamily="18" charset="0"/>
              </a:rPr>
              <a:t>In addition, people in this era classified</a:t>
            </a:r>
          </a:p>
          <a:p>
            <a:pPr>
              <a:buNone/>
            </a:pPr>
            <a:r>
              <a:rPr lang="en-US" dirty="0" smtClean="0">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maintenance as a function of the production system</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2</a:t>
            </a:r>
            <a:endParaRPr lang="en-US" sz="1350" dirty="0"/>
          </a:p>
        </p:txBody>
      </p:sp>
    </p:spTree>
    <p:extLst>
      <p:ext uri="{BB962C8B-B14F-4D97-AF65-F5344CB8AC3E}">
        <p14:creationId xmlns:p14="http://schemas.microsoft.com/office/powerpoint/2010/main" val="33838027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546431" y="537882"/>
            <a:ext cx="8153815" cy="5688105"/>
          </a:xfrm>
        </p:spPr>
        <p:txBody>
          <a:bodyPr>
            <a:normAutofit/>
          </a:bodyPr>
          <a:lstStyle/>
          <a:p>
            <a:pPr algn="ctr" eaLnBrk="1" hangingPunct="1">
              <a:buFontTx/>
              <a:buNone/>
            </a:pPr>
            <a:r>
              <a:rPr lang="en-US" sz="2625" b="1" i="1" dirty="0">
                <a:solidFill>
                  <a:srgbClr val="FF3300"/>
                </a:solidFill>
                <a:latin typeface="Perpetua" panose="02020502060401020303" pitchFamily="18" charset="0"/>
              </a:rPr>
              <a:t>F</a:t>
            </a:r>
            <a:r>
              <a:rPr lang="en-US" sz="2625" b="1" i="1" u="sng" dirty="0">
                <a:solidFill>
                  <a:srgbClr val="FF3300"/>
                </a:solidFill>
                <a:latin typeface="Perpetua" panose="02020502060401020303" pitchFamily="18" charset="0"/>
              </a:rPr>
              <a:t>actors to be considered before installing the machinery</a:t>
            </a:r>
          </a:p>
          <a:p>
            <a:pPr algn="just" eaLnBrk="1" hangingPunct="1">
              <a:buFontTx/>
              <a:buNone/>
            </a:pPr>
            <a:endParaRPr lang="en-US" sz="825" dirty="0">
              <a:solidFill>
                <a:srgbClr val="FF3300"/>
              </a:solidFill>
              <a:latin typeface="Perpetua" panose="02020502060401020303" pitchFamily="18" charset="0"/>
            </a:endParaRPr>
          </a:p>
          <a:p>
            <a:pPr algn="just" eaLnBrk="1" hangingPunct="1">
              <a:lnSpc>
                <a:spcPct val="160000"/>
              </a:lnSpc>
              <a:buFontTx/>
              <a:buNone/>
            </a:pPr>
            <a:r>
              <a:rPr lang="en-US" sz="2400" dirty="0">
                <a:latin typeface="Perpetua" panose="02020502060401020303" pitchFamily="18" charset="0"/>
              </a:rPr>
              <a:t>   It </a:t>
            </a:r>
            <a:r>
              <a:rPr lang="en-US" sz="2400" dirty="0">
                <a:latin typeface="Perpetua" panose="02020502060401020303" pitchFamily="18" charset="0"/>
              </a:rPr>
              <a:t>is important that as much information as possible be </a:t>
            </a:r>
            <a:r>
              <a:rPr lang="en-US" sz="2400" dirty="0">
                <a:latin typeface="Perpetua" panose="02020502060401020303" pitchFamily="18" charset="0"/>
              </a:rPr>
              <a:t>supplied regarding the machine </a:t>
            </a:r>
            <a:r>
              <a:rPr lang="en-US" sz="2400" dirty="0">
                <a:latin typeface="Perpetua" panose="02020502060401020303" pitchFamily="18" charset="0"/>
              </a:rPr>
              <a:t>to be installed, this will include:</a:t>
            </a:r>
          </a:p>
          <a:p>
            <a:pPr lvl="2" eaLnBrk="1" hangingPunct="1">
              <a:lnSpc>
                <a:spcPct val="150000"/>
              </a:lnSpc>
              <a:buFont typeface="Wingdings" panose="05000000000000000000" pitchFamily="2" charset="2"/>
              <a:buChar char="F"/>
            </a:pPr>
            <a:r>
              <a:rPr lang="en-US" sz="2400" dirty="0">
                <a:solidFill>
                  <a:srgbClr val="0070C0"/>
                </a:solidFill>
                <a:latin typeface="Perpetua" panose="02020502060401020303" pitchFamily="18" charset="0"/>
              </a:rPr>
              <a:t>Machine size and </a:t>
            </a:r>
            <a:r>
              <a:rPr lang="en-US" sz="2400" dirty="0">
                <a:solidFill>
                  <a:srgbClr val="0070C0"/>
                </a:solidFill>
                <a:latin typeface="Perpetua" panose="02020502060401020303" pitchFamily="18" charset="0"/>
              </a:rPr>
              <a:t>weights</a:t>
            </a:r>
          </a:p>
          <a:p>
            <a:pPr lvl="2" eaLnBrk="1" hangingPunct="1">
              <a:lnSpc>
                <a:spcPct val="150000"/>
              </a:lnSpc>
              <a:buFont typeface="Wingdings" panose="05000000000000000000" pitchFamily="2" charset="2"/>
              <a:buChar char="F"/>
            </a:pPr>
            <a:r>
              <a:rPr lang="en-US" sz="2400" dirty="0">
                <a:solidFill>
                  <a:srgbClr val="0070C0"/>
                </a:solidFill>
                <a:latin typeface="Perpetua" panose="02020502060401020303" pitchFamily="18" charset="0"/>
              </a:rPr>
              <a:t>Any </a:t>
            </a:r>
            <a:r>
              <a:rPr lang="en-US" sz="2400" dirty="0">
                <a:solidFill>
                  <a:srgbClr val="0070C0"/>
                </a:solidFill>
                <a:latin typeface="Perpetua" panose="02020502060401020303" pitchFamily="18" charset="0"/>
              </a:rPr>
              <a:t>dynamic features of its </a:t>
            </a:r>
            <a:r>
              <a:rPr lang="en-US" sz="2400" dirty="0">
                <a:solidFill>
                  <a:srgbClr val="0070C0"/>
                </a:solidFill>
                <a:latin typeface="Perpetua" panose="02020502060401020303" pitchFamily="18" charset="0"/>
              </a:rPr>
              <a:t>operation</a:t>
            </a:r>
          </a:p>
          <a:p>
            <a:pPr lvl="2" eaLnBrk="1" hangingPunct="1">
              <a:lnSpc>
                <a:spcPct val="150000"/>
              </a:lnSpc>
              <a:buFont typeface="Wingdings" panose="05000000000000000000" pitchFamily="2" charset="2"/>
              <a:buChar char="F"/>
            </a:pPr>
            <a:r>
              <a:rPr lang="en-US" sz="2400" dirty="0">
                <a:solidFill>
                  <a:srgbClr val="0070C0"/>
                </a:solidFill>
                <a:latin typeface="Perpetua" panose="02020502060401020303" pitchFamily="18" charset="0"/>
              </a:rPr>
              <a:t>Location </a:t>
            </a:r>
            <a:r>
              <a:rPr lang="en-US" sz="2400" dirty="0">
                <a:solidFill>
                  <a:srgbClr val="0070C0"/>
                </a:solidFill>
                <a:latin typeface="Perpetua" panose="02020502060401020303" pitchFamily="18" charset="0"/>
              </a:rPr>
              <a:t>including ground type, condition where optimal performance is required </a:t>
            </a:r>
            <a:endParaRPr lang="en-US" sz="2400" dirty="0">
              <a:solidFill>
                <a:srgbClr val="0070C0"/>
              </a:solidFill>
              <a:latin typeface="Perpetua" panose="02020502060401020303" pitchFamily="18" charset="0"/>
            </a:endParaRPr>
          </a:p>
          <a:p>
            <a:pPr lvl="2" eaLnBrk="1" hangingPunct="1">
              <a:lnSpc>
                <a:spcPct val="150000"/>
              </a:lnSpc>
              <a:buFont typeface="Wingdings" panose="05000000000000000000" pitchFamily="2" charset="2"/>
              <a:buChar char="F"/>
            </a:pPr>
            <a:r>
              <a:rPr lang="en-US" sz="2400" dirty="0">
                <a:solidFill>
                  <a:srgbClr val="0070C0"/>
                </a:solidFill>
                <a:latin typeface="Perpetua" panose="02020502060401020303" pitchFamily="18" charset="0"/>
              </a:rPr>
              <a:t>Vibration </a:t>
            </a:r>
            <a:r>
              <a:rPr lang="en-US" sz="2400" dirty="0">
                <a:solidFill>
                  <a:srgbClr val="0070C0"/>
                </a:solidFill>
                <a:latin typeface="Perpetua" panose="02020502060401020303" pitchFamily="18" charset="0"/>
              </a:rPr>
              <a:t>analysis of the machine </a:t>
            </a:r>
            <a:endParaRPr lang="en-US" sz="2400" b="1" dirty="0">
              <a:solidFill>
                <a:srgbClr val="0070C0"/>
              </a:solidFill>
              <a:latin typeface="Perpetua" panose="02020502060401020303" pitchFamily="18" charset="0"/>
            </a:endParaRPr>
          </a:p>
          <a:p>
            <a:pPr lvl="2" eaLnBrk="1" hangingPunct="1">
              <a:lnSpc>
                <a:spcPct val="150000"/>
              </a:lnSpc>
              <a:buFont typeface="Wingdings" panose="05000000000000000000" pitchFamily="2" charset="2"/>
              <a:buChar char="F"/>
            </a:pPr>
            <a:r>
              <a:rPr lang="en-US" sz="2400" dirty="0">
                <a:solidFill>
                  <a:srgbClr val="0070C0"/>
                </a:solidFill>
                <a:latin typeface="Perpetua" panose="02020502060401020303" pitchFamily="18" charset="0"/>
              </a:rPr>
              <a:t>Site </a:t>
            </a:r>
            <a:r>
              <a:rPr lang="en-US" sz="2400" dirty="0">
                <a:solidFill>
                  <a:srgbClr val="0070C0"/>
                </a:solidFill>
                <a:latin typeface="Perpetua" panose="02020502060401020303" pitchFamily="18" charset="0"/>
              </a:rPr>
              <a:t>conditions </a:t>
            </a:r>
          </a:p>
        </p:txBody>
      </p:sp>
      <p:sp>
        <p:nvSpPr>
          <p:cNvPr id="3" name="Slide Number Placeholder 2"/>
          <p:cNvSpPr>
            <a:spLocks noGrp="1"/>
          </p:cNvSpPr>
          <p:nvPr>
            <p:ph type="sldNum" sz="quarter" idx="12"/>
          </p:nvPr>
        </p:nvSpPr>
        <p:spPr/>
        <p:txBody>
          <a:bodyPr/>
          <a:lstStyle/>
          <a:p>
            <a:r>
              <a:rPr lang="en-US" sz="1350" dirty="0"/>
              <a:t>29</a:t>
            </a:r>
            <a:endParaRPr lang="en-US" sz="1350" dirty="0"/>
          </a:p>
        </p:txBody>
      </p:sp>
    </p:spTree>
    <p:extLst>
      <p:ext uri="{BB962C8B-B14F-4D97-AF65-F5344CB8AC3E}">
        <p14:creationId xmlns:p14="http://schemas.microsoft.com/office/powerpoint/2010/main" val="1112147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70264" y="712694"/>
            <a:ext cx="8566160" cy="5284694"/>
          </a:xfrm>
        </p:spPr>
        <p:txBody>
          <a:bodyPr>
            <a:normAutofit fontScale="92500" lnSpcReduction="10000"/>
          </a:bodyPr>
          <a:lstStyle/>
          <a:p>
            <a:pPr algn="ctr">
              <a:buFont typeface="Wingdings" panose="05000000000000000000" pitchFamily="2" charset="2"/>
              <a:buNone/>
            </a:pPr>
            <a:r>
              <a:rPr lang="en-US" sz="2400" b="1" i="1" u="sng" dirty="0">
                <a:solidFill>
                  <a:srgbClr val="FF3300"/>
                </a:solidFill>
                <a:latin typeface="Perpetua" panose="02020502060401020303" pitchFamily="18" charset="0"/>
              </a:rPr>
              <a:t>FOUNDATION REQUIREMENTS</a:t>
            </a:r>
          </a:p>
          <a:p>
            <a:pPr>
              <a:buFont typeface="Wingdings" panose="05000000000000000000" pitchFamily="2" charset="2"/>
              <a:buNone/>
            </a:pPr>
            <a:endParaRPr lang="en-US" sz="675" dirty="0">
              <a:solidFill>
                <a:srgbClr val="FF3300"/>
              </a:solidFill>
              <a:latin typeface="Perpetua" panose="02020502060401020303" pitchFamily="18" charset="0"/>
            </a:endParaRPr>
          </a:p>
          <a:p>
            <a:pPr>
              <a:buFont typeface="Wingdings" panose="05000000000000000000" pitchFamily="2" charset="2"/>
              <a:buNone/>
            </a:pPr>
            <a:r>
              <a:rPr lang="en-US" sz="2400" b="1" dirty="0">
                <a:solidFill>
                  <a:srgbClr val="FF3300"/>
                </a:solidFill>
                <a:latin typeface="Perpetua" panose="02020502060401020303" pitchFamily="18" charset="0"/>
              </a:rPr>
              <a:t>A. Building Foundations</a:t>
            </a:r>
          </a:p>
          <a:p>
            <a:pPr>
              <a:buFont typeface="Wingdings" panose="05000000000000000000" pitchFamily="2" charset="2"/>
              <a:buNone/>
            </a:pPr>
            <a:endParaRPr lang="en-MY" sz="750" dirty="0">
              <a:latin typeface="Perpetua" panose="02020502060401020303" pitchFamily="18" charset="0"/>
            </a:endParaRPr>
          </a:p>
          <a:p>
            <a:pPr marL="0" indent="0" algn="just">
              <a:buNone/>
            </a:pPr>
            <a:r>
              <a:rPr lang="en-MY" dirty="0">
                <a:latin typeface="Perpetua" panose="02020502060401020303" pitchFamily="18" charset="0"/>
              </a:rPr>
              <a:t>Footings and foundations as having two functions:</a:t>
            </a:r>
          </a:p>
          <a:p>
            <a:pPr algn="just">
              <a:buFont typeface="Wingdings" panose="05000000000000000000" pitchFamily="2" charset="2"/>
              <a:buNone/>
            </a:pPr>
            <a:r>
              <a:rPr lang="en-MY" b="1" i="1" dirty="0">
                <a:latin typeface="Perpetua" panose="02020502060401020303" pitchFamily="18" charset="0"/>
              </a:rPr>
              <a:t>1. To transfer the live and dead loads of the building to the soil over a large </a:t>
            </a:r>
            <a:r>
              <a:rPr lang="en-MY" dirty="0">
                <a:latin typeface="Perpetua" panose="02020502060401020303" pitchFamily="18" charset="0"/>
              </a:rPr>
              <a:t>enough area so that neither the soil nor the building will move</a:t>
            </a:r>
          </a:p>
          <a:p>
            <a:pPr algn="just">
              <a:buFont typeface="Wingdings" panose="05000000000000000000" pitchFamily="2" charset="2"/>
              <a:buNone/>
            </a:pPr>
            <a:r>
              <a:rPr lang="en-MY" b="1" i="1" dirty="0">
                <a:latin typeface="Perpetua" panose="02020502060401020303" pitchFamily="18" charset="0"/>
              </a:rPr>
              <a:t>2. In areas where frost occurs, to prevent frost from moving the building</a:t>
            </a:r>
          </a:p>
          <a:p>
            <a:pPr algn="just"/>
            <a:r>
              <a:rPr lang="en-MY" b="1" dirty="0">
                <a:latin typeface="Perpetua" panose="02020502060401020303" pitchFamily="18" charset="0"/>
              </a:rPr>
              <a:t>Dead loads </a:t>
            </a:r>
            <a:r>
              <a:rPr lang="en-MY" dirty="0">
                <a:latin typeface="Perpetua" panose="02020502060401020303" pitchFamily="18" charset="0"/>
              </a:rPr>
              <a:t>are the weight of the building materials and the soil surrounding the foundations.</a:t>
            </a:r>
          </a:p>
          <a:p>
            <a:pPr algn="just"/>
            <a:r>
              <a:rPr lang="en-MY" b="1" dirty="0">
                <a:latin typeface="Perpetua" panose="02020502060401020303" pitchFamily="18" charset="0"/>
              </a:rPr>
              <a:t>Live loads </a:t>
            </a:r>
            <a:r>
              <a:rPr lang="en-MY" dirty="0">
                <a:latin typeface="Perpetua" panose="02020502060401020303" pitchFamily="18" charset="0"/>
              </a:rPr>
              <a:t>include the weight of people, furniture, snow, rain, and wind. </a:t>
            </a:r>
            <a:endParaRPr lang="en-MY" dirty="0" smtClean="0"/>
          </a:p>
        </p:txBody>
      </p:sp>
      <p:sp>
        <p:nvSpPr>
          <p:cNvPr id="3" name="Slide Number Placeholder 2"/>
          <p:cNvSpPr>
            <a:spLocks noGrp="1"/>
          </p:cNvSpPr>
          <p:nvPr>
            <p:ph type="sldNum" sz="quarter" idx="12"/>
          </p:nvPr>
        </p:nvSpPr>
        <p:spPr/>
        <p:txBody>
          <a:bodyPr/>
          <a:lstStyle/>
          <a:p>
            <a:r>
              <a:rPr lang="en-US" sz="1350" dirty="0"/>
              <a:t>30</a:t>
            </a:r>
            <a:endParaRPr lang="en-US" dirty="0"/>
          </a:p>
        </p:txBody>
      </p:sp>
    </p:spTree>
    <p:extLst>
      <p:ext uri="{BB962C8B-B14F-4D97-AF65-F5344CB8AC3E}">
        <p14:creationId xmlns:p14="http://schemas.microsoft.com/office/powerpoint/2010/main" val="28498365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558439" y="806823"/>
            <a:ext cx="8161019" cy="4975411"/>
          </a:xfrm>
        </p:spPr>
        <p:txBody>
          <a:bodyPr>
            <a:normAutofit fontScale="92500" lnSpcReduction="10000"/>
          </a:bodyPr>
          <a:lstStyle/>
          <a:p>
            <a:pPr eaLnBrk="1" hangingPunct="1">
              <a:lnSpc>
                <a:spcPct val="120000"/>
              </a:lnSpc>
              <a:buFontTx/>
              <a:buNone/>
            </a:pPr>
            <a:r>
              <a:rPr lang="en-US" b="1" dirty="0" smtClean="0">
                <a:solidFill>
                  <a:srgbClr val="FF3300"/>
                </a:solidFill>
                <a:latin typeface="Perpetua" panose="02020502060401020303" pitchFamily="18" charset="0"/>
              </a:rPr>
              <a:t>B. Machine Foundations</a:t>
            </a:r>
            <a:r>
              <a:rPr lang="en-US" b="1" dirty="0" smtClean="0">
                <a:latin typeface="Perpetua" panose="02020502060401020303" pitchFamily="18" charset="0"/>
              </a:rPr>
              <a:t> </a:t>
            </a:r>
          </a:p>
          <a:p>
            <a:pPr eaLnBrk="1" hangingPunct="1">
              <a:lnSpc>
                <a:spcPct val="120000"/>
              </a:lnSpc>
              <a:buFontTx/>
              <a:buNone/>
            </a:pPr>
            <a:r>
              <a:rPr lang="en-US" dirty="0">
                <a:latin typeface="Perpetua" panose="02020502060401020303" pitchFamily="18" charset="0"/>
              </a:rPr>
              <a:t>The main purpose of machine foundations is to stabilize the machine as well as to reduce the vibrations caused due to the operation of the machine.</a:t>
            </a:r>
            <a:r>
              <a:rPr lang="en-US" dirty="0" smtClean="0">
                <a:latin typeface="Perpetua" panose="02020502060401020303" pitchFamily="18" charset="0"/>
              </a:rPr>
              <a:t> </a:t>
            </a:r>
          </a:p>
          <a:p>
            <a:pPr eaLnBrk="1" hangingPunct="1">
              <a:lnSpc>
                <a:spcPct val="120000"/>
              </a:lnSpc>
              <a:buFontTx/>
              <a:buNone/>
            </a:pPr>
            <a:endParaRPr lang="en-US" dirty="0">
              <a:latin typeface="Perpetua" panose="02020502060401020303" pitchFamily="18" charset="0"/>
            </a:endParaRPr>
          </a:p>
          <a:p>
            <a:pPr eaLnBrk="1" hangingPunct="1">
              <a:lnSpc>
                <a:spcPct val="120000"/>
              </a:lnSpc>
              <a:buFontTx/>
              <a:buNone/>
            </a:pPr>
            <a:r>
              <a:rPr lang="en-US" dirty="0">
                <a:latin typeface="Perpetua" panose="02020502060401020303" pitchFamily="18" charset="0"/>
              </a:rPr>
              <a:t>The foundation thus positively </a:t>
            </a:r>
            <a:r>
              <a:rPr lang="en-US" dirty="0">
                <a:solidFill>
                  <a:srgbClr val="FF3300"/>
                </a:solidFill>
                <a:latin typeface="Perpetua" panose="02020502060401020303" pitchFamily="18" charset="0"/>
              </a:rPr>
              <a:t>influences machine vibration</a:t>
            </a:r>
            <a:r>
              <a:rPr lang="en-US" dirty="0">
                <a:latin typeface="Perpetua" panose="02020502060401020303" pitchFamily="18" charset="0"/>
              </a:rPr>
              <a:t> by reducing the amplitude of oscillation.</a:t>
            </a:r>
            <a:r>
              <a:rPr lang="en-US" dirty="0" smtClean="0">
                <a:latin typeface="Perpetua" panose="02020502060401020303" pitchFamily="18" charset="0"/>
              </a:rPr>
              <a:t> </a:t>
            </a:r>
          </a:p>
          <a:p>
            <a:pPr algn="just" eaLnBrk="1" hangingPunct="1">
              <a:lnSpc>
                <a:spcPct val="120000"/>
              </a:lnSpc>
              <a:buFontTx/>
              <a:buNone/>
            </a:pPr>
            <a:r>
              <a:rPr lang="en-US" dirty="0">
                <a:latin typeface="Perpetua" panose="02020502060401020303" pitchFamily="18" charset="0"/>
              </a:rPr>
              <a:t>The first step in machine installation is to find out whether it is required to build a </a:t>
            </a:r>
            <a:r>
              <a:rPr lang="en-US" dirty="0">
                <a:solidFill>
                  <a:srgbClr val="FF3300"/>
                </a:solidFill>
                <a:latin typeface="Perpetua" panose="02020502060401020303" pitchFamily="18" charset="0"/>
              </a:rPr>
              <a:t>special foundation</a:t>
            </a:r>
            <a:r>
              <a:rPr lang="en-US" dirty="0">
                <a:latin typeface="Perpetua" panose="02020502060401020303" pitchFamily="18" charset="0"/>
              </a:rPr>
              <a:t> for installation or it is possible to use the existing floor.</a:t>
            </a:r>
            <a:endParaRPr lang="en-US" u="sng" dirty="0">
              <a:latin typeface="Perpetua" panose="02020502060401020303" pitchFamily="18" charset="0"/>
            </a:endParaRPr>
          </a:p>
          <a:p>
            <a:pPr eaLnBrk="1" hangingPunct="1">
              <a:lnSpc>
                <a:spcPct val="120000"/>
              </a:lnSpc>
              <a:buFontTx/>
              <a:buNone/>
            </a:pPr>
            <a:endParaRPr lang="en-US" sz="1800" b="1" dirty="0"/>
          </a:p>
        </p:txBody>
      </p:sp>
      <p:sp>
        <p:nvSpPr>
          <p:cNvPr id="3" name="Slide Number Placeholder 2"/>
          <p:cNvSpPr>
            <a:spLocks noGrp="1"/>
          </p:cNvSpPr>
          <p:nvPr>
            <p:ph type="sldNum" sz="quarter" idx="12"/>
          </p:nvPr>
        </p:nvSpPr>
        <p:spPr/>
        <p:txBody>
          <a:bodyPr/>
          <a:lstStyle/>
          <a:p>
            <a:r>
              <a:rPr lang="en-US" sz="1350" dirty="0"/>
              <a:t>31</a:t>
            </a:r>
            <a:endParaRPr lang="en-US" sz="1350" dirty="0"/>
          </a:p>
        </p:txBody>
      </p:sp>
    </p:spTree>
    <p:extLst>
      <p:ext uri="{BB962C8B-B14F-4D97-AF65-F5344CB8AC3E}">
        <p14:creationId xmlns:p14="http://schemas.microsoft.com/office/powerpoint/2010/main" val="3910768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578032" y="907676"/>
            <a:ext cx="7937318" cy="4928347"/>
          </a:xfrm>
        </p:spPr>
        <p:txBody>
          <a:bodyPr>
            <a:normAutofit/>
          </a:bodyPr>
          <a:lstStyle/>
          <a:p>
            <a:pPr eaLnBrk="1" hangingPunct="1">
              <a:lnSpc>
                <a:spcPct val="100000"/>
              </a:lnSpc>
              <a:buFontTx/>
              <a:buNone/>
            </a:pPr>
            <a:r>
              <a:rPr lang="en-US" b="1" dirty="0">
                <a:solidFill>
                  <a:srgbClr val="FF3300"/>
                </a:solidFill>
                <a:latin typeface="Perpetua" panose="02020502060401020303" pitchFamily="18" charset="0"/>
              </a:rPr>
              <a:t>Foundation Requirements for machine installation</a:t>
            </a:r>
          </a:p>
          <a:p>
            <a:pPr eaLnBrk="1" hangingPunct="1">
              <a:lnSpc>
                <a:spcPct val="100000"/>
              </a:lnSpc>
              <a:buFontTx/>
              <a:buNone/>
            </a:pPr>
            <a:endParaRPr lang="en-US" sz="750" dirty="0">
              <a:solidFill>
                <a:srgbClr val="FF3300"/>
              </a:solidFill>
              <a:latin typeface="Perpetua" panose="02020502060401020303" pitchFamily="18" charset="0"/>
            </a:endParaRPr>
          </a:p>
          <a:p>
            <a:pPr eaLnBrk="1" hangingPunct="1">
              <a:lnSpc>
                <a:spcPct val="100000"/>
              </a:lnSpc>
              <a:buFontTx/>
              <a:buNone/>
            </a:pPr>
            <a:r>
              <a:rPr lang="en-US" sz="1950" dirty="0">
                <a:latin typeface="Perpetua" panose="02020502060401020303" pitchFamily="18" charset="0"/>
              </a:rPr>
              <a:t>If the existing floor, where the machinery is to be installed, does not meet the following minimum requirements, It is required to build a foundation.</a:t>
            </a:r>
          </a:p>
          <a:p>
            <a:pPr eaLnBrk="1" hangingPunct="1">
              <a:lnSpc>
                <a:spcPct val="100000"/>
              </a:lnSpc>
              <a:buFontTx/>
              <a:buNone/>
            </a:pPr>
            <a:endParaRPr lang="en-US" sz="675" dirty="0">
              <a:latin typeface="Perpetua" panose="02020502060401020303" pitchFamily="18" charset="0"/>
            </a:endParaRPr>
          </a:p>
          <a:p>
            <a:pPr algn="just" eaLnBrk="1" hangingPunct="1">
              <a:lnSpc>
                <a:spcPct val="100000"/>
              </a:lnSpc>
            </a:pPr>
            <a:r>
              <a:rPr lang="en-US" sz="1950" dirty="0">
                <a:latin typeface="Perpetua" panose="02020502060401020303" pitchFamily="18" charset="0"/>
              </a:rPr>
              <a:t>The area of the floor where the machine frame is to be located must be a </a:t>
            </a:r>
            <a:r>
              <a:rPr lang="en-US" sz="1950" dirty="0">
                <a:solidFill>
                  <a:srgbClr val="FF3300"/>
                </a:solidFill>
                <a:latin typeface="Perpetua" panose="02020502060401020303" pitchFamily="18" charset="0"/>
              </a:rPr>
              <a:t>single, homogeneous slab in good condition</a:t>
            </a:r>
            <a:r>
              <a:rPr lang="en-US" sz="1950" dirty="0">
                <a:latin typeface="Perpetua" panose="02020502060401020303" pitchFamily="18" charset="0"/>
              </a:rPr>
              <a:t>. </a:t>
            </a:r>
          </a:p>
          <a:p>
            <a:pPr algn="just" eaLnBrk="1" hangingPunct="1">
              <a:lnSpc>
                <a:spcPct val="100000"/>
              </a:lnSpc>
            </a:pPr>
            <a:r>
              <a:rPr lang="en-US" sz="1950" dirty="0">
                <a:latin typeface="Perpetua" panose="02020502060401020303" pitchFamily="18" charset="0"/>
              </a:rPr>
              <a:t>The floor must be </a:t>
            </a:r>
            <a:r>
              <a:rPr lang="en-US" sz="1950" dirty="0">
                <a:solidFill>
                  <a:srgbClr val="FF3300"/>
                </a:solidFill>
                <a:latin typeface="Perpetua" panose="02020502060401020303" pitchFamily="18" charset="0"/>
              </a:rPr>
              <a:t>4" to 6" thick</a:t>
            </a:r>
            <a:r>
              <a:rPr lang="en-US" sz="1950" dirty="0">
                <a:latin typeface="Perpetua" panose="02020502060401020303" pitchFamily="18" charset="0"/>
              </a:rPr>
              <a:t> (It is not a constant and may change depending upon the type and weight of machinery).</a:t>
            </a:r>
          </a:p>
          <a:p>
            <a:pPr algn="just" eaLnBrk="1" hangingPunct="1">
              <a:lnSpc>
                <a:spcPct val="100000"/>
              </a:lnSpc>
            </a:pPr>
            <a:r>
              <a:rPr lang="en-US" sz="1950" dirty="0">
                <a:latin typeface="Perpetua" panose="02020502060401020303" pitchFamily="18" charset="0"/>
              </a:rPr>
              <a:t>The floor must be </a:t>
            </a:r>
            <a:r>
              <a:rPr lang="en-US" sz="1950" dirty="0">
                <a:solidFill>
                  <a:srgbClr val="FF3300"/>
                </a:solidFill>
                <a:latin typeface="Perpetua" panose="02020502060401020303" pitchFamily="18" charset="0"/>
              </a:rPr>
              <a:t>capable of supporting</a:t>
            </a:r>
            <a:r>
              <a:rPr lang="en-US" sz="1950" dirty="0">
                <a:latin typeface="Perpetua" panose="02020502060401020303" pitchFamily="18" charset="0"/>
              </a:rPr>
              <a:t> </a:t>
            </a:r>
            <a:r>
              <a:rPr lang="en-US" sz="1950" dirty="0">
                <a:solidFill>
                  <a:srgbClr val="FF3300"/>
                </a:solidFill>
                <a:latin typeface="Perpetua" panose="02020502060401020303" pitchFamily="18" charset="0"/>
              </a:rPr>
              <a:t>3.5 tons/ft²</a:t>
            </a:r>
            <a:r>
              <a:rPr lang="en-US" sz="1950" dirty="0">
                <a:latin typeface="Perpetua" panose="02020502060401020303" pitchFamily="18" charset="0"/>
              </a:rPr>
              <a:t> (This is also not a constant one and may subject to change depending upon the type of machine going to be installed and the floor must be level to 0.032"/</a:t>
            </a:r>
            <a:r>
              <a:rPr lang="en-US" sz="1950" dirty="0" err="1">
                <a:latin typeface="Perpetua" panose="02020502060401020303" pitchFamily="18" charset="0"/>
              </a:rPr>
              <a:t>ft</a:t>
            </a:r>
            <a:r>
              <a:rPr lang="en-US" sz="1800" dirty="0">
                <a:latin typeface="Perpetua" panose="02020502060401020303" pitchFamily="18" charset="0"/>
              </a:rPr>
              <a:t>).</a:t>
            </a:r>
          </a:p>
        </p:txBody>
      </p:sp>
      <p:sp>
        <p:nvSpPr>
          <p:cNvPr id="3" name="Slide Number Placeholder 2"/>
          <p:cNvSpPr>
            <a:spLocks noGrp="1"/>
          </p:cNvSpPr>
          <p:nvPr>
            <p:ph type="sldNum" sz="quarter" idx="12"/>
          </p:nvPr>
        </p:nvSpPr>
        <p:spPr/>
        <p:txBody>
          <a:bodyPr/>
          <a:lstStyle/>
          <a:p>
            <a:r>
              <a:rPr lang="en-US" sz="1350" dirty="0"/>
              <a:t>32</a:t>
            </a:r>
            <a:endParaRPr lang="en-US" sz="1350" dirty="0"/>
          </a:p>
        </p:txBody>
      </p:sp>
    </p:spTree>
    <p:extLst>
      <p:ext uri="{BB962C8B-B14F-4D97-AF65-F5344CB8AC3E}">
        <p14:creationId xmlns:p14="http://schemas.microsoft.com/office/powerpoint/2010/main" val="399010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384922" y="826993"/>
            <a:ext cx="8130428" cy="5099051"/>
          </a:xfrm>
        </p:spPr>
        <p:txBody>
          <a:bodyPr/>
          <a:lstStyle/>
          <a:p>
            <a:pPr algn="ctr" eaLnBrk="1" hangingPunct="1">
              <a:buFontTx/>
              <a:buNone/>
            </a:pPr>
            <a:r>
              <a:rPr lang="en-US" sz="2400" b="1" i="1" u="sng" dirty="0">
                <a:solidFill>
                  <a:srgbClr val="FF3300"/>
                </a:solidFill>
                <a:latin typeface="Perpetua" panose="02020502060401020303" pitchFamily="18" charset="0"/>
              </a:rPr>
              <a:t>Methods of machine installation</a:t>
            </a:r>
          </a:p>
          <a:p>
            <a:pPr eaLnBrk="1" hangingPunct="1">
              <a:buFontTx/>
              <a:buNone/>
            </a:pPr>
            <a:endParaRPr lang="en-US" sz="825" dirty="0">
              <a:solidFill>
                <a:srgbClr val="FF3300"/>
              </a:solidFill>
              <a:latin typeface="Perpetua" panose="02020502060401020303" pitchFamily="18" charset="0"/>
            </a:endParaRPr>
          </a:p>
          <a:p>
            <a:pPr eaLnBrk="1" hangingPunct="1">
              <a:buFontTx/>
              <a:buNone/>
            </a:pPr>
            <a:r>
              <a:rPr lang="en-US" sz="1950" dirty="0">
                <a:latin typeface="Perpetua" panose="02020502060401020303" pitchFamily="18" charset="0"/>
              </a:rPr>
              <a:t>There are two types of machine installations in practice, which include both </a:t>
            </a:r>
            <a:r>
              <a:rPr lang="en-US" sz="1950" dirty="0">
                <a:solidFill>
                  <a:srgbClr val="FF3300"/>
                </a:solidFill>
                <a:latin typeface="Perpetua" panose="02020502060401020303" pitchFamily="18" charset="0"/>
              </a:rPr>
              <a:t>foundation anchoring</a:t>
            </a:r>
            <a:r>
              <a:rPr lang="en-US" sz="1950" dirty="0">
                <a:latin typeface="Perpetua" panose="02020502060401020303" pitchFamily="18" charset="0"/>
              </a:rPr>
              <a:t> and </a:t>
            </a:r>
            <a:r>
              <a:rPr lang="en-US" sz="1950" dirty="0">
                <a:solidFill>
                  <a:srgbClr val="FF3300"/>
                </a:solidFill>
                <a:latin typeface="Perpetua" panose="02020502060401020303" pitchFamily="18" charset="0"/>
              </a:rPr>
              <a:t>floor installation procedures</a:t>
            </a:r>
            <a:r>
              <a:rPr lang="en-US" sz="1950" dirty="0">
                <a:latin typeface="Perpetua" panose="02020502060401020303" pitchFamily="18" charset="0"/>
              </a:rPr>
              <a:t>. The following sections will explain these methods</a:t>
            </a:r>
            <a:r>
              <a:rPr lang="en-US" sz="1800" dirty="0">
                <a:latin typeface="Perpetua" panose="02020502060401020303" pitchFamily="18" charset="0"/>
              </a:rPr>
              <a:t>.</a:t>
            </a:r>
            <a:endParaRPr lang="en-US" sz="1800" b="1" dirty="0">
              <a:latin typeface="Perpetua" panose="02020502060401020303" pitchFamily="18" charset="0"/>
            </a:endParaRPr>
          </a:p>
          <a:p>
            <a:pPr eaLnBrk="1" hangingPunct="1">
              <a:buFontTx/>
              <a:buNone/>
            </a:pPr>
            <a:r>
              <a:rPr lang="en-US" sz="1950" b="1" dirty="0">
                <a:solidFill>
                  <a:srgbClr val="FF3300"/>
                </a:solidFill>
                <a:latin typeface="Perpetua" panose="02020502060401020303" pitchFamily="18" charset="0"/>
              </a:rPr>
              <a:t>1. Foundation </a:t>
            </a:r>
            <a:r>
              <a:rPr lang="en-US" sz="1950" b="1" dirty="0">
                <a:solidFill>
                  <a:srgbClr val="FF3300"/>
                </a:solidFill>
                <a:latin typeface="Perpetua" panose="02020502060401020303" pitchFamily="18" charset="0"/>
              </a:rPr>
              <a:t>Anchoring Procedure</a:t>
            </a:r>
          </a:p>
          <a:p>
            <a:pPr eaLnBrk="1" hangingPunct="1">
              <a:buFontTx/>
              <a:buNone/>
            </a:pPr>
            <a:endParaRPr lang="en-US" b="1" dirty="0">
              <a:solidFill>
                <a:srgbClr val="FF3300"/>
              </a:solidFill>
            </a:endParaRPr>
          </a:p>
        </p:txBody>
      </p:sp>
      <p:sp>
        <p:nvSpPr>
          <p:cNvPr id="5" name="Slide Number Placeholder 4"/>
          <p:cNvSpPr>
            <a:spLocks noGrp="1"/>
          </p:cNvSpPr>
          <p:nvPr>
            <p:ph type="sldNum" sz="quarter" idx="12"/>
          </p:nvPr>
        </p:nvSpPr>
        <p:spPr/>
        <p:txBody>
          <a:bodyPr/>
          <a:lstStyle/>
          <a:p>
            <a:r>
              <a:rPr lang="en-US" sz="1350" dirty="0"/>
              <a:t>33</a:t>
            </a:r>
            <a:endParaRPr lang="en-US" dirty="0"/>
          </a:p>
        </p:txBody>
      </p:sp>
      <p:pic>
        <p:nvPicPr>
          <p:cNvPr id="2150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1950" y="3000376"/>
            <a:ext cx="3714750" cy="281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5"/>
          <p:cNvSpPr>
            <a:spLocks noChangeArrowheads="1"/>
          </p:cNvSpPr>
          <p:nvPr/>
        </p:nvSpPr>
        <p:spPr bwMode="auto">
          <a:xfrm>
            <a:off x="5200650" y="5926044"/>
            <a:ext cx="2286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r>
              <a:rPr lang="en-US" sz="1500" dirty="0">
                <a:solidFill>
                  <a:srgbClr val="FF3300"/>
                </a:solidFill>
              </a:rPr>
              <a:t>Installing the machine </a:t>
            </a:r>
          </a:p>
          <a:p>
            <a:pPr eaLnBrk="1" hangingPunct="1"/>
            <a:r>
              <a:rPr lang="en-US" sz="1500" dirty="0">
                <a:solidFill>
                  <a:srgbClr val="FF3300"/>
                </a:solidFill>
              </a:rPr>
              <a:t>using foundation &amp; J-bolt</a:t>
            </a:r>
          </a:p>
        </p:txBody>
      </p:sp>
    </p:spTree>
    <p:extLst>
      <p:ext uri="{BB962C8B-B14F-4D97-AF65-F5344CB8AC3E}">
        <p14:creationId xmlns:p14="http://schemas.microsoft.com/office/powerpoint/2010/main" val="3720755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497541" y="1371600"/>
            <a:ext cx="8269941" cy="4746812"/>
          </a:xfrm>
        </p:spPr>
        <p:txBody>
          <a:bodyPr/>
          <a:lstStyle/>
          <a:p>
            <a:pPr eaLnBrk="1" hangingPunct="1">
              <a:buFontTx/>
              <a:buNone/>
            </a:pPr>
            <a:r>
              <a:rPr lang="en-US" sz="1950" b="1" dirty="0">
                <a:solidFill>
                  <a:srgbClr val="FF3300"/>
                </a:solidFill>
                <a:latin typeface="Perpetua" panose="02020502060401020303" pitchFamily="18" charset="0"/>
              </a:rPr>
              <a:t>2. Floor </a:t>
            </a:r>
            <a:r>
              <a:rPr lang="en-US" sz="1950" b="1" dirty="0">
                <a:solidFill>
                  <a:srgbClr val="FF3300"/>
                </a:solidFill>
                <a:latin typeface="Perpetua" panose="02020502060401020303" pitchFamily="18" charset="0"/>
              </a:rPr>
              <a:t>anchoring method</a:t>
            </a:r>
            <a:r>
              <a:rPr lang="en-US" b="1" dirty="0" smtClean="0">
                <a:latin typeface="Perpetua" panose="02020502060401020303" pitchFamily="18" charset="0"/>
              </a:rPr>
              <a:t> </a:t>
            </a:r>
          </a:p>
        </p:txBody>
      </p:sp>
      <p:sp>
        <p:nvSpPr>
          <p:cNvPr id="5" name="Slide Number Placeholder 4"/>
          <p:cNvSpPr>
            <a:spLocks noGrp="1"/>
          </p:cNvSpPr>
          <p:nvPr>
            <p:ph type="sldNum" sz="quarter" idx="12"/>
          </p:nvPr>
        </p:nvSpPr>
        <p:spPr/>
        <p:txBody>
          <a:bodyPr/>
          <a:lstStyle/>
          <a:p>
            <a:r>
              <a:rPr lang="en-US" sz="1350" dirty="0"/>
              <a:t>34</a:t>
            </a:r>
            <a:endParaRPr lang="en-US" sz="1350" dirty="0"/>
          </a:p>
        </p:txBody>
      </p:sp>
      <p:pic>
        <p:nvPicPr>
          <p:cNvPr id="2253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0350" y="1771652"/>
            <a:ext cx="4800600" cy="3869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7"/>
          <p:cNvSpPr>
            <a:spLocks noChangeArrowheads="1"/>
          </p:cNvSpPr>
          <p:nvPr/>
        </p:nvSpPr>
        <p:spPr bwMode="auto">
          <a:xfrm>
            <a:off x="4313145" y="5795246"/>
            <a:ext cx="26289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r>
              <a:rPr lang="en-US" sz="1800" dirty="0">
                <a:solidFill>
                  <a:srgbClr val="FF3300"/>
                </a:solidFill>
              </a:rPr>
              <a:t>Installing the machine using</a:t>
            </a:r>
          </a:p>
          <a:p>
            <a:pPr eaLnBrk="1" hangingPunct="1"/>
            <a:r>
              <a:rPr lang="en-US" sz="1800" dirty="0">
                <a:solidFill>
                  <a:srgbClr val="FF3300"/>
                </a:solidFill>
              </a:rPr>
              <a:t> existing floor  &amp; J-bolt</a:t>
            </a:r>
          </a:p>
        </p:txBody>
      </p:sp>
    </p:spTree>
    <p:extLst>
      <p:ext uri="{BB962C8B-B14F-4D97-AF65-F5344CB8AC3E}">
        <p14:creationId xmlns:p14="http://schemas.microsoft.com/office/powerpoint/2010/main" val="1314631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8"/>
          <p:cNvSpPr>
            <a:spLocks noGrp="1" noChangeArrowheads="1"/>
          </p:cNvSpPr>
          <p:nvPr>
            <p:ph idx="1"/>
          </p:nvPr>
        </p:nvSpPr>
        <p:spPr>
          <a:xfrm>
            <a:off x="137161" y="295835"/>
            <a:ext cx="8758646" cy="5943599"/>
          </a:xfrm>
        </p:spPr>
        <p:txBody>
          <a:bodyPr>
            <a:normAutofit/>
          </a:bodyPr>
          <a:lstStyle/>
          <a:p>
            <a:pPr algn="ctr" eaLnBrk="1" hangingPunct="1">
              <a:buFontTx/>
              <a:buNone/>
            </a:pPr>
            <a:r>
              <a:rPr lang="en-US" b="1" i="1" u="sng" dirty="0">
                <a:solidFill>
                  <a:srgbClr val="002060"/>
                </a:solidFill>
                <a:latin typeface="Perpetua" panose="02020502060401020303" pitchFamily="18" charset="0"/>
              </a:rPr>
              <a:t>MACHINE LEVELING</a:t>
            </a:r>
            <a:r>
              <a:rPr lang="en-US" b="1" i="1" u="sng" dirty="0" smtClean="0">
                <a:solidFill>
                  <a:srgbClr val="002060"/>
                </a:solidFill>
                <a:latin typeface="Perpetua" panose="02020502060401020303" pitchFamily="18" charset="0"/>
              </a:rPr>
              <a:t> </a:t>
            </a:r>
          </a:p>
          <a:p>
            <a:pPr eaLnBrk="1" hangingPunct="1">
              <a:buFontTx/>
              <a:buNone/>
            </a:pPr>
            <a:endParaRPr lang="en-US" sz="750" dirty="0">
              <a:latin typeface="Perpetua" panose="02020502060401020303" pitchFamily="18" charset="0"/>
            </a:endParaRPr>
          </a:p>
          <a:p>
            <a:pPr eaLnBrk="1" hangingPunct="1">
              <a:buFontTx/>
              <a:buNone/>
            </a:pPr>
            <a:r>
              <a:rPr lang="en-US" sz="1950" dirty="0">
                <a:latin typeface="Perpetua" panose="02020502060401020303" pitchFamily="18" charset="0"/>
              </a:rPr>
              <a:t>Proper Machine leveling is critical in the machine installation for the desired machine performance. </a:t>
            </a:r>
          </a:p>
          <a:p>
            <a:pPr eaLnBrk="1" hangingPunct="1">
              <a:buFontTx/>
              <a:buNone/>
            </a:pPr>
            <a:endParaRPr lang="en-US" sz="600" dirty="0">
              <a:latin typeface="Perpetua" panose="02020502060401020303" pitchFamily="18" charset="0"/>
            </a:endParaRPr>
          </a:p>
          <a:p>
            <a:pPr algn="just" eaLnBrk="1" hangingPunct="1">
              <a:buFontTx/>
              <a:buNone/>
            </a:pPr>
            <a:r>
              <a:rPr lang="en-US" sz="1800" dirty="0">
                <a:solidFill>
                  <a:srgbClr val="FF3300"/>
                </a:solidFill>
                <a:latin typeface="Perpetua" panose="02020502060401020303" pitchFamily="18" charset="0"/>
              </a:rPr>
              <a:t>The term </a:t>
            </a:r>
            <a:r>
              <a:rPr lang="en-US" sz="1800" i="1" dirty="0">
                <a:solidFill>
                  <a:srgbClr val="0000FF"/>
                </a:solidFill>
                <a:latin typeface="Perpetua" panose="02020502060401020303" pitchFamily="18" charset="0"/>
              </a:rPr>
              <a:t>leveling</a:t>
            </a:r>
            <a:r>
              <a:rPr lang="en-US" sz="1800" dirty="0">
                <a:solidFill>
                  <a:srgbClr val="FF3300"/>
                </a:solidFill>
                <a:latin typeface="Perpetua" panose="02020502060401020303" pitchFamily="18" charset="0"/>
              </a:rPr>
              <a:t>, with respect to machinery installation, means the operation of placing machinery or equipment on a true horizontal plane</a:t>
            </a:r>
            <a:r>
              <a:rPr lang="en-US" sz="1800" dirty="0">
                <a:solidFill>
                  <a:srgbClr val="FF3300"/>
                </a:solidFill>
                <a:latin typeface="Perpetua" panose="02020502060401020303" pitchFamily="18" charset="0"/>
              </a:rPr>
              <a:t>.</a:t>
            </a:r>
          </a:p>
          <a:p>
            <a:pPr algn="just">
              <a:buNone/>
            </a:pPr>
            <a:r>
              <a:rPr lang="en-US" sz="1800" dirty="0">
                <a:solidFill>
                  <a:srgbClr val="FF3300"/>
                </a:solidFill>
                <a:latin typeface="Perpetua" panose="02020502060401020303" pitchFamily="18" charset="0"/>
              </a:rPr>
              <a:t>The flatness of the floor plays an important step in the levelling procedure of the machine. </a:t>
            </a:r>
            <a:endParaRPr lang="en-US" sz="1800" dirty="0">
              <a:solidFill>
                <a:srgbClr val="FF3300"/>
              </a:solidFill>
              <a:latin typeface="Perpetua" panose="02020502060401020303" pitchFamily="18" charset="0"/>
            </a:endParaRPr>
          </a:p>
          <a:p>
            <a:pPr algn="just">
              <a:buNone/>
            </a:pPr>
            <a:endParaRPr lang="en-US" sz="1800" dirty="0">
              <a:solidFill>
                <a:srgbClr val="FF3300"/>
              </a:solidFill>
              <a:latin typeface="Perpetua" panose="02020502060401020303" pitchFamily="18" charset="0"/>
            </a:endParaRPr>
          </a:p>
          <a:p>
            <a:pPr algn="just" eaLnBrk="1" hangingPunct="1">
              <a:buFontTx/>
              <a:buNone/>
            </a:pPr>
            <a:endParaRPr lang="en-US" sz="1800" dirty="0">
              <a:solidFill>
                <a:srgbClr val="FF3300"/>
              </a:solidFill>
              <a:latin typeface="Perpetua" panose="02020502060401020303" pitchFamily="18" charset="0"/>
            </a:endParaRPr>
          </a:p>
        </p:txBody>
      </p:sp>
      <p:sp>
        <p:nvSpPr>
          <p:cNvPr id="5" name="Slide Number Placeholder 4"/>
          <p:cNvSpPr>
            <a:spLocks noGrp="1"/>
          </p:cNvSpPr>
          <p:nvPr>
            <p:ph type="sldNum" sz="quarter" idx="12"/>
          </p:nvPr>
        </p:nvSpPr>
        <p:spPr/>
        <p:txBody>
          <a:bodyPr/>
          <a:lstStyle/>
          <a:p>
            <a:r>
              <a:rPr lang="en-US" sz="1350" dirty="0"/>
              <a:t>35</a:t>
            </a:r>
          </a:p>
          <a:p>
            <a:endParaRPr lang="en-US" sz="1350" dirty="0"/>
          </a:p>
        </p:txBody>
      </p:sp>
      <p:sp>
        <p:nvSpPr>
          <p:cNvPr id="8" name="Rectangle 3"/>
          <p:cNvSpPr txBox="1">
            <a:spLocks noChangeArrowheads="1"/>
          </p:cNvSpPr>
          <p:nvPr/>
        </p:nvSpPr>
        <p:spPr>
          <a:xfrm>
            <a:off x="351064" y="3281082"/>
            <a:ext cx="8544743" cy="307526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1500" b="1" dirty="0">
                <a:solidFill>
                  <a:srgbClr val="FF3300"/>
                </a:solidFill>
                <a:latin typeface="Perpetua" panose="02020502060401020303" pitchFamily="18" charset="0"/>
              </a:rPr>
              <a:t>ALIGNMENT OF SHAFTS</a:t>
            </a:r>
            <a:r>
              <a:rPr lang="en-US" sz="1500" b="1" dirty="0">
                <a:latin typeface="Perpetua" panose="02020502060401020303" pitchFamily="18" charset="0"/>
              </a:rPr>
              <a:t> </a:t>
            </a:r>
          </a:p>
          <a:p>
            <a:pPr algn="just">
              <a:buFontTx/>
              <a:buNone/>
            </a:pPr>
            <a:r>
              <a:rPr lang="en-US" sz="1800" dirty="0">
                <a:latin typeface="Perpetua" panose="02020502060401020303" pitchFamily="18" charset="0"/>
              </a:rPr>
              <a:t>Proper shaft alignment is achieved when the two </a:t>
            </a:r>
            <a:r>
              <a:rPr lang="en-US" sz="1800" i="1" dirty="0">
                <a:latin typeface="Perpetua" panose="02020502060401020303" pitchFamily="18" charset="0"/>
              </a:rPr>
              <a:t>centerlines</a:t>
            </a:r>
          </a:p>
          <a:p>
            <a:pPr algn="just">
              <a:buFontTx/>
              <a:buNone/>
            </a:pPr>
            <a:r>
              <a:rPr lang="en-US" sz="1800" dirty="0">
                <a:latin typeface="Perpetua" panose="02020502060401020303" pitchFamily="18" charset="0"/>
              </a:rPr>
              <a:t>of coupled machinery are the same or </a:t>
            </a:r>
            <a:r>
              <a:rPr lang="en-US" sz="1800" i="1" dirty="0">
                <a:latin typeface="Perpetua" panose="02020502060401020303" pitchFamily="18" charset="0"/>
              </a:rPr>
              <a:t>collinear.</a:t>
            </a:r>
          </a:p>
          <a:p>
            <a:pPr>
              <a:buFontTx/>
              <a:buNone/>
            </a:pPr>
            <a:endParaRPr lang="en-US" sz="1800" dirty="0">
              <a:latin typeface="Sabon-Roman" charset="0"/>
            </a:endParaRPr>
          </a:p>
          <a:p>
            <a:pPr>
              <a:buFontTx/>
              <a:buNone/>
            </a:pPr>
            <a:endParaRPr lang="en-US" sz="1800" dirty="0">
              <a:latin typeface="Sabon-Roman" charset="0"/>
            </a:endParaRPr>
          </a:p>
          <a:p>
            <a:pPr>
              <a:buFontTx/>
              <a:buNone/>
            </a:pPr>
            <a:endParaRPr lang="en-US" sz="1800" dirty="0">
              <a:latin typeface="Sabon-Roman" charset="0"/>
            </a:endParaRPr>
          </a:p>
          <a:p>
            <a:pPr algn="just">
              <a:buFontTx/>
              <a:buNone/>
            </a:pPr>
            <a:r>
              <a:rPr lang="en-US" sz="1800" dirty="0">
                <a:latin typeface="Perpetua" panose="02020502060401020303" pitchFamily="18" charset="0"/>
              </a:rPr>
              <a:t>There are two types of coupling or shaft </a:t>
            </a:r>
            <a:r>
              <a:rPr lang="en-US" sz="1800" dirty="0" smtClean="0">
                <a:latin typeface="Perpetua" panose="02020502060401020303" pitchFamily="18" charset="0"/>
              </a:rPr>
              <a:t>misalignment: angular </a:t>
            </a:r>
            <a:r>
              <a:rPr lang="en-US" sz="1800" dirty="0">
                <a:latin typeface="Perpetua" panose="02020502060401020303" pitchFamily="18" charset="0"/>
              </a:rPr>
              <a:t>misalignment and parallel misalignment</a:t>
            </a:r>
          </a:p>
          <a:p>
            <a:pPr algn="just">
              <a:buFontTx/>
              <a:buNone/>
            </a:pPr>
            <a:endParaRPr lang="en-US" sz="1800" dirty="0">
              <a:latin typeface="Perpetua" panose="02020502060401020303" pitchFamily="18" charset="0"/>
            </a:endParaRPr>
          </a:p>
        </p:txBody>
      </p:sp>
      <p:pic>
        <p:nvPicPr>
          <p:cNvPr id="9"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375" y="4211139"/>
            <a:ext cx="23431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36496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228600" y="806824"/>
            <a:ext cx="8286750" cy="5217458"/>
          </a:xfrm>
        </p:spPr>
        <p:txBody>
          <a:bodyPr>
            <a:normAutofit/>
          </a:bodyPr>
          <a:lstStyle/>
          <a:p>
            <a:pPr algn="just" eaLnBrk="1" hangingPunct="1">
              <a:buFontTx/>
              <a:buNone/>
            </a:pPr>
            <a:r>
              <a:rPr lang="en-US" dirty="0">
                <a:solidFill>
                  <a:srgbClr val="0000FF"/>
                </a:solidFill>
                <a:latin typeface="Perpetua" panose="02020502060401020303" pitchFamily="18" charset="0"/>
              </a:rPr>
              <a:t>Angular misalignment</a:t>
            </a:r>
            <a:r>
              <a:rPr lang="en-US" dirty="0">
                <a:latin typeface="Perpetua" panose="02020502060401020303" pitchFamily="18" charset="0"/>
              </a:rPr>
              <a:t> is a condition where two shaft centerlines are at an angle to each other.</a:t>
            </a:r>
          </a:p>
          <a:p>
            <a:pPr eaLnBrk="1" hangingPunct="1">
              <a:buFontTx/>
              <a:buNone/>
            </a:pPr>
            <a:endParaRPr lang="en-US" dirty="0">
              <a:latin typeface="Perpetua" panose="02020502060401020303" pitchFamily="18" charset="0"/>
            </a:endParaRPr>
          </a:p>
          <a:p>
            <a:pPr eaLnBrk="1" hangingPunct="1">
              <a:buFontTx/>
              <a:buNone/>
            </a:pPr>
            <a:endParaRPr lang="en-US" dirty="0">
              <a:latin typeface="Perpetua" panose="02020502060401020303" pitchFamily="18" charset="0"/>
            </a:endParaRPr>
          </a:p>
          <a:p>
            <a:pPr eaLnBrk="1" hangingPunct="1">
              <a:buFontTx/>
              <a:buNone/>
            </a:pPr>
            <a:endParaRPr lang="en-US" dirty="0">
              <a:latin typeface="Perpetua" panose="02020502060401020303" pitchFamily="18" charset="0"/>
            </a:endParaRPr>
          </a:p>
          <a:p>
            <a:pPr algn="just" eaLnBrk="1" hangingPunct="1">
              <a:buFontTx/>
              <a:buNone/>
            </a:pPr>
            <a:r>
              <a:rPr lang="en-US" dirty="0">
                <a:solidFill>
                  <a:srgbClr val="0000FF"/>
                </a:solidFill>
                <a:latin typeface="Perpetua" panose="02020502060401020303" pitchFamily="18" charset="0"/>
              </a:rPr>
              <a:t>Parallel misalignment</a:t>
            </a:r>
            <a:r>
              <a:rPr lang="en-US" dirty="0">
                <a:latin typeface="Perpetua" panose="02020502060401020303" pitchFamily="18" charset="0"/>
              </a:rPr>
              <a:t> is a condition where no angular</a:t>
            </a:r>
          </a:p>
          <a:p>
            <a:pPr algn="just" eaLnBrk="1" hangingPunct="1">
              <a:buFontTx/>
              <a:buNone/>
            </a:pPr>
            <a:r>
              <a:rPr lang="en-US" dirty="0">
                <a:latin typeface="Perpetua" panose="02020502060401020303" pitchFamily="18" charset="0"/>
              </a:rPr>
              <a:t>misalignment exists and the shafts are parallel, but </a:t>
            </a:r>
            <a:r>
              <a:rPr lang="en-US" i="1" dirty="0">
                <a:latin typeface="Perpetua" panose="02020502060401020303" pitchFamily="18" charset="0"/>
              </a:rPr>
              <a:t>offset</a:t>
            </a:r>
          </a:p>
          <a:p>
            <a:pPr algn="just" eaLnBrk="1" hangingPunct="1">
              <a:buFontTx/>
              <a:buNone/>
            </a:pPr>
            <a:r>
              <a:rPr lang="en-US" dirty="0">
                <a:latin typeface="Perpetua" panose="02020502060401020303" pitchFamily="18" charset="0"/>
              </a:rPr>
              <a:t>from each other.</a:t>
            </a:r>
          </a:p>
        </p:txBody>
      </p:sp>
      <p:sp>
        <p:nvSpPr>
          <p:cNvPr id="6" name="Slide Number Placeholder 5"/>
          <p:cNvSpPr>
            <a:spLocks noGrp="1"/>
          </p:cNvSpPr>
          <p:nvPr>
            <p:ph type="sldNum" sz="quarter" idx="12"/>
          </p:nvPr>
        </p:nvSpPr>
        <p:spPr/>
        <p:txBody>
          <a:bodyPr/>
          <a:lstStyle/>
          <a:p>
            <a:r>
              <a:rPr lang="en-US" sz="1350" dirty="0"/>
              <a:t>36</a:t>
            </a:r>
            <a:endParaRPr lang="en-US" dirty="0"/>
          </a:p>
        </p:txBody>
      </p:sp>
      <p:pic>
        <p:nvPicPr>
          <p:cNvPr id="34819"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275" y="4658748"/>
            <a:ext cx="21717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8328" y="1743316"/>
            <a:ext cx="26860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2768" y="4855981"/>
            <a:ext cx="2571750" cy="1165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21030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685800" y="1142999"/>
            <a:ext cx="7543800" cy="5213351"/>
          </a:xfrm>
        </p:spPr>
        <p:txBody>
          <a:bodyPr/>
          <a:lstStyle/>
          <a:p>
            <a:pPr eaLnBrk="1" hangingPunct="1">
              <a:lnSpc>
                <a:spcPct val="80000"/>
              </a:lnSpc>
              <a:buFontTx/>
              <a:buNone/>
            </a:pPr>
            <a:r>
              <a:rPr lang="en-US" sz="1500" dirty="0">
                <a:solidFill>
                  <a:srgbClr val="FF3300"/>
                </a:solidFill>
                <a:latin typeface="Perpetua" panose="02020502060401020303" pitchFamily="18" charset="0"/>
              </a:rPr>
              <a:t> </a:t>
            </a:r>
            <a:r>
              <a:rPr lang="en-US" dirty="0">
                <a:latin typeface="Perpetua" panose="02020502060401020303" pitchFamily="18" charset="0"/>
              </a:rPr>
              <a:t>Four basic steps are required to correct misalignment:</a:t>
            </a:r>
          </a:p>
          <a:p>
            <a:pPr eaLnBrk="1" hangingPunct="1">
              <a:lnSpc>
                <a:spcPct val="80000"/>
              </a:lnSpc>
              <a:buFontTx/>
              <a:buNone/>
            </a:pPr>
            <a:endParaRPr lang="en-US" sz="1800" dirty="0">
              <a:latin typeface="Perpetua" panose="02020502060401020303" pitchFamily="18" charset="0"/>
            </a:endParaRPr>
          </a:p>
          <a:p>
            <a:pPr eaLnBrk="1" hangingPunct="1">
              <a:lnSpc>
                <a:spcPct val="80000"/>
              </a:lnSpc>
              <a:buFontTx/>
              <a:buNone/>
            </a:pPr>
            <a:r>
              <a:rPr lang="en-US" sz="1950" dirty="0">
                <a:latin typeface="Perpetua" panose="02020502060401020303" pitchFamily="18" charset="0"/>
              </a:rPr>
              <a:t>1. Correct for angular misalignment in the side view plane</a:t>
            </a:r>
          </a:p>
          <a:p>
            <a:pPr eaLnBrk="1" hangingPunct="1">
              <a:lnSpc>
                <a:spcPct val="80000"/>
              </a:lnSpc>
              <a:buFontTx/>
              <a:buNone/>
            </a:pPr>
            <a:endParaRPr lang="en-US" sz="1800"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b="1" dirty="0">
              <a:latin typeface="Perpetua" panose="02020502060401020303" pitchFamily="18" charset="0"/>
            </a:endParaRPr>
          </a:p>
          <a:p>
            <a:pPr eaLnBrk="1" hangingPunct="1">
              <a:lnSpc>
                <a:spcPct val="80000"/>
              </a:lnSpc>
              <a:buFontTx/>
              <a:buNone/>
            </a:pPr>
            <a:endParaRPr lang="en-US" sz="1800" dirty="0"/>
          </a:p>
        </p:txBody>
      </p:sp>
      <p:sp>
        <p:nvSpPr>
          <p:cNvPr id="5" name="Slide Number Placeholder 4"/>
          <p:cNvSpPr>
            <a:spLocks noGrp="1"/>
          </p:cNvSpPr>
          <p:nvPr>
            <p:ph type="sldNum" sz="quarter" idx="12"/>
          </p:nvPr>
        </p:nvSpPr>
        <p:spPr/>
        <p:txBody>
          <a:bodyPr/>
          <a:lstStyle/>
          <a:p>
            <a:r>
              <a:rPr lang="en-US" sz="1350" dirty="0"/>
              <a:t>37</a:t>
            </a:r>
            <a:endParaRPr lang="en-US" sz="1350" dirty="0"/>
          </a:p>
        </p:txBody>
      </p:sp>
      <p:sp>
        <p:nvSpPr>
          <p:cNvPr id="35843" name="Rectangle 4"/>
          <p:cNvSpPr>
            <a:spLocks noChangeArrowheads="1"/>
          </p:cNvSpPr>
          <p:nvPr/>
        </p:nvSpPr>
        <p:spPr bwMode="auto">
          <a:xfrm>
            <a:off x="1143002" y="3452232"/>
            <a:ext cx="18473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endParaRPr lang="en-US" sz="2100"/>
          </a:p>
        </p:txBody>
      </p:sp>
      <p:pic>
        <p:nvPicPr>
          <p:cNvPr id="35844" name="Picture 5"/>
          <p:cNvPicPr>
            <a:picLocks noChangeAspect="1" noChangeArrowheads="1"/>
          </p:cNvPicPr>
          <p:nvPr/>
        </p:nvPicPr>
        <p:blipFill>
          <a:blip r:embed="rId3">
            <a:extLst>
              <a:ext uri="{28A0092B-C50C-407E-A947-70E740481C1C}">
                <a14:useLocalDpi xmlns:a14="http://schemas.microsoft.com/office/drawing/2010/main" val="0"/>
              </a:ext>
            </a:extLst>
          </a:blip>
          <a:srcRect l="4903" r="2940"/>
          <a:stretch>
            <a:fillRect/>
          </a:stretch>
        </p:blipFill>
        <p:spPr bwMode="auto">
          <a:xfrm>
            <a:off x="2091031" y="2740213"/>
            <a:ext cx="5375270" cy="3368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86036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726141" y="1143002"/>
            <a:ext cx="7651377" cy="3398044"/>
          </a:xfrm>
        </p:spPr>
        <p:txBody>
          <a:bodyPr/>
          <a:lstStyle/>
          <a:p>
            <a:pPr eaLnBrk="1" hangingPunct="1">
              <a:lnSpc>
                <a:spcPct val="80000"/>
              </a:lnSpc>
              <a:buFont typeface="Wingdings" panose="05000000000000000000" pitchFamily="2" charset="2"/>
              <a:buNone/>
            </a:pPr>
            <a:r>
              <a:rPr lang="en-US" sz="2400" dirty="0">
                <a:latin typeface="Perpetua" panose="02020502060401020303" pitchFamily="18" charset="0"/>
              </a:rPr>
              <a:t>2. </a:t>
            </a:r>
            <a:r>
              <a:rPr lang="en-US" dirty="0">
                <a:latin typeface="Perpetua" panose="02020502060401020303" pitchFamily="18" charset="0"/>
              </a:rPr>
              <a:t>Correct for parallel misalignment  in the side view plane</a:t>
            </a:r>
          </a:p>
          <a:p>
            <a:endParaRPr lang="en-MY" dirty="0" smtClean="0"/>
          </a:p>
        </p:txBody>
      </p:sp>
      <p:sp>
        <p:nvSpPr>
          <p:cNvPr id="4" name="Slide Number Placeholder 3"/>
          <p:cNvSpPr>
            <a:spLocks noGrp="1"/>
          </p:cNvSpPr>
          <p:nvPr>
            <p:ph type="sldNum" sz="quarter" idx="12"/>
          </p:nvPr>
        </p:nvSpPr>
        <p:spPr/>
        <p:txBody>
          <a:bodyPr/>
          <a:lstStyle/>
          <a:p>
            <a:r>
              <a:rPr lang="en-US" sz="1350" dirty="0"/>
              <a:t>38</a:t>
            </a:r>
            <a:endParaRPr lang="en-US" dirty="0"/>
          </a:p>
        </p:txBody>
      </p:sp>
      <p:pic>
        <p:nvPicPr>
          <p:cNvPr id="36869" name="Picture 6"/>
          <p:cNvPicPr>
            <a:picLocks noChangeAspect="1" noChangeArrowheads="1"/>
          </p:cNvPicPr>
          <p:nvPr/>
        </p:nvPicPr>
        <p:blipFill>
          <a:blip r:embed="rId2">
            <a:extLst>
              <a:ext uri="{28A0092B-C50C-407E-A947-70E740481C1C}">
                <a14:useLocalDpi xmlns:a14="http://schemas.microsoft.com/office/drawing/2010/main" val="0"/>
              </a:ext>
            </a:extLst>
          </a:blip>
          <a:srcRect l="3226" r="3226"/>
          <a:stretch>
            <a:fillRect/>
          </a:stretch>
        </p:blipFill>
        <p:spPr bwMode="auto">
          <a:xfrm>
            <a:off x="1691687" y="2401746"/>
            <a:ext cx="5021036" cy="3579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4906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Times New Roman" pitchFamily="18" charset="0"/>
                <a:cs typeface="Times New Roman" pitchFamily="18" charset="0"/>
              </a:rPr>
              <a:t>Third Generation</a:t>
            </a:r>
            <a:r>
              <a:rPr lang="en-US" sz="2400" b="1" dirty="0" smtClean="0"/>
              <a:t> </a:t>
            </a:r>
            <a:endParaRPr lang="en-US" sz="2400" b="1" dirty="0"/>
          </a:p>
        </p:txBody>
      </p:sp>
      <p:sp>
        <p:nvSpPr>
          <p:cNvPr id="3" name="Content Placeholder 2"/>
          <p:cNvSpPr>
            <a:spLocks noGrp="1"/>
          </p:cNvSpPr>
          <p:nvPr>
            <p:ph idx="1"/>
          </p:nvPr>
        </p:nvSpPr>
        <p:spPr>
          <a:xfrm>
            <a:off x="628650" y="1489448"/>
            <a:ext cx="7886700" cy="4351338"/>
          </a:xfrm>
        </p:spPr>
        <p:txBody>
          <a:bodyPr/>
          <a:lstStyle/>
          <a:p>
            <a:r>
              <a:rPr lang="en-US" dirty="0" smtClean="0">
                <a:latin typeface="Times New Roman" pitchFamily="18" charset="0"/>
                <a:cs typeface="Times New Roman" pitchFamily="18" charset="0"/>
              </a:rPr>
              <a:t>Nowadays,  increased  awareness  of  such  issues  as environment  safety,  quality  of  product  and  services makes  maintenance  one  of  the  most  important functions  that  contribute  to  the  success  of  the industry.</a:t>
            </a:r>
          </a:p>
          <a:p>
            <a:r>
              <a:rPr lang="en-US" dirty="0" smtClean="0">
                <a:latin typeface="Times New Roman" pitchFamily="18" charset="0"/>
                <a:cs typeface="Times New Roman" pitchFamily="18" charset="0"/>
              </a:rPr>
              <a:t>World-class companies are in continuous need of a very well organized maintenance programmed to compete world-wide.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350" dirty="0"/>
              <a:t>3</a:t>
            </a:r>
            <a:endParaRPr lang="en-US" sz="135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672353" y="1257300"/>
            <a:ext cx="7842997" cy="3886200"/>
          </a:xfrm>
        </p:spPr>
        <p:txBody>
          <a:bodyPr/>
          <a:lstStyle/>
          <a:p>
            <a:pPr eaLnBrk="1" hangingPunct="1">
              <a:buFontTx/>
              <a:buNone/>
            </a:pPr>
            <a:r>
              <a:rPr lang="en-US" sz="1800" b="1" dirty="0">
                <a:latin typeface="Perpetua" panose="02020502060401020303" pitchFamily="18" charset="0"/>
              </a:rPr>
              <a:t>3. </a:t>
            </a:r>
            <a:r>
              <a:rPr lang="en-US" dirty="0">
                <a:latin typeface="Perpetua" panose="02020502060401020303" pitchFamily="18" charset="0"/>
              </a:rPr>
              <a:t>Correct for angular misalignment in the top view plane</a:t>
            </a:r>
          </a:p>
          <a:p>
            <a:pPr eaLnBrk="1" hangingPunct="1">
              <a:buFontTx/>
              <a:buNone/>
            </a:pPr>
            <a:endParaRPr lang="en-US" dirty="0" smtClean="0">
              <a:latin typeface="Perpetua" panose="02020502060401020303" pitchFamily="18" charset="0"/>
            </a:endParaRPr>
          </a:p>
          <a:p>
            <a:pPr eaLnBrk="1" hangingPunct="1">
              <a:buFontTx/>
              <a:buNone/>
            </a:pPr>
            <a:endParaRPr lang="en-US" sz="3000" dirty="0">
              <a:latin typeface="Perpetua" panose="02020502060401020303" pitchFamily="18" charset="0"/>
            </a:endParaRPr>
          </a:p>
          <a:p>
            <a:pPr eaLnBrk="1" hangingPunct="1">
              <a:buFontTx/>
              <a:buNone/>
            </a:pPr>
            <a:endParaRPr lang="en-US" sz="3000" dirty="0">
              <a:latin typeface="Perpetua" panose="02020502060401020303" pitchFamily="18" charset="0"/>
            </a:endParaRPr>
          </a:p>
          <a:p>
            <a:pPr eaLnBrk="1" hangingPunct="1">
              <a:buFontTx/>
              <a:buNone/>
            </a:pPr>
            <a:endParaRPr lang="en-US" sz="3000" dirty="0">
              <a:latin typeface="Perpetua" panose="02020502060401020303" pitchFamily="18" charset="0"/>
            </a:endParaRPr>
          </a:p>
          <a:p>
            <a:pPr eaLnBrk="1" hangingPunct="1">
              <a:buFontTx/>
              <a:buNone/>
            </a:pPr>
            <a:endParaRPr lang="en-US" b="1" dirty="0">
              <a:latin typeface="Perpetua" panose="02020502060401020303" pitchFamily="18" charset="0"/>
            </a:endParaRPr>
          </a:p>
        </p:txBody>
      </p:sp>
      <p:sp>
        <p:nvSpPr>
          <p:cNvPr id="5" name="Slide Number Placeholder 4"/>
          <p:cNvSpPr>
            <a:spLocks noGrp="1"/>
          </p:cNvSpPr>
          <p:nvPr>
            <p:ph type="sldNum" sz="quarter" idx="12"/>
          </p:nvPr>
        </p:nvSpPr>
        <p:spPr/>
        <p:txBody>
          <a:bodyPr/>
          <a:lstStyle/>
          <a:p>
            <a:r>
              <a:rPr lang="en-US" sz="1350" dirty="0"/>
              <a:t>39</a:t>
            </a:r>
            <a:endParaRPr lang="en-US" sz="1350" dirty="0"/>
          </a:p>
        </p:txBody>
      </p:sp>
      <p:sp>
        <p:nvSpPr>
          <p:cNvPr id="37891" name="Rectangle 4"/>
          <p:cNvSpPr>
            <a:spLocks noChangeArrowheads="1"/>
          </p:cNvSpPr>
          <p:nvPr/>
        </p:nvSpPr>
        <p:spPr bwMode="auto">
          <a:xfrm>
            <a:off x="1143002" y="3452232"/>
            <a:ext cx="18473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eaLnBrk="1" hangingPunct="1"/>
            <a:endParaRPr lang="en-US" sz="2100"/>
          </a:p>
        </p:txBody>
      </p:sp>
      <p:pic>
        <p:nvPicPr>
          <p:cNvPr id="37892" name="Picture 6"/>
          <p:cNvPicPr>
            <a:picLocks noChangeAspect="1" noChangeArrowheads="1"/>
          </p:cNvPicPr>
          <p:nvPr/>
        </p:nvPicPr>
        <p:blipFill>
          <a:blip r:embed="rId3">
            <a:extLst>
              <a:ext uri="{28A0092B-C50C-407E-A947-70E740481C1C}">
                <a14:useLocalDpi xmlns:a14="http://schemas.microsoft.com/office/drawing/2010/main" val="0"/>
              </a:ext>
            </a:extLst>
          </a:blip>
          <a:srcRect l="5263"/>
          <a:stretch>
            <a:fillRect/>
          </a:stretch>
        </p:blipFill>
        <p:spPr bwMode="auto">
          <a:xfrm>
            <a:off x="1798382" y="1975688"/>
            <a:ext cx="5076599" cy="3368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8234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989512" y="1200151"/>
            <a:ext cx="7525838" cy="4676213"/>
          </a:xfrm>
        </p:spPr>
        <p:txBody>
          <a:bodyPr/>
          <a:lstStyle/>
          <a:p>
            <a:pPr eaLnBrk="1" hangingPunct="1">
              <a:buFontTx/>
              <a:buNone/>
            </a:pPr>
            <a:r>
              <a:rPr lang="en-US" sz="2400" b="1" dirty="0">
                <a:latin typeface="Perpetua" panose="02020502060401020303" pitchFamily="18" charset="0"/>
              </a:rPr>
              <a:t>4. </a:t>
            </a:r>
            <a:r>
              <a:rPr lang="en-US" sz="2400" dirty="0">
                <a:latin typeface="Perpetua" panose="02020502060401020303" pitchFamily="18" charset="0"/>
              </a:rPr>
              <a:t>Correct for parallel misalignment in the top view </a:t>
            </a:r>
            <a:r>
              <a:rPr lang="en-US" sz="2400" dirty="0">
                <a:latin typeface="Perpetua" panose="02020502060401020303" pitchFamily="18" charset="0"/>
              </a:rPr>
              <a:t>plane</a:t>
            </a:r>
            <a:endParaRPr lang="en-US" sz="2400" dirty="0">
              <a:latin typeface="Perpetua" panose="02020502060401020303" pitchFamily="18" charset="0"/>
            </a:endParaRPr>
          </a:p>
        </p:txBody>
      </p:sp>
      <p:sp>
        <p:nvSpPr>
          <p:cNvPr id="4" name="Slide Number Placeholder 3"/>
          <p:cNvSpPr>
            <a:spLocks noGrp="1"/>
          </p:cNvSpPr>
          <p:nvPr>
            <p:ph type="sldNum" sz="quarter" idx="12"/>
          </p:nvPr>
        </p:nvSpPr>
        <p:spPr/>
        <p:txBody>
          <a:bodyPr/>
          <a:lstStyle/>
          <a:p>
            <a:r>
              <a:rPr lang="en-US" sz="1200" dirty="0"/>
              <a:t>40</a:t>
            </a:r>
            <a:endParaRPr lang="en-US" sz="1200" dirty="0"/>
          </a:p>
        </p:txBody>
      </p:sp>
      <p:pic>
        <p:nvPicPr>
          <p:cNvPr id="38917" name="Picture 7"/>
          <p:cNvPicPr>
            <a:picLocks noChangeAspect="1" noChangeArrowheads="1"/>
          </p:cNvPicPr>
          <p:nvPr/>
        </p:nvPicPr>
        <p:blipFill>
          <a:blip r:embed="rId2">
            <a:extLst>
              <a:ext uri="{28A0092B-C50C-407E-A947-70E740481C1C}">
                <a14:useLocalDpi xmlns:a14="http://schemas.microsoft.com/office/drawing/2010/main" val="0"/>
              </a:ext>
            </a:extLst>
          </a:blip>
          <a:srcRect r="3093"/>
          <a:stretch>
            <a:fillRect/>
          </a:stretch>
        </p:blipFill>
        <p:spPr bwMode="auto">
          <a:xfrm>
            <a:off x="1764928" y="1952743"/>
            <a:ext cx="5102678" cy="3435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8972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859" y="726141"/>
            <a:ext cx="8592669" cy="4931711"/>
          </a:xfrm>
        </p:spPr>
        <p:txBody>
          <a:bodyPr>
            <a:normAutofit/>
          </a:bodyPr>
          <a:lstStyle/>
          <a:p>
            <a:pPr algn="ctr"/>
            <a:r>
              <a:rPr lang="en-US" sz="3600" b="1" dirty="0">
                <a:latin typeface="Times New Roman" pitchFamily="18" charset="0"/>
                <a:cs typeface="Times New Roman" pitchFamily="18" charset="0"/>
              </a:rPr>
              <a:t/>
            </a:r>
            <a:br>
              <a:rPr lang="en-US" sz="3600" b="1" dirty="0">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Reading </a:t>
            </a:r>
            <a:r>
              <a:rPr lang="en-US" sz="3600" b="1" dirty="0" smtClean="0">
                <a:solidFill>
                  <a:srgbClr val="FF0000"/>
                </a:solidFill>
                <a:latin typeface="Times New Roman" pitchFamily="18" charset="0"/>
                <a:cs typeface="Times New Roman" pitchFamily="18" charset="0"/>
              </a:rPr>
              <a:t>assignment</a:t>
            </a:r>
            <a:br>
              <a:rPr lang="en-US" sz="3600" b="1" dirty="0" smtClean="0">
                <a:solidFill>
                  <a:srgbClr val="FF0000"/>
                </a:solidFill>
                <a:latin typeface="Times New Roman" pitchFamily="18" charset="0"/>
                <a:cs typeface="Times New Roman" pitchFamily="18" charset="0"/>
              </a:rPr>
            </a:b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D</a:t>
            </a:r>
            <a:r>
              <a:rPr lang="en-US" sz="2800" b="1" dirty="0" smtClean="0">
                <a:latin typeface="Times New Roman" pitchFamily="18" charset="0"/>
                <a:cs typeface="Times New Roman" pitchFamily="18" charset="0"/>
              </a:rPr>
              <a:t>ifference between Maintenance </a:t>
            </a:r>
            <a:r>
              <a:rPr lang="en-US" sz="2800" b="1" dirty="0">
                <a:latin typeface="Times New Roman" pitchFamily="18" charset="0"/>
                <a:cs typeface="Times New Roman" pitchFamily="18" charset="0"/>
              </a:rPr>
              <a:t>and Repair ???</a:t>
            </a:r>
            <a:r>
              <a:rPr lang="en-US" sz="3600" b="1" dirty="0">
                <a:solidFill>
                  <a:srgbClr val="00B050"/>
                </a:solidFill>
                <a:latin typeface="Times New Roman" pitchFamily="18" charset="0"/>
                <a:cs typeface="Times New Roman" pitchFamily="18" charset="0"/>
              </a:rPr>
              <a:t/>
            </a:r>
            <a:br>
              <a:rPr lang="en-US" sz="3600" b="1" dirty="0">
                <a:solidFill>
                  <a:srgbClr val="00B050"/>
                </a:solidFill>
                <a:latin typeface="Times New Roman" pitchFamily="18" charset="0"/>
                <a:cs typeface="Times New Roman" pitchFamily="18" charset="0"/>
              </a:rPr>
            </a:br>
            <a:r>
              <a:rPr lang="en-US" sz="4050" b="1" dirty="0" smtClean="0">
                <a:solidFill>
                  <a:srgbClr val="00B050"/>
                </a:solidFill>
                <a:latin typeface="Times New Roman" pitchFamily="18" charset="0"/>
                <a:cs typeface="Times New Roman" pitchFamily="18" charset="0"/>
              </a:rPr>
              <a:t> </a:t>
            </a:r>
            <a:r>
              <a:rPr lang="en-US" sz="4050" b="1" dirty="0">
                <a:solidFill>
                  <a:srgbClr val="00B050"/>
                </a:solidFill>
                <a:latin typeface="Times New Roman" pitchFamily="18" charset="0"/>
                <a:cs typeface="Times New Roman" pitchFamily="18" charset="0"/>
              </a:rPr>
              <a:t/>
            </a:r>
            <a:br>
              <a:rPr lang="en-US" sz="4050" b="1" dirty="0">
                <a:solidFill>
                  <a:srgbClr val="00B050"/>
                </a:solidFill>
                <a:latin typeface="Times New Roman" pitchFamily="18" charset="0"/>
                <a:cs typeface="Times New Roman" pitchFamily="18" charset="0"/>
              </a:rPr>
            </a:br>
            <a:r>
              <a:rPr lang="en-US" sz="4050" b="1" dirty="0">
                <a:solidFill>
                  <a:srgbClr val="00B050"/>
                </a:solidFill>
                <a:latin typeface="Times New Roman" pitchFamily="18" charset="0"/>
                <a:cs typeface="Times New Roman" pitchFamily="18" charset="0"/>
              </a:rPr>
              <a:t/>
            </a:r>
            <a:br>
              <a:rPr lang="en-US" sz="4050" b="1" dirty="0">
                <a:solidFill>
                  <a:srgbClr val="00B050"/>
                </a:solidFill>
                <a:latin typeface="Times New Roman" pitchFamily="18" charset="0"/>
                <a:cs typeface="Times New Roman" pitchFamily="18" charset="0"/>
              </a:rPr>
            </a:br>
            <a:r>
              <a:rPr lang="en-US" sz="4050" b="1" dirty="0">
                <a:solidFill>
                  <a:srgbClr val="00B050"/>
                </a:solidFill>
                <a:latin typeface="Times New Roman" pitchFamily="18" charset="0"/>
                <a:cs typeface="Times New Roman" pitchFamily="18" charset="0"/>
              </a:rPr>
              <a:t>Thank you !</a:t>
            </a:r>
            <a:endParaRPr lang="en-US" sz="4050" b="1" dirty="0">
              <a:solidFill>
                <a:srgbClr val="00B05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r>
              <a:rPr lang="en-US" sz="1200" dirty="0"/>
              <a:t>41</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859664" y="371937"/>
            <a:ext cx="6307523" cy="658871"/>
          </a:xfrm>
        </p:spPr>
        <p:txBody>
          <a:bodyPr>
            <a:noAutofit/>
          </a:bodyPr>
          <a:lstStyle/>
          <a:p>
            <a:pPr eaLnBrk="1" hangingPunct="1">
              <a:lnSpc>
                <a:spcPct val="120000"/>
              </a:lnSpc>
              <a:buFontTx/>
              <a:buNone/>
            </a:pPr>
            <a:r>
              <a:rPr lang="en-US" sz="2400" b="1" u="sng" dirty="0">
                <a:latin typeface="Perpetua" panose="02020502060401020303" pitchFamily="18" charset="0"/>
              </a:rPr>
              <a:t>1.1  Maintenance definition?</a:t>
            </a:r>
            <a:endParaRPr lang="en-US" sz="2400" b="1" u="sng" dirty="0">
              <a:latin typeface="Perpetua" panose="02020502060401020303" pitchFamily="18" charset="0"/>
            </a:endParaRPr>
          </a:p>
        </p:txBody>
      </p:sp>
      <p:sp>
        <p:nvSpPr>
          <p:cNvPr id="6" name="Slide Number Placeholder 5"/>
          <p:cNvSpPr>
            <a:spLocks noGrp="1"/>
          </p:cNvSpPr>
          <p:nvPr>
            <p:ph type="sldNum" sz="quarter" idx="12"/>
          </p:nvPr>
        </p:nvSpPr>
        <p:spPr/>
        <p:txBody>
          <a:bodyPr/>
          <a:lstStyle/>
          <a:p>
            <a:r>
              <a:rPr lang="en-US" sz="1350" dirty="0"/>
              <a:t>4</a:t>
            </a:r>
            <a:endParaRPr lang="en-US" sz="1350" dirty="0"/>
          </a:p>
        </p:txBody>
      </p:sp>
      <p:sp>
        <p:nvSpPr>
          <p:cNvPr id="84996" name="Text Box 4"/>
          <p:cNvSpPr txBox="1">
            <a:spLocks noChangeArrowheads="1"/>
          </p:cNvSpPr>
          <p:nvPr/>
        </p:nvSpPr>
        <p:spPr bwMode="auto">
          <a:xfrm>
            <a:off x="859663" y="2642611"/>
            <a:ext cx="7655685"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algn="just" eaLnBrk="1" hangingPunct="1">
              <a:spcBef>
                <a:spcPct val="50000"/>
              </a:spcBef>
            </a:pPr>
            <a:r>
              <a:rPr lang="en-US" sz="1950" dirty="0"/>
              <a:t>Maintenance consists of those activities required to keep a facility in original (i.e. as-built) condition so that its designed productive (or performance) capacity remains unchanged.  </a:t>
            </a:r>
          </a:p>
        </p:txBody>
      </p:sp>
      <p:sp>
        <p:nvSpPr>
          <p:cNvPr id="84997" name="Text Box 5"/>
          <p:cNvSpPr txBox="1">
            <a:spLocks noChangeArrowheads="1"/>
          </p:cNvSpPr>
          <p:nvPr/>
        </p:nvSpPr>
        <p:spPr bwMode="auto">
          <a:xfrm>
            <a:off x="859663" y="4050613"/>
            <a:ext cx="75313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algn="just" eaLnBrk="1" hangingPunct="1">
              <a:spcBef>
                <a:spcPct val="50000"/>
              </a:spcBef>
            </a:pPr>
            <a:r>
              <a:rPr lang="en-US" sz="1950" b="1" dirty="0">
                <a:solidFill>
                  <a:srgbClr val="7030A0"/>
                </a:solidFill>
              </a:rPr>
              <a:t>Maintenance</a:t>
            </a:r>
            <a:r>
              <a:rPr lang="en-US" sz="1950" dirty="0"/>
              <a:t> can be defined as a combination of actions carried out to </a:t>
            </a:r>
            <a:r>
              <a:rPr lang="en-US" sz="1950" b="1" i="1" dirty="0">
                <a:solidFill>
                  <a:srgbClr val="C00000"/>
                </a:solidFill>
              </a:rPr>
              <a:t>repair, replace </a:t>
            </a:r>
            <a:r>
              <a:rPr lang="en-US" sz="1950" dirty="0"/>
              <a:t>or</a:t>
            </a:r>
            <a:r>
              <a:rPr lang="en-US" sz="1950" b="1" i="1" dirty="0">
                <a:solidFill>
                  <a:srgbClr val="C00000"/>
                </a:solidFill>
              </a:rPr>
              <a:t> service </a:t>
            </a:r>
            <a:r>
              <a:rPr lang="en-US" sz="1950" dirty="0"/>
              <a:t>the components with an aim to bring the servicing unit to original (or as original) condition so that it can operate designed capacity for a specified period of time.</a:t>
            </a:r>
          </a:p>
        </p:txBody>
      </p:sp>
      <p:sp>
        <p:nvSpPr>
          <p:cNvPr id="84998" name="Text Box 6"/>
          <p:cNvSpPr txBox="1">
            <a:spLocks noChangeArrowheads="1"/>
          </p:cNvSpPr>
          <p:nvPr/>
        </p:nvSpPr>
        <p:spPr bwMode="auto">
          <a:xfrm>
            <a:off x="813024" y="1283286"/>
            <a:ext cx="770232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Perpetua" panose="02020502060401020303" pitchFamily="18" charset="0"/>
              </a:defRPr>
            </a:lvl1pPr>
            <a:lvl2pPr marL="742950" indent="-285750" eaLnBrk="0" hangingPunct="0">
              <a:defRPr sz="2800">
                <a:solidFill>
                  <a:schemeClr val="tx1"/>
                </a:solidFill>
                <a:latin typeface="Perpetua" panose="02020502060401020303" pitchFamily="18" charset="0"/>
              </a:defRPr>
            </a:lvl2pPr>
            <a:lvl3pPr marL="1143000" indent="-228600" eaLnBrk="0" hangingPunct="0">
              <a:defRPr sz="2800">
                <a:solidFill>
                  <a:schemeClr val="tx1"/>
                </a:solidFill>
                <a:latin typeface="Perpetua" panose="02020502060401020303" pitchFamily="18" charset="0"/>
              </a:defRPr>
            </a:lvl3pPr>
            <a:lvl4pPr marL="1600200" indent="-228600" eaLnBrk="0" hangingPunct="0">
              <a:defRPr sz="2800">
                <a:solidFill>
                  <a:schemeClr val="tx1"/>
                </a:solidFill>
                <a:latin typeface="Perpetua" panose="02020502060401020303" pitchFamily="18" charset="0"/>
              </a:defRPr>
            </a:lvl4pPr>
            <a:lvl5pPr marL="2057400" indent="-228600" eaLnBrk="0" hangingPunct="0">
              <a:defRPr sz="2800">
                <a:solidFill>
                  <a:schemeClr val="tx1"/>
                </a:solidFill>
                <a:latin typeface="Perpetua" panose="02020502060401020303" pitchFamily="18" charset="0"/>
              </a:defRPr>
            </a:lvl5pPr>
            <a:lvl6pPr marL="2514600" indent="-228600" algn="ctr" eaLnBrk="0" fontAlgn="base" hangingPunct="0">
              <a:spcBef>
                <a:spcPct val="0"/>
              </a:spcBef>
              <a:spcAft>
                <a:spcPct val="0"/>
              </a:spcAft>
              <a:defRPr sz="2800">
                <a:solidFill>
                  <a:schemeClr val="tx1"/>
                </a:solidFill>
                <a:latin typeface="Perpetua" panose="02020502060401020303" pitchFamily="18" charset="0"/>
              </a:defRPr>
            </a:lvl6pPr>
            <a:lvl7pPr marL="2971800" indent="-228600" algn="ctr" eaLnBrk="0" fontAlgn="base" hangingPunct="0">
              <a:spcBef>
                <a:spcPct val="0"/>
              </a:spcBef>
              <a:spcAft>
                <a:spcPct val="0"/>
              </a:spcAft>
              <a:defRPr sz="2800">
                <a:solidFill>
                  <a:schemeClr val="tx1"/>
                </a:solidFill>
                <a:latin typeface="Perpetua" panose="02020502060401020303" pitchFamily="18" charset="0"/>
              </a:defRPr>
            </a:lvl7pPr>
            <a:lvl8pPr marL="3429000" indent="-228600" algn="ctr" eaLnBrk="0" fontAlgn="base" hangingPunct="0">
              <a:spcBef>
                <a:spcPct val="0"/>
              </a:spcBef>
              <a:spcAft>
                <a:spcPct val="0"/>
              </a:spcAft>
              <a:defRPr sz="2800">
                <a:solidFill>
                  <a:schemeClr val="tx1"/>
                </a:solidFill>
                <a:latin typeface="Perpetua" panose="02020502060401020303" pitchFamily="18" charset="0"/>
              </a:defRPr>
            </a:lvl8pPr>
            <a:lvl9pPr marL="3886200" indent="-228600" algn="ctr" eaLnBrk="0" fontAlgn="base" hangingPunct="0">
              <a:spcBef>
                <a:spcPct val="0"/>
              </a:spcBef>
              <a:spcAft>
                <a:spcPct val="0"/>
              </a:spcAft>
              <a:defRPr sz="2800">
                <a:solidFill>
                  <a:schemeClr val="tx1"/>
                </a:solidFill>
                <a:latin typeface="Perpetua" panose="02020502060401020303" pitchFamily="18" charset="0"/>
              </a:defRPr>
            </a:lvl9pPr>
          </a:lstStyle>
          <a:p>
            <a:pPr algn="just" eaLnBrk="1" hangingPunct="1">
              <a:spcBef>
                <a:spcPct val="50000"/>
              </a:spcBef>
            </a:pPr>
            <a:r>
              <a:rPr lang="en-US" sz="2000" dirty="0">
                <a:solidFill>
                  <a:srgbClr val="002060"/>
                </a:solidFill>
              </a:rPr>
              <a:t>Maintenance: </a:t>
            </a:r>
            <a:r>
              <a:rPr lang="en-US" sz="2000" dirty="0">
                <a:solidFill>
                  <a:srgbClr val="C00000"/>
                </a:solidFill>
              </a:rPr>
              <a:t>Keeping something in good </a:t>
            </a:r>
            <a:r>
              <a:rPr lang="en-US" sz="2000" dirty="0">
                <a:solidFill>
                  <a:srgbClr val="C00000"/>
                </a:solidFill>
              </a:rPr>
              <a:t>condition </a:t>
            </a:r>
            <a:r>
              <a:rPr lang="en-US" sz="2000" dirty="0">
                <a:solidFill>
                  <a:srgbClr val="002060"/>
                </a:solidFill>
              </a:rPr>
              <a:t>by </a:t>
            </a:r>
            <a:r>
              <a:rPr lang="en-US" sz="2000" b="1" dirty="0">
                <a:solidFill>
                  <a:srgbClr val="002060"/>
                </a:solidFill>
              </a:rPr>
              <a:t>checking</a:t>
            </a:r>
            <a:r>
              <a:rPr lang="en-US" sz="2000" dirty="0">
                <a:solidFill>
                  <a:srgbClr val="002060"/>
                </a:solidFill>
              </a:rPr>
              <a:t> or         </a:t>
            </a:r>
            <a:r>
              <a:rPr lang="en-US" sz="2000" b="1" dirty="0">
                <a:solidFill>
                  <a:srgbClr val="002060"/>
                </a:solidFill>
              </a:rPr>
              <a:t>repairing it regularly </a:t>
            </a:r>
            <a:r>
              <a:rPr lang="en-US" sz="1950" dirty="0">
                <a:solidFill>
                  <a:srgbClr val="002060"/>
                </a:solidFill>
              </a:rPr>
              <a:t>,</a:t>
            </a:r>
            <a:endParaRPr lang="en-US" sz="1950" dirty="0"/>
          </a:p>
        </p:txBody>
      </p:sp>
    </p:spTree>
    <p:extLst>
      <p:ext uri="{BB962C8B-B14F-4D97-AF65-F5344CB8AC3E}">
        <p14:creationId xmlns:p14="http://schemas.microsoft.com/office/powerpoint/2010/main" val="1838739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animEffect transition="in" filter="diamond(in)">
                                      <p:cBhvr>
                                        <p:cTn id="7" dur="2000"/>
                                        <p:tgtEl>
                                          <p:spTgt spid="84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diamond(in)">
                                      <p:cBhvr>
                                        <p:cTn id="12" dur="2000"/>
                                        <p:tgtEl>
                                          <p:spTgt spid="84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4997"/>
                                        </p:tgtEl>
                                        <p:attrNameLst>
                                          <p:attrName>style.visibility</p:attrName>
                                        </p:attrNameLst>
                                      </p:cBhvr>
                                      <p:to>
                                        <p:strVal val="visible"/>
                                      </p:to>
                                    </p:set>
                                    <p:animEffect transition="in" filter="box(in)">
                                      <p:cBhvr>
                                        <p:cTn id="17" dur="500"/>
                                        <p:tgtEl>
                                          <p:spTgt spid="84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p:bldP spid="84997" grpId="0"/>
      <p:bldP spid="849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0"/>
            <a:ext cx="7886700" cy="492638"/>
          </a:xfrm>
        </p:spPr>
        <p:txBody>
          <a:bodyPr>
            <a:normAutofit fontScale="90000"/>
          </a:bodyPr>
          <a:lstStyle/>
          <a:p>
            <a:pPr algn="r"/>
            <a:r>
              <a:rPr lang="en-US" dirty="0" smtClean="0"/>
              <a:t>Con..</a:t>
            </a:r>
            <a:endParaRPr lang="en-US" dirty="0"/>
          </a:p>
        </p:txBody>
      </p:sp>
      <p:sp>
        <p:nvSpPr>
          <p:cNvPr id="3" name="Content Placeholder 2"/>
          <p:cNvSpPr>
            <a:spLocks noGrp="1"/>
          </p:cNvSpPr>
          <p:nvPr>
            <p:ph idx="1"/>
          </p:nvPr>
        </p:nvSpPr>
        <p:spPr>
          <a:xfrm>
            <a:off x="282388" y="870699"/>
            <a:ext cx="8673353" cy="4951877"/>
          </a:xfrm>
        </p:spPr>
        <p:txBody>
          <a:bodyPr>
            <a:normAutofit/>
          </a:bodyPr>
          <a:lstStyle/>
          <a:p>
            <a:pPr>
              <a:lnSpc>
                <a:spcPct val="100000"/>
              </a:lnSpc>
            </a:pPr>
            <a:r>
              <a:rPr lang="en-US" b="1" dirty="0" smtClean="0">
                <a:latin typeface="Times New Roman" pitchFamily="18" charset="0"/>
                <a:cs typeface="Times New Roman" pitchFamily="18" charset="0"/>
              </a:rPr>
              <a:t>Maintenance</a:t>
            </a:r>
            <a:r>
              <a:rPr lang="en-US" dirty="0" smtClean="0">
                <a:latin typeface="Times New Roman" pitchFamily="18" charset="0"/>
                <a:cs typeface="Times New Roman" pitchFamily="18" charset="0"/>
              </a:rPr>
              <a:t>  is  a  set  of  organized  activities  that  are carried  out  in  order  to  keep  an  item  in  its  best operational condition with </a:t>
            </a:r>
            <a:r>
              <a:rPr lang="en-US" dirty="0" smtClean="0">
                <a:solidFill>
                  <a:srgbClr val="7030A0"/>
                </a:solidFill>
                <a:latin typeface="Times New Roman" pitchFamily="18" charset="0"/>
                <a:cs typeface="Times New Roman" pitchFamily="18" charset="0"/>
              </a:rPr>
              <a:t>minimum cost </a:t>
            </a:r>
            <a:r>
              <a:rPr lang="en-US" dirty="0" smtClean="0">
                <a:latin typeface="Times New Roman" pitchFamily="18" charset="0"/>
                <a:cs typeface="Times New Roman" pitchFamily="18" charset="0"/>
              </a:rPr>
              <a:t>acquired</a:t>
            </a:r>
            <a:r>
              <a:rPr lang="en-US" dirty="0" smtClean="0"/>
              <a:t>.</a:t>
            </a:r>
          </a:p>
          <a:p>
            <a:pPr>
              <a:lnSpc>
                <a:spcPct val="100000"/>
              </a:lnSpc>
              <a:buNone/>
            </a:pPr>
            <a:r>
              <a:rPr lang="en-US" sz="2400" b="1" dirty="0">
                <a:solidFill>
                  <a:srgbClr val="FF0000"/>
                </a:solidFill>
                <a:latin typeface="Times New Roman" pitchFamily="18" charset="0"/>
                <a:cs typeface="Times New Roman" pitchFamily="18" charset="0"/>
              </a:rPr>
              <a:t>Maintenance Activities</a:t>
            </a:r>
          </a:p>
          <a:p>
            <a:pPr>
              <a:lnSpc>
                <a:spcPct val="100000"/>
              </a:lnSpc>
            </a:pPr>
            <a:r>
              <a:rPr lang="en-US" sz="2000" dirty="0">
                <a:latin typeface="Times New Roman" pitchFamily="18" charset="0"/>
                <a:cs typeface="Times New Roman" pitchFamily="18" charset="0"/>
              </a:rPr>
              <a:t>Activities  of  maintenance  function  could  be  either </a:t>
            </a:r>
            <a:r>
              <a:rPr lang="en-US" sz="2000" dirty="0">
                <a:solidFill>
                  <a:srgbClr val="7030A0"/>
                </a:solidFill>
                <a:latin typeface="Times New Roman" pitchFamily="18" charset="0"/>
                <a:cs typeface="Times New Roman" pitchFamily="18" charset="0"/>
              </a:rPr>
              <a:t>repair</a:t>
            </a:r>
            <a:r>
              <a:rPr lang="en-US" sz="2000" dirty="0">
                <a:latin typeface="Times New Roman" pitchFamily="18" charset="0"/>
                <a:cs typeface="Times New Roman" pitchFamily="18" charset="0"/>
              </a:rPr>
              <a:t>  or  </a:t>
            </a:r>
            <a:r>
              <a:rPr lang="en-US" sz="2000" b="1" dirty="0">
                <a:latin typeface="Times New Roman" pitchFamily="18" charset="0"/>
                <a:cs typeface="Times New Roman" pitchFamily="18" charset="0"/>
              </a:rPr>
              <a:t>replacement</a:t>
            </a:r>
            <a:r>
              <a:rPr lang="en-US" sz="2000" dirty="0">
                <a:latin typeface="Times New Roman" pitchFamily="18" charset="0"/>
                <a:cs typeface="Times New Roman" pitchFamily="18" charset="0"/>
              </a:rPr>
              <a:t>  activities,  </a:t>
            </a:r>
          </a:p>
          <a:p>
            <a:pPr>
              <a:lnSpc>
                <a:spcPct val="100000"/>
              </a:lnSpc>
            </a:pPr>
            <a:r>
              <a:rPr lang="en-US" sz="2000" dirty="0">
                <a:latin typeface="Times New Roman" pitchFamily="18" charset="0"/>
                <a:cs typeface="Times New Roman" pitchFamily="18" charset="0"/>
              </a:rPr>
              <a:t>Maintenance activities   are  necessary for  an  item  to  reach  its  acceptable  </a:t>
            </a:r>
            <a:r>
              <a:rPr lang="en-US" sz="2000" dirty="0">
                <a:solidFill>
                  <a:srgbClr val="7030A0"/>
                </a:solidFill>
                <a:latin typeface="Times New Roman" pitchFamily="18" charset="0"/>
                <a:cs typeface="Times New Roman" pitchFamily="18" charset="0"/>
              </a:rPr>
              <a:t>productivity</a:t>
            </a:r>
            <a:r>
              <a:rPr lang="en-US" sz="2000" dirty="0">
                <a:latin typeface="Times New Roman" pitchFamily="18" charset="0"/>
                <a:cs typeface="Times New Roman" pitchFamily="18" charset="0"/>
              </a:rPr>
              <a:t> condition  and  these  activities, </a:t>
            </a:r>
          </a:p>
          <a:p>
            <a:pPr>
              <a:lnSpc>
                <a:spcPct val="100000"/>
              </a:lnSpc>
            </a:pPr>
            <a:r>
              <a:rPr lang="en-US" sz="2000" dirty="0">
                <a:latin typeface="Times New Roman" pitchFamily="18" charset="0"/>
                <a:cs typeface="Times New Roman" pitchFamily="18" charset="0"/>
              </a:rPr>
              <a:t>It should  be  carried  out with </a:t>
            </a:r>
            <a:r>
              <a:rPr lang="en-US" sz="2000" dirty="0">
                <a:solidFill>
                  <a:srgbClr val="7030A0"/>
                </a:solidFill>
                <a:latin typeface="Times New Roman" pitchFamily="18" charset="0"/>
                <a:cs typeface="Times New Roman" pitchFamily="18" charset="0"/>
              </a:rPr>
              <a:t>a minimum possible cost. </a:t>
            </a:r>
            <a:endParaRPr lang="en-US" sz="2000" dirty="0">
              <a:solidFill>
                <a:srgbClr val="7030A0"/>
              </a:solidFill>
              <a:latin typeface="Times New Roman" pitchFamily="18" charset="0"/>
              <a:cs typeface="Times New Roman" pitchFamily="18" charset="0"/>
            </a:endParaRPr>
          </a:p>
        </p:txBody>
      </p:sp>
      <p:sp>
        <p:nvSpPr>
          <p:cNvPr id="5" name="Date Placeholder 4"/>
          <p:cNvSpPr>
            <a:spLocks noGrp="1"/>
          </p:cNvSpPr>
          <p:nvPr>
            <p:ph type="dt" sz="half" idx="10"/>
          </p:nvPr>
        </p:nvSpPr>
        <p:spPr/>
        <p:txBody>
          <a:bodyPr/>
          <a:lstStyle/>
          <a:p>
            <a:fld id="{DAD60EDF-5F80-45C4-BA14-716D76F335E6}" type="datetime1">
              <a:rPr lang="en-US" smtClean="0"/>
              <a:t>2/27/2020</a:t>
            </a:fld>
            <a:endParaRPr lang="en-US"/>
          </a:p>
        </p:txBody>
      </p:sp>
      <p:sp>
        <p:nvSpPr>
          <p:cNvPr id="4" name="Slide Number Placeholder 3"/>
          <p:cNvSpPr>
            <a:spLocks noGrp="1"/>
          </p:cNvSpPr>
          <p:nvPr>
            <p:ph type="sldNum" sz="quarter" idx="12"/>
          </p:nvPr>
        </p:nvSpPr>
        <p:spPr/>
        <p:txBody>
          <a:bodyPr/>
          <a:lstStyle/>
          <a:p>
            <a:r>
              <a:rPr lang="en-US" sz="1350" dirty="0"/>
              <a:t>5</a:t>
            </a:r>
            <a:endParaRPr lang="en-US" sz="13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3878" y="1301572"/>
            <a:ext cx="7751472" cy="4322942"/>
          </a:xfrm>
        </p:spPr>
        <p:txBody>
          <a:bodyPr>
            <a:normAutofit fontScale="85000" lnSpcReduction="10000"/>
          </a:bodyPr>
          <a:lstStyle/>
          <a:p>
            <a:pPr marL="0" indent="0">
              <a:buNone/>
            </a:pPr>
            <a:r>
              <a:rPr lang="en-US" dirty="0">
                <a:latin typeface="Times New Roman" panose="02020603050405020304" pitchFamily="18" charset="0"/>
                <a:cs typeface="Times New Roman" panose="02020603050405020304" pitchFamily="18" charset="0"/>
              </a:rPr>
              <a:t>In  other words, </a:t>
            </a:r>
            <a:r>
              <a:rPr lang="en-US" b="1" i="1" dirty="0">
                <a:solidFill>
                  <a:srgbClr val="C00000"/>
                </a:solidFill>
                <a:latin typeface="Times New Roman" panose="02020603050405020304" pitchFamily="18" charset="0"/>
                <a:cs typeface="Times New Roman" panose="02020603050405020304" pitchFamily="18" charset="0"/>
              </a:rPr>
              <a:t>maintenance</a:t>
            </a:r>
            <a:r>
              <a:rPr lang="en-US" dirty="0">
                <a:latin typeface="Times New Roman" panose="02020603050405020304" pitchFamily="18" charset="0"/>
                <a:cs typeface="Times New Roman" panose="02020603050405020304" pitchFamily="18" charset="0"/>
              </a:rPr>
              <a:t> can also be defined as </a:t>
            </a:r>
            <a:r>
              <a:rPr lang="en-US" dirty="0" smtClean="0">
                <a:latin typeface="Times New Roman" panose="02020603050405020304" pitchFamily="18" charset="0"/>
                <a:cs typeface="Times New Roman" panose="02020603050405020304" pitchFamily="18" charset="0"/>
              </a:rPr>
              <a:t> follows</a:t>
            </a:r>
          </a:p>
          <a:p>
            <a:pPr marL="0" indent="0">
              <a:buNone/>
            </a:pPr>
            <a:r>
              <a:rPr lang="en-US" dirty="0" smtClean="0">
                <a:latin typeface="Times New Roman" panose="02020603050405020304" pitchFamily="18" charset="0"/>
                <a:cs typeface="Times New Roman" panose="02020603050405020304" pitchFamily="18" charset="0"/>
              </a:rPr>
              <a:t> </a:t>
            </a:r>
          </a:p>
          <a:p>
            <a:pPr marL="0" indent="0">
              <a:lnSpc>
                <a:spcPct val="150000"/>
              </a:lnSpc>
              <a:buNone/>
            </a:pPr>
            <a:r>
              <a:rPr lang="en-US" b="1" i="1" dirty="0" smtClean="0">
                <a:solidFill>
                  <a:srgbClr val="C00000"/>
                </a:solidFill>
                <a:latin typeface="Times New Roman" panose="02020603050405020304" pitchFamily="18" charset="0"/>
                <a:cs typeface="Times New Roman" panose="02020603050405020304" pitchFamily="18" charset="0"/>
              </a:rPr>
              <a:t>Maintenance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totality of all measures directed towards </a:t>
            </a:r>
            <a:r>
              <a:rPr lang="en-US" dirty="0" smtClean="0">
                <a:latin typeface="Times New Roman" panose="02020603050405020304" pitchFamily="18" charset="0"/>
                <a:cs typeface="Times New Roman" panose="02020603050405020304" pitchFamily="18" charset="0"/>
              </a:rPr>
              <a:t> control </a:t>
            </a:r>
            <a:r>
              <a:rPr lang="en-US" dirty="0">
                <a:latin typeface="Times New Roman" panose="02020603050405020304" pitchFamily="18" charset="0"/>
                <a:cs typeface="Times New Roman" panose="02020603050405020304" pitchFamily="18" charset="0"/>
              </a:rPr>
              <a:t>(</a:t>
            </a:r>
            <a:r>
              <a:rPr lang="en-US" b="1" i="1" dirty="0">
                <a:solidFill>
                  <a:schemeClr val="tx2"/>
                </a:solidFill>
                <a:latin typeface="Times New Roman" panose="02020603050405020304" pitchFamily="18" charset="0"/>
                <a:cs typeface="Times New Roman" panose="02020603050405020304" pitchFamily="18" charset="0"/>
              </a:rPr>
              <a:t>preservation </a:t>
            </a:r>
            <a:r>
              <a:rPr lang="en-US" dirty="0" smtClean="0">
                <a:latin typeface="Times New Roman" panose="02020603050405020304" pitchFamily="18" charset="0"/>
                <a:cs typeface="Times New Roman" panose="02020603050405020304" pitchFamily="18" charset="0"/>
              </a:rPr>
              <a:t>and</a:t>
            </a:r>
            <a:r>
              <a:rPr lang="en-US" b="1" i="1" dirty="0" smtClean="0">
                <a:solidFill>
                  <a:schemeClr val="tx2"/>
                </a:solidFill>
                <a:latin typeface="Times New Roman" panose="02020603050405020304" pitchFamily="18" charset="0"/>
                <a:cs typeface="Times New Roman" panose="02020603050405020304" pitchFamily="18" charset="0"/>
              </a:rPr>
              <a:t> </a:t>
            </a:r>
            <a:r>
              <a:rPr lang="en-US" b="1" i="1" dirty="0">
                <a:solidFill>
                  <a:schemeClr val="tx2"/>
                </a:solidFill>
                <a:latin typeface="Times New Roman" panose="02020603050405020304" pitchFamily="18" charset="0"/>
                <a:cs typeface="Times New Roman" panose="02020603050405020304" pitchFamily="18" charset="0"/>
              </a:rPr>
              <a:t>restoration</a:t>
            </a:r>
            <a:r>
              <a:rPr lang="en-US" dirty="0">
                <a:latin typeface="Times New Roman" panose="02020603050405020304" pitchFamily="18" charset="0"/>
                <a:cs typeface="Times New Roman" panose="02020603050405020304" pitchFamily="18" charset="0"/>
              </a:rPr>
              <a:t>) of the performance of </a:t>
            </a:r>
            <a:r>
              <a:rPr lang="en-US" dirty="0" smtClean="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plant</a:t>
            </a:r>
            <a:r>
              <a:rPr lang="en-US" dirty="0" smtClean="0">
                <a:latin typeface="Times New Roman" panose="02020603050405020304" pitchFamily="18" charset="0"/>
                <a:cs typeface="Times New Roman" panose="02020603050405020304" pitchFamily="18" charset="0"/>
              </a:rPr>
              <a:t>.</a:t>
            </a:r>
          </a:p>
          <a:p>
            <a:pPr marL="0" indent="0">
              <a:lnSpc>
                <a:spcPct val="150000"/>
              </a:lnSpc>
              <a:buNone/>
            </a:pPr>
            <a:endParaRPr lang="en-US" b="1" i="1" dirty="0" smtClean="0">
              <a:latin typeface="Times New Roman" panose="02020603050405020304" pitchFamily="18" charset="0"/>
              <a:cs typeface="Times New Roman" panose="02020603050405020304" pitchFamily="18" charset="0"/>
            </a:endParaRPr>
          </a:p>
          <a:p>
            <a:pPr marL="0" indent="0">
              <a:lnSpc>
                <a:spcPct val="150000"/>
              </a:lnSpc>
              <a:buNone/>
            </a:pPr>
            <a:r>
              <a:rPr lang="en-US" b="1" i="1" dirty="0" smtClean="0">
                <a:latin typeface="Times New Roman" panose="02020603050405020304" pitchFamily="18" charset="0"/>
                <a:cs typeface="Times New Roman" panose="02020603050405020304" pitchFamily="18" charset="0"/>
              </a:rPr>
              <a:t>It  </a:t>
            </a:r>
            <a:r>
              <a:rPr lang="en-US" b="1" i="1" dirty="0">
                <a:latin typeface="Times New Roman" panose="02020603050405020304" pitchFamily="18" charset="0"/>
                <a:cs typeface="Times New Roman" panose="02020603050405020304" pitchFamily="18" charset="0"/>
              </a:rPr>
              <a:t>is an </a:t>
            </a:r>
            <a:r>
              <a:rPr lang="en-US" b="1" i="1" dirty="0">
                <a:solidFill>
                  <a:srgbClr val="C00000"/>
                </a:solidFill>
                <a:latin typeface="Times New Roman" panose="02020603050405020304" pitchFamily="18" charset="0"/>
                <a:cs typeface="Times New Roman" panose="02020603050405020304" pitchFamily="18" charset="0"/>
              </a:rPr>
              <a:t>auxiliary process </a:t>
            </a:r>
            <a:r>
              <a:rPr lang="en-US" b="1" i="1" dirty="0">
                <a:latin typeface="Times New Roman" panose="02020603050405020304" pitchFamily="18" charset="0"/>
                <a:cs typeface="Times New Roman" panose="02020603050405020304" pitchFamily="18" charset="0"/>
              </a:rPr>
              <a:t>in a </a:t>
            </a:r>
            <a:r>
              <a:rPr lang="en-US" b="1" i="1" dirty="0">
                <a:solidFill>
                  <a:srgbClr val="C00000"/>
                </a:solidFill>
                <a:latin typeface="Times New Roman" panose="02020603050405020304" pitchFamily="18" charset="0"/>
                <a:cs typeface="Times New Roman" panose="02020603050405020304" pitchFamily="18" charset="0"/>
              </a:rPr>
              <a:t>production </a:t>
            </a:r>
            <a:r>
              <a:rPr lang="en-US" b="1" i="1" dirty="0" smtClean="0">
                <a:solidFill>
                  <a:srgbClr val="C00000"/>
                </a:solidFill>
                <a:latin typeface="Times New Roman" panose="02020603050405020304" pitchFamily="18" charset="0"/>
                <a:cs typeface="Times New Roman" panose="02020603050405020304" pitchFamily="18" charset="0"/>
              </a:rPr>
              <a:t>process </a:t>
            </a:r>
            <a:r>
              <a:rPr lang="en-US" b="1" i="1" dirty="0">
                <a:latin typeface="Times New Roman" panose="02020603050405020304" pitchFamily="18" charset="0"/>
                <a:cs typeface="Times New Roman" panose="02020603050405020304" pitchFamily="18" charset="0"/>
              </a:rPr>
              <a:t>directed towards a high effectiveness of </a:t>
            </a:r>
            <a:r>
              <a:rPr lang="en-US" b="1" i="1" dirty="0">
                <a:solidFill>
                  <a:srgbClr val="C00000"/>
                </a:solidFill>
                <a:latin typeface="Times New Roman" panose="02020603050405020304" pitchFamily="18" charset="0"/>
                <a:cs typeface="Times New Roman" panose="02020603050405020304" pitchFamily="18" charset="0"/>
              </a:rPr>
              <a:t>the </a:t>
            </a:r>
            <a:r>
              <a:rPr lang="en-US" b="1" i="1" dirty="0" smtClean="0">
                <a:solidFill>
                  <a:srgbClr val="C00000"/>
                </a:solidFill>
                <a:latin typeface="Times New Roman" panose="02020603050405020304" pitchFamily="18" charset="0"/>
                <a:cs typeface="Times New Roman" panose="02020603050405020304" pitchFamily="18" charset="0"/>
              </a:rPr>
              <a:t>main </a:t>
            </a:r>
            <a:r>
              <a:rPr lang="en-US" b="1" i="1" dirty="0">
                <a:solidFill>
                  <a:srgbClr val="C00000"/>
                </a:solidFill>
                <a:latin typeface="Times New Roman" panose="02020603050405020304" pitchFamily="18" charset="0"/>
                <a:cs typeface="Times New Roman" panose="02020603050405020304" pitchFamily="18" charset="0"/>
              </a:rPr>
              <a:t>process.</a:t>
            </a:r>
          </a:p>
        </p:txBody>
      </p:sp>
      <p:sp>
        <p:nvSpPr>
          <p:cNvPr id="4" name="Slide Number Placeholder 3"/>
          <p:cNvSpPr>
            <a:spLocks noGrp="1"/>
          </p:cNvSpPr>
          <p:nvPr>
            <p:ph type="sldNum" sz="quarter" idx="12"/>
          </p:nvPr>
        </p:nvSpPr>
        <p:spPr/>
        <p:txBody>
          <a:bodyPr/>
          <a:lstStyle/>
          <a:p>
            <a:r>
              <a:rPr lang="en-US" sz="1350" dirty="0"/>
              <a:t>6</a:t>
            </a:r>
            <a:endParaRPr lang="en-US" sz="1350" dirty="0"/>
          </a:p>
        </p:txBody>
      </p:sp>
    </p:spTree>
    <p:extLst>
      <p:ext uri="{BB962C8B-B14F-4D97-AF65-F5344CB8AC3E}">
        <p14:creationId xmlns:p14="http://schemas.microsoft.com/office/powerpoint/2010/main" val="3430948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57949"/>
            <a:ext cx="7886700" cy="740368"/>
          </a:xfrm>
        </p:spPr>
        <p:txBody>
          <a:bodyPr>
            <a:normAutofit/>
          </a:bodyPr>
          <a:lstStyle/>
          <a:p>
            <a:r>
              <a:rPr lang="en-US" sz="2400" b="1" u="sng" dirty="0">
                <a:latin typeface="Times New Roman" pitchFamily="18" charset="0"/>
                <a:cs typeface="Times New Roman" pitchFamily="18" charset="0"/>
              </a:rPr>
              <a:t>1.2 Trends </a:t>
            </a:r>
            <a:r>
              <a:rPr lang="en-US" sz="2400" b="1" u="sng" dirty="0">
                <a:latin typeface="Times New Roman" pitchFamily="18" charset="0"/>
                <a:cs typeface="Times New Roman" pitchFamily="18" charset="0"/>
              </a:rPr>
              <a:t>in the Evolution of Maintenance</a:t>
            </a:r>
          </a:p>
        </p:txBody>
      </p:sp>
      <p:sp>
        <p:nvSpPr>
          <p:cNvPr id="3" name="Content Placeholder 2"/>
          <p:cNvSpPr>
            <a:spLocks noGrp="1"/>
          </p:cNvSpPr>
          <p:nvPr>
            <p:ph idx="1"/>
          </p:nvPr>
        </p:nvSpPr>
        <p:spPr>
          <a:xfrm>
            <a:off x="480059" y="1479176"/>
            <a:ext cx="8394999" cy="4877175"/>
          </a:xfrm>
        </p:spPr>
        <p:txBody>
          <a:bodyPr>
            <a:normAutofit/>
          </a:bodyPr>
          <a:lstStyle/>
          <a:p>
            <a:pPr marL="0" indent="0">
              <a:lnSpc>
                <a:spcPct val="150000"/>
              </a:lnSpc>
              <a:buNone/>
            </a:pPr>
            <a:r>
              <a:rPr lang="en-US" sz="2400" dirty="0">
                <a:latin typeface="Times New Roman" panose="02020603050405020304" pitchFamily="18" charset="0"/>
                <a:cs typeface="Times New Roman" panose="02020603050405020304" pitchFamily="18" charset="0"/>
              </a:rPr>
              <a:t>According  to  </a:t>
            </a:r>
            <a:r>
              <a:rPr lang="en-US" sz="2400" b="1" dirty="0">
                <a:solidFill>
                  <a:srgbClr val="C00000"/>
                </a:solidFill>
                <a:latin typeface="Times New Roman" panose="02020603050405020304" pitchFamily="18" charset="0"/>
                <a:cs typeface="Times New Roman" panose="02020603050405020304" pitchFamily="18" charset="0"/>
              </a:rPr>
              <a:t>John  Moubray </a:t>
            </a:r>
            <a:r>
              <a:rPr lang="en-US" sz="2400" dirty="0">
                <a:latin typeface="Times New Roman" panose="02020603050405020304" pitchFamily="18" charset="0"/>
                <a:cs typeface="Times New Roman" panose="02020603050405020304" pitchFamily="18" charset="0"/>
              </a:rPr>
              <a:t>,  author  of  </a:t>
            </a:r>
            <a:r>
              <a:rPr lang="en-US" sz="2400" i="1" dirty="0" smtClean="0">
                <a:latin typeface="Times New Roman" panose="02020603050405020304" pitchFamily="18" charset="0"/>
                <a:cs typeface="Times New Roman" panose="02020603050405020304" pitchFamily="18" charset="0"/>
              </a:rPr>
              <a:t>Reliability Center  </a:t>
            </a:r>
            <a:r>
              <a:rPr lang="en-US" sz="2400" i="1" dirty="0">
                <a:latin typeface="Times New Roman" panose="02020603050405020304" pitchFamily="18" charset="0"/>
                <a:cs typeface="Times New Roman" panose="02020603050405020304" pitchFamily="18" charset="0"/>
              </a:rPr>
              <a:t>Maintenance</a:t>
            </a:r>
            <a:r>
              <a:rPr lang="en-US" sz="2400" dirty="0">
                <a:latin typeface="Times New Roman" panose="02020603050405020304" pitchFamily="18" charset="0"/>
                <a:cs typeface="Times New Roman" panose="02020603050405020304" pitchFamily="18" charset="0"/>
              </a:rPr>
              <a:t>,  </a:t>
            </a:r>
            <a:r>
              <a:rPr lang="en-US" sz="2400" dirty="0">
                <a:solidFill>
                  <a:schemeClr val="tx2"/>
                </a:solidFill>
                <a:latin typeface="Times New Roman" panose="02020603050405020304" pitchFamily="18" charset="0"/>
                <a:cs typeface="Times New Roman" panose="02020603050405020304" pitchFamily="18" charset="0"/>
              </a:rPr>
              <a:t>the  evolution  </a:t>
            </a:r>
            <a:r>
              <a:rPr lang="en-US" sz="2400" dirty="0" smtClean="0">
                <a:solidFill>
                  <a:schemeClr val="tx2"/>
                </a:solidFill>
                <a:latin typeface="Times New Roman" panose="02020603050405020304" pitchFamily="18" charset="0"/>
                <a:cs typeface="Times New Roman" panose="02020603050405020304" pitchFamily="18" charset="0"/>
              </a:rPr>
              <a:t>of maintenance  </a:t>
            </a:r>
            <a:r>
              <a:rPr lang="en-US" sz="2400" dirty="0">
                <a:latin typeface="Times New Roman" panose="02020603050405020304" pitchFamily="18" charset="0"/>
                <a:cs typeface="Times New Roman" panose="02020603050405020304" pitchFamily="18" charset="0"/>
              </a:rPr>
              <a:t>since  the  1930’s  can  be  </a:t>
            </a:r>
            <a:r>
              <a:rPr lang="en-US" sz="2400" dirty="0" smtClean="0">
                <a:latin typeface="Times New Roman" panose="02020603050405020304" pitchFamily="18" charset="0"/>
                <a:cs typeface="Times New Roman" panose="02020603050405020304" pitchFamily="18" charset="0"/>
              </a:rPr>
              <a:t>traced through  </a:t>
            </a:r>
            <a:r>
              <a:rPr lang="en-US" sz="2400" dirty="0">
                <a:solidFill>
                  <a:srgbClr val="FF0000"/>
                </a:solidFill>
                <a:latin typeface="Times New Roman" panose="02020603050405020304" pitchFamily="18" charset="0"/>
                <a:cs typeface="Times New Roman" panose="02020603050405020304" pitchFamily="18" charset="0"/>
              </a:rPr>
              <a:t>three  generations.  </a:t>
            </a: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distinction between  </a:t>
            </a:r>
            <a:r>
              <a:rPr lang="en-US" sz="2400" dirty="0">
                <a:latin typeface="Times New Roman" panose="02020603050405020304" pitchFamily="18" charset="0"/>
                <a:cs typeface="Times New Roman" panose="02020603050405020304" pitchFamily="18" charset="0"/>
              </a:rPr>
              <a:t>these  generations  depends  up  </a:t>
            </a:r>
            <a:r>
              <a:rPr lang="en-US" sz="2400" dirty="0" smtClean="0">
                <a:latin typeface="Times New Roman" panose="02020603050405020304" pitchFamily="18" charset="0"/>
                <a:cs typeface="Times New Roman" panose="02020603050405020304" pitchFamily="18" charset="0"/>
              </a:rPr>
              <a:t>on basically </a:t>
            </a:r>
            <a:r>
              <a:rPr lang="en-US" sz="2400" dirty="0">
                <a:latin typeface="Times New Roman" panose="02020603050405020304" pitchFamily="18" charset="0"/>
                <a:cs typeface="Times New Roman" panose="02020603050405020304" pitchFamily="18" charset="0"/>
              </a:rPr>
              <a:t>three technical factors</a:t>
            </a:r>
            <a:r>
              <a:rPr lang="en-US" sz="2400" dirty="0" smtClean="0">
                <a:latin typeface="Times New Roman" panose="02020603050405020304" pitchFamily="18" charset="0"/>
                <a:cs typeface="Times New Roman" panose="02020603050405020304" pitchFamily="18" charset="0"/>
              </a:rPr>
              <a:t>:</a:t>
            </a:r>
          </a:p>
          <a:p>
            <a:pPr lvl="2">
              <a:lnSpc>
                <a:spcPct val="150000"/>
              </a:lnSpc>
              <a:buFont typeface="Wingdings" panose="05000000000000000000" pitchFamily="2" charset="2"/>
              <a:buChar char="ü"/>
            </a:pPr>
            <a:r>
              <a:rPr lang="en-US" sz="1950" dirty="0">
                <a:latin typeface="Times New Roman" panose="02020603050405020304" pitchFamily="18" charset="0"/>
                <a:cs typeface="Times New Roman" panose="02020603050405020304" pitchFamily="18" charset="0"/>
              </a:rPr>
              <a:t>Growing expectations of maintenance,</a:t>
            </a:r>
          </a:p>
          <a:p>
            <a:pPr lvl="2">
              <a:lnSpc>
                <a:spcPct val="150000"/>
              </a:lnSpc>
              <a:buFont typeface="Wingdings" panose="05000000000000000000" pitchFamily="2" charset="2"/>
              <a:buChar char="ü"/>
            </a:pPr>
            <a:r>
              <a:rPr lang="en-US" sz="1950" dirty="0">
                <a:latin typeface="Times New Roman" panose="02020603050405020304" pitchFamily="18" charset="0"/>
                <a:cs typeface="Times New Roman" panose="02020603050405020304" pitchFamily="18" charset="0"/>
              </a:rPr>
              <a:t>Changing </a:t>
            </a:r>
            <a:r>
              <a:rPr lang="en-US" sz="1950" dirty="0">
                <a:latin typeface="Times New Roman" panose="02020603050405020304" pitchFamily="18" charset="0"/>
                <a:cs typeface="Times New Roman" panose="02020603050405020304" pitchFamily="18" charset="0"/>
              </a:rPr>
              <a:t>view on equipment failures, and </a:t>
            </a:r>
          </a:p>
          <a:p>
            <a:pPr lvl="2">
              <a:lnSpc>
                <a:spcPct val="150000"/>
              </a:lnSpc>
              <a:buFont typeface="Wingdings" panose="05000000000000000000" pitchFamily="2" charset="2"/>
              <a:buChar char="ü"/>
            </a:pPr>
            <a:r>
              <a:rPr lang="en-US" sz="1950" dirty="0">
                <a:latin typeface="Times New Roman" panose="02020603050405020304" pitchFamily="18" charset="0"/>
                <a:cs typeface="Times New Roman" panose="02020603050405020304" pitchFamily="18" charset="0"/>
              </a:rPr>
              <a:t>Changing </a:t>
            </a:r>
            <a:r>
              <a:rPr lang="en-US" sz="1950" dirty="0">
                <a:latin typeface="Times New Roman" panose="02020603050405020304" pitchFamily="18" charset="0"/>
                <a:cs typeface="Times New Roman" panose="02020603050405020304" pitchFamily="18" charset="0"/>
              </a:rPr>
              <a:t>maintenance techniques</a:t>
            </a:r>
          </a:p>
        </p:txBody>
      </p:sp>
      <p:sp>
        <p:nvSpPr>
          <p:cNvPr id="4" name="Slide Number Placeholder 3"/>
          <p:cNvSpPr>
            <a:spLocks noGrp="1"/>
          </p:cNvSpPr>
          <p:nvPr>
            <p:ph type="sldNum" sz="quarter" idx="12"/>
          </p:nvPr>
        </p:nvSpPr>
        <p:spPr/>
        <p:txBody>
          <a:bodyPr/>
          <a:lstStyle/>
          <a:p>
            <a:r>
              <a:rPr lang="en-US" sz="1350" dirty="0"/>
              <a:t>7</a:t>
            </a:r>
            <a:endParaRPr lang="en-US" sz="1350" dirty="0"/>
          </a:p>
        </p:txBody>
      </p:sp>
    </p:spTree>
    <p:extLst>
      <p:ext uri="{BB962C8B-B14F-4D97-AF65-F5344CB8AC3E}">
        <p14:creationId xmlns:p14="http://schemas.microsoft.com/office/powerpoint/2010/main" val="3587496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5810" y="1103959"/>
            <a:ext cx="7269480" cy="4709321"/>
          </a:xfrm>
          <a:prstGeom prst="rect">
            <a:avLst/>
          </a:prstGeom>
        </p:spPr>
      </p:pic>
      <p:sp>
        <p:nvSpPr>
          <p:cNvPr id="3" name="Slide Number Placeholder 2"/>
          <p:cNvSpPr>
            <a:spLocks noGrp="1"/>
          </p:cNvSpPr>
          <p:nvPr>
            <p:ph type="sldNum" sz="quarter" idx="12"/>
          </p:nvPr>
        </p:nvSpPr>
        <p:spPr/>
        <p:txBody>
          <a:bodyPr/>
          <a:lstStyle/>
          <a:p>
            <a:r>
              <a:rPr lang="en-US" sz="1350" dirty="0"/>
              <a:t>8</a:t>
            </a:r>
            <a:endParaRPr lang="en-US" sz="1350" dirty="0"/>
          </a:p>
        </p:txBody>
      </p:sp>
    </p:spTree>
    <p:extLst>
      <p:ext uri="{BB962C8B-B14F-4D97-AF65-F5344CB8AC3E}">
        <p14:creationId xmlns:p14="http://schemas.microsoft.com/office/powerpoint/2010/main" val="4134437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1264</TotalTime>
  <Words>2166</Words>
  <Application>Microsoft Office PowerPoint</Application>
  <PresentationFormat>On-screen Show (4:3)</PresentationFormat>
  <Paragraphs>302</Paragraphs>
  <Slides>42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Calibri Light</vt:lpstr>
      <vt:lpstr>Perpetua</vt:lpstr>
      <vt:lpstr>Sabon-Roman</vt:lpstr>
      <vt:lpstr>Times New Roman</vt:lpstr>
      <vt:lpstr>Wingdings</vt:lpstr>
      <vt:lpstr>Office Theme</vt:lpstr>
      <vt:lpstr>Maintenance and Installation of  Machinery                                                   </vt:lpstr>
      <vt:lpstr>Chapter one   Introduction to maintenance and Installation of machinery </vt:lpstr>
      <vt:lpstr>Second Generation </vt:lpstr>
      <vt:lpstr>Third Generation </vt:lpstr>
      <vt:lpstr>PowerPoint Presentation</vt:lpstr>
      <vt:lpstr>Con..</vt:lpstr>
      <vt:lpstr>PowerPoint Presentation</vt:lpstr>
      <vt:lpstr>1.2 Trends in the Evolution of Maintenance</vt:lpstr>
      <vt:lpstr>PowerPoint Presentation</vt:lpstr>
      <vt:lpstr>Changing maintenance techniques </vt:lpstr>
      <vt:lpstr>1.3 Maintenance Objectives</vt:lpstr>
      <vt:lpstr>Basic  Maintenance Objectives </vt:lpstr>
      <vt:lpstr>PowerPoint Presentation</vt:lpstr>
      <vt:lpstr>1.4 Types of Maintenance</vt:lpstr>
      <vt:lpstr>PowerPoint Presentation</vt:lpstr>
      <vt:lpstr>PowerPoint Presentation</vt:lpstr>
      <vt:lpstr>PowerPoint Presentation</vt:lpstr>
      <vt:lpstr>Cont..</vt:lpstr>
      <vt:lpstr>Con…</vt:lpstr>
      <vt:lpstr>PowerPoint Presentation</vt:lpstr>
      <vt:lpstr>PowerPoint Presentation</vt:lpstr>
      <vt:lpstr>Predictive Maintenance (PDM)</vt:lpstr>
      <vt:lpstr>PowerPoint Presentation</vt:lpstr>
      <vt:lpstr>PowerPoint Presentation</vt:lpstr>
      <vt:lpstr>PowerPoint Presentation</vt:lpstr>
      <vt:lpstr>Disadvantages of Corrective Maintenance</vt:lpstr>
      <vt:lpstr>Maintenance Costs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Reading assignment  Difference between Maintenance and Repair ???    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dc:title>
  <dc:creator>melkie</dc:creator>
  <cp:lastModifiedBy>Ethiopia</cp:lastModifiedBy>
  <cp:revision>121</cp:revision>
  <dcterms:created xsi:type="dcterms:W3CDTF">2018-03-14T17:48:21Z</dcterms:created>
  <dcterms:modified xsi:type="dcterms:W3CDTF">2020-02-27T07:18:26Z</dcterms:modified>
</cp:coreProperties>
</file>