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712" r:id="rId4"/>
    <p:sldMasterId id="2147483724" r:id="rId5"/>
  </p:sldMasterIdLst>
  <p:notesMasterIdLst>
    <p:notesMasterId r:id="rId49"/>
  </p:notesMasterIdLst>
  <p:sldIdLst>
    <p:sldId id="305" r:id="rId6"/>
    <p:sldId id="306" r:id="rId7"/>
    <p:sldId id="259" r:id="rId8"/>
    <p:sldId id="307" r:id="rId9"/>
    <p:sldId id="335" r:id="rId10"/>
    <p:sldId id="322" r:id="rId11"/>
    <p:sldId id="308" r:id="rId12"/>
    <p:sldId id="323" r:id="rId13"/>
    <p:sldId id="309" r:id="rId14"/>
    <p:sldId id="330" r:id="rId15"/>
    <p:sldId id="336" r:id="rId16"/>
    <p:sldId id="339" r:id="rId17"/>
    <p:sldId id="359" r:id="rId18"/>
    <p:sldId id="357" r:id="rId19"/>
    <p:sldId id="342" r:id="rId20"/>
    <p:sldId id="344" r:id="rId21"/>
    <p:sldId id="346" r:id="rId22"/>
    <p:sldId id="349" r:id="rId23"/>
    <p:sldId id="351" r:id="rId24"/>
    <p:sldId id="352" r:id="rId25"/>
    <p:sldId id="353" r:id="rId26"/>
    <p:sldId id="355" r:id="rId27"/>
    <p:sldId id="356" r:id="rId28"/>
    <p:sldId id="331" r:id="rId29"/>
    <p:sldId id="332" r:id="rId30"/>
    <p:sldId id="315" r:id="rId31"/>
    <p:sldId id="329" r:id="rId32"/>
    <p:sldId id="264" r:id="rId33"/>
    <p:sldId id="310" r:id="rId34"/>
    <p:sldId id="311" r:id="rId35"/>
    <p:sldId id="324" r:id="rId36"/>
    <p:sldId id="270" r:id="rId37"/>
    <p:sldId id="325" r:id="rId38"/>
    <p:sldId id="272" r:id="rId39"/>
    <p:sldId id="313" r:id="rId40"/>
    <p:sldId id="326" r:id="rId41"/>
    <p:sldId id="327" r:id="rId42"/>
    <p:sldId id="316" r:id="rId43"/>
    <p:sldId id="317" r:id="rId44"/>
    <p:sldId id="318" r:id="rId45"/>
    <p:sldId id="319" r:id="rId46"/>
    <p:sldId id="320" r:id="rId47"/>
    <p:sldId id="334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9" autoAdjust="0"/>
    <p:restoredTop sz="94660"/>
  </p:normalViewPr>
  <p:slideViewPr>
    <p:cSldViewPr>
      <p:cViewPr varScale="1">
        <p:scale>
          <a:sx n="66" d="100"/>
          <a:sy n="66" d="100"/>
        </p:scale>
        <p:origin x="156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26880-0D2E-4643-831F-BA4D781DAF4D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1A21F-7BF2-4686-A7BD-D2D8E60D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6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cs typeface="Arial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62B35F69-9B5A-46DE-BFA3-E335C12EAB38}" type="slidenum">
              <a:rPr lang="en-US" altLang="en-US">
                <a:solidFill>
                  <a:prstClr val="black"/>
                </a:solidFill>
              </a:rPr>
              <a:pPr/>
              <a:t>28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1A21F-7BF2-4686-A7BD-D2D8E60D2D8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69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cs typeface="Arial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3389C58-684F-4126-9162-76F8AF9C6CC9}" type="slidenum">
              <a:rPr lang="en-US" altLang="en-US">
                <a:solidFill>
                  <a:prstClr val="black"/>
                </a:solidFill>
              </a:rPr>
              <a:pPr/>
              <a:t>34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750E7-093E-45BE-831F-CEF7A30E0C86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3/4/2020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E65A7-16AB-45F3-9C05-A40350F9FD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2865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572FF-CFEA-4EBC-8B1F-596AFB21CF5A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3/4/2020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640B4-3976-46A0-8F0D-78F78A2063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1278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70054-8457-42C1-BC48-FF389E6B60A1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3/4/2020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F2CF8-FD13-437F-9F44-FAD3BC728B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261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750E7-093E-45BE-831F-CEF7A30E0C86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3/4/2020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E65A7-16AB-45F3-9C05-A40350F9FD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7541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D0058-83CE-4154-B747-FD17ADA5B715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3/4/2020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454E5-120D-4BA7-B2ED-6401755603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092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93838-5DE3-4B54-B427-607FC833F615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3/4/2020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9EA8E7A5-4104-4B02-9E6D-3414D681D2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4882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32477-611D-48DD-8A20-A94E531A1C4F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3/4/2020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A4A4B-E55E-4857-BAAD-B808BEBAAB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7695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98620-637C-42FA-88EF-D74FF513BB8A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3/4/2020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35DC3-286F-41AC-9AF3-820AEB9045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5726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F31DF-54C6-4AA3-9E90-A1257426BB96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3/4/2020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99C1B-8526-4FFA-8256-D73AB685CE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6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C457F-E83C-4F5D-9108-D03A9911467B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3/4/2020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034F6-FF7A-4AAC-BDFD-65957F7325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619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BA514-7E93-407E-9280-D117ADF31821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3/4/2020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E842E-0CC3-45B1-B9EC-4FCA9BD876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434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D0058-83CE-4154-B747-FD17ADA5B715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3/4/2020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454E5-120D-4BA7-B2ED-6401755603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71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C1EC1-A450-448B-9A14-8202E2CDEBA4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3/4/2020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8F8EBBFA-CF09-4899-9509-AB0B81AD14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83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572FF-CFEA-4EBC-8B1F-596AFB21CF5A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3/4/2020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640B4-3976-46A0-8F0D-78F78A2063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694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70054-8457-42C1-BC48-FF389E6B60A1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3/4/2020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F2CF8-FD13-437F-9F44-FAD3BC728B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6122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6238"/>
            <a:ext cx="7767638" cy="833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970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750E7-093E-45BE-831F-CEF7A30E0C86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3/4/2020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E65A7-16AB-45F3-9C05-A40350F9FD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3427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D0058-83CE-4154-B747-FD17ADA5B715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3/4/2020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454E5-120D-4BA7-B2ED-6401755603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56779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93838-5DE3-4B54-B427-607FC833F615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3/4/2020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9EA8E7A5-4104-4B02-9E6D-3414D681D2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842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32477-611D-48DD-8A20-A94E531A1C4F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3/4/2020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A4A4B-E55E-4857-BAAD-B808BEBAAB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22052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98620-637C-42FA-88EF-D74FF513BB8A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3/4/2020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35DC3-286F-41AC-9AF3-820AEB9045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09513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F31DF-54C6-4AA3-9E90-A1257426BB96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3/4/2020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99C1B-8526-4FFA-8256-D73AB685CE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5460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93838-5DE3-4B54-B427-607FC833F615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3/4/2020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9EA8E7A5-4104-4B02-9E6D-3414D681D2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017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C457F-E83C-4F5D-9108-D03A9911467B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3/4/2020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034F6-FF7A-4AAC-BDFD-65957F7325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7495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BA514-7E93-407E-9280-D117ADF31821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3/4/2020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E842E-0CC3-45B1-B9EC-4FCA9BD876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9479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C1EC1-A450-448B-9A14-8202E2CDEBA4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3/4/2020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8F8EBBFA-CF09-4899-9509-AB0B81AD14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7994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572FF-CFEA-4EBC-8B1F-596AFB21CF5A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3/4/2020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640B4-3976-46A0-8F0D-78F78A2063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1560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70054-8457-42C1-BC48-FF389E6B60A1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3/4/2020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F2CF8-FD13-437F-9F44-FAD3BC728B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9371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6238"/>
            <a:ext cx="7767638" cy="833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6553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en-US">
              <a:solidFill>
                <a:srgbClr val="FFFFFF"/>
              </a:solidFill>
            </a:endParaRPr>
          </a:p>
        </p:txBody>
      </p:sp>
      <p:sp useBgFill="1">
        <p:nvSpPr>
          <p:cNvPr id="5" name="Rounded Rectangle 4">
            <a:extLst/>
          </p:cNvPr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/>
          </p:cNvPr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/>
          </p:cNvPr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/>
          </p:cNvPr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12" name="Footer Placeholder 16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13" name="Slide Number Placeholder 28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B0B0C6-618F-4EBC-8415-CEAE603DA3DD}" type="slidenum">
              <a:rPr lang="ar-SA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620269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5" name="Footer Placeholder 2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6" name="Slide Number Placeholder 22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53C6E-191A-4DBE-9BC0-704FBDF79436}" type="slidenum">
              <a:rPr lang="ar-SA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5032595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en-US">
              <a:solidFill>
                <a:srgbClr val="FFFFFF"/>
              </a:solidFill>
            </a:endParaRPr>
          </a:p>
        </p:txBody>
      </p:sp>
      <p:sp useBgFill="1">
        <p:nvSpPr>
          <p:cNvPr id="5" name="Rounded Rectangle 4">
            <a:extLst/>
          </p:cNvPr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/>
          </p:cNvPr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/>
          </p:cNvPr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8" name="Rectangle 7">
            <a:extLst/>
          </p:cNvPr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10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11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7F9FCB-02FE-4F90-9E6B-506CE2F01AE9}" type="slidenum">
              <a:rPr lang="ar-SA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24516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6" name="Footer Placeholder 2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7" name="Slide Number Placeholder 22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16597-4553-4E28-8455-56687476CA39}" type="slidenum">
              <a:rPr lang="ar-SA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54844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32477-611D-48DD-8A20-A94E531A1C4F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3/4/2020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A4A4B-E55E-4857-BAAD-B808BEBAAB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6463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8" name="Footer Placeholder 2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9" name="Slide Number Placeholder 22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00C4A-7ACB-4D85-BBF5-E305D9775467}" type="slidenum">
              <a:rPr lang="ar-SA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5963276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4" name="Footer Placeholder 2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5" name="Slide Number Placeholder 22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36BCD-069A-4F87-B9EE-C3FA3E84F3D9}" type="slidenum">
              <a:rPr lang="ar-SA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2774991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3" name="Footer Placeholder 2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4" name="Slide Number Placeholder 22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7A960-4CBF-4661-8BF6-90D7AEA64018}" type="slidenum">
              <a:rPr lang="ar-SA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664729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en-US">
              <a:solidFill>
                <a:srgbClr val="FFFFFF"/>
              </a:solidFill>
            </a:endParaRPr>
          </a:p>
        </p:txBody>
      </p:sp>
      <p:sp useBgFill="1">
        <p:nvSpPr>
          <p:cNvPr id="6" name="Rounded Rectangle 5">
            <a:extLst/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8" name="Footer Placeholder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9" name="Slide Number Placeholder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AFC69C-BFF2-42F9-BB86-A911CA8EECD0}" type="slidenum">
              <a:rPr lang="ar-SA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2381221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/>
          </p:cNvPr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/>
          </p:cNvPr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/>
          </p:cNvPr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9" name="Footer Placeholder 5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10" name="Slide Number Placeholder 6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7D1C4D-EC39-45AC-AD74-BB2B1D40DEBD}" type="slidenum">
              <a:rPr lang="ar-SA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0983802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5" name="Footer Placeholder 2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6" name="Slide Number Placeholder 22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CB2AF-2C35-435F-BAE9-4398AB5BEB51}" type="slidenum">
              <a:rPr lang="ar-SA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1714262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5" name="Footer Placeholder 2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6" name="Slide Number Placeholder 22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664B9-F0D4-4C05-809D-0FAB0543D40A}" type="slidenum">
              <a:rPr lang="ar-SA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2858686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B3B9-0C40-4858-B361-AE2BE0852423}" type="datetimeFigureOut">
              <a:rPr lang="en-US" smtClean="0">
                <a:solidFill>
                  <a:srgbClr val="696464"/>
                </a:solidFill>
              </a:rPr>
              <a:pPr/>
              <a:t>3/4/2020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F3C81D9-FE6E-4F32-AC7F-4C02880147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69299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B3B9-0C40-4858-B361-AE2BE0852423}" type="datetimeFigureOut">
              <a:rPr lang="en-US" smtClean="0">
                <a:solidFill>
                  <a:srgbClr val="696464"/>
                </a:solidFill>
              </a:rPr>
              <a:pPr/>
              <a:t>3/4/2020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C81D9-FE6E-4F32-AC7F-4C02880147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908041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B3B9-0C40-4858-B361-AE2BE0852423}" type="datetimeFigureOut">
              <a:rPr lang="en-US" smtClean="0">
                <a:solidFill>
                  <a:srgbClr val="696464"/>
                </a:solidFill>
              </a:rPr>
              <a:pPr/>
              <a:t>3/4/2020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F3C81D9-FE6E-4F32-AC7F-4C02880147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909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98620-637C-42FA-88EF-D74FF513BB8A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3/4/2020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35DC3-286F-41AC-9AF3-820AEB9045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6766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B3B9-0C40-4858-B361-AE2BE0852423}" type="datetimeFigureOut">
              <a:rPr lang="en-US" smtClean="0">
                <a:solidFill>
                  <a:srgbClr val="696464"/>
                </a:solidFill>
              </a:rPr>
              <a:pPr/>
              <a:t>3/4/2020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C81D9-FE6E-4F32-AC7F-4C02880147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402125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B3B9-0C40-4858-B361-AE2BE0852423}" type="datetimeFigureOut">
              <a:rPr lang="en-US" smtClean="0">
                <a:solidFill>
                  <a:srgbClr val="696464"/>
                </a:solidFill>
              </a:rPr>
              <a:pPr/>
              <a:t>3/4/2020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C81D9-FE6E-4F32-AC7F-4C02880147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19918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B3B9-0C40-4858-B361-AE2BE0852423}" type="datetimeFigureOut">
              <a:rPr lang="en-US" smtClean="0">
                <a:solidFill>
                  <a:srgbClr val="696464"/>
                </a:solidFill>
              </a:rPr>
              <a:pPr/>
              <a:t>3/4/2020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C81D9-FE6E-4F32-AC7F-4C02880147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5009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B3B9-0C40-4858-B361-AE2BE0852423}" type="datetimeFigureOut">
              <a:rPr lang="en-US" smtClean="0">
                <a:solidFill>
                  <a:srgbClr val="696464"/>
                </a:solidFill>
              </a:rPr>
              <a:pPr/>
              <a:t>3/4/2020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C81D9-FE6E-4F32-AC7F-4C02880147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6312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B3B9-0C40-4858-B361-AE2BE0852423}" type="datetimeFigureOut">
              <a:rPr lang="en-US" smtClean="0">
                <a:solidFill>
                  <a:srgbClr val="696464"/>
                </a:solidFill>
              </a:rPr>
              <a:pPr/>
              <a:t>3/4/2020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C81D9-FE6E-4F32-AC7F-4C02880147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077749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B3B9-0C40-4858-B361-AE2BE0852423}" type="datetimeFigureOut">
              <a:rPr lang="en-US" smtClean="0">
                <a:solidFill>
                  <a:srgbClr val="696464"/>
                </a:solidFill>
              </a:rPr>
              <a:pPr/>
              <a:t>3/4/2020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F3C81D9-FE6E-4F32-AC7F-4C02880147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001892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B3B9-0C40-4858-B361-AE2BE0852423}" type="datetimeFigureOut">
              <a:rPr lang="en-US" smtClean="0">
                <a:solidFill>
                  <a:srgbClr val="696464"/>
                </a:solidFill>
              </a:rPr>
              <a:pPr/>
              <a:t>3/4/2020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C81D9-FE6E-4F32-AC7F-4C02880147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5682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B3B9-0C40-4858-B361-AE2BE0852423}" type="datetimeFigureOut">
              <a:rPr lang="en-US" smtClean="0">
                <a:solidFill>
                  <a:srgbClr val="696464"/>
                </a:solidFill>
              </a:rPr>
              <a:pPr/>
              <a:t>3/4/2020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C81D9-FE6E-4F32-AC7F-4C02880147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084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F31DF-54C6-4AA3-9E90-A1257426BB96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3/4/2020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99C1B-8526-4FFA-8256-D73AB685CE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203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C457F-E83C-4F5D-9108-D03A9911467B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3/4/2020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034F6-FF7A-4AAC-BDFD-65957F7325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944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BA514-7E93-407E-9280-D117ADF31821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3/4/2020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E842E-0CC3-45B1-B9EC-4FCA9BD876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060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C1EC1-A450-448B-9A14-8202E2CDEBA4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3/4/2020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8F8EBBFA-CF09-4899-9509-AB0B81AD14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523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A4ECD4-7D15-4FA1-A6F7-E8E4AFB7B1BA}" type="datetimeFigureOut">
              <a:rPr lang="en-US">
                <a:solidFill>
                  <a:srgbClr val="69646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3/4/2020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algn="ctr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7B67BB-5701-4D14-9560-8A11419D2E29}" type="slidenum">
              <a:rPr lang="en-US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0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A4ECD4-7D15-4FA1-A6F7-E8E4AFB7B1BA}" type="datetimeFigureOut">
              <a:rPr lang="en-US">
                <a:solidFill>
                  <a:srgbClr val="69646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3/4/2020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algn="ctr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7B67BB-5701-4D14-9560-8A11419D2E29}" type="slidenum">
              <a:rPr lang="en-US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23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A4ECD4-7D15-4FA1-A6F7-E8E4AFB7B1BA}" type="datetimeFigureOut">
              <a:rPr lang="en-US">
                <a:solidFill>
                  <a:srgbClr val="69646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3/4/2020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algn="ctr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7B67BB-5701-4D14-9560-8A11419D2E29}" type="slidenum">
              <a:rPr lang="en-US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15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en-US">
              <a:solidFill>
                <a:srgbClr val="FFFFFF"/>
              </a:solidFill>
            </a:endParaRPr>
          </a:p>
        </p:txBody>
      </p:sp>
      <p:sp useBgFill="1">
        <p:nvSpPr>
          <p:cNvPr id="8" name="Rounded Rectangle 7">
            <a:extLst/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solidFill>
                  <a:schemeClr val="tx2"/>
                </a:solidFill>
                <a:ea typeface="+mn-ea"/>
                <a:cs typeface="Angsana New" pitchFamily="18" charset="-34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3" name="Footer Placeholder 2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solidFill>
                  <a:schemeClr val="tx2"/>
                </a:solidFill>
                <a:ea typeface="+mn-ea"/>
                <a:cs typeface="Angsana New" pitchFamily="18" charset="-34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23" name="Slide Number Placeholder 22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kumimoji="0" sz="1400" smtClean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D79354-3870-4872-895F-657C8A86ACD3}" type="slidenum">
              <a:rPr lang="ar-SA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35148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Cordia New" pitchFamily="34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Cordia New" pitchFamily="34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Cordia New" pitchFamily="34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Cordia New" pitchFamily="34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Cordia New" pitchFamily="34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Cordia New" pitchFamily="34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Cordia New" pitchFamily="34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Cordia New" pitchFamily="34" charset="-34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Angsana New" pitchFamily="18" charset="-120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Angsana New" pitchFamily="18" charset="-120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5B7B1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Angsana New" pitchFamily="18" charset="-120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8CADAE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Angsana New" pitchFamily="18" charset="-120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8CADAE"/>
        </a:buClr>
        <a:buChar char="o"/>
        <a:defRPr sz="2000" kern="1200">
          <a:solidFill>
            <a:schemeClr val="tx1"/>
          </a:solidFill>
          <a:latin typeface="+mn-lt"/>
          <a:ea typeface="Angsana New" pitchFamily="18" charset="-120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9F7B3B9-0C40-4858-B361-AE2BE0852423}" type="datetimeFigureOut">
              <a:rPr lang="en-US" smtClean="0">
                <a:solidFill>
                  <a:srgbClr val="696464"/>
                </a:solidFill>
              </a:rPr>
              <a:pPr/>
              <a:t>3/4/2020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F3C81D9-FE6E-4F32-AC7F-4C02880147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596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>
            <a:extLst/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9316" y="4464424"/>
            <a:ext cx="8154988" cy="1371599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latin typeface="+mn-lt"/>
                <a:ea typeface="Times New Roman"/>
              </a:rPr>
              <a:t>: </a:t>
            </a:r>
            <a:r>
              <a:rPr lang="en-GB" altLang="en-US" sz="3600" b="1" dirty="0">
                <a:solidFill>
                  <a:prstClr val="black"/>
                </a:solidFill>
                <a:latin typeface="+mn-lt"/>
              </a:rPr>
              <a:t>Introduction to Entrepreneurship </a:t>
            </a:r>
            <a:r>
              <a:rPr lang="en-US" dirty="0" smtClean="0">
                <a:latin typeface="+mn-lt"/>
                <a:ea typeface="Times New Roman"/>
              </a:rPr>
              <a:t>for </a:t>
            </a:r>
            <a:r>
              <a:rPr lang="en-US" dirty="0">
                <a:latin typeface="+mn-lt"/>
                <a:ea typeface="Times New Roman"/>
              </a:rPr>
              <a:t>engineers</a:t>
            </a:r>
            <a:r>
              <a:rPr lang="en-US" b="1" dirty="0">
                <a:latin typeface="+mn-lt"/>
                <a:ea typeface="Times New Roman"/>
              </a:rPr>
              <a:t> </a:t>
            </a:r>
            <a:endParaRPr b="1" dirty="0">
              <a:solidFill>
                <a:srgbClr val="000066"/>
              </a:solidFill>
              <a:latin typeface="+mn-lt"/>
              <a:cs typeface="Tahoma" panose="020B0604030504040204" pitchFamily="34" charset="0"/>
            </a:endParaRPr>
          </a:p>
        </p:txBody>
      </p:sp>
      <p:sp>
        <p:nvSpPr>
          <p:cNvPr id="6147" name="Slide Number Placeholder 1"/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7747884D-FFA0-4D5C-A28D-F80DE5A8A4A0}" type="slidenum">
              <a:rPr lang="ar-SA" altLang="en-US"/>
              <a:pPr/>
              <a:t>1</a:t>
            </a:fld>
            <a:endParaRPr lang="th-TH" alt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441450" y="3432175"/>
            <a:ext cx="6962775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smtClean="0">
                <a:solidFill>
                  <a:srgbClr val="FF0000"/>
                </a:solidFill>
                <a:latin typeface="Perpetua" pitchFamily="18" charset="0"/>
                <a:cs typeface="Tahoma" pitchFamily="34" charset="0"/>
              </a:rPr>
              <a:t>Lecture 1</a:t>
            </a:r>
          </a:p>
        </p:txBody>
      </p:sp>
      <p:sp>
        <p:nvSpPr>
          <p:cNvPr id="6" name="Rectangle 4">
            <a:extLst/>
          </p:cNvPr>
          <p:cNvSpPr>
            <a:spLocks noChangeArrowheads="1"/>
          </p:cNvSpPr>
          <p:nvPr/>
        </p:nvSpPr>
        <p:spPr bwMode="auto">
          <a:xfrm>
            <a:off x="92075" y="1524000"/>
            <a:ext cx="8915400" cy="14478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4400" dirty="0" smtClean="0">
                <a:solidFill>
                  <a:schemeClr val="bg1"/>
                </a:solidFill>
                <a:ea typeface="Times New Roman"/>
              </a:rPr>
              <a:t>Entrepreneurship </a:t>
            </a:r>
            <a:r>
              <a:rPr kumimoji="1" lang="en-US" sz="4400" dirty="0">
                <a:solidFill>
                  <a:schemeClr val="bg1"/>
                </a:solidFill>
                <a:ea typeface="Times New Roman"/>
              </a:rPr>
              <a:t>for engineers</a:t>
            </a:r>
            <a:r>
              <a:rPr kumimoji="1" lang="en-US" sz="4400" b="1" dirty="0">
                <a:solidFill>
                  <a:schemeClr val="bg1"/>
                </a:solidFill>
                <a:ea typeface="Times New Roman"/>
              </a:rPr>
              <a:t> </a:t>
            </a:r>
            <a:endParaRPr kumimoji="1" lang="en-US" sz="5400" b="1" dirty="0" smtClean="0">
              <a:solidFill>
                <a:schemeClr val="bg1"/>
              </a:solidFill>
              <a:ea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Perpetua" pitchFamily="18" charset="0"/>
                <a:cs typeface="Tahoma" pitchFamily="34" charset="0"/>
              </a:rPr>
              <a:t>(IEng5242)</a:t>
            </a:r>
            <a:endParaRPr lang="en-US" sz="3600" b="1" dirty="0">
              <a:solidFill>
                <a:schemeClr val="bg1"/>
              </a:solidFill>
              <a:latin typeface="Perpetua" pitchFamily="18" charset="0"/>
              <a:cs typeface="Tahoma" pitchFamily="34" charset="0"/>
            </a:endParaRPr>
          </a:p>
        </p:txBody>
      </p:sp>
      <p:pic>
        <p:nvPicPr>
          <p:cNvPr id="6150" name="Picture 5" descr="C:\Users\Addisu\Pictures\Debre_Marko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57163"/>
            <a:ext cx="1243012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2"/>
          <p:cNvSpPr txBox="1">
            <a:spLocks noChangeArrowheads="1"/>
          </p:cNvSpPr>
          <p:nvPr/>
        </p:nvSpPr>
        <p:spPr bwMode="auto">
          <a:xfrm>
            <a:off x="1647825" y="177800"/>
            <a:ext cx="5776913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>
              <a:defRPr kumimoji="1" sz="2000">
                <a:solidFill>
                  <a:schemeClr val="tx1"/>
                </a:solidFill>
                <a:latin typeface="Times New Roman" pitchFamily="18" charset="0"/>
                <a:ea typeface="Angsana New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itchFamily="18" charset="0"/>
                <a:ea typeface="Angsana New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itchFamily="18" charset="0"/>
                <a:ea typeface="Angsana New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itchFamily="18" charset="0"/>
                <a:ea typeface="Angsana New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itchFamily="18" charset="0"/>
                <a:ea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Angsana New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600" b="1" dirty="0" smtClean="0">
                <a:solidFill>
                  <a:srgbClr val="00B050"/>
                </a:solidFill>
                <a:latin typeface="Perpetua" pitchFamily="18" charset="0"/>
                <a:cs typeface="Tahoma" pitchFamily="34" charset="0"/>
              </a:rPr>
              <a:t>School of Mechanical and </a:t>
            </a:r>
            <a:r>
              <a:rPr kumimoji="0" lang="en-US" altLang="en-US" sz="3600" b="1" dirty="0" smtClean="0">
                <a:solidFill>
                  <a:srgbClr val="00B050"/>
                </a:solidFill>
                <a:latin typeface="Perpetua" pitchFamily="18" charset="0"/>
                <a:cs typeface="Tahoma" pitchFamily="34" charset="0"/>
              </a:rPr>
              <a:t>Industrial </a:t>
            </a:r>
            <a:r>
              <a:rPr kumimoji="0" lang="en-US" altLang="en-US" sz="3600" b="1" dirty="0" smtClean="0">
                <a:solidFill>
                  <a:srgbClr val="00B050"/>
                </a:solidFill>
                <a:latin typeface="Perpetua" pitchFamily="18" charset="0"/>
                <a:cs typeface="Tahoma" pitchFamily="34" charset="0"/>
              </a:rPr>
              <a:t>Engineering</a:t>
            </a:r>
            <a:endParaRPr kumimoji="0" lang="en-US" altLang="en-US" sz="3600" b="1" dirty="0" smtClean="0">
              <a:solidFill>
                <a:srgbClr val="00B050"/>
              </a:solidFill>
              <a:latin typeface="Perpetua" pitchFamily="18" charset="0"/>
              <a:cs typeface="Tahoma" pitchFamily="34" charset="0"/>
            </a:endParaRPr>
          </a:p>
        </p:txBody>
      </p:sp>
      <p:pic>
        <p:nvPicPr>
          <p:cNvPr id="6152" name="Picture 5" descr="C:\Users\Addisu\Pictures\Debre_Marko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8" y="101600"/>
            <a:ext cx="1300162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/>
          </p:cNvPr>
          <p:cNvSpPr txBox="1">
            <a:spLocks noChangeArrowheads="1"/>
          </p:cNvSpPr>
          <p:nvPr/>
        </p:nvSpPr>
        <p:spPr bwMode="auto">
          <a:xfrm>
            <a:off x="298450" y="6151563"/>
            <a:ext cx="8240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144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Perpetua" pitchFamily="18" charset="0"/>
                <a:ea typeface="+mj-ea"/>
                <a:cs typeface="Tahoma" pitchFamily="34" charset="0"/>
              </a:rPr>
              <a:t>February: </a:t>
            </a:r>
            <a:r>
              <a:rPr lang="en-US" sz="2400" b="1" dirty="0" smtClean="0">
                <a:solidFill>
                  <a:srgbClr val="000000"/>
                </a:solidFill>
                <a:latin typeface="Perpetua" pitchFamily="18" charset="0"/>
                <a:ea typeface="+mj-ea"/>
                <a:cs typeface="Tahoma" pitchFamily="34" charset="0"/>
              </a:rPr>
              <a:t>2020</a:t>
            </a:r>
            <a:endParaRPr lang="en-US" sz="2400" b="1" dirty="0">
              <a:solidFill>
                <a:srgbClr val="000000"/>
              </a:solidFill>
              <a:latin typeface="Perpetua" pitchFamily="18" charset="0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53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691" y="228600"/>
            <a:ext cx="7772400" cy="914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+mn-lt"/>
              </a:rPr>
              <a:t>Cont…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90600"/>
            <a:ext cx="8458200" cy="56388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33400" y="1828800"/>
            <a:ext cx="2286000" cy="1219200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 pitchFamily="18" charset="0"/>
              </a:rPr>
              <a:t>Entrepreneur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200400" y="1808018"/>
            <a:ext cx="2895600" cy="12192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Entrepreneurship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553200" y="1828800"/>
            <a:ext cx="1828800" cy="12192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Enterprise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647700" y="3505200"/>
            <a:ext cx="2057400" cy="7620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The person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3543300" y="3505200"/>
            <a:ext cx="2209800" cy="7620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The process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6338455" y="3505200"/>
            <a:ext cx="2286000" cy="7620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The outcome</a:t>
            </a:r>
          </a:p>
        </p:txBody>
      </p:sp>
      <p:sp>
        <p:nvSpPr>
          <p:cNvPr id="13" name="Right Arrow 12"/>
          <p:cNvSpPr/>
          <p:nvPr/>
        </p:nvSpPr>
        <p:spPr bwMode="auto">
          <a:xfrm>
            <a:off x="2836718" y="2362200"/>
            <a:ext cx="381000" cy="228600"/>
          </a:xfrm>
          <a:prstGeom prst="rightArrow">
            <a:avLst/>
          </a:prstGeom>
          <a:solidFill>
            <a:srgbClr val="4F81BD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6096000" y="2355272"/>
            <a:ext cx="419100" cy="235527"/>
          </a:xfrm>
          <a:prstGeom prst="rightArrow">
            <a:avLst/>
          </a:prstGeom>
          <a:solidFill>
            <a:srgbClr val="4F81BD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52400" y="6248400"/>
            <a:ext cx="457200" cy="457200"/>
          </a:xfrm>
          <a:prstGeom prst="ellipse">
            <a:avLst/>
          </a:prstGeom>
          <a:solidFill>
            <a:srgbClr val="D16349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5B313-3D9D-4A70-A591-1C1250C82D51}" type="slidenum">
              <a:rPr kumimoji="0" lang="ar-SA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h-TH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3523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838200"/>
          </a:xfrm>
        </p:spPr>
        <p:txBody>
          <a:bodyPr/>
          <a:lstStyle/>
          <a:p>
            <a:pPr algn="ctr"/>
            <a:r>
              <a:rPr lang="en-US" sz="3600" b="1" i="1" dirty="0">
                <a:solidFill>
                  <a:srgbClr val="FF0000"/>
                </a:solidFill>
                <a:latin typeface="+mn-lt"/>
              </a:rPr>
              <a:t>Factors Influencing Entrepreneurship</a:t>
            </a:r>
            <a:endParaRPr lang="en-US" sz="4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153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52400" y="6248400"/>
            <a:ext cx="457200" cy="457200"/>
          </a:xfrm>
          <a:prstGeom prst="ellipse">
            <a:avLst/>
          </a:prstGeom>
          <a:solidFill>
            <a:srgbClr val="D16349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5B313-3D9D-4A70-A591-1C1250C82D51}" type="slidenum">
              <a:rPr kumimoji="0" lang="ar-SA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h-TH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2058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381000"/>
            <a:ext cx="8382000" cy="48768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term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Entrepreneur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distinguished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other terms which are very close to each other: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583" b="55475"/>
          <a:stretch/>
        </p:blipFill>
        <p:spPr>
          <a:xfrm>
            <a:off x="533400" y="1828800"/>
            <a:ext cx="8225971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2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37" b="8487"/>
          <a:stretch/>
        </p:blipFill>
        <p:spPr>
          <a:xfrm>
            <a:off x="304800" y="762000"/>
            <a:ext cx="8549148" cy="4648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98036" y="5943600"/>
            <a:ext cx="6162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NewRoman"/>
              </a:rPr>
              <a:t>Figure 1.2: The Entrepreneur and related terms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92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533400"/>
            <a:ext cx="8153400" cy="54864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Entrepreneurs should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unify the leadership skills and the managerial abilities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the doing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 of others: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76400"/>
            <a:ext cx="828006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1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6200"/>
            <a:ext cx="8686800" cy="6781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15000" y="286434"/>
            <a:ext cx="2971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Entrepreneur builds new structures as well as in newly founded business units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384473"/>
            <a:ext cx="3200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Kind of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0" y="4267200"/>
            <a:ext cx="1981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a new </a:t>
            </a:r>
            <a:r>
              <a:rPr lang="en-US" dirty="0" smtClean="0"/>
              <a:t>project, </a:t>
            </a:r>
            <a:r>
              <a:rPr lang="en-US" dirty="0"/>
              <a:t>Entrepreneurship may be needed, especially when the company enters into new fields of business 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5334000"/>
            <a:ext cx="31423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Entrepreneurship is needed </a:t>
            </a:r>
            <a:r>
              <a:rPr lang="en-US" dirty="0" smtClean="0"/>
              <a:t>in SME as they are </a:t>
            </a:r>
            <a:r>
              <a:rPr lang="en-US" dirty="0"/>
              <a:t>not as specialized as compared to large corporations. </a:t>
            </a:r>
          </a:p>
        </p:txBody>
      </p:sp>
    </p:spTree>
    <p:extLst>
      <p:ext uri="{BB962C8B-B14F-4D97-AF65-F5344CB8AC3E}">
        <p14:creationId xmlns:p14="http://schemas.microsoft.com/office/powerpoint/2010/main" val="279936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Process of Entrepreneurship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990600"/>
            <a:ext cx="8534400" cy="5029200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Entrepreneurship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understood as a process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71600"/>
            <a:ext cx="8991600" cy="536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0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457200"/>
            <a:ext cx="8305800" cy="55626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opportunity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considered as a possibility to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introduce a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market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offering.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 however are not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readily existing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visible for everybody,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for an Entrepreneur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right timing may be a critical factor!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Entrepreneur has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recognize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existing economic imbalances as a prerequisite for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opportunity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This depends very much on the experiences and know-how of people to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industry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markets and their customers, as well as competitive forces and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they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together.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Entrepreneur has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evaluate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gathered information and to sort out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 where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costs are too high. When this decision is made, the Entrepreneur will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become more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formal and will continue with a feasibility study, especially in case of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innovative market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offerings.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Finally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Entrepreneur has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use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opportunity and to start a new company, to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a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branch office in the foreign market, to start a new business unit etc.</a:t>
            </a:r>
          </a:p>
        </p:txBody>
      </p:sp>
    </p:spTree>
    <p:extLst>
      <p:ext uri="{BB962C8B-B14F-4D97-AF65-F5344CB8AC3E}">
        <p14:creationId xmlns:p14="http://schemas.microsoft.com/office/powerpoint/2010/main" val="290757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371" y="304800"/>
            <a:ext cx="7772400" cy="715962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Entrepreneurial Ecosystem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71" y="1371600"/>
            <a:ext cx="7924800" cy="560973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52400" y="908295"/>
            <a:ext cx="77724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Societal Entrepreneurial Ecosystem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83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743" y="457200"/>
            <a:ext cx="7772400" cy="639762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Entrepreneurial Ecosystem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71600"/>
            <a:ext cx="8153400" cy="42672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makes the Entrepreneur successful?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riving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forces and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restraining forces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affect the Entrepreneur</a:t>
            </a:r>
          </a:p>
        </p:txBody>
      </p:sp>
    </p:spTree>
    <p:extLst>
      <p:ext uri="{BB962C8B-B14F-4D97-AF65-F5344CB8AC3E}">
        <p14:creationId xmlns:p14="http://schemas.microsoft.com/office/powerpoint/2010/main" val="418878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762000"/>
          </a:xfrm>
          <a:solidFill>
            <a:schemeClr val="bg2"/>
          </a:solidFill>
          <a:ln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+mn-lt"/>
              </a:rPr>
              <a:t>C</a:t>
            </a:r>
            <a:r>
              <a:rPr lang="en-US" sz="4800" dirty="0" smtClean="0">
                <a:solidFill>
                  <a:srgbClr val="FF0000"/>
                </a:solidFill>
                <a:latin typeface="+mn-lt"/>
              </a:rPr>
              <a:t>ourse </a:t>
            </a:r>
            <a:r>
              <a:rPr lang="en-US" sz="4800" dirty="0">
                <a:solidFill>
                  <a:srgbClr val="FF0000"/>
                </a:solidFill>
                <a:latin typeface="+mn-lt"/>
              </a:rPr>
              <a:t>C</a:t>
            </a:r>
            <a:r>
              <a:rPr lang="en-US" sz="4800" dirty="0" smtClean="0">
                <a:solidFill>
                  <a:srgbClr val="FF0000"/>
                </a:solidFill>
                <a:latin typeface="+mn-lt"/>
              </a:rPr>
              <a:t>ontent</a:t>
            </a:r>
            <a:endParaRPr lang="en-US" sz="4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305800" cy="4572000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Clr>
                <a:srgbClr val="D34817"/>
              </a:buClr>
              <a:buNone/>
            </a:pPr>
            <a:r>
              <a:rPr lang="en-GB" altLang="en-US" sz="2800" b="1" dirty="0">
                <a:solidFill>
                  <a:prstClr val="black"/>
                </a:solidFill>
              </a:rPr>
              <a:t>Part 1</a:t>
            </a:r>
            <a:r>
              <a:rPr lang="en-GB" altLang="en-US" sz="2800" b="1" dirty="0" smtClean="0">
                <a:solidFill>
                  <a:prstClr val="black"/>
                </a:solidFill>
              </a:rPr>
              <a:t>:   Introduction </a:t>
            </a:r>
            <a:r>
              <a:rPr lang="en-GB" altLang="en-US" sz="2800" b="1" dirty="0">
                <a:solidFill>
                  <a:prstClr val="black"/>
                </a:solidFill>
              </a:rPr>
              <a:t>to Entrepreneurship</a:t>
            </a:r>
          </a:p>
          <a:p>
            <a:pPr marL="0" lvl="0" indent="0">
              <a:lnSpc>
                <a:spcPct val="150000"/>
              </a:lnSpc>
              <a:buClr>
                <a:srgbClr val="D34817"/>
              </a:buClr>
              <a:buNone/>
            </a:pPr>
            <a:r>
              <a:rPr lang="en-GB" altLang="en-US" sz="2800" b="1" dirty="0" smtClean="0">
                <a:solidFill>
                  <a:prstClr val="black"/>
                </a:solidFill>
              </a:rPr>
              <a:t>Part 2:   </a:t>
            </a:r>
            <a:r>
              <a:rPr lang="en-US" altLang="en-US" sz="2800" b="1" dirty="0" smtClean="0">
                <a:solidFill>
                  <a:prstClr val="black"/>
                </a:solidFill>
              </a:rPr>
              <a:t>Creation of   New Venture</a:t>
            </a:r>
          </a:p>
          <a:p>
            <a:pPr marL="0" lvl="0" indent="0">
              <a:lnSpc>
                <a:spcPct val="150000"/>
              </a:lnSpc>
              <a:buClr>
                <a:srgbClr val="D34817"/>
              </a:buClr>
              <a:buNone/>
            </a:pPr>
            <a:r>
              <a:rPr lang="en-GB" altLang="en-US" sz="2800" b="1" dirty="0">
                <a:solidFill>
                  <a:prstClr val="black"/>
                </a:solidFill>
              </a:rPr>
              <a:t>Part 3:  </a:t>
            </a:r>
            <a:r>
              <a:rPr lang="en-US" altLang="en-US" sz="2800" b="1" dirty="0">
                <a:solidFill>
                  <a:prstClr val="black"/>
                </a:solidFill>
              </a:rPr>
              <a:t>Choosing The Legal Form Of an </a:t>
            </a:r>
            <a:r>
              <a:rPr lang="en-US" altLang="en-US" sz="2800" b="1" dirty="0" smtClean="0">
                <a:solidFill>
                  <a:prstClr val="black"/>
                </a:solidFill>
              </a:rPr>
              <a:t>Ownership</a:t>
            </a:r>
            <a:endParaRPr lang="en-US" altLang="en-US" sz="2800" b="1" dirty="0">
              <a:solidFill>
                <a:prstClr val="black"/>
              </a:solidFill>
            </a:endParaRPr>
          </a:p>
          <a:p>
            <a:pPr marL="0" lvl="0" indent="0">
              <a:lnSpc>
                <a:spcPct val="150000"/>
              </a:lnSpc>
              <a:buClr>
                <a:srgbClr val="D34817"/>
              </a:buClr>
              <a:buNone/>
            </a:pPr>
            <a:r>
              <a:rPr lang="en-GB" altLang="en-US" sz="2800" b="1" dirty="0">
                <a:solidFill>
                  <a:prstClr val="black"/>
                </a:solidFill>
              </a:rPr>
              <a:t>Part 4: </a:t>
            </a:r>
            <a:r>
              <a:rPr lang="en-GB" altLang="en-US" sz="2800" b="1" dirty="0" smtClean="0">
                <a:solidFill>
                  <a:prstClr val="black"/>
                </a:solidFill>
              </a:rPr>
              <a:t>  </a:t>
            </a:r>
            <a:r>
              <a:rPr lang="en-US" altLang="en-US" sz="2800" b="1" dirty="0" smtClean="0">
                <a:solidFill>
                  <a:prstClr val="black"/>
                </a:solidFill>
              </a:rPr>
              <a:t>Marketing </a:t>
            </a:r>
            <a:r>
              <a:rPr lang="en-US" altLang="en-US" sz="2800" b="1" dirty="0">
                <a:solidFill>
                  <a:prstClr val="black"/>
                </a:solidFill>
              </a:rPr>
              <a:t>in Business enterprises </a:t>
            </a:r>
          </a:p>
          <a:p>
            <a:pPr marL="0" lvl="0" indent="0">
              <a:lnSpc>
                <a:spcPct val="150000"/>
              </a:lnSpc>
              <a:buClr>
                <a:srgbClr val="D34817"/>
              </a:buClr>
              <a:buNone/>
            </a:pPr>
            <a:r>
              <a:rPr lang="en-GB" altLang="en-US" sz="2800" b="1" dirty="0">
                <a:solidFill>
                  <a:prstClr val="black"/>
                </a:solidFill>
              </a:rPr>
              <a:t>Part 5: </a:t>
            </a:r>
            <a:r>
              <a:rPr lang="en-GB" altLang="en-US" sz="2800" b="1" dirty="0" smtClean="0">
                <a:solidFill>
                  <a:prstClr val="black"/>
                </a:solidFill>
              </a:rPr>
              <a:t>   </a:t>
            </a:r>
            <a:r>
              <a:rPr lang="en-US" altLang="en-US" sz="2800" b="1" dirty="0" smtClean="0">
                <a:solidFill>
                  <a:prstClr val="black"/>
                </a:solidFill>
              </a:rPr>
              <a:t>Financing </a:t>
            </a:r>
            <a:r>
              <a:rPr lang="en-US" altLang="en-US" sz="2800" b="1" dirty="0">
                <a:solidFill>
                  <a:prstClr val="black"/>
                </a:solidFill>
              </a:rPr>
              <a:t>and accounting in business</a:t>
            </a:r>
            <a:endParaRPr lang="en-MY" altLang="en-US" sz="2800" b="1" dirty="0">
              <a:solidFill>
                <a:prstClr val="black"/>
              </a:solidFill>
            </a:endParaRPr>
          </a:p>
          <a:p>
            <a:pPr marL="0" lvl="0" indent="0">
              <a:lnSpc>
                <a:spcPct val="150000"/>
              </a:lnSpc>
              <a:buClr>
                <a:srgbClr val="D34817"/>
              </a:buClr>
              <a:buNone/>
            </a:pPr>
            <a:r>
              <a:rPr lang="en-GB" altLang="en-US" sz="2800" b="1" dirty="0">
                <a:solidFill>
                  <a:prstClr val="black"/>
                </a:solidFill>
              </a:rPr>
              <a:t>Part 6: </a:t>
            </a:r>
            <a:r>
              <a:rPr lang="en-GB" altLang="en-US" sz="2800" b="1" dirty="0" smtClean="0">
                <a:solidFill>
                  <a:prstClr val="black"/>
                </a:solidFill>
              </a:rPr>
              <a:t>   </a:t>
            </a:r>
            <a:r>
              <a:rPr lang="en-US" altLang="en-US" sz="2800" b="1" dirty="0" smtClean="0">
                <a:solidFill>
                  <a:prstClr val="black"/>
                </a:solidFill>
              </a:rPr>
              <a:t>Risk </a:t>
            </a:r>
            <a:r>
              <a:rPr lang="en-US" altLang="en-US" sz="2800" b="1" dirty="0">
                <a:solidFill>
                  <a:prstClr val="black"/>
                </a:solidFill>
              </a:rPr>
              <a:t>and insurance of Business enterprises</a:t>
            </a:r>
            <a:endParaRPr lang="en-US" sz="2800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18341" y="6307281"/>
            <a:ext cx="457200" cy="457200"/>
          </a:xfrm>
          <a:prstGeom prst="ellipse">
            <a:avLst/>
          </a:prstGeom>
          <a:solidFill>
            <a:srgbClr val="D16349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5B313-3D9D-4A70-A591-1C1250C82D51}" type="slidenum">
              <a:rPr kumimoji="0" lang="ar-SA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h-TH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2687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68" y="228600"/>
            <a:ext cx="8757432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4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792162"/>
          </a:xfrm>
        </p:spPr>
        <p:txBody>
          <a:bodyPr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of an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Entrepreneur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792162"/>
            <a:ext cx="8866153" cy="583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26" y="228600"/>
            <a:ext cx="8504973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58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514" y="0"/>
            <a:ext cx="7772400" cy="792162"/>
          </a:xfrm>
        </p:spPr>
        <p:txBody>
          <a:bodyPr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 of an Entrepreneurial Mindset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5105400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“Habitual Entrepreneurs” have six characteristics in common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43" y="1524000"/>
            <a:ext cx="8599714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57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+mn-lt"/>
              </a:rPr>
              <a:t>Entrepreneurs Vs. Intrapreneurs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153400" cy="5486400"/>
          </a:xfrm>
        </p:spPr>
        <p:txBody>
          <a:bodyPr/>
          <a:lstStyle/>
          <a:p>
            <a:pPr lvl="0" algn="just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</a:pPr>
            <a:r>
              <a:rPr lang="en-US" sz="3200" dirty="0">
                <a:solidFill>
                  <a:prstClr val="black"/>
                </a:solidFill>
              </a:rPr>
              <a:t>Entrepreneurs are people that notice opportunities and take the initiative to mobilize resources </a:t>
            </a:r>
            <a:r>
              <a:rPr lang="en-US" sz="3200" dirty="0">
                <a:solidFill>
                  <a:srgbClr val="FF0000"/>
                </a:solidFill>
              </a:rPr>
              <a:t>to make new goods and services. </a:t>
            </a:r>
            <a:endParaRPr lang="en-US" sz="3200" dirty="0">
              <a:solidFill>
                <a:prstClr val="black"/>
              </a:solidFill>
            </a:endParaRPr>
          </a:p>
          <a:p>
            <a:pPr lvl="0" algn="just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</a:pPr>
            <a:r>
              <a:rPr lang="en-US" sz="3200" dirty="0">
                <a:solidFill>
                  <a:prstClr val="black"/>
                </a:solidFill>
              </a:rPr>
              <a:t>Intrapreneurs also notice opportunities and take initiative to mobilize resources, however </a:t>
            </a:r>
            <a:r>
              <a:rPr lang="en-US" sz="3200" dirty="0">
                <a:solidFill>
                  <a:srgbClr val="FF0000"/>
                </a:solidFill>
              </a:rPr>
              <a:t>they work in large companies and contribute to the innovation of the firm</a:t>
            </a:r>
            <a:r>
              <a:rPr lang="en-US" sz="3200" dirty="0" smtClean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prstClr val="black"/>
              </a:solidFill>
            </a:endParaRPr>
          </a:p>
          <a:p>
            <a:pPr lvl="0" algn="just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</a:pPr>
            <a:r>
              <a:rPr lang="en-US" sz="3200" dirty="0">
                <a:solidFill>
                  <a:prstClr val="black"/>
                </a:solidFill>
              </a:rPr>
              <a:t>Intrapreneurs often become entrepreneurs.</a:t>
            </a:r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52400" y="6248400"/>
            <a:ext cx="457200" cy="457200"/>
          </a:xfrm>
          <a:prstGeom prst="ellipse">
            <a:avLst/>
          </a:prstGeom>
          <a:solidFill>
            <a:srgbClr val="D16349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5B313-3D9D-4A70-A591-1C1250C82D51}" type="slidenum">
              <a:rPr kumimoji="0" lang="ar-SA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th-TH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3172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609600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+mn-lt"/>
              </a:rPr>
              <a:t>Entrepreneurial Skills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14400"/>
            <a:ext cx="8458200" cy="5638800"/>
          </a:xfrm>
        </p:spPr>
        <p:txBody>
          <a:bodyPr/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smtClean="0"/>
              <a:t>The </a:t>
            </a:r>
            <a:r>
              <a:rPr lang="en-US" sz="2800" dirty="0"/>
              <a:t>following are foundational skills entrepreneurs need to run and operate a successful business:</a:t>
            </a:r>
          </a:p>
          <a:p>
            <a:pPr lvl="2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</a:pPr>
            <a:r>
              <a:rPr lang="en-US" sz="2800" dirty="0" smtClean="0"/>
              <a:t>Human </a:t>
            </a:r>
            <a:r>
              <a:rPr lang="en-US" sz="2800" dirty="0"/>
              <a:t>Relations, communication and negotiation </a:t>
            </a:r>
            <a:r>
              <a:rPr lang="en-US" sz="2800" dirty="0" smtClean="0"/>
              <a:t>Skills</a:t>
            </a:r>
          </a:p>
          <a:p>
            <a:pPr lvl="2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</a:pPr>
            <a:r>
              <a:rPr lang="en-US" sz="2800" dirty="0" smtClean="0"/>
              <a:t>Math </a:t>
            </a:r>
            <a:r>
              <a:rPr lang="en-US" sz="2800" dirty="0"/>
              <a:t>or financial </a:t>
            </a:r>
            <a:r>
              <a:rPr lang="en-US" sz="2800" dirty="0" smtClean="0"/>
              <a:t>Skills</a:t>
            </a:r>
          </a:p>
          <a:p>
            <a:pPr lvl="2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</a:pPr>
            <a:r>
              <a:rPr lang="en-US" sz="2800" dirty="0" smtClean="0"/>
              <a:t>Problem </a:t>
            </a:r>
            <a:r>
              <a:rPr lang="en-US" sz="2800" dirty="0"/>
              <a:t>Solving &amp; Decision Making </a:t>
            </a:r>
            <a:r>
              <a:rPr lang="en-US" sz="2800" dirty="0" smtClean="0"/>
              <a:t>Skills</a:t>
            </a:r>
          </a:p>
          <a:p>
            <a:pPr lvl="2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</a:pPr>
            <a:r>
              <a:rPr lang="en-US" sz="2800" dirty="0" smtClean="0"/>
              <a:t>Planning </a:t>
            </a:r>
            <a:r>
              <a:rPr lang="en-US" sz="2800" dirty="0"/>
              <a:t>and leadership skills </a:t>
            </a:r>
            <a:endParaRPr lang="en-US" sz="2800" dirty="0" smtClean="0"/>
          </a:p>
          <a:p>
            <a:pPr lvl="2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</a:pPr>
            <a:r>
              <a:rPr lang="en-US" sz="2800" dirty="0" smtClean="0"/>
              <a:t>Technical Skills</a:t>
            </a:r>
          </a:p>
          <a:p>
            <a:pPr lvl="2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</a:pPr>
            <a:r>
              <a:rPr lang="en-US" sz="2800" dirty="0" smtClean="0"/>
              <a:t>Basic </a:t>
            </a:r>
            <a:r>
              <a:rPr lang="en-US" sz="2800" dirty="0"/>
              <a:t>Business / marketing </a:t>
            </a:r>
            <a:r>
              <a:rPr lang="en-US" sz="2800" dirty="0" smtClean="0"/>
              <a:t>Skills</a:t>
            </a:r>
          </a:p>
          <a:p>
            <a:pPr lvl="2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</a:pPr>
            <a:r>
              <a:rPr lang="en-US" sz="2800" dirty="0" smtClean="0"/>
              <a:t>Project </a:t>
            </a:r>
            <a:r>
              <a:rPr lang="en-US" sz="2800" dirty="0"/>
              <a:t>Management Skills</a:t>
            </a:r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52400" y="6248400"/>
            <a:ext cx="457200" cy="457200"/>
          </a:xfrm>
          <a:prstGeom prst="ellipse">
            <a:avLst/>
          </a:prstGeom>
          <a:solidFill>
            <a:srgbClr val="D16349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5B313-3D9D-4A70-A591-1C1250C82D51}" type="slidenum">
              <a:rPr kumimoji="0" lang="ar-SA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th-TH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2344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772400" cy="7620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Perpetua"/>
              </a:rPr>
              <a:t>Owner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066800"/>
            <a:ext cx="8382000" cy="541020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/>
              <a:t>The owner-managers are a </a:t>
            </a:r>
            <a:r>
              <a:rPr lang="en-US" sz="2800" dirty="0" smtClean="0"/>
              <a:t>person who </a:t>
            </a:r>
            <a:r>
              <a:rPr lang="en-US" sz="2800" dirty="0" smtClean="0">
                <a:solidFill>
                  <a:srgbClr val="FF0000"/>
                </a:solidFill>
              </a:rPr>
              <a:t>both owns a business and manages it.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Owner-managers</a:t>
            </a:r>
            <a:r>
              <a:rPr lang="en-US" sz="2800" dirty="0" smtClean="0"/>
              <a:t> of  an enterprises are workers who hold a job in an incorporated enterprise, in which they:</a:t>
            </a:r>
            <a:endParaRPr lang="en-US" sz="2800" dirty="0"/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/>
              <a:t>hold </a:t>
            </a:r>
            <a:r>
              <a:rPr lang="en-US" sz="2800" dirty="0" smtClean="0"/>
              <a:t>controlling ownership of the enterprise; and</a:t>
            </a:r>
            <a:endParaRPr lang="en-US" sz="2800" dirty="0"/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/>
              <a:t>act on its behalf as regards </a:t>
            </a:r>
            <a:r>
              <a:rPr lang="en-US" sz="2800" dirty="0" smtClean="0">
                <a:solidFill>
                  <a:srgbClr val="FF0000"/>
                </a:solidFill>
              </a:rPr>
              <a:t>contracts with other organizations</a:t>
            </a:r>
            <a:r>
              <a:rPr lang="en-US" sz="2800" dirty="0" smtClean="0"/>
              <a:t> and </a:t>
            </a:r>
            <a:r>
              <a:rPr lang="en-US" sz="2800" dirty="0" smtClean="0"/>
              <a:t>the hiring and dismissal of persons.</a:t>
            </a:r>
            <a:endParaRPr lang="en-US" sz="280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6200" y="6248400"/>
            <a:ext cx="457200" cy="457200"/>
          </a:xfrm>
          <a:prstGeom prst="ellipse">
            <a:avLst/>
          </a:prstGeom>
          <a:solidFill>
            <a:srgbClr val="D16349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5B313-3D9D-4A70-A591-1C1250C82D51}" type="slidenum">
              <a:rPr kumimoji="0" lang="ar-SA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th-TH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6746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6858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Perpetua"/>
                <a:ea typeface="+mn-ea"/>
                <a:cs typeface="+mn-cs"/>
              </a:rPr>
              <a:t>Owner Managers </a:t>
            </a:r>
            <a:r>
              <a:rPr lang="en-US" sz="3600" dirty="0">
                <a:solidFill>
                  <a:srgbClr val="FF0000"/>
                </a:solidFill>
                <a:latin typeface="Perpetua"/>
                <a:ea typeface="+mn-ea"/>
                <a:cs typeface="+mn-cs"/>
              </a:rPr>
              <a:t>and Entrepreneurs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066800"/>
            <a:ext cx="8305800" cy="5486400"/>
          </a:xfrm>
        </p:spPr>
        <p:txBody>
          <a:bodyPr/>
          <a:lstStyle/>
          <a:p>
            <a:pPr lvl="0">
              <a:buClr>
                <a:srgbClr val="D34817"/>
              </a:buClr>
              <a:buFont typeface="Wingdings" pitchFamily="2" charset="2"/>
              <a:buChar char="q"/>
            </a:pPr>
            <a:r>
              <a:rPr lang="en-US" sz="2800" dirty="0" smtClean="0"/>
              <a:t> Both </a:t>
            </a:r>
            <a:r>
              <a:rPr lang="en-US" sz="2800" dirty="0"/>
              <a:t>have to follow sound principles of management like planning, staffing, delegation and control</a:t>
            </a:r>
            <a:r>
              <a:rPr lang="en-US" sz="2800" dirty="0" smtClean="0"/>
              <a:t>.</a:t>
            </a:r>
          </a:p>
          <a:p>
            <a:pPr lvl="0">
              <a:buClr>
                <a:srgbClr val="D34817"/>
              </a:buClr>
              <a:buFont typeface="Wingdings" pitchFamily="2" charset="2"/>
              <a:buChar char="q"/>
            </a:pPr>
            <a:r>
              <a:rPr lang="en-US" sz="2800" dirty="0" smtClean="0"/>
              <a:t> </a:t>
            </a:r>
            <a:r>
              <a:rPr lang="en-US" sz="2800" dirty="0">
                <a:solidFill>
                  <a:prstClr val="black"/>
                </a:solidFill>
              </a:rPr>
              <a:t>Generally Similarities between Managers and Entrepreneurs </a:t>
            </a:r>
          </a:p>
          <a:p>
            <a:pPr lvl="1">
              <a:buClr>
                <a:srgbClr val="D34817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To produce results </a:t>
            </a:r>
            <a:endParaRPr lang="en-US" sz="2800" dirty="0" smtClean="0">
              <a:solidFill>
                <a:prstClr val="black"/>
              </a:solidFill>
            </a:endParaRPr>
          </a:p>
          <a:p>
            <a:pPr lvl="1">
              <a:buClr>
                <a:srgbClr val="D34817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To produce results through people </a:t>
            </a:r>
          </a:p>
          <a:p>
            <a:pPr lvl="1">
              <a:buClr>
                <a:srgbClr val="D34817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To take decisions 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</a:p>
          <a:p>
            <a:pPr lvl="1">
              <a:buClr>
                <a:srgbClr val="D34817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prstClr val="black"/>
                </a:solidFill>
              </a:rPr>
              <a:t>To </a:t>
            </a:r>
            <a:r>
              <a:rPr lang="en-US" sz="2800" dirty="0">
                <a:solidFill>
                  <a:prstClr val="black"/>
                </a:solidFill>
              </a:rPr>
              <a:t>cooperate under constraints </a:t>
            </a:r>
            <a:endParaRPr lang="en-US" sz="2800" dirty="0" smtClean="0">
              <a:solidFill>
                <a:prstClr val="black"/>
              </a:solidFill>
            </a:endParaRPr>
          </a:p>
          <a:p>
            <a:pPr lvl="1">
              <a:buClr>
                <a:srgbClr val="D34817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prstClr val="black"/>
                </a:solidFill>
              </a:rPr>
              <a:t>To </a:t>
            </a:r>
            <a:r>
              <a:rPr lang="en-US" sz="2800" dirty="0">
                <a:solidFill>
                  <a:prstClr val="black"/>
                </a:solidFill>
              </a:rPr>
              <a:t>follow sound principles of management </a:t>
            </a:r>
          </a:p>
          <a:p>
            <a:pPr lvl="0">
              <a:buClr>
                <a:srgbClr val="D34817"/>
              </a:buClr>
              <a:buFont typeface="Wingdings" pitchFamily="2" charset="2"/>
              <a:buChar char="q"/>
            </a:pPr>
            <a:r>
              <a:rPr lang="en-US" sz="2800" dirty="0" smtClean="0">
                <a:solidFill>
                  <a:prstClr val="black"/>
                </a:solidFill>
              </a:rPr>
              <a:t> A </a:t>
            </a:r>
            <a:r>
              <a:rPr lang="en-US" sz="2800" dirty="0">
                <a:solidFill>
                  <a:prstClr val="black"/>
                </a:solidFill>
              </a:rPr>
              <a:t>successful organization needs both entrepreneurship and management.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52400" y="6248400"/>
            <a:ext cx="457200" cy="457200"/>
          </a:xfrm>
          <a:prstGeom prst="ellipse">
            <a:avLst/>
          </a:prstGeom>
          <a:solidFill>
            <a:srgbClr val="D16349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5B313-3D9D-4A70-A591-1C1250C82D51}" type="slidenum">
              <a:rPr kumimoji="0" lang="ar-SA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th-TH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7279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6858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The entrepreneur versus the owner manager </a:t>
            </a:r>
            <a:endParaRPr lang="en-MY" sz="3200" b="1" u="sng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267" name="Content Placeholder 5"/>
          <p:cNvSpPr>
            <a:spLocks noGrp="1"/>
          </p:cNvSpPr>
          <p:nvPr>
            <p:ph sz="quarter" idx="1"/>
          </p:nvPr>
        </p:nvSpPr>
        <p:spPr>
          <a:xfrm>
            <a:off x="533400" y="9906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rgbClr val="C00000"/>
                </a:solidFill>
              </a:rPr>
              <a:t>Entrepreneur</a:t>
            </a:r>
            <a:endParaRPr lang="en-MY" b="1" u="sng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en-US" i="1" dirty="0" smtClean="0">
                <a:solidFill>
                  <a:schemeClr val="accent1"/>
                </a:solidFill>
              </a:rPr>
              <a:t>a.</a:t>
            </a:r>
            <a:r>
              <a:rPr lang="en-US" i="1" dirty="0" smtClean="0"/>
              <a:t> </a:t>
            </a:r>
            <a:r>
              <a:rPr lang="en-US" i="1" dirty="0" smtClean="0"/>
              <a:t>Decision-making and calculated risk bearing:</a:t>
            </a:r>
            <a:endParaRPr lang="en-MY" dirty="0" smtClean="0"/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en-US" i="1" dirty="0" smtClean="0">
                <a:solidFill>
                  <a:schemeClr val="accent1"/>
                </a:solidFill>
              </a:rPr>
              <a:t>b.</a:t>
            </a:r>
            <a:r>
              <a:rPr lang="en-US" i="1" dirty="0" smtClean="0">
                <a:solidFill>
                  <a:schemeClr val="accent1"/>
                </a:solidFill>
              </a:rPr>
              <a:t> </a:t>
            </a:r>
            <a:r>
              <a:rPr lang="en-US" i="1" dirty="0" smtClean="0"/>
              <a:t>An entrepreneur has an all-round personality:</a:t>
            </a: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en-US" i="1" dirty="0">
                <a:solidFill>
                  <a:schemeClr val="accent1"/>
                </a:solidFill>
              </a:rPr>
              <a:t>c</a:t>
            </a:r>
            <a:r>
              <a:rPr lang="en-US" i="1" dirty="0" smtClean="0">
                <a:solidFill>
                  <a:schemeClr val="accent1"/>
                </a:solidFill>
              </a:rPr>
              <a:t>. </a:t>
            </a:r>
            <a:r>
              <a:rPr lang="en-US" i="1" dirty="0" smtClean="0"/>
              <a:t>High levels of achievement motivation</a:t>
            </a:r>
            <a:endParaRPr lang="en-MY" dirty="0" smtClean="0"/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accent1"/>
                </a:solidFill>
              </a:rPr>
              <a:t>d. </a:t>
            </a:r>
            <a:r>
              <a:rPr lang="en-US" dirty="0" smtClean="0"/>
              <a:t>Innovative, creative, imaginative soul</a:t>
            </a:r>
            <a:endParaRPr lang="en-MY" dirty="0" smtClean="0"/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en-US" i="1" dirty="0" smtClean="0">
                <a:solidFill>
                  <a:schemeClr val="accent1"/>
                </a:solidFill>
              </a:rPr>
              <a:t>e. </a:t>
            </a:r>
            <a:r>
              <a:rPr lang="en-US" i="1" dirty="0" smtClean="0"/>
              <a:t>The </a:t>
            </a:r>
            <a:r>
              <a:rPr lang="en-US" i="1" dirty="0" smtClean="0"/>
              <a:t>entrepreneur is the owner of the business who enjoys the position of an employer.</a:t>
            </a:r>
            <a:endParaRPr lang="en-MY" dirty="0" smtClean="0"/>
          </a:p>
          <a:p>
            <a:pPr eaLnBrk="1" hangingPunct="1">
              <a:defRPr/>
            </a:pPr>
            <a:endParaRPr lang="en-MY" dirty="0" smtClean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6200" y="6248400"/>
            <a:ext cx="457200" cy="457200"/>
          </a:xfrm>
          <a:prstGeom prst="ellipse">
            <a:avLst/>
          </a:prstGeom>
          <a:solidFill>
            <a:srgbClr val="D16349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5B313-3D9D-4A70-A591-1C1250C82D51}" type="slidenum">
              <a:rPr kumimoji="0" lang="ar-SA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th-TH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0465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Owner manager</a:t>
            </a:r>
            <a:endParaRPr lang="en-US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8534400" cy="5638800"/>
          </a:xfrm>
        </p:spPr>
        <p:txBody>
          <a:bodyPr/>
          <a:lstStyle/>
          <a:p>
            <a:pPr lvl="0" eaLnBrk="1" fontAlgn="auto" hangingPunct="1"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Font typeface="Wingdings" pitchFamily="2" charset="2"/>
              <a:buChar char="q"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 They </a:t>
            </a:r>
            <a:r>
              <a:rPr lang="en-US" sz="2800" dirty="0">
                <a:solidFill>
                  <a:prstClr val="black"/>
                </a:solidFill>
              </a:rPr>
              <a:t>may or may not be entrepreneurs. </a:t>
            </a:r>
            <a:endParaRPr lang="en-US" sz="2800" dirty="0" smtClean="0">
              <a:solidFill>
                <a:prstClr val="black"/>
              </a:solidFill>
            </a:endParaRPr>
          </a:p>
          <a:p>
            <a:pPr lvl="0" eaLnBrk="1" fontAlgn="auto" hangingPunct="1"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Font typeface="Wingdings" pitchFamily="2" charset="2"/>
              <a:buChar char="q"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They </a:t>
            </a:r>
            <a:r>
              <a:rPr lang="en-US" sz="2800" dirty="0">
                <a:solidFill>
                  <a:prstClr val="black"/>
                </a:solidFill>
              </a:rPr>
              <a:t>are more </a:t>
            </a:r>
            <a:r>
              <a:rPr lang="en-US" sz="2800" dirty="0">
                <a:solidFill>
                  <a:srgbClr val="D34817"/>
                </a:solidFill>
              </a:rPr>
              <a:t>intent on survival than seeking innovative change and growth.</a:t>
            </a:r>
            <a:endParaRPr lang="en-MY" sz="2800" dirty="0">
              <a:solidFill>
                <a:srgbClr val="D34817"/>
              </a:solidFill>
            </a:endParaRPr>
          </a:p>
          <a:p>
            <a:pPr marL="776288" lvl="1" indent="-457200" eaLnBrk="1" hangingPunct="1">
              <a:buClr>
                <a:srgbClr val="9B2D1F"/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</a:rPr>
              <a:t>Limited scope for innovativeness, creativity and imagination</a:t>
            </a:r>
            <a:endParaRPr lang="en-MY" dirty="0">
              <a:solidFill>
                <a:prstClr val="black"/>
              </a:solidFill>
            </a:endParaRPr>
          </a:p>
          <a:p>
            <a:pPr marL="776288" lvl="1" indent="-457200" eaLnBrk="1" hangingPunct="1">
              <a:buClr>
                <a:srgbClr val="9B2D1F"/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</a:rPr>
              <a:t>Managerial jobs are transferable</a:t>
            </a:r>
            <a:endParaRPr lang="en-MY" dirty="0">
              <a:solidFill>
                <a:prstClr val="black"/>
              </a:solidFill>
            </a:endParaRPr>
          </a:p>
          <a:p>
            <a:pPr marL="1254125" lvl="0" indent="-1254125" eaLnBrk="1" hangingPunct="1">
              <a:buClr>
                <a:srgbClr val="D34817"/>
              </a:buClr>
              <a:buNone/>
              <a:defRPr/>
            </a:pPr>
            <a:r>
              <a:rPr lang="en-US" sz="2800" dirty="0">
                <a:solidFill>
                  <a:prstClr val="black"/>
                </a:solidFill>
              </a:rPr>
              <a:t>            -As a manager in the business organization, his job is transferable from office to office, from one unit and location to another location </a:t>
            </a:r>
            <a:endParaRPr lang="en-MY" sz="2800" dirty="0">
              <a:solidFill>
                <a:prstClr val="black"/>
              </a:solidFill>
            </a:endParaRPr>
          </a:p>
          <a:p>
            <a:pPr lvl="1" eaLnBrk="1" hangingPunct="1">
              <a:buClr>
                <a:srgbClr val="9B2D1F"/>
              </a:buClr>
              <a:buNone/>
              <a:defRPr/>
            </a:pPr>
            <a:r>
              <a:rPr lang="en-US" dirty="0">
                <a:solidFill>
                  <a:srgbClr val="D34817"/>
                </a:solidFill>
              </a:rPr>
              <a:t>3</a:t>
            </a:r>
            <a:r>
              <a:rPr lang="en-US" dirty="0">
                <a:solidFill>
                  <a:prstClr val="black"/>
                </a:solidFill>
              </a:rPr>
              <a:t>. Managers do not bear-risk</a:t>
            </a:r>
            <a:endParaRPr lang="en-MY" dirty="0">
              <a:solidFill>
                <a:prstClr val="black"/>
              </a:solidFill>
            </a:endParaRPr>
          </a:p>
          <a:p>
            <a:pPr lvl="0" eaLnBrk="1" hangingPunct="1">
              <a:buClr>
                <a:srgbClr val="D34817"/>
              </a:buClr>
              <a:buNone/>
              <a:defRPr/>
            </a:pPr>
            <a:r>
              <a:rPr lang="en-US" sz="2800" dirty="0">
                <a:solidFill>
                  <a:prstClr val="black"/>
                </a:solidFill>
              </a:rPr>
              <a:t>	       -Risk bearing capacity is an entrepreneurial quality</a:t>
            </a:r>
            <a:endParaRPr lang="en-MY" sz="28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52400" y="6248400"/>
            <a:ext cx="457200" cy="457200"/>
          </a:xfrm>
          <a:prstGeom prst="ellipse">
            <a:avLst/>
          </a:prstGeom>
          <a:solidFill>
            <a:srgbClr val="D16349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5B313-3D9D-4A70-A591-1C1250C82D51}" type="slidenum">
              <a:rPr kumimoji="0" lang="ar-SA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th-TH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7932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457200" y="228601"/>
            <a:ext cx="8001000" cy="1523999"/>
          </a:xfrm>
        </p:spPr>
        <p:txBody>
          <a:bodyPr/>
          <a:lstStyle/>
          <a:p>
            <a:pPr marL="342900" indent="-342900" algn="ctr" eaLnBrk="1" hangingPunct="1"/>
            <a:r>
              <a:rPr lang="en-GB" altLang="en-US" b="1" dirty="0" smtClean="0">
                <a:solidFill>
                  <a:schemeClr val="accent1"/>
                </a:solidFill>
                <a:latin typeface="Perpetua" pitchFamily="18" charset="0"/>
                <a:ea typeface="SimSun" pitchFamily="2" charset="-122"/>
              </a:rPr>
              <a:t/>
            </a:r>
            <a:br>
              <a:rPr lang="en-GB" altLang="en-US" b="1" dirty="0" smtClean="0">
                <a:solidFill>
                  <a:schemeClr val="accent1"/>
                </a:solidFill>
                <a:latin typeface="Perpetua" pitchFamily="18" charset="0"/>
                <a:ea typeface="SimSun" pitchFamily="2" charset="-122"/>
              </a:rPr>
            </a:br>
            <a:r>
              <a:rPr lang="en-GB" altLang="en-US" b="1" dirty="0" smtClean="0">
                <a:solidFill>
                  <a:schemeClr val="accent1"/>
                </a:solidFill>
                <a:latin typeface="Perpetua" pitchFamily="18" charset="0"/>
                <a:ea typeface="SimSun" pitchFamily="2" charset="-122"/>
              </a:rPr>
              <a:t/>
            </a:r>
            <a:br>
              <a:rPr lang="en-GB" altLang="en-US" b="1" dirty="0" smtClean="0">
                <a:solidFill>
                  <a:schemeClr val="accent1"/>
                </a:solidFill>
                <a:latin typeface="Perpetua" pitchFamily="18" charset="0"/>
                <a:ea typeface="SimSun" pitchFamily="2" charset="-122"/>
              </a:rPr>
            </a:br>
            <a:r>
              <a:rPr lang="en-GB" altLang="en-US" b="1" dirty="0" smtClean="0">
                <a:solidFill>
                  <a:schemeClr val="accent1"/>
                </a:solidFill>
                <a:latin typeface="Perpetua" pitchFamily="18" charset="0"/>
                <a:ea typeface="SimSun" pitchFamily="2" charset="-122"/>
              </a:rPr>
              <a:t/>
            </a:r>
            <a:br>
              <a:rPr lang="en-GB" altLang="en-US" b="1" dirty="0" smtClean="0">
                <a:solidFill>
                  <a:schemeClr val="accent1"/>
                </a:solidFill>
                <a:latin typeface="Perpetua" pitchFamily="18" charset="0"/>
                <a:ea typeface="SimSun" pitchFamily="2" charset="-122"/>
              </a:rPr>
            </a:br>
            <a:r>
              <a:rPr lang="en-GB" altLang="en-US" b="1" dirty="0" smtClean="0">
                <a:solidFill>
                  <a:schemeClr val="accent1"/>
                </a:solidFill>
                <a:latin typeface="Perpetua" pitchFamily="18" charset="0"/>
                <a:ea typeface="SimSun" pitchFamily="2" charset="-122"/>
              </a:rPr>
              <a:t/>
            </a:r>
            <a:br>
              <a:rPr lang="en-GB" altLang="en-US" b="1" dirty="0" smtClean="0">
                <a:solidFill>
                  <a:schemeClr val="accent1"/>
                </a:solidFill>
                <a:latin typeface="Perpetua" pitchFamily="18" charset="0"/>
                <a:ea typeface="SimSun" pitchFamily="2" charset="-122"/>
              </a:rPr>
            </a:br>
            <a:r>
              <a:rPr lang="en-GB" altLang="en-US" b="1" dirty="0" smtClean="0">
                <a:solidFill>
                  <a:schemeClr val="accent1"/>
                </a:solidFill>
                <a:latin typeface="Perpetua" pitchFamily="18" charset="0"/>
                <a:ea typeface="SimSun" pitchFamily="2" charset="-122"/>
              </a:rPr>
              <a:t/>
            </a:r>
            <a:br>
              <a:rPr lang="en-GB" altLang="en-US" b="1" dirty="0" smtClean="0">
                <a:solidFill>
                  <a:schemeClr val="accent1"/>
                </a:solidFill>
                <a:latin typeface="Perpetua" pitchFamily="18" charset="0"/>
                <a:ea typeface="SimSun" pitchFamily="2" charset="-122"/>
              </a:rPr>
            </a:br>
            <a:r>
              <a:rPr lang="en-GB" altLang="en-US" b="1" dirty="0" smtClean="0">
                <a:solidFill>
                  <a:schemeClr val="accent1"/>
                </a:solidFill>
                <a:latin typeface="Perpetua" pitchFamily="18" charset="0"/>
                <a:ea typeface="SimSun" pitchFamily="2" charset="-122"/>
              </a:rPr>
              <a:t/>
            </a:r>
            <a:br>
              <a:rPr lang="en-GB" altLang="en-US" b="1" dirty="0" smtClean="0">
                <a:solidFill>
                  <a:schemeClr val="accent1"/>
                </a:solidFill>
                <a:latin typeface="Perpetua" pitchFamily="18" charset="0"/>
                <a:ea typeface="SimSun" pitchFamily="2" charset="-122"/>
              </a:rPr>
            </a:br>
            <a:r>
              <a:rPr lang="en-GB" altLang="en-US" b="1" dirty="0" smtClean="0">
                <a:solidFill>
                  <a:schemeClr val="accent1"/>
                </a:solidFill>
                <a:latin typeface="Perpetua" pitchFamily="18" charset="0"/>
                <a:ea typeface="SimSun" pitchFamily="2" charset="-122"/>
              </a:rPr>
              <a:t>Chapter One</a:t>
            </a:r>
            <a:br>
              <a:rPr lang="en-GB" altLang="en-US" b="1" dirty="0" smtClean="0">
                <a:solidFill>
                  <a:schemeClr val="accent1"/>
                </a:solidFill>
                <a:latin typeface="Perpetua" pitchFamily="18" charset="0"/>
                <a:ea typeface="SimSun" pitchFamily="2" charset="-122"/>
              </a:rPr>
            </a:br>
            <a:r>
              <a:rPr lang="en-GB" altLang="en-US" b="1" dirty="0" smtClean="0">
                <a:solidFill>
                  <a:schemeClr val="accent1"/>
                </a:solidFill>
                <a:latin typeface="Perpetua" pitchFamily="18" charset="0"/>
                <a:ea typeface="SimSun" pitchFamily="2" charset="-122"/>
              </a:rPr>
              <a:t> Introduction to </a:t>
            </a:r>
            <a:r>
              <a:rPr lang="en-US" altLang="en-US" b="1" dirty="0" smtClean="0">
                <a:solidFill>
                  <a:schemeClr val="accent1"/>
                </a:solidFill>
                <a:latin typeface="Perpetua" pitchFamily="18" charset="0"/>
                <a:ea typeface="SimSun" pitchFamily="2" charset="-122"/>
              </a:rPr>
              <a:t>Entrepreneurship </a:t>
            </a:r>
            <a:r>
              <a:rPr lang="en-GB" altLang="en-US" b="1" dirty="0" smtClean="0">
                <a:solidFill>
                  <a:schemeClr val="accent1"/>
                </a:solidFill>
                <a:latin typeface="Perpetua" pitchFamily="18" charset="0"/>
                <a:ea typeface="SimSun" pitchFamily="2" charset="-122"/>
              </a:rPr>
              <a:t> 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 idx="2"/>
          </p:nvPr>
        </p:nvSpPr>
        <p:spPr>
          <a:xfrm>
            <a:off x="609600" y="1905000"/>
            <a:ext cx="8305800" cy="4724400"/>
          </a:xfrm>
        </p:spPr>
        <p:txBody>
          <a:bodyPr/>
          <a:lstStyle/>
          <a:p>
            <a:pPr marL="973138" lvl="2" indent="-523875" algn="just" eaLnBrk="1" hangingPunct="1">
              <a:lnSpc>
                <a:spcPct val="150000"/>
              </a:lnSpc>
              <a:buClr>
                <a:prstClr val="black"/>
              </a:buClr>
              <a:defRPr/>
            </a:pPr>
            <a:r>
              <a:rPr lang="en-MY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 Meaning </a:t>
            </a:r>
            <a:r>
              <a:rPr lang="en-MY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terms </a:t>
            </a:r>
            <a:r>
              <a:rPr lang="en-MY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entrepreneur, entrepreneurship </a:t>
            </a:r>
            <a:r>
              <a:rPr lang="en-M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MY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owner manager;</a:t>
            </a:r>
          </a:p>
          <a:p>
            <a:pPr marL="973138" lvl="2" indent="-523875" algn="just" eaLnBrk="1" hangingPunct="1">
              <a:lnSpc>
                <a:spcPct val="150000"/>
              </a:lnSpc>
              <a:buClr>
                <a:prstClr val="black"/>
              </a:buClr>
              <a:defRPr/>
            </a:pPr>
            <a:r>
              <a:rPr lang="en-MY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 </a:t>
            </a:r>
            <a:r>
              <a:rPr lang="en-MY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</a:t>
            </a:r>
            <a:r>
              <a:rPr lang="en-MY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MY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Entrepreneurs</a:t>
            </a:r>
            <a:r>
              <a:rPr lang="en-MY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973138" lvl="2" indent="-523875" algn="just" eaLnBrk="1" hangingPunct="1">
              <a:lnSpc>
                <a:spcPct val="150000"/>
              </a:lnSpc>
              <a:buClr>
                <a:prstClr val="black"/>
              </a:buClr>
              <a:defRPr/>
            </a:pPr>
            <a:r>
              <a:rPr lang="en-MY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 </a:t>
            </a:r>
            <a:r>
              <a:rPr lang="en-MY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 </a:t>
            </a:r>
            <a:r>
              <a:rPr lang="en-MY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MY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starting a business</a:t>
            </a:r>
          </a:p>
          <a:p>
            <a:pPr marL="973138" lvl="0" indent="-523875" algn="just" eaLnBrk="1" hangingPunct="1">
              <a:lnSpc>
                <a:spcPct val="150000"/>
              </a:lnSpc>
              <a:buClr>
                <a:srgbClr val="D34817"/>
              </a:buClr>
              <a:defRPr/>
            </a:pPr>
            <a:r>
              <a:rPr lang="en-MY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 </a:t>
            </a:r>
            <a:r>
              <a:rPr lang="en-MY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 </a:t>
            </a:r>
            <a:r>
              <a:rPr lang="en-MY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 for entrepreneurs  </a:t>
            </a:r>
          </a:p>
          <a:p>
            <a:pPr marL="973138" lvl="0" indent="-523875" algn="just" eaLnBrk="1" hangingPunct="1">
              <a:lnSpc>
                <a:spcPct val="150000"/>
              </a:lnSpc>
              <a:buClr>
                <a:srgbClr val="D34817"/>
              </a:buClr>
              <a:defRPr/>
            </a:pPr>
            <a:r>
              <a:rPr lang="en-MY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 The </a:t>
            </a:r>
            <a:r>
              <a:rPr lang="en-MY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 of </a:t>
            </a:r>
            <a:r>
              <a:rPr lang="en-MY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entrepreneurship</a:t>
            </a:r>
            <a:r>
              <a:rPr lang="en-MY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en-MY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economy</a:t>
            </a:r>
            <a:endParaRPr lang="en-MY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52400" y="6248400"/>
            <a:ext cx="457200" cy="457200"/>
          </a:xfrm>
          <a:prstGeom prst="ellipse">
            <a:avLst/>
          </a:prstGeom>
          <a:solidFill>
            <a:srgbClr val="D16349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5B313-3D9D-4A70-A591-1C1250C82D51}" type="slidenum">
              <a:rPr kumimoji="0" lang="ar-SA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h-TH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3255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609600"/>
          </a:xfrm>
        </p:spPr>
        <p:txBody>
          <a:bodyPr/>
          <a:lstStyle/>
          <a:p>
            <a:pPr algn="ctr"/>
            <a:r>
              <a:rPr lang="en-MY" b="1" u="sng" dirty="0">
                <a:solidFill>
                  <a:srgbClr val="FF0000"/>
                </a:solidFill>
              </a:rPr>
              <a:t/>
            </a:r>
            <a:br>
              <a:rPr lang="en-MY" b="1" u="sng" dirty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rgbClr val="FF0000"/>
                </a:solidFill>
                <a:latin typeface="+mn-lt"/>
              </a:rPr>
              <a:t>Characteristics of Entrepreneurs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8305800" cy="6019800"/>
          </a:xfrm>
        </p:spPr>
        <p:txBody>
          <a:bodyPr/>
          <a:lstStyle/>
          <a:p>
            <a:pPr marL="274320" lvl="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None/>
              <a:defRPr/>
            </a:pPr>
            <a:r>
              <a:rPr lang="en-US" sz="2000" b="1" dirty="0">
                <a:solidFill>
                  <a:prstClr val="black"/>
                </a:solidFill>
              </a:rPr>
              <a:t>1</a:t>
            </a:r>
            <a:r>
              <a:rPr lang="en-US" sz="2200" b="1" dirty="0">
                <a:solidFill>
                  <a:prstClr val="black"/>
                </a:solidFill>
              </a:rPr>
              <a:t>. Need for </a:t>
            </a:r>
            <a:r>
              <a:rPr lang="en-US" sz="2200" b="1" dirty="0" smtClean="0">
                <a:solidFill>
                  <a:prstClr val="black"/>
                </a:solidFill>
              </a:rPr>
              <a:t>Achievement </a:t>
            </a:r>
            <a:endParaRPr lang="en-MY" sz="2200" dirty="0">
              <a:solidFill>
                <a:prstClr val="black"/>
              </a:solidFill>
            </a:endParaRPr>
          </a:p>
          <a:p>
            <a:pPr marL="274320" lvl="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None/>
              <a:defRPr/>
            </a:pPr>
            <a:r>
              <a:rPr lang="en-US" sz="2200" b="1" dirty="0">
                <a:solidFill>
                  <a:prstClr val="black"/>
                </a:solidFill>
              </a:rPr>
              <a:t>2. Willingness to take risks:-financial, careers, family , 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None/>
              <a:defRPr/>
            </a:pPr>
            <a:r>
              <a:rPr lang="en-US" sz="2200" b="1" dirty="0">
                <a:solidFill>
                  <a:prstClr val="black"/>
                </a:solidFill>
              </a:rPr>
              <a:t>3. Self-Confidence:- internal and external locus of control </a:t>
            </a:r>
            <a:endParaRPr lang="en-MY" sz="2200" dirty="0">
              <a:solidFill>
                <a:prstClr val="black"/>
              </a:solidFill>
            </a:endParaRPr>
          </a:p>
          <a:p>
            <a:pPr marL="457200" lvl="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None/>
              <a:defRPr/>
            </a:pPr>
            <a:r>
              <a:rPr lang="en-MY" sz="2200" dirty="0">
                <a:solidFill>
                  <a:prstClr val="black"/>
                </a:solidFill>
              </a:rPr>
              <a:t> 4. </a:t>
            </a:r>
            <a:r>
              <a:rPr lang="en-US" sz="2200" b="1" dirty="0">
                <a:solidFill>
                  <a:prstClr val="black"/>
                </a:solidFill>
              </a:rPr>
              <a:t>Innovation:-</a:t>
            </a:r>
            <a:r>
              <a:rPr lang="en-US" sz="2200" dirty="0">
                <a:solidFill>
                  <a:prstClr val="black"/>
                </a:solidFill>
              </a:rPr>
              <a:t>. The entrepreneurial manger is constantly looking for innovations, not by waiting for a flash of inspirations, but through an organized and continuous search for new ideas</a:t>
            </a:r>
            <a:endParaRPr lang="en-US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None/>
              <a:defRPr/>
            </a:pPr>
            <a:r>
              <a:rPr lang="en-US" sz="2200" b="1" dirty="0">
                <a:solidFill>
                  <a:prstClr val="black"/>
                </a:solidFill>
              </a:rPr>
              <a:t>5. Total Commitment</a:t>
            </a:r>
          </a:p>
          <a:p>
            <a:pPr marL="457200" lvl="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None/>
              <a:defRPr/>
            </a:pPr>
            <a:r>
              <a:rPr lang="en-US" sz="2200" b="1" dirty="0">
                <a:solidFill>
                  <a:prstClr val="black"/>
                </a:solidFill>
              </a:rPr>
              <a:t>6. All-rounders</a:t>
            </a:r>
          </a:p>
          <a:p>
            <a:pPr marL="457200" lvl="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None/>
              <a:defRPr/>
            </a:pPr>
            <a:r>
              <a:rPr lang="en-US" sz="2200" b="1" dirty="0">
                <a:solidFill>
                  <a:prstClr val="black"/>
                </a:solidFill>
              </a:rPr>
              <a:t>7. A need to seek refuge:- escape from environmental factor </a:t>
            </a:r>
            <a:endParaRPr lang="en-US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None/>
              <a:defRPr/>
            </a:pPr>
            <a:r>
              <a:rPr lang="en-US" sz="2200" b="1" dirty="0">
                <a:solidFill>
                  <a:prstClr val="black"/>
                </a:solidFill>
              </a:rPr>
              <a:t>                 a. The “Foreign Refugee”</a:t>
            </a:r>
            <a:endParaRPr lang="en-MY" sz="2200" dirty="0">
              <a:solidFill>
                <a:prstClr val="black"/>
              </a:solidFill>
            </a:endParaRPr>
          </a:p>
          <a:p>
            <a:pPr marL="457200" lvl="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None/>
              <a:defRPr/>
            </a:pPr>
            <a:r>
              <a:rPr lang="en-US" sz="2200" b="1" dirty="0">
                <a:solidFill>
                  <a:prstClr val="black"/>
                </a:solidFill>
              </a:rPr>
              <a:t>                 b. Corporate Refugee.</a:t>
            </a:r>
          </a:p>
          <a:p>
            <a:pPr marL="457200" lvl="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None/>
              <a:defRPr/>
            </a:pPr>
            <a:r>
              <a:rPr lang="en-US" sz="2200" b="1" dirty="0">
                <a:solidFill>
                  <a:prstClr val="black"/>
                </a:solidFill>
              </a:rPr>
              <a:t>                 c. </a:t>
            </a:r>
            <a:r>
              <a:rPr lang="en-US" sz="2200" b="1" dirty="0" smtClean="0">
                <a:solidFill>
                  <a:prstClr val="black"/>
                </a:solidFill>
              </a:rPr>
              <a:t>Other types of  Refugees</a:t>
            </a:r>
            <a:endParaRPr lang="en-MY" sz="22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52400" y="6248400"/>
            <a:ext cx="457200" cy="457200"/>
          </a:xfrm>
          <a:prstGeom prst="ellipse">
            <a:avLst/>
          </a:prstGeom>
          <a:solidFill>
            <a:srgbClr val="D16349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5B313-3D9D-4A70-A591-1C1250C82D51}" type="slidenum">
              <a:rPr kumimoji="0" lang="ar-SA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th-TH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8981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685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+mn-lt"/>
              </a:rPr>
              <a:t>Cont…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838200"/>
            <a:ext cx="8382000" cy="5105400"/>
          </a:xfrm>
        </p:spPr>
        <p:txBody>
          <a:bodyPr/>
          <a:lstStyle/>
          <a:p>
            <a:pPr lvl="0" eaLnBrk="1" hangingPunct="1">
              <a:buClr>
                <a:srgbClr val="D34817"/>
              </a:buClr>
              <a:buFont typeface="Wingdings" pitchFamily="2" charset="2"/>
              <a:buChar char="q"/>
            </a:pPr>
            <a:r>
              <a:rPr lang="en-US" altLang="en-US" sz="2800" dirty="0">
                <a:solidFill>
                  <a:srgbClr val="C00000"/>
                </a:solidFill>
              </a:rPr>
              <a:t>Other types of “ refugees” mentioned are the following</a:t>
            </a:r>
            <a:r>
              <a:rPr lang="en-US" altLang="en-US" sz="2800" dirty="0" smtClean="0">
                <a:solidFill>
                  <a:srgbClr val="C00000"/>
                </a:solidFill>
              </a:rPr>
              <a:t>:</a:t>
            </a:r>
            <a:endParaRPr lang="en-MY" altLang="en-US" sz="2800" dirty="0">
              <a:solidFill>
                <a:srgbClr val="C00000"/>
              </a:solidFill>
            </a:endParaRPr>
          </a:p>
          <a:p>
            <a:pPr lvl="0" eaLnBrk="1" hangingPunct="1">
              <a:buClr>
                <a:srgbClr val="D34817"/>
              </a:buClr>
              <a:buNone/>
            </a:pPr>
            <a:r>
              <a:rPr lang="en-US" altLang="en-US" sz="2800" b="1" i="1" dirty="0">
                <a:solidFill>
                  <a:prstClr val="black"/>
                </a:solidFill>
              </a:rPr>
              <a:t>1.The parental (paternal) refugee</a:t>
            </a:r>
            <a:endParaRPr lang="en-MY" altLang="en-US" sz="2800" dirty="0">
              <a:solidFill>
                <a:prstClr val="black"/>
              </a:solidFill>
            </a:endParaRPr>
          </a:p>
          <a:p>
            <a:pPr lvl="1" eaLnBrk="1" hangingPunct="1">
              <a:buClr>
                <a:srgbClr val="D34817"/>
              </a:buClr>
              <a:buFont typeface="Wingdings" pitchFamily="2" charset="2"/>
              <a:buChar char="Ø"/>
            </a:pPr>
            <a:r>
              <a:rPr lang="en-US" altLang="en-US" dirty="0">
                <a:solidFill>
                  <a:prstClr val="black"/>
                </a:solidFill>
              </a:rPr>
              <a:t>Who leaves a family business to show the parent that “I can do it alone</a:t>
            </a:r>
            <a:r>
              <a:rPr lang="en-US" altLang="en-US" dirty="0" smtClean="0">
                <a:solidFill>
                  <a:prstClr val="black"/>
                </a:solidFill>
              </a:rPr>
              <a:t>”.</a:t>
            </a:r>
            <a:endParaRPr lang="en-MY" altLang="en-US" dirty="0">
              <a:solidFill>
                <a:prstClr val="black"/>
              </a:solidFill>
            </a:endParaRPr>
          </a:p>
          <a:p>
            <a:pPr lvl="0" eaLnBrk="1" hangingPunct="1">
              <a:buClr>
                <a:srgbClr val="D34817"/>
              </a:buClr>
              <a:buNone/>
            </a:pPr>
            <a:r>
              <a:rPr lang="en-US" altLang="en-US" sz="2800" b="1" i="1" dirty="0">
                <a:solidFill>
                  <a:prstClr val="black"/>
                </a:solidFill>
              </a:rPr>
              <a:t>2.The feminist refugee</a:t>
            </a:r>
            <a:endParaRPr lang="en-MY" altLang="en-US" sz="2800" dirty="0">
              <a:solidFill>
                <a:prstClr val="black"/>
              </a:solidFill>
            </a:endParaRPr>
          </a:p>
          <a:p>
            <a:pPr lvl="1" eaLnBrk="1" hangingPunct="1">
              <a:buClr>
                <a:srgbClr val="D34817"/>
              </a:buClr>
              <a:buFont typeface="Wingdings" pitchFamily="2" charset="2"/>
              <a:buChar char="Ø"/>
            </a:pPr>
            <a:r>
              <a:rPr lang="en-US" altLang="en-US" dirty="0">
                <a:solidFill>
                  <a:prstClr val="black"/>
                </a:solidFill>
              </a:rPr>
              <a:t>Who experiences discrimination and elects to start a firm in which she can operate independently male chauvinist</a:t>
            </a:r>
            <a:r>
              <a:rPr lang="en-US" altLang="en-US" dirty="0" smtClean="0">
                <a:solidFill>
                  <a:prstClr val="black"/>
                </a:solidFill>
              </a:rPr>
              <a:t>.</a:t>
            </a:r>
            <a:endParaRPr lang="en-MY" altLang="en-US" dirty="0">
              <a:solidFill>
                <a:prstClr val="black"/>
              </a:solidFill>
            </a:endParaRPr>
          </a:p>
          <a:p>
            <a:pPr lvl="0" eaLnBrk="1" hangingPunct="1">
              <a:buClr>
                <a:srgbClr val="D34817"/>
              </a:buClr>
              <a:buNone/>
            </a:pPr>
            <a:r>
              <a:rPr lang="en-US" altLang="en-US" sz="2800" b="1" i="1" dirty="0">
                <a:solidFill>
                  <a:prstClr val="black"/>
                </a:solidFill>
              </a:rPr>
              <a:t>3.The housewife refugee</a:t>
            </a:r>
            <a:endParaRPr lang="en-MY" altLang="en-US" sz="2800" dirty="0">
              <a:solidFill>
                <a:prstClr val="black"/>
              </a:solidFill>
            </a:endParaRPr>
          </a:p>
          <a:p>
            <a:pPr lvl="1" eaLnBrk="1" hangingPunct="1">
              <a:buClr>
                <a:srgbClr val="D34817"/>
              </a:buClr>
              <a:buFont typeface="Wingdings" pitchFamily="2" charset="2"/>
              <a:buChar char="Ø"/>
            </a:pPr>
            <a:r>
              <a:rPr lang="en-US" altLang="en-US" dirty="0">
                <a:solidFill>
                  <a:prstClr val="black"/>
                </a:solidFill>
              </a:rPr>
              <a:t>Who starts her own business after her family is grown or at some other point when she can free herself from household responsibilities</a:t>
            </a:r>
            <a:r>
              <a:rPr lang="en-US" altLang="en-US" dirty="0" smtClean="0">
                <a:solidFill>
                  <a:prstClr val="black"/>
                </a:solidFill>
              </a:rPr>
              <a:t>.</a:t>
            </a:r>
            <a:endParaRPr lang="en-MY" altLang="en-US" dirty="0">
              <a:solidFill>
                <a:prstClr val="black"/>
              </a:solidFill>
            </a:endParaRPr>
          </a:p>
          <a:p>
            <a:pPr lvl="0" eaLnBrk="1" hangingPunct="1">
              <a:buClr>
                <a:srgbClr val="D34817"/>
              </a:buClr>
              <a:buNone/>
            </a:pPr>
            <a:r>
              <a:rPr lang="en-US" altLang="en-US" sz="2800" b="1" i="1" dirty="0">
                <a:solidFill>
                  <a:prstClr val="black"/>
                </a:solidFill>
              </a:rPr>
              <a:t>4.The educational refugee</a:t>
            </a:r>
            <a:endParaRPr lang="en-MY" altLang="en-US" sz="2800" dirty="0">
              <a:solidFill>
                <a:prstClr val="black"/>
              </a:solidFill>
            </a:endParaRPr>
          </a:p>
          <a:p>
            <a:pPr lvl="1" eaLnBrk="1" hangingPunct="1">
              <a:buClr>
                <a:srgbClr val="D34817"/>
              </a:buClr>
              <a:buFont typeface="Wingdings" pitchFamily="2" charset="2"/>
              <a:buChar char="Ø"/>
            </a:pPr>
            <a:r>
              <a:rPr lang="en-US" altLang="en-US" dirty="0">
                <a:solidFill>
                  <a:prstClr val="black"/>
                </a:solidFill>
              </a:rPr>
              <a:t>Who tires of an academic program and decide to go into business.</a:t>
            </a:r>
            <a:endParaRPr lang="en-MY" altLang="en-US" dirty="0">
              <a:solidFill>
                <a:prstClr val="black"/>
              </a:solidFill>
            </a:endParaRPr>
          </a:p>
          <a:p>
            <a:pPr lvl="0" eaLnBrk="1" hangingPunct="1">
              <a:buClr>
                <a:srgbClr val="D34817"/>
              </a:buClr>
              <a:buNone/>
            </a:pPr>
            <a:endParaRPr lang="en-US" altLang="en-US" sz="2400" b="1" i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52400" y="6248400"/>
            <a:ext cx="457200" cy="457200"/>
          </a:xfrm>
          <a:prstGeom prst="ellipse">
            <a:avLst/>
          </a:prstGeom>
          <a:solidFill>
            <a:srgbClr val="D16349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5B313-3D9D-4A70-A591-1C1250C82D51}" type="slidenum">
              <a:rPr kumimoji="0" lang="ar-SA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th-TH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6731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"/>
            <a:ext cx="8534400" cy="6477000"/>
          </a:xfrm>
        </p:spPr>
        <p:txBody>
          <a:bodyPr>
            <a:normAutofit fontScale="92500" lnSpcReduction="10000"/>
          </a:bodyPr>
          <a:lstStyle/>
          <a:p>
            <a:pPr marL="457200" indent="-45720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Motivation for starting a business</a:t>
            </a:r>
          </a:p>
          <a:p>
            <a:pPr marL="182563" indent="-182563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400" b="1" dirty="0" smtClean="0">
              <a:solidFill>
                <a:schemeClr val="accent2"/>
              </a:solidFill>
            </a:endParaRPr>
          </a:p>
          <a:p>
            <a:pPr marL="182563" indent="-182563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7030A0"/>
                </a:solidFill>
              </a:rPr>
              <a:t>reason for small firm formation </a:t>
            </a:r>
            <a:r>
              <a:rPr lang="en-US" dirty="0" smtClean="0"/>
              <a:t>can be divided between “</a:t>
            </a:r>
            <a:r>
              <a:rPr lang="en-US" b="1" dirty="0" smtClean="0"/>
              <a:t>pull</a:t>
            </a:r>
            <a:r>
              <a:rPr lang="en-US" dirty="0" smtClean="0"/>
              <a:t>” and “</a:t>
            </a:r>
            <a:r>
              <a:rPr lang="en-US" b="1" dirty="0" smtClean="0"/>
              <a:t>push</a:t>
            </a:r>
            <a:r>
              <a:rPr lang="en-US" dirty="0" smtClean="0"/>
              <a:t>” influences.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3000" b="1" dirty="0" smtClean="0"/>
              <a:t>I.“Pull” Influence</a:t>
            </a:r>
            <a:endParaRPr lang="en-MY" sz="3000" dirty="0" smtClean="0"/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US" sz="2800" dirty="0" smtClean="0"/>
              <a:t> Some individuals are </a:t>
            </a:r>
            <a:r>
              <a:rPr lang="en-US" sz="2800" dirty="0" smtClean="0">
                <a:solidFill>
                  <a:schemeClr val="accent1"/>
                </a:solidFill>
              </a:rPr>
              <a:t>attracted towards </a:t>
            </a:r>
            <a:r>
              <a:rPr lang="en-US" sz="2800" dirty="0" smtClean="0"/>
              <a:t>small business ownership by positive motive such as a </a:t>
            </a:r>
            <a:r>
              <a:rPr lang="en-US" sz="2800" dirty="0" smtClean="0">
                <a:solidFill>
                  <a:srgbClr val="0070C0"/>
                </a:solidFill>
              </a:rPr>
              <a:t>specific idea which they are convinced </a:t>
            </a:r>
            <a:r>
              <a:rPr lang="en-US" sz="2800" dirty="0" smtClean="0"/>
              <a:t>will work. ”Pull” motives include:</a:t>
            </a:r>
            <a:endParaRPr lang="en-MY" sz="2800" dirty="0" smtClean="0"/>
          </a:p>
          <a:p>
            <a:pPr marL="1516063" indent="-601663" eaLnBrk="1" hangingPunct="1">
              <a:buFont typeface="Wingdings 2" pitchFamily="18" charset="2"/>
              <a:buNone/>
              <a:defRPr/>
            </a:pPr>
            <a:r>
              <a:rPr lang="en-US" sz="3200" dirty="0" smtClean="0"/>
              <a:t>a. </a:t>
            </a:r>
            <a:r>
              <a:rPr lang="en-US" dirty="0" smtClean="0"/>
              <a:t>Desire for independence</a:t>
            </a:r>
            <a:endParaRPr lang="en-MY" dirty="0" smtClean="0"/>
          </a:p>
          <a:p>
            <a:pPr marL="1516063" indent="-601663" eaLnBrk="1" hangingPunct="1">
              <a:buFont typeface="Wingdings 2" pitchFamily="18" charset="2"/>
              <a:buNone/>
              <a:defRPr/>
            </a:pPr>
            <a:r>
              <a:rPr lang="en-US" dirty="0" smtClean="0"/>
              <a:t>b. Desire to exploit an opportunity</a:t>
            </a:r>
            <a:endParaRPr lang="en-MY" dirty="0" smtClean="0"/>
          </a:p>
          <a:p>
            <a:pPr marL="1516063" indent="-601663" eaLnBrk="1" hangingPunct="1">
              <a:buFont typeface="Wingdings 2" pitchFamily="18" charset="2"/>
              <a:buNone/>
              <a:defRPr/>
            </a:pPr>
            <a:r>
              <a:rPr lang="en-US" dirty="0" smtClean="0"/>
              <a:t>c. Turning a hobby or previous work experience in to a business </a:t>
            </a:r>
            <a:endParaRPr lang="en-MY" dirty="0" smtClean="0"/>
          </a:p>
          <a:p>
            <a:pPr marL="1516063" indent="-601663" eaLnBrk="1" hangingPunct="1">
              <a:buFont typeface="Wingdings 2" pitchFamily="18" charset="2"/>
              <a:buNone/>
              <a:defRPr/>
            </a:pPr>
            <a:r>
              <a:rPr lang="en-US" dirty="0" smtClean="0"/>
              <a:t>d. Financial Incentive</a:t>
            </a:r>
            <a:endParaRPr lang="en-MY" dirty="0" smtClean="0"/>
          </a:p>
          <a:p>
            <a:pPr eaLnBrk="1" hangingPunct="1">
              <a:buFont typeface="Wingdings" pitchFamily="2" charset="2"/>
              <a:buChar char="q"/>
              <a:tabLst>
                <a:tab pos="2873375" algn="l"/>
              </a:tabLst>
              <a:defRPr/>
            </a:pPr>
            <a:r>
              <a:rPr lang="en-US" sz="2800" dirty="0" smtClean="0"/>
              <a:t> The promise of long-term </a:t>
            </a:r>
            <a:r>
              <a:rPr lang="en-US" sz="2800" dirty="0" smtClean="0">
                <a:solidFill>
                  <a:schemeClr val="accent1"/>
                </a:solidFill>
              </a:rPr>
              <a:t>financial independence </a:t>
            </a:r>
            <a:r>
              <a:rPr lang="en-US" sz="2800" dirty="0" smtClean="0"/>
              <a:t>can clearly be a motive in starting new firm, although it is usually not quoted as frequently as other factors.</a:t>
            </a:r>
            <a:endParaRPr lang="en-MY" sz="2800" dirty="0" smtClean="0"/>
          </a:p>
          <a:p>
            <a:pPr marL="182563" indent="-182563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MY" sz="3200" dirty="0" smtClean="0"/>
          </a:p>
          <a:p>
            <a:pPr marL="457200" indent="-45720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MY" sz="3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6200" y="6248400"/>
            <a:ext cx="457200" cy="457200"/>
          </a:xfrm>
          <a:prstGeom prst="ellipse">
            <a:avLst/>
          </a:prstGeom>
          <a:solidFill>
            <a:srgbClr val="D16349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5B313-3D9D-4A70-A591-1C1250C82D51}" type="slidenum">
              <a:rPr kumimoji="0" lang="ar-SA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th-TH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6340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685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+mn-lt"/>
              </a:rPr>
              <a:t>Cont…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914400"/>
            <a:ext cx="8153400" cy="5638800"/>
          </a:xfrm>
        </p:spPr>
        <p:txBody>
          <a:bodyPr/>
          <a:lstStyle/>
          <a:p>
            <a:pPr lvl="0" eaLnBrk="1" hangingPunct="1">
              <a:buClr>
                <a:srgbClr val="D34817"/>
              </a:buClr>
              <a:buNone/>
              <a:defRPr/>
            </a:pPr>
            <a:r>
              <a:rPr lang="en-US" sz="2800" b="1" dirty="0">
                <a:solidFill>
                  <a:prstClr val="black"/>
                </a:solidFill>
              </a:rPr>
              <a:t>II. “Push” Independence</a:t>
            </a:r>
            <a:endParaRPr lang="en-MY" sz="3200" dirty="0">
              <a:solidFill>
                <a:prstClr val="black"/>
              </a:solidFill>
            </a:endParaRPr>
          </a:p>
          <a:p>
            <a:pPr lvl="0" eaLnBrk="1" hangingPunct="1">
              <a:buClr>
                <a:srgbClr val="D34817"/>
              </a:buClr>
              <a:buFont typeface="Wingdings" pitchFamily="2" charset="2"/>
              <a:buChar char="q"/>
              <a:defRPr/>
            </a:pPr>
            <a:r>
              <a:rPr lang="en-US" dirty="0">
                <a:solidFill>
                  <a:prstClr val="black"/>
                </a:solidFill>
              </a:rPr>
              <a:t>Many people are </a:t>
            </a:r>
            <a:r>
              <a:rPr lang="en-US" dirty="0">
                <a:solidFill>
                  <a:srgbClr val="0070C0"/>
                </a:solidFill>
              </a:rPr>
              <a:t>pushed into founding a new enterprise </a:t>
            </a:r>
            <a:r>
              <a:rPr lang="en-US" dirty="0">
                <a:solidFill>
                  <a:prstClr val="black"/>
                </a:solidFill>
              </a:rPr>
              <a:t>by variety of factors including:</a:t>
            </a:r>
            <a:endParaRPr lang="en-MY" dirty="0">
              <a:solidFill>
                <a:prstClr val="black"/>
              </a:solidFill>
            </a:endParaRPr>
          </a:p>
          <a:p>
            <a:pPr marL="979488" lvl="0" eaLnBrk="1" hangingPunct="1">
              <a:buClr>
                <a:srgbClr val="D34817"/>
              </a:buClr>
              <a:buNone/>
              <a:defRPr/>
            </a:pPr>
            <a:r>
              <a:rPr lang="en-MY" i="1" dirty="0">
                <a:solidFill>
                  <a:prstClr val="black"/>
                </a:solidFill>
              </a:rPr>
              <a:t>1.</a:t>
            </a:r>
            <a:r>
              <a:rPr lang="en-US" i="1" dirty="0">
                <a:solidFill>
                  <a:prstClr val="black"/>
                </a:solidFill>
              </a:rPr>
              <a:t>Redundancy</a:t>
            </a:r>
            <a:r>
              <a:rPr lang="en-US" dirty="0">
                <a:solidFill>
                  <a:prstClr val="black"/>
                </a:solidFill>
              </a:rPr>
              <a:t>==&gt;Being without a job (idleness)</a:t>
            </a:r>
            <a:endParaRPr lang="en-MY" dirty="0">
              <a:solidFill>
                <a:prstClr val="black"/>
              </a:solidFill>
            </a:endParaRPr>
          </a:p>
          <a:p>
            <a:pPr marL="979488" lvl="0" eaLnBrk="1" hangingPunct="1">
              <a:buClr>
                <a:srgbClr val="D34817"/>
              </a:buClr>
              <a:buNone/>
              <a:defRPr/>
            </a:pPr>
            <a:r>
              <a:rPr lang="en-US" dirty="0">
                <a:solidFill>
                  <a:prstClr val="black"/>
                </a:solidFill>
              </a:rPr>
              <a:t>2.</a:t>
            </a:r>
            <a:r>
              <a:rPr lang="en-US" i="1" dirty="0">
                <a:solidFill>
                  <a:prstClr val="black"/>
                </a:solidFill>
              </a:rPr>
              <a:t>Unemployment (or threat of)</a:t>
            </a:r>
            <a:endParaRPr lang="en-MY" dirty="0">
              <a:solidFill>
                <a:prstClr val="black"/>
              </a:solidFill>
            </a:endParaRPr>
          </a:p>
          <a:p>
            <a:pPr marL="979488" lvl="0" eaLnBrk="1" hangingPunct="1">
              <a:buClr>
                <a:srgbClr val="D34817"/>
              </a:buClr>
              <a:buNone/>
              <a:defRPr/>
            </a:pPr>
            <a:r>
              <a:rPr lang="en-US" dirty="0">
                <a:solidFill>
                  <a:prstClr val="black"/>
                </a:solidFill>
              </a:rPr>
              <a:t>3.</a:t>
            </a:r>
            <a:r>
              <a:rPr lang="en-US" i="1" dirty="0">
                <a:solidFill>
                  <a:prstClr val="black"/>
                </a:solidFill>
              </a:rPr>
              <a:t>Disagreement with previous employer</a:t>
            </a:r>
            <a:r>
              <a:rPr lang="en-US" dirty="0">
                <a:solidFill>
                  <a:prstClr val="black"/>
                </a:solidFill>
              </a:rPr>
              <a:t>==&gt;Uncomfortable relation at work has also pushed new entrants into small business.</a:t>
            </a:r>
            <a:endParaRPr lang="en-US" sz="2800" dirty="0">
              <a:solidFill>
                <a:prstClr val="black"/>
              </a:solidFill>
            </a:endParaRPr>
          </a:p>
          <a:p>
            <a:pPr lvl="0" eaLnBrk="1" hangingPunct="1">
              <a:buClr>
                <a:srgbClr val="D34817"/>
              </a:buClr>
              <a:buFont typeface="Wingdings" pitchFamily="2" charset="2"/>
              <a:buChar char="q"/>
              <a:defRPr/>
            </a:pPr>
            <a:r>
              <a:rPr lang="en-US" sz="2800" dirty="0">
                <a:solidFill>
                  <a:prstClr val="black"/>
                </a:solidFill>
              </a:rPr>
              <a:t> The dividing line between those “pulled” and those “pushed” is often blurred.</a:t>
            </a:r>
            <a:endParaRPr lang="en-MY" sz="32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52400" y="6248400"/>
            <a:ext cx="457200" cy="457200"/>
          </a:xfrm>
          <a:prstGeom prst="ellipse">
            <a:avLst/>
          </a:prstGeom>
          <a:solidFill>
            <a:srgbClr val="D16349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5B313-3D9D-4A70-A591-1C1250C82D51}" type="slidenum">
              <a:rPr kumimoji="0" lang="ar-SA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th-TH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1174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"/>
            <a:ext cx="8382000" cy="640080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n-US" altLang="en-US" sz="3200" b="1" dirty="0" smtClean="0">
                <a:solidFill>
                  <a:srgbClr val="FF0000"/>
                </a:solidFill>
              </a:rPr>
              <a:t>Outcomes of Entrepreneurship</a:t>
            </a:r>
          </a:p>
          <a:p>
            <a:pPr eaLnBrk="1" hangingPunct="1"/>
            <a:r>
              <a:rPr lang="en-US" altLang="en-US" sz="3200" dirty="0" smtClean="0"/>
              <a:t>Economic growth</a:t>
            </a:r>
          </a:p>
          <a:p>
            <a:pPr eaLnBrk="1" hangingPunct="1"/>
            <a:r>
              <a:rPr lang="en-US" altLang="en-US" sz="3200" dirty="0" smtClean="0"/>
              <a:t>New industry formation</a:t>
            </a:r>
          </a:p>
          <a:p>
            <a:pPr eaLnBrk="1" hangingPunct="1"/>
            <a:r>
              <a:rPr lang="en-US" altLang="en-US" sz="3200" dirty="0" smtClean="0"/>
              <a:t>Job creation</a:t>
            </a:r>
          </a:p>
          <a:p>
            <a:pPr marL="0" indent="0" eaLnBrk="1" hangingPunct="1">
              <a:buNone/>
            </a:pPr>
            <a:r>
              <a:rPr lang="en-US" altLang="en-US" sz="3200" b="1" dirty="0" smtClean="0">
                <a:solidFill>
                  <a:srgbClr val="FF0000"/>
                </a:solidFill>
              </a:rPr>
              <a:t>Success factors for entrepreneurs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en-US" sz="2800" dirty="0" smtClean="0"/>
              <a:t>Most new ventures succeed because their founders are capable individuals.</a:t>
            </a:r>
            <a:endParaRPr lang="en-GB" altLang="en-US" sz="28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800" dirty="0" smtClean="0"/>
              <a:t>      1.The entrepreneurial team</a:t>
            </a:r>
            <a:endParaRPr lang="en-MY" altLang="en-US" sz="28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800" dirty="0" smtClean="0"/>
              <a:t>      2.Incremental growth of product or services</a:t>
            </a:r>
            <a:endParaRPr lang="en-MY" altLang="en-US" sz="28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800" dirty="0" smtClean="0"/>
              <a:t>      3.Marketing and timing: </a:t>
            </a:r>
            <a:r>
              <a:rPr lang="en-US" altLang="en-US" sz="2400" dirty="0" smtClean="0"/>
              <a:t>Market potential is critically influenced by timing of new products or services. </a:t>
            </a:r>
            <a:endParaRPr lang="en-MY" altLang="en-US" sz="32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3200" dirty="0" smtClean="0"/>
              <a:t>               </a:t>
            </a:r>
            <a:endParaRPr lang="en-MY" altLang="en-US" sz="3200" dirty="0" smtClean="0"/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endParaRPr lang="en-US" alt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52400" y="6248400"/>
            <a:ext cx="457200" cy="457200"/>
          </a:xfrm>
          <a:prstGeom prst="ellipse">
            <a:avLst/>
          </a:prstGeom>
          <a:solidFill>
            <a:srgbClr val="D16349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5B313-3D9D-4A70-A591-1C1250C82D51}" type="slidenum">
              <a:rPr kumimoji="0" lang="ar-SA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th-TH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1417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pPr marL="273050" lvl="0" indent="-273050" algn="ctr" eaLnBrk="1" hangingPunct="1">
              <a:spcBef>
                <a:spcPts val="575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Perpetua"/>
                <a:ea typeface="+mn-ea"/>
                <a:cs typeface="+mn-cs"/>
              </a:rPr>
              <a:t>Weakness of entrepreneurship</a:t>
            </a:r>
            <a:r>
              <a:rPr lang="en-US" altLang="en-US" sz="2800" b="1" i="1" u="sng" dirty="0">
                <a:solidFill>
                  <a:srgbClr val="FF0000"/>
                </a:solidFill>
                <a:latin typeface="Perpetua"/>
                <a:ea typeface="+mn-ea"/>
                <a:cs typeface="+mn-cs"/>
              </a:rPr>
              <a:t/>
            </a:r>
            <a:br>
              <a:rPr lang="en-US" altLang="en-US" sz="2800" b="1" i="1" u="sng" dirty="0">
                <a:solidFill>
                  <a:srgbClr val="FF0000"/>
                </a:solidFill>
                <a:latin typeface="Perpetua"/>
                <a:ea typeface="+mn-ea"/>
                <a:cs typeface="+mn-cs"/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838200"/>
            <a:ext cx="8458200" cy="5715000"/>
          </a:xfrm>
        </p:spPr>
        <p:txBody>
          <a:bodyPr/>
          <a:lstStyle/>
          <a:p>
            <a:pPr lvl="0" eaLnBrk="1" hangingPunct="1">
              <a:buClr>
                <a:srgbClr val="D34817"/>
              </a:buClr>
              <a:buNone/>
            </a:pPr>
            <a:r>
              <a:rPr lang="en-US" altLang="en-US" sz="2800" b="1" i="1" dirty="0" smtClean="0"/>
              <a:t>a. </a:t>
            </a:r>
            <a:r>
              <a:rPr lang="en-US" altLang="en-US" sz="2800" b="1" i="1" dirty="0" smtClean="0">
                <a:solidFill>
                  <a:srgbClr val="FF0000"/>
                </a:solidFill>
              </a:rPr>
              <a:t>Limited </a:t>
            </a:r>
            <a:r>
              <a:rPr lang="en-US" altLang="en-US" sz="2800" b="1" i="1" dirty="0">
                <a:solidFill>
                  <a:srgbClr val="FF0000"/>
                </a:solidFill>
              </a:rPr>
              <a:t>resource</a:t>
            </a:r>
            <a:r>
              <a:rPr lang="en-US" altLang="en-US" sz="2800" dirty="0">
                <a:solidFill>
                  <a:prstClr val="black"/>
                </a:solidFill>
              </a:rPr>
              <a:t>:- entrepreneurship mostly starts from small investment or contribution of owners are more than one individual</a:t>
            </a:r>
            <a:endParaRPr lang="en-MY" altLang="en-US" sz="2800" dirty="0">
              <a:solidFill>
                <a:prstClr val="black"/>
              </a:solidFill>
            </a:endParaRPr>
          </a:p>
          <a:p>
            <a:pPr lvl="0" eaLnBrk="1" hangingPunct="1">
              <a:buClr>
                <a:srgbClr val="D34817"/>
              </a:buClr>
              <a:buNone/>
            </a:pPr>
            <a:r>
              <a:rPr lang="en-US" altLang="en-US" sz="2800" dirty="0">
                <a:solidFill>
                  <a:prstClr val="black"/>
                </a:solidFill>
              </a:rPr>
              <a:t>b. </a:t>
            </a:r>
            <a:r>
              <a:rPr lang="en-US" altLang="en-US" sz="2800" b="1" i="1" dirty="0">
                <a:solidFill>
                  <a:srgbClr val="FF0000"/>
                </a:solidFill>
              </a:rPr>
              <a:t>Lack of experience</a:t>
            </a:r>
            <a:r>
              <a:rPr lang="en-US" altLang="en-US" sz="2800" dirty="0">
                <a:solidFill>
                  <a:prstClr val="black"/>
                </a:solidFill>
              </a:rPr>
              <a:t>:- most of entrepreneurs have no experience and this may lead to in efficiency</a:t>
            </a:r>
            <a:endParaRPr lang="en-MY" altLang="en-US" sz="2800" dirty="0">
              <a:solidFill>
                <a:prstClr val="black"/>
              </a:solidFill>
            </a:endParaRPr>
          </a:p>
          <a:p>
            <a:pPr lvl="0" eaLnBrk="1" hangingPunct="1">
              <a:buClr>
                <a:srgbClr val="D34817"/>
              </a:buClr>
              <a:buNone/>
            </a:pPr>
            <a:r>
              <a:rPr lang="en-US" altLang="en-US" sz="2800" dirty="0">
                <a:solidFill>
                  <a:prstClr val="black"/>
                </a:solidFill>
              </a:rPr>
              <a:t>c. </a:t>
            </a:r>
            <a:r>
              <a:rPr lang="en-US" altLang="en-US" sz="2800" b="1" dirty="0">
                <a:solidFill>
                  <a:srgbClr val="FF0000"/>
                </a:solidFill>
              </a:rPr>
              <a:t>Disag</a:t>
            </a:r>
            <a:r>
              <a:rPr lang="en-US" altLang="en-US" sz="2800" b="1" i="1" dirty="0">
                <a:solidFill>
                  <a:srgbClr val="FF0000"/>
                </a:solidFill>
              </a:rPr>
              <a:t>reement between member</a:t>
            </a:r>
            <a:r>
              <a:rPr lang="en-US" altLang="en-US" sz="2800" dirty="0">
                <a:solidFill>
                  <a:prstClr val="black"/>
                </a:solidFill>
              </a:rPr>
              <a:t>: if the owner of entrepreneur is more than one person, disagreement between them can be created. This disagreement can limit the operation of the business.</a:t>
            </a:r>
            <a:endParaRPr lang="en-MY" altLang="en-US" sz="2800" dirty="0">
              <a:solidFill>
                <a:prstClr val="black"/>
              </a:solidFill>
            </a:endParaRPr>
          </a:p>
          <a:p>
            <a:pPr lvl="0" eaLnBrk="1" hangingPunct="1">
              <a:buClr>
                <a:srgbClr val="D34817"/>
              </a:buClr>
              <a:buNone/>
            </a:pPr>
            <a:r>
              <a:rPr lang="en-US" altLang="en-US" sz="2800" dirty="0">
                <a:solidFill>
                  <a:prstClr val="black"/>
                </a:solidFill>
              </a:rPr>
              <a:t> d. </a:t>
            </a:r>
            <a:r>
              <a:rPr lang="en-US" altLang="en-US" sz="2800" b="1" i="1" dirty="0">
                <a:solidFill>
                  <a:srgbClr val="FF0000"/>
                </a:solidFill>
              </a:rPr>
              <a:t>Uncertainty of income</a:t>
            </a:r>
            <a:r>
              <a:rPr lang="en-US" altLang="en-US" sz="2800" dirty="0">
                <a:solidFill>
                  <a:prstClr val="black"/>
                </a:solidFill>
              </a:rPr>
              <a:t>:- opening and running a business provide no guarantee that  an entrepreneur will earn enough money to survive </a:t>
            </a:r>
            <a:endParaRPr lang="en-MY" altLang="en-US" sz="28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52400" y="6248400"/>
            <a:ext cx="457200" cy="457200"/>
          </a:xfrm>
          <a:prstGeom prst="ellipse">
            <a:avLst/>
          </a:prstGeom>
          <a:solidFill>
            <a:srgbClr val="D16349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5B313-3D9D-4A70-A591-1C1250C82D51}" type="slidenum">
              <a:rPr kumimoji="0" lang="ar-SA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th-TH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1405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685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+mn-lt"/>
              </a:rPr>
              <a:t>Cont…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762000"/>
            <a:ext cx="8458200" cy="5867400"/>
          </a:xfrm>
        </p:spPr>
        <p:txBody>
          <a:bodyPr/>
          <a:lstStyle/>
          <a:p>
            <a:pPr lvl="0" eaLnBrk="1" hangingPunct="1">
              <a:lnSpc>
                <a:spcPct val="150000"/>
              </a:lnSpc>
              <a:buClr>
                <a:srgbClr val="D34817"/>
              </a:buClr>
              <a:buNone/>
            </a:pPr>
            <a:r>
              <a:rPr lang="en-US" altLang="en-US" sz="2800" dirty="0" smtClean="0">
                <a:solidFill>
                  <a:srgbClr val="FF0000"/>
                </a:solidFill>
              </a:rPr>
              <a:t>e. Risk</a:t>
            </a:r>
            <a:r>
              <a:rPr lang="en-US" altLang="en-US" sz="2800" dirty="0">
                <a:solidFill>
                  <a:prstClr val="black"/>
                </a:solidFill>
              </a:rPr>
              <a:t>:- starting or buying a new business involves risk and the higher rewards  the greater the risk entrepreneurs usually face. This is why entrepreneurs tend to have evaluate risk very carefully</a:t>
            </a:r>
            <a:endParaRPr lang="en-MY" altLang="en-US" sz="800" dirty="0">
              <a:solidFill>
                <a:prstClr val="black"/>
              </a:solidFill>
            </a:endParaRPr>
          </a:p>
          <a:p>
            <a:pPr lvl="0" eaLnBrk="1" hangingPunct="1">
              <a:lnSpc>
                <a:spcPct val="150000"/>
              </a:lnSpc>
              <a:buClr>
                <a:srgbClr val="D34817"/>
              </a:buClr>
              <a:buNone/>
            </a:pPr>
            <a:r>
              <a:rPr lang="en-US" altLang="en-US" sz="2800" dirty="0">
                <a:solidFill>
                  <a:prstClr val="black"/>
                </a:solidFill>
              </a:rPr>
              <a:t>f. </a:t>
            </a:r>
            <a:r>
              <a:rPr lang="en-US" altLang="en-US" sz="2800" dirty="0">
                <a:solidFill>
                  <a:srgbClr val="FF0000"/>
                </a:solidFill>
              </a:rPr>
              <a:t>Lower quality of life until the business gets established</a:t>
            </a:r>
            <a:r>
              <a:rPr lang="en-US" altLang="en-US" sz="2800" dirty="0">
                <a:solidFill>
                  <a:prstClr val="black"/>
                </a:solidFill>
              </a:rPr>
              <a:t>:- the long hour and hard work needed to launch a business can take their tall in the rest of the entrepreneurs </a:t>
            </a:r>
            <a:r>
              <a:rPr lang="en-US" altLang="en-US" sz="2800" dirty="0" smtClean="0">
                <a:solidFill>
                  <a:prstClr val="black"/>
                </a:solidFill>
              </a:rPr>
              <a:t>life</a:t>
            </a:r>
            <a:endParaRPr lang="en-MY" altLang="en-US" sz="9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52400" y="6248400"/>
            <a:ext cx="457200" cy="457200"/>
          </a:xfrm>
          <a:prstGeom prst="ellipse">
            <a:avLst/>
          </a:prstGeom>
          <a:solidFill>
            <a:srgbClr val="D16349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5B313-3D9D-4A70-A591-1C1250C82D51}" type="slidenum">
              <a:rPr kumimoji="0" lang="ar-SA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th-TH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3798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609600"/>
          </a:xfrm>
        </p:spPr>
        <p:txBody>
          <a:bodyPr/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Perpetua"/>
                <a:ea typeface="+mn-ea"/>
                <a:cs typeface="+mn-cs"/>
              </a:rPr>
              <a:t>Elements involved in Entrepreneur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90600"/>
            <a:ext cx="8382000" cy="5334000"/>
          </a:xfrm>
        </p:spPr>
        <p:txBody>
          <a:bodyPr/>
          <a:lstStyle/>
          <a:p>
            <a:pPr lvl="0" algn="just" eaLnBrk="1" hangingPunct="1">
              <a:buClr>
                <a:srgbClr val="D34817"/>
              </a:buClr>
              <a:buNone/>
              <a:tabLst>
                <a:tab pos="2613025" algn="l"/>
              </a:tabLst>
            </a:pPr>
            <a:r>
              <a:rPr lang="en-US" altLang="en-US" sz="3200" dirty="0">
                <a:solidFill>
                  <a:prstClr val="black"/>
                </a:solidFill>
              </a:rPr>
              <a:t>1.</a:t>
            </a:r>
            <a:r>
              <a:rPr lang="en-US" altLang="en-US" sz="3200" dirty="0">
                <a:solidFill>
                  <a:srgbClr val="FF0000"/>
                </a:solidFill>
              </a:rPr>
              <a:t>RISK</a:t>
            </a:r>
            <a:r>
              <a:rPr lang="en-US" altLang="en-US" sz="3200" dirty="0">
                <a:solidFill>
                  <a:prstClr val="black"/>
                </a:solidFill>
              </a:rPr>
              <a:t>:- Simply stated risk is “</a:t>
            </a:r>
            <a:r>
              <a:rPr lang="en-US" altLang="en-US" sz="3200" i="1" dirty="0">
                <a:solidFill>
                  <a:prstClr val="black"/>
                </a:solidFill>
              </a:rPr>
              <a:t>a condition in which there is a possibility of an adverse deviation from a desired outcome that is expected or hoped from applied to a business </a:t>
            </a:r>
            <a:r>
              <a:rPr lang="en-US" altLang="en-US" sz="3200" dirty="0">
                <a:solidFill>
                  <a:prstClr val="black"/>
                </a:solidFill>
              </a:rPr>
              <a:t>risk translates in to the possibility of losses associated with the assets and the earning potential of the firm. </a:t>
            </a:r>
            <a:r>
              <a:rPr lang="en-US" altLang="en-US" sz="3200" i="1" dirty="0">
                <a:solidFill>
                  <a:prstClr val="black"/>
                </a:solidFill>
              </a:rPr>
              <a:t>”</a:t>
            </a:r>
            <a:r>
              <a:rPr lang="en-US" altLang="en-US" sz="32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52400" y="6248400"/>
            <a:ext cx="457200" cy="457200"/>
          </a:xfrm>
          <a:prstGeom prst="ellipse">
            <a:avLst/>
          </a:prstGeom>
          <a:solidFill>
            <a:srgbClr val="D16349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5B313-3D9D-4A70-A591-1C1250C82D51}" type="slidenum">
              <a:rPr kumimoji="0" lang="ar-SA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th-TH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0564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FF0000"/>
                </a:solidFill>
                <a:latin typeface="Perpetua"/>
                <a:ea typeface="+mn-ea"/>
                <a:cs typeface="+mn-cs"/>
              </a:rPr>
              <a:t>Elements involved in Entrepreneur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066800"/>
            <a:ext cx="8610600" cy="5486400"/>
          </a:xfrm>
        </p:spPr>
        <p:txBody>
          <a:bodyPr/>
          <a:lstStyle/>
          <a:p>
            <a:pPr lvl="0" eaLnBrk="1" hangingPunct="1">
              <a:buClr>
                <a:srgbClr val="D34817"/>
              </a:buClr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RISK</a:t>
            </a:r>
            <a:r>
              <a:rPr lang="en-US" sz="2800" dirty="0" smtClean="0">
                <a:solidFill>
                  <a:prstClr val="black"/>
                </a:solidFill>
              </a:rPr>
              <a:t>: Business </a:t>
            </a:r>
            <a:r>
              <a:rPr lang="en-US" sz="2800" dirty="0">
                <a:solidFill>
                  <a:prstClr val="black"/>
                </a:solidFill>
              </a:rPr>
              <a:t>risks can be classified </a:t>
            </a:r>
            <a:r>
              <a:rPr lang="en-US" sz="2800" dirty="0" smtClean="0">
                <a:solidFill>
                  <a:prstClr val="black"/>
                </a:solidFill>
              </a:rPr>
              <a:t>into </a:t>
            </a:r>
            <a:r>
              <a:rPr lang="en-US" sz="2800" dirty="0">
                <a:solidFill>
                  <a:prstClr val="black"/>
                </a:solidFill>
              </a:rPr>
              <a:t>two broad category market risk and pure risk.</a:t>
            </a:r>
          </a:p>
          <a:p>
            <a:pPr lvl="0" eaLnBrk="1" hangingPunct="1">
              <a:buClr>
                <a:srgbClr val="D34817"/>
              </a:buClr>
              <a:buNone/>
              <a:defRPr/>
            </a:pPr>
            <a:r>
              <a:rPr lang="en-US" sz="2800" dirty="0">
                <a:solidFill>
                  <a:prstClr val="black"/>
                </a:solidFill>
              </a:rPr>
              <a:t>Entrepreneurs face a number of different types of risk. These can be grouped in to basic areas.</a:t>
            </a:r>
            <a:endParaRPr lang="en-MY" sz="2800" dirty="0">
              <a:solidFill>
                <a:prstClr val="black"/>
              </a:solidFill>
            </a:endParaRPr>
          </a:p>
          <a:p>
            <a:pPr marL="889000" lvl="0" indent="-79375" eaLnBrk="1" hangingPunct="1">
              <a:buClr>
                <a:srgbClr val="D34817"/>
              </a:buClr>
              <a:buNone/>
              <a:defRPr/>
            </a:pPr>
            <a:r>
              <a:rPr lang="en-US" sz="2800" b="1" dirty="0">
                <a:solidFill>
                  <a:prstClr val="black"/>
                </a:solidFill>
              </a:rPr>
              <a:t>a. Political risk</a:t>
            </a:r>
            <a:r>
              <a:rPr lang="en-US" sz="2800" dirty="0">
                <a:solidFill>
                  <a:prstClr val="black"/>
                </a:solidFill>
              </a:rPr>
              <a:t>:-</a:t>
            </a:r>
            <a:endParaRPr lang="en-MY" sz="2800" dirty="0">
              <a:solidFill>
                <a:prstClr val="black"/>
              </a:solidFill>
            </a:endParaRPr>
          </a:p>
          <a:p>
            <a:pPr marL="889000" lvl="0" indent="-79375" eaLnBrk="1" hangingPunct="1">
              <a:buClr>
                <a:srgbClr val="D34817"/>
              </a:buClr>
              <a:buNone/>
              <a:defRPr/>
            </a:pPr>
            <a:r>
              <a:rPr lang="en-US" sz="2800" b="1" dirty="0">
                <a:solidFill>
                  <a:prstClr val="black"/>
                </a:solidFill>
              </a:rPr>
              <a:t>b. Business risk:-</a:t>
            </a:r>
            <a:endParaRPr lang="en-MY" sz="2800" dirty="0">
              <a:solidFill>
                <a:prstClr val="black"/>
              </a:solidFill>
            </a:endParaRPr>
          </a:p>
          <a:p>
            <a:pPr marL="889000" lvl="0" indent="-79375" eaLnBrk="1" hangingPunct="1">
              <a:buClr>
                <a:srgbClr val="D34817"/>
              </a:buClr>
              <a:buNone/>
              <a:defRPr/>
            </a:pPr>
            <a:r>
              <a:rPr lang="en-US" sz="2800" b="1" dirty="0">
                <a:solidFill>
                  <a:prstClr val="black"/>
                </a:solidFill>
              </a:rPr>
              <a:t>c. Economic risk</a:t>
            </a:r>
            <a:r>
              <a:rPr lang="en-US" sz="2800" dirty="0">
                <a:solidFill>
                  <a:prstClr val="black"/>
                </a:solidFill>
              </a:rPr>
              <a:t>:-</a:t>
            </a:r>
            <a:endParaRPr lang="en-MY" sz="2800" dirty="0">
              <a:solidFill>
                <a:prstClr val="black"/>
              </a:solidFill>
            </a:endParaRPr>
          </a:p>
          <a:p>
            <a:pPr marL="889000" lvl="0" indent="-79375" eaLnBrk="1" hangingPunct="1">
              <a:buClr>
                <a:srgbClr val="D34817"/>
              </a:buClr>
              <a:buNone/>
              <a:defRPr/>
            </a:pPr>
            <a:r>
              <a:rPr lang="en-US" sz="2800" b="1" dirty="0">
                <a:solidFill>
                  <a:prstClr val="black"/>
                </a:solidFill>
              </a:rPr>
              <a:t>d. property risk</a:t>
            </a:r>
            <a:endParaRPr lang="en-MY" sz="2800" dirty="0">
              <a:solidFill>
                <a:prstClr val="black"/>
              </a:solidFill>
            </a:endParaRPr>
          </a:p>
          <a:p>
            <a:pPr marL="889000" lvl="0" indent="-79375" eaLnBrk="1" hangingPunct="1">
              <a:buClr>
                <a:srgbClr val="D34817"/>
              </a:buClr>
              <a:buNone/>
              <a:defRPr/>
            </a:pPr>
            <a:r>
              <a:rPr lang="en-US" sz="2800" b="1" dirty="0">
                <a:solidFill>
                  <a:prstClr val="black"/>
                </a:solidFill>
              </a:rPr>
              <a:t>e. Personal risk</a:t>
            </a:r>
            <a:endParaRPr lang="en-MY" sz="28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6200" y="6248400"/>
            <a:ext cx="457200" cy="457200"/>
          </a:xfrm>
          <a:prstGeom prst="ellipse">
            <a:avLst/>
          </a:prstGeom>
          <a:solidFill>
            <a:srgbClr val="D16349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5B313-3D9D-4A70-A591-1C1250C82D51}" type="slidenum">
              <a:rPr kumimoji="0" lang="ar-SA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th-TH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8240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685800"/>
          </a:xfrm>
        </p:spPr>
        <p:txBody>
          <a:bodyPr/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Perpetua"/>
                <a:ea typeface="+mn-ea"/>
                <a:cs typeface="+mn-cs"/>
              </a:rPr>
              <a:t>Elements involved in Entrepreneur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pPr lvl="0" algn="just" eaLnBrk="1" hangingPunct="1">
              <a:lnSpc>
                <a:spcPct val="150000"/>
              </a:lnSpc>
              <a:buClr>
                <a:srgbClr val="D34817"/>
              </a:buClr>
              <a:buNone/>
              <a:defRPr/>
            </a:pPr>
            <a:r>
              <a:rPr lang="en-MY" sz="2800" b="1" dirty="0">
                <a:solidFill>
                  <a:prstClr val="black"/>
                </a:solidFill>
              </a:rPr>
              <a:t>2</a:t>
            </a:r>
            <a:r>
              <a:rPr lang="en-MY" sz="2800" b="1" dirty="0" smtClean="0">
                <a:solidFill>
                  <a:prstClr val="black"/>
                </a:solidFill>
              </a:rPr>
              <a:t>. </a:t>
            </a:r>
            <a:r>
              <a:rPr lang="en-US" sz="2800" b="1" dirty="0" smtClean="0">
                <a:solidFill>
                  <a:srgbClr val="9B2D1F"/>
                </a:solidFill>
              </a:rPr>
              <a:t>Information</a:t>
            </a:r>
            <a:endParaRPr lang="en-US" sz="2800" b="1" dirty="0">
              <a:solidFill>
                <a:srgbClr val="9B2D1F"/>
              </a:solidFill>
            </a:endParaRPr>
          </a:p>
          <a:p>
            <a:pPr lvl="0" eaLnBrk="1" hangingPunct="1">
              <a:buClr>
                <a:srgbClr val="D34817"/>
              </a:buClr>
              <a:buNone/>
              <a:defRPr/>
            </a:pPr>
            <a:r>
              <a:rPr lang="en-US" sz="2800" dirty="0">
                <a:solidFill>
                  <a:prstClr val="black"/>
                </a:solidFill>
              </a:rPr>
              <a:t>Information gives the following importance to the businessmen’s</a:t>
            </a:r>
            <a:endParaRPr lang="en-MY" sz="2800" dirty="0">
              <a:solidFill>
                <a:prstClr val="black"/>
              </a:solidFill>
            </a:endParaRPr>
          </a:p>
          <a:p>
            <a:pPr marL="627063" lvl="0" indent="-261938" eaLnBrk="1" hangingPunct="1">
              <a:buClr>
                <a:srgbClr val="D34817"/>
              </a:buClr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prstClr val="black"/>
                </a:solidFill>
              </a:rPr>
              <a:t>To know the position of their </a:t>
            </a:r>
            <a:r>
              <a:rPr lang="en-US" sz="2800" dirty="0">
                <a:solidFill>
                  <a:srgbClr val="FF0000"/>
                </a:solidFill>
              </a:rPr>
              <a:t>competitors</a:t>
            </a:r>
            <a:r>
              <a:rPr lang="en-US" sz="2800" dirty="0">
                <a:solidFill>
                  <a:prstClr val="black"/>
                </a:solidFill>
              </a:rPr>
              <a:t> that is their strength and weaknesses, business strategy they use and their long term plan.</a:t>
            </a:r>
            <a:endParaRPr lang="en-MY" sz="2800" dirty="0">
              <a:solidFill>
                <a:prstClr val="black"/>
              </a:solidFill>
            </a:endParaRPr>
          </a:p>
          <a:p>
            <a:pPr marL="627063" lvl="0" indent="-261938" eaLnBrk="1" hangingPunct="1">
              <a:buClr>
                <a:srgbClr val="D34817"/>
              </a:buClr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prstClr val="black"/>
                </a:solidFill>
              </a:rPr>
              <a:t>To know </a:t>
            </a:r>
            <a:r>
              <a:rPr lang="en-US" sz="2800" dirty="0">
                <a:solidFill>
                  <a:srgbClr val="FF0000"/>
                </a:solidFill>
              </a:rPr>
              <a:t>threats and opportunity </a:t>
            </a:r>
            <a:r>
              <a:rPr lang="en-US" sz="2800" dirty="0">
                <a:solidFill>
                  <a:prstClr val="black"/>
                </a:solidFill>
              </a:rPr>
              <a:t>in doing business</a:t>
            </a:r>
            <a:endParaRPr lang="en-MY" sz="2800" dirty="0">
              <a:solidFill>
                <a:prstClr val="black"/>
              </a:solidFill>
            </a:endParaRPr>
          </a:p>
          <a:p>
            <a:pPr marL="627063" lvl="0" indent="-261938" eaLnBrk="1" hangingPunct="1">
              <a:buClr>
                <a:srgbClr val="D34817"/>
              </a:buClr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prstClr val="black"/>
                </a:solidFill>
              </a:rPr>
              <a:t>Helps to design </a:t>
            </a:r>
            <a:r>
              <a:rPr lang="en-US" sz="2800" dirty="0">
                <a:solidFill>
                  <a:srgbClr val="FF0000"/>
                </a:solidFill>
              </a:rPr>
              <a:t>long term objectives and goals </a:t>
            </a:r>
            <a:r>
              <a:rPr lang="en-US" sz="2800" dirty="0">
                <a:solidFill>
                  <a:prstClr val="black"/>
                </a:solidFill>
              </a:rPr>
              <a:t>indicate capital requirement (labor, capital and machinery)</a:t>
            </a:r>
            <a:endParaRPr lang="en-MY" sz="2800" dirty="0">
              <a:solidFill>
                <a:prstClr val="black"/>
              </a:solidFill>
            </a:endParaRPr>
          </a:p>
          <a:p>
            <a:pPr marL="627063" lvl="0" indent="-261938" eaLnBrk="1" hangingPunct="1">
              <a:buClr>
                <a:srgbClr val="D34817"/>
              </a:buClr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prstClr val="black"/>
                </a:solidFill>
              </a:rPr>
              <a:t>Helps to know market position locally and internationally.</a:t>
            </a:r>
            <a:endParaRPr lang="en-MY" sz="28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52400" y="6248400"/>
            <a:ext cx="457200" cy="457200"/>
          </a:xfrm>
          <a:prstGeom prst="ellipse">
            <a:avLst/>
          </a:prstGeom>
          <a:solidFill>
            <a:srgbClr val="D16349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5B313-3D9D-4A70-A591-1C1250C82D51}" type="slidenum">
              <a:rPr kumimoji="0" lang="ar-SA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th-TH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1185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395514"/>
            <a:ext cx="7772400" cy="838200"/>
          </a:xfrm>
        </p:spPr>
        <p:txBody>
          <a:bodyPr/>
          <a:lstStyle/>
          <a:p>
            <a:pPr marL="273050" lvl="0" indent="-273050" algn="ctr" eaLnBrk="1" hangingPunct="1">
              <a:lnSpc>
                <a:spcPct val="200000"/>
              </a:lnSpc>
              <a:spcBef>
                <a:spcPts val="575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is Entrepreneur?</a:t>
            </a:r>
            <a:endParaRPr lang="en-MY" altLang="en-US" sz="36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8458200" cy="5410200"/>
          </a:xfrm>
        </p:spPr>
        <p:txBody>
          <a:bodyPr/>
          <a:lstStyle/>
          <a:p>
            <a:pPr lvl="0" algn="just" eaLnBrk="1" hangingPunct="1">
              <a:lnSpc>
                <a:spcPct val="150000"/>
              </a:lnSpc>
              <a:buClr>
                <a:srgbClr val="D34817"/>
              </a:buCl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4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entrepreneur, </a:t>
            </a:r>
            <a:r>
              <a:rPr lang="en-US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an individual who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creates a new business</a:t>
            </a:r>
            <a:r>
              <a:rPr lang="en-US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bearing most of the risks 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achieve goals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ct val="150000"/>
              </a:lnSpc>
              <a:buClr>
                <a:srgbClr val="D34817"/>
              </a:buClr>
              <a:buFont typeface="Wingdings" pitchFamily="2" charset="2"/>
              <a:buChar char="q"/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Entrepreneur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visionary leader- a person who dreams great dreams.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Hisrich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hangingPunct="1">
              <a:lnSpc>
                <a:spcPct val="150000"/>
              </a:lnSpc>
              <a:buClr>
                <a:srgbClr val="D34817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entrepreneur </a:t>
            </a:r>
            <a:r>
              <a:rPr lang="en-US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commonly seen as an innovator, a source of new ideas, goods, services, and business/or procedures.</a:t>
            </a:r>
            <a:endParaRPr lang="en-MY" alt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lnSpc>
                <a:spcPct val="150000"/>
              </a:lnSpc>
              <a:buClr>
                <a:srgbClr val="D34817"/>
              </a:buClr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52400" y="6248400"/>
            <a:ext cx="457200" cy="457200"/>
          </a:xfrm>
          <a:prstGeom prst="ellipse">
            <a:avLst/>
          </a:prstGeom>
          <a:solidFill>
            <a:srgbClr val="D16349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5B313-3D9D-4A70-A591-1C1250C82D51}" type="slidenum">
              <a:rPr kumimoji="0" lang="ar-SA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h-TH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5197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Perpetua"/>
              </a:rPr>
              <a:t>Elements involved in Entrepreneur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lvl="0" eaLnBrk="1" hangingPunct="1">
              <a:buClr>
                <a:srgbClr val="D34817"/>
              </a:buClr>
              <a:buNone/>
              <a:defRPr/>
            </a:pPr>
            <a:r>
              <a:rPr lang="en-US" sz="2800" b="1" dirty="0">
                <a:solidFill>
                  <a:srgbClr val="FF0000"/>
                </a:solidFill>
              </a:rPr>
              <a:t>Sources of information</a:t>
            </a:r>
            <a:endParaRPr lang="en-MY" sz="2800" b="1" dirty="0">
              <a:solidFill>
                <a:srgbClr val="FF0000"/>
              </a:solidFill>
            </a:endParaRPr>
          </a:p>
          <a:p>
            <a:pPr lvl="0" eaLnBrk="1" hangingPunct="1">
              <a:buClr>
                <a:srgbClr val="D34817"/>
              </a:buClr>
              <a:buFont typeface="Wingdings" pitchFamily="2" charset="2"/>
              <a:buChar char="q"/>
              <a:defRPr/>
            </a:pPr>
            <a:r>
              <a:rPr lang="en-US" dirty="0">
                <a:solidFill>
                  <a:prstClr val="black"/>
                </a:solidFill>
              </a:rPr>
              <a:t>Information are obtained from two main methods of data collection. That is primary data collection and secondary data collection </a:t>
            </a:r>
          </a:p>
          <a:p>
            <a:pPr marL="365125" lvl="0" indent="-365125" eaLnBrk="1" hangingPunct="1">
              <a:buClr>
                <a:srgbClr val="D34817"/>
              </a:buClr>
              <a:buFont typeface="Wingdings 2" pitchFamily="18" charset="2"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</a:rPr>
              <a:t>Collection of primary data:</a:t>
            </a:r>
          </a:p>
          <a:p>
            <a:pPr marL="1414462" lvl="1" indent="-342900" eaLnBrk="1" hangingPunct="1">
              <a:buClr>
                <a:srgbClr val="9B2D1F"/>
              </a:buClr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prstClr val="black"/>
                </a:solidFill>
              </a:rPr>
              <a:t>Observation method</a:t>
            </a:r>
            <a:endParaRPr lang="en-MY" sz="2800" dirty="0">
              <a:solidFill>
                <a:prstClr val="black"/>
              </a:solidFill>
            </a:endParaRPr>
          </a:p>
          <a:p>
            <a:pPr marL="1414462" lvl="1" indent="-342900" eaLnBrk="1" hangingPunct="1">
              <a:buClr>
                <a:srgbClr val="9B2D1F"/>
              </a:buClr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prstClr val="black"/>
                </a:solidFill>
              </a:rPr>
              <a:t>Interview method</a:t>
            </a:r>
            <a:endParaRPr lang="en-MY" sz="2800" dirty="0">
              <a:solidFill>
                <a:prstClr val="black"/>
              </a:solidFill>
            </a:endParaRPr>
          </a:p>
          <a:p>
            <a:pPr marL="1414462" lvl="1" indent="-342900" eaLnBrk="1" hangingPunct="1">
              <a:buClr>
                <a:srgbClr val="9B2D1F"/>
              </a:buClr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prstClr val="black"/>
                </a:solidFill>
              </a:rPr>
              <a:t>Through questioner </a:t>
            </a:r>
            <a:endParaRPr lang="en-MY" sz="2800" dirty="0">
              <a:solidFill>
                <a:prstClr val="black"/>
              </a:solidFill>
            </a:endParaRPr>
          </a:p>
          <a:p>
            <a:pPr marL="1414462" lvl="1" indent="-342900" eaLnBrk="1" hangingPunct="1">
              <a:buClr>
                <a:srgbClr val="9B2D1F"/>
              </a:buClr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prstClr val="black"/>
                </a:solidFill>
              </a:rPr>
              <a:t>Other methods which includes warranty cards, consumer panels,  </a:t>
            </a:r>
            <a:r>
              <a:rPr lang="en-US" sz="2800" dirty="0" smtClean="0">
                <a:solidFill>
                  <a:prstClr val="black"/>
                </a:solidFill>
              </a:rPr>
              <a:t>etc.</a:t>
            </a:r>
            <a:endParaRPr lang="en-MY" sz="28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52400" y="6248400"/>
            <a:ext cx="457200" cy="457200"/>
          </a:xfrm>
          <a:prstGeom prst="ellipse">
            <a:avLst/>
          </a:prstGeom>
          <a:solidFill>
            <a:srgbClr val="D16349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5B313-3D9D-4A70-A591-1C1250C82D51}" type="slidenum">
              <a:rPr kumimoji="0" lang="ar-SA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th-TH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3403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Perpetua"/>
              </a:rPr>
              <a:t>Elements involved in Entrepreneur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8382000" cy="5486400"/>
          </a:xfrm>
        </p:spPr>
        <p:txBody>
          <a:bodyPr/>
          <a:lstStyle/>
          <a:p>
            <a:pPr lvl="0" algn="just" eaLnBrk="1" hangingPunct="1">
              <a:lnSpc>
                <a:spcPct val="150000"/>
              </a:lnSpc>
              <a:buClr>
                <a:srgbClr val="D34817"/>
              </a:buClr>
              <a:buNone/>
            </a:pPr>
            <a:r>
              <a:rPr lang="en-US" altLang="en-US" sz="2800" dirty="0">
                <a:solidFill>
                  <a:prstClr val="black"/>
                </a:solidFill>
              </a:rPr>
              <a:t>2</a:t>
            </a:r>
            <a:r>
              <a:rPr lang="en-US" altLang="en-US" sz="2800" b="1" dirty="0">
                <a:solidFill>
                  <a:prstClr val="black"/>
                </a:solidFill>
              </a:rPr>
              <a:t>. Collection of secondary data:-</a:t>
            </a:r>
            <a:endParaRPr lang="en-MY" altLang="en-US" sz="2800" b="1" dirty="0">
              <a:solidFill>
                <a:prstClr val="black"/>
              </a:solidFill>
            </a:endParaRPr>
          </a:p>
          <a:p>
            <a:pPr marL="957262" lvl="0" indent="-342900" eaLnBrk="1" hangingPunct="1">
              <a:buClr>
                <a:srgbClr val="D34817"/>
              </a:buClr>
              <a:buFont typeface="Wingdings" pitchFamily="2" charset="2"/>
              <a:buChar char="Ø"/>
            </a:pPr>
            <a:r>
              <a:rPr lang="en-US" altLang="en-US" sz="3000" dirty="0">
                <a:solidFill>
                  <a:prstClr val="black"/>
                </a:solidFill>
              </a:rPr>
              <a:t>Various publication of the central state and local government</a:t>
            </a:r>
            <a:endParaRPr lang="en-MY" altLang="en-US" sz="3000" dirty="0">
              <a:solidFill>
                <a:prstClr val="black"/>
              </a:solidFill>
            </a:endParaRPr>
          </a:p>
          <a:p>
            <a:pPr marL="957262" lvl="0" indent="-342900" eaLnBrk="1" hangingPunct="1">
              <a:buClr>
                <a:srgbClr val="D34817"/>
              </a:buClr>
              <a:buFont typeface="Wingdings" pitchFamily="2" charset="2"/>
              <a:buChar char="Ø"/>
            </a:pPr>
            <a:r>
              <a:rPr lang="en-US" altLang="en-US" dirty="0">
                <a:solidFill>
                  <a:prstClr val="black"/>
                </a:solidFill>
              </a:rPr>
              <a:t>Various publications of  foreign government or international bodies and their subsidiary organization.</a:t>
            </a:r>
            <a:endParaRPr lang="en-MY" altLang="en-US" dirty="0">
              <a:solidFill>
                <a:prstClr val="black"/>
              </a:solidFill>
            </a:endParaRPr>
          </a:p>
          <a:p>
            <a:pPr marL="957262" lvl="0" indent="-342900" eaLnBrk="1" hangingPunct="1">
              <a:buClr>
                <a:srgbClr val="D34817"/>
              </a:buClr>
              <a:buFont typeface="Wingdings" pitchFamily="2" charset="2"/>
              <a:buChar char="Ø"/>
            </a:pPr>
            <a:r>
              <a:rPr lang="en-US" altLang="en-US" dirty="0">
                <a:solidFill>
                  <a:prstClr val="black"/>
                </a:solidFill>
              </a:rPr>
              <a:t>Technical and trade journals</a:t>
            </a:r>
            <a:endParaRPr lang="en-MY" altLang="en-US" dirty="0">
              <a:solidFill>
                <a:prstClr val="black"/>
              </a:solidFill>
            </a:endParaRPr>
          </a:p>
          <a:p>
            <a:pPr marL="957262" lvl="0" indent="-342900" eaLnBrk="1" hangingPunct="1">
              <a:buClr>
                <a:srgbClr val="D34817"/>
              </a:buClr>
              <a:buFont typeface="Wingdings" pitchFamily="2" charset="2"/>
              <a:buChar char="Ø"/>
            </a:pPr>
            <a:r>
              <a:rPr lang="en-US" altLang="en-US" sz="3000" dirty="0">
                <a:solidFill>
                  <a:prstClr val="black"/>
                </a:solidFill>
              </a:rPr>
              <a:t>Books, magazines and newspapers</a:t>
            </a:r>
            <a:endParaRPr lang="en-MY" altLang="en-US" sz="3000" dirty="0">
              <a:solidFill>
                <a:prstClr val="black"/>
              </a:solidFill>
            </a:endParaRPr>
          </a:p>
          <a:p>
            <a:pPr marL="957262" lvl="0" indent="-342900" eaLnBrk="1" hangingPunct="1">
              <a:buClr>
                <a:srgbClr val="D34817"/>
              </a:buClr>
              <a:buFont typeface="Wingdings" pitchFamily="2" charset="2"/>
              <a:buChar char="Ø"/>
            </a:pPr>
            <a:r>
              <a:rPr lang="en-US" altLang="en-US" sz="3000" dirty="0">
                <a:solidFill>
                  <a:prstClr val="black"/>
                </a:solidFill>
              </a:rPr>
              <a:t>Reports</a:t>
            </a:r>
            <a:endParaRPr lang="en-MY" altLang="en-US" sz="3000" dirty="0">
              <a:solidFill>
                <a:prstClr val="black"/>
              </a:solidFill>
            </a:endParaRPr>
          </a:p>
          <a:p>
            <a:pPr marL="957262" lvl="0" indent="-342900" eaLnBrk="1" hangingPunct="1">
              <a:buClr>
                <a:srgbClr val="D34817"/>
              </a:buClr>
              <a:buFont typeface="Wingdings" pitchFamily="2" charset="2"/>
              <a:buChar char="Ø"/>
            </a:pPr>
            <a:r>
              <a:rPr lang="en-US" altLang="en-US" sz="3000" dirty="0">
                <a:solidFill>
                  <a:prstClr val="black"/>
                </a:solidFill>
              </a:rPr>
              <a:t>Public records and statistics, historical documents.</a:t>
            </a:r>
            <a:endParaRPr lang="en-MY" altLang="en-US" sz="30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46050" y="6210300"/>
            <a:ext cx="457200" cy="457200"/>
          </a:xfrm>
          <a:prstGeom prst="ellipse">
            <a:avLst/>
          </a:prstGeom>
          <a:solidFill>
            <a:srgbClr val="D16349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5B313-3D9D-4A70-A591-1C1250C82D51}" type="slidenum">
              <a:rPr kumimoji="0" lang="ar-SA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th-TH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3308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FF0000"/>
                </a:solidFill>
                <a:latin typeface="Perpetua"/>
              </a:rPr>
              <a:t>Elements involved in Entrepreneur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8458200" cy="5715000"/>
          </a:xfrm>
        </p:spPr>
        <p:txBody>
          <a:bodyPr/>
          <a:lstStyle/>
          <a:p>
            <a:pPr lvl="0" eaLnBrk="1" hangingPunct="1">
              <a:buClr>
                <a:srgbClr val="D34817"/>
              </a:buClr>
              <a:buFont typeface="Wingdings" pitchFamily="2" charset="2"/>
              <a:buChar char="q"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 By </a:t>
            </a:r>
            <a:r>
              <a:rPr lang="en-US" sz="2800" dirty="0">
                <a:solidFill>
                  <a:prstClr val="black"/>
                </a:solidFill>
              </a:rPr>
              <a:t>way of caution, the entrepreneur before using secondary data must see that the process following </a:t>
            </a:r>
            <a:r>
              <a:rPr lang="en-US" sz="2800" dirty="0" smtClean="0">
                <a:solidFill>
                  <a:prstClr val="black"/>
                </a:solidFill>
              </a:rPr>
              <a:t>characteristics</a:t>
            </a:r>
            <a:endParaRPr lang="en-MY" sz="2800" dirty="0">
              <a:solidFill>
                <a:prstClr val="black"/>
              </a:solidFill>
            </a:endParaRPr>
          </a:p>
          <a:p>
            <a:pPr lvl="0" eaLnBrk="1" hangingPunct="1">
              <a:buClr>
                <a:srgbClr val="D34817"/>
              </a:buClr>
              <a:buNone/>
              <a:defRPr/>
            </a:pPr>
            <a:r>
              <a:rPr lang="en-US" sz="2800" b="1" dirty="0">
                <a:solidFill>
                  <a:prstClr val="black"/>
                </a:solidFill>
              </a:rPr>
              <a:t>1.Reliability of data</a:t>
            </a:r>
            <a:endParaRPr lang="en-MY" sz="2800" b="1" dirty="0">
              <a:solidFill>
                <a:prstClr val="black"/>
              </a:solidFill>
            </a:endParaRPr>
          </a:p>
          <a:p>
            <a:pPr lvl="1" eaLnBrk="1" hangingPunct="1">
              <a:buClr>
                <a:srgbClr val="9B2D1F"/>
              </a:buClr>
              <a:buNone/>
              <a:tabLst>
                <a:tab pos="5748338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             a. Who collected the data?</a:t>
            </a:r>
            <a:endParaRPr lang="en-MY" sz="2800" dirty="0">
              <a:solidFill>
                <a:prstClr val="black"/>
              </a:solidFill>
            </a:endParaRPr>
          </a:p>
          <a:p>
            <a:pPr lvl="1" eaLnBrk="1" hangingPunct="1">
              <a:buClr>
                <a:srgbClr val="9B2D1F"/>
              </a:buClr>
              <a:buNone/>
              <a:tabLst>
                <a:tab pos="5748338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             b. What were the sources of data?</a:t>
            </a:r>
            <a:endParaRPr lang="en-MY" sz="2800" dirty="0">
              <a:solidFill>
                <a:prstClr val="black"/>
              </a:solidFill>
            </a:endParaRPr>
          </a:p>
          <a:p>
            <a:pPr lvl="1" eaLnBrk="1" hangingPunct="1">
              <a:buClr>
                <a:srgbClr val="9B2D1F"/>
              </a:buClr>
              <a:buNone/>
              <a:tabLst>
                <a:tab pos="5748338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             c. Were they collected by using proper methods?</a:t>
            </a:r>
            <a:endParaRPr lang="en-MY" sz="2800" dirty="0">
              <a:solidFill>
                <a:prstClr val="black"/>
              </a:solidFill>
            </a:endParaRPr>
          </a:p>
          <a:p>
            <a:pPr lvl="1" eaLnBrk="1" hangingPunct="1">
              <a:buClr>
                <a:srgbClr val="9B2D1F"/>
              </a:buClr>
              <a:buNone/>
              <a:tabLst>
                <a:tab pos="5748338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             d. At what time they collected. Etc.</a:t>
            </a:r>
            <a:endParaRPr lang="en-MY" sz="2800" dirty="0">
              <a:solidFill>
                <a:prstClr val="black"/>
              </a:solidFill>
            </a:endParaRPr>
          </a:p>
          <a:p>
            <a:pPr lvl="0" eaLnBrk="1" hangingPunct="1">
              <a:buClr>
                <a:srgbClr val="D34817"/>
              </a:buClr>
              <a:buNone/>
              <a:defRPr/>
            </a:pPr>
            <a:r>
              <a:rPr lang="en-US" sz="2800" b="1" dirty="0">
                <a:solidFill>
                  <a:prstClr val="black"/>
                </a:solidFill>
              </a:rPr>
              <a:t>2.Suitability of data:- </a:t>
            </a:r>
            <a:r>
              <a:rPr lang="en-US" sz="2800" dirty="0">
                <a:solidFill>
                  <a:prstClr val="black"/>
                </a:solidFill>
              </a:rPr>
              <a:t>the data that are suitable for one enquiry may not be suitable for another enquiry, then the researcher has to check the suitability of the data properly.</a:t>
            </a:r>
            <a:endParaRPr lang="en-MY" sz="2800" dirty="0">
              <a:solidFill>
                <a:prstClr val="black"/>
              </a:solidFill>
            </a:endParaRPr>
          </a:p>
          <a:p>
            <a:pPr lvl="0" eaLnBrk="1" hangingPunct="1">
              <a:buClr>
                <a:srgbClr val="D34817"/>
              </a:buClr>
              <a:buNone/>
              <a:defRPr/>
            </a:pPr>
            <a:r>
              <a:rPr lang="en-US" sz="2800" b="1" dirty="0">
                <a:solidFill>
                  <a:prstClr val="black"/>
                </a:solidFill>
              </a:rPr>
              <a:t>3.Adequacy of data</a:t>
            </a:r>
            <a:endParaRPr lang="en-MY" sz="28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46050" y="6210300"/>
            <a:ext cx="457200" cy="457200"/>
          </a:xfrm>
          <a:prstGeom prst="ellipse">
            <a:avLst/>
          </a:prstGeom>
          <a:solidFill>
            <a:srgbClr val="D16349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5B313-3D9D-4A70-A591-1C1250C82D51}" type="slidenum">
              <a:rPr kumimoji="0" lang="ar-SA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th-TH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8477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17446">
            <a:off x="1195050" y="2580388"/>
            <a:ext cx="6299981" cy="1152331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sz="60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46050" y="6210300"/>
            <a:ext cx="457200" cy="457200"/>
          </a:xfrm>
          <a:prstGeom prst="ellipse">
            <a:avLst/>
          </a:prstGeom>
          <a:solidFill>
            <a:srgbClr val="D16349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fld id="{6285B313-3D9D-4A70-A591-1C1250C82D51}" type="slidenum">
              <a:rPr lang="ar-SA" altLang="en-US" sz="1800" kern="0" smtClean="0">
                <a:solidFill>
                  <a:sysClr val="windowText" lastClr="000000"/>
                </a:solidFill>
                <a:latin typeface="+mn-lt"/>
              </a:rPr>
              <a:pPr>
                <a:defRPr/>
              </a:pPr>
              <a:t>43</a:t>
            </a:fld>
            <a:endParaRPr lang="th-TH" altLang="en-US" sz="1800" kern="0" dirty="0" smtClea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8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457200"/>
            <a:ext cx="7772400" cy="762000"/>
          </a:xfrm>
        </p:spPr>
        <p:txBody>
          <a:bodyPr/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Entrepreneur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?...cont’d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458200" cy="5410200"/>
          </a:xfrm>
        </p:spPr>
        <p:txBody>
          <a:bodyPr/>
          <a:lstStyle/>
          <a:p>
            <a:pPr lvl="0" algn="just" eaLnBrk="1" hangingPunct="1">
              <a:lnSpc>
                <a:spcPct val="150000"/>
              </a:lnSpc>
              <a:buClr>
                <a:srgbClr val="D34817"/>
              </a:buClr>
              <a:buFont typeface="Wingdings" pitchFamily="2" charset="2"/>
              <a:buChar char="q"/>
            </a:pP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Entrepreneurs are people who have the ability </a:t>
            </a:r>
          </a:p>
          <a:p>
            <a:pPr marL="682625" lvl="1" algn="just" eaLnBrk="1" hangingPunct="1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see 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evaluate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business opportunities, </a:t>
            </a:r>
          </a:p>
          <a:p>
            <a:pPr marL="682625" lvl="1" algn="just" eaLnBrk="1" hangingPunct="1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gather the necessary resources to take advantage of them </a:t>
            </a:r>
          </a:p>
          <a:p>
            <a:pPr marL="682625" lvl="1" algn="just" eaLnBrk="1" hangingPunct="1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initiate appropriate action to ensure success.</a:t>
            </a:r>
            <a:endParaRPr lang="en-MY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BD19807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666725"/>
            <a:ext cx="3545114" cy="3038875"/>
          </a:xfrm>
          <a:prstGeom prst="rect">
            <a:avLst/>
          </a:prstGeom>
          <a:noFill/>
        </p:spPr>
      </p:pic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52400" y="6248400"/>
            <a:ext cx="457200" cy="457200"/>
          </a:xfrm>
          <a:prstGeom prst="ellipse">
            <a:avLst/>
          </a:prstGeom>
          <a:solidFill>
            <a:srgbClr val="D16349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5B313-3D9D-4A70-A591-1C1250C82D51}" type="slidenum">
              <a:rPr kumimoji="0" lang="ar-SA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h-TH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2966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6096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+mn-lt"/>
              </a:rPr>
              <a:t>Cont…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14400"/>
            <a:ext cx="8382000" cy="5638800"/>
          </a:xfrm>
        </p:spPr>
        <p:txBody>
          <a:bodyPr/>
          <a:lstStyle/>
          <a:p>
            <a:pPr lvl="0" algn="just" eaLnBrk="1" hangingPunct="1">
              <a:lnSpc>
                <a:spcPct val="150000"/>
              </a:lnSpc>
              <a:buClr>
                <a:srgbClr val="D34817"/>
              </a:buClr>
              <a:buFont typeface="Wingdings" pitchFamily="2" charset="2"/>
              <a:buChar char="q"/>
            </a:pPr>
            <a:r>
              <a:rPr lang="en-US" altLang="en-US" sz="2800" b="1" dirty="0" smtClean="0">
                <a:solidFill>
                  <a:prstClr val="black"/>
                </a:solidFill>
              </a:rPr>
              <a:t>Peter </a:t>
            </a:r>
            <a:r>
              <a:rPr lang="en-US" altLang="en-US" sz="2800" b="1" dirty="0">
                <a:solidFill>
                  <a:prstClr val="black"/>
                </a:solidFill>
              </a:rPr>
              <a:t>Drucker</a:t>
            </a:r>
            <a:r>
              <a:rPr lang="en-US" altLang="en-US" sz="2800" dirty="0">
                <a:solidFill>
                  <a:prstClr val="black"/>
                </a:solidFill>
              </a:rPr>
              <a:t> states, as “Entrepreneur is someone who always searches for change responds to it, and exploits it as an opportunity.”</a:t>
            </a:r>
            <a:endParaRPr lang="en-MY" altLang="en-US" sz="2800" dirty="0">
              <a:solidFill>
                <a:prstClr val="black"/>
              </a:solidFill>
            </a:endParaRPr>
          </a:p>
          <a:p>
            <a:pPr lvl="0" algn="just" eaLnBrk="1" hangingPunct="1">
              <a:lnSpc>
                <a:spcPct val="150000"/>
              </a:lnSpc>
              <a:buClr>
                <a:srgbClr val="D34817"/>
              </a:buClr>
              <a:buFont typeface="Wingdings" pitchFamily="2" charset="2"/>
              <a:buChar char="q"/>
            </a:pPr>
            <a:r>
              <a:rPr lang="en-US" altLang="en-US" sz="2800" dirty="0" smtClean="0">
                <a:solidFill>
                  <a:prstClr val="black"/>
                </a:solidFill>
              </a:rPr>
              <a:t> Example</a:t>
            </a:r>
            <a:r>
              <a:rPr lang="en-US" altLang="en-US" sz="2800" dirty="0">
                <a:solidFill>
                  <a:prstClr val="black"/>
                </a:solidFill>
              </a:rPr>
              <a:t>: It is the entrepreneur who only knows</a:t>
            </a:r>
            <a:endParaRPr lang="en-MY" altLang="en-US" sz="2800" dirty="0">
              <a:solidFill>
                <a:prstClr val="black"/>
              </a:solidFill>
            </a:endParaRPr>
          </a:p>
          <a:p>
            <a:pPr lvl="2" algn="just" eaLnBrk="1" hangingPunct="1">
              <a:lnSpc>
                <a:spcPct val="150000"/>
              </a:lnSpc>
              <a:buClr>
                <a:srgbClr val="9B2D1F"/>
              </a:buClr>
              <a:buFont typeface="Wingdings" pitchFamily="2" charset="2"/>
              <a:buChar char="v"/>
            </a:pPr>
            <a:r>
              <a:rPr lang="en-US" altLang="en-US" sz="2800" dirty="0">
                <a:solidFill>
                  <a:prstClr val="black"/>
                </a:solidFill>
              </a:rPr>
              <a:t>Opening of new university near the society</a:t>
            </a:r>
            <a:endParaRPr lang="en-MY" altLang="en-US" sz="2800" dirty="0">
              <a:solidFill>
                <a:prstClr val="black"/>
              </a:solidFill>
            </a:endParaRPr>
          </a:p>
          <a:p>
            <a:pPr lvl="2" algn="just" eaLnBrk="1" hangingPunct="1">
              <a:lnSpc>
                <a:spcPct val="150000"/>
              </a:lnSpc>
              <a:buClr>
                <a:srgbClr val="9B2D1F"/>
              </a:buClr>
              <a:buFont typeface="Wingdings" pitchFamily="2" charset="2"/>
              <a:buChar char="v"/>
            </a:pPr>
            <a:r>
              <a:rPr lang="en-US" altLang="en-US" sz="2800" dirty="0">
                <a:solidFill>
                  <a:prstClr val="black"/>
                </a:solidFill>
              </a:rPr>
              <a:t>Opening of Hotels near tourists’ attraction-center</a:t>
            </a:r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52400" y="6248400"/>
            <a:ext cx="457200" cy="457200"/>
          </a:xfrm>
          <a:prstGeom prst="ellipse">
            <a:avLst/>
          </a:prstGeom>
          <a:solidFill>
            <a:srgbClr val="D16349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5B313-3D9D-4A70-A591-1C1250C82D51}" type="slidenum">
              <a:rPr kumimoji="0" lang="ar-SA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h-TH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1557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371" y="304800"/>
            <a:ext cx="8077200" cy="762000"/>
          </a:xfrm>
        </p:spPr>
        <p:txBody>
          <a:bodyPr/>
          <a:lstStyle/>
          <a:p>
            <a:pPr marL="273050" lvl="0" indent="-273050" algn="ctr" eaLnBrk="1" hangingPunct="1">
              <a:lnSpc>
                <a:spcPct val="150000"/>
              </a:lnSpc>
              <a:spcBef>
                <a:spcPts val="575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Perpetua"/>
                <a:ea typeface="+mn-ea"/>
                <a:cs typeface="+mn-cs"/>
              </a:rPr>
              <a:t>What is Entrepreneurship?</a:t>
            </a:r>
            <a:endParaRPr lang="en-MY" altLang="en-US" sz="3600" dirty="0">
              <a:solidFill>
                <a:srgbClr val="FF0000"/>
              </a:solidFill>
              <a:latin typeface="Perpetua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82000" cy="5410200"/>
          </a:xfrm>
        </p:spPr>
        <p:txBody>
          <a:bodyPr/>
          <a:lstStyle/>
          <a:p>
            <a:pPr lvl="0" algn="just" eaLnBrk="1" hangingPunct="1">
              <a:lnSpc>
                <a:spcPct val="150000"/>
              </a:lnSpc>
              <a:buClr>
                <a:srgbClr val="D34817"/>
              </a:buClr>
              <a:buFont typeface="Wingdings" pitchFamily="2" charset="2"/>
              <a:buChar char="q"/>
            </a:pP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Entrepreneurship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is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process 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designing, launching and running a new business, which is often initially a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business</a:t>
            </a:r>
            <a:r>
              <a:rPr lang="en-US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 eaLnBrk="1" hangingPunct="1">
              <a:lnSpc>
                <a:spcPct val="150000"/>
              </a:lnSpc>
              <a:buClr>
                <a:srgbClr val="D34817"/>
              </a:buCl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Entrepreneurship </a:t>
            </a:r>
            <a:r>
              <a:rPr lang="en-US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capacity 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willingness to develop, organize and manage a business venture along with any of its risks to make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52400" y="6248400"/>
            <a:ext cx="457200" cy="457200"/>
          </a:xfrm>
          <a:prstGeom prst="ellipse">
            <a:avLst/>
          </a:prstGeom>
          <a:solidFill>
            <a:srgbClr val="D16349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5B313-3D9D-4A70-A591-1C1250C82D51}" type="slidenum">
              <a:rPr kumimoji="0" lang="ar-SA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h-TH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1793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762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+mn-lt"/>
              </a:rPr>
              <a:t>Cont…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8534400" cy="5410200"/>
          </a:xfrm>
        </p:spPr>
        <p:txBody>
          <a:bodyPr/>
          <a:lstStyle/>
          <a:p>
            <a:pPr lvl="0" algn="just" eaLnBrk="1" hangingPunct="1">
              <a:lnSpc>
                <a:spcPct val="150000"/>
              </a:lnSpc>
              <a:buClr>
                <a:srgbClr val="D34817"/>
              </a:buClr>
              <a:buFont typeface="Wingdings" pitchFamily="2" charset="2"/>
              <a:buChar char="q"/>
            </a:pP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Entrepreneurship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the dynamic process of creating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incremental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wealth created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individuals 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assume the major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risks in 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terms of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equity, time and /or career commitments 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providing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 for some product or service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 eaLnBrk="1" hangingPunct="1">
              <a:lnSpc>
                <a:spcPct val="150000"/>
              </a:lnSpc>
              <a:buClr>
                <a:srgbClr val="D34817"/>
              </a:buClr>
              <a:buFont typeface="Wingdings" pitchFamily="2" charset="2"/>
              <a:buChar char="q"/>
            </a:pP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product/service 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itself 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may/may 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be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or unique 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 must somehow be infused 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entrepreneur.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52400" y="6248400"/>
            <a:ext cx="457200" cy="457200"/>
          </a:xfrm>
          <a:prstGeom prst="ellipse">
            <a:avLst/>
          </a:prstGeom>
          <a:solidFill>
            <a:srgbClr val="D16349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5B313-3D9D-4A70-A591-1C1250C82D51}" type="slidenum">
              <a:rPr kumimoji="0" lang="ar-SA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h-TH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5852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609600"/>
          </a:xfrm>
        </p:spPr>
        <p:txBody>
          <a:bodyPr/>
          <a:lstStyle/>
          <a:p>
            <a:pPr lvl="1" algn="ctr" eaLnBrk="1" hangingPunct="1">
              <a:lnSpc>
                <a:spcPts val="3213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 dirty="0" smtClean="0">
                <a:solidFill>
                  <a:srgbClr val="FF0000"/>
                </a:solidFill>
                <a:latin typeface="+mn-lt"/>
              </a:rPr>
              <a:t>Generally </a:t>
            </a:r>
            <a:r>
              <a:rPr lang="en-GB" altLang="en-US" sz="28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Entrepreneur </a:t>
            </a:r>
            <a:r>
              <a:rPr lang="en-GB" altLang="en-US" sz="28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GB" altLang="en-US" sz="28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Entrepreneurship </a:t>
            </a:r>
            <a:endParaRPr lang="en-US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8686800" cy="5029200"/>
          </a:xfrm>
        </p:spPr>
        <p:txBody>
          <a:bodyPr/>
          <a:lstStyle/>
          <a:p>
            <a:pPr marL="457200" lvl="1" indent="-457200"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q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Entrepreneur: </a:t>
            </a:r>
            <a:r>
              <a:rPr lang="en-GB" alt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vision-driven </a:t>
            </a:r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who assumes significant personal and financial risk to </a:t>
            </a:r>
            <a:r>
              <a:rPr lang="en-GB" alt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 or expand</a:t>
            </a:r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business.</a:t>
            </a:r>
          </a:p>
          <a:p>
            <a:pPr marL="457200" lvl="1" indent="-457200"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q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Entrepreneurship: </a:t>
            </a:r>
            <a:r>
              <a:rPr lang="en-GB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alt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GB" alt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pursuit of opportunity </a:t>
            </a:r>
            <a:r>
              <a:rPr lang="en-GB" alt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innovation, creativity and hard work without regard for the resources currently controlled.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6200" y="6248400"/>
            <a:ext cx="457200" cy="457200"/>
          </a:xfrm>
          <a:prstGeom prst="ellipse">
            <a:avLst/>
          </a:prstGeom>
          <a:solidFill>
            <a:srgbClr val="D16349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5B313-3D9D-4A70-A591-1C1250C82D51}" type="slidenum">
              <a:rPr kumimoji="0" lang="ar-SA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h-TH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7777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Equity">
  <a:themeElements>
    <a:clrScheme name="Custom 1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1788</TotalTime>
  <Words>2109</Words>
  <Application>Microsoft Office PowerPoint</Application>
  <PresentationFormat>On-screen Show (4:3)</PresentationFormat>
  <Paragraphs>250</Paragraphs>
  <Slides>43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43</vt:i4>
      </vt:variant>
    </vt:vector>
  </HeadingPairs>
  <TitlesOfParts>
    <vt:vector size="63" baseType="lpstr">
      <vt:lpstr>SimSun</vt:lpstr>
      <vt:lpstr>Angsana New</vt:lpstr>
      <vt:lpstr>Arial</vt:lpstr>
      <vt:lpstr>Calibri</vt:lpstr>
      <vt:lpstr>Cordia New</vt:lpstr>
      <vt:lpstr>EucrosiaUPC</vt:lpstr>
      <vt:lpstr>Franklin Gothic Book</vt:lpstr>
      <vt:lpstr>LilyUPC</vt:lpstr>
      <vt:lpstr>Perpetua</vt:lpstr>
      <vt:lpstr>Tahoma</vt:lpstr>
      <vt:lpstr>Times New Roman</vt:lpstr>
      <vt:lpstr>TimesNewRoman</vt:lpstr>
      <vt:lpstr>Verdana</vt:lpstr>
      <vt:lpstr>Wingdings</vt:lpstr>
      <vt:lpstr>Wingdings 2</vt:lpstr>
      <vt:lpstr>Equity</vt:lpstr>
      <vt:lpstr>1_Equity</vt:lpstr>
      <vt:lpstr>2_Equity</vt:lpstr>
      <vt:lpstr>4_Equity</vt:lpstr>
      <vt:lpstr>5_Equity</vt:lpstr>
      <vt:lpstr>: Introduction to Entrepreneurship for engineers </vt:lpstr>
      <vt:lpstr>Course Content</vt:lpstr>
      <vt:lpstr>      Chapter One  Introduction to Entrepreneurship  </vt:lpstr>
      <vt:lpstr>What is Entrepreneur?</vt:lpstr>
      <vt:lpstr>What is Entrepreneur?...cont’d</vt:lpstr>
      <vt:lpstr>Cont…</vt:lpstr>
      <vt:lpstr>What is Entrepreneurship?</vt:lpstr>
      <vt:lpstr>Cont…</vt:lpstr>
      <vt:lpstr>Generally Entrepreneur and Entrepreneurship </vt:lpstr>
      <vt:lpstr>Cont…</vt:lpstr>
      <vt:lpstr>Factors Influencing Entrepreneurship</vt:lpstr>
      <vt:lpstr>PowerPoint Presentation</vt:lpstr>
      <vt:lpstr>PowerPoint Presentation</vt:lpstr>
      <vt:lpstr>PowerPoint Presentation</vt:lpstr>
      <vt:lpstr>PowerPoint Presentation</vt:lpstr>
      <vt:lpstr>The Process of Entrepreneurship</vt:lpstr>
      <vt:lpstr>PowerPoint Presentation</vt:lpstr>
      <vt:lpstr>Entrepreneurial Ecosystem</vt:lpstr>
      <vt:lpstr>Personal Entrepreneurial Ecosystem</vt:lpstr>
      <vt:lpstr>PowerPoint Presentation</vt:lpstr>
      <vt:lpstr>Characteristics of an Entrepreneur</vt:lpstr>
      <vt:lpstr>PowerPoint Presentation</vt:lpstr>
      <vt:lpstr>Components of an Entrepreneurial Mindset</vt:lpstr>
      <vt:lpstr>Entrepreneurs Vs. Intrapreneurs</vt:lpstr>
      <vt:lpstr>Entrepreneurial Skills</vt:lpstr>
      <vt:lpstr>Owner manager</vt:lpstr>
      <vt:lpstr>Owner Managers and Entrepreneurs</vt:lpstr>
      <vt:lpstr>The entrepreneur versus the owner manager </vt:lpstr>
      <vt:lpstr>Owner manager</vt:lpstr>
      <vt:lpstr> Characteristics of Entrepreneurs</vt:lpstr>
      <vt:lpstr>Cont…</vt:lpstr>
      <vt:lpstr>PowerPoint Presentation</vt:lpstr>
      <vt:lpstr>Cont…</vt:lpstr>
      <vt:lpstr>PowerPoint Presentation</vt:lpstr>
      <vt:lpstr>Weakness of entrepreneurship </vt:lpstr>
      <vt:lpstr>Cont…</vt:lpstr>
      <vt:lpstr>Elements involved in Entrepreneur</vt:lpstr>
      <vt:lpstr>Elements involved in Entrepreneur</vt:lpstr>
      <vt:lpstr>Elements involved in Entrepreneur</vt:lpstr>
      <vt:lpstr>Elements involved in Entrepreneur</vt:lpstr>
      <vt:lpstr>Elements involved in Entrepreneur</vt:lpstr>
      <vt:lpstr>Elements involved in Entrepreneur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Microsoft</cp:lastModifiedBy>
  <cp:revision>89</cp:revision>
  <dcterms:created xsi:type="dcterms:W3CDTF">2020-02-16T17:21:41Z</dcterms:created>
  <dcterms:modified xsi:type="dcterms:W3CDTF">2020-03-05T04:07:58Z</dcterms:modified>
</cp:coreProperties>
</file>