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75"/>
  </p:notesMasterIdLst>
  <p:sldIdLst>
    <p:sldId id="33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332" r:id="rId12"/>
    <p:sldId id="265" r:id="rId13"/>
    <p:sldId id="276" r:id="rId14"/>
    <p:sldId id="267" r:id="rId15"/>
    <p:sldId id="333" r:id="rId16"/>
    <p:sldId id="277" r:id="rId17"/>
    <p:sldId id="278" r:id="rId18"/>
    <p:sldId id="279" r:id="rId19"/>
    <p:sldId id="270" r:id="rId20"/>
    <p:sldId id="281" r:id="rId21"/>
    <p:sldId id="271" r:id="rId22"/>
    <p:sldId id="272" r:id="rId23"/>
    <p:sldId id="334" r:id="rId24"/>
    <p:sldId id="273" r:id="rId25"/>
    <p:sldId id="274" r:id="rId26"/>
    <p:sldId id="275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11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emf"/><Relationship Id="rId4" Type="http://schemas.openxmlformats.org/officeDocument/2006/relationships/image" Target="../media/image62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emf"/><Relationship Id="rId1" Type="http://schemas.openxmlformats.org/officeDocument/2006/relationships/image" Target="../media/image8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2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2" Type="http://schemas.openxmlformats.org/officeDocument/2006/relationships/image" Target="../media/image106.wmf"/><Relationship Id="rId1" Type="http://schemas.openxmlformats.org/officeDocument/2006/relationships/image" Target="../media/image105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8925BD4-EDD9-47B4-BE93-0353C45631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5AF3D8-115A-44DF-8E87-8F9D57358459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5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202F0D-37E4-482D-9EB7-0C441F1C8D4F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24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0B92AD-206A-4F55-ACBA-C2D857478D97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266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3FF1C2D-A439-4823-B110-48727312DA8B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A06C07B-C099-4001-92CB-FA26E644BEBE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9504B3F-9857-447B-B7F3-68A87337BBB9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61EA79A-C2E4-435E-BF02-41C8F63B60DB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550DCDE-4ED3-4BE9-9184-D95C3BC8BCB9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36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30DE6E5-2CDB-42E2-8377-B14BB87AD38C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1FDE836-9B6D-46F4-9DA9-F4993BDFF87E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409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3FBABA2-4CD8-456C-958D-C9FC6F26D7E7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43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D3AFF32-E8AE-4AFB-A9AC-A5C8500A17C4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8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5B06559-0AE8-41C2-AD1F-41E15E683F2F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450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4CF04A6-5C22-426F-9707-A005C54AC9DD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471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28F0BA5-4F37-47F0-8BD4-62B89556D54B}" type="slidenum">
              <a:rPr lang="en-US" altLang="en-US"/>
              <a:pPr/>
              <a:t>23</a:t>
            </a:fld>
            <a:endParaRPr lang="en-US" altLang="en-US"/>
          </a:p>
        </p:txBody>
      </p:sp>
      <p:sp>
        <p:nvSpPr>
          <p:cNvPr id="49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F0E9D79-5D44-4416-BE41-C4BDFBFE38A7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51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D9A8967-A90D-440F-8D9F-A075F1D7593D}" type="slidenum">
              <a:rPr lang="en-US" altLang="en-US"/>
              <a:pPr/>
              <a:t>25</a:t>
            </a:fld>
            <a:endParaRPr lang="en-US" altLang="en-US"/>
          </a:p>
        </p:txBody>
      </p:sp>
      <p:sp>
        <p:nvSpPr>
          <p:cNvPr id="53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F78F6C1-40D1-4AA7-9406-A081941C8D37}" type="slidenum">
              <a:rPr lang="en-US" altLang="en-US"/>
              <a:pPr/>
              <a:t>26</a:t>
            </a:fld>
            <a:endParaRPr lang="en-US" altLang="en-US"/>
          </a:p>
        </p:txBody>
      </p:sp>
      <p:sp>
        <p:nvSpPr>
          <p:cNvPr id="55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A7F578E-B2CF-41F1-8999-B868F2620DA6}" type="slidenum">
              <a:rPr lang="en-US" altLang="en-US"/>
              <a:pPr/>
              <a:t>27</a:t>
            </a:fld>
            <a:endParaRPr lang="en-US" altLang="en-US"/>
          </a:p>
        </p:txBody>
      </p:sp>
      <p:sp>
        <p:nvSpPr>
          <p:cNvPr id="573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CC7B214-14FB-4A9B-99E4-9600E5E6347C}" type="slidenum">
              <a:rPr lang="en-US" altLang="en-US"/>
              <a:pPr/>
              <a:t>28</a:t>
            </a:fld>
            <a:endParaRPr lang="en-US" altLang="en-US"/>
          </a:p>
        </p:txBody>
      </p:sp>
      <p:sp>
        <p:nvSpPr>
          <p:cNvPr id="593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EA09BF4-FF75-4E01-9EEA-8414EBBA2643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614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FB2767C-BA8E-40C9-B1E7-DE661379DF51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63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A8298B4-EF72-4F17-AC11-2AFA06A475B8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102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30577A-BB9D-439E-A8E1-5CC817A9408D}" type="slidenum">
              <a:rPr lang="en-US" altLang="en-US"/>
              <a:pPr/>
              <a:t>31</a:t>
            </a:fld>
            <a:endParaRPr lang="en-US" altLang="en-US"/>
          </a:p>
        </p:txBody>
      </p:sp>
      <p:sp>
        <p:nvSpPr>
          <p:cNvPr id="65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1CE611-9243-41D5-81FE-A389997B1971}" type="slidenum">
              <a:rPr lang="en-US" altLang="en-US"/>
              <a:pPr/>
              <a:t>32</a:t>
            </a:fld>
            <a:endParaRPr lang="en-US" altLang="en-US"/>
          </a:p>
        </p:txBody>
      </p:sp>
      <p:sp>
        <p:nvSpPr>
          <p:cNvPr id="675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061D801-4BB7-4846-8B3A-FD779A4198B9}" type="slidenum">
              <a:rPr lang="en-US" altLang="en-US"/>
              <a:pPr/>
              <a:t>33</a:t>
            </a:fld>
            <a:endParaRPr lang="en-US" altLang="en-US"/>
          </a:p>
        </p:txBody>
      </p:sp>
      <p:sp>
        <p:nvSpPr>
          <p:cNvPr id="696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B9D4DEC-7D0D-429A-80E4-99534E357A56}" type="slidenum">
              <a:rPr lang="en-US" altLang="en-US"/>
              <a:pPr/>
              <a:t>34</a:t>
            </a:fld>
            <a:endParaRPr lang="en-US" altLang="en-US"/>
          </a:p>
        </p:txBody>
      </p:sp>
      <p:sp>
        <p:nvSpPr>
          <p:cNvPr id="716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820698D-4777-4712-BF50-19DECFAEA9DA}" type="slidenum">
              <a:rPr lang="en-US" altLang="en-US"/>
              <a:pPr/>
              <a:t>35</a:t>
            </a:fld>
            <a:endParaRPr lang="en-US" altLang="en-US"/>
          </a:p>
        </p:txBody>
      </p:sp>
      <p:sp>
        <p:nvSpPr>
          <p:cNvPr id="737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792BCF4-B89C-4979-9139-67A0021E30C2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757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D6281AF-9D93-48E5-BA77-24D9AE4E910E}" type="slidenum">
              <a:rPr lang="en-US" altLang="en-US"/>
              <a:pPr/>
              <a:t>37</a:t>
            </a:fld>
            <a:endParaRPr lang="en-US" altLang="en-US"/>
          </a:p>
        </p:txBody>
      </p:sp>
      <p:sp>
        <p:nvSpPr>
          <p:cNvPr id="778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068FF31-4FE3-4E6E-89C0-F2B0763DB651}" type="slidenum">
              <a:rPr lang="en-US" altLang="en-US"/>
              <a:pPr/>
              <a:t>38</a:t>
            </a:fld>
            <a:endParaRPr lang="en-US" altLang="en-US"/>
          </a:p>
        </p:txBody>
      </p:sp>
      <p:sp>
        <p:nvSpPr>
          <p:cNvPr id="798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840D3E-311E-45B8-9E27-20B3840AA2E4}" type="slidenum">
              <a:rPr lang="en-US" altLang="en-US"/>
              <a:pPr/>
              <a:t>39</a:t>
            </a:fld>
            <a:endParaRPr lang="en-US" altLang="en-US"/>
          </a:p>
        </p:txBody>
      </p:sp>
      <p:sp>
        <p:nvSpPr>
          <p:cNvPr id="819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B3D9946-C596-4BD4-928D-DEB68306A187}" type="slidenum">
              <a:rPr lang="en-US" altLang="en-US"/>
              <a:pPr/>
              <a:t>40</a:t>
            </a:fld>
            <a:endParaRPr lang="en-US" altLang="en-US"/>
          </a:p>
        </p:txBody>
      </p:sp>
      <p:sp>
        <p:nvSpPr>
          <p:cNvPr id="839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9D38AF6-5110-4AEF-BFA3-79D9F0E2BCAE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22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A38AB8C-F130-4FD7-BBBB-6A49E0854F4A}" type="slidenum">
              <a:rPr lang="en-US" altLang="en-US"/>
              <a:pPr/>
              <a:t>41</a:t>
            </a:fld>
            <a:endParaRPr lang="en-US" altLang="en-US"/>
          </a:p>
        </p:txBody>
      </p:sp>
      <p:sp>
        <p:nvSpPr>
          <p:cNvPr id="860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C15C8F6-3D67-498B-B54C-36E1BB78A8A9}" type="slidenum">
              <a:rPr lang="en-US" altLang="en-US"/>
              <a:pPr/>
              <a:t>42</a:t>
            </a:fld>
            <a:endParaRPr lang="en-US" altLang="en-US"/>
          </a:p>
        </p:txBody>
      </p:sp>
      <p:sp>
        <p:nvSpPr>
          <p:cNvPr id="880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01E4122-7740-4EAD-949B-EBD8D238E08C}" type="slidenum">
              <a:rPr lang="en-US" altLang="en-US"/>
              <a:pPr/>
              <a:t>43</a:t>
            </a:fld>
            <a:endParaRPr lang="en-US" altLang="en-US"/>
          </a:p>
        </p:txBody>
      </p:sp>
      <p:sp>
        <p:nvSpPr>
          <p:cNvPr id="901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3DEA55-B938-4AC3-AE3D-55D374B9D004}" type="slidenum">
              <a:rPr lang="en-US" altLang="en-US"/>
              <a:pPr/>
              <a:t>44</a:t>
            </a:fld>
            <a:endParaRPr lang="en-US" altLang="en-US"/>
          </a:p>
        </p:txBody>
      </p:sp>
      <p:sp>
        <p:nvSpPr>
          <p:cNvPr id="921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C6C761-C34F-4726-B398-CB98A32B22E3}" type="slidenum">
              <a:rPr lang="en-US" altLang="en-US"/>
              <a:pPr/>
              <a:t>45</a:t>
            </a:fld>
            <a:endParaRPr lang="en-US" altLang="en-US"/>
          </a:p>
        </p:txBody>
      </p:sp>
      <p:sp>
        <p:nvSpPr>
          <p:cNvPr id="942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9767FA-4CAD-4448-8F91-57743B5DD8DA}" type="slidenum">
              <a:rPr lang="en-US" altLang="en-US"/>
              <a:pPr/>
              <a:t>46</a:t>
            </a:fld>
            <a:endParaRPr lang="en-US" altLang="en-US"/>
          </a:p>
        </p:txBody>
      </p:sp>
      <p:sp>
        <p:nvSpPr>
          <p:cNvPr id="962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B2FC948-7926-4937-90EB-7298E635F88C}" type="slidenum">
              <a:rPr lang="en-US" altLang="en-US"/>
              <a:pPr/>
              <a:t>47</a:t>
            </a:fld>
            <a:endParaRPr lang="en-US" altLang="en-US"/>
          </a:p>
        </p:txBody>
      </p:sp>
      <p:sp>
        <p:nvSpPr>
          <p:cNvPr id="983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E4B873F-F72D-4B60-B315-4CE978935F05}" type="slidenum">
              <a:rPr lang="en-US" altLang="en-US"/>
              <a:pPr/>
              <a:t>48</a:t>
            </a:fld>
            <a:endParaRPr lang="en-US" altLang="en-US"/>
          </a:p>
        </p:txBody>
      </p:sp>
      <p:sp>
        <p:nvSpPr>
          <p:cNvPr id="1003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A88ED16-2811-48BF-8115-23F433507400}" type="slidenum">
              <a:rPr lang="en-US" altLang="en-US"/>
              <a:pPr/>
              <a:t>49</a:t>
            </a:fld>
            <a:endParaRPr lang="en-US" altLang="en-US"/>
          </a:p>
        </p:txBody>
      </p:sp>
      <p:sp>
        <p:nvSpPr>
          <p:cNvPr id="1024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F7291F5-2CE4-4A9E-A4E9-61765A1C3AE8}" type="slidenum">
              <a:rPr lang="en-US" altLang="en-US"/>
              <a:pPr/>
              <a:t>50</a:t>
            </a:fld>
            <a:endParaRPr lang="en-US" altLang="en-US"/>
          </a:p>
        </p:txBody>
      </p:sp>
      <p:sp>
        <p:nvSpPr>
          <p:cNvPr id="1044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59F0E9C-D826-422F-8532-EFB841DC9F1A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143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CAE459-1C50-412B-88D1-8754F7D89D18}" type="slidenum">
              <a:rPr lang="en-US" altLang="en-US"/>
              <a:pPr/>
              <a:t>51</a:t>
            </a:fld>
            <a:endParaRPr lang="en-US" altLang="en-US"/>
          </a:p>
        </p:txBody>
      </p:sp>
      <p:sp>
        <p:nvSpPr>
          <p:cNvPr id="1064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335093-C308-4556-A52D-4794B26C7B5E}" type="slidenum">
              <a:rPr lang="en-US" altLang="en-US"/>
              <a:pPr/>
              <a:t>52</a:t>
            </a:fld>
            <a:endParaRPr lang="en-US" altLang="en-US"/>
          </a:p>
        </p:txBody>
      </p:sp>
      <p:sp>
        <p:nvSpPr>
          <p:cNvPr id="1085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4FAD90E-DE32-45F0-AC9C-203A488D7868}" type="slidenum">
              <a:rPr lang="en-US" altLang="en-US"/>
              <a:pPr/>
              <a:t>53</a:t>
            </a:fld>
            <a:endParaRPr lang="en-US" altLang="en-US"/>
          </a:p>
        </p:txBody>
      </p:sp>
      <p:sp>
        <p:nvSpPr>
          <p:cNvPr id="1105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BE0DE3-93F4-45B8-9A1B-8A8C76796A56}" type="slidenum">
              <a:rPr lang="en-US" altLang="en-US"/>
              <a:pPr/>
              <a:t>54</a:t>
            </a:fld>
            <a:endParaRPr lang="en-US" altLang="en-US"/>
          </a:p>
        </p:txBody>
      </p:sp>
      <p:sp>
        <p:nvSpPr>
          <p:cNvPr id="1126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DE97E7F-D521-4DE4-B6A5-5FE9702AF905}" type="slidenum">
              <a:rPr lang="en-US" altLang="en-US"/>
              <a:pPr/>
              <a:t>55</a:t>
            </a:fld>
            <a:endParaRPr lang="en-US" altLang="en-US"/>
          </a:p>
        </p:txBody>
      </p:sp>
      <p:sp>
        <p:nvSpPr>
          <p:cNvPr id="1146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23F56E3-0DD0-4C7F-8193-0F2580F88AA3}" type="slidenum">
              <a:rPr lang="en-US" altLang="en-US"/>
              <a:pPr/>
              <a:t>56</a:t>
            </a:fld>
            <a:endParaRPr lang="en-US" altLang="en-US"/>
          </a:p>
        </p:txBody>
      </p:sp>
      <p:sp>
        <p:nvSpPr>
          <p:cNvPr id="1167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F4A34C8-621C-405B-B6DB-3A12B3B1F939}" type="slidenum">
              <a:rPr lang="en-US" altLang="en-US"/>
              <a:pPr/>
              <a:t>57</a:t>
            </a:fld>
            <a:endParaRPr lang="en-US" altLang="en-US"/>
          </a:p>
        </p:txBody>
      </p:sp>
      <p:sp>
        <p:nvSpPr>
          <p:cNvPr id="1187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EFE968E-68A3-41BD-836B-28F242A5746C}" type="slidenum">
              <a:rPr lang="en-US" altLang="en-US"/>
              <a:pPr/>
              <a:t>58</a:t>
            </a:fld>
            <a:endParaRPr lang="en-US" altLang="en-US"/>
          </a:p>
        </p:txBody>
      </p:sp>
      <p:sp>
        <p:nvSpPr>
          <p:cNvPr id="1208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14FA4D7-3BBA-4A32-AEF7-1FBAD7E23BD6}" type="slidenum">
              <a:rPr lang="en-US" altLang="en-US"/>
              <a:pPr/>
              <a:t>59</a:t>
            </a:fld>
            <a:endParaRPr lang="en-US" altLang="en-US"/>
          </a:p>
        </p:txBody>
      </p:sp>
      <p:sp>
        <p:nvSpPr>
          <p:cNvPr id="1228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E4E22F-2401-46C0-9BDB-8C3B70F740E6}" type="slidenum">
              <a:rPr lang="en-US" altLang="en-US"/>
              <a:pPr/>
              <a:t>60</a:t>
            </a:fld>
            <a:endParaRPr lang="en-US" altLang="en-US"/>
          </a:p>
        </p:txBody>
      </p:sp>
      <p:sp>
        <p:nvSpPr>
          <p:cNvPr id="1249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1831569-2516-4DFB-A256-338C02F001A4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16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1310CA4-FAA8-40C6-B9FB-40DE1DA5ED69}" type="slidenum">
              <a:rPr lang="en-US" altLang="en-US"/>
              <a:pPr/>
              <a:t>61</a:t>
            </a:fld>
            <a:endParaRPr lang="en-US" altLang="en-US"/>
          </a:p>
        </p:txBody>
      </p:sp>
      <p:sp>
        <p:nvSpPr>
          <p:cNvPr id="1269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6AE97D5-AFE5-4714-A6E6-A55AE1DFA65A}" type="slidenum">
              <a:rPr lang="en-US" altLang="en-US"/>
              <a:pPr/>
              <a:t>62</a:t>
            </a:fld>
            <a:endParaRPr lang="en-US" altLang="en-US"/>
          </a:p>
        </p:txBody>
      </p:sp>
      <p:sp>
        <p:nvSpPr>
          <p:cNvPr id="1290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AB0059-0014-4305-A3CA-2358C9360386}" type="slidenum">
              <a:rPr lang="en-US" altLang="en-US"/>
              <a:pPr/>
              <a:t>63</a:t>
            </a:fld>
            <a:endParaRPr lang="en-US" altLang="en-US"/>
          </a:p>
        </p:txBody>
      </p:sp>
      <p:sp>
        <p:nvSpPr>
          <p:cNvPr id="1310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BB0FB4F-7D85-4E71-843F-21BCFA98883B}" type="slidenum">
              <a:rPr lang="en-US" altLang="en-US"/>
              <a:pPr/>
              <a:t>64</a:t>
            </a:fld>
            <a:endParaRPr lang="en-US" altLang="en-US"/>
          </a:p>
        </p:txBody>
      </p:sp>
      <p:sp>
        <p:nvSpPr>
          <p:cNvPr id="133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7C99820-1CD7-4F78-B8E2-97F70D88881A}" type="slidenum">
              <a:rPr lang="en-US" altLang="en-US"/>
              <a:pPr/>
              <a:t>65</a:t>
            </a:fld>
            <a:endParaRPr lang="en-US" altLang="en-US"/>
          </a:p>
        </p:txBody>
      </p:sp>
      <p:sp>
        <p:nvSpPr>
          <p:cNvPr id="135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DB4BFF-1E82-4DB7-BBC4-7EE37C9A0A75}" type="slidenum">
              <a:rPr lang="en-US" altLang="en-US"/>
              <a:pPr/>
              <a:t>66</a:t>
            </a:fld>
            <a:endParaRPr lang="en-US" altLang="en-US"/>
          </a:p>
        </p:txBody>
      </p:sp>
      <p:sp>
        <p:nvSpPr>
          <p:cNvPr id="1372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E51296E-032B-4E3C-8A25-28371386BD5F}" type="slidenum">
              <a:rPr lang="en-US" altLang="en-US"/>
              <a:pPr/>
              <a:t>67</a:t>
            </a:fld>
            <a:endParaRPr lang="en-US" altLang="en-US"/>
          </a:p>
        </p:txBody>
      </p:sp>
      <p:sp>
        <p:nvSpPr>
          <p:cNvPr id="1392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EBCAE6-BAE9-4A95-89A9-1AA4EEE1414B}" type="slidenum">
              <a:rPr lang="en-US" altLang="en-US"/>
              <a:pPr/>
              <a:t>68</a:t>
            </a:fld>
            <a:endParaRPr lang="en-US" altLang="en-US"/>
          </a:p>
        </p:txBody>
      </p:sp>
      <p:sp>
        <p:nvSpPr>
          <p:cNvPr id="1413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ECB2BE8-2B74-4934-BF46-632CE4C83A38}" type="slidenum">
              <a:rPr lang="en-US" altLang="en-US"/>
              <a:pPr/>
              <a:t>69</a:t>
            </a:fld>
            <a:endParaRPr lang="en-US" altLang="en-US"/>
          </a:p>
        </p:txBody>
      </p:sp>
      <p:sp>
        <p:nvSpPr>
          <p:cNvPr id="1433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7C3300-BE83-4263-9B6E-AB8D876E297C}" type="slidenum">
              <a:rPr lang="en-US" altLang="en-US"/>
              <a:pPr/>
              <a:t>70</a:t>
            </a:fld>
            <a:endParaRPr lang="en-US" altLang="en-US"/>
          </a:p>
        </p:txBody>
      </p:sp>
      <p:sp>
        <p:nvSpPr>
          <p:cNvPr id="1454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60F7C3C-4886-40F2-824A-DC046098B760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1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04CD45-7E34-42A4-A105-466B09CC63C0}" type="slidenum">
              <a:rPr lang="en-US" altLang="en-US"/>
              <a:pPr/>
              <a:t>71</a:t>
            </a:fld>
            <a:endParaRPr lang="en-US" altLang="en-US"/>
          </a:p>
        </p:txBody>
      </p:sp>
      <p:sp>
        <p:nvSpPr>
          <p:cNvPr id="147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AFE5A9-2BAB-4E1C-A8C2-28F2EA392253}" type="slidenum">
              <a:rPr lang="en-US" altLang="en-US"/>
              <a:pPr/>
              <a:t>72</a:t>
            </a:fld>
            <a:endParaRPr lang="en-US" altLang="en-US"/>
          </a:p>
        </p:txBody>
      </p:sp>
      <p:sp>
        <p:nvSpPr>
          <p:cNvPr id="1495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1DB75E3-8916-48B6-AC3B-68A926ADD1C4}" type="slidenum">
              <a:rPr lang="en-US" altLang="en-US"/>
              <a:pPr/>
              <a:t>73</a:t>
            </a:fld>
            <a:endParaRPr lang="en-US" altLang="en-US"/>
          </a:p>
        </p:txBody>
      </p:sp>
      <p:sp>
        <p:nvSpPr>
          <p:cNvPr id="151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8D61451-7E54-4756-8E53-65E2D684B7CC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20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E329626-6B54-4199-8896-5559F57FB694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3200"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FFA73E5-9F97-4DEA-ABDB-4E35568909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84008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8E25F-12FA-4745-BE6A-C1EAD4EBDD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0841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E2688E-2F84-4BB4-8A82-0642C63427C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25093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9F3588-0318-4147-AC44-6B81F9CF12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9576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A6D7A-1957-483A-8BD3-FA790B8420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8171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2C1E5-CBF9-4012-A5A7-06895E20E5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6277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1B767-3755-457D-B377-6E8350001A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22889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24121-30EA-4987-840F-A921BFFFFB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8508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3C932-CFB8-43B8-BDB2-2E33760C3A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1540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0E00C-A331-4495-ABE4-00EAFFE794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2203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A47AF-8BD2-4452-85CB-647EDA2D8E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4619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998B88-FA2B-4792-AC21-1D3AAC6DD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069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AB54D8F0-0BC1-4A18-934F-0658374A3A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8.emf"/><Relationship Id="rId4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8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9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8.png"/><Relationship Id="rId5" Type="http://schemas.openxmlformats.org/officeDocument/2006/relationships/image" Target="../media/image47.wmf"/><Relationship Id="rId4" Type="http://schemas.openxmlformats.org/officeDocument/2006/relationships/oleObject" Target="../embeddings/oleObject1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49.wmf"/><Relationship Id="rId4" Type="http://schemas.openxmlformats.org/officeDocument/2006/relationships/oleObject" Target="../embeddings/oleObject1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56.wmf"/><Relationship Id="rId4" Type="http://schemas.openxmlformats.org/officeDocument/2006/relationships/oleObject" Target="../embeddings/oleObject13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6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62.wmf"/><Relationship Id="rId5" Type="http://schemas.openxmlformats.org/officeDocument/2006/relationships/image" Target="../media/image59.e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61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6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63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65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6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66.wmf"/><Relationship Id="rId4" Type="http://schemas.openxmlformats.org/officeDocument/2006/relationships/oleObject" Target="../embeddings/oleObject21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6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68.wmf"/><Relationship Id="rId4" Type="http://schemas.openxmlformats.org/officeDocument/2006/relationships/oleObject" Target="../embeddings/oleObject23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74.wmf"/><Relationship Id="rId4" Type="http://schemas.openxmlformats.org/officeDocument/2006/relationships/oleObject" Target="../embeddings/oleObject25.bin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80.emf"/><Relationship Id="rId4" Type="http://schemas.openxmlformats.org/officeDocument/2006/relationships/oleObject" Target="../embeddings/oleObject26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8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81.wmf"/><Relationship Id="rId4" Type="http://schemas.openxmlformats.org/officeDocument/2006/relationships/oleObject" Target="../embeddings/oleObject27.bin"/><Relationship Id="rId9" Type="http://schemas.openxmlformats.org/officeDocument/2006/relationships/image" Target="../media/image83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85.jpeg"/><Relationship Id="rId5" Type="http://schemas.openxmlformats.org/officeDocument/2006/relationships/image" Target="../media/image84.emf"/><Relationship Id="rId4" Type="http://schemas.openxmlformats.org/officeDocument/2006/relationships/oleObject" Target="../embeddings/oleObject30.bin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86.wmf"/><Relationship Id="rId4" Type="http://schemas.openxmlformats.org/officeDocument/2006/relationships/oleObject" Target="../embeddings/oleObject31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7" Type="http://schemas.openxmlformats.org/officeDocument/2006/relationships/image" Target="../media/image9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33.bin"/><Relationship Id="rId5" Type="http://schemas.openxmlformats.org/officeDocument/2006/relationships/image" Target="../media/image89.emf"/><Relationship Id="rId4" Type="http://schemas.openxmlformats.org/officeDocument/2006/relationships/oleObject" Target="../embeddings/oleObject32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1.emf"/><Relationship Id="rId4" Type="http://schemas.openxmlformats.org/officeDocument/2006/relationships/oleObject" Target="../embeddings/oleObject3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notesSlide" Target="../notesSlides/notesSlide56.xml"/><Relationship Id="rId7" Type="http://schemas.openxmlformats.org/officeDocument/2006/relationships/image" Target="../media/image10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102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104.w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notesSlide" Target="../notesSlides/notesSlide57.xml"/><Relationship Id="rId7" Type="http://schemas.openxmlformats.org/officeDocument/2006/relationships/image" Target="../media/image10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105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107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108.emf"/><Relationship Id="rId4" Type="http://schemas.openxmlformats.org/officeDocument/2006/relationships/oleObject" Target="../embeddings/oleObject4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109.emf"/><Relationship Id="rId4" Type="http://schemas.openxmlformats.org/officeDocument/2006/relationships/oleObject" Target="../embeddings/oleObject42.bin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10.wmf"/><Relationship Id="rId4" Type="http://schemas.openxmlformats.org/officeDocument/2006/relationships/oleObject" Target="../embeddings/oleObject43.bin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111.wmf"/><Relationship Id="rId4" Type="http://schemas.openxmlformats.org/officeDocument/2006/relationships/oleObject" Target="../embeddings/oleObject44.bin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81000" y="1752600"/>
            <a:ext cx="8763000" cy="4876800"/>
          </a:xfrm>
        </p:spPr>
        <p:txBody>
          <a:bodyPr/>
          <a:lstStyle/>
          <a:p>
            <a:pPr eaLnBrk="1" hangingPunct="1"/>
            <a:endParaRPr lang="en-US" altLang="en-US" sz="2100" dirty="0" smtClean="0">
              <a:latin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r>
              <a:rPr lang="en-US" altLang="en-US" sz="2100" dirty="0" smtClean="0">
                <a:latin typeface="Times New Roman" panose="02020603050405020304" pitchFamily="18" charset="0"/>
              </a:rPr>
              <a:t>                                      </a:t>
            </a:r>
          </a:p>
          <a:p>
            <a:pPr marL="0" indent="0" eaLnBrk="1" hangingPunct="1">
              <a:buNone/>
            </a:pPr>
            <a:r>
              <a:rPr lang="en-US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    </a:t>
            </a:r>
          </a:p>
          <a:p>
            <a:pPr marL="0" indent="0" eaLnBrk="1" hangingPunct="1">
              <a:buNone/>
            </a:pPr>
            <a:r>
              <a:rPr lang="en-US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               Machine vision system</a:t>
            </a:r>
          </a:p>
          <a:p>
            <a:pPr marL="0" indent="0" eaLnBrk="1" hangingPunct="1">
              <a:buNone/>
            </a:pPr>
            <a:endParaRPr lang="en-US" altLang="en-US" sz="2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en-US" altLang="en-US" sz="21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en-US" altLang="en-US" sz="2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en-US" altLang="en-US" sz="21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buNone/>
            </a:pPr>
            <a:endParaRPr lang="en-US" altLang="en-US" sz="21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Industrial Automation and Introduction to Robotics</a:t>
            </a:r>
          </a:p>
          <a:p>
            <a:pPr marL="0" indent="0" algn="ctr">
              <a:buNone/>
            </a:pPr>
            <a:r>
              <a:rPr lang="en-US" sz="2400" dirty="0" smtClean="0"/>
              <a:t>Tesfaye M.</a:t>
            </a:r>
          </a:p>
          <a:p>
            <a:pPr marL="0" indent="0" algn="ctr"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Industrial Control Engineering , SECE, </a:t>
            </a:r>
            <a:r>
              <a:rPr lang="en-US" sz="2400" dirty="0" err="1" smtClean="0">
                <a:solidFill>
                  <a:srgbClr val="C00000"/>
                </a:solidFill>
              </a:rPr>
              <a:t>DMiT</a:t>
            </a:r>
            <a:r>
              <a:rPr lang="en-US" sz="2400" dirty="0" smtClean="0">
                <a:solidFill>
                  <a:srgbClr val="C00000"/>
                </a:solidFill>
              </a:rPr>
              <a:t>.</a:t>
            </a:r>
          </a:p>
          <a:p>
            <a:pPr marL="0" indent="0" eaLnBrk="1" hangingPunct="1">
              <a:buNone/>
            </a:pPr>
            <a:endParaRPr lang="en-US" altLang="en-US" sz="2100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914400" y="1524000"/>
            <a:ext cx="7772400" cy="437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92150" indent="-34766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87425" indent="-293688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81113" indent="-2921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98613" indent="-315913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558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130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9702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274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032" y="57150"/>
            <a:ext cx="6210300" cy="1695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Noise and edges are high frequency.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Sharp sudden changes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Different from the background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Variations in color, texture, surface, lighting,…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Slowly-varying portions are low frequency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  <a:noFill/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Frequency Content of an Image: Noise, Edges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  <a:noFill/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Frequency Content of an Image: Noise, Edges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23558" name="Object 4"/>
          <p:cNvGraphicFramePr>
            <a:graphicFrameLocks noChangeAspect="1"/>
          </p:cNvGraphicFramePr>
          <p:nvPr/>
        </p:nvGraphicFramePr>
        <p:xfrm>
          <a:off x="609600" y="2362200"/>
          <a:ext cx="7696200" cy="317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VISIO" r:id="rId4" imgW="5603553" imgH="2336969" progId="Visio.Drawing.6">
                  <p:embed/>
                </p:oleObj>
              </mc:Choice>
              <mc:Fallback>
                <p:oleObj name="VISIO" r:id="rId4" imgW="5603553" imgH="2336969" progId="Visio.Drawing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362200"/>
                        <a:ext cx="7696200" cy="3171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Resolution and Quantization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Resolution relates to the number of samples taken</a:t>
            </a:r>
          </a:p>
          <a:p>
            <a:pPr lvl="1" eaLnBrk="1" hangingPunct="1"/>
            <a:r>
              <a:rPr lang="en-US" altLang="en-US" sz="2400" smtClean="0">
                <a:latin typeface="Times New Roman" panose="02020603050405020304" pitchFamily="18" charset="0"/>
              </a:rPr>
              <a:t>How many data points</a:t>
            </a:r>
          </a:p>
          <a:p>
            <a:pPr lvl="1" eaLnBrk="1" hangingPunct="1"/>
            <a:r>
              <a:rPr lang="en-US" altLang="en-US" sz="2400" smtClean="0">
                <a:latin typeface="Times New Roman" panose="02020603050405020304" pitchFamily="18" charset="0"/>
              </a:rPr>
              <a:t>How many pixels</a:t>
            </a:r>
          </a:p>
          <a:p>
            <a:pPr lvl="1" eaLnBrk="1" hangingPunct="1"/>
            <a:r>
              <a:rPr lang="en-US" altLang="en-US" sz="2400" smtClean="0">
                <a:latin typeface="Times New Roman" panose="02020603050405020304" pitchFamily="18" charset="0"/>
              </a:rPr>
              <a:t>How much information is available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800" smtClean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480</a:t>
            </a:r>
            <a:r>
              <a:rPr lang="en-US" altLang="en-US" sz="1800" smtClean="0"/>
              <a:t> X </a:t>
            </a:r>
            <a:r>
              <a:rPr lang="en-US" alt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320</a:t>
            </a:r>
            <a:r>
              <a:rPr lang="en-US" altLang="en-US" sz="1800" smtClean="0"/>
              <a:t>            </a:t>
            </a:r>
            <a:r>
              <a:rPr lang="en-US" alt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240</a:t>
            </a:r>
            <a:r>
              <a:rPr lang="en-US" altLang="en-US" sz="1800" smtClean="0"/>
              <a:t> X </a:t>
            </a:r>
            <a:r>
              <a:rPr lang="en-US" alt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160</a:t>
            </a:r>
            <a:r>
              <a:rPr lang="en-US" altLang="en-US" sz="1800" smtClean="0"/>
              <a:t>              </a:t>
            </a:r>
            <a:r>
              <a:rPr lang="en-US" alt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en-US" sz="1800" smtClean="0"/>
              <a:t> X </a:t>
            </a:r>
            <a:r>
              <a:rPr lang="en-US" alt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en-US" altLang="en-US" sz="1800" smtClean="0"/>
              <a:t>                </a:t>
            </a:r>
            <a:r>
              <a:rPr lang="en-US" alt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en-US" sz="1800" smtClean="0"/>
              <a:t> X </a:t>
            </a:r>
            <a:r>
              <a:rPr lang="en-US" alt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06" name="Rectangle 7"/>
          <p:cNvSpPr>
            <a:spLocks noChangeArrowheads="1"/>
          </p:cNvSpPr>
          <p:nvPr/>
        </p:nvSpPr>
        <p:spPr bwMode="auto">
          <a:xfrm>
            <a:off x="0" y="1619250"/>
            <a:ext cx="5699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cs typeface="Times New Roman" panose="02020603050405020304" pitchFamily="18" charset="0"/>
              </a:rPr>
              <a:t>         </a:t>
            </a:r>
            <a:endParaRPr lang="en-US" altLang="en-US"/>
          </a:p>
        </p:txBody>
      </p:sp>
      <p:sp>
        <p:nvSpPr>
          <p:cNvPr id="25607" name="Rectangle 10"/>
          <p:cNvSpPr>
            <a:spLocks noChangeArrowheads="1"/>
          </p:cNvSpPr>
          <p:nvPr/>
        </p:nvSpPr>
        <p:spPr bwMode="auto">
          <a:xfrm>
            <a:off x="0" y="1673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5608" name="Rectangle 11"/>
          <p:cNvSpPr>
            <a:spLocks noChangeArrowheads="1"/>
          </p:cNvSpPr>
          <p:nvPr/>
        </p:nvSpPr>
        <p:spPr bwMode="auto">
          <a:xfrm>
            <a:off x="0" y="3302000"/>
            <a:ext cx="5699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cs typeface="Times New Roman" panose="02020603050405020304" pitchFamily="18" charset="0"/>
              </a:rPr>
              <a:t>         </a:t>
            </a:r>
            <a:endParaRPr lang="en-US" altLang="en-US"/>
          </a:p>
        </p:txBody>
      </p:sp>
      <p:pic>
        <p:nvPicPr>
          <p:cNvPr id="25609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267200"/>
            <a:ext cx="2057400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0" name="Picture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267200"/>
            <a:ext cx="2035175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1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267200"/>
            <a:ext cx="20574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2" name="Picture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267200"/>
            <a:ext cx="198120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Resolution and Quantization: Cont.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Quantization relates to how the data in each pixel is stored</a:t>
            </a:r>
          </a:p>
          <a:p>
            <a:pPr lvl="1" eaLnBrk="1" hangingPunct="1"/>
            <a:r>
              <a:rPr lang="en-US" altLang="en-US" sz="2400" smtClean="0">
                <a:latin typeface="Times New Roman" panose="02020603050405020304" pitchFamily="18" charset="0"/>
              </a:rPr>
              <a:t>How many gray levels or variations</a:t>
            </a:r>
          </a:p>
          <a:p>
            <a:pPr lvl="1" eaLnBrk="1" hangingPunct="1"/>
            <a:r>
              <a:rPr lang="en-US" altLang="en-US" sz="2400" smtClean="0">
                <a:latin typeface="Times New Roman" panose="02020603050405020304" pitchFamily="18" charset="0"/>
              </a:rPr>
              <a:t>How many bits per pixel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000" smtClean="0">
                <a:latin typeface="Times New Roman" panose="02020603050405020304" pitchFamily="18" charset="0"/>
              </a:rPr>
              <a:t>2 gray levels        4 gray levels           8 gray levels           256 gray level</a:t>
            </a:r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0" y="147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54" name="Rectangle 7"/>
          <p:cNvSpPr>
            <a:spLocks noChangeArrowheads="1"/>
          </p:cNvSpPr>
          <p:nvPr/>
        </p:nvSpPr>
        <p:spPr bwMode="auto">
          <a:xfrm>
            <a:off x="0" y="3292475"/>
            <a:ext cx="3984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cs typeface="Times New Roman" panose="02020603050405020304" pitchFamily="18" charset="0"/>
              </a:rPr>
              <a:t>     </a:t>
            </a:r>
            <a:endParaRPr lang="en-US" altLang="en-US"/>
          </a:p>
        </p:txBody>
      </p:sp>
      <p:sp>
        <p:nvSpPr>
          <p:cNvPr id="27655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7656" name="Rectangle 11"/>
          <p:cNvSpPr>
            <a:spLocks noChangeArrowheads="1"/>
          </p:cNvSpPr>
          <p:nvPr/>
        </p:nvSpPr>
        <p:spPr bwMode="auto">
          <a:xfrm>
            <a:off x="0" y="1828800"/>
            <a:ext cx="3984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cs typeface="Times New Roman" panose="02020603050405020304" pitchFamily="18" charset="0"/>
              </a:rPr>
              <a:t>     </a:t>
            </a:r>
            <a:endParaRPr lang="en-US" altLang="en-US"/>
          </a:p>
        </p:txBody>
      </p:sp>
      <p:pic>
        <p:nvPicPr>
          <p:cNvPr id="27657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343400"/>
            <a:ext cx="2057400" cy="153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8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362450"/>
            <a:ext cx="1981200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9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343400"/>
            <a:ext cx="1981200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343400"/>
            <a:ext cx="198120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Sampling Theorem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/>
              <a:t> </a:t>
            </a:r>
            <a:r>
              <a:rPr lang="en-US" altLang="en-US" sz="2400" smtClean="0">
                <a:latin typeface="Times New Roman" panose="02020603050405020304" pitchFamily="18" charset="0"/>
              </a:rPr>
              <a:t>Can you tell what this picture is?</a:t>
            </a: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438400"/>
            <a:ext cx="3733800" cy="372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Sampling Theorem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/>
              <a:t> </a:t>
            </a:r>
            <a:r>
              <a:rPr lang="en-US" altLang="en-US" sz="2400" smtClean="0">
                <a:latin typeface="Times New Roman" panose="02020603050405020304" pitchFamily="18" charset="0"/>
              </a:rPr>
              <a:t>Sampling a signal:</a:t>
            </a:r>
          </a:p>
        </p:txBody>
      </p:sp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0" y="2506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31750" name="Object 5"/>
          <p:cNvGraphicFramePr>
            <a:graphicFrameLocks noChangeAspect="1"/>
          </p:cNvGraphicFramePr>
          <p:nvPr/>
        </p:nvGraphicFramePr>
        <p:xfrm>
          <a:off x="2133600" y="2438400"/>
          <a:ext cx="3940175" cy="184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VISIO" r:id="rId4" imgW="5249520" imgH="2453400" progId="Visio.Drawing.6">
                  <p:embed/>
                </p:oleObj>
              </mc:Choice>
              <mc:Fallback>
                <p:oleObj name="VISIO" r:id="rId4" imgW="5249520" imgH="2453400" progId="Visio.Drawing.6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438400"/>
                        <a:ext cx="3940175" cy="184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1" name="Rectangle 8"/>
          <p:cNvSpPr>
            <a:spLocks noChangeArrowheads="1"/>
          </p:cNvSpPr>
          <p:nvPr/>
        </p:nvSpPr>
        <p:spPr bwMode="auto">
          <a:xfrm>
            <a:off x="0" y="2522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31752" name="Object 7"/>
          <p:cNvGraphicFramePr>
            <a:graphicFrameLocks noChangeAspect="1"/>
          </p:cNvGraphicFramePr>
          <p:nvPr/>
        </p:nvGraphicFramePr>
        <p:xfrm>
          <a:off x="2133600" y="4495800"/>
          <a:ext cx="3894138" cy="181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VISIO" r:id="rId6" imgW="5249520" imgH="2453400" progId="Visio.Drawing.6">
                  <p:embed/>
                </p:oleObj>
              </mc:Choice>
              <mc:Fallback>
                <p:oleObj name="VISIO" r:id="rId6" imgW="5249520" imgH="2453400" progId="Visio.Drawing.6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495800"/>
                        <a:ext cx="3894138" cy="181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Sampling Theorem: Cont.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/>
              <a:t> </a:t>
            </a:r>
            <a:r>
              <a:rPr lang="en-US" altLang="en-US" sz="2400" smtClean="0">
                <a:latin typeface="Times New Roman" panose="02020603050405020304" pitchFamily="18" charset="0"/>
              </a:rPr>
              <a:t>Reconstruction of a signal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More than one possibility exists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Called Aliasing</a:t>
            </a:r>
          </a:p>
        </p:txBody>
      </p:sp>
      <p:sp>
        <p:nvSpPr>
          <p:cNvPr id="33797" name="Rectangle 7"/>
          <p:cNvSpPr>
            <a:spLocks noChangeArrowheads="1"/>
          </p:cNvSpPr>
          <p:nvPr/>
        </p:nvSpPr>
        <p:spPr bwMode="auto">
          <a:xfrm>
            <a:off x="0" y="26177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1524000" y="3429000"/>
          <a:ext cx="5715000" cy="240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VISIO" r:id="rId4" imgW="5376240" imgH="2269800" progId="Visio.Drawing.6">
                  <p:embed/>
                </p:oleObj>
              </mc:Choice>
              <mc:Fallback>
                <p:oleObj name="VISIO" r:id="rId4" imgW="5376240" imgH="2269800" progId="Visio.Drawing.6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429000"/>
                        <a:ext cx="5715000" cy="2405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Sampling Theorem: Cont.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/>
              <a:t> </a:t>
            </a:r>
            <a:r>
              <a:rPr lang="en-US" altLang="en-US" sz="2400" smtClean="0">
                <a:latin typeface="Times New Roman" panose="02020603050405020304" pitchFamily="18" charset="0"/>
              </a:rPr>
              <a:t>To prevent aliasing, the sampling rate must be at least twice the highest frequency of interest, called Nyquist rate; otherwise higher frequency information will be missed.</a:t>
            </a:r>
          </a:p>
        </p:txBody>
      </p:sp>
      <p:sp>
        <p:nvSpPr>
          <p:cNvPr id="3584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35846" name="Object 5"/>
          <p:cNvGraphicFramePr>
            <a:graphicFrameLocks noChangeAspect="1"/>
          </p:cNvGraphicFramePr>
          <p:nvPr/>
        </p:nvGraphicFramePr>
        <p:xfrm>
          <a:off x="1066800" y="3429000"/>
          <a:ext cx="8077200" cy="232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7" r:id="rId4" imgW="5038560" imgH="1447920" progId="Visio.Drawing.6">
                  <p:embed/>
                </p:oleObj>
              </mc:Choice>
              <mc:Fallback>
                <p:oleObj r:id="rId4" imgW="5038560" imgH="1447920" progId="Visio.Drawing.6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429000"/>
                        <a:ext cx="8077200" cy="2320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Sampling Theorem: Cont.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295400"/>
            <a:ext cx="7772400" cy="445611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</a:rPr>
              <a:t>Example: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800" smtClean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</a:rPr>
              <a:t>   32 X 32                64 X 64            256 X 256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1200" smtClean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</a:rPr>
              <a:t>                            32X32        256X256</a:t>
            </a:r>
            <a:r>
              <a:rPr lang="en-US" altLang="en-US" sz="2400" smtClean="0"/>
              <a:t> </a:t>
            </a:r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78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0" y="1752600"/>
            <a:ext cx="2698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1200">
                <a:cs typeface="Times New Roman" panose="02020603050405020304" pitchFamily="18" charset="0"/>
              </a:rPr>
              <a:t>  </a:t>
            </a:r>
            <a:endParaRPr lang="en-US" altLang="en-US"/>
          </a:p>
        </p:txBody>
      </p:sp>
      <p:sp>
        <p:nvSpPr>
          <p:cNvPr id="37896" name="Rectangle 12"/>
          <p:cNvSpPr>
            <a:spLocks noChangeArrowheads="1"/>
          </p:cNvSpPr>
          <p:nvPr/>
        </p:nvSpPr>
        <p:spPr bwMode="auto">
          <a:xfrm>
            <a:off x="0" y="3770313"/>
            <a:ext cx="2698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1200">
                <a:cs typeface="Times New Roman" panose="02020603050405020304" pitchFamily="18" charset="0"/>
              </a:rPr>
              <a:t>  </a:t>
            </a:r>
            <a:endParaRPr lang="en-US" altLang="en-US"/>
          </a:p>
        </p:txBody>
      </p:sp>
      <p:pic>
        <p:nvPicPr>
          <p:cNvPr id="3789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46313"/>
            <a:ext cx="1787525" cy="17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39963"/>
            <a:ext cx="1792288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9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263775"/>
            <a:ext cx="1762125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0" name="Picture 1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672013"/>
            <a:ext cx="1744663" cy="180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1" name="Picture 1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7"/>
          <a:stretch>
            <a:fillRect/>
          </a:stretch>
        </p:blipFill>
        <p:spPr bwMode="auto">
          <a:xfrm>
            <a:off x="4495800" y="4665663"/>
            <a:ext cx="1787525" cy="181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Histogram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5240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 plot of the distribution of pixel gray levels.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Used for many purposes, including thresholding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Histogram equalization</a:t>
            </a:r>
          </a:p>
        </p:txBody>
      </p:sp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971800"/>
            <a:ext cx="236220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971800"/>
            <a:ext cx="24384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Rectangle 9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39944" name="Object 8"/>
          <p:cNvGraphicFramePr>
            <a:graphicFrameLocks noChangeAspect="1"/>
          </p:cNvGraphicFramePr>
          <p:nvPr/>
        </p:nvGraphicFramePr>
        <p:xfrm>
          <a:off x="1447800" y="4648200"/>
          <a:ext cx="5570538" cy="157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VISIO" r:id="rId6" imgW="5569200" imgH="1571760" progId="Visio.Drawing.6">
                  <p:embed/>
                </p:oleObj>
              </mc:Choice>
              <mc:Fallback>
                <p:oleObj name="VISIO" r:id="rId6" imgW="5569200" imgH="1571760" progId="Visio.Drawing.6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648200"/>
                        <a:ext cx="5570538" cy="1570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endParaRPr lang="en-US" altLang="en-US" sz="21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100" smtClean="0">
              <a:latin typeface="Times New Roman" panose="02020603050405020304" pitchFamily="18" charset="0"/>
            </a:endParaRP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914400" y="1828800"/>
            <a:ext cx="7772400" cy="437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92150" indent="-34766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87425" indent="-293688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281113" indent="-2921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598613" indent="-315913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0558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5130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9702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4274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dirty="0"/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dirty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dirty="0" smtClean="0">
                <a:latin typeface="Times New Roman" panose="02020603050405020304" pitchFamily="18" charset="0"/>
              </a:rPr>
              <a:t>IMAGE </a:t>
            </a:r>
            <a:r>
              <a:rPr lang="en-US" altLang="en-US" dirty="0">
                <a:latin typeface="Times New Roman" panose="02020603050405020304" pitchFamily="18" charset="0"/>
              </a:rPr>
              <a:t>PROCESSING AND ANALYSIS WITH VISION SYSTEMS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Histogram: Brightness and Contrast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8269288" cy="4379913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100" smtClean="0">
                <a:latin typeface="Times New Roman" panose="02020603050405020304" pitchFamily="18" charset="0"/>
              </a:rPr>
              <a:t>Original image                   brightened              more contrast</a:t>
            </a:r>
            <a:r>
              <a:rPr lang="en-US" altLang="en-US" sz="2100" smtClean="0">
                <a:solidFill>
                  <a:schemeClr val="hlink"/>
                </a:solidFill>
              </a:rPr>
              <a:t> </a:t>
            </a:r>
          </a:p>
        </p:txBody>
      </p:sp>
      <p:pic>
        <p:nvPicPr>
          <p:cNvPr id="4198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09800"/>
            <a:ext cx="233362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5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2"/>
          <a:stretch>
            <a:fillRect/>
          </a:stretch>
        </p:blipFill>
        <p:spPr bwMode="auto">
          <a:xfrm>
            <a:off x="609600" y="4114800"/>
            <a:ext cx="23145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0" y="1743075"/>
            <a:ext cx="3397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cs typeface="Times New Roman" panose="02020603050405020304" pitchFamily="18" charset="0"/>
              </a:rPr>
              <a:t>  </a:t>
            </a:r>
            <a:r>
              <a:rPr lang="en-US" altLang="en-US" sz="1000">
                <a:cs typeface="Times New Roman" panose="02020603050405020304" pitchFamily="18" charset="0"/>
              </a:rPr>
              <a:t>  </a:t>
            </a:r>
            <a:endParaRPr lang="en-US" altLang="en-US"/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0" y="3703638"/>
            <a:ext cx="22225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/>
              <a:t> </a:t>
            </a:r>
            <a:endParaRPr lang="en-US" altLang="en-US"/>
          </a:p>
        </p:txBody>
      </p:sp>
      <p:pic>
        <p:nvPicPr>
          <p:cNvPr id="41994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09800"/>
            <a:ext cx="225742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5" name="Picture 10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114800"/>
            <a:ext cx="226695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0" y="1685925"/>
            <a:ext cx="2698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cs typeface="Times New Roman" panose="02020603050405020304" pitchFamily="18" charset="0"/>
              </a:rPr>
              <a:t>  </a:t>
            </a:r>
            <a:endParaRPr lang="en-US" altLang="en-US"/>
          </a:p>
        </p:txBody>
      </p:sp>
      <p:pic>
        <p:nvPicPr>
          <p:cNvPr id="41998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209800"/>
            <a:ext cx="2266950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9" name="Picture 14"/>
          <p:cNvPicPr>
            <a:picLocks noChangeAspect="1" noChangeArrowheads="1"/>
          </p:cNvPicPr>
          <p:nvPr/>
        </p:nvPicPr>
        <p:blipFill>
          <a:blip r:embed="rId8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2" r="3569"/>
          <a:stretch>
            <a:fillRect/>
          </a:stretch>
        </p:blipFill>
        <p:spPr bwMode="auto">
          <a:xfrm>
            <a:off x="6019800" y="4191000"/>
            <a:ext cx="23336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4894263" y="1695450"/>
            <a:ext cx="2698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 </a:t>
            </a:r>
            <a:endParaRPr lang="en-US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Thresholding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752600"/>
            <a:ext cx="8040688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Assigning pixels to foreground and background or other regions based on whether below a threshold or above it</a:t>
            </a: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smtClean="0">
                <a:latin typeface="Times New Roman" panose="02020603050405020304" pitchFamily="18" charset="0"/>
              </a:rPr>
              <a:t>          </a:t>
            </a:r>
            <a:r>
              <a:rPr lang="en-US" altLang="en-US" sz="1800" smtClean="0">
                <a:latin typeface="Times New Roman" panose="02020603050405020304" pitchFamily="18" charset="0"/>
              </a:rPr>
              <a:t>Original image         Thresholded at 100      Thresholded at 150</a:t>
            </a:r>
          </a:p>
        </p:txBody>
      </p:sp>
      <p:sp>
        <p:nvSpPr>
          <p:cNvPr id="4403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4038" name="Rectangle 8"/>
          <p:cNvSpPr>
            <a:spLocks noChangeArrowheads="1"/>
          </p:cNvSpPr>
          <p:nvPr/>
        </p:nvSpPr>
        <p:spPr bwMode="auto">
          <a:xfrm>
            <a:off x="0" y="1704975"/>
            <a:ext cx="355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1200">
                <a:cs typeface="Times New Roman" panose="02020603050405020304" pitchFamily="18" charset="0"/>
              </a:rPr>
              <a:t>    </a:t>
            </a:r>
            <a:endParaRPr lang="en-US" altLang="en-US"/>
          </a:p>
        </p:txBody>
      </p:sp>
      <p:sp>
        <p:nvSpPr>
          <p:cNvPr id="44039" name="Rectangle 9"/>
          <p:cNvSpPr>
            <a:spLocks noChangeArrowheads="1"/>
          </p:cNvSpPr>
          <p:nvPr/>
        </p:nvSpPr>
        <p:spPr bwMode="auto">
          <a:xfrm>
            <a:off x="0" y="3656013"/>
            <a:ext cx="355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1200">
                <a:cs typeface="Times New Roman" panose="02020603050405020304" pitchFamily="18" charset="0"/>
              </a:rPr>
              <a:t>    </a:t>
            </a:r>
            <a:endParaRPr lang="en-US" altLang="en-US"/>
          </a:p>
        </p:txBody>
      </p:sp>
      <p:pic>
        <p:nvPicPr>
          <p:cNvPr id="44040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733800"/>
            <a:ext cx="1882775" cy="124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1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733800"/>
            <a:ext cx="18669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2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733800"/>
            <a:ext cx="1882775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Multimodal Thresholds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100" smtClean="0">
                <a:latin typeface="Times New Roman" panose="02020603050405020304" pitchFamily="18" charset="0"/>
              </a:rPr>
              <a:t>Example:</a:t>
            </a:r>
          </a:p>
        </p:txBody>
      </p:sp>
      <p:pic>
        <p:nvPicPr>
          <p:cNvPr id="46085" name="Picture 5" descr="IMG_5671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657600"/>
            <a:ext cx="25908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4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657600"/>
            <a:ext cx="3914775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6088" name="Rectangle 7"/>
          <p:cNvSpPr>
            <a:spLocks noChangeArrowheads="1"/>
          </p:cNvSpPr>
          <p:nvPr/>
        </p:nvSpPr>
        <p:spPr bwMode="auto">
          <a:xfrm>
            <a:off x="0" y="1314450"/>
            <a:ext cx="355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cs typeface="Times New Roman" panose="02020603050405020304" pitchFamily="18" charset="0"/>
              </a:rPr>
              <a:t>    </a:t>
            </a:r>
            <a:endParaRPr lang="en-US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Multimodal Thresholds, cont.</a:t>
            </a:r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100" smtClean="0">
                <a:latin typeface="Times New Roman" panose="02020603050405020304" pitchFamily="18" charset="0"/>
              </a:rPr>
              <a:t>Application: Thresholding at different levels.</a:t>
            </a:r>
          </a:p>
        </p:txBody>
      </p:sp>
      <p:sp>
        <p:nvSpPr>
          <p:cNvPr id="481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4" name="Rectangle 7"/>
          <p:cNvSpPr>
            <a:spLocks noChangeArrowheads="1"/>
          </p:cNvSpPr>
          <p:nvPr/>
        </p:nvSpPr>
        <p:spPr bwMode="auto">
          <a:xfrm>
            <a:off x="0" y="1314450"/>
            <a:ext cx="355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cs typeface="Times New Roman" panose="02020603050405020304" pitchFamily="18" charset="0"/>
              </a:rPr>
              <a:t>    </a:t>
            </a:r>
            <a:endParaRPr lang="en-US" altLang="en-US"/>
          </a:p>
        </p:txBody>
      </p:sp>
      <p:pic>
        <p:nvPicPr>
          <p:cNvPr id="4813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09800"/>
            <a:ext cx="1539875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209800"/>
            <a:ext cx="24987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7" name="Rectangle 10"/>
          <p:cNvSpPr>
            <a:spLocks noChangeArrowheads="1"/>
          </p:cNvSpPr>
          <p:nvPr/>
        </p:nvSpPr>
        <p:spPr bwMode="auto">
          <a:xfrm>
            <a:off x="0" y="2160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38" name="Rectangle 11"/>
          <p:cNvSpPr>
            <a:spLocks noChangeArrowheads="1"/>
          </p:cNvSpPr>
          <p:nvPr/>
        </p:nvSpPr>
        <p:spPr bwMode="auto">
          <a:xfrm>
            <a:off x="4437063" y="3319463"/>
            <a:ext cx="2698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 </a:t>
            </a:r>
            <a:endParaRPr lang="en-US" altLang="en-US"/>
          </a:p>
        </p:txBody>
      </p:sp>
      <p:pic>
        <p:nvPicPr>
          <p:cNvPr id="48139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29000"/>
            <a:ext cx="1508125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505200"/>
            <a:ext cx="244633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41" name="Rectangle 14"/>
          <p:cNvSpPr>
            <a:spLocks noChangeArrowheads="1"/>
          </p:cNvSpPr>
          <p:nvPr/>
        </p:nvSpPr>
        <p:spPr bwMode="auto">
          <a:xfrm>
            <a:off x="0" y="2176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2" name="Rectangle 15"/>
          <p:cNvSpPr>
            <a:spLocks noChangeArrowheads="1"/>
          </p:cNvSpPr>
          <p:nvPr/>
        </p:nvSpPr>
        <p:spPr bwMode="auto">
          <a:xfrm>
            <a:off x="4437063" y="3311525"/>
            <a:ext cx="2698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 </a:t>
            </a:r>
            <a:endParaRPr lang="en-US" altLang="en-US"/>
          </a:p>
        </p:txBody>
      </p:sp>
      <p:pic>
        <p:nvPicPr>
          <p:cNvPr id="48143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648200"/>
            <a:ext cx="15398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4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724400"/>
            <a:ext cx="2460625" cy="108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45" name="Rectangle 18"/>
          <p:cNvSpPr>
            <a:spLocks noChangeArrowheads="1"/>
          </p:cNvSpPr>
          <p:nvPr/>
        </p:nvSpPr>
        <p:spPr bwMode="auto">
          <a:xfrm>
            <a:off x="0" y="2176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8146" name="Rectangle 19"/>
          <p:cNvSpPr>
            <a:spLocks noChangeArrowheads="1"/>
          </p:cNvSpPr>
          <p:nvPr/>
        </p:nvSpPr>
        <p:spPr bwMode="auto">
          <a:xfrm>
            <a:off x="4437063" y="3319463"/>
            <a:ext cx="2698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 </a:t>
            </a:r>
            <a:endParaRPr lang="en-US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Spatial Domain: Convolution Mask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8001000" cy="4411662"/>
          </a:xfrm>
        </p:spPr>
        <p:txBody>
          <a:bodyPr/>
          <a:lstStyle/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Operates on the individual pixel information. 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Has many applications such as filters, edge finders, and morphology.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The operation is applied to every pixel. 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The principle operation is (</a:t>
            </a:r>
            <a:r>
              <a:rPr lang="en-US" altLang="en-US" sz="2000" i="1" smtClean="0">
                <a:latin typeface="Times New Roman" panose="02020603050405020304" pitchFamily="18" charset="0"/>
              </a:rPr>
              <a:t>S</a:t>
            </a:r>
            <a:r>
              <a:rPr lang="en-US" altLang="en-US" sz="2000" smtClean="0">
                <a:latin typeface="Times New Roman" panose="02020603050405020304" pitchFamily="18" charset="0"/>
              </a:rPr>
              <a:t> is normalizing value):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50182" name="Object 4"/>
          <p:cNvGraphicFramePr>
            <a:graphicFrameLocks noChangeAspect="1"/>
          </p:cNvGraphicFramePr>
          <p:nvPr/>
        </p:nvGraphicFramePr>
        <p:xfrm>
          <a:off x="533400" y="3505200"/>
          <a:ext cx="81534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4" name="Equation" r:id="rId4" imgW="5105400" imgH="342900" progId="Equation.DSMT4">
                  <p:embed/>
                </p:oleObj>
              </mc:Choice>
              <mc:Fallback>
                <p:oleObj name="Equation" r:id="rId4" imgW="5105400" imgH="342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505200"/>
                        <a:ext cx="8153400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183" name="Picture 8"/>
          <p:cNvPicPr>
            <a:picLocks noChangeAspect="1" noChangeArrowheads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29000" y="3810000"/>
            <a:ext cx="4419600" cy="2478088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Connectivity</a:t>
            </a:r>
            <a:endParaRPr lang="en-US" altLang="en-US" sz="2800" smtClean="0">
              <a:latin typeface="Times New Roman" panose="02020603050405020304" pitchFamily="18" charset="0"/>
            </a:endParaRPr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676400"/>
            <a:ext cx="7620000" cy="4411663"/>
          </a:xfrm>
        </p:spPr>
        <p:txBody>
          <a:bodyPr/>
          <a:lstStyle/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Allows deciding which neighboring pixels belong to the same set.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Three connectivity paths for 2D images:</a:t>
            </a:r>
          </a:p>
          <a:p>
            <a:pPr lvl="1" eaLnBrk="1" hangingPunct="1"/>
            <a:r>
              <a:rPr lang="en-US" altLang="en-US" sz="1800" smtClean="0">
                <a:latin typeface="Times New Roman" panose="02020603050405020304" pitchFamily="18" charset="0"/>
              </a:rPr>
              <a:t> +4- or      -connectivity, </a:t>
            </a:r>
          </a:p>
          <a:p>
            <a:pPr lvl="2" eaLnBrk="1" hangingPunct="1"/>
            <a:r>
              <a:rPr lang="en-US" altLang="en-US" sz="1700" smtClean="0">
                <a:latin typeface="Times New Roman" panose="02020603050405020304" pitchFamily="18" charset="0"/>
              </a:rPr>
              <a:t>4 pixels immediately above, below, to the left, and to the right of the pixel</a:t>
            </a:r>
          </a:p>
          <a:p>
            <a:pPr lvl="2" eaLnBrk="1" hangingPunct="1"/>
            <a:r>
              <a:rPr lang="en-US" altLang="en-US" sz="1700" smtClean="0">
                <a:latin typeface="Times New Roman" panose="02020603050405020304" pitchFamily="18" charset="0"/>
              </a:rPr>
              <a:t>4 pixels diagonally across from it on 4 sides</a:t>
            </a:r>
          </a:p>
          <a:p>
            <a:pPr lvl="1" eaLnBrk="1" hangingPunct="1"/>
            <a:r>
              <a:rPr lang="en-US" altLang="en-US" sz="1800" smtClean="0">
                <a:latin typeface="Times New Roman" panose="02020603050405020304" pitchFamily="18" charset="0"/>
              </a:rPr>
              <a:t>H6- or V6-connectivity</a:t>
            </a:r>
          </a:p>
          <a:p>
            <a:pPr lvl="2" eaLnBrk="1" hangingPunct="1"/>
            <a:r>
              <a:rPr lang="en-US" altLang="en-US" sz="1700" smtClean="0">
                <a:latin typeface="Times New Roman" panose="02020603050405020304" pitchFamily="18" charset="0"/>
              </a:rPr>
              <a:t>6 neighboring pixels on two rows above and below the pixel</a:t>
            </a:r>
          </a:p>
          <a:p>
            <a:pPr lvl="2" eaLnBrk="1" hangingPunct="1"/>
            <a:r>
              <a:rPr lang="en-US" altLang="en-US" sz="1700" smtClean="0">
                <a:latin typeface="Times New Roman" panose="02020603050405020304" pitchFamily="18" charset="0"/>
              </a:rPr>
              <a:t>6 neighboring pixels on two columns to the right and left of the pixel</a:t>
            </a:r>
          </a:p>
          <a:p>
            <a:pPr lvl="1" eaLnBrk="1" hangingPunct="1"/>
            <a:r>
              <a:rPr lang="en-US" altLang="en-US" sz="1800" smtClean="0">
                <a:latin typeface="Times New Roman" panose="02020603050405020304" pitchFamily="18" charset="0"/>
              </a:rPr>
              <a:t>8-connectivity</a:t>
            </a:r>
          </a:p>
          <a:p>
            <a:pPr lvl="2" eaLnBrk="1" hangingPunct="1"/>
            <a:r>
              <a:rPr lang="en-US" altLang="en-US" sz="1700" smtClean="0">
                <a:latin typeface="Times New Roman" panose="02020603050405020304" pitchFamily="18" charset="0"/>
              </a:rPr>
              <a:t>8 pixels surrounding it </a:t>
            </a:r>
          </a:p>
        </p:txBody>
      </p:sp>
      <p:graphicFrame>
        <p:nvGraphicFramePr>
          <p:cNvPr id="52229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2209800" y="2438400"/>
          <a:ext cx="30480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0" name="Equation" r:id="rId4" imgW="203024" imgH="164957" progId="Equation.DSMT4">
                  <p:embed/>
                </p:oleObj>
              </mc:Choice>
              <mc:Fallback>
                <p:oleObj name="Equation" r:id="rId4" imgW="203024" imgH="164957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438400"/>
                        <a:ext cx="304800" cy="24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Noise Reduction: Spatial Operations</a:t>
            </a: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b="1" smtClean="0">
                <a:latin typeface="Times New Roman" panose="02020603050405020304" pitchFamily="18" charset="0"/>
              </a:rPr>
              <a:t>Neighborhood Averaging with Convolution Masks</a:t>
            </a:r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Behave like a low-pass filter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Reduce both noise and sharpness of image.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Introduce new gray levels; histogram is affected.</a:t>
            </a:r>
          </a:p>
        </p:txBody>
      </p:sp>
      <p:pic>
        <p:nvPicPr>
          <p:cNvPr id="5427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343400"/>
            <a:ext cx="1676400" cy="148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427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114800"/>
            <a:ext cx="50292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/>
              <a:t>Neighborhood Averaging with Convolution Masks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marL="571500" indent="-5715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 smtClean="0">
                <a:latin typeface="Times New Roman" panose="02020603050405020304" pitchFamily="18" charset="0"/>
              </a:rPr>
              <a:t>Original image</a:t>
            </a:r>
          </a:p>
          <a:p>
            <a:pPr marL="571500" indent="-5715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 smtClean="0">
                <a:latin typeface="Times New Roman" panose="02020603050405020304" pitchFamily="18" charset="0"/>
              </a:rPr>
              <a:t>Corrupted with noise</a:t>
            </a:r>
          </a:p>
          <a:p>
            <a:pPr marL="571500" indent="-5715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 smtClean="0">
                <a:latin typeface="Times New Roman" panose="02020603050405020304" pitchFamily="18" charset="0"/>
              </a:rPr>
              <a:t>3x3 neighborhood averaging</a:t>
            </a:r>
          </a:p>
          <a:p>
            <a:pPr marL="571500" indent="-5715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 smtClean="0">
                <a:latin typeface="Times New Roman" panose="02020603050405020304" pitchFamily="18" charset="0"/>
              </a:rPr>
              <a:t>5x5 neighborhood averaging</a:t>
            </a:r>
          </a:p>
        </p:txBody>
      </p:sp>
      <p:pic>
        <p:nvPicPr>
          <p:cNvPr id="56325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86200"/>
            <a:ext cx="133350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6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886200"/>
            <a:ext cx="13335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7" name="Picture 10"/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886200"/>
            <a:ext cx="1325563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8" name="Picture 9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86200"/>
            <a:ext cx="1349375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9" name="Rectangle 13"/>
          <p:cNvSpPr>
            <a:spLocks noChangeArrowheads="1"/>
          </p:cNvSpPr>
          <p:nvPr/>
        </p:nvSpPr>
        <p:spPr bwMode="auto">
          <a:xfrm>
            <a:off x="0" y="-1017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6330" name="Rectangle 14"/>
          <p:cNvSpPr>
            <a:spLocks noChangeArrowheads="1"/>
          </p:cNvSpPr>
          <p:nvPr/>
        </p:nvSpPr>
        <p:spPr bwMode="auto">
          <a:xfrm>
            <a:off x="0" y="1017588"/>
            <a:ext cx="2270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1200">
                <a:cs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56331" name="Rectangle 15"/>
          <p:cNvSpPr>
            <a:spLocks noChangeArrowheads="1"/>
          </p:cNvSpPr>
          <p:nvPr/>
        </p:nvSpPr>
        <p:spPr bwMode="auto">
          <a:xfrm>
            <a:off x="0" y="3311525"/>
            <a:ext cx="2270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1200">
                <a:cs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56332" name="Rectangle 16"/>
          <p:cNvSpPr>
            <a:spLocks noChangeArrowheads="1"/>
          </p:cNvSpPr>
          <p:nvPr/>
        </p:nvSpPr>
        <p:spPr bwMode="auto">
          <a:xfrm>
            <a:off x="0" y="5575300"/>
            <a:ext cx="2270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US" sz="1200">
                <a:cs typeface="Times New Roman" panose="02020603050405020304" pitchFamily="18" charset="0"/>
              </a:rPr>
              <a:t> </a:t>
            </a:r>
            <a:endParaRPr lang="en-US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Image Averaging</a:t>
            </a:r>
            <a:endParaRPr lang="en-US" altLang="en-US" sz="2800" smtClean="0">
              <a:latin typeface="Times New Roman" panose="02020603050405020304" pitchFamily="18" charset="0"/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Averages multiple images of the same scene.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Random noise is reduced.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Everything must remain still while images are taken</a:t>
            </a:r>
            <a:r>
              <a:rPr lang="en-US" altLang="en-US" sz="2400" b="1" smtClean="0">
                <a:latin typeface="Times New Roman" panose="02020603050405020304" pitchFamily="18" charset="0"/>
              </a:rPr>
              <a:t>.</a:t>
            </a:r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Does not reduce sharpness.</a:t>
            </a: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58374" name="Object 4"/>
          <p:cNvGraphicFramePr>
            <a:graphicFrameLocks noChangeAspect="1"/>
          </p:cNvGraphicFramePr>
          <p:nvPr/>
        </p:nvGraphicFramePr>
        <p:xfrm>
          <a:off x="1066800" y="4114800"/>
          <a:ext cx="7620000" cy="143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5" name="Equation" r:id="rId4" imgW="4292600" imgH="812800" progId="Equation.DSMT4">
                  <p:embed/>
                </p:oleObj>
              </mc:Choice>
              <mc:Fallback>
                <p:oleObj name="Equation" r:id="rId4" imgW="4292600" imgH="812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4114800"/>
                        <a:ext cx="7620000" cy="1436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Median Filters</a:t>
            </a:r>
            <a:endParaRPr lang="en-US" altLang="en-US" sz="2800" smtClean="0">
              <a:latin typeface="Times New Roman" panose="02020603050405020304" pitchFamily="18" charset="0"/>
            </a:endParaRPr>
          </a:p>
        </p:txBody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Sorts pixels in ascending order,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Picks the median (middle) value,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Substitutes in the middle pixel.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Makes image grainy.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Changes histogram, but no new gray values.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Introduction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Has advanced significantly in recent decades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Large variety of applications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Very useful with and without robots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Median Filters: Cont.</a:t>
            </a:r>
          </a:p>
        </p:txBody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marL="571500" indent="-5715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 smtClean="0">
                <a:latin typeface="Times New Roman" panose="02020603050405020304" pitchFamily="18" charset="0"/>
              </a:rPr>
              <a:t>Original image</a:t>
            </a:r>
          </a:p>
          <a:p>
            <a:pPr marL="571500" indent="-5715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 smtClean="0">
                <a:latin typeface="Times New Roman" panose="02020603050405020304" pitchFamily="18" charset="0"/>
              </a:rPr>
              <a:t>Corrupted by noise</a:t>
            </a:r>
          </a:p>
          <a:p>
            <a:pPr marL="571500" indent="-5715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 smtClean="0">
                <a:latin typeface="Times New Roman" panose="02020603050405020304" pitchFamily="18" charset="0"/>
              </a:rPr>
              <a:t>3x3 median filter</a:t>
            </a:r>
          </a:p>
          <a:p>
            <a:pPr marL="571500" indent="-571500" eaLnBrk="1" hangingPunct="1">
              <a:buFont typeface="Wingdings" panose="05000000000000000000" pitchFamily="2" charset="2"/>
              <a:buAutoNum type="arabicPeriod"/>
            </a:pPr>
            <a:r>
              <a:rPr lang="en-US" altLang="en-US" sz="2400" smtClean="0">
                <a:latin typeface="Times New Roman" panose="02020603050405020304" pitchFamily="18" charset="0"/>
              </a:rPr>
              <a:t>7x7 median filter</a:t>
            </a:r>
          </a:p>
        </p:txBody>
      </p:sp>
      <p:sp>
        <p:nvSpPr>
          <p:cNvPr id="6246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2470" name="Rectangle 9"/>
          <p:cNvSpPr>
            <a:spLocks noChangeArrowheads="1"/>
          </p:cNvSpPr>
          <p:nvPr/>
        </p:nvSpPr>
        <p:spPr bwMode="auto">
          <a:xfrm>
            <a:off x="4394200" y="1514475"/>
            <a:ext cx="355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   </a:t>
            </a:r>
            <a:endParaRPr lang="en-US" altLang="en-US"/>
          </a:p>
        </p:txBody>
      </p:sp>
      <p:sp>
        <p:nvSpPr>
          <p:cNvPr id="62471" name="Rectangle 10"/>
          <p:cNvSpPr>
            <a:spLocks noChangeArrowheads="1"/>
          </p:cNvSpPr>
          <p:nvPr/>
        </p:nvSpPr>
        <p:spPr bwMode="auto">
          <a:xfrm>
            <a:off x="0" y="3313113"/>
            <a:ext cx="20129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tabLst>
                <a:tab pos="1828800" algn="l"/>
                <a:tab pos="382905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1828800" algn="l"/>
                <a:tab pos="382905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1828800" algn="l"/>
                <a:tab pos="382905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1828800" algn="l"/>
                <a:tab pos="382905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1828800" algn="l"/>
                <a:tab pos="382905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28800" algn="l"/>
                <a:tab pos="382905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28800" algn="l"/>
                <a:tab pos="382905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28800" algn="l"/>
                <a:tab pos="382905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28800" algn="l"/>
                <a:tab pos="382905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cs typeface="Times New Roman" panose="02020603050405020304" pitchFamily="18" charset="0"/>
              </a:rPr>
              <a:t>	</a:t>
            </a:r>
            <a:endParaRPr lang="en-US" altLang="en-US" sz="1100"/>
          </a:p>
          <a:p>
            <a:endParaRPr lang="en-US" altLang="en-US"/>
          </a:p>
        </p:txBody>
      </p:sp>
      <p:sp>
        <p:nvSpPr>
          <p:cNvPr id="62472" name="Rectangle 11"/>
          <p:cNvSpPr>
            <a:spLocks noChangeArrowheads="1"/>
          </p:cNvSpPr>
          <p:nvPr/>
        </p:nvSpPr>
        <p:spPr bwMode="auto">
          <a:xfrm>
            <a:off x="4394200" y="5376863"/>
            <a:ext cx="355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   </a:t>
            </a:r>
            <a:endParaRPr lang="en-US" altLang="en-US"/>
          </a:p>
        </p:txBody>
      </p:sp>
      <p:pic>
        <p:nvPicPr>
          <p:cNvPr id="62473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733800"/>
            <a:ext cx="1333500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4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733800"/>
            <a:ext cx="133350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5" name="Picture 13"/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33800"/>
            <a:ext cx="1349375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6" name="Picture 12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733800"/>
            <a:ext cx="1349375" cy="202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7" name="Rectangle 16"/>
          <p:cNvSpPr>
            <a:spLocks noChangeArrowheads="1"/>
          </p:cNvSpPr>
          <p:nvPr/>
        </p:nvSpPr>
        <p:spPr bwMode="auto">
          <a:xfrm>
            <a:off x="0" y="-1041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2478" name="Rectangle 17"/>
          <p:cNvSpPr>
            <a:spLocks noChangeArrowheads="1"/>
          </p:cNvSpPr>
          <p:nvPr/>
        </p:nvSpPr>
        <p:spPr bwMode="auto">
          <a:xfrm>
            <a:off x="4457700" y="993775"/>
            <a:ext cx="2270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62479" name="Rectangle 18"/>
          <p:cNvSpPr>
            <a:spLocks noChangeArrowheads="1"/>
          </p:cNvSpPr>
          <p:nvPr/>
        </p:nvSpPr>
        <p:spPr bwMode="auto">
          <a:xfrm>
            <a:off x="4457700" y="3287713"/>
            <a:ext cx="2270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62480" name="Rectangle 19"/>
          <p:cNvSpPr>
            <a:spLocks noChangeArrowheads="1"/>
          </p:cNvSpPr>
          <p:nvPr/>
        </p:nvSpPr>
        <p:spPr bwMode="auto">
          <a:xfrm>
            <a:off x="4437063" y="5597525"/>
            <a:ext cx="2698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 </a:t>
            </a:r>
            <a:endParaRPr lang="en-US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Edge Detection</a:t>
            </a:r>
            <a:endParaRPr lang="en-US" altLang="en-US" sz="2800" smtClean="0">
              <a:latin typeface="Times New Roman" panose="02020603050405020304" pitchFamily="18" charset="0"/>
            </a:endParaRPr>
          </a:p>
        </p:txBody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Usually results in a line drawing of the image.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The lines represent changes in planes, textures, lines, and colors, etc.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Many techniques are used, including mathematical, heuristic, and descriptive.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Can reduce unnecessary information.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Edge Detection: Cont.</a:t>
            </a:r>
          </a:p>
        </p:txBody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Except in binary images, edges are generally not ideal.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First and second derivatives may be used</a:t>
            </a:r>
          </a:p>
        </p:txBody>
      </p:sp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66566" name="Object 4"/>
          <p:cNvGraphicFramePr>
            <a:graphicFrameLocks noChangeAspect="1"/>
          </p:cNvGraphicFramePr>
          <p:nvPr/>
        </p:nvGraphicFramePr>
        <p:xfrm>
          <a:off x="6334125" y="2057400"/>
          <a:ext cx="2562225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3" name="VISIO" r:id="rId4" imgW="2266920" imgH="4248000" progId="Visio.Drawing.6">
                  <p:embed/>
                </p:oleObj>
              </mc:Choice>
              <mc:Fallback>
                <p:oleObj name="VISIO" r:id="rId4" imgW="2266920" imgH="4248000" progId="Visio.Drawing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25" y="2057400"/>
                        <a:ext cx="2562225" cy="480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66568" name="Object 6"/>
          <p:cNvGraphicFramePr>
            <a:graphicFrameLocks noChangeAspect="1"/>
          </p:cNvGraphicFramePr>
          <p:nvPr/>
        </p:nvGraphicFramePr>
        <p:xfrm>
          <a:off x="1600200" y="2590800"/>
          <a:ext cx="1676400" cy="830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4" name="Equation" r:id="rId6" imgW="927100" imgH="457200" progId="Equation.DSMT4">
                  <p:embed/>
                </p:oleObj>
              </mc:Choice>
              <mc:Fallback>
                <p:oleObj name="Equation" r:id="rId6" imgW="927100" imgH="457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590800"/>
                        <a:ext cx="1676400" cy="830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9" name="Rectangle 9"/>
          <p:cNvSpPr>
            <a:spLocks noChangeArrowheads="1"/>
          </p:cNvSpPr>
          <p:nvPr/>
        </p:nvSpPr>
        <p:spPr bwMode="auto">
          <a:xfrm>
            <a:off x="304800" y="2819400"/>
            <a:ext cx="9144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66570" name="Object 8"/>
          <p:cNvGraphicFramePr>
            <a:graphicFrameLocks noChangeAspect="1"/>
          </p:cNvGraphicFramePr>
          <p:nvPr/>
        </p:nvGraphicFramePr>
        <p:xfrm>
          <a:off x="1524000" y="3581400"/>
          <a:ext cx="36576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5" name="Equation" r:id="rId8" imgW="1892300" imgH="533400" progId="Equation.DSMT4">
                  <p:embed/>
                </p:oleObj>
              </mc:Choice>
              <mc:Fallback>
                <p:oleObj name="Equation" r:id="rId8" imgW="1892300" imgH="533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581400"/>
                        <a:ext cx="3657600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71" name="Rectangle 11"/>
          <p:cNvSpPr>
            <a:spLocks noChangeArrowheads="1"/>
          </p:cNvSpPr>
          <p:nvPr/>
        </p:nvSpPr>
        <p:spPr bwMode="auto">
          <a:xfrm>
            <a:off x="0" y="2819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66572" name="Object 10"/>
          <p:cNvGraphicFramePr>
            <a:graphicFrameLocks noChangeAspect="1"/>
          </p:cNvGraphicFramePr>
          <p:nvPr/>
        </p:nvGraphicFramePr>
        <p:xfrm>
          <a:off x="1524000" y="4876800"/>
          <a:ext cx="2362200" cy="1030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76" name="Equation" r:id="rId10" imgW="1117115" imgH="482391" progId="Equation.DSMT4">
                  <p:embed/>
                </p:oleObj>
              </mc:Choice>
              <mc:Fallback>
                <p:oleObj name="Equation" r:id="rId10" imgW="1117115" imgH="482391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4876800"/>
                        <a:ext cx="2362200" cy="1030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Edge Detection: Cont.</a:t>
            </a: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b="1" smtClean="0">
                <a:latin typeface="Times New Roman" panose="02020603050405020304" pitchFamily="18" charset="0"/>
              </a:rPr>
              <a:t>Digital Implementation: one-dimensional</a:t>
            </a:r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The finite difference is used.</a:t>
            </a: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400" i="1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i="1" smtClean="0">
                <a:latin typeface="Times New Roman" panose="02020603050405020304" pitchFamily="18" charset="0"/>
              </a:rPr>
              <a:t>dx</a:t>
            </a:r>
            <a:r>
              <a:rPr lang="en-US" altLang="en-US" sz="2400" smtClean="0">
                <a:latin typeface="Times New Roman" panose="02020603050405020304" pitchFamily="18" charset="0"/>
              </a:rPr>
              <a:t> in an image is one pixel.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Derivative simplifies to </a:t>
            </a: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Practically, it is a kernel of</a:t>
            </a: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68614" name="Object 4"/>
          <p:cNvGraphicFramePr>
            <a:graphicFrameLocks noChangeAspect="1"/>
          </p:cNvGraphicFramePr>
          <p:nvPr/>
        </p:nvGraphicFramePr>
        <p:xfrm>
          <a:off x="1600200" y="2667000"/>
          <a:ext cx="335280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9" name="Equation" r:id="rId4" imgW="1803400" imgH="393700" progId="Equation.DSMT4">
                  <p:embed/>
                </p:oleObj>
              </mc:Choice>
              <mc:Fallback>
                <p:oleObj name="Equation" r:id="rId4" imgW="1803400" imgH="3937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667000"/>
                        <a:ext cx="3352800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5" name="Rectangle 7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68616" name="Object 6"/>
          <p:cNvGraphicFramePr>
            <a:graphicFrameLocks noChangeAspect="1"/>
          </p:cNvGraphicFramePr>
          <p:nvPr/>
        </p:nvGraphicFramePr>
        <p:xfrm>
          <a:off x="5562600" y="4191000"/>
          <a:ext cx="27432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0" name="Equation" r:id="rId6" imgW="1447172" imgH="203112" progId="Equation.DSMT4">
                  <p:embed/>
                </p:oleObj>
              </mc:Choice>
              <mc:Fallback>
                <p:oleObj name="Equation" r:id="rId6" imgW="1447172" imgH="203112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191000"/>
                        <a:ext cx="274320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7" name="Rectangle 9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68618" name="Object 8"/>
          <p:cNvGraphicFramePr>
            <a:graphicFrameLocks noChangeAspect="1"/>
          </p:cNvGraphicFramePr>
          <p:nvPr/>
        </p:nvGraphicFramePr>
        <p:xfrm>
          <a:off x="5791200" y="4876800"/>
          <a:ext cx="9906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21" name="Equation" r:id="rId8" imgW="482391" imgH="253890" progId="Equation.DSMT4">
                  <p:embed/>
                </p:oleObj>
              </mc:Choice>
              <mc:Fallback>
                <p:oleObj name="Equation" r:id="rId8" imgW="482391" imgH="25389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4876800"/>
                        <a:ext cx="990600" cy="523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Edge Detection: Cont.</a:t>
            </a:r>
          </a:p>
        </p:txBody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b="1" smtClean="0">
                <a:latin typeface="Times New Roman" panose="02020603050405020304" pitchFamily="18" charset="0"/>
              </a:rPr>
              <a:t>Digital Implementation: two-dimensional</a:t>
            </a:r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To ensure finite difference applies to a pixel, not midpoint between them, it is calculated between pixels before and after the point of interest and averaged as </a:t>
            </a: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First derivatives are:</a:t>
            </a: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70662" name="Object 4"/>
          <p:cNvGraphicFramePr>
            <a:graphicFrameLocks noChangeAspect="1"/>
          </p:cNvGraphicFramePr>
          <p:nvPr/>
        </p:nvGraphicFramePr>
        <p:xfrm>
          <a:off x="4191000" y="3429000"/>
          <a:ext cx="1371600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5" name="Equation" r:id="rId4" imgW="812447" imgH="393529" progId="Equation.DSMT4">
                  <p:embed/>
                </p:oleObj>
              </mc:Choice>
              <mc:Fallback>
                <p:oleObj name="Equation" r:id="rId4" imgW="812447" imgH="39352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429000"/>
                        <a:ext cx="1371600" cy="661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70664" name="Object 6"/>
          <p:cNvGraphicFramePr>
            <a:graphicFrameLocks noChangeAspect="1"/>
          </p:cNvGraphicFramePr>
          <p:nvPr/>
        </p:nvGraphicFramePr>
        <p:xfrm>
          <a:off x="4191000" y="4876800"/>
          <a:ext cx="2514600" cy="1382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6" name="Equation" r:id="rId6" imgW="1524000" imgH="838200" progId="Equation.DSMT4">
                  <p:embed/>
                </p:oleObj>
              </mc:Choice>
              <mc:Fallback>
                <p:oleObj name="Equation" r:id="rId6" imgW="1524000" imgH="838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4876800"/>
                        <a:ext cx="2514600" cy="1382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Edge detection: Cont.</a:t>
            </a:r>
          </a:p>
        </p:txBody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b="1" smtClean="0">
                <a:latin typeface="Times New Roman" panose="02020603050405020304" pitchFamily="18" charset="0"/>
              </a:rPr>
              <a:t>Digital Implementation: two-dimensional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Second derivative is:</a:t>
            </a: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This is implemented by:</a:t>
            </a: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72710" name="Object 4"/>
          <p:cNvGraphicFramePr>
            <a:graphicFrameLocks noChangeAspect="1"/>
          </p:cNvGraphicFramePr>
          <p:nvPr/>
        </p:nvGraphicFramePr>
        <p:xfrm>
          <a:off x="3505200" y="2590800"/>
          <a:ext cx="4953000" cy="140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3" name="Equation" r:id="rId4" imgW="3124200" imgH="889000" progId="Equation.DSMT4">
                  <p:embed/>
                </p:oleObj>
              </mc:Choice>
              <mc:Fallback>
                <p:oleObj name="Equation" r:id="rId4" imgW="3124200" imgH="889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2590800"/>
                        <a:ext cx="4953000" cy="1404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72712" name="Object 6"/>
          <p:cNvGraphicFramePr>
            <a:graphicFrameLocks noChangeAspect="1"/>
          </p:cNvGraphicFramePr>
          <p:nvPr/>
        </p:nvGraphicFramePr>
        <p:xfrm>
          <a:off x="4724400" y="4286250"/>
          <a:ext cx="3276600" cy="225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4" name="Equation" r:id="rId6" imgW="2057400" imgH="1422400" progId="Equation.DSMT4">
                  <p:embed/>
                </p:oleObj>
              </mc:Choice>
              <mc:Fallback>
                <p:oleObj name="Equation" r:id="rId6" imgW="2057400" imgH="14224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4286250"/>
                        <a:ext cx="3276600" cy="225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Edge Detection: Cont.</a:t>
            </a:r>
          </a:p>
        </p:txBody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Edges are high frequency, and can be separated by high-pass filters.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 high-pass convolution mask can also be used.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Examples:</a:t>
            </a:r>
          </a:p>
        </p:txBody>
      </p:sp>
      <p:pic>
        <p:nvPicPr>
          <p:cNvPr id="7475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048000"/>
            <a:ext cx="1295400" cy="109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75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114800"/>
            <a:ext cx="5715000" cy="90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75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105400"/>
            <a:ext cx="5715000" cy="110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715962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Edge Detection : Cont.</a:t>
            </a:r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838200"/>
            <a:ext cx="7772400" cy="4913313"/>
          </a:xfrm>
        </p:spPr>
        <p:txBody>
          <a:bodyPr/>
          <a:lstStyle/>
          <a:p>
            <a:pPr marL="571500" indent="-571500" eaLnBrk="1" hangingPunct="1">
              <a:buFont typeface="Wingdings" panose="05000000000000000000" pitchFamily="2" charset="2"/>
              <a:buAutoNum type="alphaLcParenR"/>
            </a:pPr>
            <a:r>
              <a:rPr lang="en-US" altLang="en-US" sz="2000" smtClean="0">
                <a:latin typeface="Times New Roman" panose="02020603050405020304" pitchFamily="18" charset="0"/>
              </a:rPr>
              <a:t>Original image</a:t>
            </a:r>
          </a:p>
          <a:p>
            <a:pPr marL="571500" indent="-571500" eaLnBrk="1" hangingPunct="1">
              <a:buFont typeface="Wingdings" panose="05000000000000000000" pitchFamily="2" charset="2"/>
              <a:buAutoNum type="alphaLcParenR"/>
            </a:pPr>
            <a:r>
              <a:rPr lang="en-US" altLang="en-US" sz="2000" smtClean="0">
                <a:latin typeface="Times New Roman" panose="02020603050405020304" pitchFamily="18" charset="0"/>
              </a:rPr>
              <a:t>Laplacian 1</a:t>
            </a:r>
          </a:p>
          <a:p>
            <a:pPr marL="571500" indent="-571500" eaLnBrk="1" hangingPunct="1">
              <a:buFont typeface="Wingdings" panose="05000000000000000000" pitchFamily="2" charset="2"/>
              <a:buAutoNum type="alphaLcParenR"/>
            </a:pPr>
            <a:r>
              <a:rPr lang="en-US" altLang="en-US" sz="2000" smtClean="0">
                <a:latin typeface="Times New Roman" panose="02020603050405020304" pitchFamily="18" charset="0"/>
              </a:rPr>
              <a:t>Laplacian 2</a:t>
            </a:r>
          </a:p>
          <a:p>
            <a:pPr marL="571500" indent="-571500" eaLnBrk="1" hangingPunct="1">
              <a:buFont typeface="Wingdings" panose="05000000000000000000" pitchFamily="2" charset="2"/>
              <a:buAutoNum type="alphaLcParenR"/>
            </a:pPr>
            <a:r>
              <a:rPr lang="en-US" altLang="en-US" sz="2000" smtClean="0">
                <a:latin typeface="Times New Roman" panose="02020603050405020304" pitchFamily="18" charset="0"/>
              </a:rPr>
              <a:t>Sobel operator</a:t>
            </a:r>
          </a:p>
          <a:p>
            <a:pPr marL="571500" indent="-571500" eaLnBrk="1" hangingPunct="1">
              <a:buFont typeface="Wingdings" panose="05000000000000000000" pitchFamily="2" charset="2"/>
              <a:buAutoNum type="alphaLcParenR"/>
            </a:pPr>
            <a:r>
              <a:rPr lang="en-US" altLang="en-US" sz="2000" smtClean="0">
                <a:latin typeface="Times New Roman" panose="02020603050405020304" pitchFamily="18" charset="0"/>
              </a:rPr>
              <a:t>Robert’s edge</a:t>
            </a:r>
          </a:p>
        </p:txBody>
      </p:sp>
      <p:pic>
        <p:nvPicPr>
          <p:cNvPr id="7680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743200"/>
            <a:ext cx="61722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Edge Detection: Cont.</a:t>
            </a:r>
          </a:p>
        </p:txBody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524000"/>
            <a:ext cx="7772400" cy="46085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Left-Right technique:</a:t>
            </a:r>
          </a:p>
          <a:p>
            <a:pPr lvl="2" eaLnBrk="1" hangingPunct="1"/>
            <a:r>
              <a:rPr lang="en-US" altLang="en-US" sz="1900" smtClean="0">
                <a:latin typeface="Times New Roman" panose="02020603050405020304" pitchFamily="18" charset="0"/>
              </a:rPr>
              <a:t>If pixel is on, turn left.</a:t>
            </a:r>
          </a:p>
          <a:p>
            <a:pPr lvl="2" eaLnBrk="1" hangingPunct="1"/>
            <a:r>
              <a:rPr lang="en-US" altLang="en-US" sz="1900" smtClean="0">
                <a:latin typeface="Times New Roman" panose="02020603050405020304" pitchFamily="18" charset="0"/>
              </a:rPr>
              <a:t>If the pixel is off. Turn right.</a:t>
            </a:r>
          </a:p>
          <a:p>
            <a:pPr lvl="2" eaLnBrk="1" hangingPunct="1"/>
            <a:r>
              <a:rPr lang="en-US" altLang="en-US" sz="1900" smtClean="0">
                <a:latin typeface="Times New Roman" panose="02020603050405020304" pitchFamily="18" charset="0"/>
              </a:rPr>
              <a:t>Simple bookkeeping technique.</a:t>
            </a:r>
          </a:p>
          <a:p>
            <a:pPr lvl="2" eaLnBrk="1" hangingPunct="1"/>
            <a:r>
              <a:rPr lang="en-US" altLang="en-US" sz="1900" smtClean="0">
                <a:latin typeface="Times New Roman" panose="02020603050405020304" pitchFamily="18" charset="0"/>
              </a:rPr>
              <a:t>Yields continuous edge.</a:t>
            </a:r>
          </a:p>
          <a:p>
            <a:pPr lvl="2" eaLnBrk="1" hangingPunct="1"/>
            <a:r>
              <a:rPr lang="en-US" altLang="en-US" sz="1900" smtClean="0">
                <a:latin typeface="Times New Roman" panose="02020603050405020304" pitchFamily="18" charset="0"/>
              </a:rPr>
              <a:t>Can be done manually.</a:t>
            </a: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0" y="2176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78854" name="Rectangle 7"/>
          <p:cNvSpPr>
            <a:spLocks noChangeArrowheads="1"/>
          </p:cNvSpPr>
          <p:nvPr/>
        </p:nvSpPr>
        <p:spPr bwMode="auto">
          <a:xfrm>
            <a:off x="0" y="2324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78855" name="Object 6"/>
          <p:cNvGraphicFramePr>
            <a:graphicFrameLocks noChangeAspect="1"/>
          </p:cNvGraphicFramePr>
          <p:nvPr/>
        </p:nvGraphicFramePr>
        <p:xfrm>
          <a:off x="1676400" y="3657600"/>
          <a:ext cx="6735763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6" name="VISIO" r:id="rId4" imgW="5051984" imgH="2211572" progId="Visio.Drawing.6">
                  <p:embed/>
                </p:oleObj>
              </mc:Choice>
              <mc:Fallback>
                <p:oleObj name="VISIO" r:id="rId4" imgW="5051984" imgH="2211572" progId="Visio.Drawing.6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3657600"/>
                        <a:ext cx="6735763" cy="259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Other Effects with High-Pass Filters</a:t>
            </a:r>
          </a:p>
        </p:txBody>
      </p:sp>
      <p:pic>
        <p:nvPicPr>
          <p:cNvPr id="80900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1800" y="1782763"/>
            <a:ext cx="4876800" cy="960437"/>
          </a:xfrm>
        </p:spPr>
      </p:pic>
      <p:sp>
        <p:nvSpPr>
          <p:cNvPr id="80901" name="Rectangle 8"/>
          <p:cNvSpPr>
            <a:spLocks noChangeArrowheads="1"/>
          </p:cNvSpPr>
          <p:nvPr/>
        </p:nvSpPr>
        <p:spPr bwMode="auto">
          <a:xfrm>
            <a:off x="0" y="350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0902" name="Rectangle 9"/>
          <p:cNvSpPr>
            <a:spLocks noChangeArrowheads="1"/>
          </p:cNvSpPr>
          <p:nvPr/>
        </p:nvSpPr>
        <p:spPr bwMode="auto">
          <a:xfrm>
            <a:off x="4457700" y="1684338"/>
            <a:ext cx="2270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80903" name="Rectangle 10"/>
          <p:cNvSpPr>
            <a:spLocks noChangeArrowheads="1"/>
          </p:cNvSpPr>
          <p:nvPr/>
        </p:nvSpPr>
        <p:spPr bwMode="auto">
          <a:xfrm>
            <a:off x="4457700" y="3282950"/>
            <a:ext cx="2270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80904" name="Rectangle 11"/>
          <p:cNvSpPr>
            <a:spLocks noChangeArrowheads="1"/>
          </p:cNvSpPr>
          <p:nvPr/>
        </p:nvSpPr>
        <p:spPr bwMode="auto">
          <a:xfrm>
            <a:off x="4457700" y="4900613"/>
            <a:ext cx="2270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80905" name="Rectangle 12"/>
          <p:cNvSpPr>
            <a:spLocks noChangeArrowheads="1"/>
          </p:cNvSpPr>
          <p:nvPr/>
        </p:nvSpPr>
        <p:spPr bwMode="auto">
          <a:xfrm>
            <a:off x="0" y="2560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5143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80906" name="Picture 2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971800"/>
            <a:ext cx="1239838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7" name="Picture 2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971800"/>
            <a:ext cx="1233488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8" name="Picture 26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971800"/>
            <a:ext cx="1233488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909" name="Picture 266"/>
          <p:cNvPicPr>
            <a:picLocks noChangeAspect="1" noChangeArrowheads="1"/>
          </p:cNvPicPr>
          <p:nvPr/>
        </p:nvPicPr>
        <p:blipFill>
          <a:blip r:embed="rId7">
            <a:lum bright="-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5" t="2777" r="6773"/>
          <a:stretch>
            <a:fillRect/>
          </a:stretch>
        </p:blipFill>
        <p:spPr bwMode="auto">
          <a:xfrm>
            <a:off x="1295400" y="2971800"/>
            <a:ext cx="1246188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Basic Concepts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Image processing versus image analysis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Two- and three-dimensional image types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Hough Transform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Transforms data between </a:t>
            </a:r>
            <a:r>
              <a:rPr lang="en-US" altLang="en-US" sz="2400" i="1" smtClean="0">
                <a:latin typeface="Times New Roman" panose="02020603050405020304" pitchFamily="18" charset="0"/>
              </a:rPr>
              <a:t>x-</a:t>
            </a:r>
            <a:r>
              <a:rPr lang="en-US" altLang="en-US" sz="2400" smtClean="0">
                <a:latin typeface="Times New Roman" panose="02020603050405020304" pitchFamily="18" charset="0"/>
              </a:rPr>
              <a:t>y plane and </a:t>
            </a:r>
            <a:r>
              <a:rPr lang="en-US" altLang="en-US" sz="2400" i="1" smtClean="0">
                <a:latin typeface="Times New Roman" panose="02020603050405020304" pitchFamily="18" charset="0"/>
              </a:rPr>
              <a:t>m-</a:t>
            </a:r>
            <a:r>
              <a:rPr lang="en-US" altLang="en-US" sz="2400" smtClean="0">
                <a:latin typeface="Times New Roman" panose="02020603050405020304" pitchFamily="18" charset="0"/>
              </a:rPr>
              <a:t>c plane.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Allows determining whether points are on the same line.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Allows determining the slope of the line.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Assists in completing broken lines.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0366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Hough Transform: Cont.</a:t>
            </a:r>
          </a:p>
        </p:txBody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503363"/>
            <a:ext cx="7772400" cy="4629150"/>
          </a:xfrm>
        </p:spPr>
        <p:txBody>
          <a:bodyPr/>
          <a:lstStyle/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All points on the same line in </a:t>
            </a:r>
            <a:r>
              <a:rPr lang="en-US" altLang="en-US" sz="2000" i="1" smtClean="0">
                <a:latin typeface="Times New Roman" panose="02020603050405020304" pitchFamily="18" charset="0"/>
              </a:rPr>
              <a:t>x</a:t>
            </a:r>
            <a:r>
              <a:rPr lang="en-US" altLang="en-US" sz="2000" smtClean="0">
                <a:latin typeface="Times New Roman" panose="02020603050405020304" pitchFamily="18" charset="0"/>
              </a:rPr>
              <a:t>,</a:t>
            </a:r>
            <a:r>
              <a:rPr lang="en-US" altLang="en-US" sz="2000" i="1" smtClean="0">
                <a:latin typeface="Times New Roman" panose="02020603050405020304" pitchFamily="18" charset="0"/>
              </a:rPr>
              <a:t>y</a:t>
            </a:r>
            <a:r>
              <a:rPr lang="en-US" altLang="en-US" sz="2000" smtClean="0">
                <a:latin typeface="Times New Roman" panose="02020603050405020304" pitchFamily="18" charset="0"/>
              </a:rPr>
              <a:t>-plane have the same slope </a:t>
            </a:r>
            <a:r>
              <a:rPr lang="en-US" altLang="en-US" sz="2000" i="1" smtClean="0">
                <a:latin typeface="Times New Roman" panose="02020603050405020304" pitchFamily="18" charset="0"/>
              </a:rPr>
              <a:t>m</a:t>
            </a:r>
            <a:r>
              <a:rPr lang="en-US" altLang="en-US" sz="2000" smtClean="0">
                <a:latin typeface="Times New Roman" panose="02020603050405020304" pitchFamily="18" charset="0"/>
              </a:rPr>
              <a:t> and intercept </a:t>
            </a:r>
            <a:r>
              <a:rPr lang="en-US" altLang="en-US" sz="2000" i="1" smtClean="0">
                <a:latin typeface="Times New Roman" panose="02020603050405020304" pitchFamily="18" charset="0"/>
              </a:rPr>
              <a:t>.</a:t>
            </a:r>
            <a:r>
              <a:rPr lang="en-US" altLang="en-US" sz="2000" smtClean="0"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In Hough plane (</a:t>
            </a:r>
            <a:r>
              <a:rPr lang="en-US" altLang="en-US" sz="2000" i="1" smtClean="0">
                <a:latin typeface="Times New Roman" panose="02020603050405020304" pitchFamily="18" charset="0"/>
              </a:rPr>
              <a:t>m,c)</a:t>
            </a:r>
            <a:r>
              <a:rPr lang="en-US" altLang="en-US" sz="2000" smtClean="0">
                <a:latin typeface="Times New Roman" panose="02020603050405020304" pitchFamily="18" charset="0"/>
              </a:rPr>
              <a:t> they are all represented by the same point.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The opposite</a:t>
            </a:r>
            <a:r>
              <a:rPr lang="en-US" altLang="en-US" sz="2000" smtClean="0"/>
              <a:t> </a:t>
            </a:r>
            <a:r>
              <a:rPr lang="en-US" altLang="en-US" sz="2000" smtClean="0">
                <a:latin typeface="Times New Roman" panose="02020603050405020304" pitchFamily="18" charset="0"/>
              </a:rPr>
              <a:t>applies too. A point in </a:t>
            </a:r>
            <a:r>
              <a:rPr lang="en-US" altLang="en-US" sz="2000" i="1" smtClean="0">
                <a:latin typeface="Times New Roman" panose="02020603050405020304" pitchFamily="18" charset="0"/>
              </a:rPr>
              <a:t>x-y</a:t>
            </a:r>
            <a:r>
              <a:rPr lang="en-US" altLang="en-US" sz="2000" smtClean="0">
                <a:latin typeface="Times New Roman" panose="02020603050405020304" pitchFamily="18" charset="0"/>
              </a:rPr>
              <a:t> plane is a line in </a:t>
            </a:r>
            <a:r>
              <a:rPr lang="en-US" altLang="en-US" sz="2000" i="1" smtClean="0">
                <a:latin typeface="Times New Roman" panose="02020603050405020304" pitchFamily="18" charset="0"/>
              </a:rPr>
              <a:t>m-c</a:t>
            </a:r>
            <a:r>
              <a:rPr lang="en-US" altLang="en-US" sz="2000" smtClean="0">
                <a:latin typeface="Times New Roman" panose="02020603050405020304" pitchFamily="18" charset="0"/>
              </a:rPr>
              <a:t> plane.</a:t>
            </a:r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84998" name="Object 4"/>
          <p:cNvGraphicFramePr>
            <a:graphicFrameLocks noChangeAspect="1"/>
          </p:cNvGraphicFramePr>
          <p:nvPr/>
        </p:nvGraphicFramePr>
        <p:xfrm>
          <a:off x="3581400" y="2819400"/>
          <a:ext cx="4981575" cy="350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00" name="VISIO" r:id="rId4" imgW="4600440" imgH="3333600" progId="Visio.Drawing.6">
                  <p:embed/>
                </p:oleObj>
              </mc:Choice>
              <mc:Fallback>
                <p:oleObj name="VISIO" r:id="rId4" imgW="4600440" imgH="3333600" progId="Visio.Drawing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819400"/>
                        <a:ext cx="4981575" cy="350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0" y="1627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Hough Transform: Cont.</a:t>
            </a:r>
          </a:p>
        </p:txBody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A line is represented as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It can be rewritten as: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Points in </a:t>
            </a:r>
            <a:r>
              <a:rPr lang="en-US" altLang="en-US" sz="2000" i="1" smtClean="0">
                <a:latin typeface="Times New Roman" panose="02020603050405020304" pitchFamily="18" charset="0"/>
              </a:rPr>
              <a:t>x-y</a:t>
            </a:r>
            <a:r>
              <a:rPr lang="en-US" altLang="en-US" sz="2000" smtClean="0">
                <a:latin typeface="Times New Roman" panose="02020603050405020304" pitchFamily="18" charset="0"/>
              </a:rPr>
              <a:t> plane, represented by lines in </a:t>
            </a:r>
            <a:r>
              <a:rPr lang="en-US" altLang="en-US" sz="2000" i="1" smtClean="0">
                <a:latin typeface="Times New Roman" panose="02020603050405020304" pitchFamily="18" charset="0"/>
              </a:rPr>
              <a:t>m-c</a:t>
            </a:r>
            <a:r>
              <a:rPr lang="en-US" altLang="en-US" sz="2000" smtClean="0">
                <a:latin typeface="Times New Roman" panose="02020603050405020304" pitchFamily="18" charset="0"/>
              </a:rPr>
              <a:t> plane that intersect at one point, are on the same line.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Check which lines intersect at one point.</a:t>
            </a: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87046" name="Object 4"/>
          <p:cNvGraphicFramePr>
            <a:graphicFrameLocks noChangeAspect="1"/>
          </p:cNvGraphicFramePr>
          <p:nvPr/>
        </p:nvGraphicFramePr>
        <p:xfrm>
          <a:off x="4648200" y="1752600"/>
          <a:ext cx="16002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2" r:id="rId4" imgW="672516" imgH="177646" progId="Equation.DSMT4">
                  <p:embed/>
                </p:oleObj>
              </mc:Choice>
              <mc:Fallback>
                <p:oleObj r:id="rId4" imgW="672516" imgH="177646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752600"/>
                        <a:ext cx="1600200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87048" name="Object 6"/>
          <p:cNvGraphicFramePr>
            <a:graphicFrameLocks noChangeAspect="1"/>
          </p:cNvGraphicFramePr>
          <p:nvPr/>
        </p:nvGraphicFramePr>
        <p:xfrm>
          <a:off x="4648200" y="2209800"/>
          <a:ext cx="160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3" r:id="rId6" imgW="761669" imgH="177723" progId="Equation.DSMT4">
                  <p:embed/>
                </p:oleObj>
              </mc:Choice>
              <mc:Fallback>
                <p:oleObj r:id="rId6" imgW="761669" imgH="177723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209800"/>
                        <a:ext cx="1600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0" y="2657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87050" name="Object 8"/>
          <p:cNvGraphicFramePr>
            <a:graphicFrameLocks noChangeAspect="1"/>
          </p:cNvGraphicFramePr>
          <p:nvPr/>
        </p:nvGraphicFramePr>
        <p:xfrm>
          <a:off x="685800" y="3733800"/>
          <a:ext cx="8001000" cy="268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54" name="VISIO" r:id="rId8" imgW="4600440" imgH="1542960" progId="Visio.Drawing.6">
                  <p:embed/>
                </p:oleObj>
              </mc:Choice>
              <mc:Fallback>
                <p:oleObj name="VISIO" r:id="rId8" imgW="4600440" imgH="1542960" progId="Visio.Drawing.6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733800"/>
                        <a:ext cx="8001000" cy="2684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1" name="Rectangle 11"/>
          <p:cNvSpPr>
            <a:spLocks noChangeArrowheads="1"/>
          </p:cNvSpPr>
          <p:nvPr/>
        </p:nvSpPr>
        <p:spPr bwMode="auto">
          <a:xfrm>
            <a:off x="0" y="2655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Segmentation</a:t>
            </a:r>
            <a:endParaRPr lang="en-US" altLang="en-US" sz="2800" smtClean="0">
              <a:latin typeface="Times New Roman" panose="02020603050405020304" pitchFamily="18" charset="0"/>
            </a:endParaRPr>
          </a:p>
        </p:txBody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Segmentation is used to divide the image into segments or constituents. 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Makes representations easier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Allows finding specific elements and areas.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Includes, but is not limited to, edge detection, region growing, and texture analysis.</a:t>
            </a: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(Image printed with permission from Velodyne LiDAR Company)</a:t>
            </a:r>
          </a:p>
        </p:txBody>
      </p:sp>
      <p:sp>
        <p:nvSpPr>
          <p:cNvPr id="89093" name="Rectangle 5"/>
          <p:cNvSpPr>
            <a:spLocks noChangeArrowheads="1"/>
          </p:cNvSpPr>
          <p:nvPr/>
        </p:nvSpPr>
        <p:spPr bwMode="auto">
          <a:xfrm>
            <a:off x="0" y="2786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89094" name="Object 4"/>
          <p:cNvGraphicFramePr>
            <a:graphicFrameLocks noChangeAspect="1"/>
          </p:cNvGraphicFramePr>
          <p:nvPr/>
        </p:nvGraphicFramePr>
        <p:xfrm>
          <a:off x="533400" y="4419600"/>
          <a:ext cx="4365625" cy="1287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6" name="VISIO" r:id="rId4" imgW="4367880" imgH="1285920" progId="Visio.Drawing.6">
                  <p:embed/>
                </p:oleObj>
              </mc:Choice>
              <mc:Fallback>
                <p:oleObj name="VISIO" r:id="rId4" imgW="4367880" imgH="1285920" progId="Visio.Drawing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4419600"/>
                        <a:ext cx="4365625" cy="1287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9095" name="Picture 7" descr="Velodyne%20VLS-128_Raw_Santana-Row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191000"/>
            <a:ext cx="2689225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Segmentation by Region Growing/Splitting</a:t>
            </a:r>
            <a:endParaRPr lang="en-US" altLang="en-US" sz="2800" smtClean="0">
              <a:latin typeface="Times New Roman" panose="02020603050405020304" pitchFamily="18" charset="0"/>
            </a:endParaRPr>
          </a:p>
        </p:txBody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Two approaches are used: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To grow regions by similar attributes such as a range of gray levels,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To split images into smaller areas using their finer differences (e.g., thresholding).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Regions are formed around nuclei pixels through neighborhood connectivity.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Successively, these regions are combined into larger regions based on some other attributes or rules.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Segmentation: Cont.</a:t>
            </a:r>
          </a:p>
        </p:txBody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The following technique is based on +4 connectivity test:</a:t>
            </a:r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93190" name="Object 4"/>
          <p:cNvGraphicFramePr>
            <a:graphicFrameLocks noChangeAspect="1"/>
          </p:cNvGraphicFramePr>
          <p:nvPr/>
        </p:nvGraphicFramePr>
        <p:xfrm>
          <a:off x="1295400" y="2057400"/>
          <a:ext cx="7010400" cy="467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91" name="VISIO" r:id="rId4" imgW="5061911" imgH="3373086" progId="Visio.Drawing.6">
                  <p:embed/>
                </p:oleObj>
              </mc:Choice>
              <mc:Fallback>
                <p:oleObj name="VISIO" r:id="rId4" imgW="5061911" imgH="3373086" progId="Visio.Drawing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2057400"/>
                        <a:ext cx="7010400" cy="467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Segmentation: Cont.</a:t>
            </a:r>
          </a:p>
        </p:txBody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There are many other segmentation schemes that apply to different situations such as: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Assign the image to </a:t>
            </a:r>
            <a:r>
              <a:rPr lang="en-US" altLang="en-US" sz="2000" i="1" smtClean="0">
                <a:latin typeface="Times New Roman" panose="02020603050405020304" pitchFamily="18" charset="0"/>
              </a:rPr>
              <a:t>k</a:t>
            </a:r>
            <a:r>
              <a:rPr lang="en-US" altLang="en-US" sz="2000" smtClean="0">
                <a:latin typeface="Times New Roman" panose="02020603050405020304" pitchFamily="18" charset="0"/>
              </a:rPr>
              <a:t> clusters. 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Calculate the mean of each cluster. 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If the mean of a token area (or pixel) is closer to its cluster’s mean, keep it.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If the mean of a token area (or pixel) is closer to another cluster’s mean, reassign it to the other cluster.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Continue until no changes are made.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Binary Morphology Operations</a:t>
            </a:r>
          </a:p>
        </p:txBody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Operations performed on the shape of subjects in an image. 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Include thickening, dilation, erosion, skeletonization, opening, closing, and filling. 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Assist in representation, data reduction and feature extraction.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Example: Skeletonization reduces a bolt to a couple of lines. </a:t>
            </a:r>
          </a:p>
        </p:txBody>
      </p:sp>
      <p:pic>
        <p:nvPicPr>
          <p:cNvPr id="9728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5"/>
          <a:stretch>
            <a:fillRect/>
          </a:stretch>
        </p:blipFill>
        <p:spPr bwMode="auto">
          <a:xfrm>
            <a:off x="2819400" y="4495800"/>
            <a:ext cx="1676400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5"/>
          <a:stretch>
            <a:fillRect/>
          </a:stretch>
        </p:blipFill>
        <p:spPr bwMode="auto">
          <a:xfrm>
            <a:off x="4953000" y="4419600"/>
            <a:ext cx="1752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7288" name="Rectangle 7"/>
          <p:cNvSpPr>
            <a:spLocks noChangeArrowheads="1"/>
          </p:cNvSpPr>
          <p:nvPr/>
        </p:nvSpPr>
        <p:spPr bwMode="auto">
          <a:xfrm>
            <a:off x="4457700" y="1257300"/>
            <a:ext cx="2270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cs typeface="Times New Roman" panose="02020603050405020304" pitchFamily="18" charset="0"/>
              </a:rPr>
              <a:t> </a:t>
            </a:r>
            <a:endParaRPr lang="en-US" alt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Binary Morphology: Cont.</a:t>
            </a: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83820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Morphology operations are based on the set theory.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Union of elements (such as </a:t>
            </a:r>
            <a:r>
              <a:rPr lang="en-US" altLang="en-US" sz="2000" i="1" smtClean="0">
                <a:latin typeface="Times New Roman" panose="02020603050405020304" pitchFamily="18" charset="0"/>
              </a:rPr>
              <a:t>dilation</a:t>
            </a:r>
            <a:r>
              <a:rPr lang="en-US" altLang="en-US" sz="2000" smtClean="0">
                <a:latin typeface="Times New Roman" panose="02020603050405020304" pitchFamily="18" charset="0"/>
              </a:rPr>
              <a:t>, adding a layer around an object)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Subtraction of elements (such as </a:t>
            </a:r>
            <a:r>
              <a:rPr lang="en-US" altLang="en-US" sz="2000" i="1" smtClean="0">
                <a:latin typeface="Times New Roman" panose="02020603050405020304" pitchFamily="18" charset="0"/>
              </a:rPr>
              <a:t>erosion</a:t>
            </a:r>
            <a:r>
              <a:rPr lang="en-US" altLang="en-US" sz="2000" smtClean="0">
                <a:latin typeface="Times New Roman" panose="02020603050405020304" pitchFamily="18" charset="0"/>
              </a:rPr>
              <a:t>, removing layers from an object)</a:t>
            </a:r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9334" name="Rectangle 7"/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9335" name="Rectangle 9"/>
          <p:cNvSpPr>
            <a:spLocks noChangeArrowheads="1"/>
          </p:cNvSpPr>
          <p:nvPr/>
        </p:nvSpPr>
        <p:spPr bwMode="auto">
          <a:xfrm>
            <a:off x="0" y="2682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99336" name="Object 8"/>
          <p:cNvGraphicFramePr>
            <a:graphicFrameLocks noChangeAspect="1"/>
          </p:cNvGraphicFramePr>
          <p:nvPr/>
        </p:nvGraphicFramePr>
        <p:xfrm>
          <a:off x="533400" y="3200400"/>
          <a:ext cx="4937125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9" name="VISIO" r:id="rId4" imgW="4935240" imgH="1495440" progId="Visio.Drawing.6">
                  <p:embed/>
                </p:oleObj>
              </mc:Choice>
              <mc:Fallback>
                <p:oleObj name="VISIO" r:id="rId4" imgW="4935240" imgH="1495440" progId="Visio.Drawing.6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3200400"/>
                        <a:ext cx="4937125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7" name="Rectangle 11"/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99338" name="Object 10"/>
          <p:cNvGraphicFramePr>
            <a:graphicFrameLocks noChangeAspect="1"/>
          </p:cNvGraphicFramePr>
          <p:nvPr/>
        </p:nvGraphicFramePr>
        <p:xfrm>
          <a:off x="3962400" y="4648200"/>
          <a:ext cx="4746625" cy="140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0" name="VISIO" r:id="rId6" imgW="4747680" imgH="1400040" progId="Visio.Drawing.6">
                  <p:embed/>
                </p:oleObj>
              </mc:Choice>
              <mc:Fallback>
                <p:oleObj name="VISIO" r:id="rId6" imgW="4747680" imgH="1400040" progId="Visio.Drawing.6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4648200"/>
                        <a:ext cx="4746625" cy="1401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Binary Morphology: Cont.</a:t>
            </a:r>
          </a:p>
        </p:txBody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Example:</a:t>
            </a:r>
          </a:p>
        </p:txBody>
      </p:sp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1382" name="Rectangle 7"/>
          <p:cNvSpPr>
            <a:spLocks noChangeArrowheads="1"/>
          </p:cNvSpPr>
          <p:nvPr/>
        </p:nvSpPr>
        <p:spPr bwMode="auto">
          <a:xfrm>
            <a:off x="0" y="2797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01383" name="Object 6"/>
          <p:cNvGraphicFramePr>
            <a:graphicFrameLocks noChangeAspect="1"/>
          </p:cNvGraphicFramePr>
          <p:nvPr/>
        </p:nvGraphicFramePr>
        <p:xfrm>
          <a:off x="685800" y="2667000"/>
          <a:ext cx="8001000" cy="192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4" name="VISIO" r:id="rId4" imgW="5257800" imgH="1266840" progId="Visio.Drawing.6">
                  <p:embed/>
                </p:oleObj>
              </mc:Choice>
              <mc:Fallback>
                <p:oleObj name="VISIO" r:id="rId4" imgW="5257800" imgH="1266840" progId="Visio.Drawing.6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667000"/>
                        <a:ext cx="8001000" cy="1925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Basic Concepts: Cont.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The nature of an image</a:t>
            </a:r>
          </a:p>
        </p:txBody>
      </p:sp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733800"/>
            <a:ext cx="3200400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7" t="18379" b="12958"/>
          <a:stretch>
            <a:fillRect/>
          </a:stretch>
        </p:blipFill>
        <p:spPr bwMode="auto">
          <a:xfrm>
            <a:off x="4572000" y="2971800"/>
            <a:ext cx="4267200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Thickening Operation</a:t>
            </a:r>
            <a:endParaRPr lang="en-US" altLang="en-US" sz="2800" smtClean="0">
              <a:latin typeface="Times New Roman" panose="02020603050405020304" pitchFamily="18" charset="0"/>
            </a:endParaRPr>
          </a:p>
        </p:txBody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Thickening operation fills the small holes and cracks on the boundary of an object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Used for removing rough edges</a:t>
            </a:r>
            <a:r>
              <a:rPr lang="en-US" altLang="en-US" sz="2400" smtClean="0"/>
              <a:t> </a:t>
            </a:r>
          </a:p>
        </p:txBody>
      </p:sp>
      <p:pic>
        <p:nvPicPr>
          <p:cNvPr id="1034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7"/>
          <a:stretch>
            <a:fillRect/>
          </a:stretch>
        </p:blipFill>
        <p:spPr bwMode="auto">
          <a:xfrm>
            <a:off x="1676400" y="3505200"/>
            <a:ext cx="2667000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7"/>
          <a:stretch>
            <a:fillRect/>
          </a:stretch>
        </p:blipFill>
        <p:spPr bwMode="auto">
          <a:xfrm>
            <a:off x="5029200" y="3505200"/>
            <a:ext cx="26670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3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Dilation</a:t>
            </a:r>
          </a:p>
        </p:txBody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In dilation, the background pixels that are 8-connected to the foreground (object) are changed to foreground.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Effectively, a layer is added to the object.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Can change the shape of an object.</a:t>
            </a:r>
          </a:p>
        </p:txBody>
      </p:sp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2"/>
          <a:stretch>
            <a:fillRect/>
          </a:stretch>
        </p:blipFill>
        <p:spPr bwMode="auto">
          <a:xfrm>
            <a:off x="1981200" y="4114800"/>
            <a:ext cx="23622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2"/>
          <a:stretch>
            <a:fillRect/>
          </a:stretch>
        </p:blipFill>
        <p:spPr bwMode="auto">
          <a:xfrm>
            <a:off x="5486400" y="4114800"/>
            <a:ext cx="22860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9" name="Rectangle 6"/>
          <p:cNvSpPr>
            <a:spLocks noChangeArrowheads="1"/>
          </p:cNvSpPr>
          <p:nvPr/>
        </p:nvSpPr>
        <p:spPr bwMode="auto">
          <a:xfrm>
            <a:off x="0" y="2143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Erosion</a:t>
            </a:r>
          </a:p>
        </p:txBody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In erosion, foreground pixels that are 8-connected to a background pixel are eliminated.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Effectively, a layer of the foreground (the object) is eliminated.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May eventually change the shape or remove it completely. </a:t>
            </a:r>
          </a:p>
        </p:txBody>
      </p:sp>
      <p:pic>
        <p:nvPicPr>
          <p:cNvPr id="10752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7"/>
          <a:stretch>
            <a:fillRect/>
          </a:stretch>
        </p:blipFill>
        <p:spPr bwMode="auto">
          <a:xfrm>
            <a:off x="1828800" y="4259263"/>
            <a:ext cx="1600200" cy="153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62425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229100"/>
            <a:ext cx="1600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Skeletonization</a:t>
            </a:r>
          </a:p>
        </p:txBody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 skeleton is a stick representative of an object where all thicknesses have been reduced to one pixel at any location.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Skeletonization is a variation of erosion that stops at one-pixel thickness.</a:t>
            </a:r>
          </a:p>
        </p:txBody>
      </p:sp>
      <p:pic>
        <p:nvPicPr>
          <p:cNvPr id="1095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"/>
          <a:stretch>
            <a:fillRect/>
          </a:stretch>
        </p:blipFill>
        <p:spPr bwMode="auto">
          <a:xfrm>
            <a:off x="1828800" y="3962400"/>
            <a:ext cx="1752600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0"/>
          <a:stretch>
            <a:fillRect/>
          </a:stretch>
        </p:blipFill>
        <p:spPr bwMode="auto">
          <a:xfrm>
            <a:off x="4800600" y="3810000"/>
            <a:ext cx="182880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7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Skeletonization: Cont.</a:t>
            </a:r>
          </a:p>
        </p:txBody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The bolt is smoothed first, resulting in a better skeleton.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Thickening or dilation results in a new shape.</a:t>
            </a:r>
          </a:p>
        </p:txBody>
      </p:sp>
      <p:pic>
        <p:nvPicPr>
          <p:cNvPr id="11162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4"/>
          <a:stretch>
            <a:fillRect/>
          </a:stretch>
        </p:blipFill>
        <p:spPr bwMode="auto">
          <a:xfrm>
            <a:off x="1295400" y="3400425"/>
            <a:ext cx="1752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4"/>
          <a:stretch>
            <a:fillRect/>
          </a:stretch>
        </p:blipFill>
        <p:spPr bwMode="auto">
          <a:xfrm>
            <a:off x="3505200" y="3473450"/>
            <a:ext cx="16764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623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2" b="2725"/>
          <a:stretch>
            <a:fillRect/>
          </a:stretch>
        </p:blipFill>
        <p:spPr bwMode="auto">
          <a:xfrm>
            <a:off x="6172200" y="3505200"/>
            <a:ext cx="1573213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1624" name="Rectangle 7"/>
          <p:cNvSpPr>
            <a:spLocks noChangeArrowheads="1"/>
          </p:cNvSpPr>
          <p:nvPr/>
        </p:nvSpPr>
        <p:spPr bwMode="auto">
          <a:xfrm>
            <a:off x="0" y="15287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Other Operations</a:t>
            </a:r>
          </a:p>
        </p:txBody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b="1" smtClean="0">
                <a:latin typeface="Times New Roman" panose="02020603050405020304" pitchFamily="18" charset="0"/>
              </a:rPr>
              <a:t>Open Operation: </a:t>
            </a:r>
            <a:r>
              <a:rPr lang="en-US" altLang="en-US" sz="2400" smtClean="0">
                <a:latin typeface="Times New Roman" panose="02020603050405020304" pitchFamily="18" charset="0"/>
              </a:rPr>
              <a:t>an erosion followed by a dilation, for smoothing convex parts of the shape. </a:t>
            </a:r>
            <a:endParaRPr lang="en-US" altLang="en-US" sz="2400" b="1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b="1" smtClean="0">
                <a:latin typeface="Times New Roman" panose="02020603050405020304" pitchFamily="18" charset="0"/>
              </a:rPr>
              <a:t>Close Operation:</a:t>
            </a:r>
            <a:r>
              <a:rPr lang="en-US" altLang="en-US" sz="2400" smtClean="0">
                <a:latin typeface="Times New Roman" panose="02020603050405020304" pitchFamily="18" charset="0"/>
              </a:rPr>
              <a:t> a dilation followed by an erosion, for smoothing concave parts of the shape.</a:t>
            </a:r>
            <a:endParaRPr lang="en-US" altLang="en-US" sz="2400" b="1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b="1" smtClean="0">
                <a:latin typeface="Times New Roman" panose="02020603050405020304" pitchFamily="18" charset="0"/>
              </a:rPr>
              <a:t>Fill Operation:</a:t>
            </a:r>
            <a:r>
              <a:rPr lang="en-US" altLang="en-US" sz="2400" smtClean="0">
                <a:latin typeface="Times New Roman" panose="02020603050405020304" pitchFamily="18" charset="0"/>
              </a:rPr>
              <a:t> fills the holes in the foreground (object).</a:t>
            </a:r>
            <a:r>
              <a:rPr lang="en-US" altLang="en-US" sz="2400" smtClean="0"/>
              <a:t> </a:t>
            </a:r>
          </a:p>
        </p:txBody>
      </p:sp>
      <p:pic>
        <p:nvPicPr>
          <p:cNvPr id="1136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3"/>
          <a:stretch>
            <a:fillRect/>
          </a:stretch>
        </p:blipFill>
        <p:spPr bwMode="auto">
          <a:xfrm>
            <a:off x="2667000" y="4259263"/>
            <a:ext cx="1600200" cy="148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19"/>
          <a:stretch>
            <a:fillRect/>
          </a:stretch>
        </p:blipFill>
        <p:spPr bwMode="auto">
          <a:xfrm>
            <a:off x="5029200" y="4343400"/>
            <a:ext cx="16002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67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3672" name="Rectangle 7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Image Analysis</a:t>
            </a:r>
          </a:p>
        </p:txBody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Collection of operations and techniques used to extract information from images.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Includes object recognition, feature extraction, analysis of position, size, orientation, and other properties of objects, and extraction of depth information.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Object Recognition by Features</a:t>
            </a:r>
          </a:p>
        </p:txBody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000" b="1" smtClean="0">
                <a:latin typeface="Times New Roman" panose="02020603050405020304" pitchFamily="18" charset="0"/>
              </a:rPr>
              <a:t>Gray levels</a:t>
            </a:r>
            <a:r>
              <a:rPr lang="en-US" altLang="en-US" sz="2000" smtClean="0">
                <a:latin typeface="Times New Roman" panose="02020603050405020304" pitchFamily="18" charset="0"/>
              </a:rPr>
              <a:t>: Average, maximum, or minimum.</a:t>
            </a:r>
            <a:endParaRPr lang="en-US" altLang="en-US" sz="2000" b="1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000" b="1" smtClean="0">
                <a:latin typeface="Times New Roman" panose="02020603050405020304" pitchFamily="18" charset="0"/>
              </a:rPr>
              <a:t>Perimeter, area, diameter, number of holes</a:t>
            </a:r>
            <a:r>
              <a:rPr lang="en-US" altLang="en-US" sz="2000" smtClean="0">
                <a:latin typeface="Times New Roman" panose="02020603050405020304" pitchFamily="18" charset="0"/>
              </a:rPr>
              <a:t>,</a:t>
            </a:r>
            <a:r>
              <a:rPr lang="en-US" altLang="en-US" sz="2000" b="1" smtClean="0">
                <a:latin typeface="Times New Roman" panose="02020603050405020304" pitchFamily="18" charset="0"/>
              </a:rPr>
              <a:t> Etc.</a:t>
            </a:r>
          </a:p>
          <a:p>
            <a:pPr eaLnBrk="1" hangingPunct="1"/>
            <a:r>
              <a:rPr lang="en-US" altLang="en-US" sz="2000" b="1" smtClean="0">
                <a:latin typeface="Times New Roman" panose="02020603050405020304" pitchFamily="18" charset="0"/>
              </a:rPr>
              <a:t>Aspect Ratio:</a:t>
            </a:r>
            <a:r>
              <a:rPr lang="en-US" altLang="en-US" sz="2000" smtClean="0">
                <a:latin typeface="Times New Roman" panose="02020603050405020304" pitchFamily="18" charset="0"/>
              </a:rPr>
              <a:t> The width to length ratio of an enclosing rectangle about the object. Minimum aspect ratio is insensitive to orientation.</a:t>
            </a:r>
          </a:p>
          <a:p>
            <a:pPr eaLnBrk="1" hangingPunct="1"/>
            <a:endParaRPr lang="en-US" altLang="en-US" sz="20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0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0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000" b="1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000" b="1" smtClean="0">
                <a:latin typeface="Times New Roman" panose="02020603050405020304" pitchFamily="18" charset="0"/>
              </a:rPr>
              <a:t>Thinness</a:t>
            </a:r>
          </a:p>
          <a:p>
            <a:pPr eaLnBrk="1" hangingPunct="1"/>
            <a:endParaRPr lang="en-US" altLang="en-US" sz="2000" b="1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000" b="1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000" b="1" smtClean="0">
                <a:latin typeface="Times New Roman" panose="02020603050405020304" pitchFamily="18" charset="0"/>
              </a:rPr>
              <a:t>Moments</a:t>
            </a:r>
            <a:endParaRPr lang="en-US" altLang="en-US" sz="2000" smtClean="0">
              <a:latin typeface="Times New Roman" panose="02020603050405020304" pitchFamily="18" charset="0"/>
            </a:endParaRPr>
          </a:p>
        </p:txBody>
      </p:sp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7766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17767" name="Object 6"/>
          <p:cNvGraphicFramePr>
            <a:graphicFrameLocks noChangeAspect="1"/>
          </p:cNvGraphicFramePr>
          <p:nvPr/>
        </p:nvGraphicFramePr>
        <p:xfrm>
          <a:off x="1905000" y="5029200"/>
          <a:ext cx="281940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72" r:id="rId4" imgW="1651000" imgH="419100" progId="Equation.DSMT4">
                  <p:embed/>
                </p:oleObj>
              </mc:Choice>
              <mc:Fallback>
                <p:oleObj r:id="rId4" imgW="1651000" imgH="4191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5029200"/>
                        <a:ext cx="2819400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6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17769" name="Object 8"/>
          <p:cNvGraphicFramePr>
            <a:graphicFrameLocks noChangeAspect="1"/>
          </p:cNvGraphicFramePr>
          <p:nvPr/>
        </p:nvGraphicFramePr>
        <p:xfrm>
          <a:off x="5029200" y="5029200"/>
          <a:ext cx="2590800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73" r:id="rId6" imgW="1459866" imgH="393529" progId="Equation.DSMT4">
                  <p:embed/>
                </p:oleObj>
              </mc:Choice>
              <mc:Fallback>
                <p:oleObj r:id="rId6" imgW="1459866" imgH="393529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5029200"/>
                        <a:ext cx="2590800" cy="693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70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17771" name="Object 10"/>
          <p:cNvGraphicFramePr>
            <a:graphicFrameLocks noChangeAspect="1"/>
          </p:cNvGraphicFramePr>
          <p:nvPr/>
        </p:nvGraphicFramePr>
        <p:xfrm>
          <a:off x="3429000" y="3200400"/>
          <a:ext cx="5059363" cy="178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74" name="VISIO" r:id="rId8" imgW="5051984" imgH="1781713" progId="Visio.Drawing.6">
                  <p:embed/>
                </p:oleObj>
              </mc:Choice>
              <mc:Fallback>
                <p:oleObj name="VISIO" r:id="rId8" imgW="5051984" imgH="1781713" progId="Visio.Drawing.6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3200400"/>
                        <a:ext cx="5059363" cy="178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Moments</a:t>
            </a:r>
          </a:p>
        </p:txBody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The moment of an object within an image is:</a:t>
            </a: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endParaRPr lang="en-US" altLang="en-US" sz="240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For binary images, </a:t>
            </a:r>
            <a:r>
              <a:rPr lang="en-US" altLang="en-US" sz="2400" i="1" smtClean="0">
                <a:latin typeface="Times New Roman" panose="02020603050405020304" pitchFamily="18" charset="0"/>
              </a:rPr>
              <a:t>I</a:t>
            </a:r>
            <a:r>
              <a:rPr lang="en-US" altLang="en-US" sz="2400" i="1" baseline="-25000" smtClean="0">
                <a:latin typeface="Times New Roman" panose="02020603050405020304" pitchFamily="18" charset="0"/>
              </a:rPr>
              <a:t>x,y</a:t>
            </a:r>
            <a:r>
              <a:rPr lang="en-US" altLang="en-US" sz="2400" smtClean="0">
                <a:latin typeface="Times New Roman" panose="02020603050405020304" pitchFamily="18" charset="0"/>
              </a:rPr>
              <a:t> is either 0 or 1, and therefore:</a:t>
            </a:r>
          </a:p>
        </p:txBody>
      </p:sp>
      <p:sp>
        <p:nvSpPr>
          <p:cNvPr id="11981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19814" name="Object 4"/>
          <p:cNvGraphicFramePr>
            <a:graphicFrameLocks noChangeAspect="1"/>
          </p:cNvGraphicFramePr>
          <p:nvPr/>
        </p:nvGraphicFramePr>
        <p:xfrm>
          <a:off x="1905000" y="2362200"/>
          <a:ext cx="4343400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0" r:id="rId4" imgW="1637589" imgH="355446" progId="Equation.DSMT4">
                  <p:embed/>
                </p:oleObj>
              </mc:Choice>
              <mc:Fallback>
                <p:oleObj r:id="rId4" imgW="1637589" imgH="355446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362200"/>
                        <a:ext cx="4343400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15" name="Rectangle 7"/>
          <p:cNvSpPr>
            <a:spLocks noChangeArrowheads="1"/>
          </p:cNvSpPr>
          <p:nvPr/>
        </p:nvSpPr>
        <p:spPr bwMode="auto">
          <a:xfrm>
            <a:off x="0" y="32527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19816" name="Object 6"/>
          <p:cNvGraphicFramePr>
            <a:graphicFrameLocks noChangeAspect="1"/>
          </p:cNvGraphicFramePr>
          <p:nvPr/>
        </p:nvGraphicFramePr>
        <p:xfrm>
          <a:off x="1828800" y="4114800"/>
          <a:ext cx="22860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1" r:id="rId6" imgW="1002865" imgH="355446" progId="Equation.DSMT4">
                  <p:embed/>
                </p:oleObj>
              </mc:Choice>
              <mc:Fallback>
                <p:oleObj r:id="rId6" imgW="1002865" imgH="355446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114800"/>
                        <a:ext cx="2286000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817" name="Rectangle 9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9818" name="Rectangle 11"/>
          <p:cNvSpPr>
            <a:spLocks noChangeArrowheads="1"/>
          </p:cNvSpPr>
          <p:nvPr/>
        </p:nvSpPr>
        <p:spPr bwMode="auto">
          <a:xfrm>
            <a:off x="0" y="2419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19819" name="Object 10"/>
          <p:cNvGraphicFramePr>
            <a:graphicFrameLocks noChangeAspect="1"/>
          </p:cNvGraphicFramePr>
          <p:nvPr/>
        </p:nvGraphicFramePr>
        <p:xfrm>
          <a:off x="2438400" y="3810000"/>
          <a:ext cx="6400800" cy="255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2" name="VISIO" r:id="rId8" imgW="5051984" imgH="2023224" progId="Visio.Drawing.6">
                  <p:embed/>
                </p:oleObj>
              </mc:Choice>
              <mc:Fallback>
                <p:oleObj name="VISIO" r:id="rId8" imgW="5051984" imgH="2023224" progId="Visio.Drawing.6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810000"/>
                        <a:ext cx="6400800" cy="2554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Moments: Cont.</a:t>
            </a:r>
          </a:p>
        </p:txBody>
      </p:sp>
      <p:graphicFrame>
        <p:nvGraphicFramePr>
          <p:cNvPr id="121860" name="Object 3"/>
          <p:cNvGraphicFramePr>
            <a:graphicFrameLocks noChangeAspect="1"/>
          </p:cNvGraphicFramePr>
          <p:nvPr>
            <p:ph idx="1"/>
          </p:nvPr>
        </p:nvGraphicFramePr>
        <p:xfrm>
          <a:off x="382588" y="1911350"/>
          <a:ext cx="7580312" cy="394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1" name="Document" r:id="rId4" imgW="4214248" imgH="2192393" progId="Word.Document.8">
                  <p:embed/>
                </p:oleObj>
              </mc:Choice>
              <mc:Fallback>
                <p:oleObj name="Document" r:id="rId4" imgW="4214248" imgH="2192393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588" y="1911350"/>
                        <a:ext cx="7580312" cy="3943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Basic Concepts: Cont.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524000"/>
            <a:ext cx="7772400" cy="46085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Image acquisition (also in Appendix B)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Frequency domain versus spatial domain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Digital images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0" y="1836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3319" name="Object 6"/>
          <p:cNvGraphicFramePr>
            <a:graphicFrameLocks noChangeAspect="1"/>
          </p:cNvGraphicFramePr>
          <p:nvPr/>
        </p:nvGraphicFramePr>
        <p:xfrm>
          <a:off x="838200" y="2362200"/>
          <a:ext cx="6934200" cy="389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VISIO" r:id="rId4" imgW="5671800" imgH="3188160" progId="Visio.Drawing.6">
                  <p:embed/>
                </p:oleObj>
              </mc:Choice>
              <mc:Fallback>
                <p:oleObj name="VISIO" r:id="rId4" imgW="5671800" imgH="3188160" progId="Visio.Drawing.6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362200"/>
                        <a:ext cx="6934200" cy="3895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Moments: Cont.</a:t>
            </a:r>
          </a:p>
        </p:txBody>
      </p:sp>
      <p:graphicFrame>
        <p:nvGraphicFramePr>
          <p:cNvPr id="123908" name="Object 3"/>
          <p:cNvGraphicFramePr>
            <a:graphicFrameLocks noChangeAspect="1"/>
          </p:cNvGraphicFramePr>
          <p:nvPr>
            <p:ph idx="1"/>
          </p:nvPr>
        </p:nvGraphicFramePr>
        <p:xfrm>
          <a:off x="239713" y="2060575"/>
          <a:ext cx="8120062" cy="362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9" name="Document" r:id="rId4" imgW="3892171" imgH="1736141" progId="Word.Document.8">
                  <p:embed/>
                </p:oleObj>
              </mc:Choice>
              <mc:Fallback>
                <p:oleObj name="Document" r:id="rId4" imgW="3892171" imgH="1736141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713" y="2060575"/>
                        <a:ext cx="8120062" cy="362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Other Techniques</a:t>
            </a:r>
          </a:p>
        </p:txBody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b="1" smtClean="0">
                <a:latin typeface="Times New Roman" panose="02020603050405020304" pitchFamily="18" charset="0"/>
              </a:rPr>
              <a:t>Template Matching:</a:t>
            </a:r>
            <a:r>
              <a:rPr lang="en-US" altLang="en-US" sz="2400" smtClean="0">
                <a:latin typeface="Times New Roman" panose="02020603050405020304" pitchFamily="18" charset="0"/>
              </a:rPr>
              <a:t> Matching features to a model in look-up tables.</a:t>
            </a:r>
            <a:endParaRPr lang="en-US" altLang="en-US" sz="2400" b="1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b="1" smtClean="0">
                <a:latin typeface="Times New Roman" panose="02020603050405020304" pitchFamily="18" charset="0"/>
              </a:rPr>
              <a:t>Discrete Fourier Descriptors: </a:t>
            </a:r>
            <a:r>
              <a:rPr lang="en-US" altLang="en-US" sz="2400" smtClean="0">
                <a:latin typeface="Times New Roman" panose="02020603050405020304" pitchFamily="18" charset="0"/>
              </a:rPr>
              <a:t>Matching major frequencies and amplitudes in the Fourier spectrum to a look-up table.</a:t>
            </a:r>
            <a:endParaRPr lang="en-US" altLang="en-US" sz="2400" b="1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b="1" smtClean="0">
                <a:latin typeface="Times New Roman" panose="02020603050405020304" pitchFamily="18" charset="0"/>
              </a:rPr>
              <a:t>Computed Tomography (CT): </a:t>
            </a:r>
            <a:r>
              <a:rPr lang="en-US" altLang="en-US" sz="2400" smtClean="0">
                <a:latin typeface="Times New Roman" panose="02020603050405020304" pitchFamily="18" charset="0"/>
              </a:rPr>
              <a:t>Determining the distribution of material density in the part.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Depth Measurement with Vision Systems</a:t>
            </a:r>
            <a:endParaRPr lang="en-US" altLang="en-US" sz="2800" smtClean="0">
              <a:latin typeface="Times New Roman" panose="02020603050405020304" pitchFamily="18" charset="0"/>
            </a:endParaRPr>
          </a:p>
        </p:txBody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Two basic techniques:</a:t>
            </a:r>
          </a:p>
          <a:p>
            <a:pPr lvl="1" eaLnBrk="1" hangingPunct="1"/>
            <a:r>
              <a:rPr lang="en-US" altLang="en-US" sz="2400" smtClean="0">
                <a:latin typeface="Times New Roman" panose="02020603050405020304" pitchFamily="18" charset="0"/>
              </a:rPr>
              <a:t>Use of range finders in conjunction with a vision system and image-processing,</a:t>
            </a:r>
          </a:p>
          <a:p>
            <a:pPr lvl="1" eaLnBrk="1" hangingPunct="1"/>
            <a:r>
              <a:rPr lang="en-US" altLang="en-US" sz="2400" smtClean="0">
                <a:latin typeface="Times New Roman" panose="02020603050405020304" pitchFamily="18" charset="0"/>
              </a:rPr>
              <a:t>Use of binocular or stereo vision. </a:t>
            </a:r>
          </a:p>
          <a:p>
            <a:pPr lvl="2" eaLnBrk="1" hangingPunct="1"/>
            <a:r>
              <a:rPr lang="en-US" altLang="en-US" sz="2400" smtClean="0">
                <a:latin typeface="Times New Roman" panose="02020603050405020304" pitchFamily="18" charset="0"/>
              </a:rPr>
              <a:t>with simultaneous images from multiple cameras or</a:t>
            </a:r>
          </a:p>
          <a:p>
            <a:pPr lvl="2" eaLnBrk="1" hangingPunct="1"/>
            <a:r>
              <a:rPr lang="en-US" altLang="en-US" sz="2400" smtClean="0">
                <a:latin typeface="Times New Roman" panose="02020603050405020304" pitchFamily="18" charset="0"/>
              </a:rPr>
              <a:t>multiple images from one camera.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Stereo Imaging</a:t>
            </a:r>
          </a:p>
        </p:txBody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An image is the projection of a scene into the image plane through an ideal lens.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Every point in the image corresponds to a certain point in the scene.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Depth information is lost in the process.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Differences between two images of the same scene can provide depth information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Depth measurement using stereo images</a:t>
            </a:r>
          </a:p>
        </p:txBody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This requires two operations:</a:t>
            </a:r>
          </a:p>
          <a:p>
            <a:pPr lvl="1"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To determine the point-pairs in the two images that correspond to the same point in the scene, called correspondence or disparity. </a:t>
            </a:r>
          </a:p>
          <a:p>
            <a:pPr lvl="1"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To determine the depth by triangulation or other techniques.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Correspondence points can create matching problems. 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The accuracy is dependent on the angle between the two images.</a:t>
            </a:r>
          </a:p>
        </p:txBody>
      </p:sp>
      <p:sp>
        <p:nvSpPr>
          <p:cNvPr id="1341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  <a:noFill/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Depth measurement using stereo images: Cont.</a:t>
            </a:r>
          </a:p>
        </p:txBody>
      </p:sp>
      <p:sp>
        <p:nvSpPr>
          <p:cNvPr id="134149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34150" name="Object 5"/>
          <p:cNvGraphicFramePr>
            <a:graphicFrameLocks noChangeAspect="1"/>
          </p:cNvGraphicFramePr>
          <p:nvPr/>
        </p:nvGraphicFramePr>
        <p:xfrm>
          <a:off x="1676400" y="2895600"/>
          <a:ext cx="6934200" cy="347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51" name="VISIO" r:id="rId4" imgW="5050536" imgH="2532888" progId="Visio.Drawing.6">
                  <p:embed/>
                </p:oleObj>
              </mc:Choice>
              <mc:Fallback>
                <p:oleObj name="VISIO" r:id="rId4" imgW="5050536" imgH="2532888" progId="Visio.Drawing.6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895600"/>
                        <a:ext cx="6934200" cy="3471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Specialized Lighting</a:t>
            </a:r>
          </a:p>
        </p:txBody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Example:</a:t>
            </a:r>
          </a:p>
        </p:txBody>
      </p:sp>
      <p:sp>
        <p:nvSpPr>
          <p:cNvPr id="1361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36198" name="Object 4"/>
          <p:cNvGraphicFramePr>
            <a:graphicFrameLocks noChangeAspect="1"/>
          </p:cNvGraphicFramePr>
          <p:nvPr/>
        </p:nvGraphicFramePr>
        <p:xfrm>
          <a:off x="304800" y="2743200"/>
          <a:ext cx="8534400" cy="339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99" name="VISIO" r:id="rId4" imgW="5055915" imgH="2013512" progId="Visio.Drawing.6">
                  <p:embed/>
                </p:oleObj>
              </mc:Choice>
              <mc:Fallback>
                <p:oleObj name="VISIO" r:id="rId4" imgW="5055915" imgH="2013512" progId="Visio.Drawing.6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2743200"/>
                        <a:ext cx="8534400" cy="339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Image Data Compression: Intraframe Spatial Domain Techniques</a:t>
            </a:r>
          </a:p>
        </p:txBody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000" b="1" smtClean="0">
                <a:latin typeface="Times New Roman" panose="02020603050405020304" pitchFamily="18" charset="0"/>
              </a:rPr>
              <a:t>Pulse Code Modulation (PCM): </a:t>
            </a:r>
            <a:endParaRPr lang="en-US" altLang="en-US" sz="200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The analog signal is sampled, usually at the Nyquist rate and quantized. </a:t>
            </a:r>
            <a:endParaRPr lang="en-US" altLang="en-US" sz="2000" b="1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000" b="1" smtClean="0">
                <a:latin typeface="Times New Roman" panose="02020603050405020304" pitchFamily="18" charset="0"/>
              </a:rPr>
              <a:t>Pseudorandom Quantization Dithering</a:t>
            </a:r>
            <a:r>
              <a:rPr lang="en-US" altLang="en-US" sz="20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Random noise is added to the pixels’ gray values to prevent contouring while reducing the number of bits </a:t>
            </a:r>
          </a:p>
          <a:p>
            <a:pPr eaLnBrk="1" hangingPunct="1"/>
            <a:r>
              <a:rPr lang="en-US" altLang="en-US" sz="2000" b="1" smtClean="0">
                <a:latin typeface="Times New Roman" panose="02020603050405020304" pitchFamily="18" charset="0"/>
              </a:rPr>
              <a:t>Halftoning:</a:t>
            </a:r>
            <a:endParaRPr lang="en-US" altLang="en-US" sz="2000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A pixel is effectively broken up into a number of pixels by increasing the number of samples per pixel.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Every sample is quantized by a 1-bit binary quantizer into a black or white pixel.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Since human eyes average the groups of pixels, the image looks gray and not binary.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000" b="1" smtClean="0">
                <a:latin typeface="Times New Roman" panose="02020603050405020304" pitchFamily="18" charset="0"/>
              </a:rPr>
              <a:t>Predictive Coding</a:t>
            </a:r>
            <a:r>
              <a:rPr lang="en-US" altLang="en-US" sz="2000" smtClean="0">
                <a:latin typeface="Times New Roman" panose="02020603050405020304" pitchFamily="18" charset="0"/>
              </a:rPr>
              <a:t> 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Based on the theory that in repetitive images, only the new information (innovations) need be sampled, quantized, and transmitted.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Data transmission can be significantly reduced if only the changes between successive images are transmitted.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A predictor is used to predict an optimum value for each pixel based on the information obtained from the previous images.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Innovation is the difference between the actual and the predicted values. </a:t>
            </a:r>
          </a:p>
          <a:p>
            <a:pPr eaLnBrk="1" hangingPunct="1"/>
            <a:r>
              <a:rPr lang="en-US" altLang="en-US" sz="2000" smtClean="0">
                <a:latin typeface="Times New Roman" panose="02020603050405020304" pitchFamily="18" charset="0"/>
              </a:rPr>
              <a:t>This value is transmitted</a:t>
            </a:r>
            <a:r>
              <a:rPr lang="en-US" altLang="en-US" sz="2000" smtClean="0"/>
              <a:t> </a:t>
            </a:r>
            <a:r>
              <a:rPr lang="en-US" altLang="en-US" sz="2000" smtClean="0">
                <a:latin typeface="Times New Roman" panose="02020603050405020304" pitchFamily="18" charset="0"/>
              </a:rPr>
              <a:t>by the system to update the previous image.</a:t>
            </a:r>
          </a:p>
        </p:txBody>
      </p:sp>
      <p:sp>
        <p:nvSpPr>
          <p:cNvPr id="1402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  <a:noFill/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Image Data Compression: Intraframe Spatial Domain Techniques: Cont.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b="1" smtClean="0">
                <a:latin typeface="Times New Roman" panose="02020603050405020304" pitchFamily="18" charset="0"/>
              </a:rPr>
              <a:t>Constant Area Quantization (CAQ)</a:t>
            </a:r>
            <a:r>
              <a:rPr lang="en-US" altLang="en-US" sz="2400" smtClean="0">
                <a:latin typeface="Times New Roman" panose="02020603050405020304" pitchFamily="18" charset="0"/>
              </a:rPr>
              <a:t>: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Data transmission is reduced by transmitting fewer pulses at lower resolution in low contrast areas compared to high contrast areas. </a:t>
            </a:r>
          </a:p>
        </p:txBody>
      </p:sp>
      <p:sp>
        <p:nvSpPr>
          <p:cNvPr id="14234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  <a:noFill/>
        </p:spPr>
        <p:txBody>
          <a:bodyPr/>
          <a:lstStyle/>
          <a:p>
            <a:pPr eaLnBrk="1" hangingPunct="1"/>
            <a:r>
              <a:rPr lang="en-US" altLang="en-US" sz="2400" b="0" smtClean="0">
                <a:latin typeface="Times New Roman" panose="02020603050405020304" pitchFamily="18" charset="0"/>
              </a:rPr>
              <a:t>Image Data Compression: Intraframe Spatial Domain Techniques: Cont.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Fourier Transform and Frequency Content of a Signal</a:t>
            </a:r>
            <a:r>
              <a:rPr lang="en-US" altLang="en-US" sz="2800" b="0" smtClean="0"/>
              <a:t> 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100" smtClean="0">
                <a:latin typeface="Times New Roman" panose="02020603050405020304" pitchFamily="18" charset="0"/>
              </a:rPr>
              <a:t>Fourier transform:</a:t>
            </a:r>
          </a:p>
          <a:p>
            <a:pPr eaLnBrk="1" hangingPunct="1"/>
            <a:endParaRPr lang="en-US" altLang="en-US" sz="2100" smtClean="0">
              <a:latin typeface="Times New Roman" panose="02020603050405020304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5366" name="Object 4"/>
          <p:cNvGraphicFramePr>
            <a:graphicFrameLocks noChangeAspect="1"/>
          </p:cNvGraphicFramePr>
          <p:nvPr/>
        </p:nvGraphicFramePr>
        <p:xfrm>
          <a:off x="1600200" y="2209800"/>
          <a:ext cx="5486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r:id="rId4" imgW="2438400" imgH="431800" progId="Equation.DSMT4">
                  <p:embed/>
                </p:oleObj>
              </mc:Choice>
              <mc:Fallback>
                <p:oleObj r:id="rId4" imgW="24384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209800"/>
                        <a:ext cx="54864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Image Data Compression: Interframe Coding</a:t>
            </a:r>
          </a:p>
        </p:txBody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Take advantage of the redundant information that exists between successive images.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In intraframe methods, information from one image is used. In interframe methods, information from multiple images is used. 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One method is to use a frame memory at the receiver. 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It holds the image and continually shows it at the display. 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When information about any pixel is changed, the corresponding location in the frame memory is updated.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Compression Techniques</a:t>
            </a:r>
            <a:endParaRPr lang="en-US" altLang="en-US" sz="2800" smtClean="0">
              <a:latin typeface="Times New Roman" panose="02020603050405020304" pitchFamily="18" charset="0"/>
            </a:endParaRPr>
          </a:p>
        </p:txBody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Two general methods used:</a:t>
            </a:r>
            <a:endParaRPr lang="en-US" altLang="en-US" sz="2400" b="1" i="1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b="1" i="1" smtClean="0">
                <a:latin typeface="Times New Roman" panose="02020603050405020304" pitchFamily="18" charset="0"/>
              </a:rPr>
              <a:t>lossless compression</a:t>
            </a:r>
            <a:r>
              <a:rPr lang="en-US" altLang="en-US" sz="2400" smtClean="0">
                <a:latin typeface="Times New Roman" panose="02020603050405020304" pitchFamily="18" charset="0"/>
              </a:rPr>
              <a:t>: codes are assigned to repetitive words, phrases, or values to reduce the size of the data file. </a:t>
            </a:r>
            <a:endParaRPr lang="en-US" altLang="en-US" sz="2400" b="1" i="1" smtClean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b="1" i="1" smtClean="0">
                <a:latin typeface="Times New Roman" panose="02020603050405020304" pitchFamily="18" charset="0"/>
              </a:rPr>
              <a:t>Lossy compression:</a:t>
            </a:r>
            <a:r>
              <a:rPr lang="en-US" altLang="en-US" sz="2400" b="1" smtClean="0">
                <a:latin typeface="Times New Roman" panose="02020603050405020304" pitchFamily="18" charset="0"/>
              </a:rPr>
              <a:t> </a:t>
            </a:r>
            <a:r>
              <a:rPr lang="en-US" altLang="en-US" sz="2400" smtClean="0">
                <a:latin typeface="Times New Roman" panose="02020603050405020304" pitchFamily="18" charset="0"/>
              </a:rPr>
              <a:t>compress image data by reducing the information, including JPEG format.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Color Images</a:t>
            </a:r>
            <a:endParaRPr lang="en-US" altLang="en-US" sz="2800" smtClean="0">
              <a:latin typeface="Times New Roman" panose="02020603050405020304" pitchFamily="18" charset="0"/>
            </a:endParaRPr>
          </a:p>
        </p:txBody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0772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The image is composed of red, blue, green images, superimposed.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Theoretically, all other hues and color intensities can be recreated by mixing varying levels of these. 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To capture color images, filters are used to separate the light into these three sub-images.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Each one is captured, sampled, and quantized individually. 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To recreate color images, screen is composed of three sets of pixels, interlaced sequentially (RGBRGB...).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Each set of pixels is recreated individually, but simultaneously.</a:t>
            </a:r>
          </a:p>
          <a:p>
            <a:pPr lvl="1" eaLnBrk="1" hangingPunct="1"/>
            <a:r>
              <a:rPr lang="en-US" altLang="en-US" sz="2000" smtClean="0">
                <a:latin typeface="Times New Roman" panose="02020603050405020304" pitchFamily="18" charset="0"/>
              </a:rPr>
              <a:t>Due to the limited spatial resolution of our eyes, we tend to mix the three images together and perceive color images.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Heuristics</a:t>
            </a:r>
            <a:endParaRPr lang="en-US" altLang="en-US" sz="2800" smtClean="0">
              <a:latin typeface="Times New Roman" panose="02020603050405020304" pitchFamily="18" charset="0"/>
            </a:endParaRPr>
          </a:p>
        </p:txBody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A collection of rules of thumb developed for semi-intelligent systems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Enables them to select a predetermined decision from a list based on the current situation.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Mostly a set of IF…THEN statements.</a:t>
            </a:r>
          </a:p>
          <a:p>
            <a:pPr eaLnBrk="1" hangingPunct="1"/>
            <a:r>
              <a:rPr lang="en-US" altLang="en-US" sz="2400" smtClean="0">
                <a:latin typeface="Times New Roman" panose="02020603050405020304" pitchFamily="18" charset="0"/>
              </a:rPr>
              <a:t>Mostly developed by trial and error and experimentation.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100" smtClean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  <a:noFill/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Fourier Transform and Frequency Content of a Signal: Example</a:t>
            </a:r>
          </a:p>
        </p:txBody>
      </p:sp>
      <p:sp>
        <p:nvSpPr>
          <p:cNvPr id="1741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7414" name="Object 5"/>
          <p:cNvGraphicFramePr>
            <a:graphicFrameLocks noChangeAspect="1"/>
          </p:cNvGraphicFramePr>
          <p:nvPr/>
        </p:nvGraphicFramePr>
        <p:xfrm>
          <a:off x="914400" y="2209800"/>
          <a:ext cx="7772400" cy="271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r:id="rId4" imgW="5530670" imgH="1934132" progId="Visio.Drawing.4">
                  <p:embed/>
                </p:oleObj>
              </mc:Choice>
              <mc:Fallback>
                <p:oleObj r:id="rId4" imgW="5530670" imgH="1934132" progId="Visio.Drawing.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209800"/>
                        <a:ext cx="7772400" cy="2716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2688" y="1752600"/>
            <a:ext cx="7772400" cy="4379913"/>
          </a:xfrm>
        </p:spPr>
        <p:txBody>
          <a:bodyPr/>
          <a:lstStyle/>
          <a:p>
            <a:pPr eaLnBrk="1" hangingPunct="1"/>
            <a:r>
              <a:rPr lang="en-US" altLang="en-US" sz="2100" smtClean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9461" name="Object 4"/>
          <p:cNvGraphicFramePr>
            <a:graphicFrameLocks noChangeAspect="1"/>
          </p:cNvGraphicFramePr>
          <p:nvPr/>
        </p:nvGraphicFramePr>
        <p:xfrm>
          <a:off x="2133600" y="1219200"/>
          <a:ext cx="5715000" cy="499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r:id="rId4" imgW="5559674" imgH="4869676" progId="Visio.Drawing.4">
                  <p:embed/>
                </p:oleObj>
              </mc:Choice>
              <mc:Fallback>
                <p:oleObj r:id="rId4" imgW="5559674" imgH="4869676" progId="Visio.Drawing.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219200"/>
                        <a:ext cx="5715000" cy="4991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2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122238"/>
            <a:ext cx="7543800" cy="1227137"/>
          </a:xfrm>
          <a:noFill/>
        </p:spPr>
        <p:txBody>
          <a:bodyPr/>
          <a:lstStyle/>
          <a:p>
            <a:pPr eaLnBrk="1" hangingPunct="1"/>
            <a:r>
              <a:rPr lang="en-US" altLang="en-US" sz="2800" b="0" smtClean="0">
                <a:latin typeface="Times New Roman" panose="02020603050405020304" pitchFamily="18" charset="0"/>
              </a:rPr>
              <a:t>Fourier Transform and Frequency Content of a Signal: Example cont.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963</TotalTime>
  <Words>2554</Words>
  <Application>Microsoft Office PowerPoint</Application>
  <PresentationFormat>On-screen Show (4:3)</PresentationFormat>
  <Paragraphs>440</Paragraphs>
  <Slides>73</Slides>
  <Notes>72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6</vt:i4>
      </vt:variant>
      <vt:variant>
        <vt:lpstr>Slide Titles</vt:lpstr>
      </vt:variant>
      <vt:variant>
        <vt:i4>73</vt:i4>
      </vt:variant>
    </vt:vector>
  </HeadingPairs>
  <TitlesOfParts>
    <vt:vector size="83" baseType="lpstr">
      <vt:lpstr>Arial</vt:lpstr>
      <vt:lpstr>Wingdings</vt:lpstr>
      <vt:lpstr>Times New Roman</vt:lpstr>
      <vt:lpstr>Network</vt:lpstr>
      <vt:lpstr>Microsoft Visio Drawing</vt:lpstr>
      <vt:lpstr>Equation.DSMT4</vt:lpstr>
      <vt:lpstr>Visio.Drawing.4</vt:lpstr>
      <vt:lpstr>Visio.Drawing.6</vt:lpstr>
      <vt:lpstr>MathType 5.0 Equation</vt:lpstr>
      <vt:lpstr>Microsoft Word Document</vt:lpstr>
      <vt:lpstr>PowerPoint Presentation</vt:lpstr>
      <vt:lpstr>PowerPoint Presentation</vt:lpstr>
      <vt:lpstr>Introduction</vt:lpstr>
      <vt:lpstr>Basic Concepts</vt:lpstr>
      <vt:lpstr>Basic Concepts: Cont.</vt:lpstr>
      <vt:lpstr>Basic Concepts: Cont.</vt:lpstr>
      <vt:lpstr>Fourier Transform and Frequency Content of a Signal </vt:lpstr>
      <vt:lpstr>Fourier Transform and Frequency Content of a Signal: Example</vt:lpstr>
      <vt:lpstr>Fourier Transform and Frequency Content of a Signal: Example cont.</vt:lpstr>
      <vt:lpstr>Frequency Content of an Image: Noise, Edges</vt:lpstr>
      <vt:lpstr>Frequency Content of an Image: Noise, Edges</vt:lpstr>
      <vt:lpstr>Resolution and Quantization</vt:lpstr>
      <vt:lpstr>Resolution and Quantization: Cont.</vt:lpstr>
      <vt:lpstr>Sampling Theorem</vt:lpstr>
      <vt:lpstr>Sampling Theorem</vt:lpstr>
      <vt:lpstr>Sampling Theorem: Cont.</vt:lpstr>
      <vt:lpstr>Sampling Theorem: Cont.</vt:lpstr>
      <vt:lpstr>Sampling Theorem: Cont.</vt:lpstr>
      <vt:lpstr>Histogram</vt:lpstr>
      <vt:lpstr>Histogram: Brightness and Contrast</vt:lpstr>
      <vt:lpstr>Thresholding</vt:lpstr>
      <vt:lpstr>Multimodal Thresholds</vt:lpstr>
      <vt:lpstr>Multimodal Thresholds, cont.</vt:lpstr>
      <vt:lpstr>Spatial Domain: Convolution Mask</vt:lpstr>
      <vt:lpstr>Connectivity</vt:lpstr>
      <vt:lpstr>Noise Reduction: Spatial Operations</vt:lpstr>
      <vt:lpstr>Neighborhood Averaging with Convolution Masks</vt:lpstr>
      <vt:lpstr>Image Averaging</vt:lpstr>
      <vt:lpstr>Median Filters</vt:lpstr>
      <vt:lpstr>Median Filters: Cont.</vt:lpstr>
      <vt:lpstr>Edge Detection</vt:lpstr>
      <vt:lpstr>Edge Detection: Cont.</vt:lpstr>
      <vt:lpstr>Edge Detection: Cont.</vt:lpstr>
      <vt:lpstr>Edge Detection: Cont.</vt:lpstr>
      <vt:lpstr>Edge detection: Cont.</vt:lpstr>
      <vt:lpstr>Edge Detection: Cont.</vt:lpstr>
      <vt:lpstr>Edge Detection : Cont.</vt:lpstr>
      <vt:lpstr>Edge Detection: Cont.</vt:lpstr>
      <vt:lpstr>Other Effects with High-Pass Filters</vt:lpstr>
      <vt:lpstr>Hough Transform</vt:lpstr>
      <vt:lpstr>Hough Transform: Cont.</vt:lpstr>
      <vt:lpstr>Hough Transform: Cont.</vt:lpstr>
      <vt:lpstr>Segmentation</vt:lpstr>
      <vt:lpstr>Segmentation by Region Growing/Splitting</vt:lpstr>
      <vt:lpstr>Segmentation: Cont.</vt:lpstr>
      <vt:lpstr>Segmentation: Cont.</vt:lpstr>
      <vt:lpstr>Binary Morphology Operations</vt:lpstr>
      <vt:lpstr>Binary Morphology: Cont.</vt:lpstr>
      <vt:lpstr>Binary Morphology: Cont.</vt:lpstr>
      <vt:lpstr>Thickening Operation</vt:lpstr>
      <vt:lpstr>Dilation</vt:lpstr>
      <vt:lpstr>Erosion</vt:lpstr>
      <vt:lpstr>Skeletonization</vt:lpstr>
      <vt:lpstr>Skeletonization: Cont.</vt:lpstr>
      <vt:lpstr>Other Operations</vt:lpstr>
      <vt:lpstr>Image Analysis</vt:lpstr>
      <vt:lpstr>Object Recognition by Features</vt:lpstr>
      <vt:lpstr>Moments</vt:lpstr>
      <vt:lpstr>Moments: Cont.</vt:lpstr>
      <vt:lpstr>Moments: Cont.</vt:lpstr>
      <vt:lpstr>Other Techniques</vt:lpstr>
      <vt:lpstr>Depth Measurement with Vision Systems</vt:lpstr>
      <vt:lpstr>Stereo Imaging</vt:lpstr>
      <vt:lpstr>Depth measurement using stereo images</vt:lpstr>
      <vt:lpstr>Depth measurement using stereo images: Cont.</vt:lpstr>
      <vt:lpstr>Specialized Lighting</vt:lpstr>
      <vt:lpstr>Image Data Compression: Intraframe Spatial Domain Techniques</vt:lpstr>
      <vt:lpstr>Image Data Compression: Intraframe Spatial Domain Techniques: Cont.</vt:lpstr>
      <vt:lpstr>Image Data Compression: Intraframe Spatial Domain Techniques: Cont.</vt:lpstr>
      <vt:lpstr>Image Data Compression: Interframe Coding</vt:lpstr>
      <vt:lpstr>Compression Techniques</vt:lpstr>
      <vt:lpstr>Color Images</vt:lpstr>
      <vt:lpstr>Heuristics</vt:lpstr>
    </vt:vector>
  </TitlesOfParts>
  <Company>Cal Poly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Information Technology Services</dc:creator>
  <cp:lastModifiedBy>Tesfaye Meberate</cp:lastModifiedBy>
  <cp:revision>28</cp:revision>
  <dcterms:created xsi:type="dcterms:W3CDTF">2010-07-26T23:20:07Z</dcterms:created>
  <dcterms:modified xsi:type="dcterms:W3CDTF">2020-04-27T06:41:58Z</dcterms:modified>
</cp:coreProperties>
</file>