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9" r:id="rId4"/>
    <p:sldId id="258" r:id="rId5"/>
    <p:sldId id="260" r:id="rId6"/>
    <p:sldId id="267" r:id="rId7"/>
    <p:sldId id="261" r:id="rId8"/>
    <p:sldId id="262" r:id="rId9"/>
    <p:sldId id="263" r:id="rId10"/>
    <p:sldId id="264" r:id="rId11"/>
    <p:sldId id="265" r:id="rId12"/>
    <p:sldId id="266" r:id="rId13"/>
    <p:sldId id="268" r:id="rId14"/>
    <p:sldId id="269" r:id="rId15"/>
    <p:sldId id="270" r:id="rId16"/>
    <p:sldId id="273" r:id="rId17"/>
    <p:sldId id="274" r:id="rId18"/>
    <p:sldId id="280" r:id="rId19"/>
    <p:sldId id="281" r:id="rId20"/>
    <p:sldId id="282" r:id="rId21"/>
    <p:sldId id="285" r:id="rId22"/>
    <p:sldId id="275" r:id="rId23"/>
    <p:sldId id="283" r:id="rId24"/>
    <p:sldId id="284" r:id="rId25"/>
    <p:sldId id="286" r:id="rId26"/>
    <p:sldId id="287" r:id="rId27"/>
    <p:sldId id="276" r:id="rId28"/>
    <p:sldId id="288" r:id="rId29"/>
    <p:sldId id="289" r:id="rId30"/>
    <p:sldId id="290" r:id="rId31"/>
    <p:sldId id="291" r:id="rId32"/>
    <p:sldId id="292" r:id="rId33"/>
    <p:sldId id="277" r:id="rId34"/>
    <p:sldId id="293" r:id="rId35"/>
    <p:sldId id="272" r:id="rId36"/>
    <p:sldId id="278" r:id="rId37"/>
    <p:sldId id="294" r:id="rId38"/>
    <p:sldId id="295" r:id="rId39"/>
    <p:sldId id="271" r:id="rId40"/>
    <p:sldId id="27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42"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115A6F-C37A-4B3B-9E16-213889E3E2B2}" type="datetimeFigureOut">
              <a:rPr lang="en-US" smtClean="0"/>
              <a:pPr/>
              <a:t>4/28/2020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5BB5D4-A7BB-444A-BDEF-97F76C56BF40}" type="slidenum">
              <a:rPr lang="en-US" smtClean="0"/>
              <a:pPr/>
              <a:t>‹#›</a:t>
            </a:fld>
            <a:endParaRPr lang="en-US"/>
          </a:p>
        </p:txBody>
      </p:sp>
    </p:spTree>
    <p:extLst>
      <p:ext uri="{BB962C8B-B14F-4D97-AF65-F5344CB8AC3E}">
        <p14:creationId xmlns:p14="http://schemas.microsoft.com/office/powerpoint/2010/main" val="1933105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F859BD-2390-44A8-B647-D6FF18B30B40}"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1F75A-9FB5-44B4-97B6-F45FFCFA0B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F859BD-2390-44A8-B647-D6FF18B30B40}"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1F75A-9FB5-44B4-97B6-F45FFCFA0B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F859BD-2390-44A8-B647-D6FF18B30B40}"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1F75A-9FB5-44B4-97B6-F45FFCFA0B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F859BD-2390-44A8-B647-D6FF18B30B40}"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1F75A-9FB5-44B4-97B6-F45FFCFA0B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F859BD-2390-44A8-B647-D6FF18B30B40}"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1F75A-9FB5-44B4-97B6-F45FFCFA0B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F859BD-2390-44A8-B647-D6FF18B30B40}"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1F75A-9FB5-44B4-97B6-F45FFCFA0B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F859BD-2390-44A8-B647-D6FF18B30B40}" type="datetimeFigureOut">
              <a:rPr lang="en-US" smtClean="0"/>
              <a:pPr/>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21F75A-9FB5-44B4-97B6-F45FFCFA0B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F859BD-2390-44A8-B647-D6FF18B30B40}" type="datetimeFigureOut">
              <a:rPr lang="en-US" smtClean="0"/>
              <a:pPr/>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21F75A-9FB5-44B4-97B6-F45FFCFA0B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859BD-2390-44A8-B647-D6FF18B30B40}" type="datetimeFigureOut">
              <a:rPr lang="en-US" smtClean="0"/>
              <a:pPr/>
              <a:t>4/28/2020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21F75A-9FB5-44B4-97B6-F45FFCFA0B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F859BD-2390-44A8-B647-D6FF18B30B40}"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1F75A-9FB5-44B4-97B6-F45FFCFA0B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F859BD-2390-44A8-B647-D6FF18B30B40}"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1F75A-9FB5-44B4-97B6-F45FFCFA0B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859BD-2390-44A8-B647-D6FF18B30B40}" type="datetimeFigureOut">
              <a:rPr lang="en-US" smtClean="0"/>
              <a:pPr/>
              <a:t>4/28/2020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1F75A-9FB5-44B4-97B6-F45FFCFA0B9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239000" cy="400050"/>
          </a:xfrm>
          <a:prstGeom prst="rect">
            <a:avLst/>
          </a:prstGeom>
          <a:noFill/>
          <a:ln w="9525">
            <a:noFill/>
            <a:miter lim="800000"/>
            <a:headEnd/>
            <a:tailEnd/>
          </a:ln>
        </p:spPr>
        <p:txBody>
          <a:bodyPr wrap="square">
            <a:spAutoFit/>
          </a:bodyPr>
          <a:lstStyle/>
          <a:p>
            <a:r>
              <a:rPr lang="en-US" sz="2000" b="1" dirty="0" smtClean="0">
                <a:latin typeface="Kokila" pitchFamily="34" charset="0"/>
              </a:rPr>
              <a:t>ECEG-4251,Power </a:t>
            </a:r>
            <a:r>
              <a:rPr lang="en-US" sz="2000" b="1" dirty="0">
                <a:latin typeface="Kokila" pitchFamily="34" charset="0"/>
              </a:rPr>
              <a:t>System Planning and </a:t>
            </a:r>
            <a:r>
              <a:rPr lang="en-US" sz="2000" b="1" dirty="0" smtClean="0">
                <a:latin typeface="Kokila" pitchFamily="34" charset="0"/>
              </a:rPr>
              <a:t>Management</a:t>
            </a:r>
            <a:endParaRPr lang="en-US" sz="2000" dirty="0">
              <a:latin typeface="Kokila" pitchFamily="34" charset="0"/>
            </a:endParaRPr>
          </a:p>
        </p:txBody>
      </p:sp>
      <p:sp>
        <p:nvSpPr>
          <p:cNvPr id="6" name="Title 1"/>
          <p:cNvSpPr txBox="1">
            <a:spLocks/>
          </p:cNvSpPr>
          <p:nvPr/>
        </p:nvSpPr>
        <p:spPr>
          <a:xfrm>
            <a:off x="152400" y="1371600"/>
            <a:ext cx="8839200" cy="2133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Lucida Handwriting" pitchFamily="66" charset="0"/>
                <a:ea typeface="+mj-ea"/>
                <a:cs typeface="+mj-cs"/>
              </a:rPr>
              <a:t>Lecture  </a:t>
            </a:r>
            <a:r>
              <a:rPr kumimoji="0" lang="en-US" sz="3200" b="0" i="0" u="none" strike="noStrike" kern="1200" cap="none" spc="0" normalizeH="0" baseline="0" noProof="0" dirty="0" smtClean="0">
                <a:ln>
                  <a:noFill/>
                </a:ln>
                <a:solidFill>
                  <a:schemeClr val="tx1"/>
                </a:solidFill>
                <a:effectLst/>
                <a:uLnTx/>
                <a:uFillTx/>
                <a:latin typeface="Lucida Handwriting" pitchFamily="66" charset="0"/>
                <a:ea typeface="+mj-ea"/>
                <a:cs typeface="+mj-cs"/>
              </a:rPr>
              <a:t>3</a:t>
            </a:r>
            <a:endParaRPr kumimoji="0" lang="en-US" sz="3200" b="0" i="0" u="none" strike="noStrike" kern="1200" cap="none" spc="0" normalizeH="0" baseline="0" noProof="0" dirty="0" smtClean="0">
              <a:ln>
                <a:noFill/>
              </a:ln>
              <a:solidFill>
                <a:schemeClr val="tx1"/>
              </a:solidFill>
              <a:effectLst/>
              <a:uLnTx/>
              <a:uFillTx/>
              <a:latin typeface="Lucida Handwriting" pitchFamily="66"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Lucida Handwriting" pitchFamily="66" charset="0"/>
                <a:ea typeface="+mj-ea"/>
                <a:cs typeface="+mj-cs"/>
              </a:rPr>
              <a:t>Transmission and Distribution Planning and Design</a:t>
            </a:r>
            <a:endParaRPr kumimoji="0" lang="en-US" sz="3200" b="0" i="0" u="none" strike="noStrike" kern="1200" cap="none" spc="0" normalizeH="0" baseline="0" noProof="0" dirty="0" smtClean="0">
              <a:ln>
                <a:noFill/>
              </a:ln>
              <a:solidFill>
                <a:schemeClr val="tx1"/>
              </a:solidFill>
              <a:effectLst/>
              <a:uLnTx/>
              <a:uFillTx/>
              <a:latin typeface="Arial Rounded MT Bold" pitchFamily="34" charset="0"/>
              <a:ea typeface="+mj-ea"/>
              <a:cs typeface="+mj-cs"/>
            </a:endParaRPr>
          </a:p>
        </p:txBody>
      </p:sp>
      <p:sp>
        <p:nvSpPr>
          <p:cNvPr id="7" name="Rectangle 6"/>
          <p:cNvSpPr/>
          <p:nvPr/>
        </p:nvSpPr>
        <p:spPr>
          <a:xfrm>
            <a:off x="1181100" y="4191000"/>
            <a:ext cx="7658100" cy="1846659"/>
          </a:xfrm>
          <a:prstGeom prst="rect">
            <a:avLst/>
          </a:prstGeom>
        </p:spPr>
        <p:txBody>
          <a:bodyPr wrap="square">
            <a:spAutoFit/>
          </a:bodyPr>
          <a:lstStyle/>
          <a:p>
            <a:r>
              <a:rPr lang="en-US" sz="1900" b="1" i="1" dirty="0" smtClean="0"/>
              <a:t>Instructor: </a:t>
            </a:r>
            <a:r>
              <a:rPr lang="en-US" sz="1900" dirty="0" err="1" smtClean="0"/>
              <a:t>Yalew</a:t>
            </a:r>
            <a:r>
              <a:rPr lang="en-US" sz="1900" dirty="0" smtClean="0"/>
              <a:t> </a:t>
            </a:r>
            <a:r>
              <a:rPr lang="en-US" sz="1900" dirty="0" err="1" smtClean="0"/>
              <a:t>Gebru</a:t>
            </a:r>
            <a:r>
              <a:rPr lang="en-US" sz="1900" dirty="0" smtClean="0"/>
              <a:t> (MSc</a:t>
            </a:r>
            <a:r>
              <a:rPr lang="en-US" sz="1900" dirty="0"/>
              <a:t>.)</a:t>
            </a:r>
          </a:p>
          <a:p>
            <a:r>
              <a:rPr lang="en-US" sz="1900" dirty="0" smtClean="0"/>
              <a:t>	 </a:t>
            </a:r>
            <a:r>
              <a:rPr lang="en-US" sz="1900" dirty="0"/>
              <a:t>School of Electrical </a:t>
            </a:r>
            <a:r>
              <a:rPr lang="en-US" sz="1900" dirty="0" smtClean="0"/>
              <a:t>&amp; Computer Engineering 	   </a:t>
            </a:r>
            <a:endParaRPr lang="en-US" sz="1900" dirty="0" smtClean="0"/>
          </a:p>
          <a:p>
            <a:r>
              <a:rPr lang="en-US" sz="1900" dirty="0"/>
              <a:t> </a:t>
            </a:r>
            <a:r>
              <a:rPr lang="en-US" sz="1900" dirty="0" smtClean="0"/>
              <a:t>                </a:t>
            </a:r>
            <a:r>
              <a:rPr lang="en-US" sz="1900" dirty="0" smtClean="0"/>
              <a:t> </a:t>
            </a:r>
            <a:r>
              <a:rPr lang="en-US" sz="1900" dirty="0"/>
              <a:t>I</a:t>
            </a:r>
            <a:r>
              <a:rPr lang="en-US" sz="1900" dirty="0" smtClean="0"/>
              <a:t>nstitute of Technology </a:t>
            </a:r>
            <a:endParaRPr lang="en-US" sz="1900" dirty="0"/>
          </a:p>
          <a:p>
            <a:r>
              <a:rPr lang="en-US" sz="1900" dirty="0" smtClean="0"/>
              <a:t>	</a:t>
            </a:r>
            <a:r>
              <a:rPr lang="en-US" sz="1900" dirty="0" smtClean="0"/>
              <a:t> Debre Markos University</a:t>
            </a:r>
            <a:endParaRPr lang="en-US" sz="1900" dirty="0" smtClean="0"/>
          </a:p>
          <a:p>
            <a:r>
              <a:rPr lang="en-US" sz="1900" dirty="0"/>
              <a:t> </a:t>
            </a:r>
            <a:r>
              <a:rPr lang="en-US" sz="1900" dirty="0" smtClean="0"/>
              <a:t>                 </a:t>
            </a:r>
            <a:r>
              <a:rPr lang="en-US" sz="1900" dirty="0" err="1" smtClean="0"/>
              <a:t>P.O.Box</a:t>
            </a:r>
            <a:r>
              <a:rPr lang="en-US" sz="1900" dirty="0" smtClean="0"/>
              <a:t> 269, Debre Markos, </a:t>
            </a:r>
            <a:r>
              <a:rPr lang="en-US" sz="1900" dirty="0"/>
              <a:t>Ethiopia</a:t>
            </a:r>
          </a:p>
          <a:p>
            <a:r>
              <a:rPr lang="en-US" sz="1900" dirty="0" smtClean="0"/>
              <a:t>	 </a:t>
            </a:r>
            <a:r>
              <a:rPr lang="en-US" sz="1900" dirty="0" smtClean="0"/>
              <a:t>E-mail</a:t>
            </a:r>
            <a:r>
              <a:rPr lang="en-US" sz="1900" dirty="0"/>
              <a:t>: </a:t>
            </a:r>
            <a:r>
              <a:rPr lang="en-US" sz="1900" dirty="0" smtClean="0"/>
              <a:t>yalew1404@gmail.com </a:t>
            </a:r>
            <a:endParaRPr lang="en-US" sz="1900" dirty="0" smtClean="0"/>
          </a:p>
        </p:txBody>
      </p:sp>
      <p:sp>
        <p:nvSpPr>
          <p:cNvPr id="8" name="Rectangle 7"/>
          <p:cNvSpPr/>
          <p:nvPr/>
        </p:nvSpPr>
        <p:spPr>
          <a:xfrm>
            <a:off x="7315200" y="6248400"/>
            <a:ext cx="1752632" cy="369332"/>
          </a:xfrm>
          <a:prstGeom prst="rect">
            <a:avLst/>
          </a:prstGeom>
        </p:spPr>
        <p:txBody>
          <a:bodyPr wrap="square">
            <a:spAutoFit/>
          </a:bodyPr>
          <a:lstStyle/>
          <a:p>
            <a:fld id="{7679D5D1-837E-48FB-A935-6F684E23F56F}" type="datetime3">
              <a:rPr lang="en-US" b="1" i="1" smtClean="0"/>
              <a:t>28 April 2020</a:t>
            </a:fld>
            <a:endParaRPr lang="en-US"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620000" cy="400110"/>
          </a:xfrm>
          <a:prstGeom prst="rect">
            <a:avLst/>
          </a:prstGeom>
          <a:noFill/>
          <a:ln w="9525">
            <a:noFill/>
            <a:miter lim="800000"/>
            <a:headEnd/>
            <a:tailEnd/>
          </a:ln>
        </p:spPr>
        <p:txBody>
          <a:bodyPr wrap="square">
            <a:spAutoFit/>
          </a:bodyPr>
          <a:lstStyle/>
          <a:p>
            <a:r>
              <a:rPr lang="en-US" sz="2000" b="1" dirty="0" smtClean="0">
                <a:latin typeface="Kokila" pitchFamily="34" charset="0"/>
              </a:rPr>
              <a:t>ECEG-4251,Power </a:t>
            </a:r>
            <a:r>
              <a:rPr lang="en-US" sz="2000" b="1" dirty="0">
                <a:latin typeface="Kokila" pitchFamily="34" charset="0"/>
              </a:rPr>
              <a:t>System Planning and </a:t>
            </a:r>
            <a:r>
              <a:rPr lang="en-US" sz="2000" b="1" dirty="0" smtClean="0">
                <a:latin typeface="Kokila" pitchFamily="34" charset="0"/>
              </a:rPr>
              <a:t>Management</a:t>
            </a:r>
            <a:endParaRPr lang="en-US" sz="2000" dirty="0">
              <a:latin typeface="Kokila" pitchFamily="34" charset="0"/>
            </a:endParaRPr>
          </a:p>
        </p:txBody>
      </p:sp>
      <p:sp>
        <p:nvSpPr>
          <p:cNvPr id="6" name="Rectangle 1"/>
          <p:cNvSpPr>
            <a:spLocks noChangeArrowheads="1"/>
          </p:cNvSpPr>
          <p:nvPr/>
        </p:nvSpPr>
        <p:spPr bwMode="ltGray">
          <a:xfrm>
            <a:off x="171450" y="1146175"/>
            <a:ext cx="8667750" cy="5178425"/>
          </a:xfrm>
          <a:prstGeom prst="rect">
            <a:avLst/>
          </a:prstGeom>
          <a:noFill/>
          <a:ln w="9525" cap="flat" cmpd="sng">
            <a:noFill/>
            <a:prstDash val="solid"/>
            <a:miter lim="800000"/>
            <a:headEnd/>
            <a:tailEnd/>
          </a:ln>
          <a:effectLst/>
        </p:spPr>
        <p:txBody>
          <a:bodyPr anchor="ctr">
            <a:spAutoFit/>
          </a:bodyPr>
          <a:lstStyle/>
          <a:p>
            <a:pPr algn="just" eaLnBrk="0" hangingPunct="0">
              <a:defRPr/>
            </a:pPr>
            <a:r>
              <a:rPr lang="en-AU" sz="2000" dirty="0">
                <a:latin typeface="Calibri" pitchFamily="34" charset="0"/>
                <a:ea typeface="Calibri" pitchFamily="34" charset="0"/>
                <a:cs typeface="Times New Roman" pitchFamily="18" charset="0"/>
              </a:rPr>
              <a:t>Transmission lines are classified in to </a:t>
            </a:r>
            <a:r>
              <a:rPr lang="en-AU" sz="2000" b="1" i="1" dirty="0">
                <a:latin typeface="Calibri" pitchFamily="34" charset="0"/>
                <a:ea typeface="Calibri" pitchFamily="34" charset="0"/>
                <a:cs typeface="Times New Roman" pitchFamily="18" charset="0"/>
              </a:rPr>
              <a:t>short, medium and long</a:t>
            </a:r>
            <a:r>
              <a:rPr lang="en-AU" sz="2000" b="1" dirty="0">
                <a:latin typeface="Calibri" pitchFamily="34" charset="0"/>
                <a:ea typeface="Calibri" pitchFamily="34" charset="0"/>
                <a:cs typeface="Times New Roman" pitchFamily="18" charset="0"/>
              </a:rPr>
              <a:t> </a:t>
            </a:r>
            <a:r>
              <a:rPr lang="en-AU" sz="2000" dirty="0">
                <a:latin typeface="Calibri" pitchFamily="34" charset="0"/>
                <a:ea typeface="Calibri" pitchFamily="34" charset="0"/>
                <a:cs typeface="Times New Roman" pitchFamily="18" charset="0"/>
              </a:rPr>
              <a:t>groups according to the </a:t>
            </a:r>
            <a:r>
              <a:rPr lang="en-AU" sz="2000" b="1" i="1" dirty="0">
                <a:latin typeface="Calibri" pitchFamily="34" charset="0"/>
                <a:ea typeface="Calibri" pitchFamily="34" charset="0"/>
                <a:cs typeface="Times New Roman" pitchFamily="18" charset="0"/>
              </a:rPr>
              <a:t>length of the transmission lines</a:t>
            </a:r>
            <a:r>
              <a:rPr lang="en-AU" sz="2000" dirty="0">
                <a:latin typeface="Calibri" pitchFamily="34" charset="0"/>
                <a:ea typeface="Calibri" pitchFamily="34" charset="0"/>
                <a:cs typeface="Times New Roman" pitchFamily="18" charset="0"/>
              </a:rPr>
              <a:t>. The performance of one or more of the parameters of a line is governed by its length and conductor configuration.</a:t>
            </a:r>
          </a:p>
          <a:p>
            <a:pPr algn="just" eaLnBrk="0" hangingPunct="0">
              <a:defRPr/>
            </a:pPr>
            <a:endParaRPr lang="en-AU" sz="900" dirty="0">
              <a:latin typeface="Calibri" pitchFamily="34" charset="0"/>
              <a:ea typeface="Calibri" pitchFamily="34" charset="0"/>
              <a:cs typeface="Times New Roman" pitchFamily="18" charset="0"/>
            </a:endParaRPr>
          </a:p>
          <a:p>
            <a:pPr algn="just" eaLnBrk="0" hangingPunct="0">
              <a:defRPr/>
            </a:pPr>
            <a:r>
              <a:rPr lang="en-AU" sz="2000" dirty="0">
                <a:latin typeface="Calibri" pitchFamily="34" charset="0"/>
                <a:ea typeface="Calibri" pitchFamily="34" charset="0"/>
                <a:cs typeface="Times New Roman" pitchFamily="18" charset="0"/>
              </a:rPr>
              <a:t>For overhead lines up to </a:t>
            </a:r>
            <a:r>
              <a:rPr lang="en-AU" sz="2000" b="1" i="1" dirty="0">
                <a:latin typeface="Calibri" pitchFamily="34" charset="0"/>
                <a:ea typeface="Calibri" pitchFamily="34" charset="0"/>
                <a:cs typeface="Times New Roman" pitchFamily="18" charset="0"/>
              </a:rPr>
              <a:t>80 km </a:t>
            </a:r>
            <a:r>
              <a:rPr lang="en-AU" sz="2000" dirty="0">
                <a:latin typeface="Calibri" pitchFamily="34" charset="0"/>
                <a:ea typeface="Calibri" pitchFamily="34" charset="0"/>
                <a:cs typeface="Times New Roman" pitchFamily="18" charset="0"/>
              </a:rPr>
              <a:t>the </a:t>
            </a:r>
            <a:r>
              <a:rPr lang="en-AU" sz="2000" i="1" dirty="0">
                <a:latin typeface="Calibri" pitchFamily="34" charset="0"/>
                <a:ea typeface="Calibri" pitchFamily="34" charset="0"/>
                <a:cs typeface="Times New Roman" pitchFamily="18" charset="0"/>
              </a:rPr>
              <a:t>capacitance C and shunt conductance G </a:t>
            </a:r>
            <a:r>
              <a:rPr lang="en-AU" sz="2000" dirty="0">
                <a:latin typeface="Calibri" pitchFamily="34" charset="0"/>
                <a:ea typeface="Calibri" pitchFamily="34" charset="0"/>
                <a:cs typeface="Times New Roman" pitchFamily="18" charset="0"/>
              </a:rPr>
              <a:t>are negligibly small but for cable lines where the distance between the conductors is small, the effect of capacitance can not ignored. All low-voltage overhead lines having lengths up to 80 km are generally classified as </a:t>
            </a:r>
            <a:r>
              <a:rPr lang="en-AU" sz="2000" b="1" i="1" dirty="0">
                <a:latin typeface="Calibri" pitchFamily="34" charset="0"/>
                <a:ea typeface="Calibri" pitchFamily="34" charset="0"/>
                <a:cs typeface="Times New Roman" pitchFamily="18" charset="0"/>
              </a:rPr>
              <a:t>Short lin</a:t>
            </a:r>
            <a:r>
              <a:rPr lang="en-AU" sz="2000" b="1" dirty="0">
                <a:latin typeface="Calibri" pitchFamily="34" charset="0"/>
                <a:ea typeface="Calibri" pitchFamily="34" charset="0"/>
                <a:cs typeface="Times New Roman" pitchFamily="18" charset="0"/>
              </a:rPr>
              <a:t>es. </a:t>
            </a:r>
          </a:p>
          <a:p>
            <a:pPr algn="just" eaLnBrk="0" hangingPunct="0">
              <a:defRPr/>
            </a:pPr>
            <a:endParaRPr lang="en-AU" sz="1050" b="1" dirty="0">
              <a:latin typeface="Calibri" pitchFamily="34" charset="0"/>
              <a:ea typeface="Calibri" pitchFamily="34" charset="0"/>
              <a:cs typeface="Times New Roman" pitchFamily="18" charset="0"/>
            </a:endParaRPr>
          </a:p>
          <a:p>
            <a:pPr algn="just" eaLnBrk="0" hangingPunct="0">
              <a:defRPr/>
            </a:pPr>
            <a:r>
              <a:rPr lang="en-AU" sz="2000" dirty="0">
                <a:latin typeface="Calibri" pitchFamily="34" charset="0"/>
                <a:ea typeface="Calibri" pitchFamily="34" charset="0"/>
                <a:cs typeface="Times New Roman" pitchFamily="18" charset="0"/>
              </a:rPr>
              <a:t>The lines ranging in length from </a:t>
            </a:r>
            <a:r>
              <a:rPr lang="en-AU" sz="2000" b="1" i="1" dirty="0">
                <a:latin typeface="Calibri" pitchFamily="34" charset="0"/>
                <a:ea typeface="Calibri" pitchFamily="34" charset="0"/>
                <a:cs typeface="Times New Roman" pitchFamily="18" charset="0"/>
              </a:rPr>
              <a:t>80 to 240 km</a:t>
            </a:r>
            <a:r>
              <a:rPr lang="en-AU" sz="2000" dirty="0">
                <a:latin typeface="Calibri" pitchFamily="34" charset="0"/>
                <a:ea typeface="Calibri" pitchFamily="34" charset="0"/>
                <a:cs typeface="Times New Roman" pitchFamily="18" charset="0"/>
              </a:rPr>
              <a:t> are termed as </a:t>
            </a:r>
            <a:r>
              <a:rPr lang="en-AU" sz="2000" b="1" i="1" dirty="0">
                <a:latin typeface="Calibri" pitchFamily="34" charset="0"/>
                <a:ea typeface="Calibri" pitchFamily="34" charset="0"/>
                <a:cs typeface="Times New Roman" pitchFamily="18" charset="0"/>
              </a:rPr>
              <a:t>Medium or moderately long lines</a:t>
            </a:r>
            <a:r>
              <a:rPr lang="en-AU" sz="2000" dirty="0">
                <a:latin typeface="Calibri" pitchFamily="34" charset="0"/>
                <a:ea typeface="Calibri" pitchFamily="34" charset="0"/>
                <a:cs typeface="Times New Roman" pitchFamily="18" charset="0"/>
              </a:rPr>
              <a:t>. For these lines, the capacitance of the line cannot be neglected and it’s considered to be lumped at one or more points of the line. The effect of capacitance is more at higher frequency. The leakage </a:t>
            </a:r>
            <a:r>
              <a:rPr lang="en-AU" sz="2000" i="1" dirty="0">
                <a:latin typeface="Calibri" pitchFamily="34" charset="0"/>
                <a:ea typeface="Calibri" pitchFamily="34" charset="0"/>
                <a:cs typeface="Times New Roman" pitchFamily="18" charset="0"/>
              </a:rPr>
              <a:t>conductance</a:t>
            </a:r>
            <a:r>
              <a:rPr lang="en-AU" sz="2000" dirty="0">
                <a:latin typeface="Calibri" pitchFamily="34" charset="0"/>
                <a:ea typeface="Calibri" pitchFamily="34" charset="0"/>
                <a:cs typeface="Times New Roman" pitchFamily="18" charset="0"/>
              </a:rPr>
              <a:t> or </a:t>
            </a:r>
            <a:r>
              <a:rPr lang="en-AU" sz="2000" dirty="0" err="1">
                <a:latin typeface="Calibri" pitchFamily="34" charset="0"/>
                <a:ea typeface="Calibri" pitchFamily="34" charset="0"/>
                <a:cs typeface="Times New Roman" pitchFamily="18" charset="0"/>
              </a:rPr>
              <a:t>leakance</a:t>
            </a:r>
            <a:r>
              <a:rPr lang="en-AU" sz="2000" dirty="0">
                <a:latin typeface="Calibri" pitchFamily="34" charset="0"/>
                <a:ea typeface="Calibri" pitchFamily="34" charset="0"/>
                <a:cs typeface="Times New Roman" pitchFamily="18" charset="0"/>
              </a:rPr>
              <a:t> is neglected. </a:t>
            </a:r>
          </a:p>
          <a:p>
            <a:pPr algn="just" eaLnBrk="0" hangingPunct="0">
              <a:defRPr/>
            </a:pPr>
            <a:endParaRPr lang="en-AU" sz="1050" dirty="0">
              <a:latin typeface="Calibri" pitchFamily="34" charset="0"/>
              <a:ea typeface="Calibri" pitchFamily="34" charset="0"/>
              <a:cs typeface="Times New Roman" pitchFamily="18" charset="0"/>
            </a:endParaRPr>
          </a:p>
          <a:p>
            <a:pPr algn="just" eaLnBrk="0" hangingPunct="0">
              <a:defRPr/>
            </a:pPr>
            <a:r>
              <a:rPr lang="en-AU" sz="2000" dirty="0">
                <a:latin typeface="Calibri" pitchFamily="34" charset="0"/>
                <a:ea typeface="Calibri" pitchFamily="34" charset="0"/>
                <a:cs typeface="Times New Roman" pitchFamily="18" charset="0"/>
              </a:rPr>
              <a:t>The term </a:t>
            </a:r>
            <a:r>
              <a:rPr lang="en-AU" sz="2000" b="1" i="1" dirty="0">
                <a:latin typeface="Calibri" pitchFamily="34" charset="0"/>
                <a:ea typeface="Calibri" pitchFamily="34" charset="0"/>
                <a:cs typeface="Times New Roman" pitchFamily="18" charset="0"/>
              </a:rPr>
              <a:t>Long line</a:t>
            </a:r>
            <a:r>
              <a:rPr lang="en-AU" sz="2000" i="1" dirty="0">
                <a:latin typeface="Calibri" pitchFamily="34" charset="0"/>
                <a:ea typeface="Calibri" pitchFamily="34" charset="0"/>
                <a:cs typeface="Times New Roman" pitchFamily="18" charset="0"/>
              </a:rPr>
              <a:t> </a:t>
            </a:r>
            <a:r>
              <a:rPr lang="en-AU" sz="2000" dirty="0">
                <a:latin typeface="Calibri" pitchFamily="34" charset="0"/>
                <a:ea typeface="Calibri" pitchFamily="34" charset="0"/>
                <a:cs typeface="Times New Roman" pitchFamily="18" charset="0"/>
              </a:rPr>
              <a:t>refers to a line having its length </a:t>
            </a:r>
            <a:r>
              <a:rPr lang="en-AU" sz="2000" b="1" i="1" dirty="0">
                <a:latin typeface="Calibri" pitchFamily="34" charset="0"/>
                <a:ea typeface="Calibri" pitchFamily="34" charset="0"/>
                <a:cs typeface="Times New Roman" pitchFamily="18" charset="0"/>
              </a:rPr>
              <a:t>more than 240 km</a:t>
            </a:r>
            <a:r>
              <a:rPr lang="en-AU" sz="2000" dirty="0">
                <a:latin typeface="Calibri" pitchFamily="34" charset="0"/>
                <a:ea typeface="Calibri" pitchFamily="34" charset="0"/>
                <a:cs typeface="Times New Roman" pitchFamily="18" charset="0"/>
              </a:rPr>
              <a:t>. The long line treatment takes </a:t>
            </a:r>
            <a:r>
              <a:rPr lang="en-AU" sz="2000" b="1" i="1" dirty="0">
                <a:latin typeface="Calibri" pitchFamily="34" charset="0"/>
                <a:ea typeface="Calibri" pitchFamily="34" charset="0"/>
                <a:cs typeface="Times New Roman" pitchFamily="18" charset="0"/>
              </a:rPr>
              <a:t>all the four parameters </a:t>
            </a:r>
            <a:r>
              <a:rPr lang="en-AU" sz="2000" i="1" dirty="0">
                <a:latin typeface="Calibri" pitchFamily="34" charset="0"/>
                <a:ea typeface="Calibri" pitchFamily="34" charset="0"/>
                <a:cs typeface="Times New Roman" pitchFamily="18" charset="0"/>
              </a:rPr>
              <a:t>in to account </a:t>
            </a:r>
            <a:r>
              <a:rPr lang="en-AU" sz="2000" dirty="0">
                <a:latin typeface="Calibri" pitchFamily="34" charset="0"/>
                <a:ea typeface="Calibri" pitchFamily="34" charset="0"/>
                <a:cs typeface="Times New Roman" pitchFamily="18" charset="0"/>
              </a:rPr>
              <a:t>and allows for the fact that they are distributed uniformly over the entire length of the line.</a:t>
            </a:r>
            <a:endParaRPr lang="en-AU"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772400" cy="400110"/>
          </a:xfrm>
          <a:prstGeom prst="rect">
            <a:avLst/>
          </a:prstGeom>
          <a:noFill/>
          <a:ln w="9525">
            <a:noFill/>
            <a:miter lim="800000"/>
            <a:headEnd/>
            <a:tailEnd/>
          </a:ln>
        </p:spPr>
        <p:txBody>
          <a:bodyPr wrap="square">
            <a:spAutoFit/>
          </a:bodyPr>
          <a:lstStyle/>
          <a:p>
            <a:r>
              <a:rPr lang="en-US" sz="2000" b="1" dirty="0" smtClean="0"/>
              <a:t>ECEG-4251,T </a:t>
            </a:r>
            <a:r>
              <a:rPr lang="en-US" sz="2000" b="1" dirty="0" smtClean="0"/>
              <a:t>&amp; D Planning – </a:t>
            </a:r>
            <a:r>
              <a:rPr lang="en-US" sz="2000" b="1" i="1" dirty="0" smtClean="0">
                <a:solidFill>
                  <a:srgbClr val="FF0000"/>
                </a:solidFill>
              </a:rPr>
              <a:t>Transmission Line Voltage Selection</a:t>
            </a:r>
            <a:endParaRPr lang="en-US" sz="2000" i="1" dirty="0">
              <a:solidFill>
                <a:srgbClr val="FF0000"/>
              </a:solidFill>
            </a:endParaRPr>
          </a:p>
        </p:txBody>
      </p:sp>
      <p:sp>
        <p:nvSpPr>
          <p:cNvPr id="6" name="Rectangle 1"/>
          <p:cNvSpPr>
            <a:spLocks noChangeArrowheads="1"/>
          </p:cNvSpPr>
          <p:nvPr/>
        </p:nvSpPr>
        <p:spPr bwMode="ltGray">
          <a:xfrm>
            <a:off x="246062" y="1066800"/>
            <a:ext cx="8593138" cy="5324475"/>
          </a:xfrm>
          <a:prstGeom prst="rect">
            <a:avLst/>
          </a:prstGeom>
          <a:noFill/>
          <a:ln w="9525">
            <a:noFill/>
            <a:miter lim="800000"/>
            <a:headEnd/>
            <a:tailEnd/>
          </a:ln>
        </p:spPr>
        <p:txBody>
          <a:bodyPr anchor="ctr">
            <a:spAutoFit/>
          </a:bodyPr>
          <a:lstStyle/>
          <a:p>
            <a:pPr algn="just" eaLnBrk="0" hangingPunct="0"/>
            <a:r>
              <a:rPr lang="en-AU" sz="2000" dirty="0">
                <a:latin typeface="Calibri" pitchFamily="34" charset="0"/>
                <a:ea typeface="Calibri" pitchFamily="34" charset="0"/>
                <a:cs typeface="Times New Roman" pitchFamily="18" charset="0"/>
              </a:rPr>
              <a:t>We also distinguish five types of power transmission lines according to their voltage class:</a:t>
            </a:r>
            <a:endParaRPr lang="en-US" sz="2000" dirty="0">
              <a:ea typeface="Calibri" pitchFamily="34" charset="0"/>
              <a:cs typeface="Times New Roman" pitchFamily="18" charset="0"/>
            </a:endParaRPr>
          </a:p>
          <a:p>
            <a:pPr lvl="1" algn="just" eaLnBrk="0" hangingPunct="0">
              <a:buFont typeface="Symbol" pitchFamily="18" charset="2"/>
              <a:buChar char=""/>
            </a:pPr>
            <a:r>
              <a:rPr lang="en-AU" sz="2000" b="1" dirty="0">
                <a:latin typeface="Calibri" pitchFamily="34" charset="0"/>
                <a:ea typeface="Calibri" pitchFamily="34" charset="0"/>
                <a:cs typeface="Times New Roman" pitchFamily="18" charset="0"/>
              </a:rPr>
              <a:t>Low-voltage (LV) lines </a:t>
            </a:r>
            <a:r>
              <a:rPr lang="en-AU" sz="2000" dirty="0">
                <a:latin typeface="Calibri" pitchFamily="34" charset="0"/>
                <a:ea typeface="Calibri" pitchFamily="34" charset="0"/>
                <a:cs typeface="Times New Roman" pitchFamily="18" charset="0"/>
              </a:rPr>
              <a:t>provide power to buildings, factories, and houses to drive motors, electric stoves, lamps, heaters, and air conditioners. The lines are insulated conductors, usually made of aluminium, often extending from a local pole-mounted distribution transformer to the service entrance of the consumer.</a:t>
            </a:r>
            <a:endParaRPr lang="en-US" sz="2000" dirty="0"/>
          </a:p>
          <a:p>
            <a:pPr lvl="1" algn="just" eaLnBrk="0" hangingPunct="0">
              <a:buFont typeface="Symbol" pitchFamily="18" charset="2"/>
              <a:buChar char=""/>
            </a:pPr>
            <a:r>
              <a:rPr lang="en-AU" sz="2000" b="1" dirty="0">
                <a:latin typeface="Calibri" pitchFamily="34" charset="0"/>
                <a:cs typeface="Calibri" pitchFamily="34" charset="0"/>
              </a:rPr>
              <a:t>Medium-Voltage (MV) lines </a:t>
            </a:r>
            <a:r>
              <a:rPr lang="en-AU" sz="2000" dirty="0">
                <a:latin typeface="Calibri" pitchFamily="34" charset="0"/>
                <a:cs typeface="Calibri" pitchFamily="34" charset="0"/>
              </a:rPr>
              <a:t>tie the load centres to one of the many substations of a utility company. The voltage is usually between 2.4 kV and 69 kV. Such medium voltage radial distribution systems are preferred in larger cities. The radial systems spread out like fingers from one or more substations to feed power to various load centres such as shopping centres and campuses.</a:t>
            </a:r>
            <a:endParaRPr lang="en-US" sz="2000" dirty="0"/>
          </a:p>
          <a:p>
            <a:pPr lvl="1" algn="just" eaLnBrk="0" hangingPunct="0">
              <a:buFont typeface="Symbol" pitchFamily="18" charset="2"/>
              <a:buChar char=""/>
            </a:pPr>
            <a:r>
              <a:rPr lang="en-AU" sz="2000" b="1" dirty="0">
                <a:latin typeface="Calibri" pitchFamily="34" charset="0"/>
                <a:cs typeface="Calibri" pitchFamily="34" charset="0"/>
              </a:rPr>
              <a:t>High-Voltage (HV) lines </a:t>
            </a:r>
            <a:r>
              <a:rPr lang="en-AU" sz="2000" dirty="0">
                <a:latin typeface="Calibri" pitchFamily="34" charset="0"/>
                <a:cs typeface="Calibri" pitchFamily="34" charset="0"/>
              </a:rPr>
              <a:t>connect the main substations to the generation stations; connect two isolated sub-transmission systems or two separate generation stations. The lines are composed of aerial conductors or underground cables operating at voltage range from 69 kV to 230 kV levels.</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6" name="Content Placeholder 2"/>
          <p:cNvSpPr txBox="1">
            <a:spLocks/>
          </p:cNvSpPr>
          <p:nvPr/>
        </p:nvSpPr>
        <p:spPr>
          <a:xfrm>
            <a:off x="0" y="990600"/>
            <a:ext cx="5372100" cy="4718050"/>
          </a:xfrm>
          <a:prstGeom prst="rect">
            <a:avLst/>
          </a:prstGeom>
        </p:spPr>
        <p:txBody>
          <a:bodyPr vert="horz" lIns="91440" tIns="45720" rIns="91440" bIns="45720" rtlCol="0">
            <a:normAutofit/>
          </a:bodyPr>
          <a:lstStyle/>
          <a:p>
            <a:pPr marL="457200" marR="0" lvl="1" indent="0" algn="just" defTabSz="914400" rtl="0" eaLnBrk="1" fontAlgn="auto" latinLnBrk="0" hangingPunct="1">
              <a:lnSpc>
                <a:spcPct val="100000"/>
              </a:lnSpc>
              <a:spcBef>
                <a:spcPct val="0"/>
              </a:spcBef>
              <a:spcAft>
                <a:spcPts val="0"/>
              </a:spcAft>
              <a:buClrTx/>
              <a:buSzTx/>
              <a:buFont typeface="Symbol" pitchFamily="18" charset="2"/>
              <a:buChar char=""/>
              <a:tabLst/>
              <a:defRPr/>
            </a:pPr>
            <a:endParaRPr kumimoji="0" lang="en-AU" sz="2000" b="1" i="0" u="none" strike="noStrike" kern="1200" cap="none" spc="0" normalizeH="0" baseline="0" noProof="0" dirty="0" smtClean="0">
              <a:ln>
                <a:noFill/>
              </a:ln>
              <a:effectLst/>
              <a:uLnTx/>
              <a:uFillTx/>
              <a:latin typeface="Calibri" pitchFamily="34" charset="0"/>
              <a:ea typeface="Calibri" pitchFamily="34" charset="0"/>
              <a:cs typeface="Times New Roman" pitchFamily="18" charset="0"/>
            </a:endParaRPr>
          </a:p>
          <a:p>
            <a:pPr marL="457200" marR="0" lvl="1" indent="0" algn="just" defTabSz="914400" rtl="0" eaLnBrk="1" fontAlgn="auto" latinLnBrk="0" hangingPunct="1">
              <a:lnSpc>
                <a:spcPct val="100000"/>
              </a:lnSpc>
              <a:spcBef>
                <a:spcPct val="0"/>
              </a:spcBef>
              <a:spcAft>
                <a:spcPts val="0"/>
              </a:spcAft>
              <a:buClrTx/>
              <a:buSzTx/>
              <a:buFont typeface="Symbol" pitchFamily="18" charset="2"/>
              <a:buChar char=""/>
              <a:tabLst/>
              <a:defRPr/>
            </a:pPr>
            <a:r>
              <a:rPr kumimoji="0" lang="en-AU" sz="2000" b="1" i="0" u="none" strike="noStrike" kern="1200" cap="none" spc="0" normalizeH="0" baseline="0" noProof="0" dirty="0" smtClean="0">
                <a:ln>
                  <a:noFill/>
                </a:ln>
                <a:effectLst/>
                <a:uLnTx/>
                <a:uFillTx/>
                <a:latin typeface="Calibri" pitchFamily="34" charset="0"/>
                <a:ea typeface="Calibri" pitchFamily="34" charset="0"/>
                <a:cs typeface="Times New Roman" pitchFamily="18" charset="0"/>
              </a:rPr>
              <a:t>Extra-high-Voltage (EHV) lines</a:t>
            </a:r>
            <a:r>
              <a:rPr kumimoji="0" lang="en-AU" sz="2000" b="0" i="0" u="none" strike="noStrike" kern="1200" cap="none" spc="0" normalizeH="0" baseline="0" noProof="0" dirty="0" smtClean="0">
                <a:ln>
                  <a:noFill/>
                </a:ln>
                <a:effectLst/>
                <a:uLnTx/>
                <a:uFillTx/>
                <a:latin typeface="Calibri" pitchFamily="34" charset="0"/>
                <a:ea typeface="Calibri" pitchFamily="34" charset="0"/>
                <a:cs typeface="Times New Roman" pitchFamily="18" charset="0"/>
              </a:rPr>
              <a:t> are used when generating stations are very far from the load centres. These lines are put in separate class because of their special electrical properties. Such lines operate at voltage levels of 230 kV to 760 kV and may be used for long transmission lines.</a:t>
            </a:r>
            <a:endParaRPr kumimoji="0" lang="en-US" sz="2000" b="0" i="0" u="none" strike="noStrike" kern="1200" cap="none" spc="0" normalizeH="0" baseline="0" noProof="0" dirty="0" smtClean="0">
              <a:ln>
                <a:noFill/>
              </a:ln>
              <a:effectLst/>
              <a:uLnTx/>
              <a:uFillTx/>
              <a:latin typeface="Times New Roman" pitchFamily="18" charset="0"/>
              <a:ea typeface="+mn-ea"/>
              <a:cs typeface="+mn-cs"/>
            </a:endParaRPr>
          </a:p>
          <a:p>
            <a:pPr marL="457200" marR="0" lvl="1" indent="0" algn="just" defTabSz="914400" rtl="0" eaLnBrk="1" fontAlgn="auto" latinLnBrk="0" hangingPunct="1">
              <a:lnSpc>
                <a:spcPct val="100000"/>
              </a:lnSpc>
              <a:spcBef>
                <a:spcPct val="0"/>
              </a:spcBef>
              <a:spcAft>
                <a:spcPts val="0"/>
              </a:spcAft>
              <a:buClrTx/>
              <a:buSzTx/>
              <a:buFont typeface="Symbol" pitchFamily="18" charset="2"/>
              <a:buChar char=""/>
              <a:tabLst/>
              <a:defRPr/>
            </a:pPr>
            <a:r>
              <a:rPr kumimoji="0" lang="en-AU" sz="2000" b="1" i="0" u="none" strike="noStrike" kern="1200" cap="none" spc="0" normalizeH="0" baseline="0" noProof="0" dirty="0" smtClean="0">
                <a:ln>
                  <a:noFill/>
                </a:ln>
                <a:effectLst/>
                <a:uLnTx/>
                <a:uFillTx/>
                <a:latin typeface="Calibri" pitchFamily="34" charset="0"/>
                <a:ea typeface="Calibri" pitchFamily="34" charset="0"/>
                <a:cs typeface="Times New Roman" pitchFamily="18" charset="0"/>
              </a:rPr>
              <a:t>Ultra-high-Voltage (UHV)</a:t>
            </a:r>
            <a:r>
              <a:rPr kumimoji="0" lang="en-AU" sz="2000" b="0" i="0" u="none" strike="noStrike" kern="1200" cap="none" spc="0" normalizeH="0" baseline="0" noProof="0" dirty="0" smtClean="0">
                <a:ln>
                  <a:noFill/>
                </a:ln>
                <a:effectLst/>
                <a:uLnTx/>
                <a:uFillTx/>
                <a:latin typeface="Calibri" pitchFamily="34" charset="0"/>
                <a:ea typeface="Calibri" pitchFamily="34" charset="0"/>
                <a:cs typeface="Times New Roman" pitchFamily="18" charset="0"/>
              </a:rPr>
              <a:t> lines transfer bulk electrical energy from remote large scale power stations to the extra-high or high voltage substations. The voltage above 760 kV is called Ultra high voltages (UHV).</a:t>
            </a:r>
            <a:endParaRPr kumimoji="0" lang="en-AU" sz="2000" b="0" i="0" u="none" strike="noStrike" kern="1200" cap="none" spc="0" normalizeH="0" baseline="0" noProof="0" dirty="0" smtClean="0">
              <a:ln>
                <a:noFill/>
              </a:ln>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mn-lt"/>
              <a:ea typeface="+mn-ea"/>
              <a:cs typeface="+mn-cs"/>
            </a:endParaRPr>
          </a:p>
        </p:txBody>
      </p:sp>
      <p:pic>
        <p:nvPicPr>
          <p:cNvPr id="7" name="Picture 3"/>
          <p:cNvPicPr>
            <a:picLocks noChangeAspect="1" noChangeArrowheads="1"/>
          </p:cNvPicPr>
          <p:nvPr/>
        </p:nvPicPr>
        <p:blipFill>
          <a:blip r:embed="rId2"/>
          <a:srcRect/>
          <a:stretch>
            <a:fillRect/>
          </a:stretch>
        </p:blipFill>
        <p:spPr bwMode="auto">
          <a:xfrm>
            <a:off x="5503863" y="1106488"/>
            <a:ext cx="3335337" cy="4302125"/>
          </a:xfrm>
          <a:prstGeom prst="rect">
            <a:avLst/>
          </a:prstGeom>
          <a:noFill/>
          <a:ln w="9525">
            <a:noFill/>
            <a:miter lim="800000"/>
            <a:headEnd/>
            <a:tailEnd/>
          </a:ln>
        </p:spPr>
      </p:pic>
      <p:sp>
        <p:nvSpPr>
          <p:cNvPr id="8" name="Rectangle 6"/>
          <p:cNvSpPr>
            <a:spLocks noChangeArrowheads="1"/>
          </p:cNvSpPr>
          <p:nvPr/>
        </p:nvSpPr>
        <p:spPr bwMode="auto">
          <a:xfrm>
            <a:off x="381000" y="381000"/>
            <a:ext cx="7772400" cy="400110"/>
          </a:xfrm>
          <a:prstGeom prst="rect">
            <a:avLst/>
          </a:prstGeom>
          <a:noFill/>
          <a:ln w="9525">
            <a:noFill/>
            <a:miter lim="800000"/>
            <a:headEnd/>
            <a:tailEnd/>
          </a:ln>
        </p:spPr>
        <p:txBody>
          <a:bodyPr wrap="square">
            <a:spAutoFit/>
          </a:bodyPr>
          <a:lstStyle/>
          <a:p>
            <a:r>
              <a:rPr lang="en-US" sz="2000" b="1" dirty="0" smtClean="0"/>
              <a:t>ECEG-4251,T </a:t>
            </a:r>
            <a:r>
              <a:rPr lang="en-US" sz="2000" b="1" dirty="0" smtClean="0"/>
              <a:t>&amp; D Planning – </a:t>
            </a:r>
            <a:r>
              <a:rPr lang="en-US" sz="2000" b="1" i="1" dirty="0" smtClean="0">
                <a:solidFill>
                  <a:srgbClr val="FF0000"/>
                </a:solidFill>
              </a:rPr>
              <a:t>Transmission Line Voltage Selection</a:t>
            </a:r>
            <a:endParaRPr lang="en-US" sz="2000" i="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6" name="Rectangle 2"/>
          <p:cNvSpPr>
            <a:spLocks noChangeArrowheads="1"/>
          </p:cNvSpPr>
          <p:nvPr/>
        </p:nvSpPr>
        <p:spPr bwMode="ltGray">
          <a:xfrm>
            <a:off x="457200" y="1066800"/>
            <a:ext cx="8067675" cy="5016500"/>
          </a:xfrm>
          <a:prstGeom prst="rect">
            <a:avLst/>
          </a:prstGeom>
          <a:noFill/>
          <a:ln w="9525">
            <a:noFill/>
            <a:miter lim="800000"/>
            <a:headEnd/>
            <a:tailEnd/>
          </a:ln>
        </p:spPr>
        <p:txBody>
          <a:bodyPr anchor="ctr">
            <a:spAutoFit/>
          </a:bodyPr>
          <a:lstStyle/>
          <a:p>
            <a:pPr algn="just" eaLnBrk="0" hangingPunct="0"/>
            <a:r>
              <a:rPr lang="en-AU" sz="2000" dirty="0">
                <a:latin typeface="Calibri" pitchFamily="34" charset="0"/>
                <a:ea typeface="Calibri" pitchFamily="34" charset="0"/>
                <a:cs typeface="Times New Roman" pitchFamily="18" charset="0"/>
              </a:rPr>
              <a:t>The system voltage very much affects the capital cost of a transmission line. The weight of conductor material, the efficiency of the line, the voltage drop in the line and the system stability depend upon the system voltage. The choice of voltage, therefore, becomes a major factor in the line design.</a:t>
            </a:r>
            <a:endParaRPr lang="en-US" sz="2000" dirty="0">
              <a:ea typeface="Calibri" pitchFamily="34" charset="0"/>
              <a:cs typeface="Times New Roman" pitchFamily="18" charset="0"/>
            </a:endParaRPr>
          </a:p>
          <a:p>
            <a:pPr algn="just" eaLnBrk="0" hangingPunct="0"/>
            <a:r>
              <a:rPr lang="en-AU" sz="2000" dirty="0">
                <a:latin typeface="Calibri" pitchFamily="34" charset="0"/>
                <a:ea typeface="Calibri" pitchFamily="34" charset="0"/>
                <a:cs typeface="Times New Roman" pitchFamily="18" charset="0"/>
              </a:rPr>
              <a:t> Consider an n-phase system of transmission, let</a:t>
            </a:r>
          </a:p>
          <a:p>
            <a:pPr algn="just" eaLnBrk="0" hangingPunct="0"/>
            <a:endParaRPr lang="en-US" sz="2000" dirty="0">
              <a:ea typeface="Calibri" pitchFamily="34" charset="0"/>
              <a:cs typeface="Times New Roman" pitchFamily="18" charset="0"/>
            </a:endParaRPr>
          </a:p>
          <a:p>
            <a:pPr algn="just" eaLnBrk="0" hangingPunct="0"/>
            <a:r>
              <a:rPr lang="en-AU" sz="2000" dirty="0">
                <a:latin typeface="Calibri" pitchFamily="34" charset="0"/>
                <a:ea typeface="Calibri" pitchFamily="34" charset="0"/>
                <a:cs typeface="Times New Roman" pitchFamily="18" charset="0"/>
              </a:rPr>
              <a:t>P = power to be transmitted per phase in watts,</a:t>
            </a:r>
            <a:endParaRPr lang="en-US" sz="2000" dirty="0">
              <a:ea typeface="Calibri" pitchFamily="34" charset="0"/>
              <a:cs typeface="Times New Roman" pitchFamily="18" charset="0"/>
            </a:endParaRPr>
          </a:p>
          <a:p>
            <a:pPr algn="just" eaLnBrk="0" hangingPunct="0"/>
            <a:r>
              <a:rPr lang="en-AU" sz="2000" dirty="0">
                <a:latin typeface="Calibri" pitchFamily="34" charset="0"/>
                <a:ea typeface="Calibri" pitchFamily="34" charset="0"/>
                <a:cs typeface="Times New Roman" pitchFamily="18" charset="0"/>
              </a:rPr>
              <a:t>V = Voltage to neutral in volts,</a:t>
            </a:r>
            <a:endParaRPr lang="en-US" sz="2000" dirty="0">
              <a:ea typeface="Calibri" pitchFamily="34" charset="0"/>
              <a:cs typeface="Times New Roman" pitchFamily="18" charset="0"/>
            </a:endParaRPr>
          </a:p>
          <a:p>
            <a:pPr algn="just" eaLnBrk="0" hangingPunct="0"/>
            <a:r>
              <a:rPr lang="en-AU" sz="2000" dirty="0">
                <a:latin typeface="Calibri" pitchFamily="34" charset="0"/>
                <a:ea typeface="Calibri" pitchFamily="34" charset="0"/>
                <a:cs typeface="Times New Roman" pitchFamily="18" charset="0"/>
              </a:rPr>
              <a:t>I = current in each phase in amperes,</a:t>
            </a:r>
            <a:endParaRPr lang="en-US" sz="2000" dirty="0">
              <a:ea typeface="Calibri" pitchFamily="34" charset="0"/>
              <a:cs typeface="Times New Roman" pitchFamily="18" charset="0"/>
            </a:endParaRPr>
          </a:p>
          <a:p>
            <a:pPr algn="just" eaLnBrk="0" hangingPunct="0"/>
            <a:r>
              <a:rPr lang="en-AU" sz="2000" dirty="0">
                <a:latin typeface="Calibri" pitchFamily="34" charset="0"/>
                <a:ea typeface="Calibri" pitchFamily="34" charset="0"/>
                <a:cs typeface="Times New Roman" pitchFamily="18" charset="0"/>
              </a:rPr>
              <a:t>L = length of the line in meters,</a:t>
            </a:r>
            <a:endParaRPr lang="en-US" sz="2000" dirty="0">
              <a:ea typeface="Calibri" pitchFamily="34" charset="0"/>
              <a:cs typeface="Times New Roman" pitchFamily="18" charset="0"/>
            </a:endParaRPr>
          </a:p>
          <a:p>
            <a:pPr algn="just" eaLnBrk="0" hangingPunct="0"/>
            <a:r>
              <a:rPr lang="en-AU" sz="2000" dirty="0">
                <a:latin typeface="Calibri" pitchFamily="34" charset="0"/>
                <a:ea typeface="Calibri" pitchFamily="34" charset="0"/>
                <a:cs typeface="Times New Roman" pitchFamily="18" charset="0"/>
              </a:rPr>
              <a:t>A = cross-sectional area of each conductor in m2,</a:t>
            </a:r>
            <a:endParaRPr lang="en-US" sz="2000" dirty="0">
              <a:ea typeface="Calibri" pitchFamily="34" charset="0"/>
              <a:cs typeface="Times New Roman" pitchFamily="18" charset="0"/>
            </a:endParaRPr>
          </a:p>
          <a:p>
            <a:pPr algn="just" eaLnBrk="0" hangingPunct="0"/>
            <a:r>
              <a:rPr lang="en-AU" sz="2000" dirty="0">
                <a:latin typeface="Calibri" pitchFamily="34" charset="0"/>
                <a:ea typeface="Calibri" pitchFamily="34" charset="0"/>
                <a:cs typeface="Times New Roman" pitchFamily="18" charset="0"/>
              </a:rPr>
              <a:t>ρ = Specific resistance of the conductor material in ohm-m,</a:t>
            </a:r>
            <a:endParaRPr lang="en-US" sz="2000" dirty="0">
              <a:ea typeface="Calibri" pitchFamily="34" charset="0"/>
              <a:cs typeface="Times New Roman" pitchFamily="18" charset="0"/>
            </a:endParaRPr>
          </a:p>
          <a:p>
            <a:pPr algn="just" eaLnBrk="0" hangingPunct="0"/>
            <a:r>
              <a:rPr lang="en-AU" sz="2000" dirty="0">
                <a:latin typeface="Calibri" pitchFamily="34" charset="0"/>
                <a:ea typeface="Calibri" pitchFamily="34" charset="0"/>
                <a:cs typeface="Times New Roman" pitchFamily="18" charset="0"/>
              </a:rPr>
              <a:t>R = resistance of each conductor in ohms,</a:t>
            </a:r>
            <a:endParaRPr lang="en-US" sz="2000" dirty="0">
              <a:ea typeface="Calibri" pitchFamily="34" charset="0"/>
              <a:cs typeface="Times New Roman" pitchFamily="18" charset="0"/>
            </a:endParaRPr>
          </a:p>
          <a:p>
            <a:pPr algn="just" eaLnBrk="0" hangingPunct="0"/>
            <a:r>
              <a:rPr lang="en-AU" sz="2000" dirty="0">
                <a:latin typeface="Calibri" pitchFamily="34" charset="0"/>
                <a:ea typeface="Calibri" pitchFamily="34" charset="0"/>
                <a:cs typeface="Times New Roman" pitchFamily="18" charset="0"/>
              </a:rPr>
              <a:t>α = Current density in A/m2, and</a:t>
            </a:r>
          </a:p>
          <a:p>
            <a:pPr algn="just" eaLnBrk="0" hangingPunct="0"/>
            <a:r>
              <a:rPr lang="en-AU" sz="2000" dirty="0">
                <a:ea typeface="Calibri" pitchFamily="34" charset="0"/>
                <a:cs typeface="Times New Roman" pitchFamily="18" charset="0"/>
              </a:rPr>
              <a:t>        = power factor of the load.</a:t>
            </a:r>
            <a:endParaRPr lang="en-US" sz="2000" dirty="0">
              <a:ea typeface="Calibri" pitchFamily="34" charset="0"/>
              <a:cs typeface="Times New Roman" pitchFamily="18" charset="0"/>
            </a:endParaRPr>
          </a:p>
          <a:p>
            <a:pPr algn="just" eaLnBrk="0" hangingPunct="0"/>
            <a:endParaRPr lang="en-US" sz="2000" dirty="0">
              <a:ea typeface="Calibri" pitchFamily="34" charset="0"/>
              <a:cs typeface="Times New Roman" pitchFamily="18" charset="0"/>
            </a:endParaRPr>
          </a:p>
        </p:txBody>
      </p:sp>
      <p:sp>
        <p:nvSpPr>
          <p:cNvPr id="7" name="Rectangle 6"/>
          <p:cNvSpPr>
            <a:spLocks noChangeArrowheads="1"/>
          </p:cNvSpPr>
          <p:nvPr/>
        </p:nvSpPr>
        <p:spPr bwMode="auto">
          <a:xfrm>
            <a:off x="381000" y="381000"/>
            <a:ext cx="7772400" cy="400110"/>
          </a:xfrm>
          <a:prstGeom prst="rect">
            <a:avLst/>
          </a:prstGeom>
          <a:noFill/>
          <a:ln w="9525">
            <a:noFill/>
            <a:miter lim="800000"/>
            <a:headEnd/>
            <a:tailEnd/>
          </a:ln>
        </p:spPr>
        <p:txBody>
          <a:bodyPr wrap="square">
            <a:spAutoFit/>
          </a:bodyPr>
          <a:lstStyle/>
          <a:p>
            <a:r>
              <a:rPr lang="en-US" sz="2000" b="1" dirty="0" smtClean="0"/>
              <a:t>ECEG-4251,T </a:t>
            </a:r>
            <a:r>
              <a:rPr lang="en-US" sz="2000" b="1" dirty="0" smtClean="0"/>
              <a:t>&amp; D Planning – </a:t>
            </a:r>
            <a:r>
              <a:rPr lang="en-US" sz="2000" b="1" i="1" dirty="0" smtClean="0">
                <a:solidFill>
                  <a:srgbClr val="FF0000"/>
                </a:solidFill>
              </a:rPr>
              <a:t>Transmission Line Voltage Selection</a:t>
            </a:r>
            <a:endParaRPr lang="en-US" sz="2000" i="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6" name="Rectangle 6"/>
          <p:cNvSpPr>
            <a:spLocks noChangeArrowheads="1"/>
          </p:cNvSpPr>
          <p:nvPr/>
        </p:nvSpPr>
        <p:spPr bwMode="auto">
          <a:xfrm>
            <a:off x="381000" y="381000"/>
            <a:ext cx="7772400" cy="400110"/>
          </a:xfrm>
          <a:prstGeom prst="rect">
            <a:avLst/>
          </a:prstGeom>
          <a:noFill/>
          <a:ln w="9525">
            <a:noFill/>
            <a:miter lim="800000"/>
            <a:headEnd/>
            <a:tailEnd/>
          </a:ln>
        </p:spPr>
        <p:txBody>
          <a:bodyPr wrap="square">
            <a:spAutoFit/>
          </a:bodyPr>
          <a:lstStyle/>
          <a:p>
            <a:r>
              <a:rPr lang="en-US" sz="2000" b="1" dirty="0" smtClean="0"/>
              <a:t>ECEG-4251,T </a:t>
            </a:r>
            <a:r>
              <a:rPr lang="en-US" sz="2000" b="1" dirty="0" smtClean="0"/>
              <a:t>&amp; D Planning – </a:t>
            </a:r>
            <a:r>
              <a:rPr lang="en-US" sz="2000" b="1" i="1" dirty="0" smtClean="0">
                <a:solidFill>
                  <a:srgbClr val="FF0000"/>
                </a:solidFill>
              </a:rPr>
              <a:t>Transmission Line Voltage Selection</a:t>
            </a:r>
            <a:endParaRPr lang="en-US" sz="2000" i="1" dirty="0">
              <a:solidFill>
                <a:srgbClr val="FF0000"/>
              </a:solidFill>
            </a:endParaRPr>
          </a:p>
        </p:txBody>
      </p:sp>
      <p:pic>
        <p:nvPicPr>
          <p:cNvPr id="7" name="Picture 3"/>
          <p:cNvPicPr>
            <a:picLocks noChangeAspect="1" noChangeArrowheads="1"/>
          </p:cNvPicPr>
          <p:nvPr/>
        </p:nvPicPr>
        <p:blipFill>
          <a:blip r:embed="rId2"/>
          <a:srcRect/>
          <a:stretch>
            <a:fillRect/>
          </a:stretch>
        </p:blipFill>
        <p:spPr bwMode="ltGray">
          <a:xfrm>
            <a:off x="152401" y="914400"/>
            <a:ext cx="88392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6" name="Rectangle 6"/>
          <p:cNvSpPr>
            <a:spLocks noChangeArrowheads="1"/>
          </p:cNvSpPr>
          <p:nvPr/>
        </p:nvSpPr>
        <p:spPr bwMode="auto">
          <a:xfrm>
            <a:off x="381000" y="381000"/>
            <a:ext cx="7772400" cy="400110"/>
          </a:xfrm>
          <a:prstGeom prst="rect">
            <a:avLst/>
          </a:prstGeom>
          <a:noFill/>
          <a:ln w="9525">
            <a:noFill/>
            <a:miter lim="800000"/>
            <a:headEnd/>
            <a:tailEnd/>
          </a:ln>
        </p:spPr>
        <p:txBody>
          <a:bodyPr wrap="square">
            <a:spAutoFit/>
          </a:bodyPr>
          <a:lstStyle/>
          <a:p>
            <a:r>
              <a:rPr lang="en-US" sz="2000" b="1" dirty="0" smtClean="0"/>
              <a:t>ECEG-4251,T </a:t>
            </a:r>
            <a:r>
              <a:rPr lang="en-US" sz="2000" b="1" dirty="0" smtClean="0"/>
              <a:t>&amp; D Planning – </a:t>
            </a:r>
            <a:r>
              <a:rPr lang="en-US" sz="2000" b="1" i="1" dirty="0" smtClean="0">
                <a:solidFill>
                  <a:srgbClr val="FF0000"/>
                </a:solidFill>
              </a:rPr>
              <a:t>Transmission Line Voltage Selection</a:t>
            </a:r>
            <a:endParaRPr lang="en-US" sz="2000" i="1" dirty="0">
              <a:solidFill>
                <a:srgbClr val="FF0000"/>
              </a:solidFill>
            </a:endParaRPr>
          </a:p>
        </p:txBody>
      </p:sp>
      <p:pic>
        <p:nvPicPr>
          <p:cNvPr id="7" name="Picture 2"/>
          <p:cNvPicPr>
            <a:picLocks noChangeAspect="1" noChangeArrowheads="1"/>
          </p:cNvPicPr>
          <p:nvPr/>
        </p:nvPicPr>
        <p:blipFill>
          <a:blip r:embed="rId2"/>
          <a:srcRect/>
          <a:stretch>
            <a:fillRect/>
          </a:stretch>
        </p:blipFill>
        <p:spPr bwMode="ltGray">
          <a:xfrm>
            <a:off x="228600" y="914400"/>
            <a:ext cx="8915400" cy="5781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772400" cy="400110"/>
          </a:xfrm>
          <a:prstGeom prst="rect">
            <a:avLst/>
          </a:prstGeom>
          <a:noFill/>
          <a:ln w="9525">
            <a:noFill/>
            <a:miter lim="800000"/>
            <a:headEnd/>
            <a:tailEnd/>
          </a:ln>
        </p:spPr>
        <p:txBody>
          <a:bodyPr wrap="square">
            <a:spAutoFit/>
          </a:bodyPr>
          <a:lstStyle/>
          <a:p>
            <a:r>
              <a:rPr lang="en-US" sz="2000" b="1" dirty="0" smtClean="0"/>
              <a:t>ECEG-4251,T </a:t>
            </a:r>
            <a:r>
              <a:rPr lang="en-US" sz="2000" b="1" dirty="0" smtClean="0"/>
              <a:t>&amp; D Planning </a:t>
            </a:r>
            <a:endParaRPr lang="en-US" sz="2000" i="1" dirty="0">
              <a:solidFill>
                <a:srgbClr val="FF0000"/>
              </a:solidFill>
            </a:endParaRPr>
          </a:p>
        </p:txBody>
      </p:sp>
      <p:sp>
        <p:nvSpPr>
          <p:cNvPr id="7169" name="Rectangle 1"/>
          <p:cNvSpPr>
            <a:spLocks noChangeArrowheads="1"/>
          </p:cNvSpPr>
          <p:nvPr/>
        </p:nvSpPr>
        <p:spPr bwMode="auto">
          <a:xfrm>
            <a:off x="-152400" y="1066800"/>
            <a:ext cx="7620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Pct val="100000"/>
              <a:tabLst/>
            </a:pPr>
            <a:r>
              <a:rPr kumimoji="0" lang="en-AU"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3.2</a:t>
            </a:r>
            <a:r>
              <a:rPr kumimoji="0" lang="en-AU" sz="24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AU"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EHVAC and HVDC Transmission Systems</a:t>
            </a:r>
            <a:endParaRPr kumimoji="0" lang="en-A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457200" y="1865055"/>
            <a:ext cx="8305800" cy="2862322"/>
          </a:xfrm>
          <a:prstGeom prst="rect">
            <a:avLst/>
          </a:prstGeom>
        </p:spPr>
        <p:txBody>
          <a:bodyPr wrap="square">
            <a:spAutoFit/>
          </a:bodyPr>
          <a:lstStyle/>
          <a:p>
            <a:pPr algn="just"/>
            <a:r>
              <a:rPr lang="en-AU" sz="2000" dirty="0" smtClean="0"/>
              <a:t>With tremendous growth in power transmission, there is an essential need for installation, commissioning and operation of extra high voltage AC (EHV AC) and high voltage DC (HVDC) transmission. </a:t>
            </a:r>
          </a:p>
          <a:p>
            <a:pPr algn="just"/>
            <a:endParaRPr lang="en-AU" sz="2000" dirty="0" smtClean="0"/>
          </a:p>
          <a:p>
            <a:pPr algn="just"/>
            <a:r>
              <a:rPr lang="en-AU" sz="2000" dirty="0" smtClean="0"/>
              <a:t>It is advantageous to have high voltage transmission lines because of </a:t>
            </a:r>
            <a:r>
              <a:rPr lang="en-AU" sz="2000" b="1" i="1" dirty="0" smtClean="0">
                <a:solidFill>
                  <a:srgbClr val="FF0000"/>
                </a:solidFill>
              </a:rPr>
              <a:t>lower loss and facility to have bulk power transmitted over long distances</a:t>
            </a:r>
            <a:r>
              <a:rPr lang="en-AU" sz="2000" dirty="0" smtClean="0"/>
              <a:t>. HVDC transmission system acts as a highly reliable asynchronous link between two grids and when operated in conjunction with EHV AC lines, the overall stability is improved. </a:t>
            </a:r>
            <a:endParaRPr lang="en-US" sz="2000" dirty="0"/>
          </a:p>
        </p:txBody>
      </p:sp>
      <p:sp>
        <p:nvSpPr>
          <p:cNvPr id="7" name="Rectangle 6"/>
          <p:cNvSpPr/>
          <p:nvPr/>
        </p:nvSpPr>
        <p:spPr>
          <a:xfrm>
            <a:off x="457200" y="4778514"/>
            <a:ext cx="8229600" cy="707886"/>
          </a:xfrm>
          <a:prstGeom prst="rect">
            <a:avLst/>
          </a:prstGeom>
        </p:spPr>
        <p:txBody>
          <a:bodyPr wrap="square">
            <a:spAutoFit/>
          </a:bodyPr>
          <a:lstStyle/>
          <a:p>
            <a:pPr algn="just"/>
            <a:r>
              <a:rPr lang="en-AU" sz="2000" dirty="0" smtClean="0"/>
              <a:t>The power transmission lines are usually operated in the </a:t>
            </a:r>
            <a:r>
              <a:rPr lang="en-AU" sz="2000" i="1" dirty="0" smtClean="0">
                <a:solidFill>
                  <a:srgbClr val="FF0000"/>
                </a:solidFill>
              </a:rPr>
              <a:t>EHV (extra high voltage) or UHV (ultra high voltage) due to the following reasons</a:t>
            </a:r>
            <a:r>
              <a:rPr lang="en-AU" sz="2000" dirty="0" smtClean="0"/>
              <a:t>:</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772400" cy="400110"/>
          </a:xfrm>
          <a:prstGeom prst="rect">
            <a:avLst/>
          </a:prstGeom>
          <a:noFill/>
          <a:ln w="9525">
            <a:noFill/>
            <a:miter lim="800000"/>
            <a:headEnd/>
            <a:tailEnd/>
          </a:ln>
        </p:spPr>
        <p:txBody>
          <a:bodyPr wrap="square">
            <a:spAutoFit/>
          </a:bodyPr>
          <a:lstStyle/>
          <a:p>
            <a:r>
              <a:rPr lang="en-US" sz="2000" b="1" dirty="0" smtClean="0"/>
              <a:t>ECEG-4251,T </a:t>
            </a:r>
            <a:r>
              <a:rPr lang="en-US" sz="2000" b="1" dirty="0" smtClean="0"/>
              <a:t>&amp; D Planning </a:t>
            </a:r>
            <a:endParaRPr lang="en-US" sz="2000" i="1" dirty="0">
              <a:solidFill>
                <a:srgbClr val="FF0000"/>
              </a:solidFill>
            </a:endParaRPr>
          </a:p>
        </p:txBody>
      </p:sp>
      <p:sp>
        <p:nvSpPr>
          <p:cNvPr id="7" name="Rectangle 6"/>
          <p:cNvSpPr/>
          <p:nvPr/>
        </p:nvSpPr>
        <p:spPr>
          <a:xfrm>
            <a:off x="76200" y="1090910"/>
            <a:ext cx="9067800" cy="5109091"/>
          </a:xfrm>
          <a:prstGeom prst="rect">
            <a:avLst/>
          </a:prstGeom>
        </p:spPr>
        <p:txBody>
          <a:bodyPr wrap="square">
            <a:spAutoFit/>
          </a:bodyPr>
          <a:lstStyle/>
          <a:p>
            <a:pPr marL="395288" lvl="4" indent="-342900" algn="just">
              <a:buFont typeface="+mj-lt"/>
              <a:buAutoNum type="alphaLcParenR"/>
            </a:pPr>
            <a:r>
              <a:rPr lang="en-AU" dirty="0" smtClean="0"/>
              <a:t>The transmission efficiency increases as the transmission voltage increases for a given amount of power to transmit over a given </a:t>
            </a:r>
            <a:r>
              <a:rPr lang="en-AU" dirty="0" smtClean="0"/>
              <a:t>distance.</a:t>
            </a:r>
            <a:endParaRPr lang="en-US" dirty="0"/>
          </a:p>
          <a:p>
            <a:pPr marL="395288" lvl="4" indent="-342900" algn="just">
              <a:buFont typeface="+mj-lt"/>
              <a:buAutoNum type="alphaLcParenR"/>
            </a:pPr>
            <a:r>
              <a:rPr lang="en-AU" dirty="0" smtClean="0"/>
              <a:t>The </a:t>
            </a:r>
            <a:r>
              <a:rPr lang="en-AU" dirty="0" err="1" smtClean="0"/>
              <a:t>p.u</a:t>
            </a:r>
            <a:r>
              <a:rPr lang="en-AU" dirty="0" smtClean="0"/>
              <a:t>. resistance drop and volume of conductor materials decreases in the EHV voltage lines.</a:t>
            </a:r>
            <a:endParaRPr lang="en-US" dirty="0"/>
          </a:p>
          <a:p>
            <a:pPr marL="395288" lvl="4" indent="-342900" algn="just">
              <a:buFont typeface="+mj-lt"/>
              <a:buAutoNum type="alphaLcParenR"/>
            </a:pPr>
            <a:r>
              <a:rPr lang="en-AU" dirty="0" smtClean="0"/>
              <a:t>The </a:t>
            </a:r>
            <a:r>
              <a:rPr lang="en-AU" dirty="0" smtClean="0"/>
              <a:t>power transmitting capacity of the transmission line, at the EHV/UHV range, increases tremendously as the transmission capacity is proportional to the square of the operating voltages. Though the costs of the tower, insulation and terminal equipments increase but in general these costs are proportional to the voltages rather than square of voltage. As a consequence, the capital cost of transmission decreases as the voltage increases. Transmission of large blocks of power is thus economically feasible at EHV/UHV voltage </a:t>
            </a:r>
            <a:r>
              <a:rPr lang="en-AU" dirty="0" smtClean="0"/>
              <a:t>levels.</a:t>
            </a:r>
            <a:endParaRPr lang="en-US" dirty="0"/>
          </a:p>
          <a:p>
            <a:pPr marL="395288" lvl="4" indent="-342900" algn="just">
              <a:buFont typeface="+mj-lt"/>
              <a:buAutoNum type="alphaLcParenR"/>
            </a:pPr>
            <a:r>
              <a:rPr lang="en-AU" dirty="0" smtClean="0"/>
              <a:t>Economic </a:t>
            </a:r>
            <a:r>
              <a:rPr lang="en-AU" dirty="0" smtClean="0"/>
              <a:t>considerations have led to the construction of large capacity power stations and hence the corresponding transmission lines need to evacuate bulk power. As bulk power transmission is economically feasible at EHV/UHV range hence wit these higher voltage ranges of operation, it has become possible to achieve economies in generation </a:t>
            </a:r>
            <a:r>
              <a:rPr lang="en-AU" dirty="0" smtClean="0"/>
              <a:t>also.</a:t>
            </a:r>
          </a:p>
          <a:p>
            <a:pPr marL="395288" lvl="4" indent="-342900" algn="just">
              <a:buFont typeface="+mj-lt"/>
              <a:buAutoNum type="alphaLcParenR"/>
            </a:pPr>
            <a:r>
              <a:rPr lang="en-AU" dirty="0" smtClean="0"/>
              <a:t>The </a:t>
            </a:r>
            <a:r>
              <a:rPr lang="en-AU" dirty="0" smtClean="0"/>
              <a:t>installation cost of transmission line per km decreases with an increase in voltage level.</a:t>
            </a:r>
            <a:endParaRPr lang="en-US" dirty="0" smtClean="0"/>
          </a:p>
          <a:p>
            <a:pPr marL="2171700" lvl="4" indent="-342900" algn="just">
              <a:buFont typeface="+mj-lt"/>
              <a:buAutoNum type="alphaLcParenR"/>
            </a:pPr>
            <a:endParaRPr lang="en-US" dirty="0" smtClean="0"/>
          </a:p>
          <a:p>
            <a:pPr marL="457200" indent="-457200" algn="just">
              <a:buFont typeface="+mj-lt"/>
              <a:buAutoNum type="alphaLcParenR"/>
            </a:pP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772400" cy="400110"/>
          </a:xfrm>
          <a:prstGeom prst="rect">
            <a:avLst/>
          </a:prstGeom>
          <a:noFill/>
          <a:ln w="9525">
            <a:noFill/>
            <a:miter lim="800000"/>
            <a:headEnd/>
            <a:tailEnd/>
          </a:ln>
        </p:spPr>
        <p:txBody>
          <a:bodyPr wrap="square">
            <a:spAutoFit/>
          </a:bodyPr>
          <a:lstStyle/>
          <a:p>
            <a:r>
              <a:rPr lang="en-US" sz="2000" b="1" dirty="0" smtClean="0"/>
              <a:t>ECEG-4251,T </a:t>
            </a:r>
            <a:r>
              <a:rPr lang="en-US" sz="2000" b="1" dirty="0" smtClean="0"/>
              <a:t>&amp; D Planning </a:t>
            </a:r>
            <a:endParaRPr lang="en-US" sz="2000" i="1" dirty="0">
              <a:solidFill>
                <a:srgbClr val="FF0000"/>
              </a:solidFill>
            </a:endParaRPr>
          </a:p>
        </p:txBody>
      </p:sp>
      <p:pic>
        <p:nvPicPr>
          <p:cNvPr id="37890" name="Picture 2"/>
          <p:cNvPicPr>
            <a:picLocks noChangeAspect="1" noChangeArrowheads="1"/>
          </p:cNvPicPr>
          <p:nvPr/>
        </p:nvPicPr>
        <p:blipFill>
          <a:blip r:embed="rId2"/>
          <a:srcRect/>
          <a:stretch>
            <a:fillRect/>
          </a:stretch>
        </p:blipFill>
        <p:spPr bwMode="auto">
          <a:xfrm>
            <a:off x="152400" y="1066799"/>
            <a:ext cx="8839200" cy="4130613"/>
          </a:xfrm>
          <a:prstGeom prst="rect">
            <a:avLst/>
          </a:prstGeom>
          <a:noFill/>
          <a:ln w="9525">
            <a:noFill/>
            <a:miter lim="800000"/>
            <a:headEnd/>
            <a:tailEnd/>
          </a:ln>
          <a:effectLst/>
        </p:spPr>
      </p:pic>
      <p:pic>
        <p:nvPicPr>
          <p:cNvPr id="37891" name="Picture 3"/>
          <p:cNvPicPr>
            <a:picLocks noChangeAspect="1" noChangeArrowheads="1"/>
          </p:cNvPicPr>
          <p:nvPr/>
        </p:nvPicPr>
        <p:blipFill>
          <a:blip r:embed="rId3"/>
          <a:srcRect/>
          <a:stretch>
            <a:fillRect/>
          </a:stretch>
        </p:blipFill>
        <p:spPr bwMode="auto">
          <a:xfrm>
            <a:off x="152400" y="5181600"/>
            <a:ext cx="8686800"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772400" cy="400110"/>
          </a:xfrm>
          <a:prstGeom prst="rect">
            <a:avLst/>
          </a:prstGeom>
          <a:noFill/>
          <a:ln w="9525">
            <a:noFill/>
            <a:miter lim="800000"/>
            <a:headEnd/>
            <a:tailEnd/>
          </a:ln>
        </p:spPr>
        <p:txBody>
          <a:bodyPr wrap="square">
            <a:spAutoFit/>
          </a:bodyPr>
          <a:lstStyle/>
          <a:p>
            <a:r>
              <a:rPr lang="en-US" sz="2000" b="1" dirty="0" smtClean="0"/>
              <a:t>ECEG-4251,T </a:t>
            </a:r>
            <a:r>
              <a:rPr lang="en-US" sz="2000" b="1" dirty="0" smtClean="0"/>
              <a:t>&amp; D Planning </a:t>
            </a:r>
            <a:endParaRPr lang="en-US" sz="2000" i="1" dirty="0">
              <a:solidFill>
                <a:srgbClr val="FF0000"/>
              </a:solidFill>
            </a:endParaRPr>
          </a:p>
        </p:txBody>
      </p:sp>
      <p:pic>
        <p:nvPicPr>
          <p:cNvPr id="38914" name="Picture 2"/>
          <p:cNvPicPr>
            <a:picLocks noChangeAspect="1" noChangeArrowheads="1"/>
          </p:cNvPicPr>
          <p:nvPr/>
        </p:nvPicPr>
        <p:blipFill>
          <a:blip r:embed="rId2"/>
          <a:srcRect/>
          <a:stretch>
            <a:fillRect/>
          </a:stretch>
        </p:blipFill>
        <p:spPr bwMode="auto">
          <a:xfrm>
            <a:off x="381000" y="990600"/>
            <a:ext cx="8534400" cy="2444750"/>
          </a:xfrm>
          <a:prstGeom prst="rect">
            <a:avLst/>
          </a:prstGeom>
          <a:noFill/>
          <a:ln w="9525">
            <a:noFill/>
            <a:miter lim="800000"/>
            <a:headEnd/>
            <a:tailEnd/>
          </a:ln>
          <a:effectLst/>
        </p:spPr>
      </p:pic>
      <p:pic>
        <p:nvPicPr>
          <p:cNvPr id="38915" name="Picture 3"/>
          <p:cNvPicPr>
            <a:picLocks noChangeAspect="1" noChangeArrowheads="1"/>
          </p:cNvPicPr>
          <p:nvPr/>
        </p:nvPicPr>
        <p:blipFill>
          <a:blip r:embed="rId3"/>
          <a:srcRect/>
          <a:stretch>
            <a:fillRect/>
          </a:stretch>
        </p:blipFill>
        <p:spPr bwMode="auto">
          <a:xfrm>
            <a:off x="381000" y="3429000"/>
            <a:ext cx="8534400"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543800" cy="400110"/>
          </a:xfrm>
          <a:prstGeom prst="rect">
            <a:avLst/>
          </a:prstGeom>
          <a:noFill/>
          <a:ln w="9525">
            <a:noFill/>
            <a:miter lim="800000"/>
            <a:headEnd/>
            <a:tailEnd/>
          </a:ln>
        </p:spPr>
        <p:txBody>
          <a:bodyPr wrap="square">
            <a:spAutoFit/>
          </a:bodyPr>
          <a:lstStyle/>
          <a:p>
            <a:r>
              <a:rPr lang="en-US" sz="2000" b="1" dirty="0" smtClean="0">
                <a:latin typeface="Kokila" pitchFamily="34" charset="0"/>
              </a:rPr>
              <a:t>ECEG-4251,Power </a:t>
            </a:r>
            <a:r>
              <a:rPr lang="en-US" sz="2000" b="1" dirty="0">
                <a:latin typeface="Kokila" pitchFamily="34" charset="0"/>
              </a:rPr>
              <a:t>System Planning and </a:t>
            </a:r>
            <a:r>
              <a:rPr lang="en-US" sz="2000" b="1" dirty="0" smtClean="0">
                <a:latin typeface="Kokila" pitchFamily="34" charset="0"/>
              </a:rPr>
              <a:t>Management</a:t>
            </a:r>
            <a:endParaRPr lang="en-US" sz="2000" dirty="0">
              <a:latin typeface="Kokila" pitchFamily="34" charset="0"/>
            </a:endParaRPr>
          </a:p>
        </p:txBody>
      </p:sp>
      <p:sp>
        <p:nvSpPr>
          <p:cNvPr id="6" name="Rectangle 1"/>
          <p:cNvSpPr>
            <a:spLocks noChangeArrowheads="1"/>
          </p:cNvSpPr>
          <p:nvPr/>
        </p:nvSpPr>
        <p:spPr bwMode="ltGray">
          <a:xfrm>
            <a:off x="381000" y="736223"/>
            <a:ext cx="8255000" cy="5816977"/>
          </a:xfrm>
          <a:prstGeom prst="rect">
            <a:avLst/>
          </a:prstGeom>
          <a:noFill/>
          <a:ln w="9525">
            <a:noFill/>
            <a:miter lim="800000"/>
            <a:headEnd/>
            <a:tailEnd/>
          </a:ln>
        </p:spPr>
        <p:txBody>
          <a:bodyPr anchor="ctr">
            <a:spAutoFit/>
          </a:bodyPr>
          <a:lstStyle/>
          <a:p>
            <a:pPr lvl="1" eaLnBrk="0" hangingPunct="0">
              <a:lnSpc>
                <a:spcPct val="150000"/>
              </a:lnSpc>
              <a:buSzPct val="100000"/>
            </a:pPr>
            <a:r>
              <a:rPr lang="en-AU" sz="2600" b="1" dirty="0" smtClean="0">
                <a:solidFill>
                  <a:schemeClr val="tx2"/>
                </a:solidFill>
                <a:latin typeface="Bodoni MT Black" pitchFamily="18" charset="0"/>
                <a:ea typeface="Calibri" pitchFamily="34" charset="0"/>
                <a:cs typeface="Times New Roman" pitchFamily="18" charset="0"/>
              </a:rPr>
              <a:t>Lecture Outline: </a:t>
            </a:r>
          </a:p>
          <a:p>
            <a:pPr lvl="1" eaLnBrk="0" hangingPunct="0">
              <a:lnSpc>
                <a:spcPct val="150000"/>
              </a:lnSpc>
              <a:buSzPct val="100000"/>
              <a:buFont typeface="Courier New" pitchFamily="49" charset="0"/>
              <a:buChar char="o"/>
            </a:pPr>
            <a:r>
              <a:rPr lang="en-AU" sz="2400" b="1" dirty="0" smtClean="0">
                <a:solidFill>
                  <a:schemeClr val="tx2"/>
                </a:solidFill>
                <a:latin typeface="Calibri" pitchFamily="34" charset="0"/>
                <a:ea typeface="Calibri" pitchFamily="34" charset="0"/>
                <a:cs typeface="Times New Roman" pitchFamily="18" charset="0"/>
              </a:rPr>
              <a:t>Classification </a:t>
            </a:r>
            <a:r>
              <a:rPr lang="en-AU" sz="2400" b="1" dirty="0">
                <a:solidFill>
                  <a:schemeClr val="tx2"/>
                </a:solidFill>
                <a:latin typeface="Calibri" pitchFamily="34" charset="0"/>
                <a:ea typeface="Calibri" pitchFamily="34" charset="0"/>
                <a:cs typeface="Times New Roman" pitchFamily="18" charset="0"/>
              </a:rPr>
              <a:t>and Characteristics of Transmission Lines</a:t>
            </a:r>
            <a:endParaRPr lang="en-AU" sz="2400" b="1" dirty="0">
              <a:solidFill>
                <a:schemeClr val="tx2"/>
              </a:solidFill>
              <a:ea typeface="Calibri" pitchFamily="34" charset="0"/>
              <a:cs typeface="Times New Roman" pitchFamily="18" charset="0"/>
            </a:endParaRPr>
          </a:p>
          <a:p>
            <a:pPr lvl="1" eaLnBrk="0" hangingPunct="0">
              <a:lnSpc>
                <a:spcPct val="150000"/>
              </a:lnSpc>
              <a:buSzPct val="100000"/>
              <a:buFont typeface="Courier New" pitchFamily="49" charset="0"/>
              <a:buChar char="o"/>
            </a:pPr>
            <a:r>
              <a:rPr lang="en-AU" sz="2400" b="1" dirty="0">
                <a:solidFill>
                  <a:schemeClr val="tx2"/>
                </a:solidFill>
                <a:latin typeface="Calibri" pitchFamily="34" charset="0"/>
                <a:ea typeface="Calibri" pitchFamily="34" charset="0"/>
                <a:cs typeface="Times New Roman" pitchFamily="18" charset="0"/>
              </a:rPr>
              <a:t> HVAC and HVDC Transmission Systems</a:t>
            </a:r>
            <a:endParaRPr lang="en-AU" sz="2400" b="1" dirty="0">
              <a:solidFill>
                <a:schemeClr val="tx2"/>
              </a:solidFill>
              <a:ea typeface="Calibri" pitchFamily="34" charset="0"/>
              <a:cs typeface="Times New Roman" pitchFamily="18" charset="0"/>
            </a:endParaRPr>
          </a:p>
          <a:p>
            <a:pPr lvl="1" eaLnBrk="0" hangingPunct="0">
              <a:lnSpc>
                <a:spcPct val="150000"/>
              </a:lnSpc>
              <a:buSzPct val="100000"/>
              <a:buFont typeface="Courier New" pitchFamily="49" charset="0"/>
              <a:buChar char="o"/>
            </a:pPr>
            <a:r>
              <a:rPr lang="en-AU" sz="2400" b="1" dirty="0">
                <a:solidFill>
                  <a:schemeClr val="tx2"/>
                </a:solidFill>
                <a:latin typeface="Calibri" pitchFamily="34" charset="0"/>
                <a:ea typeface="Calibri" pitchFamily="34" charset="0"/>
                <a:cs typeface="Times New Roman" pitchFamily="18" charset="0"/>
              </a:rPr>
              <a:t> Critical Considerations for Transmission system Planning </a:t>
            </a:r>
            <a:endParaRPr lang="en-AU" sz="2400" b="1" dirty="0">
              <a:solidFill>
                <a:schemeClr val="tx2"/>
              </a:solidFill>
              <a:ea typeface="Calibri" pitchFamily="34" charset="0"/>
              <a:cs typeface="Times New Roman" pitchFamily="18" charset="0"/>
            </a:endParaRPr>
          </a:p>
          <a:p>
            <a:pPr lvl="1" eaLnBrk="0" hangingPunct="0">
              <a:lnSpc>
                <a:spcPct val="150000"/>
              </a:lnSpc>
              <a:buSzPct val="100000"/>
              <a:buFont typeface="Courier New" pitchFamily="49" charset="0"/>
              <a:buChar char="o"/>
            </a:pPr>
            <a:r>
              <a:rPr lang="en-AU" sz="2400" b="1" dirty="0">
                <a:solidFill>
                  <a:schemeClr val="tx2"/>
                </a:solidFill>
                <a:latin typeface="Calibri" pitchFamily="34" charset="0"/>
                <a:ea typeface="Calibri" pitchFamily="34" charset="0"/>
                <a:cs typeface="Times New Roman" pitchFamily="18" charset="0"/>
              </a:rPr>
              <a:t> Steady State Stability Analysis</a:t>
            </a:r>
            <a:endParaRPr lang="en-AU" sz="2400" b="1" dirty="0">
              <a:solidFill>
                <a:schemeClr val="tx2"/>
              </a:solidFill>
              <a:ea typeface="Calibri" pitchFamily="34" charset="0"/>
              <a:cs typeface="Times New Roman" pitchFamily="18" charset="0"/>
            </a:endParaRPr>
          </a:p>
          <a:p>
            <a:pPr lvl="1" eaLnBrk="0" hangingPunct="0">
              <a:lnSpc>
                <a:spcPct val="150000"/>
              </a:lnSpc>
              <a:buSzPct val="100000"/>
              <a:buFont typeface="Courier New" pitchFamily="49" charset="0"/>
              <a:buChar char="o"/>
            </a:pPr>
            <a:r>
              <a:rPr lang="en-AU" sz="2400" b="1" dirty="0">
                <a:solidFill>
                  <a:schemeClr val="tx2"/>
                </a:solidFill>
                <a:latin typeface="Calibri" pitchFamily="34" charset="0"/>
                <a:ea typeface="Calibri" pitchFamily="34" charset="0"/>
                <a:cs typeface="Times New Roman" pitchFamily="18" charset="0"/>
              </a:rPr>
              <a:t>Transient Stability Analysis</a:t>
            </a:r>
            <a:endParaRPr lang="en-AU" sz="2400" b="1" dirty="0">
              <a:solidFill>
                <a:schemeClr val="tx2"/>
              </a:solidFill>
              <a:ea typeface="Calibri" pitchFamily="34" charset="0"/>
              <a:cs typeface="Times New Roman" pitchFamily="18" charset="0"/>
            </a:endParaRPr>
          </a:p>
          <a:p>
            <a:pPr lvl="1" eaLnBrk="0" hangingPunct="0">
              <a:lnSpc>
                <a:spcPct val="150000"/>
              </a:lnSpc>
              <a:buSzPct val="100000"/>
              <a:buFont typeface="Courier New" pitchFamily="49" charset="0"/>
              <a:buChar char="o"/>
            </a:pPr>
            <a:r>
              <a:rPr lang="en-AU" sz="2400" b="1" dirty="0">
                <a:solidFill>
                  <a:schemeClr val="tx2"/>
                </a:solidFill>
                <a:latin typeface="Calibri" pitchFamily="34" charset="0"/>
                <a:ea typeface="Calibri" pitchFamily="34" charset="0"/>
                <a:cs typeface="Times New Roman" pitchFamily="18" charset="0"/>
              </a:rPr>
              <a:t> Reactive Power Compensating Equipments</a:t>
            </a:r>
            <a:endParaRPr lang="en-AU" sz="2400" b="1" dirty="0">
              <a:solidFill>
                <a:schemeClr val="tx2"/>
              </a:solidFill>
              <a:ea typeface="Calibri" pitchFamily="34" charset="0"/>
              <a:cs typeface="Times New Roman" pitchFamily="18" charset="0"/>
            </a:endParaRPr>
          </a:p>
          <a:p>
            <a:pPr lvl="1" eaLnBrk="0" hangingPunct="0">
              <a:lnSpc>
                <a:spcPct val="150000"/>
              </a:lnSpc>
              <a:buSzPct val="100000"/>
              <a:buFont typeface="Courier New" pitchFamily="49" charset="0"/>
              <a:buChar char="o"/>
            </a:pPr>
            <a:r>
              <a:rPr lang="en-AU" sz="2400" b="1" dirty="0">
                <a:solidFill>
                  <a:schemeClr val="tx2"/>
                </a:solidFill>
                <a:latin typeface="Calibri" pitchFamily="34" charset="0"/>
                <a:ea typeface="Calibri" pitchFamily="34" charset="0"/>
                <a:cs typeface="Times New Roman" pitchFamily="18" charset="0"/>
              </a:rPr>
              <a:t>Transmission and Substation Design and Modelling</a:t>
            </a:r>
            <a:endParaRPr lang="en-AU" sz="2400" b="1" dirty="0">
              <a:solidFill>
                <a:schemeClr val="tx2"/>
              </a:solidFill>
              <a:ea typeface="Calibri" pitchFamily="34" charset="0"/>
              <a:cs typeface="Times New Roman" pitchFamily="18" charset="0"/>
            </a:endParaRPr>
          </a:p>
          <a:p>
            <a:pPr lvl="1" eaLnBrk="0" hangingPunct="0">
              <a:lnSpc>
                <a:spcPct val="150000"/>
              </a:lnSpc>
              <a:buSzPct val="100000"/>
              <a:buFont typeface="Courier New" pitchFamily="49" charset="0"/>
              <a:buChar char="o"/>
            </a:pPr>
            <a:r>
              <a:rPr lang="en-AU" sz="2400" b="1" dirty="0">
                <a:solidFill>
                  <a:schemeClr val="tx2"/>
                </a:solidFill>
                <a:latin typeface="Calibri" pitchFamily="34" charset="0"/>
                <a:ea typeface="Calibri" pitchFamily="34" charset="0"/>
                <a:cs typeface="Times New Roman" pitchFamily="18" charset="0"/>
              </a:rPr>
              <a:t> Distribution system planning</a:t>
            </a:r>
            <a:endParaRPr lang="en-AU" sz="2400" b="1" dirty="0">
              <a:solidFill>
                <a:schemeClr val="tx2"/>
              </a:solidFill>
              <a:ea typeface="Calibri" pitchFamily="34" charset="0"/>
              <a:cs typeface="Times New Roman" pitchFamily="18" charset="0"/>
            </a:endParaRPr>
          </a:p>
          <a:p>
            <a:pPr lvl="1" eaLnBrk="0" hangingPunct="0">
              <a:lnSpc>
                <a:spcPct val="150000"/>
              </a:lnSpc>
              <a:buSzPct val="100000"/>
              <a:buFont typeface="Courier New" pitchFamily="49" charset="0"/>
              <a:buChar char="o"/>
            </a:pPr>
            <a:r>
              <a:rPr lang="en-AU" sz="2400" b="1" dirty="0">
                <a:solidFill>
                  <a:schemeClr val="tx2"/>
                </a:solidFill>
                <a:latin typeface="Calibri" pitchFamily="34" charset="0"/>
                <a:ea typeface="Calibri" pitchFamily="34" charset="0"/>
                <a:cs typeface="Times New Roman" pitchFamily="18" charset="0"/>
              </a:rPr>
              <a:t> Power System Network in Ethiopia</a:t>
            </a:r>
            <a:endParaRPr lang="en-AU" sz="2400" b="1" dirty="0">
              <a:solidFill>
                <a:schemeClr val="tx2"/>
              </a:solidFill>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772400" cy="400110"/>
          </a:xfrm>
          <a:prstGeom prst="rect">
            <a:avLst/>
          </a:prstGeom>
          <a:noFill/>
          <a:ln w="9525">
            <a:noFill/>
            <a:miter lim="800000"/>
            <a:headEnd/>
            <a:tailEnd/>
          </a:ln>
        </p:spPr>
        <p:txBody>
          <a:bodyPr wrap="square">
            <a:spAutoFit/>
          </a:bodyPr>
          <a:lstStyle/>
          <a:p>
            <a:r>
              <a:rPr lang="en-US" sz="2000" b="1" dirty="0" smtClean="0"/>
              <a:t>ECEG-4251,T </a:t>
            </a:r>
            <a:r>
              <a:rPr lang="en-US" sz="2000" b="1" dirty="0" smtClean="0"/>
              <a:t>&amp; D Planning </a:t>
            </a:r>
            <a:endParaRPr lang="en-US" sz="2000" i="1" dirty="0">
              <a:solidFill>
                <a:srgbClr val="FF0000"/>
              </a:solidFill>
            </a:endParaRPr>
          </a:p>
        </p:txBody>
      </p:sp>
      <p:pic>
        <p:nvPicPr>
          <p:cNvPr id="39938" name="Picture 2"/>
          <p:cNvPicPr>
            <a:picLocks noChangeAspect="1" noChangeArrowheads="1"/>
          </p:cNvPicPr>
          <p:nvPr/>
        </p:nvPicPr>
        <p:blipFill>
          <a:blip r:embed="rId2"/>
          <a:srcRect/>
          <a:stretch>
            <a:fillRect/>
          </a:stretch>
        </p:blipFill>
        <p:spPr bwMode="auto">
          <a:xfrm>
            <a:off x="457200" y="914400"/>
            <a:ext cx="8458200" cy="3735954"/>
          </a:xfrm>
          <a:prstGeom prst="rect">
            <a:avLst/>
          </a:prstGeom>
          <a:noFill/>
          <a:ln w="9525">
            <a:noFill/>
            <a:miter lim="800000"/>
            <a:headEnd/>
            <a:tailEnd/>
          </a:ln>
          <a:effectLst/>
        </p:spPr>
      </p:pic>
      <p:sp>
        <p:nvSpPr>
          <p:cNvPr id="6" name="Rectangle 5"/>
          <p:cNvSpPr/>
          <p:nvPr/>
        </p:nvSpPr>
        <p:spPr>
          <a:xfrm>
            <a:off x="457200" y="4724400"/>
            <a:ext cx="8534400" cy="1323439"/>
          </a:xfrm>
          <a:prstGeom prst="rect">
            <a:avLst/>
          </a:prstGeom>
        </p:spPr>
        <p:txBody>
          <a:bodyPr wrap="square">
            <a:spAutoFit/>
          </a:bodyPr>
          <a:lstStyle/>
          <a:p>
            <a:pPr algn="just"/>
            <a:r>
              <a:rPr lang="en-AU" sz="2000" dirty="0" smtClean="0"/>
              <a:t>The high voltage DC (HVDC) transmission has been developed to overcome the associated problems of EHV AC transmission of bulk power. The following figure shows some of the typical circuit arrangements (links) for high-voltage dc transmissions. </a:t>
            </a: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772400" cy="400110"/>
          </a:xfrm>
          <a:prstGeom prst="rect">
            <a:avLst/>
          </a:prstGeom>
          <a:noFill/>
          <a:ln w="9525">
            <a:noFill/>
            <a:miter lim="800000"/>
            <a:headEnd/>
            <a:tailEnd/>
          </a:ln>
        </p:spPr>
        <p:txBody>
          <a:bodyPr wrap="square">
            <a:spAutoFit/>
          </a:bodyPr>
          <a:lstStyle/>
          <a:p>
            <a:r>
              <a:rPr lang="en-US" sz="2000" b="1" dirty="0" smtClean="0"/>
              <a:t>ECEG-4251,T </a:t>
            </a:r>
            <a:r>
              <a:rPr lang="en-US" sz="2000" b="1" dirty="0" smtClean="0"/>
              <a:t>&amp; D Planning </a:t>
            </a:r>
            <a:endParaRPr lang="en-US" sz="2000" i="1" dirty="0">
              <a:solidFill>
                <a:srgbClr val="FF0000"/>
              </a:solidFill>
            </a:endParaRPr>
          </a:p>
        </p:txBody>
      </p:sp>
      <p:pic>
        <p:nvPicPr>
          <p:cNvPr id="6" name="Picture 5"/>
          <p:cNvPicPr/>
          <p:nvPr/>
        </p:nvPicPr>
        <p:blipFill>
          <a:blip r:embed="rId2"/>
          <a:srcRect/>
          <a:stretch>
            <a:fillRect/>
          </a:stretch>
        </p:blipFill>
        <p:spPr bwMode="auto">
          <a:xfrm>
            <a:off x="345440" y="1066800"/>
            <a:ext cx="5217160" cy="1880058"/>
          </a:xfrm>
          <a:prstGeom prst="rect">
            <a:avLst/>
          </a:prstGeom>
          <a:noFill/>
          <a:ln w="9525">
            <a:noFill/>
            <a:miter lim="800000"/>
            <a:headEnd/>
            <a:tailEnd/>
          </a:ln>
        </p:spPr>
      </p:pic>
      <p:sp>
        <p:nvSpPr>
          <p:cNvPr id="7" name="Rectangle 6"/>
          <p:cNvSpPr/>
          <p:nvPr/>
        </p:nvSpPr>
        <p:spPr>
          <a:xfrm>
            <a:off x="5715000" y="1066800"/>
            <a:ext cx="3200400" cy="2246769"/>
          </a:xfrm>
          <a:prstGeom prst="rect">
            <a:avLst/>
          </a:prstGeom>
        </p:spPr>
        <p:txBody>
          <a:bodyPr wrap="square">
            <a:spAutoFit/>
          </a:bodyPr>
          <a:lstStyle/>
          <a:p>
            <a:pPr algn="just"/>
            <a:r>
              <a:rPr lang="en-AU" sz="2000" dirty="0" smtClean="0"/>
              <a:t>a) monopolar arrangement, there is only one insulated transmission conductor (pole) installed and ground return is used. It is the least expensive arrangement but has certain disadvantages.</a:t>
            </a:r>
            <a:endParaRPr lang="en-US" sz="2000" dirty="0"/>
          </a:p>
        </p:txBody>
      </p:sp>
      <p:pic>
        <p:nvPicPr>
          <p:cNvPr id="8" name="Picture 7"/>
          <p:cNvPicPr/>
          <p:nvPr/>
        </p:nvPicPr>
        <p:blipFill>
          <a:blip r:embed="rId3"/>
          <a:srcRect/>
          <a:stretch>
            <a:fillRect/>
          </a:stretch>
        </p:blipFill>
        <p:spPr bwMode="auto">
          <a:xfrm>
            <a:off x="390525" y="3048000"/>
            <a:ext cx="5172075" cy="1524000"/>
          </a:xfrm>
          <a:prstGeom prst="rect">
            <a:avLst/>
          </a:prstGeom>
          <a:noFill/>
          <a:ln w="9525">
            <a:noFill/>
            <a:miter lim="800000"/>
            <a:headEnd/>
            <a:tailEnd/>
          </a:ln>
        </p:spPr>
      </p:pic>
      <p:sp>
        <p:nvSpPr>
          <p:cNvPr id="9" name="Rectangle 8"/>
          <p:cNvSpPr/>
          <p:nvPr/>
        </p:nvSpPr>
        <p:spPr>
          <a:xfrm>
            <a:off x="5715000" y="3352800"/>
            <a:ext cx="3276600" cy="1015663"/>
          </a:xfrm>
          <a:prstGeom prst="rect">
            <a:avLst/>
          </a:prstGeom>
        </p:spPr>
        <p:txBody>
          <a:bodyPr wrap="square">
            <a:spAutoFit/>
          </a:bodyPr>
          <a:lstStyle/>
          <a:p>
            <a:pPr algn="just"/>
            <a:r>
              <a:rPr lang="en-AU" sz="2000" dirty="0" smtClean="0"/>
              <a:t>b) Monopolar arrangement with metallic return grounded at one end</a:t>
            </a:r>
            <a:endParaRPr lang="en-US" sz="2000" dirty="0"/>
          </a:p>
        </p:txBody>
      </p:sp>
      <p:pic>
        <p:nvPicPr>
          <p:cNvPr id="10" name="Picture 9"/>
          <p:cNvPicPr/>
          <p:nvPr/>
        </p:nvPicPr>
        <p:blipFill>
          <a:blip r:embed="rId4"/>
          <a:srcRect/>
          <a:stretch>
            <a:fillRect/>
          </a:stretch>
        </p:blipFill>
        <p:spPr bwMode="auto">
          <a:xfrm>
            <a:off x="381000" y="4630132"/>
            <a:ext cx="5105400" cy="1923068"/>
          </a:xfrm>
          <a:prstGeom prst="rect">
            <a:avLst/>
          </a:prstGeom>
          <a:noFill/>
          <a:ln w="9525">
            <a:noFill/>
            <a:miter lim="800000"/>
            <a:headEnd/>
            <a:tailEnd/>
          </a:ln>
        </p:spPr>
      </p:pic>
      <p:sp>
        <p:nvSpPr>
          <p:cNvPr id="11" name="Rectangle 10"/>
          <p:cNvSpPr/>
          <p:nvPr/>
        </p:nvSpPr>
        <p:spPr>
          <a:xfrm>
            <a:off x="5715000" y="5238690"/>
            <a:ext cx="2640338" cy="400110"/>
          </a:xfrm>
          <a:prstGeom prst="rect">
            <a:avLst/>
          </a:prstGeom>
        </p:spPr>
        <p:txBody>
          <a:bodyPr wrap="none">
            <a:spAutoFit/>
          </a:bodyPr>
          <a:lstStyle/>
          <a:p>
            <a:pPr algn="just"/>
            <a:r>
              <a:rPr lang="en-AU" sz="2000" dirty="0" smtClean="0"/>
              <a:t>c) Bipolar arrangement </a:t>
            </a:r>
            <a:endParaRPr 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772400" cy="400110"/>
          </a:xfrm>
          <a:prstGeom prst="rect">
            <a:avLst/>
          </a:prstGeom>
          <a:noFill/>
          <a:ln w="9525">
            <a:noFill/>
            <a:miter lim="800000"/>
            <a:headEnd/>
            <a:tailEnd/>
          </a:ln>
        </p:spPr>
        <p:txBody>
          <a:bodyPr wrap="square">
            <a:spAutoFit/>
          </a:bodyPr>
          <a:lstStyle/>
          <a:p>
            <a:r>
              <a:rPr lang="en-US" sz="2000" b="1" dirty="0" smtClean="0"/>
              <a:t>ECEG-4251,T </a:t>
            </a:r>
            <a:r>
              <a:rPr lang="en-US" sz="2000" b="1" dirty="0" smtClean="0"/>
              <a:t>&amp; D Planning </a:t>
            </a:r>
            <a:endParaRPr lang="en-US" sz="2000" i="1" dirty="0">
              <a:solidFill>
                <a:srgbClr val="FF0000"/>
              </a:solidFill>
            </a:endParaRPr>
          </a:p>
        </p:txBody>
      </p:sp>
      <p:pic>
        <p:nvPicPr>
          <p:cNvPr id="7" name="Picture 6" descr="C:\Users\Taw\AppData\Local\Microsoft\Windows\Temporary Internet Files\Content.Word\New Picture.png"/>
          <p:cNvPicPr/>
          <p:nvPr/>
        </p:nvPicPr>
        <p:blipFill>
          <a:blip r:embed="rId2"/>
          <a:srcRect/>
          <a:stretch>
            <a:fillRect/>
          </a:stretch>
        </p:blipFill>
        <p:spPr bwMode="auto">
          <a:xfrm>
            <a:off x="533400" y="914400"/>
            <a:ext cx="6274904" cy="5791199"/>
          </a:xfrm>
          <a:prstGeom prst="rect">
            <a:avLst/>
          </a:prstGeom>
          <a:noFill/>
          <a:ln w="9525">
            <a:noFill/>
            <a:miter lim="800000"/>
            <a:headEnd/>
            <a:tailEnd/>
          </a:ln>
        </p:spPr>
      </p:pic>
      <p:sp>
        <p:nvSpPr>
          <p:cNvPr id="8" name="Rectangle 7"/>
          <p:cNvSpPr/>
          <p:nvPr/>
        </p:nvSpPr>
        <p:spPr>
          <a:xfrm>
            <a:off x="6808304" y="3302167"/>
            <a:ext cx="2209800" cy="1015663"/>
          </a:xfrm>
          <a:prstGeom prst="rect">
            <a:avLst/>
          </a:prstGeom>
        </p:spPr>
        <p:txBody>
          <a:bodyPr wrap="square">
            <a:spAutoFit/>
          </a:bodyPr>
          <a:lstStyle/>
          <a:p>
            <a:r>
              <a:rPr lang="en-AU" sz="2000" dirty="0" smtClean="0"/>
              <a:t>A dc transmission system operating in bipolar mode</a:t>
            </a:r>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772400" cy="400110"/>
          </a:xfrm>
          <a:prstGeom prst="rect">
            <a:avLst/>
          </a:prstGeom>
          <a:noFill/>
          <a:ln w="9525">
            <a:noFill/>
            <a:miter lim="800000"/>
            <a:headEnd/>
            <a:tailEnd/>
          </a:ln>
        </p:spPr>
        <p:txBody>
          <a:bodyPr wrap="square">
            <a:spAutoFit/>
          </a:bodyPr>
          <a:lstStyle/>
          <a:p>
            <a:r>
              <a:rPr lang="en-US" sz="2000" b="1" dirty="0" smtClean="0"/>
              <a:t>ECEG-4251,T </a:t>
            </a:r>
            <a:r>
              <a:rPr lang="en-US" sz="2000" b="1" dirty="0" smtClean="0"/>
              <a:t>&amp; D Planning </a:t>
            </a:r>
            <a:endParaRPr lang="en-US" sz="2000" i="1" dirty="0">
              <a:solidFill>
                <a:srgbClr val="FF0000"/>
              </a:solidFill>
            </a:endParaRPr>
          </a:p>
        </p:txBody>
      </p:sp>
      <p:sp>
        <p:nvSpPr>
          <p:cNvPr id="43009" name="Rectangle 1"/>
          <p:cNvSpPr>
            <a:spLocks noChangeArrowheads="1"/>
          </p:cNvSpPr>
          <p:nvPr/>
        </p:nvSpPr>
        <p:spPr bwMode="auto">
          <a:xfrm>
            <a:off x="304800" y="1066800"/>
            <a:ext cx="61722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HVDC Transmission- Advantages and Disadvantages</a:t>
            </a:r>
            <a:endParaRPr kumimoji="0" lang="en-A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304800" y="1447800"/>
            <a:ext cx="1410322" cy="369332"/>
          </a:xfrm>
          <a:prstGeom prst="rect">
            <a:avLst/>
          </a:prstGeom>
        </p:spPr>
        <p:txBody>
          <a:bodyPr wrap="none">
            <a:spAutoFit/>
          </a:bodyPr>
          <a:lstStyle/>
          <a:p>
            <a:r>
              <a:rPr lang="en-AU" b="1" dirty="0" smtClean="0">
                <a:latin typeface="Calibri" pitchFamily="34" charset="0"/>
                <a:ea typeface="Calibri" pitchFamily="34" charset="0"/>
                <a:cs typeface="Times New Roman" pitchFamily="18" charset="0"/>
              </a:rPr>
              <a:t>Advantages: </a:t>
            </a:r>
            <a:endParaRPr lang="en-US" dirty="0"/>
          </a:p>
        </p:txBody>
      </p:sp>
      <p:pic>
        <p:nvPicPr>
          <p:cNvPr id="43010" name="Picture 2"/>
          <p:cNvPicPr>
            <a:picLocks noChangeAspect="1" noChangeArrowheads="1"/>
          </p:cNvPicPr>
          <p:nvPr/>
        </p:nvPicPr>
        <p:blipFill>
          <a:blip r:embed="rId2"/>
          <a:srcRect/>
          <a:stretch>
            <a:fillRect/>
          </a:stretch>
        </p:blipFill>
        <p:spPr bwMode="auto">
          <a:xfrm>
            <a:off x="381000" y="1828799"/>
            <a:ext cx="8763000" cy="2425513"/>
          </a:xfrm>
          <a:prstGeom prst="rect">
            <a:avLst/>
          </a:prstGeom>
          <a:noFill/>
          <a:ln w="9525">
            <a:noFill/>
            <a:miter lim="800000"/>
            <a:headEnd/>
            <a:tailEnd/>
          </a:ln>
          <a:effectLst/>
        </p:spPr>
      </p:pic>
      <p:pic>
        <p:nvPicPr>
          <p:cNvPr id="43011" name="Picture 3"/>
          <p:cNvPicPr>
            <a:picLocks noChangeAspect="1" noChangeArrowheads="1"/>
          </p:cNvPicPr>
          <p:nvPr/>
        </p:nvPicPr>
        <p:blipFill>
          <a:blip r:embed="rId3"/>
          <a:srcRect/>
          <a:stretch>
            <a:fillRect/>
          </a:stretch>
        </p:blipFill>
        <p:spPr bwMode="auto">
          <a:xfrm>
            <a:off x="381000" y="4191000"/>
            <a:ext cx="8763000" cy="23739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772400" cy="400110"/>
          </a:xfrm>
          <a:prstGeom prst="rect">
            <a:avLst/>
          </a:prstGeom>
          <a:noFill/>
          <a:ln w="9525">
            <a:noFill/>
            <a:miter lim="800000"/>
            <a:headEnd/>
            <a:tailEnd/>
          </a:ln>
        </p:spPr>
        <p:txBody>
          <a:bodyPr wrap="square">
            <a:spAutoFit/>
          </a:bodyPr>
          <a:lstStyle/>
          <a:p>
            <a:r>
              <a:rPr lang="en-US" sz="2000" b="1" dirty="0" smtClean="0"/>
              <a:t>ECEG-4251,T </a:t>
            </a:r>
            <a:r>
              <a:rPr lang="en-US" sz="2000" b="1" dirty="0" smtClean="0"/>
              <a:t>&amp; D Planning </a:t>
            </a:r>
            <a:endParaRPr lang="en-US" sz="2000" i="1" dirty="0">
              <a:solidFill>
                <a:srgbClr val="FF0000"/>
              </a:solidFill>
            </a:endParaRPr>
          </a:p>
        </p:txBody>
      </p:sp>
      <p:pic>
        <p:nvPicPr>
          <p:cNvPr id="41985" name="Picture 1"/>
          <p:cNvPicPr>
            <a:picLocks noChangeAspect="1" noChangeArrowheads="1"/>
          </p:cNvPicPr>
          <p:nvPr/>
        </p:nvPicPr>
        <p:blipFill>
          <a:blip r:embed="rId2"/>
          <a:srcRect/>
          <a:stretch>
            <a:fillRect/>
          </a:stretch>
        </p:blipFill>
        <p:spPr bwMode="auto">
          <a:xfrm>
            <a:off x="457200" y="1066800"/>
            <a:ext cx="8534400"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772400" cy="400110"/>
          </a:xfrm>
          <a:prstGeom prst="rect">
            <a:avLst/>
          </a:prstGeom>
          <a:noFill/>
          <a:ln w="9525">
            <a:noFill/>
            <a:miter lim="800000"/>
            <a:headEnd/>
            <a:tailEnd/>
          </a:ln>
        </p:spPr>
        <p:txBody>
          <a:bodyPr wrap="square">
            <a:spAutoFit/>
          </a:bodyPr>
          <a:lstStyle/>
          <a:p>
            <a:r>
              <a:rPr lang="en-US" sz="2000" b="1" dirty="0" smtClean="0"/>
              <a:t>ECEG-4251,T </a:t>
            </a:r>
            <a:r>
              <a:rPr lang="en-US" sz="2000" b="1" dirty="0" smtClean="0"/>
              <a:t>&amp; D Planning </a:t>
            </a:r>
            <a:endParaRPr lang="en-US" sz="2000" i="1" dirty="0">
              <a:solidFill>
                <a:srgbClr val="FF0000"/>
              </a:solidFill>
            </a:endParaRPr>
          </a:p>
        </p:txBody>
      </p:sp>
      <p:pic>
        <p:nvPicPr>
          <p:cNvPr id="44034" name="Picture 2"/>
          <p:cNvPicPr>
            <a:picLocks noChangeAspect="1" noChangeArrowheads="1"/>
          </p:cNvPicPr>
          <p:nvPr/>
        </p:nvPicPr>
        <p:blipFill>
          <a:blip r:embed="rId2"/>
          <a:srcRect/>
          <a:stretch>
            <a:fillRect/>
          </a:stretch>
        </p:blipFill>
        <p:spPr bwMode="auto">
          <a:xfrm>
            <a:off x="228600" y="990600"/>
            <a:ext cx="8763000"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772400" cy="400110"/>
          </a:xfrm>
          <a:prstGeom prst="rect">
            <a:avLst/>
          </a:prstGeom>
          <a:noFill/>
          <a:ln w="9525">
            <a:noFill/>
            <a:miter lim="800000"/>
            <a:headEnd/>
            <a:tailEnd/>
          </a:ln>
        </p:spPr>
        <p:txBody>
          <a:bodyPr wrap="square">
            <a:spAutoFit/>
          </a:bodyPr>
          <a:lstStyle/>
          <a:p>
            <a:r>
              <a:rPr lang="en-US" sz="2000" b="1" dirty="0" smtClean="0"/>
              <a:t>ECEG-4251,T </a:t>
            </a:r>
            <a:r>
              <a:rPr lang="en-US" sz="2000" b="1" dirty="0" smtClean="0"/>
              <a:t>&amp; D Planning </a:t>
            </a:r>
            <a:endParaRPr lang="en-US" sz="2000" i="1" dirty="0">
              <a:solidFill>
                <a:srgbClr val="FF0000"/>
              </a:solidFill>
            </a:endParaRPr>
          </a:p>
        </p:txBody>
      </p:sp>
      <p:sp>
        <p:nvSpPr>
          <p:cNvPr id="6" name="Rectangle 5"/>
          <p:cNvSpPr/>
          <p:nvPr/>
        </p:nvSpPr>
        <p:spPr>
          <a:xfrm>
            <a:off x="457200" y="990600"/>
            <a:ext cx="8229600" cy="369332"/>
          </a:xfrm>
          <a:prstGeom prst="rect">
            <a:avLst/>
          </a:prstGeom>
        </p:spPr>
        <p:txBody>
          <a:bodyPr wrap="square">
            <a:spAutoFit/>
          </a:bodyPr>
          <a:lstStyle/>
          <a:p>
            <a:r>
              <a:rPr lang="en-AU" b="1" dirty="0" smtClean="0"/>
              <a:t>The common tower configurations of HVAC and HVDC transmission systems are:</a:t>
            </a:r>
            <a:endParaRPr lang="en-US" b="1" dirty="0"/>
          </a:p>
        </p:txBody>
      </p:sp>
      <p:pic>
        <p:nvPicPr>
          <p:cNvPr id="7" name="Picture 6" descr="C:\Users\Taw\AppData\Local\Microsoft\Windows\Temporary Internet Files\Content.Word\New Picture (10).png"/>
          <p:cNvPicPr/>
          <p:nvPr/>
        </p:nvPicPr>
        <p:blipFill>
          <a:blip r:embed="rId2"/>
          <a:srcRect/>
          <a:stretch>
            <a:fillRect/>
          </a:stretch>
        </p:blipFill>
        <p:spPr bwMode="auto">
          <a:xfrm>
            <a:off x="304800" y="1600200"/>
            <a:ext cx="4419600" cy="3810000"/>
          </a:xfrm>
          <a:prstGeom prst="rect">
            <a:avLst/>
          </a:prstGeom>
          <a:noFill/>
          <a:ln w="9525">
            <a:noFill/>
            <a:miter lim="800000"/>
            <a:headEnd/>
            <a:tailEnd/>
          </a:ln>
        </p:spPr>
      </p:pic>
      <p:pic>
        <p:nvPicPr>
          <p:cNvPr id="8" name="Picture 7" descr="C:\Users\Taw\AppData\Local\Microsoft\Windows\Temporary Internet Files\Content.Word\New Picture (11).png"/>
          <p:cNvPicPr/>
          <p:nvPr/>
        </p:nvPicPr>
        <p:blipFill>
          <a:blip r:embed="rId3"/>
          <a:srcRect/>
          <a:stretch>
            <a:fillRect/>
          </a:stretch>
        </p:blipFill>
        <p:spPr bwMode="auto">
          <a:xfrm>
            <a:off x="4724400" y="1600199"/>
            <a:ext cx="4267200" cy="3810000"/>
          </a:xfrm>
          <a:prstGeom prst="rect">
            <a:avLst/>
          </a:prstGeom>
          <a:noFill/>
          <a:ln w="9525">
            <a:noFill/>
            <a:miter lim="800000"/>
            <a:headEnd/>
            <a:tailEnd/>
          </a:ln>
        </p:spPr>
      </p:pic>
      <p:sp>
        <p:nvSpPr>
          <p:cNvPr id="46081" name="Rectangle 1"/>
          <p:cNvSpPr>
            <a:spLocks noChangeArrowheads="1"/>
          </p:cNvSpPr>
          <p:nvPr/>
        </p:nvSpPr>
        <p:spPr bwMode="auto">
          <a:xfrm>
            <a:off x="5105400" y="5562600"/>
            <a:ext cx="36576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EHV AC Tower configurations for 500 kV (a &amp; b) and 765 kV lines (c &amp; d)</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
        <p:nvSpPr>
          <p:cNvPr id="46082" name="Rectangle 2"/>
          <p:cNvSpPr>
            <a:spLocks noChangeArrowheads="1"/>
          </p:cNvSpPr>
          <p:nvPr/>
        </p:nvSpPr>
        <p:spPr bwMode="auto">
          <a:xfrm>
            <a:off x="838200" y="5553670"/>
            <a:ext cx="3429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AU"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AHV AC Towers for High voltage and extra-high voltage line configurations</a:t>
            </a:r>
            <a:endParaRPr kumimoji="0" lang="en-AU"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772400" cy="400110"/>
          </a:xfrm>
          <a:prstGeom prst="rect">
            <a:avLst/>
          </a:prstGeom>
          <a:noFill/>
          <a:ln w="9525">
            <a:noFill/>
            <a:miter lim="800000"/>
            <a:headEnd/>
            <a:tailEnd/>
          </a:ln>
        </p:spPr>
        <p:txBody>
          <a:bodyPr wrap="square">
            <a:spAutoFit/>
          </a:bodyPr>
          <a:lstStyle/>
          <a:p>
            <a:r>
              <a:rPr lang="en-US" sz="2000" b="1" dirty="0" smtClean="0"/>
              <a:t>ECEG-4251,T </a:t>
            </a:r>
            <a:r>
              <a:rPr lang="en-US" sz="2000" b="1" dirty="0" smtClean="0"/>
              <a:t>&amp; D Planning </a:t>
            </a:r>
            <a:endParaRPr lang="en-US" sz="2000" i="1" dirty="0">
              <a:solidFill>
                <a:srgbClr val="FF0000"/>
              </a:solidFill>
            </a:endParaRPr>
          </a:p>
        </p:txBody>
      </p:sp>
      <p:pic>
        <p:nvPicPr>
          <p:cNvPr id="6" name="Picture 5" descr="C:\Users\Taw\AppData\Local\Microsoft\Windows\Temporary Internet Files\Content.Word\New Picture (7).png"/>
          <p:cNvPicPr/>
          <p:nvPr/>
        </p:nvPicPr>
        <p:blipFill>
          <a:blip r:embed="rId2"/>
          <a:srcRect/>
          <a:stretch>
            <a:fillRect/>
          </a:stretch>
        </p:blipFill>
        <p:spPr bwMode="auto">
          <a:xfrm>
            <a:off x="304800" y="990600"/>
            <a:ext cx="5715000" cy="5257800"/>
          </a:xfrm>
          <a:prstGeom prst="rect">
            <a:avLst/>
          </a:prstGeom>
          <a:noFill/>
          <a:ln w="9525">
            <a:noFill/>
            <a:miter lim="800000"/>
            <a:headEnd/>
            <a:tailEnd/>
          </a:ln>
        </p:spPr>
      </p:pic>
      <p:sp>
        <p:nvSpPr>
          <p:cNvPr id="4097" name="Rectangle 1"/>
          <p:cNvSpPr>
            <a:spLocks noChangeArrowheads="1"/>
          </p:cNvSpPr>
          <p:nvPr/>
        </p:nvSpPr>
        <p:spPr bwMode="auto">
          <a:xfrm>
            <a:off x="5933661" y="2819400"/>
            <a:ext cx="3057939"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Tower Configurations of DC for </a:t>
            </a:r>
            <a:r>
              <a:rPr kumimoji="0" lang="en-A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r>
              <a:rPr kumimoji="0" lang="en-A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600kV line</a:t>
            </a:r>
            <a:endParaRPr kumimoji="0" lang="en-A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772400" cy="400110"/>
          </a:xfrm>
          <a:prstGeom prst="rect">
            <a:avLst/>
          </a:prstGeom>
          <a:noFill/>
          <a:ln w="9525">
            <a:noFill/>
            <a:miter lim="800000"/>
            <a:headEnd/>
            <a:tailEnd/>
          </a:ln>
        </p:spPr>
        <p:txBody>
          <a:bodyPr wrap="square">
            <a:spAutoFit/>
          </a:bodyPr>
          <a:lstStyle/>
          <a:p>
            <a:r>
              <a:rPr lang="en-US" sz="2000" b="1" dirty="0" smtClean="0"/>
              <a:t>ECEG-4251,T </a:t>
            </a:r>
            <a:r>
              <a:rPr lang="en-US" sz="2000" b="1" dirty="0" smtClean="0"/>
              <a:t>&amp; D Planning </a:t>
            </a:r>
            <a:endParaRPr lang="en-US" sz="2000" i="1" dirty="0">
              <a:solidFill>
                <a:srgbClr val="FF0000"/>
              </a:solidFill>
            </a:endParaRPr>
          </a:p>
        </p:txBody>
      </p:sp>
      <p:sp>
        <p:nvSpPr>
          <p:cNvPr id="45057" name="Rectangle 1"/>
          <p:cNvSpPr>
            <a:spLocks noChangeArrowheads="1"/>
          </p:cNvSpPr>
          <p:nvPr/>
        </p:nvSpPr>
        <p:spPr bwMode="auto">
          <a:xfrm>
            <a:off x="0" y="1143000"/>
            <a:ext cx="5181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Pct val="100000"/>
              <a:tabLst/>
            </a:pPr>
            <a:r>
              <a:rPr kumimoji="0" lang="en-AU"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Steady </a:t>
            </a:r>
            <a:r>
              <a:rPr kumimoji="0" lang="en-AU"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State Stability Analysis</a:t>
            </a:r>
            <a:endParaRPr kumimoji="0" lang="en-A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58" name="Rectangle 2"/>
          <p:cNvSpPr>
            <a:spLocks noChangeArrowheads="1"/>
          </p:cNvSpPr>
          <p:nvPr/>
        </p:nvSpPr>
        <p:spPr bwMode="auto">
          <a:xfrm>
            <a:off x="685800" y="1447800"/>
            <a:ext cx="76962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200000"/>
              </a:lnSpc>
              <a:spcBef>
                <a:spcPct val="0"/>
              </a:spcBef>
              <a:spcAft>
                <a:spcPct val="0"/>
              </a:spcAft>
              <a:buClrTx/>
              <a:buSzTx/>
              <a:tabLst/>
            </a:pPr>
            <a:r>
              <a:rPr kumimoji="0" lang="en-US" sz="2400" i="1" u="none" strike="noStrike" cap="none" normalizeH="0" baseline="0" dirty="0" smtClean="0">
                <a:ln>
                  <a:noFill/>
                </a:ln>
                <a:solidFill>
                  <a:schemeClr val="tx1"/>
                </a:solidFill>
                <a:effectLst/>
                <a:ea typeface="SymbolMT"/>
                <a:cs typeface="Calibri" pitchFamily="34" charset="0"/>
              </a:rPr>
              <a:t>The main tasks of steady-state analysis are:</a:t>
            </a:r>
            <a:endParaRPr kumimoji="0" lang="en-US" sz="2400" i="1"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50000"/>
              </a:lnSpc>
              <a:spcBef>
                <a:spcPct val="0"/>
              </a:spcBef>
              <a:spcAft>
                <a:spcPct val="0"/>
              </a:spcAft>
              <a:buClrTx/>
              <a:buSzTx/>
              <a:buFont typeface="Wingdings" pitchFamily="2" charset="2"/>
              <a:buChar char="v"/>
              <a:tabLst/>
            </a:pPr>
            <a:r>
              <a:rPr kumimoji="0" lang="en-US" sz="2400" b="0" i="0" u="none" strike="noStrike" cap="none" normalizeH="0" baseline="0" dirty="0" smtClean="0">
                <a:ln>
                  <a:noFill/>
                </a:ln>
                <a:solidFill>
                  <a:schemeClr val="tx1"/>
                </a:solidFill>
                <a:effectLst/>
                <a:ea typeface="Calibri" pitchFamily="34" charset="0"/>
                <a:cs typeface="Calibri" pitchFamily="34" charset="0"/>
              </a:rPr>
              <a:t>Load flow Analysis</a:t>
            </a:r>
            <a:endParaRPr kumimoji="0" lang="en-US"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50000"/>
              </a:lnSpc>
              <a:spcBef>
                <a:spcPct val="0"/>
              </a:spcBef>
              <a:spcAft>
                <a:spcPct val="0"/>
              </a:spcAft>
              <a:buClrTx/>
              <a:buSzTx/>
              <a:buFont typeface="Wingdings" pitchFamily="2" charset="2"/>
              <a:buChar char="v"/>
              <a:tabLst/>
            </a:pPr>
            <a:r>
              <a:rPr kumimoji="0" lang="en-US" sz="2400" b="0" i="0" u="none" strike="noStrike" cap="none" normalizeH="0" baseline="0" dirty="0" smtClean="0">
                <a:ln>
                  <a:noFill/>
                </a:ln>
                <a:solidFill>
                  <a:schemeClr val="tx1"/>
                </a:solidFill>
                <a:effectLst/>
                <a:ea typeface="Calibri" pitchFamily="34" charset="0"/>
                <a:cs typeface="Calibri" pitchFamily="34" charset="0"/>
              </a:rPr>
              <a:t>Reactive power Compensation requirement analysis</a:t>
            </a:r>
            <a:endParaRPr kumimoji="0" lang="en-US"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50000"/>
              </a:lnSpc>
              <a:spcBef>
                <a:spcPct val="0"/>
              </a:spcBef>
              <a:spcAft>
                <a:spcPct val="0"/>
              </a:spcAft>
              <a:buClrTx/>
              <a:buSzTx/>
              <a:buFont typeface="Wingdings" pitchFamily="2" charset="2"/>
              <a:buChar char="v"/>
              <a:tabLst/>
            </a:pPr>
            <a:r>
              <a:rPr kumimoji="0" lang="en-US" sz="2400" b="0" i="0" u="none" strike="noStrike" cap="none" normalizeH="0" baseline="0" dirty="0" smtClean="0">
                <a:ln>
                  <a:noFill/>
                </a:ln>
                <a:solidFill>
                  <a:schemeClr val="tx1"/>
                </a:solidFill>
                <a:effectLst/>
                <a:ea typeface="Calibri" pitchFamily="34" charset="0"/>
                <a:cs typeface="Calibri" pitchFamily="34" charset="0"/>
              </a:rPr>
              <a:t>Steady-state stability analysis </a:t>
            </a:r>
            <a:endParaRPr kumimoji="0" lang="en-US"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50000"/>
              </a:lnSpc>
              <a:spcBef>
                <a:spcPct val="0"/>
              </a:spcBef>
              <a:spcAft>
                <a:spcPct val="0"/>
              </a:spcAft>
              <a:buClrTx/>
              <a:buSzTx/>
              <a:buFont typeface="Wingdings" pitchFamily="2" charset="2"/>
              <a:buChar char="v"/>
              <a:tabLst/>
            </a:pPr>
            <a:r>
              <a:rPr kumimoji="0" lang="en-US" sz="2400" b="0" i="0" u="none" strike="noStrike" cap="none" normalizeH="0" baseline="0" dirty="0" smtClean="0">
                <a:ln>
                  <a:noFill/>
                </a:ln>
                <a:solidFill>
                  <a:schemeClr val="tx1"/>
                </a:solidFill>
                <a:effectLst/>
                <a:ea typeface="Calibri" pitchFamily="34" charset="0"/>
                <a:cs typeface="Calibri" pitchFamily="34" charset="0"/>
              </a:rPr>
              <a:t>Contingency analysis</a:t>
            </a:r>
            <a:endParaRPr kumimoji="0" lang="en-US"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50000"/>
              </a:lnSpc>
              <a:spcBef>
                <a:spcPct val="0"/>
              </a:spcBef>
              <a:spcAft>
                <a:spcPct val="0"/>
              </a:spcAft>
              <a:buClrTx/>
              <a:buSzTx/>
              <a:buFont typeface="Wingdings" pitchFamily="2" charset="2"/>
              <a:buChar char="v"/>
              <a:tabLst/>
            </a:pPr>
            <a:r>
              <a:rPr kumimoji="0" lang="en-US" sz="2400" b="0" i="0" u="none" strike="noStrike" cap="none" normalizeH="0" baseline="0" dirty="0" smtClean="0">
                <a:ln>
                  <a:noFill/>
                </a:ln>
                <a:solidFill>
                  <a:schemeClr val="tx1"/>
                </a:solidFill>
                <a:effectLst/>
                <a:ea typeface="Calibri" pitchFamily="34" charset="0"/>
                <a:cs typeface="Calibri" pitchFamily="34" charset="0"/>
              </a:rPr>
              <a:t>Short-circuit current levels</a:t>
            </a:r>
          </a:p>
          <a:p>
            <a:pPr marL="0" marR="0" lvl="0" indent="0" algn="l" defTabSz="914400" rtl="0" eaLnBrk="0" fontAlgn="base" latinLnBrk="0" hangingPunct="0">
              <a:lnSpc>
                <a:spcPct val="150000"/>
              </a:lnSpc>
              <a:spcBef>
                <a:spcPct val="0"/>
              </a:spcBef>
              <a:spcAft>
                <a:spcPct val="0"/>
              </a:spcAft>
              <a:buClrTx/>
              <a:buSzTx/>
              <a:buFont typeface="Wingdings" pitchFamily="2" charset="2"/>
              <a:buChar char="v"/>
              <a:tabLst/>
            </a:pPr>
            <a:r>
              <a:rPr lang="en-US" sz="2400" dirty="0" smtClean="0">
                <a:cs typeface="Calibri" pitchFamily="34" charset="0"/>
              </a:rPr>
              <a:t>Steady state fault analysis</a:t>
            </a:r>
            <a:endParaRPr kumimoji="0" lang="en-US" sz="2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772400" cy="400110"/>
          </a:xfrm>
          <a:prstGeom prst="rect">
            <a:avLst/>
          </a:prstGeom>
          <a:noFill/>
          <a:ln w="9525">
            <a:noFill/>
            <a:miter lim="800000"/>
            <a:headEnd/>
            <a:tailEnd/>
          </a:ln>
        </p:spPr>
        <p:txBody>
          <a:bodyPr wrap="square">
            <a:spAutoFit/>
          </a:bodyPr>
          <a:lstStyle/>
          <a:p>
            <a:r>
              <a:rPr lang="en-US" sz="2000" b="1" dirty="0" smtClean="0"/>
              <a:t>ECEG-4251,T </a:t>
            </a:r>
            <a:r>
              <a:rPr lang="en-US" sz="2000" b="1" dirty="0" smtClean="0"/>
              <a:t>&amp; D Planning </a:t>
            </a:r>
            <a:endParaRPr lang="en-US" sz="2000" i="1" dirty="0">
              <a:solidFill>
                <a:srgbClr val="FF0000"/>
              </a:solidFill>
            </a:endParaRPr>
          </a:p>
        </p:txBody>
      </p:sp>
      <p:sp>
        <p:nvSpPr>
          <p:cNvPr id="47105" name="Rectangle 1"/>
          <p:cNvSpPr>
            <a:spLocks noChangeArrowheads="1"/>
          </p:cNvSpPr>
          <p:nvPr/>
        </p:nvSpPr>
        <p:spPr bwMode="auto">
          <a:xfrm>
            <a:off x="609600" y="3505200"/>
            <a:ext cx="80772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buFontTx/>
              <a:buNone/>
              <a:tabLst>
                <a:tab pos="457200" algn="l"/>
              </a:tabLst>
            </a:pPr>
            <a:r>
              <a:rPr kumimoji="0" lang="en-US" sz="2000" b="1" i="1" u="none" strike="noStrike" cap="none" normalizeH="0" baseline="0" dirty="0" smtClean="0">
                <a:ln>
                  <a:noFill/>
                </a:ln>
                <a:solidFill>
                  <a:schemeClr val="tx1"/>
                </a:solidFill>
                <a:effectLst/>
                <a:ea typeface="Calibri" pitchFamily="34" charset="0"/>
                <a:cs typeface="Calibri" pitchFamily="34" charset="0"/>
              </a:rPr>
              <a:t>The required input data for load flow Simulation software (E.G PSS/e) generally include: </a:t>
            </a:r>
            <a:endParaRPr kumimoji="0" lang="en-US" sz="2000" b="1" i="1" u="none" strike="noStrike" cap="none" normalizeH="0" baseline="0" dirty="0" smtClean="0">
              <a:ln>
                <a:noFill/>
              </a:ln>
              <a:solidFill>
                <a:schemeClr val="tx1"/>
              </a:solidFill>
              <a:effectLst/>
              <a:cs typeface="Arial" pitchFamily="34" charset="0"/>
            </a:endParaRPr>
          </a:p>
          <a:p>
            <a:pPr marL="514350" indent="-514350" algn="just" eaLnBrk="0" fontAlgn="base" hangingPunct="0">
              <a:spcBef>
                <a:spcPct val="0"/>
              </a:spcBef>
              <a:spcAft>
                <a:spcPct val="0"/>
              </a:spcAft>
              <a:buFont typeface="Wingdings" pitchFamily="2" charset="2"/>
              <a:buChar char="§"/>
              <a:tabLst>
                <a:tab pos="457200" algn="l"/>
              </a:tabLst>
            </a:pPr>
            <a:r>
              <a:rPr kumimoji="0" lang="en-US" sz="2000" b="0" i="0" u="none" strike="noStrike" cap="none" normalizeH="0" baseline="0" dirty="0" smtClean="0">
                <a:ln>
                  <a:noFill/>
                </a:ln>
                <a:solidFill>
                  <a:schemeClr val="tx1"/>
                </a:solidFill>
                <a:effectLst/>
                <a:ea typeface="Calibri" pitchFamily="34" charset="0"/>
                <a:cs typeface="Calibri" pitchFamily="34" charset="0"/>
              </a:rPr>
              <a:t>Bus designations, </a:t>
            </a:r>
          </a:p>
          <a:p>
            <a:pPr marL="514350" indent="-514350" algn="just" eaLnBrk="0" fontAlgn="base" hangingPunct="0">
              <a:spcBef>
                <a:spcPct val="0"/>
              </a:spcBef>
              <a:spcAft>
                <a:spcPct val="0"/>
              </a:spcAft>
              <a:buFont typeface="Wingdings" pitchFamily="2" charset="2"/>
              <a:buChar char="§"/>
              <a:tabLst>
                <a:tab pos="457200" algn="l"/>
              </a:tabLst>
            </a:pPr>
            <a:r>
              <a:rPr lang="en-US" sz="2000" dirty="0" smtClean="0">
                <a:ea typeface="Calibri" pitchFamily="34" charset="0"/>
                <a:cs typeface="Calibri" pitchFamily="34" charset="0"/>
              </a:rPr>
              <a:t>Line and transformer impedances,</a:t>
            </a:r>
          </a:p>
          <a:p>
            <a:pPr marL="514350" indent="-514350" algn="just" eaLnBrk="0" fontAlgn="base" hangingPunct="0">
              <a:spcBef>
                <a:spcPct val="0"/>
              </a:spcBef>
              <a:spcAft>
                <a:spcPct val="0"/>
              </a:spcAft>
              <a:buFont typeface="Wingdings" pitchFamily="2" charset="2"/>
              <a:buChar char="§"/>
              <a:tabLst>
                <a:tab pos="457200" algn="l"/>
              </a:tabLst>
            </a:pPr>
            <a:r>
              <a:rPr lang="en-US" sz="2000" dirty="0" smtClean="0">
                <a:ea typeface="Calibri" pitchFamily="34" charset="0"/>
                <a:cs typeface="Calibri" pitchFamily="34" charset="0"/>
              </a:rPr>
              <a:t>Real and reactive (</a:t>
            </a:r>
            <a:r>
              <a:rPr lang="en-US" sz="2000" dirty="0" err="1" smtClean="0">
                <a:ea typeface="Calibri" pitchFamily="34" charset="0"/>
                <a:cs typeface="Calibri" pitchFamily="34" charset="0"/>
              </a:rPr>
              <a:t>var</a:t>
            </a:r>
            <a:r>
              <a:rPr lang="en-US" sz="2000" dirty="0" smtClean="0">
                <a:ea typeface="Calibri" pitchFamily="34" charset="0"/>
                <a:cs typeface="Calibri" pitchFamily="34" charset="0"/>
              </a:rPr>
              <a:t>) power flows for each load, </a:t>
            </a:r>
          </a:p>
          <a:p>
            <a:pPr marL="514350" indent="-514350" algn="just" eaLnBrk="0" fontAlgn="base" hangingPunct="0">
              <a:spcBef>
                <a:spcPct val="0"/>
              </a:spcBef>
              <a:spcAft>
                <a:spcPct val="0"/>
              </a:spcAft>
              <a:buFont typeface="Wingdings" pitchFamily="2" charset="2"/>
              <a:buChar char="§"/>
              <a:tabLst>
                <a:tab pos="457200" algn="l"/>
              </a:tabLst>
            </a:pPr>
            <a:r>
              <a:rPr lang="en-US" sz="2000" dirty="0" smtClean="0">
                <a:ea typeface="Calibri" pitchFamily="34" charset="0"/>
                <a:cs typeface="Calibri" pitchFamily="34" charset="0"/>
              </a:rPr>
              <a:t>Generator power output, </a:t>
            </a:r>
          </a:p>
          <a:p>
            <a:pPr marL="514350" indent="-514350" algn="just" eaLnBrk="0" fontAlgn="base" hangingPunct="0">
              <a:spcBef>
                <a:spcPct val="0"/>
              </a:spcBef>
              <a:spcAft>
                <a:spcPct val="0"/>
              </a:spcAft>
              <a:buFont typeface="Wingdings" pitchFamily="2" charset="2"/>
              <a:buChar char="§"/>
              <a:tabLst>
                <a:tab pos="457200" algn="l"/>
              </a:tabLst>
            </a:pPr>
            <a:r>
              <a:rPr lang="en-US" sz="2000" dirty="0" smtClean="0">
                <a:ea typeface="Calibri" pitchFamily="34" charset="0"/>
                <a:cs typeface="Calibri" pitchFamily="34" charset="0"/>
              </a:rPr>
              <a:t>Voltage schedules and reactive (</a:t>
            </a:r>
            <a:r>
              <a:rPr lang="en-US" sz="2000" dirty="0" err="1" smtClean="0">
                <a:ea typeface="Calibri" pitchFamily="34" charset="0"/>
                <a:cs typeface="Calibri" pitchFamily="34" charset="0"/>
              </a:rPr>
              <a:t>var</a:t>
            </a:r>
            <a:r>
              <a:rPr lang="en-US" sz="2000" dirty="0" smtClean="0">
                <a:ea typeface="Calibri" pitchFamily="34" charset="0"/>
                <a:cs typeface="Calibri" pitchFamily="34" charset="0"/>
              </a:rPr>
              <a:t>) power flow limits of generators   synchronous condensers and switched capacitors,  </a:t>
            </a:r>
          </a:p>
          <a:p>
            <a:pPr marL="514350" indent="-514350" algn="just" eaLnBrk="0" fontAlgn="base" hangingPunct="0">
              <a:spcBef>
                <a:spcPct val="0"/>
              </a:spcBef>
              <a:spcAft>
                <a:spcPct val="0"/>
              </a:spcAft>
              <a:buFont typeface="Wingdings" pitchFamily="2" charset="2"/>
              <a:buChar char="§"/>
              <a:tabLst>
                <a:tab pos="457200" algn="l"/>
              </a:tabLst>
            </a:pPr>
            <a:r>
              <a:rPr lang="en-US" sz="2000" dirty="0" smtClean="0">
                <a:ea typeface="Calibri" pitchFamily="34" charset="0"/>
                <a:cs typeface="Calibri" pitchFamily="34" charset="0"/>
              </a:rPr>
              <a:t>Tie-line designations, and </a:t>
            </a:r>
          </a:p>
          <a:p>
            <a:pPr marL="514350" indent="-514350" algn="just" eaLnBrk="0" fontAlgn="base" hangingPunct="0">
              <a:spcBef>
                <a:spcPct val="0"/>
              </a:spcBef>
              <a:spcAft>
                <a:spcPct val="0"/>
              </a:spcAft>
              <a:buFont typeface="Wingdings" pitchFamily="2" charset="2"/>
              <a:buChar char="§"/>
              <a:tabLst>
                <a:tab pos="457200" algn="l"/>
              </a:tabLst>
            </a:pPr>
            <a:r>
              <a:rPr lang="en-US" sz="2000" dirty="0" smtClean="0">
                <a:ea typeface="Calibri" pitchFamily="34" charset="0"/>
                <a:cs typeface="Calibri" pitchFamily="34" charset="0"/>
              </a:rPr>
              <a:t>Systems interchange information.</a:t>
            </a:r>
          </a:p>
        </p:txBody>
      </p:sp>
      <p:sp>
        <p:nvSpPr>
          <p:cNvPr id="7" name="Rectangle 6"/>
          <p:cNvSpPr/>
          <p:nvPr/>
        </p:nvSpPr>
        <p:spPr>
          <a:xfrm>
            <a:off x="533400" y="1143000"/>
            <a:ext cx="8229600" cy="2246769"/>
          </a:xfrm>
          <a:prstGeom prst="rect">
            <a:avLst/>
          </a:prstGeom>
        </p:spPr>
        <p:txBody>
          <a:bodyPr wrap="square">
            <a:spAutoFit/>
          </a:bodyPr>
          <a:lstStyle/>
          <a:p>
            <a:pPr algn="just"/>
            <a:r>
              <a:rPr lang="en-US" sz="2000" dirty="0" smtClean="0"/>
              <a:t>The power system is a highly nonlinear system . When subjected to a transient disturbance, the stability of the system depends on the nature of the disturbance as well as the initial operating condition. The disturbance may be small or large. </a:t>
            </a:r>
            <a:r>
              <a:rPr lang="en-US" sz="2000" i="1" dirty="0" smtClean="0">
                <a:solidFill>
                  <a:srgbClr val="FF0000"/>
                </a:solidFill>
              </a:rPr>
              <a:t>Small disturbances in the form of load changes occur continually, and the system adjusts to the changing conditions</a:t>
            </a:r>
            <a:r>
              <a:rPr lang="en-US" sz="2000" dirty="0" smtClean="0"/>
              <a:t>. The system must be able to operate satisfactorily under these conditions and successfully meet the load demand. </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162800" cy="400110"/>
          </a:xfrm>
          <a:prstGeom prst="rect">
            <a:avLst/>
          </a:prstGeom>
          <a:noFill/>
          <a:ln w="9525">
            <a:noFill/>
            <a:miter lim="800000"/>
            <a:headEnd/>
            <a:tailEnd/>
          </a:ln>
        </p:spPr>
        <p:txBody>
          <a:bodyPr wrap="square">
            <a:spAutoFit/>
          </a:bodyPr>
          <a:lstStyle/>
          <a:p>
            <a:r>
              <a:rPr lang="en-US" sz="2000" b="1" dirty="0" smtClean="0">
                <a:latin typeface="Kokila" pitchFamily="34" charset="0"/>
              </a:rPr>
              <a:t>ECEG-4251,Power </a:t>
            </a:r>
            <a:r>
              <a:rPr lang="en-US" sz="2000" b="1" dirty="0">
                <a:latin typeface="Kokila" pitchFamily="34" charset="0"/>
              </a:rPr>
              <a:t>System Planning and </a:t>
            </a:r>
            <a:r>
              <a:rPr lang="en-US" sz="2000" b="1" dirty="0" smtClean="0">
                <a:latin typeface="Kokila" pitchFamily="34" charset="0"/>
              </a:rPr>
              <a:t>Management</a:t>
            </a:r>
            <a:endParaRPr lang="en-US" sz="2000" dirty="0">
              <a:latin typeface="Kokila" pitchFamily="34" charset="0"/>
            </a:endParaRPr>
          </a:p>
        </p:txBody>
      </p:sp>
      <p:sp>
        <p:nvSpPr>
          <p:cNvPr id="6" name="Content Placeholder 2"/>
          <p:cNvSpPr txBox="1">
            <a:spLocks/>
          </p:cNvSpPr>
          <p:nvPr/>
        </p:nvSpPr>
        <p:spPr>
          <a:xfrm>
            <a:off x="304800" y="1143000"/>
            <a:ext cx="8640763" cy="1524000"/>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i="0" u="none" strike="noStrike" kern="1200" cap="none" spc="0" normalizeH="0" baseline="0" noProof="0" dirty="0" smtClean="0">
                <a:ln>
                  <a:noFill/>
                </a:ln>
                <a:effectLst/>
                <a:uLnTx/>
                <a:uFillTx/>
                <a:ea typeface="+mn-ea"/>
                <a:cs typeface="Arial" charset="0"/>
              </a:rPr>
              <a:t>This transmission and distribution (T&amp;D) system consists of thousands of transmission and distribution lines, substations, transformers, and other equipment scattered over a wide geographical area and interconnected so that all function in concert to deliver power as needed to the utility's customers.</a:t>
            </a:r>
          </a:p>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en-US" sz="2000" i="0" u="none" strike="noStrike" kern="1200" cap="none" spc="0" normalizeH="0" baseline="0" noProof="0" dirty="0" smtClean="0">
              <a:ln>
                <a:noFill/>
              </a:ln>
              <a:effectLst/>
              <a:uLnTx/>
              <a:uFillTx/>
              <a:ea typeface="+mn-ea"/>
              <a:cs typeface="+mn-cs"/>
            </a:endParaRPr>
          </a:p>
        </p:txBody>
      </p:sp>
      <p:pic>
        <p:nvPicPr>
          <p:cNvPr id="7" name="Picture 2"/>
          <p:cNvPicPr>
            <a:picLocks noChangeAspect="1" noChangeArrowheads="1"/>
          </p:cNvPicPr>
          <p:nvPr/>
        </p:nvPicPr>
        <p:blipFill>
          <a:blip r:embed="rId2"/>
          <a:srcRect/>
          <a:stretch>
            <a:fillRect/>
          </a:stretch>
        </p:blipFill>
        <p:spPr bwMode="auto">
          <a:xfrm>
            <a:off x="1219200" y="2468562"/>
            <a:ext cx="5832585" cy="416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772400" cy="400110"/>
          </a:xfrm>
          <a:prstGeom prst="rect">
            <a:avLst/>
          </a:prstGeom>
          <a:noFill/>
          <a:ln w="9525">
            <a:noFill/>
            <a:miter lim="800000"/>
            <a:headEnd/>
            <a:tailEnd/>
          </a:ln>
        </p:spPr>
        <p:txBody>
          <a:bodyPr wrap="square">
            <a:spAutoFit/>
          </a:bodyPr>
          <a:lstStyle/>
          <a:p>
            <a:r>
              <a:rPr lang="en-US" sz="2000" b="1" dirty="0" smtClean="0"/>
              <a:t>ECEG-4251,T </a:t>
            </a:r>
            <a:r>
              <a:rPr lang="en-US" sz="2000" b="1" dirty="0" smtClean="0"/>
              <a:t>&amp; D Planning </a:t>
            </a:r>
            <a:endParaRPr lang="en-US" sz="2000" i="1" dirty="0">
              <a:solidFill>
                <a:srgbClr val="FF0000"/>
              </a:solidFill>
            </a:endParaRPr>
          </a:p>
        </p:txBody>
      </p:sp>
      <p:sp>
        <p:nvSpPr>
          <p:cNvPr id="6" name="Rectangle 5"/>
          <p:cNvSpPr/>
          <p:nvPr/>
        </p:nvSpPr>
        <p:spPr>
          <a:xfrm>
            <a:off x="457200" y="1295400"/>
            <a:ext cx="8229600" cy="4247317"/>
          </a:xfrm>
          <a:prstGeom prst="rect">
            <a:avLst/>
          </a:prstGeom>
        </p:spPr>
        <p:txBody>
          <a:bodyPr wrap="square">
            <a:spAutoFit/>
          </a:bodyPr>
          <a:lstStyle/>
          <a:p>
            <a:pPr lvl="0" algn="just" eaLnBrk="0" fontAlgn="base" hangingPunct="0">
              <a:lnSpc>
                <a:spcPct val="150000"/>
              </a:lnSpc>
              <a:spcBef>
                <a:spcPct val="0"/>
              </a:spcBef>
              <a:spcAft>
                <a:spcPct val="0"/>
              </a:spcAft>
              <a:tabLst>
                <a:tab pos="457200" algn="l"/>
              </a:tabLst>
            </a:pPr>
            <a:r>
              <a:rPr lang="en-US" sz="2000" b="1" i="1" dirty="0" smtClean="0">
                <a:ea typeface="Calibri" pitchFamily="34" charset="0"/>
                <a:cs typeface="Calibri" pitchFamily="34" charset="0"/>
              </a:rPr>
              <a:t>The results of the software output includes: </a:t>
            </a:r>
            <a:endParaRPr lang="en-US" sz="2000" b="1" i="1" dirty="0" smtClean="0">
              <a:cs typeface="Arial" pitchFamily="34" charset="0"/>
            </a:endParaRPr>
          </a:p>
          <a:p>
            <a:pPr marL="514350" lvl="0" indent="-514350" algn="just" eaLnBrk="0" fontAlgn="base" hangingPunct="0">
              <a:lnSpc>
                <a:spcPct val="150000"/>
              </a:lnSpc>
              <a:spcBef>
                <a:spcPct val="0"/>
              </a:spcBef>
              <a:spcAft>
                <a:spcPct val="0"/>
              </a:spcAft>
              <a:buFont typeface="Wingdings" pitchFamily="2" charset="2"/>
              <a:buChar char="§"/>
              <a:tabLst>
                <a:tab pos="457200" algn="l"/>
              </a:tabLst>
            </a:pPr>
            <a:r>
              <a:rPr lang="en-US" sz="2000" dirty="0" smtClean="0">
                <a:ea typeface="Calibri" pitchFamily="34" charset="0"/>
                <a:cs typeface="Calibri" pitchFamily="34" charset="0"/>
              </a:rPr>
              <a:t>Calculated voltage magnitude and phase angle at each bus, </a:t>
            </a:r>
            <a:endParaRPr lang="en-US" sz="2000" dirty="0" smtClean="0">
              <a:cs typeface="Arial" pitchFamily="34" charset="0"/>
            </a:endParaRPr>
          </a:p>
          <a:p>
            <a:pPr marL="514350" lvl="0" indent="-514350" algn="just" eaLnBrk="0" fontAlgn="base" hangingPunct="0">
              <a:lnSpc>
                <a:spcPct val="150000"/>
              </a:lnSpc>
              <a:spcBef>
                <a:spcPct val="0"/>
              </a:spcBef>
              <a:spcAft>
                <a:spcPct val="0"/>
              </a:spcAft>
              <a:buFont typeface="Wingdings" pitchFamily="2" charset="2"/>
              <a:buChar char="§"/>
              <a:tabLst>
                <a:tab pos="457200" algn="l"/>
              </a:tabLst>
            </a:pPr>
            <a:r>
              <a:rPr lang="en-US" sz="2000" dirty="0" smtClean="0">
                <a:ea typeface="Calibri" pitchFamily="34" charset="0"/>
                <a:cs typeface="Calibri" pitchFamily="34" charset="0"/>
              </a:rPr>
              <a:t>Transformer, capacitor and reactor data,</a:t>
            </a:r>
            <a:endParaRPr lang="en-US" sz="2000" dirty="0" smtClean="0">
              <a:cs typeface="Arial" pitchFamily="34" charset="0"/>
            </a:endParaRPr>
          </a:p>
          <a:p>
            <a:pPr marL="514350" lvl="0" indent="-514350" algn="just" eaLnBrk="0" fontAlgn="base" hangingPunct="0">
              <a:lnSpc>
                <a:spcPct val="150000"/>
              </a:lnSpc>
              <a:spcBef>
                <a:spcPct val="0"/>
              </a:spcBef>
              <a:spcAft>
                <a:spcPct val="0"/>
              </a:spcAft>
              <a:buFont typeface="Wingdings" pitchFamily="2" charset="2"/>
              <a:buChar char="§"/>
              <a:tabLst>
                <a:tab pos="457200" algn="l"/>
              </a:tabLst>
            </a:pPr>
            <a:r>
              <a:rPr lang="en-US" sz="2000" dirty="0" smtClean="0">
                <a:ea typeface="Calibri" pitchFamily="34" charset="0"/>
                <a:cs typeface="Calibri" pitchFamily="34" charset="0"/>
              </a:rPr>
              <a:t>Real and reactive (</a:t>
            </a:r>
            <a:r>
              <a:rPr lang="en-US" sz="2000" dirty="0" err="1" smtClean="0">
                <a:ea typeface="Calibri" pitchFamily="34" charset="0"/>
                <a:cs typeface="Calibri" pitchFamily="34" charset="0"/>
              </a:rPr>
              <a:t>var</a:t>
            </a:r>
            <a:r>
              <a:rPr lang="en-US" sz="2000" dirty="0" smtClean="0">
                <a:ea typeface="Calibri" pitchFamily="34" charset="0"/>
                <a:cs typeface="Calibri" pitchFamily="34" charset="0"/>
              </a:rPr>
              <a:t>) power flows for each line and transformer,</a:t>
            </a:r>
            <a:endParaRPr lang="en-US" sz="2000" dirty="0" smtClean="0">
              <a:cs typeface="Arial" pitchFamily="34" charset="0"/>
            </a:endParaRPr>
          </a:p>
          <a:p>
            <a:pPr marL="514350" lvl="0" indent="-514350" algn="just" eaLnBrk="0" fontAlgn="base" hangingPunct="0">
              <a:lnSpc>
                <a:spcPct val="150000"/>
              </a:lnSpc>
              <a:spcBef>
                <a:spcPct val="0"/>
              </a:spcBef>
              <a:spcAft>
                <a:spcPct val="0"/>
              </a:spcAft>
              <a:buFont typeface="Wingdings" pitchFamily="2" charset="2"/>
              <a:buChar char="§"/>
              <a:tabLst>
                <a:tab pos="457200" algn="l"/>
              </a:tabLst>
            </a:pPr>
            <a:r>
              <a:rPr lang="en-US" sz="2000" dirty="0" smtClean="0">
                <a:ea typeface="Calibri" pitchFamily="34" charset="0"/>
                <a:cs typeface="Calibri" pitchFamily="34" charset="0"/>
              </a:rPr>
              <a:t>Net system interchange and tie-line power flows and </a:t>
            </a:r>
            <a:endParaRPr lang="en-US" sz="2000" dirty="0" smtClean="0">
              <a:cs typeface="Arial" pitchFamily="34" charset="0"/>
            </a:endParaRPr>
          </a:p>
          <a:p>
            <a:pPr marL="514350" lvl="0" indent="-514350" algn="just" eaLnBrk="0" fontAlgn="base" hangingPunct="0">
              <a:lnSpc>
                <a:spcPct val="150000"/>
              </a:lnSpc>
              <a:spcBef>
                <a:spcPct val="0"/>
              </a:spcBef>
              <a:spcAft>
                <a:spcPct val="0"/>
              </a:spcAft>
              <a:buFont typeface="Wingdings" pitchFamily="2" charset="2"/>
              <a:buChar char="§"/>
              <a:tabLst>
                <a:tab pos="457200" algn="l"/>
              </a:tabLst>
            </a:pPr>
            <a:r>
              <a:rPr lang="en-US" sz="2000" dirty="0" smtClean="0">
                <a:ea typeface="Calibri" pitchFamily="34" charset="0"/>
                <a:cs typeface="Calibri" pitchFamily="34" charset="0"/>
              </a:rPr>
              <a:t>A record of system changes. Special output features are available or can be developed to aid the planner in the analysis of the system. Examples include lists of facilities loaded beyond pre-established limits, and lists of buses where the voltage is below desirable levels.</a:t>
            </a:r>
            <a:endParaRPr lang="en-US" sz="2000" dirty="0" smtClean="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772400" cy="400110"/>
          </a:xfrm>
          <a:prstGeom prst="rect">
            <a:avLst/>
          </a:prstGeom>
          <a:noFill/>
          <a:ln w="9525">
            <a:noFill/>
            <a:miter lim="800000"/>
            <a:headEnd/>
            <a:tailEnd/>
          </a:ln>
        </p:spPr>
        <p:txBody>
          <a:bodyPr wrap="square">
            <a:spAutoFit/>
          </a:bodyPr>
          <a:lstStyle/>
          <a:p>
            <a:r>
              <a:rPr lang="en-US" sz="2000" b="1" dirty="0" smtClean="0"/>
              <a:t>ECEG-4251,T </a:t>
            </a:r>
            <a:r>
              <a:rPr lang="en-US" sz="2000" b="1" dirty="0" smtClean="0"/>
              <a:t>&amp; D Planning </a:t>
            </a:r>
            <a:endParaRPr lang="en-US" sz="2000" i="1" dirty="0">
              <a:solidFill>
                <a:srgbClr val="FF0000"/>
              </a:solidFill>
            </a:endParaRPr>
          </a:p>
        </p:txBody>
      </p:sp>
      <p:sp>
        <p:nvSpPr>
          <p:cNvPr id="50177" name="Rectangle 1"/>
          <p:cNvSpPr>
            <a:spLocks noChangeArrowheads="1"/>
          </p:cNvSpPr>
          <p:nvPr/>
        </p:nvSpPr>
        <p:spPr bwMode="auto">
          <a:xfrm>
            <a:off x="304800" y="990600"/>
            <a:ext cx="7848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Reactive </a:t>
            </a:r>
            <a:r>
              <a:rPr kumimoji="0" lang="en-AU"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Power Compensating Requirements</a:t>
            </a:r>
            <a:endParaRPr kumimoji="0" lang="en-A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0178" name="Rectangle 2"/>
          <p:cNvSpPr>
            <a:spLocks noChangeArrowheads="1"/>
          </p:cNvSpPr>
          <p:nvPr/>
        </p:nvSpPr>
        <p:spPr bwMode="auto">
          <a:xfrm>
            <a:off x="381000" y="1676400"/>
            <a:ext cx="85344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Reactive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var</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compensation studies utilize information from load flow studies to establish optimum types and sizes of reactive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var</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sources. There are two basic types of system compensation: </a:t>
            </a:r>
          </a:p>
          <a:p>
            <a:pPr marL="457200" marR="0" lvl="0" indent="-457200" algn="just" defTabSz="914400" rtl="0" eaLnBrk="1" fontAlgn="base" latinLnBrk="0" hangingPunct="1">
              <a:lnSpc>
                <a:spcPct val="150000"/>
              </a:lnSpc>
              <a:spcBef>
                <a:spcPct val="0"/>
              </a:spcBef>
              <a:spcAft>
                <a:spcPct val="0"/>
              </a:spcAft>
              <a:buClrTx/>
              <a:buSzTx/>
              <a:buFontTx/>
              <a:buAutoNum type="arabicParenBoth"/>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series compensation, in terms of impedance, is used to reduce a transmission line's effective reactance, and </a:t>
            </a:r>
          </a:p>
          <a:p>
            <a:pPr marL="457200" marR="0" lvl="0" indent="-457200" algn="just" defTabSz="914400" rtl="0" eaLnBrk="1" fontAlgn="base" latinLnBrk="0" hangingPunct="1">
              <a:lnSpc>
                <a:spcPct val="150000"/>
              </a:lnSpc>
              <a:spcBef>
                <a:spcPct val="0"/>
              </a:spcBef>
              <a:spcAft>
                <a:spcPct val="0"/>
              </a:spcAft>
              <a:buClrTx/>
              <a:buSzTx/>
              <a:buFontTx/>
              <a:buAutoNum type="arabicParenBoth"/>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shunt compensation, in terms of reactive power, is used to reduce the magnitude of reactive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var</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power that flows in the network.</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772400" cy="400110"/>
          </a:xfrm>
          <a:prstGeom prst="rect">
            <a:avLst/>
          </a:prstGeom>
          <a:noFill/>
          <a:ln w="9525">
            <a:noFill/>
            <a:miter lim="800000"/>
            <a:headEnd/>
            <a:tailEnd/>
          </a:ln>
        </p:spPr>
        <p:txBody>
          <a:bodyPr wrap="square">
            <a:spAutoFit/>
          </a:bodyPr>
          <a:lstStyle/>
          <a:p>
            <a:r>
              <a:rPr lang="en-US" sz="2000" b="1" dirty="0" smtClean="0"/>
              <a:t>ECEG-4251,T </a:t>
            </a:r>
            <a:r>
              <a:rPr lang="en-US" sz="2000" b="1" dirty="0" smtClean="0"/>
              <a:t>&amp; D Planning </a:t>
            </a:r>
            <a:endParaRPr lang="en-US" sz="2000" i="1" dirty="0">
              <a:solidFill>
                <a:srgbClr val="FF0000"/>
              </a:solidFill>
            </a:endParaRPr>
          </a:p>
        </p:txBody>
      </p:sp>
      <p:sp>
        <p:nvSpPr>
          <p:cNvPr id="6" name="Rectangle 5"/>
          <p:cNvSpPr/>
          <p:nvPr/>
        </p:nvSpPr>
        <p:spPr>
          <a:xfrm>
            <a:off x="381000" y="1143000"/>
            <a:ext cx="8458200" cy="1631216"/>
          </a:xfrm>
          <a:prstGeom prst="rect">
            <a:avLst/>
          </a:prstGeom>
        </p:spPr>
        <p:txBody>
          <a:bodyPr wrap="square">
            <a:spAutoFit/>
          </a:bodyPr>
          <a:lstStyle/>
          <a:p>
            <a:pPr algn="just"/>
            <a:r>
              <a:rPr lang="en-US" sz="2000" dirty="0" smtClean="0"/>
              <a:t>The insertion of capacitive reactance in series with the line's inductive reactance decreases the line impedance. This helps to increase the transmission system capability requirements. Series compensation effectively increases the transmission line capacity. This reduces the need for higher transmission voltages or greater number of circuits. </a:t>
            </a:r>
            <a:endParaRPr lang="en-US" sz="2000" dirty="0"/>
          </a:p>
        </p:txBody>
      </p:sp>
      <p:sp>
        <p:nvSpPr>
          <p:cNvPr id="7" name="Rectangle 6"/>
          <p:cNvSpPr/>
          <p:nvPr/>
        </p:nvSpPr>
        <p:spPr>
          <a:xfrm>
            <a:off x="304800" y="3124200"/>
            <a:ext cx="8382000" cy="2862322"/>
          </a:xfrm>
          <a:prstGeom prst="rect">
            <a:avLst/>
          </a:prstGeom>
        </p:spPr>
        <p:txBody>
          <a:bodyPr wrap="square">
            <a:spAutoFit/>
          </a:bodyPr>
          <a:lstStyle/>
          <a:p>
            <a:pPr algn="just"/>
            <a:r>
              <a:rPr lang="en-US" sz="2000" dirty="0" smtClean="0"/>
              <a:t>As transmission voltages and line lengths increase, the capacitive charging currents from EHV lines also increase. These currents can cause undesirable over voltages on generators and transformers, as well as increase power losses. In order to reduce the capacitive charging currents, shunt reactors are utilized to minimize the over voltages during lightly loaded, switching or transient conditions. </a:t>
            </a:r>
          </a:p>
          <a:p>
            <a:pPr algn="just"/>
            <a:endParaRPr lang="en-US" sz="2000" dirty="0" smtClean="0"/>
          </a:p>
          <a:p>
            <a:pPr algn="just"/>
            <a:r>
              <a:rPr lang="en-US" sz="2000" dirty="0" smtClean="0"/>
              <a:t>Shunt reactors may be either switched or directly connected at the transmission line terminals or to the tertiary windings of autotransformers.</a:t>
            </a:r>
            <a:endParaRPr 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772400" cy="400110"/>
          </a:xfrm>
          <a:prstGeom prst="rect">
            <a:avLst/>
          </a:prstGeom>
          <a:noFill/>
          <a:ln w="9525">
            <a:noFill/>
            <a:miter lim="800000"/>
            <a:headEnd/>
            <a:tailEnd/>
          </a:ln>
        </p:spPr>
        <p:txBody>
          <a:bodyPr wrap="square">
            <a:spAutoFit/>
          </a:bodyPr>
          <a:lstStyle/>
          <a:p>
            <a:r>
              <a:rPr lang="en-US" sz="2000" b="1" dirty="0" smtClean="0"/>
              <a:t>ECEG-4251,T </a:t>
            </a:r>
            <a:r>
              <a:rPr lang="en-US" sz="2000" b="1" dirty="0" smtClean="0"/>
              <a:t>&amp; D Planning </a:t>
            </a:r>
            <a:endParaRPr lang="en-US" sz="2000" i="1" dirty="0">
              <a:solidFill>
                <a:srgbClr val="FF0000"/>
              </a:solidFill>
            </a:endParaRPr>
          </a:p>
        </p:txBody>
      </p:sp>
      <p:sp>
        <p:nvSpPr>
          <p:cNvPr id="3073" name="Rectangle 1"/>
          <p:cNvSpPr>
            <a:spLocks noChangeArrowheads="1"/>
          </p:cNvSpPr>
          <p:nvPr/>
        </p:nvSpPr>
        <p:spPr bwMode="auto">
          <a:xfrm>
            <a:off x="381000" y="902228"/>
            <a:ext cx="6477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Pct val="100000"/>
              <a:tabLst/>
            </a:pPr>
            <a:r>
              <a:rPr kumimoji="0" lang="en-AU"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Transient </a:t>
            </a:r>
            <a:r>
              <a:rPr kumimoji="0" lang="en-AU"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Stability Analysis</a:t>
            </a:r>
            <a:endParaRPr kumimoji="0" lang="en-A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304800" y="1676400"/>
            <a:ext cx="8458200" cy="5016758"/>
          </a:xfrm>
          <a:prstGeom prst="rect">
            <a:avLst/>
          </a:prstGeom>
        </p:spPr>
        <p:txBody>
          <a:bodyPr wrap="square">
            <a:spAutoFit/>
          </a:bodyPr>
          <a:lstStyle/>
          <a:p>
            <a:pPr algn="just"/>
            <a:r>
              <a:rPr lang="en-US" sz="2000" dirty="0" smtClean="0"/>
              <a:t>Stability is a condition of equilibrium between opposing forces; instability results when a disturbance leads to a sustained imbalance between the opposing forces.</a:t>
            </a:r>
          </a:p>
          <a:p>
            <a:pPr algn="just"/>
            <a:endParaRPr lang="en-US" sz="2000" dirty="0" smtClean="0"/>
          </a:p>
          <a:p>
            <a:pPr algn="just"/>
            <a:r>
              <a:rPr lang="en-US" sz="2000" dirty="0" smtClean="0"/>
              <a:t>Transient power system stability denotes the ability of an electric power system, for a given initial operating condition, to regain a state of operating equilibrium after being subjected to a physical disturbance, with most system variables bounded so that system integrity is preserved. It must be able to survive numerous disturbances of a </a:t>
            </a:r>
            <a:r>
              <a:rPr lang="en-US" sz="2000" i="1" dirty="0" smtClean="0">
                <a:solidFill>
                  <a:srgbClr val="FF0000"/>
                </a:solidFill>
              </a:rPr>
              <a:t>severe nature, such as a short-circuit on a transmission line or a sudden loss of large units or generating plants, or a large concentration of load.</a:t>
            </a:r>
          </a:p>
          <a:p>
            <a:pPr algn="just"/>
            <a:endParaRPr lang="en-US" sz="2000" i="1" dirty="0" smtClean="0">
              <a:solidFill>
                <a:srgbClr val="FF0000"/>
              </a:solidFill>
            </a:endParaRPr>
          </a:p>
          <a:p>
            <a:pPr algn="just"/>
            <a:r>
              <a:rPr lang="en-US" sz="2000" dirty="0" smtClean="0"/>
              <a:t>Following such transient disturbances, if the power system is stable, it will reach a new equilibrium state with practically the entire system intact; the actions of automatic controls and possibly human operators will eventually restore the system to normal state.</a:t>
            </a:r>
            <a:endParaRPr lang="en-US" sz="2000" i="1"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772400" cy="400110"/>
          </a:xfrm>
          <a:prstGeom prst="rect">
            <a:avLst/>
          </a:prstGeom>
          <a:noFill/>
          <a:ln w="9525">
            <a:noFill/>
            <a:miter lim="800000"/>
            <a:headEnd/>
            <a:tailEnd/>
          </a:ln>
        </p:spPr>
        <p:txBody>
          <a:bodyPr wrap="square">
            <a:spAutoFit/>
          </a:bodyPr>
          <a:lstStyle/>
          <a:p>
            <a:r>
              <a:rPr lang="en-US" sz="2000" b="1" dirty="0" smtClean="0"/>
              <a:t>ECEG-4251,T </a:t>
            </a:r>
            <a:r>
              <a:rPr lang="en-US" sz="2000" b="1" dirty="0" smtClean="0"/>
              <a:t>&amp; D Planning </a:t>
            </a:r>
            <a:endParaRPr lang="en-US" sz="2000" i="1" dirty="0">
              <a:solidFill>
                <a:srgbClr val="FF0000"/>
              </a:solidFill>
            </a:endParaRPr>
          </a:p>
        </p:txBody>
      </p:sp>
      <p:sp>
        <p:nvSpPr>
          <p:cNvPr id="51201" name="Rectangle 1"/>
          <p:cNvSpPr>
            <a:spLocks noChangeArrowheads="1"/>
          </p:cNvSpPr>
          <p:nvPr/>
        </p:nvSpPr>
        <p:spPr bwMode="auto">
          <a:xfrm>
            <a:off x="457200" y="990600"/>
            <a:ext cx="8229600" cy="57092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Calibri" pitchFamily="34" charset="0"/>
                <a:cs typeface="Calibri" pitchFamily="34" charset="0"/>
              </a:rPr>
              <a:t>Dynamic studies generally simulate system performance during the period following sudden loss of generation or load. </a:t>
            </a:r>
          </a:p>
          <a:p>
            <a:pPr marL="0" marR="0" lvl="0" indent="0" algn="just" defTabSz="914400" rtl="0" eaLnBrk="1" fontAlgn="base" latinLnBrk="0" hangingPunct="1">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ea typeface="Calibri" pitchFamily="34" charset="0"/>
                <a:cs typeface="Calibri" pitchFamily="34" charset="0"/>
              </a:rPr>
              <a:t>T</a:t>
            </a:r>
            <a:r>
              <a:rPr kumimoji="0" lang="en-US" sz="2000" b="1" i="1" u="none" strike="noStrike" cap="none" normalizeH="0" baseline="0" dirty="0" smtClean="0">
                <a:ln>
                  <a:noFill/>
                </a:ln>
                <a:solidFill>
                  <a:schemeClr val="tx1"/>
                </a:solidFill>
                <a:effectLst/>
                <a:ea typeface="SymbolMT"/>
                <a:cs typeface="Calibri" pitchFamily="34" charset="0"/>
              </a:rPr>
              <a:t>he main tasks that are performed in Transient Stability analysis are:</a:t>
            </a:r>
            <a:endParaRPr kumimoji="0" lang="en-US" sz="2000" b="1" i="1" u="none" strike="noStrike" cap="none" normalizeH="0" baseline="0" dirty="0" smtClean="0">
              <a:ln>
                <a:noFill/>
              </a:ln>
              <a:solidFill>
                <a:schemeClr val="tx1"/>
              </a:solidFill>
              <a:effectLst/>
              <a:cs typeface="Arial" pitchFamily="34" charset="0"/>
            </a:endParaRPr>
          </a:p>
          <a:p>
            <a:pPr lvl="2" algn="just" eaLnBrk="0" fontAlgn="base" hangingPunct="0">
              <a:lnSpc>
                <a:spcPct val="150000"/>
              </a:lnSpc>
              <a:spcBef>
                <a:spcPct val="0"/>
              </a:spcBef>
              <a:spcAft>
                <a:spcPct val="0"/>
              </a:spcAft>
              <a:buFontTx/>
              <a:buChar char="•"/>
            </a:pPr>
            <a:r>
              <a:rPr lang="en-US" sz="2000" dirty="0" smtClean="0">
                <a:ea typeface="Calibri" pitchFamily="34" charset="0"/>
                <a:cs typeface="Calibri" pitchFamily="34" charset="0"/>
              </a:rPr>
              <a:t>Voltage stability</a:t>
            </a:r>
          </a:p>
          <a:p>
            <a:pPr lvl="2" algn="just" eaLnBrk="0" fontAlgn="base" hangingPunct="0">
              <a:lnSpc>
                <a:spcPct val="150000"/>
              </a:lnSpc>
              <a:spcBef>
                <a:spcPct val="0"/>
              </a:spcBef>
              <a:spcAft>
                <a:spcPct val="0"/>
              </a:spcAft>
              <a:buFontTx/>
              <a:buChar char="•"/>
            </a:pPr>
            <a:r>
              <a:rPr lang="en-US" sz="2000" dirty="0" smtClean="0">
                <a:ea typeface="Calibri" pitchFamily="34" charset="0"/>
                <a:cs typeface="Calibri" pitchFamily="34" charset="0"/>
              </a:rPr>
              <a:t>Power-frequency and </a:t>
            </a:r>
          </a:p>
          <a:p>
            <a:pPr lvl="2" algn="just" eaLnBrk="0" fontAlgn="base" hangingPunct="0">
              <a:lnSpc>
                <a:spcPct val="150000"/>
              </a:lnSpc>
              <a:spcBef>
                <a:spcPct val="0"/>
              </a:spcBef>
              <a:spcAft>
                <a:spcPct val="0"/>
              </a:spcAft>
              <a:buFontTx/>
              <a:buChar char="•"/>
            </a:pPr>
            <a:r>
              <a:rPr lang="en-US" sz="2000" dirty="0" smtClean="0">
                <a:ea typeface="Calibri" pitchFamily="34" charset="0"/>
                <a:cs typeface="Calibri" pitchFamily="34" charset="0"/>
              </a:rPr>
              <a:t>Power angle behavior</a:t>
            </a: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ea typeface="Calibri" pitchFamily="34" charset="0"/>
                <a:cs typeface="Calibri" pitchFamily="34" charset="0"/>
              </a:rPr>
              <a:t>Results from transient </a:t>
            </a:r>
            <a:r>
              <a:rPr lang="en-US" sz="2000" b="1" dirty="0" smtClean="0">
                <a:ea typeface="Calibri" pitchFamily="34" charset="0"/>
                <a:cs typeface="Calibri" pitchFamily="34" charset="0"/>
              </a:rPr>
              <a:t>Studies can help determine: </a:t>
            </a:r>
          </a:p>
          <a:p>
            <a:pPr marL="914400" marR="0" lvl="2" indent="0" algn="just" defTabSz="914400" rtl="0" eaLnBrk="0" fontAlgn="base" latinLnBrk="0" hangingPunct="0">
              <a:lnSpc>
                <a:spcPct val="15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ea typeface="Calibri" pitchFamily="34" charset="0"/>
                <a:cs typeface="Calibri" pitchFamily="34" charset="0"/>
              </a:rPr>
              <a:t>Need for faster protective relay system, </a:t>
            </a:r>
            <a:endParaRPr kumimoji="0" lang="en-US" sz="2000" b="0" i="0" u="none" strike="noStrike" cap="none" normalizeH="0" baseline="0" dirty="0" smtClean="0">
              <a:ln>
                <a:noFill/>
              </a:ln>
              <a:solidFill>
                <a:schemeClr val="tx1"/>
              </a:solidFill>
              <a:effectLst/>
              <a:cs typeface="Arial" pitchFamily="34" charset="0"/>
            </a:endParaRPr>
          </a:p>
          <a:p>
            <a:pPr marL="914400" marR="0" lvl="2" indent="0" algn="just" defTabSz="914400" rtl="0" eaLnBrk="0" fontAlgn="base" latinLnBrk="0" hangingPunct="0">
              <a:lnSpc>
                <a:spcPct val="15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ea typeface="Calibri" pitchFamily="34" charset="0"/>
                <a:cs typeface="Calibri" pitchFamily="34" charset="0"/>
              </a:rPr>
              <a:t>To know the reliability of power system</a:t>
            </a:r>
            <a:endParaRPr kumimoji="0" lang="en-US" sz="2000" b="0" i="0" u="none" strike="noStrike" cap="none" normalizeH="0" baseline="0" dirty="0" smtClean="0">
              <a:ln>
                <a:noFill/>
              </a:ln>
              <a:solidFill>
                <a:schemeClr val="tx1"/>
              </a:solidFill>
              <a:effectLst/>
              <a:cs typeface="Arial" pitchFamily="34" charset="0"/>
            </a:endParaRPr>
          </a:p>
          <a:p>
            <a:pPr marL="914400" marR="0" lvl="2" indent="0" algn="just" defTabSz="914400" rtl="0" eaLnBrk="0" fontAlgn="base" latinLnBrk="0" hangingPunct="0">
              <a:lnSpc>
                <a:spcPct val="15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ea typeface="Calibri" pitchFamily="34" charset="0"/>
                <a:cs typeface="Calibri" pitchFamily="34" charset="0"/>
              </a:rPr>
              <a:t>System operating and design weaknesses, </a:t>
            </a:r>
            <a:endParaRPr kumimoji="0" lang="en-US" sz="2000" b="0" i="0" u="none" strike="noStrike" cap="none" normalizeH="0" baseline="0" dirty="0" smtClean="0">
              <a:ln>
                <a:noFill/>
              </a:ln>
              <a:solidFill>
                <a:schemeClr val="tx1"/>
              </a:solidFill>
              <a:effectLst/>
              <a:cs typeface="Arial" pitchFamily="34" charset="0"/>
            </a:endParaRPr>
          </a:p>
          <a:p>
            <a:pPr marL="914400" marR="0" lvl="2" indent="0" algn="just" defTabSz="914400" rtl="0" eaLnBrk="0" fontAlgn="base" latinLnBrk="0" hangingPunct="0">
              <a:lnSpc>
                <a:spcPct val="15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ea typeface="Calibri" pitchFamily="34" charset="0"/>
                <a:cs typeface="Calibri" pitchFamily="34" charset="0"/>
              </a:rPr>
              <a:t>Desirability of fast </a:t>
            </a:r>
            <a:r>
              <a:rPr kumimoji="0" lang="en-US" sz="2000" b="0" i="0" u="none" strike="noStrike" cap="none" normalizeH="0" baseline="0" dirty="0" err="1" smtClean="0">
                <a:ln>
                  <a:noFill/>
                </a:ln>
                <a:solidFill>
                  <a:schemeClr val="tx1"/>
                </a:solidFill>
                <a:effectLst/>
                <a:ea typeface="Calibri" pitchFamily="34" charset="0"/>
                <a:cs typeface="Calibri" pitchFamily="34" charset="0"/>
              </a:rPr>
              <a:t>valving</a:t>
            </a:r>
            <a:r>
              <a:rPr kumimoji="0" lang="en-US" sz="2000" b="0" i="0" u="none" strike="noStrike" cap="none" normalizeH="0" baseline="0" dirty="0" smtClean="0">
                <a:ln>
                  <a:noFill/>
                </a:ln>
                <a:solidFill>
                  <a:schemeClr val="tx1"/>
                </a:solidFill>
                <a:effectLst/>
                <a:ea typeface="Calibri" pitchFamily="34" charset="0"/>
                <a:cs typeface="Calibri" pitchFamily="34" charset="0"/>
              </a:rPr>
              <a:t>, </a:t>
            </a:r>
            <a:endParaRPr kumimoji="0" lang="en-US" sz="2000" b="0" i="0" u="none" strike="noStrike" cap="none" normalizeH="0" baseline="0" dirty="0" smtClean="0">
              <a:ln>
                <a:noFill/>
              </a:ln>
              <a:solidFill>
                <a:schemeClr val="tx1"/>
              </a:solidFill>
              <a:effectLst/>
              <a:cs typeface="Arial" pitchFamily="34" charset="0"/>
            </a:endParaRPr>
          </a:p>
          <a:p>
            <a:pPr marL="914400" marR="0" lvl="2" indent="0" algn="just" defTabSz="914400" rtl="0" eaLnBrk="0" fontAlgn="base" latinLnBrk="0" hangingPunct="0">
              <a:lnSpc>
                <a:spcPct val="15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ea typeface="Calibri" pitchFamily="34" charset="0"/>
                <a:cs typeface="Calibri" pitchFamily="34" charset="0"/>
              </a:rPr>
              <a:t>Initial heavy loading of key transmission facilities</a:t>
            </a:r>
          </a:p>
          <a:p>
            <a:pPr marL="914400" marR="0" lvl="2" indent="0" algn="just" defTabSz="914400" rtl="0" eaLnBrk="0" fontAlgn="base" latinLnBrk="0" hangingPunct="0">
              <a:lnSpc>
                <a:spcPct val="15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cs typeface="Calibri" pitchFamily="34" charset="0"/>
              </a:rPr>
              <a:t>etc</a:t>
            </a:r>
            <a:endParaRPr kumimoji="0" lang="en-US"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6" name="Rectangle 6"/>
          <p:cNvSpPr>
            <a:spLocks noChangeArrowheads="1"/>
          </p:cNvSpPr>
          <p:nvPr/>
        </p:nvSpPr>
        <p:spPr bwMode="auto">
          <a:xfrm>
            <a:off x="381000" y="381000"/>
            <a:ext cx="7772400" cy="400110"/>
          </a:xfrm>
          <a:prstGeom prst="rect">
            <a:avLst/>
          </a:prstGeom>
          <a:noFill/>
          <a:ln w="9525">
            <a:noFill/>
            <a:miter lim="800000"/>
            <a:headEnd/>
            <a:tailEnd/>
          </a:ln>
        </p:spPr>
        <p:txBody>
          <a:bodyPr wrap="square">
            <a:spAutoFit/>
          </a:bodyPr>
          <a:lstStyle/>
          <a:p>
            <a:r>
              <a:rPr lang="en-US" sz="2000" b="1" dirty="0" smtClean="0"/>
              <a:t>ECEG-4251,T </a:t>
            </a:r>
            <a:r>
              <a:rPr lang="en-US" sz="2000" b="1" dirty="0" smtClean="0"/>
              <a:t>&amp; D Planning </a:t>
            </a:r>
            <a:endParaRPr lang="en-US" sz="2000" i="1" dirty="0">
              <a:solidFill>
                <a:srgbClr val="FF0000"/>
              </a:solidFill>
            </a:endParaRPr>
          </a:p>
        </p:txBody>
      </p:sp>
      <p:sp>
        <p:nvSpPr>
          <p:cNvPr id="5" name="Title 1"/>
          <p:cNvSpPr txBox="1">
            <a:spLocks/>
          </p:cNvSpPr>
          <p:nvPr/>
        </p:nvSpPr>
        <p:spPr>
          <a:xfrm>
            <a:off x="342900" y="1066800"/>
            <a:ext cx="8420100" cy="338138"/>
          </a:xfrm>
          <a:prstGeom prst="rect">
            <a:avLst/>
          </a:prstGeom>
        </p:spPr>
        <p:txBody>
          <a:bodyPr vert="horz" lIns="91440" tIns="45720" rIns="91440" bIns="45720" rtlCol="0" anchor="ct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AU" sz="2000" b="1" i="0" u="none" strike="noStrike" kern="0" cap="none" spc="0" normalizeH="0" baseline="0" noProof="0" dirty="0" smtClean="0">
                <a:ln>
                  <a:noFill/>
                </a:ln>
                <a:effectLst/>
                <a:uLnTx/>
                <a:uFillTx/>
              </a:rPr>
              <a:t>Critical </a:t>
            </a:r>
            <a:r>
              <a:rPr kumimoji="0" lang="en-AU" sz="2000" b="1" i="0" u="none" strike="noStrike" kern="0" cap="none" spc="0" normalizeH="0" baseline="0" noProof="0" dirty="0" smtClean="0">
                <a:ln>
                  <a:noFill/>
                </a:ln>
                <a:effectLst/>
                <a:uLnTx/>
                <a:uFillTx/>
              </a:rPr>
              <a:t>Considerations for Transmission system Planning </a:t>
            </a:r>
            <a:endParaRPr kumimoji="0" lang="en-US" sz="2000" b="0" i="0" u="none" strike="noStrike" kern="0" cap="none" spc="0" normalizeH="0" baseline="0" noProof="0" dirty="0">
              <a:ln>
                <a:noFill/>
              </a:ln>
              <a:effectLst/>
              <a:uLnTx/>
              <a:uFillTx/>
            </a:endParaRPr>
          </a:p>
        </p:txBody>
      </p:sp>
      <p:sp>
        <p:nvSpPr>
          <p:cNvPr id="7" name="Rectangle 1"/>
          <p:cNvSpPr>
            <a:spLocks noChangeArrowheads="1"/>
          </p:cNvSpPr>
          <p:nvPr/>
        </p:nvSpPr>
        <p:spPr bwMode="ltGray">
          <a:xfrm>
            <a:off x="346075" y="1524000"/>
            <a:ext cx="8569325" cy="4708981"/>
          </a:xfrm>
          <a:prstGeom prst="rect">
            <a:avLst/>
          </a:prstGeom>
          <a:noFill/>
          <a:ln w="9525">
            <a:noFill/>
            <a:miter lim="800000"/>
            <a:headEnd/>
            <a:tailEnd/>
          </a:ln>
        </p:spPr>
        <p:txBody>
          <a:bodyPr anchor="ctr">
            <a:spAutoFit/>
          </a:bodyPr>
          <a:lstStyle/>
          <a:p>
            <a:pPr algn="just" eaLnBrk="0" hangingPunct="0"/>
            <a:r>
              <a:rPr lang="en-AU" sz="2000" dirty="0">
                <a:latin typeface="Calibri" pitchFamily="34" charset="0"/>
                <a:ea typeface="Calibri" pitchFamily="34" charset="0"/>
                <a:cs typeface="Times New Roman" pitchFamily="18" charset="0"/>
              </a:rPr>
              <a:t>As </a:t>
            </a:r>
            <a:r>
              <a:rPr lang="en-AU" sz="2000" dirty="0" smtClean="0">
                <a:latin typeface="Calibri" pitchFamily="34" charset="0"/>
                <a:ea typeface="Calibri" pitchFamily="34" charset="0"/>
                <a:cs typeface="Times New Roman" pitchFamily="18" charset="0"/>
              </a:rPr>
              <a:t>pointed out earlier, </a:t>
            </a:r>
            <a:r>
              <a:rPr lang="en-AU" sz="2000" dirty="0">
                <a:latin typeface="Calibri" pitchFamily="34" charset="0"/>
                <a:ea typeface="Calibri" pitchFamily="34" charset="0"/>
                <a:cs typeface="Times New Roman" pitchFamily="18" charset="0"/>
              </a:rPr>
              <a:t>the purpose of transmission system planning is to determine the timing and type of new transmission facilities required in order to provide adequate transmission network capability to cope with the future generating capacity additions and load-flow requirements</a:t>
            </a:r>
            <a:r>
              <a:rPr lang="en-AU" sz="2000" dirty="0" smtClean="0">
                <a:latin typeface="Calibri" pitchFamily="34" charset="0"/>
                <a:ea typeface="Calibri" pitchFamily="34" charset="0"/>
                <a:cs typeface="Times New Roman" pitchFamily="18" charset="0"/>
              </a:rPr>
              <a:t>.</a:t>
            </a:r>
          </a:p>
          <a:p>
            <a:pPr algn="just" eaLnBrk="0" hangingPunct="0"/>
            <a:r>
              <a:rPr lang="en-AU" sz="2000" dirty="0" smtClean="0">
                <a:latin typeface="Calibri" pitchFamily="34" charset="0"/>
                <a:ea typeface="Calibri" pitchFamily="34" charset="0"/>
                <a:cs typeface="Times New Roman" pitchFamily="18" charset="0"/>
              </a:rPr>
              <a:t>In general, planning a new transmission addition includes several important aspects of the overall power system, namely:</a:t>
            </a:r>
          </a:p>
          <a:p>
            <a:pPr lvl="1" algn="just" eaLnBrk="0" hangingPunct="0">
              <a:buFont typeface="Wingdings" pitchFamily="2" charset="2"/>
              <a:buChar char="v"/>
            </a:pPr>
            <a:r>
              <a:rPr lang="en-AU" sz="2000" i="1" dirty="0" smtClean="0">
                <a:latin typeface="Calibri" pitchFamily="34" charset="0"/>
                <a:ea typeface="Calibri" pitchFamily="34" charset="0"/>
                <a:cs typeface="Times New Roman" pitchFamily="18" charset="0"/>
              </a:rPr>
              <a:t>Real and Reactive Power Flow Analysis</a:t>
            </a:r>
          </a:p>
          <a:p>
            <a:pPr lvl="1" algn="just" eaLnBrk="0" hangingPunct="0">
              <a:buFont typeface="Wingdings" pitchFamily="2" charset="2"/>
              <a:buChar char="v"/>
            </a:pPr>
            <a:r>
              <a:rPr lang="en-AU" sz="2000" i="1" dirty="0" smtClean="0">
                <a:latin typeface="Calibri" pitchFamily="34" charset="0"/>
                <a:ea typeface="Calibri" pitchFamily="34" charset="0"/>
                <a:cs typeface="Times New Roman" pitchFamily="18" charset="0"/>
              </a:rPr>
              <a:t>Economics of the new transmission line</a:t>
            </a:r>
          </a:p>
          <a:p>
            <a:pPr lvl="1" algn="just" eaLnBrk="0" hangingPunct="0">
              <a:buFont typeface="Wingdings" pitchFamily="2" charset="2"/>
              <a:buChar char="v"/>
            </a:pPr>
            <a:r>
              <a:rPr lang="en-AU" sz="2000" i="1" dirty="0" smtClean="0">
                <a:latin typeface="Calibri" pitchFamily="34" charset="0"/>
                <a:ea typeface="Calibri" pitchFamily="34" charset="0"/>
                <a:cs typeface="Times New Roman" pitchFamily="18" charset="0"/>
              </a:rPr>
              <a:t>Stability issues due to the new line</a:t>
            </a:r>
          </a:p>
          <a:p>
            <a:pPr lvl="1" algn="just" eaLnBrk="0" hangingPunct="0">
              <a:buFont typeface="Wingdings" pitchFamily="2" charset="2"/>
              <a:buChar char="v"/>
            </a:pPr>
            <a:r>
              <a:rPr lang="en-AU" sz="2000" i="1" dirty="0" smtClean="0">
                <a:latin typeface="Calibri" pitchFamily="34" charset="0"/>
                <a:ea typeface="Calibri" pitchFamily="34" charset="0"/>
                <a:cs typeface="Times New Roman" pitchFamily="18" charset="0"/>
              </a:rPr>
              <a:t>Interchange capability</a:t>
            </a:r>
          </a:p>
          <a:p>
            <a:pPr lvl="1" algn="just" eaLnBrk="0" hangingPunct="0">
              <a:buFont typeface="Wingdings" pitchFamily="2" charset="2"/>
              <a:buChar char="v"/>
            </a:pPr>
            <a:r>
              <a:rPr lang="en-AU" sz="2000" i="1" dirty="0" smtClean="0">
                <a:latin typeface="Calibri" pitchFamily="34" charset="0"/>
                <a:ea typeface="Calibri" pitchFamily="34" charset="0"/>
                <a:cs typeface="Times New Roman" pitchFamily="18" charset="0"/>
              </a:rPr>
              <a:t>Reliability issues</a:t>
            </a:r>
          </a:p>
          <a:p>
            <a:pPr lvl="1" algn="just" eaLnBrk="0" hangingPunct="0">
              <a:buFont typeface="Wingdings" pitchFamily="2" charset="2"/>
              <a:buChar char="v"/>
            </a:pPr>
            <a:r>
              <a:rPr lang="en-AU" sz="2000" i="1" dirty="0" smtClean="0">
                <a:latin typeface="Calibri" pitchFamily="34" charset="0"/>
                <a:ea typeface="Calibri" pitchFamily="34" charset="0"/>
                <a:cs typeface="Times New Roman" pitchFamily="18" charset="0"/>
              </a:rPr>
              <a:t>Environmental impact </a:t>
            </a:r>
          </a:p>
          <a:p>
            <a:pPr algn="just" eaLnBrk="0" hangingPunct="0"/>
            <a:r>
              <a:rPr lang="en-AU" sz="2000" dirty="0" smtClean="0">
                <a:latin typeface="Calibri" pitchFamily="34" charset="0"/>
                <a:ea typeface="Calibri" pitchFamily="34" charset="0"/>
                <a:cs typeface="Times New Roman" pitchFamily="18" charset="0"/>
              </a:rPr>
              <a:t>The planning process is usually iterative in nature in order not only to meet a near-term system need, but also to develop a viable plan for the evolution of the overall future transmission line.</a:t>
            </a:r>
            <a:endParaRPr lang="en-AU" sz="2000" dirty="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772400" cy="400110"/>
          </a:xfrm>
          <a:prstGeom prst="rect">
            <a:avLst/>
          </a:prstGeom>
          <a:noFill/>
          <a:ln w="9525">
            <a:noFill/>
            <a:miter lim="800000"/>
            <a:headEnd/>
            <a:tailEnd/>
          </a:ln>
        </p:spPr>
        <p:txBody>
          <a:bodyPr wrap="square">
            <a:spAutoFit/>
          </a:bodyPr>
          <a:lstStyle/>
          <a:p>
            <a:r>
              <a:rPr lang="en-US" sz="2000" b="1" dirty="0" smtClean="0"/>
              <a:t>ECEG-4251,T </a:t>
            </a:r>
            <a:r>
              <a:rPr lang="en-US" sz="2000" b="1" dirty="0" smtClean="0"/>
              <a:t>&amp; D Planning </a:t>
            </a:r>
            <a:endParaRPr lang="en-US" sz="2000" i="1" dirty="0">
              <a:solidFill>
                <a:srgbClr val="FF0000"/>
              </a:solidFill>
            </a:endParaRPr>
          </a:p>
        </p:txBody>
      </p:sp>
      <p:sp>
        <p:nvSpPr>
          <p:cNvPr id="6" name="Rectangle 5"/>
          <p:cNvSpPr/>
          <p:nvPr/>
        </p:nvSpPr>
        <p:spPr>
          <a:xfrm>
            <a:off x="381000" y="1011972"/>
            <a:ext cx="8458200" cy="5693866"/>
          </a:xfrm>
          <a:prstGeom prst="rect">
            <a:avLst/>
          </a:prstGeom>
        </p:spPr>
        <p:txBody>
          <a:bodyPr wrap="square">
            <a:spAutoFit/>
          </a:bodyPr>
          <a:lstStyle/>
          <a:p>
            <a:pPr algn="just"/>
            <a:r>
              <a:rPr lang="en-AU" sz="2000" dirty="0" smtClean="0"/>
              <a:t>The logic diagram for transmission expansion study is shown in a functional block diagram in the following slid. After this analysis stage, the planner develops alternative plans or scenarios that not only will prevent the foreseen problems but also will best meet the long-term objectives of system reliability and economy.</a:t>
            </a:r>
          </a:p>
          <a:p>
            <a:pPr algn="just"/>
            <a:endParaRPr lang="en-AU" sz="1000" dirty="0" smtClean="0"/>
          </a:p>
          <a:p>
            <a:pPr algn="just"/>
            <a:r>
              <a:rPr lang="en-AU" sz="2000" dirty="0" smtClean="0"/>
              <a:t>The key objective is to minimize the long-range capital and operating costs involved in providing an adequate level of system reliability, with due consideration of environmental and other relevant issues.</a:t>
            </a:r>
          </a:p>
          <a:p>
            <a:pPr algn="just"/>
            <a:r>
              <a:rPr lang="en-AU" sz="1000" dirty="0" smtClean="0"/>
              <a:t> </a:t>
            </a:r>
          </a:p>
          <a:p>
            <a:pPr algn="just"/>
            <a:r>
              <a:rPr lang="en-AU" sz="2000" dirty="0" smtClean="0"/>
              <a:t>Transmission planning may include not only existing but also new service areas. The starting point of the planning procedure is to develop load forecasts in terms of annual peak demand for the entire system, as well as for each region and each major present and future substation, and then finding specific alternatives that satisfy the new load conditions.</a:t>
            </a:r>
          </a:p>
          <a:p>
            <a:pPr algn="just"/>
            <a:endParaRPr lang="en-AU" sz="2000" dirty="0" smtClean="0"/>
          </a:p>
          <a:p>
            <a:pPr algn="just"/>
            <a:r>
              <a:rPr lang="en-AU" sz="2000" dirty="0" smtClean="0"/>
              <a:t>The transmission planner shall acquire and prepare the market load forecast, generation expansion and existing transmission systems prior to the transmission planning studies.</a:t>
            </a:r>
            <a:endParaRPr lang="en-US"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Documents and Settings\Administrator\Local Settings\Temporary Internet Files\Content.Word\New Picture (2).png"/>
          <p:cNvPicPr/>
          <p:nvPr/>
        </p:nvPicPr>
        <p:blipFill>
          <a:blip r:embed="rId2"/>
          <a:srcRect/>
          <a:stretch>
            <a:fillRect/>
          </a:stretch>
        </p:blipFill>
        <p:spPr bwMode="auto">
          <a:xfrm>
            <a:off x="1066800" y="164647"/>
            <a:ext cx="6934200" cy="65409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772400" cy="400110"/>
          </a:xfrm>
          <a:prstGeom prst="rect">
            <a:avLst/>
          </a:prstGeom>
          <a:noFill/>
          <a:ln w="9525">
            <a:noFill/>
            <a:miter lim="800000"/>
            <a:headEnd/>
            <a:tailEnd/>
          </a:ln>
        </p:spPr>
        <p:txBody>
          <a:bodyPr wrap="square">
            <a:spAutoFit/>
          </a:bodyPr>
          <a:lstStyle/>
          <a:p>
            <a:r>
              <a:rPr lang="en-US" sz="2000" b="1" dirty="0" smtClean="0"/>
              <a:t>ECEG-4251,T </a:t>
            </a:r>
            <a:r>
              <a:rPr lang="en-US" sz="2000" b="1" dirty="0" smtClean="0"/>
              <a:t>&amp; D Planning </a:t>
            </a:r>
            <a:endParaRPr lang="en-US" sz="2000" i="1" dirty="0">
              <a:solidFill>
                <a:srgbClr val="FF0000"/>
              </a:solidFill>
            </a:endParaRPr>
          </a:p>
        </p:txBody>
      </p:sp>
      <p:sp>
        <p:nvSpPr>
          <p:cNvPr id="53249" name="Rectangle 1"/>
          <p:cNvSpPr>
            <a:spLocks noChangeArrowheads="1"/>
          </p:cNvSpPr>
          <p:nvPr/>
        </p:nvSpPr>
        <p:spPr bwMode="auto">
          <a:xfrm>
            <a:off x="-152400" y="1066800"/>
            <a:ext cx="712599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Pct val="100000"/>
              <a:tabLst/>
            </a:pPr>
            <a:r>
              <a:rPr kumimoji="0" lang="en-AU"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Transmission </a:t>
            </a:r>
            <a:r>
              <a:rPr kumimoji="0" lang="en-AU"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and Substation Design and Modelling</a:t>
            </a:r>
            <a:endParaRPr kumimoji="0" lang="en-A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381000" y="1676400"/>
            <a:ext cx="8229600" cy="707886"/>
          </a:xfrm>
          <a:prstGeom prst="rect">
            <a:avLst/>
          </a:prstGeom>
        </p:spPr>
        <p:txBody>
          <a:bodyPr wrap="square">
            <a:spAutoFit/>
          </a:bodyPr>
          <a:lstStyle/>
          <a:p>
            <a:pPr algn="just"/>
            <a:r>
              <a:rPr lang="en-AU" sz="2000" dirty="0" smtClean="0"/>
              <a:t>The decision to build a transmission system results from system planning studies to determine how best meet the system requirements. </a:t>
            </a:r>
            <a:endParaRPr lang="en-US" sz="2000" dirty="0"/>
          </a:p>
        </p:txBody>
      </p:sp>
      <p:sp>
        <p:nvSpPr>
          <p:cNvPr id="53251" name="Rectangle 3"/>
          <p:cNvSpPr>
            <a:spLocks noChangeArrowheads="1"/>
          </p:cNvSpPr>
          <p:nvPr/>
        </p:nvSpPr>
        <p:spPr bwMode="auto">
          <a:xfrm>
            <a:off x="457200" y="2514600"/>
            <a:ext cx="82296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The basic configuration selection depends on many interrelated factors, including esthetical considerations, economics, performance criteria, company policies and practices, line profile, right-of-way restrictions, preferred materials, and construction techniques.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3252" name="Rectangle 4"/>
          <p:cNvSpPr>
            <a:spLocks noChangeArrowheads="1"/>
          </p:cNvSpPr>
          <p:nvPr/>
        </p:nvSpPr>
        <p:spPr bwMode="auto">
          <a:xfrm>
            <a:off x="0" y="4114800"/>
            <a:ext cx="86868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tabLst>
                <a:tab pos="285750" algn="l"/>
              </a:tabLst>
            </a:pPr>
            <a:r>
              <a:rPr kumimoji="0" lang="en-AU"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The set of substation service areas for a transmission &amp; distribution (T&amp;D) system must "tile" the utility service territory, covering all locations where there is any demand, and each substation must have sufficient capacity to serve the load in its service area. </a:t>
            </a:r>
            <a:endParaRPr kumimoji="0" lang="en-A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228600" y="997089"/>
            <a:ext cx="8610600" cy="5632311"/>
          </a:xfrm>
          <a:prstGeom prst="rect">
            <a:avLst/>
          </a:prstGeom>
        </p:spPr>
        <p:txBody>
          <a:bodyPr wrap="square">
            <a:spAutoFit/>
          </a:bodyPr>
          <a:lstStyle/>
          <a:p>
            <a:pPr algn="just" eaLnBrk="0" hangingPunct="0"/>
            <a:r>
              <a:rPr lang="en-AU" dirty="0" smtClean="0">
                <a:latin typeface="Calibri" pitchFamily="34" charset="0"/>
                <a:ea typeface="Calibri" pitchFamily="34" charset="0"/>
                <a:cs typeface="Times New Roman" pitchFamily="18" charset="0"/>
              </a:rPr>
              <a:t>Once transmission planning has been completed, the broad objective in the designing of a specific transmission system addition is to achieve the desired power transfer between prescribed locations in  a reliable and cost-effective manner. More specifically, the design of the transmission addition must take into account: </a:t>
            </a:r>
          </a:p>
          <a:p>
            <a:pPr marL="857250" lvl="1" indent="-400050" algn="just" eaLnBrk="0" hangingPunct="0">
              <a:buFont typeface="Wingdings" pitchFamily="2" charset="2"/>
              <a:buChar char="v"/>
            </a:pPr>
            <a:r>
              <a:rPr lang="en-AU" dirty="0" smtClean="0">
                <a:latin typeface="Calibri" pitchFamily="34" charset="0"/>
                <a:ea typeface="Calibri" pitchFamily="34" charset="0"/>
                <a:cs typeface="Times New Roman" pitchFamily="18" charset="0"/>
              </a:rPr>
              <a:t>Power to be transferred</a:t>
            </a:r>
          </a:p>
          <a:p>
            <a:pPr marL="857250" lvl="1" indent="-400050" algn="just" eaLnBrk="0" hangingPunct="0">
              <a:buFont typeface="Wingdings" pitchFamily="2" charset="2"/>
              <a:buChar char="v"/>
            </a:pPr>
            <a:r>
              <a:rPr lang="en-AU" dirty="0" smtClean="0">
                <a:latin typeface="Calibri" pitchFamily="34" charset="0"/>
                <a:ea typeface="Calibri" pitchFamily="34" charset="0"/>
                <a:cs typeface="Times New Roman" pitchFamily="18" charset="0"/>
              </a:rPr>
              <a:t>Length of line</a:t>
            </a:r>
          </a:p>
          <a:p>
            <a:pPr marL="857250" lvl="1" indent="-400050" algn="just" eaLnBrk="0" hangingPunct="0">
              <a:buFont typeface="Wingdings" pitchFamily="2" charset="2"/>
              <a:buChar char="v"/>
            </a:pPr>
            <a:r>
              <a:rPr lang="en-AU" dirty="0" smtClean="0">
                <a:latin typeface="Calibri" pitchFamily="34" charset="0"/>
                <a:ea typeface="Calibri" pitchFamily="34" charset="0"/>
                <a:cs typeface="Times New Roman" pitchFamily="18" charset="0"/>
              </a:rPr>
              <a:t>Nature of Compensation required  </a:t>
            </a:r>
          </a:p>
          <a:p>
            <a:pPr marL="857250" lvl="1" indent="-400050" algn="just" eaLnBrk="0" hangingPunct="0">
              <a:buFont typeface="Wingdings" pitchFamily="2" charset="2"/>
              <a:buChar char="v"/>
            </a:pPr>
            <a:r>
              <a:rPr lang="en-AU" dirty="0" smtClean="0">
                <a:latin typeface="Calibri" pitchFamily="34" charset="0"/>
                <a:ea typeface="Calibri" pitchFamily="34" charset="0"/>
                <a:cs typeface="Times New Roman" pitchFamily="18" charset="0"/>
              </a:rPr>
              <a:t>Magnitude of over voltages anticipated</a:t>
            </a:r>
          </a:p>
          <a:p>
            <a:pPr marL="857250" lvl="1" indent="-400050" algn="just" eaLnBrk="0" hangingPunct="0">
              <a:buFont typeface="Wingdings" pitchFamily="2" charset="2"/>
              <a:buChar char="v"/>
            </a:pPr>
            <a:r>
              <a:rPr lang="en-AU" dirty="0" smtClean="0">
                <a:latin typeface="Calibri" pitchFamily="34" charset="0"/>
                <a:ea typeface="Calibri" pitchFamily="34" charset="0"/>
                <a:cs typeface="Times New Roman" pitchFamily="18" charset="0"/>
              </a:rPr>
              <a:t>Protection against disturbances such as fault and over-voltage</a:t>
            </a:r>
          </a:p>
          <a:p>
            <a:pPr marL="857250" lvl="1" indent="-400050" algn="just" eaLnBrk="0" hangingPunct="0">
              <a:buFont typeface="Wingdings" pitchFamily="2" charset="2"/>
              <a:buChar char="v"/>
            </a:pPr>
            <a:r>
              <a:rPr lang="en-AU" dirty="0" smtClean="0">
                <a:latin typeface="Calibri" pitchFamily="34" charset="0"/>
                <a:ea typeface="Calibri" pitchFamily="34" charset="0"/>
                <a:cs typeface="Times New Roman" pitchFamily="18" charset="0"/>
              </a:rPr>
              <a:t>Anticipated weather conditions</a:t>
            </a:r>
          </a:p>
          <a:p>
            <a:pPr marL="857250" lvl="1" indent="-400050" algn="just" eaLnBrk="0" hangingPunct="0">
              <a:buFont typeface="Wingdings" pitchFamily="2" charset="2"/>
              <a:buChar char="v"/>
            </a:pPr>
            <a:r>
              <a:rPr lang="en-AU" dirty="0" smtClean="0">
                <a:latin typeface="Calibri" pitchFamily="34" charset="0"/>
                <a:ea typeface="Calibri" pitchFamily="34" charset="0"/>
                <a:cs typeface="Times New Roman" pitchFamily="18" charset="0"/>
              </a:rPr>
              <a:t>Line conductor and insulation design</a:t>
            </a:r>
          </a:p>
          <a:p>
            <a:pPr marL="857250" lvl="1" indent="-400050" algn="just" eaLnBrk="0" hangingPunct="0">
              <a:buFont typeface="Wingdings" pitchFamily="2" charset="2"/>
              <a:buChar char="v"/>
            </a:pPr>
            <a:r>
              <a:rPr lang="en-AU" dirty="0" smtClean="0">
                <a:latin typeface="Calibri" pitchFamily="34" charset="0"/>
                <a:ea typeface="Calibri" pitchFamily="34" charset="0"/>
                <a:cs typeface="Times New Roman" pitchFamily="18" charset="0"/>
              </a:rPr>
              <a:t>Line tower and mechanical design</a:t>
            </a:r>
          </a:p>
          <a:p>
            <a:pPr marL="857250" lvl="1" indent="-400050" algn="just" eaLnBrk="0" hangingPunct="0">
              <a:buFont typeface="Wingdings" pitchFamily="2" charset="2"/>
              <a:buChar char="v"/>
            </a:pPr>
            <a:r>
              <a:rPr lang="en-AU" dirty="0" smtClean="0">
                <a:latin typeface="Calibri" pitchFamily="34" charset="0"/>
                <a:ea typeface="Calibri" pitchFamily="34" charset="0"/>
                <a:cs typeface="Times New Roman" pitchFamily="18" charset="0"/>
              </a:rPr>
              <a:t>Environmental constraints to be met</a:t>
            </a:r>
          </a:p>
          <a:p>
            <a:pPr marL="857250" lvl="1" indent="-400050" algn="just" eaLnBrk="0" fontAlgn="base" hangingPunct="0">
              <a:spcBef>
                <a:spcPct val="0"/>
              </a:spcBef>
              <a:spcAft>
                <a:spcPct val="0"/>
              </a:spcAft>
              <a:buFont typeface="Wingdings" pitchFamily="2" charset="2"/>
              <a:buChar char="v"/>
            </a:pPr>
            <a:r>
              <a:rPr lang="en-AU" dirty="0" smtClean="0">
                <a:latin typeface="Calibri" pitchFamily="34" charset="0"/>
                <a:ea typeface="Calibri" pitchFamily="34" charset="0"/>
                <a:cs typeface="Times New Roman" pitchFamily="18" charset="0"/>
              </a:rPr>
              <a:t>Corona and losses</a:t>
            </a:r>
            <a:endParaRPr lang="en-US" dirty="0" smtClean="0">
              <a:latin typeface="Calibri" pitchFamily="34" charset="0"/>
              <a:ea typeface="Calibri" pitchFamily="34" charset="0"/>
              <a:cs typeface="Times New Roman" pitchFamily="18" charset="0"/>
            </a:endParaRPr>
          </a:p>
          <a:p>
            <a:pPr marL="857250" lvl="1" indent="-400050" algn="just" eaLnBrk="0" hangingPunct="0">
              <a:buFont typeface="Wingdings" pitchFamily="2" charset="2"/>
              <a:buChar char="v"/>
            </a:pPr>
            <a:r>
              <a:rPr lang="en-AU" dirty="0" smtClean="0">
                <a:latin typeface="Calibri" pitchFamily="34" charset="0"/>
                <a:ea typeface="Calibri" pitchFamily="34" charset="0"/>
                <a:cs typeface="Times New Roman" pitchFamily="18" charset="0"/>
              </a:rPr>
              <a:t>Potential unfavourable interactions between the transmission system, generators, and loads due to such aspects as harmonics and resonances</a:t>
            </a:r>
          </a:p>
          <a:p>
            <a:pPr marL="857250" lvl="1" indent="-400050" algn="just" eaLnBrk="0" hangingPunct="0">
              <a:buFont typeface="Wingdings" pitchFamily="2" charset="2"/>
              <a:buChar char="v"/>
            </a:pPr>
            <a:r>
              <a:rPr lang="en-AU" dirty="0" smtClean="0">
                <a:latin typeface="Calibri" pitchFamily="34" charset="0"/>
                <a:ea typeface="Calibri" pitchFamily="34" charset="0"/>
                <a:cs typeface="Times New Roman" pitchFamily="18" charset="0"/>
              </a:rPr>
              <a:t>Equipment, installation, and maintenance costs</a:t>
            </a:r>
          </a:p>
          <a:p>
            <a:pPr marL="857250" lvl="1" indent="-400050" algn="just" eaLnBrk="0" hangingPunct="0">
              <a:buFont typeface="Wingdings" pitchFamily="2" charset="2"/>
              <a:buChar char="v"/>
            </a:pPr>
            <a:r>
              <a:rPr lang="en-AU" dirty="0" smtClean="0">
                <a:latin typeface="Calibri" pitchFamily="34" charset="0"/>
                <a:ea typeface="Calibri" pitchFamily="34" charset="0"/>
                <a:cs typeface="Times New Roman" pitchFamily="18" charset="0"/>
              </a:rPr>
              <a:t>Intermediate switching stations</a:t>
            </a:r>
          </a:p>
          <a:p>
            <a:pPr marL="857250" lvl="1" indent="-400050" algn="just" eaLnBrk="0" hangingPunct="0">
              <a:buFont typeface="Wingdings" pitchFamily="2" charset="2"/>
              <a:buChar char="v"/>
            </a:pPr>
            <a:r>
              <a:rPr lang="en-AU" dirty="0" smtClean="0">
                <a:latin typeface="Calibri" pitchFamily="34" charset="0"/>
                <a:ea typeface="Calibri" pitchFamily="34" charset="0"/>
                <a:cs typeface="Times New Roman" pitchFamily="18" charset="0"/>
              </a:rPr>
              <a:t>Transpositions </a:t>
            </a:r>
          </a:p>
          <a:p>
            <a:pPr marL="857250" lvl="1" indent="-400050" algn="just" eaLnBrk="0" fontAlgn="base" hangingPunct="0">
              <a:spcBef>
                <a:spcPct val="0"/>
              </a:spcBef>
              <a:spcAft>
                <a:spcPct val="0"/>
              </a:spcAft>
              <a:buFont typeface="Wingdings" pitchFamily="2" charset="2"/>
              <a:buChar char="v"/>
            </a:pPr>
            <a:r>
              <a:rPr lang="en-AU" dirty="0" smtClean="0">
                <a:latin typeface="Calibri" pitchFamily="34" charset="0"/>
                <a:ea typeface="Calibri" pitchFamily="34" charset="0"/>
                <a:cs typeface="Times New Roman" pitchFamily="18" charset="0"/>
              </a:rPr>
              <a:t>Insulation and conductor hardware selection </a:t>
            </a:r>
            <a:endParaRPr lang="en-US" dirty="0" smtClean="0">
              <a:latin typeface="Calibri" pitchFamily="34" charset="0"/>
              <a:ea typeface="Calibri" pitchFamily="34" charset="0"/>
              <a:cs typeface="Times New Roman" pitchFamily="18" charset="0"/>
            </a:endParaRPr>
          </a:p>
        </p:txBody>
      </p:sp>
      <p:sp>
        <p:nvSpPr>
          <p:cNvPr id="8" name="Rectangle 6"/>
          <p:cNvSpPr>
            <a:spLocks noChangeArrowheads="1"/>
          </p:cNvSpPr>
          <p:nvPr/>
        </p:nvSpPr>
        <p:spPr bwMode="auto">
          <a:xfrm>
            <a:off x="381000" y="381000"/>
            <a:ext cx="7772400" cy="400110"/>
          </a:xfrm>
          <a:prstGeom prst="rect">
            <a:avLst/>
          </a:prstGeom>
          <a:noFill/>
          <a:ln w="9525">
            <a:noFill/>
            <a:miter lim="800000"/>
            <a:headEnd/>
            <a:tailEnd/>
          </a:ln>
        </p:spPr>
        <p:txBody>
          <a:bodyPr wrap="square">
            <a:spAutoFit/>
          </a:bodyPr>
          <a:lstStyle/>
          <a:p>
            <a:r>
              <a:rPr lang="en-US" sz="2000" b="1" dirty="0" smtClean="0"/>
              <a:t>ECEG-4251,T </a:t>
            </a:r>
            <a:r>
              <a:rPr lang="en-US" sz="2000" b="1" dirty="0" smtClean="0"/>
              <a:t>&amp; D Planning - </a:t>
            </a:r>
            <a:r>
              <a:rPr lang="en-AU" sz="2000" b="1" i="1" kern="0" dirty="0" smtClean="0">
                <a:solidFill>
                  <a:srgbClr val="FF0000"/>
                </a:solidFill>
              </a:rPr>
              <a:t>Transmission system Planning and Design</a:t>
            </a:r>
            <a:r>
              <a:rPr lang="en-US" sz="2000" b="1" i="1" dirty="0" smtClean="0">
                <a:solidFill>
                  <a:srgbClr val="FF0000"/>
                </a:solidFill>
              </a:rPr>
              <a:t> </a:t>
            </a:r>
            <a:endParaRPr lang="en-US" sz="2000" i="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086600" cy="400110"/>
          </a:xfrm>
          <a:prstGeom prst="rect">
            <a:avLst/>
          </a:prstGeom>
          <a:noFill/>
          <a:ln w="9525">
            <a:noFill/>
            <a:miter lim="800000"/>
            <a:headEnd/>
            <a:tailEnd/>
          </a:ln>
        </p:spPr>
        <p:txBody>
          <a:bodyPr wrap="square">
            <a:spAutoFit/>
          </a:bodyPr>
          <a:lstStyle/>
          <a:p>
            <a:r>
              <a:rPr lang="en-US" sz="2000" b="1" dirty="0" smtClean="0">
                <a:latin typeface="Kokila" pitchFamily="34" charset="0"/>
              </a:rPr>
              <a:t>ECEG-4251,Power </a:t>
            </a:r>
            <a:r>
              <a:rPr lang="en-US" sz="2000" b="1" dirty="0">
                <a:latin typeface="Kokila" pitchFamily="34" charset="0"/>
              </a:rPr>
              <a:t>System Planning and </a:t>
            </a:r>
            <a:r>
              <a:rPr lang="en-US" sz="2000" b="1" dirty="0" smtClean="0">
                <a:latin typeface="Kokila" pitchFamily="34" charset="0"/>
              </a:rPr>
              <a:t>Management</a:t>
            </a:r>
            <a:endParaRPr lang="en-US" sz="2000" dirty="0">
              <a:latin typeface="Kokila" pitchFamily="34" charset="0"/>
            </a:endParaRPr>
          </a:p>
        </p:txBody>
      </p:sp>
      <p:sp>
        <p:nvSpPr>
          <p:cNvPr id="6" name="Title 1"/>
          <p:cNvSpPr txBox="1">
            <a:spLocks/>
          </p:cNvSpPr>
          <p:nvPr/>
        </p:nvSpPr>
        <p:spPr>
          <a:xfrm>
            <a:off x="342900" y="914400"/>
            <a:ext cx="8420100" cy="33655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effectLst/>
                <a:uLnTx/>
                <a:uFillTx/>
                <a:latin typeface="+mj-lt"/>
                <a:ea typeface="+mj-ea"/>
                <a:cs typeface="+mj-cs"/>
              </a:rPr>
              <a:t>Objectives:</a:t>
            </a:r>
            <a:endParaRPr kumimoji="0" lang="en-US" sz="2400" b="1" i="0" u="none" strike="noStrike" kern="1200" cap="none" spc="0" normalizeH="0" baseline="0" noProof="0" dirty="0">
              <a:ln>
                <a:noFill/>
              </a:ln>
              <a:effectLst/>
              <a:uLnTx/>
              <a:uFillTx/>
              <a:latin typeface="+mj-lt"/>
              <a:ea typeface="+mj-ea"/>
              <a:cs typeface="+mj-cs"/>
            </a:endParaRPr>
          </a:p>
        </p:txBody>
      </p:sp>
      <p:sp>
        <p:nvSpPr>
          <p:cNvPr id="7" name="Rectangle 4"/>
          <p:cNvSpPr>
            <a:spLocks noChangeArrowheads="1"/>
          </p:cNvSpPr>
          <p:nvPr/>
        </p:nvSpPr>
        <p:spPr bwMode="ltGray">
          <a:xfrm>
            <a:off x="322262" y="1143000"/>
            <a:ext cx="8516938" cy="5632311"/>
          </a:xfrm>
          <a:prstGeom prst="rect">
            <a:avLst/>
          </a:prstGeom>
          <a:noFill/>
          <a:ln w="9525">
            <a:noFill/>
            <a:miter lim="800000"/>
            <a:headEnd/>
            <a:tailEnd/>
          </a:ln>
        </p:spPr>
        <p:txBody>
          <a:bodyPr anchor="ctr">
            <a:spAutoFit/>
          </a:bodyPr>
          <a:lstStyle/>
          <a:p>
            <a:pPr algn="just" eaLnBrk="0" hangingPunct="0">
              <a:tabLst>
                <a:tab pos="685800" algn="l"/>
              </a:tabLst>
            </a:pPr>
            <a:r>
              <a:rPr lang="en-AU" sz="2000" dirty="0">
                <a:latin typeface="Calibri" pitchFamily="34" charset="0"/>
                <a:ea typeface="Calibri" pitchFamily="34" charset="0"/>
                <a:cs typeface="Times New Roman" pitchFamily="18" charset="0"/>
              </a:rPr>
              <a:t>The transmission planning determines the expansion or rehabilitation plan of transmission system based on the existing system, forecasted demand, generation schedule and generation location at a least cost, stable, reliable and efficient planning criteria. </a:t>
            </a:r>
            <a:endParaRPr lang="en-AU" sz="2000" dirty="0">
              <a:ea typeface="Calibri" pitchFamily="34" charset="0"/>
              <a:cs typeface="Times New Roman" pitchFamily="18" charset="0"/>
            </a:endParaRPr>
          </a:p>
          <a:p>
            <a:pPr algn="just" eaLnBrk="0" hangingPunct="0">
              <a:tabLst>
                <a:tab pos="685800" algn="l"/>
              </a:tabLst>
            </a:pPr>
            <a:r>
              <a:rPr lang="en-AU" sz="2000" dirty="0">
                <a:latin typeface="Calibri" pitchFamily="34" charset="0"/>
                <a:ea typeface="Calibri" pitchFamily="34" charset="0"/>
                <a:cs typeface="Times New Roman" pitchFamily="18" charset="0"/>
              </a:rPr>
              <a:t>In the transmission network planning some of the following issues, but not limited, shall be appraised:  </a:t>
            </a:r>
            <a:endParaRPr lang="en-AU" sz="2000" dirty="0">
              <a:ea typeface="Calibri" pitchFamily="34" charset="0"/>
              <a:cs typeface="Times New Roman" pitchFamily="18" charset="0"/>
            </a:endParaRPr>
          </a:p>
          <a:p>
            <a:pPr marL="514350" indent="-514350" algn="just" eaLnBrk="0" hangingPunct="0">
              <a:buBlip>
                <a:blip r:embed="rId2"/>
              </a:buBlip>
              <a:tabLst>
                <a:tab pos="685800" algn="l"/>
              </a:tabLst>
            </a:pPr>
            <a:r>
              <a:rPr lang="en-AU" sz="2000" dirty="0">
                <a:latin typeface="Calibri" pitchFamily="34" charset="0"/>
                <a:ea typeface="Calibri" pitchFamily="34" charset="0"/>
                <a:cs typeface="Times New Roman" pitchFamily="18" charset="0"/>
              </a:rPr>
              <a:t>The need for new substations and transmission lines as well as the need for reinforcement in the existing system</a:t>
            </a:r>
            <a:endParaRPr lang="en-AU" sz="2000" dirty="0">
              <a:ea typeface="Calibri" pitchFamily="34" charset="0"/>
              <a:cs typeface="Times New Roman" pitchFamily="18" charset="0"/>
            </a:endParaRPr>
          </a:p>
          <a:p>
            <a:pPr marL="514350" indent="-514350" algn="just" eaLnBrk="0" hangingPunct="0">
              <a:buBlip>
                <a:blip r:embed="rId2"/>
              </a:buBlip>
              <a:tabLst>
                <a:tab pos="685800" algn="l"/>
              </a:tabLst>
            </a:pPr>
            <a:r>
              <a:rPr lang="en-AU" sz="2000" dirty="0">
                <a:latin typeface="Calibri" pitchFamily="34" charset="0"/>
                <a:ea typeface="Calibri" pitchFamily="34" charset="0"/>
                <a:cs typeface="Times New Roman" pitchFamily="18" charset="0"/>
              </a:rPr>
              <a:t>The voltage levels and right-of-way constraints</a:t>
            </a:r>
            <a:endParaRPr lang="en-AU" sz="2000" dirty="0">
              <a:ea typeface="Calibri" pitchFamily="34" charset="0"/>
              <a:cs typeface="Times New Roman" pitchFamily="18" charset="0"/>
            </a:endParaRPr>
          </a:p>
          <a:p>
            <a:pPr marL="514350" indent="-514350" algn="just" eaLnBrk="0" hangingPunct="0">
              <a:buBlip>
                <a:blip r:embed="rId2"/>
              </a:buBlip>
              <a:tabLst>
                <a:tab pos="685800" algn="l"/>
              </a:tabLst>
            </a:pPr>
            <a:r>
              <a:rPr lang="en-AU" sz="2000" dirty="0">
                <a:latin typeface="Calibri" pitchFamily="34" charset="0"/>
                <a:ea typeface="Calibri" pitchFamily="34" charset="0"/>
                <a:cs typeface="Times New Roman" pitchFamily="18" charset="0"/>
              </a:rPr>
              <a:t>The investment cost, O&amp;M cost </a:t>
            </a:r>
            <a:endParaRPr lang="en-AU" sz="2000" dirty="0">
              <a:ea typeface="Calibri" pitchFamily="34" charset="0"/>
              <a:cs typeface="Times New Roman" pitchFamily="18" charset="0"/>
            </a:endParaRPr>
          </a:p>
          <a:p>
            <a:pPr marL="514350" indent="-514350" algn="just" eaLnBrk="0" hangingPunct="0">
              <a:buBlip>
                <a:blip r:embed="rId2"/>
              </a:buBlip>
              <a:tabLst>
                <a:tab pos="685800" algn="l"/>
              </a:tabLst>
            </a:pPr>
            <a:r>
              <a:rPr lang="en-AU" sz="2000" dirty="0">
                <a:latin typeface="Calibri" pitchFamily="34" charset="0"/>
                <a:ea typeface="Calibri" pitchFamily="34" charset="0"/>
                <a:cs typeface="Times New Roman" pitchFamily="18" charset="0"/>
              </a:rPr>
              <a:t>Line </a:t>
            </a:r>
            <a:r>
              <a:rPr lang="en-AU" sz="2000" dirty="0" err="1">
                <a:latin typeface="Calibri" pitchFamily="34" charset="0"/>
                <a:ea typeface="Calibri" pitchFamily="34" charset="0"/>
                <a:cs typeface="Times New Roman" pitchFamily="18" charset="0"/>
              </a:rPr>
              <a:t>loadability</a:t>
            </a:r>
            <a:r>
              <a:rPr lang="en-AU" sz="2000" dirty="0">
                <a:latin typeface="Calibri" pitchFamily="34" charset="0"/>
                <a:ea typeface="Calibri" pitchFamily="34" charset="0"/>
                <a:cs typeface="Times New Roman" pitchFamily="18" charset="0"/>
              </a:rPr>
              <a:t>, reliability, stability analysis</a:t>
            </a:r>
            <a:endParaRPr lang="en-AU" sz="2000" dirty="0">
              <a:ea typeface="Calibri" pitchFamily="34" charset="0"/>
              <a:cs typeface="Times New Roman" pitchFamily="18" charset="0"/>
            </a:endParaRPr>
          </a:p>
          <a:p>
            <a:pPr marL="514350" indent="-514350" algn="just" eaLnBrk="0" hangingPunct="0">
              <a:buBlip>
                <a:blip r:embed="rId2"/>
              </a:buBlip>
              <a:tabLst>
                <a:tab pos="685800" algn="l"/>
              </a:tabLst>
            </a:pPr>
            <a:r>
              <a:rPr lang="en-AU" sz="2000" dirty="0">
                <a:latin typeface="Calibri" pitchFamily="34" charset="0"/>
                <a:ea typeface="Calibri" pitchFamily="34" charset="0"/>
                <a:cs typeface="Times New Roman" pitchFamily="18" charset="0"/>
              </a:rPr>
              <a:t>substation Capacity, reliability and switching stability</a:t>
            </a:r>
            <a:endParaRPr lang="en-AU" sz="2000" dirty="0">
              <a:ea typeface="Calibri" pitchFamily="34" charset="0"/>
              <a:cs typeface="Times New Roman" pitchFamily="18" charset="0"/>
            </a:endParaRPr>
          </a:p>
          <a:p>
            <a:pPr marL="514350" indent="-514350" algn="just" eaLnBrk="0" hangingPunct="0">
              <a:buBlip>
                <a:blip r:embed="rId2"/>
              </a:buBlip>
              <a:tabLst>
                <a:tab pos="685800" algn="l"/>
              </a:tabLst>
            </a:pPr>
            <a:r>
              <a:rPr lang="en-AU" sz="2000" dirty="0">
                <a:latin typeface="Calibri" pitchFamily="34" charset="0"/>
                <a:ea typeface="Calibri" pitchFamily="34" charset="0"/>
                <a:cs typeface="Times New Roman" pitchFamily="18" charset="0"/>
              </a:rPr>
              <a:t>Compensating equipment requirements for voltage stability</a:t>
            </a:r>
            <a:endParaRPr lang="en-AU" sz="2000" dirty="0">
              <a:ea typeface="Calibri" pitchFamily="34" charset="0"/>
              <a:cs typeface="Times New Roman" pitchFamily="18" charset="0"/>
            </a:endParaRPr>
          </a:p>
          <a:p>
            <a:pPr marL="514350" indent="-514350" algn="just" eaLnBrk="0" hangingPunct="0">
              <a:buBlip>
                <a:blip r:embed="rId2"/>
              </a:buBlip>
              <a:tabLst>
                <a:tab pos="685800" algn="l"/>
              </a:tabLst>
            </a:pPr>
            <a:r>
              <a:rPr lang="en-AU" sz="2000" dirty="0">
                <a:latin typeface="Calibri" pitchFamily="34" charset="0"/>
                <a:ea typeface="Calibri" pitchFamily="34" charset="0"/>
                <a:cs typeface="Times New Roman" pitchFamily="18" charset="0"/>
              </a:rPr>
              <a:t> System network stability (Voltage magnitude, generator angle or voltage angle and Frequency) and reliability during contingency and fault cases </a:t>
            </a:r>
            <a:endParaRPr lang="en-AU" sz="2000" dirty="0">
              <a:ea typeface="Calibri" pitchFamily="34" charset="0"/>
              <a:cs typeface="Times New Roman" pitchFamily="18" charset="0"/>
            </a:endParaRPr>
          </a:p>
          <a:p>
            <a:pPr marL="514350" indent="-514350" algn="just" eaLnBrk="0" hangingPunct="0">
              <a:buBlip>
                <a:blip r:embed="rId2"/>
              </a:buBlip>
              <a:tabLst>
                <a:tab pos="685800" algn="l"/>
              </a:tabLst>
            </a:pPr>
            <a:r>
              <a:rPr lang="en-AU" sz="2000" dirty="0">
                <a:latin typeface="Calibri" pitchFamily="34" charset="0"/>
                <a:ea typeface="Calibri" pitchFamily="34" charset="0"/>
                <a:cs typeface="Times New Roman" pitchFamily="18" charset="0"/>
              </a:rPr>
              <a:t>Modelling each component of a power system and analysis the steady state and transient stabilities as well as the fault levels at each node of the network. </a:t>
            </a:r>
            <a:endParaRPr lang="en-AU" sz="2000" dirty="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772400" cy="400110"/>
          </a:xfrm>
          <a:prstGeom prst="rect">
            <a:avLst/>
          </a:prstGeom>
          <a:noFill/>
          <a:ln w="9525">
            <a:noFill/>
            <a:miter lim="800000"/>
            <a:headEnd/>
            <a:tailEnd/>
          </a:ln>
        </p:spPr>
        <p:txBody>
          <a:bodyPr wrap="square">
            <a:spAutoFit/>
          </a:bodyPr>
          <a:lstStyle/>
          <a:p>
            <a:r>
              <a:rPr lang="en-US" sz="2000" b="1" dirty="0" smtClean="0"/>
              <a:t>ECEG-4251,T </a:t>
            </a:r>
            <a:r>
              <a:rPr lang="en-US" sz="2000" b="1" dirty="0" smtClean="0"/>
              <a:t>&amp; D Planning </a:t>
            </a:r>
            <a:endParaRPr lang="en-US" sz="2000" i="1" dirty="0">
              <a:solidFill>
                <a:srgbClr val="FF0000"/>
              </a:solidFill>
            </a:endParaRPr>
          </a:p>
        </p:txBody>
      </p:sp>
      <p:sp>
        <p:nvSpPr>
          <p:cNvPr id="1025" name="Rectangle 1"/>
          <p:cNvSpPr>
            <a:spLocks noChangeArrowheads="1"/>
          </p:cNvSpPr>
          <p:nvPr/>
        </p:nvSpPr>
        <p:spPr bwMode="auto">
          <a:xfrm>
            <a:off x="533400" y="1981200"/>
            <a:ext cx="83058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Distribution planners must determine the peak load magnitude and its geographic location. Then distribution substations must be placed and sized in such a way as to serve a certain load at minimum cost by minimizing feeder losses and construction costs, while considering the constraints of service reliability, such as the voltage of substations and feeders, and capacity constraints.</a:t>
            </a:r>
            <a:endParaRPr kumimoji="0" lang="en-A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76200" y="1295400"/>
            <a:ext cx="7467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pPr>
            <a:r>
              <a:rPr kumimoji="0" lang="en-AU"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Distribution </a:t>
            </a:r>
            <a:r>
              <a:rPr kumimoji="0" lang="en-AU"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system planning</a:t>
            </a:r>
            <a:endParaRPr kumimoji="0" lang="en-A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533400" y="3962400"/>
            <a:ext cx="84582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Physically, the primary distribution system can be divided into two distinct subsystems: the substations and the primary feeder circuit. In each subsystem a number of variables must be considered in the planning stage, as follows: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Substations: location, number, transformer rating and loading, and service areas;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Primary feeder circuit: number of primary feeders, feeder routing, feeder branch loading, and conductor size.</a:t>
            </a:r>
            <a:endParaRPr kumimoji="0" lang="en-A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620000" cy="400110"/>
          </a:xfrm>
          <a:prstGeom prst="rect">
            <a:avLst/>
          </a:prstGeom>
          <a:noFill/>
          <a:ln w="9525">
            <a:noFill/>
            <a:miter lim="800000"/>
            <a:headEnd/>
            <a:tailEnd/>
          </a:ln>
        </p:spPr>
        <p:txBody>
          <a:bodyPr wrap="square">
            <a:spAutoFit/>
          </a:bodyPr>
          <a:lstStyle/>
          <a:p>
            <a:r>
              <a:rPr lang="en-US" sz="2000" b="1" dirty="0" smtClean="0">
                <a:latin typeface="Kokila" pitchFamily="34" charset="0"/>
              </a:rPr>
              <a:t>ECEG-4251,Power </a:t>
            </a:r>
            <a:r>
              <a:rPr lang="en-US" sz="2000" b="1" dirty="0">
                <a:latin typeface="Kokila" pitchFamily="34" charset="0"/>
              </a:rPr>
              <a:t>System Planning and </a:t>
            </a:r>
            <a:r>
              <a:rPr lang="en-US" sz="2000" b="1" dirty="0" smtClean="0">
                <a:latin typeface="Kokila" pitchFamily="34" charset="0"/>
              </a:rPr>
              <a:t>Management</a:t>
            </a:r>
            <a:endParaRPr lang="en-US" sz="2000" dirty="0">
              <a:latin typeface="Kokila" pitchFamily="34" charset="0"/>
            </a:endParaRPr>
          </a:p>
        </p:txBody>
      </p:sp>
      <p:sp>
        <p:nvSpPr>
          <p:cNvPr id="6" name="Title 1"/>
          <p:cNvSpPr txBox="1">
            <a:spLocks/>
          </p:cNvSpPr>
          <p:nvPr/>
        </p:nvSpPr>
        <p:spPr>
          <a:xfrm>
            <a:off x="381000" y="1066800"/>
            <a:ext cx="8420100" cy="33655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effectLst/>
                <a:uLnTx/>
                <a:uFillTx/>
                <a:latin typeface="+mj-lt"/>
                <a:ea typeface="+mj-ea"/>
                <a:cs typeface="+mj-cs"/>
              </a:rPr>
              <a:t>INTRODUCTION</a:t>
            </a:r>
            <a:endParaRPr kumimoji="0" lang="en-US" sz="2000" b="1" i="0" u="none" strike="noStrike" kern="1200" cap="none" spc="0" normalizeH="0" baseline="0" noProof="0" dirty="0">
              <a:ln>
                <a:noFill/>
              </a:ln>
              <a:effectLst/>
              <a:uLnTx/>
              <a:uFillTx/>
              <a:latin typeface="+mj-lt"/>
              <a:ea typeface="+mj-ea"/>
              <a:cs typeface="+mj-cs"/>
            </a:endParaRPr>
          </a:p>
        </p:txBody>
      </p:sp>
      <p:sp>
        <p:nvSpPr>
          <p:cNvPr id="7" name="Rectangle 1"/>
          <p:cNvSpPr>
            <a:spLocks noChangeArrowheads="1"/>
          </p:cNvSpPr>
          <p:nvPr/>
        </p:nvSpPr>
        <p:spPr bwMode="ltGray">
          <a:xfrm>
            <a:off x="447675" y="1460500"/>
            <a:ext cx="8380412" cy="3477875"/>
          </a:xfrm>
          <a:prstGeom prst="rect">
            <a:avLst/>
          </a:prstGeom>
          <a:noFill/>
          <a:ln w="9525">
            <a:noFill/>
            <a:miter lim="800000"/>
            <a:headEnd/>
            <a:tailEnd/>
          </a:ln>
        </p:spPr>
        <p:txBody>
          <a:bodyPr anchor="ctr">
            <a:spAutoFit/>
          </a:bodyPr>
          <a:lstStyle/>
          <a:p>
            <a:pPr algn="just" eaLnBrk="0" hangingPunct="0"/>
            <a:r>
              <a:rPr lang="en-AU" sz="2000" dirty="0">
                <a:latin typeface="Calibri" pitchFamily="34" charset="0"/>
                <a:ea typeface="Calibri" pitchFamily="34" charset="0"/>
                <a:cs typeface="Times New Roman" pitchFamily="18" charset="0"/>
              </a:rPr>
              <a:t>Transmission of electric power has been along the years and will still continue one of the most important elements of today’s electric power systems. Power transmission from generating stations to industrial sites and to substations is the fundamental objective of the transmission systems</a:t>
            </a:r>
            <a:r>
              <a:rPr lang="en-AU" sz="2000" dirty="0" smtClean="0">
                <a:latin typeface="Calibri" pitchFamily="34" charset="0"/>
                <a:ea typeface="Calibri" pitchFamily="34" charset="0"/>
                <a:cs typeface="Times New Roman" pitchFamily="18" charset="0"/>
              </a:rPr>
              <a:t>.</a:t>
            </a:r>
          </a:p>
          <a:p>
            <a:pPr algn="just" eaLnBrk="0" hangingPunct="0"/>
            <a:endParaRPr lang="en-AU" sz="2000" dirty="0" smtClean="0">
              <a:latin typeface="Calibri" pitchFamily="34" charset="0"/>
              <a:ea typeface="Calibri" pitchFamily="34" charset="0"/>
              <a:cs typeface="Times New Roman" pitchFamily="18" charset="0"/>
            </a:endParaRPr>
          </a:p>
          <a:p>
            <a:pPr algn="just" eaLnBrk="0" hangingPunct="0"/>
            <a:r>
              <a:rPr lang="en-AU" sz="2000" dirty="0" smtClean="0">
                <a:latin typeface="Calibri" pitchFamily="34" charset="0"/>
                <a:ea typeface="Calibri" pitchFamily="34" charset="0"/>
                <a:cs typeface="Times New Roman" pitchFamily="18" charset="0"/>
              </a:rPr>
              <a:t>This </a:t>
            </a:r>
            <a:r>
              <a:rPr lang="en-AU" sz="2000" dirty="0">
                <a:latin typeface="Calibri" pitchFamily="34" charset="0"/>
                <a:ea typeface="Calibri" pitchFamily="34" charset="0"/>
                <a:cs typeface="Times New Roman" pitchFamily="18" charset="0"/>
              </a:rPr>
              <a:t>function is accomplished by </a:t>
            </a:r>
            <a:r>
              <a:rPr lang="en-AU" sz="2000" i="1" dirty="0">
                <a:solidFill>
                  <a:srgbClr val="FF0000"/>
                </a:solidFill>
                <a:latin typeface="Calibri" pitchFamily="34" charset="0"/>
                <a:ea typeface="Calibri" pitchFamily="34" charset="0"/>
                <a:cs typeface="Times New Roman" pitchFamily="18" charset="0"/>
              </a:rPr>
              <a:t>overhead AC or DC transmission lines or underground cables</a:t>
            </a:r>
            <a:r>
              <a:rPr lang="en-AU" sz="2000" dirty="0">
                <a:latin typeface="Calibri" pitchFamily="34" charset="0"/>
                <a:ea typeface="Calibri" pitchFamily="34" charset="0"/>
                <a:cs typeface="Times New Roman" pitchFamily="18" charset="0"/>
              </a:rPr>
              <a:t> that connect the power plants in to the transmission network, interconnect various areas of transmission networks, interconnect one electric utility with another, or deliver the electric power from various areas within the transmission network to the distribution substations, from which the distribution systems supply residential and commercial consumers. </a:t>
            </a:r>
            <a:endParaRPr lang="en-AU" sz="2000" dirty="0">
              <a:ea typeface="Calibri" pitchFamily="34" charset="0"/>
              <a:cs typeface="Times New Roman" pitchFamily="18" charset="0"/>
            </a:endParaRPr>
          </a:p>
        </p:txBody>
      </p:sp>
      <p:sp>
        <p:nvSpPr>
          <p:cNvPr id="8" name="Rectangle 2"/>
          <p:cNvSpPr>
            <a:spLocks noChangeArrowheads="1"/>
          </p:cNvSpPr>
          <p:nvPr/>
        </p:nvSpPr>
        <p:spPr bwMode="ltGray">
          <a:xfrm>
            <a:off x="523875" y="5078413"/>
            <a:ext cx="8391525" cy="1322387"/>
          </a:xfrm>
          <a:prstGeom prst="rect">
            <a:avLst/>
          </a:prstGeom>
          <a:noFill/>
          <a:ln w="9525">
            <a:noFill/>
            <a:miter lim="800000"/>
            <a:headEnd/>
            <a:tailEnd/>
          </a:ln>
        </p:spPr>
        <p:txBody>
          <a:bodyPr anchor="ctr">
            <a:spAutoFit/>
          </a:bodyPr>
          <a:lstStyle/>
          <a:p>
            <a:pPr algn="just" eaLnBrk="0" hangingPunct="0"/>
            <a:r>
              <a:rPr lang="en-AU" sz="2000" dirty="0">
                <a:latin typeface="Calibri" pitchFamily="34" charset="0"/>
                <a:ea typeface="Calibri" pitchFamily="34" charset="0"/>
                <a:cs typeface="Times New Roman" pitchFamily="18" charset="0"/>
              </a:rPr>
              <a:t>The planning studies take a leading role in the definition of an electric system or in its expansion. Due to the several variables involved in the process, the planning activities have to start several years before a new installation or an expansion of an existing one is planned to be implemented. </a:t>
            </a:r>
            <a:endParaRPr lang="en-AU" sz="2000" dirty="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086600" cy="400110"/>
          </a:xfrm>
          <a:prstGeom prst="rect">
            <a:avLst/>
          </a:prstGeom>
          <a:noFill/>
          <a:ln w="9525">
            <a:noFill/>
            <a:miter lim="800000"/>
            <a:headEnd/>
            <a:tailEnd/>
          </a:ln>
        </p:spPr>
        <p:txBody>
          <a:bodyPr wrap="square">
            <a:spAutoFit/>
          </a:bodyPr>
          <a:lstStyle/>
          <a:p>
            <a:r>
              <a:rPr lang="en-US" sz="2000" b="1" dirty="0" smtClean="0">
                <a:latin typeface="Kokila" pitchFamily="34" charset="0"/>
              </a:rPr>
              <a:t>ECEG-4251,Power </a:t>
            </a:r>
            <a:r>
              <a:rPr lang="en-US" sz="2000" b="1" dirty="0">
                <a:latin typeface="Kokila" pitchFamily="34" charset="0"/>
              </a:rPr>
              <a:t>System Planning and </a:t>
            </a:r>
            <a:r>
              <a:rPr lang="en-US" sz="2000" b="1" dirty="0" smtClean="0">
                <a:latin typeface="Kokila" pitchFamily="34" charset="0"/>
              </a:rPr>
              <a:t>Management</a:t>
            </a:r>
            <a:endParaRPr lang="en-US" sz="2000" dirty="0">
              <a:latin typeface="Kokila" pitchFamily="34" charset="0"/>
            </a:endParaRPr>
          </a:p>
        </p:txBody>
      </p:sp>
      <p:sp>
        <p:nvSpPr>
          <p:cNvPr id="6" name="Rectangle 3"/>
          <p:cNvSpPr>
            <a:spLocks noChangeArrowheads="1"/>
          </p:cNvSpPr>
          <p:nvPr/>
        </p:nvSpPr>
        <p:spPr bwMode="auto">
          <a:xfrm>
            <a:off x="457200" y="1100138"/>
            <a:ext cx="8504238" cy="2862262"/>
          </a:xfrm>
          <a:prstGeom prst="rect">
            <a:avLst/>
          </a:prstGeom>
          <a:noFill/>
          <a:ln w="9525">
            <a:noFill/>
            <a:miter lim="800000"/>
            <a:headEnd/>
            <a:tailEnd/>
          </a:ln>
        </p:spPr>
        <p:txBody>
          <a:bodyPr>
            <a:spAutoFit/>
          </a:bodyPr>
          <a:lstStyle/>
          <a:p>
            <a:r>
              <a:rPr lang="en-AU" sz="2000" dirty="0"/>
              <a:t>A transmission line project may be considered as being initiated with some planning activities long before its execution can be started. Several stages are usually necessary inside a power utility before a new transmission system from its conception until its completion is energized. </a:t>
            </a:r>
          </a:p>
          <a:p>
            <a:endParaRPr lang="en-AU" sz="2000" dirty="0"/>
          </a:p>
          <a:p>
            <a:r>
              <a:rPr lang="en-AU" sz="2000" dirty="0"/>
              <a:t>The </a:t>
            </a:r>
            <a:r>
              <a:rPr lang="en-AU" sz="2000" b="1" i="1" dirty="0"/>
              <a:t>conception of a transmission line </a:t>
            </a:r>
            <a:r>
              <a:rPr lang="en-AU" sz="2000" dirty="0"/>
              <a:t>and of the associated </a:t>
            </a:r>
            <a:r>
              <a:rPr lang="en-AU" sz="2000" b="1" i="1" dirty="0"/>
              <a:t>substations</a:t>
            </a:r>
            <a:r>
              <a:rPr lang="en-AU" sz="2000" dirty="0"/>
              <a:t> starts in the </a:t>
            </a:r>
            <a:r>
              <a:rPr lang="en-AU" sz="2000" b="1" i="1" dirty="0"/>
              <a:t>long-term planning </a:t>
            </a:r>
            <a:r>
              <a:rPr lang="en-AU" sz="2000" dirty="0"/>
              <a:t>with initial system evaluations and continues with further steps of </a:t>
            </a:r>
            <a:r>
              <a:rPr lang="en-AU" sz="2000" b="1" i="1" dirty="0"/>
              <a:t>medium-term planning</a:t>
            </a:r>
            <a:r>
              <a:rPr lang="en-AU" sz="2000" b="1" dirty="0"/>
              <a:t> </a:t>
            </a:r>
            <a:r>
              <a:rPr lang="en-AU" sz="2000" dirty="0"/>
              <a:t>and finally with the </a:t>
            </a:r>
            <a:r>
              <a:rPr lang="en-AU" sz="2000" b="1" i="1" dirty="0"/>
              <a:t>detail design and installation</a:t>
            </a:r>
            <a:r>
              <a:rPr lang="en-AU" sz="2000" i="1" dirty="0"/>
              <a:t> </a:t>
            </a:r>
            <a:r>
              <a:rPr lang="en-AU" sz="2000" dirty="0"/>
              <a:t>of the line and then the granting of </a:t>
            </a:r>
            <a:r>
              <a:rPr lang="en-AU" sz="2000" b="1" i="1" dirty="0"/>
              <a:t>operation licence and approval</a:t>
            </a:r>
            <a:r>
              <a:rPr lang="en-AU" sz="2000" dirty="0"/>
              <a:t>. </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162800" cy="400110"/>
          </a:xfrm>
          <a:prstGeom prst="rect">
            <a:avLst/>
          </a:prstGeom>
          <a:noFill/>
          <a:ln w="9525">
            <a:noFill/>
            <a:miter lim="800000"/>
            <a:headEnd/>
            <a:tailEnd/>
          </a:ln>
        </p:spPr>
        <p:txBody>
          <a:bodyPr wrap="square">
            <a:spAutoFit/>
          </a:bodyPr>
          <a:lstStyle/>
          <a:p>
            <a:r>
              <a:rPr lang="en-US" sz="2000" b="1" dirty="0" smtClean="0">
                <a:latin typeface="Kokila" pitchFamily="34" charset="0"/>
              </a:rPr>
              <a:t>ECEG-4251,Power </a:t>
            </a:r>
            <a:r>
              <a:rPr lang="en-US" sz="2000" b="1" dirty="0">
                <a:latin typeface="Kokila" pitchFamily="34" charset="0"/>
              </a:rPr>
              <a:t>System Planning and </a:t>
            </a:r>
            <a:r>
              <a:rPr lang="en-US" sz="2000" b="1" dirty="0" smtClean="0">
                <a:latin typeface="Kokila" pitchFamily="34" charset="0"/>
              </a:rPr>
              <a:t>Management</a:t>
            </a:r>
            <a:endParaRPr lang="en-US" sz="2000" dirty="0">
              <a:latin typeface="Kokila" pitchFamily="34" charset="0"/>
            </a:endParaRPr>
          </a:p>
        </p:txBody>
      </p:sp>
      <p:sp>
        <p:nvSpPr>
          <p:cNvPr id="6" name="Rectangle 1"/>
          <p:cNvSpPr>
            <a:spLocks noChangeArrowheads="1"/>
          </p:cNvSpPr>
          <p:nvPr/>
        </p:nvSpPr>
        <p:spPr bwMode="ltGray">
          <a:xfrm>
            <a:off x="381000" y="914400"/>
            <a:ext cx="8104187" cy="3477875"/>
          </a:xfrm>
          <a:prstGeom prst="rect">
            <a:avLst/>
          </a:prstGeom>
          <a:noFill/>
          <a:ln w="9525">
            <a:noFill/>
            <a:miter lim="800000"/>
            <a:headEnd/>
            <a:tailEnd/>
          </a:ln>
        </p:spPr>
        <p:txBody>
          <a:bodyPr anchor="ctr">
            <a:spAutoFit/>
          </a:bodyPr>
          <a:lstStyle/>
          <a:p>
            <a:pPr algn="just" eaLnBrk="0" hangingPunct="0"/>
            <a:r>
              <a:rPr lang="en-AU" sz="2000" dirty="0">
                <a:latin typeface="Calibri" pitchFamily="34" charset="0"/>
                <a:ea typeface="Calibri" pitchFamily="34" charset="0"/>
                <a:cs typeface="Times New Roman" pitchFamily="18" charset="0"/>
              </a:rPr>
              <a:t>For completing the preliminary studies of a new line, some complementary studies of performance assessment are carried out such as:</a:t>
            </a:r>
          </a:p>
          <a:p>
            <a:pPr marL="971550" lvl="1" indent="-514350" algn="just" eaLnBrk="0" hangingPunct="0">
              <a:buFont typeface="Wingdings" pitchFamily="2" charset="2"/>
              <a:buChar char="§"/>
            </a:pPr>
            <a:r>
              <a:rPr lang="en-AU" sz="2000" dirty="0" smtClean="0">
                <a:latin typeface="Calibri" pitchFamily="34" charset="0"/>
                <a:ea typeface="Calibri" pitchFamily="34" charset="0"/>
                <a:cs typeface="Times New Roman" pitchFamily="18" charset="0"/>
              </a:rPr>
              <a:t>Rout </a:t>
            </a:r>
            <a:r>
              <a:rPr lang="en-AU" sz="2000" dirty="0">
                <a:latin typeface="Calibri" pitchFamily="34" charset="0"/>
                <a:ea typeface="Calibri" pitchFamily="34" charset="0"/>
                <a:cs typeface="Times New Roman" pitchFamily="18" charset="0"/>
              </a:rPr>
              <a:t>length alternatives,</a:t>
            </a:r>
            <a:endParaRPr lang="en-US" sz="2000" dirty="0">
              <a:latin typeface="Calibri" pitchFamily="34" charset="0"/>
              <a:ea typeface="Calibri" pitchFamily="34" charset="0"/>
              <a:cs typeface="Times New Roman" pitchFamily="18" charset="0"/>
            </a:endParaRPr>
          </a:p>
          <a:p>
            <a:pPr marL="971550" lvl="1" indent="-514350" algn="just" eaLnBrk="0" hangingPunct="0">
              <a:buFont typeface="Wingdings" pitchFamily="2" charset="2"/>
              <a:buChar char="§"/>
            </a:pPr>
            <a:r>
              <a:rPr lang="en-AU" sz="2000" dirty="0">
                <a:latin typeface="Calibri" pitchFamily="34" charset="0"/>
                <a:ea typeface="Calibri" pitchFamily="34" charset="0"/>
                <a:cs typeface="Times New Roman" pitchFamily="18" charset="0"/>
              </a:rPr>
              <a:t>Line </a:t>
            </a:r>
            <a:r>
              <a:rPr lang="en-AU" sz="2000" dirty="0" err="1">
                <a:latin typeface="Calibri" pitchFamily="34" charset="0"/>
                <a:ea typeface="Calibri" pitchFamily="34" charset="0"/>
                <a:cs typeface="Times New Roman" pitchFamily="18" charset="0"/>
              </a:rPr>
              <a:t>loadability</a:t>
            </a:r>
            <a:r>
              <a:rPr lang="en-AU" sz="2000" dirty="0">
                <a:latin typeface="Calibri" pitchFamily="34" charset="0"/>
                <a:ea typeface="Calibri" pitchFamily="34" charset="0"/>
                <a:cs typeface="Times New Roman" pitchFamily="18" charset="0"/>
              </a:rPr>
              <a:t>, </a:t>
            </a:r>
            <a:endParaRPr lang="en-US" sz="2000" dirty="0">
              <a:latin typeface="Calibri" pitchFamily="34" charset="0"/>
              <a:ea typeface="Calibri" pitchFamily="34" charset="0"/>
              <a:cs typeface="Times New Roman" pitchFamily="18" charset="0"/>
            </a:endParaRPr>
          </a:p>
          <a:p>
            <a:pPr marL="971550" lvl="1" indent="-514350" algn="just" eaLnBrk="0" hangingPunct="0">
              <a:buFont typeface="Wingdings" pitchFamily="2" charset="2"/>
              <a:buChar char="§"/>
            </a:pPr>
            <a:r>
              <a:rPr lang="en-AU" sz="2000" dirty="0">
                <a:latin typeface="Calibri" pitchFamily="34" charset="0"/>
                <a:ea typeface="Calibri" pitchFamily="34" charset="0"/>
                <a:cs typeface="Times New Roman" pitchFamily="18" charset="0"/>
              </a:rPr>
              <a:t>Voltage level and number of circuits,</a:t>
            </a:r>
            <a:endParaRPr lang="en-US" sz="2000" dirty="0">
              <a:latin typeface="Calibri" pitchFamily="34" charset="0"/>
              <a:ea typeface="Calibri" pitchFamily="34" charset="0"/>
              <a:cs typeface="Times New Roman" pitchFamily="18" charset="0"/>
            </a:endParaRPr>
          </a:p>
          <a:p>
            <a:pPr marL="971550" lvl="1" indent="-514350" algn="just" eaLnBrk="0" hangingPunct="0">
              <a:buFont typeface="Wingdings" pitchFamily="2" charset="2"/>
              <a:buChar char="§"/>
            </a:pPr>
            <a:r>
              <a:rPr lang="en-AU" sz="2000" dirty="0">
                <a:latin typeface="Calibri" pitchFamily="34" charset="0"/>
                <a:ea typeface="Calibri" pitchFamily="34" charset="0"/>
                <a:cs typeface="Times New Roman" pitchFamily="18" charset="0"/>
              </a:rPr>
              <a:t>Reactive compensation needs,</a:t>
            </a:r>
            <a:endParaRPr lang="en-US" sz="2000" dirty="0">
              <a:latin typeface="Calibri" pitchFamily="34" charset="0"/>
              <a:ea typeface="Calibri" pitchFamily="34" charset="0"/>
              <a:cs typeface="Times New Roman" pitchFamily="18" charset="0"/>
            </a:endParaRPr>
          </a:p>
          <a:p>
            <a:pPr marL="971550" lvl="1" indent="-514350" algn="just" eaLnBrk="0" hangingPunct="0">
              <a:buFont typeface="Wingdings" pitchFamily="2" charset="2"/>
              <a:buChar char="§"/>
            </a:pPr>
            <a:r>
              <a:rPr lang="en-AU" sz="2000" dirty="0">
                <a:latin typeface="Calibri" pitchFamily="34" charset="0"/>
                <a:ea typeface="Calibri" pitchFamily="34" charset="0"/>
                <a:cs typeface="Times New Roman" pitchFamily="18" charset="0"/>
              </a:rPr>
              <a:t>load-flows and stability,</a:t>
            </a:r>
            <a:endParaRPr lang="en-US" sz="2000" dirty="0">
              <a:latin typeface="Calibri" pitchFamily="34" charset="0"/>
              <a:ea typeface="Calibri" pitchFamily="34" charset="0"/>
              <a:cs typeface="Times New Roman" pitchFamily="18" charset="0"/>
            </a:endParaRPr>
          </a:p>
          <a:p>
            <a:pPr marL="971550" lvl="1" indent="-514350" algn="just" eaLnBrk="0" hangingPunct="0">
              <a:buFont typeface="Wingdings" pitchFamily="2" charset="2"/>
              <a:buChar char="§"/>
            </a:pPr>
            <a:r>
              <a:rPr lang="en-AU" sz="2000" dirty="0">
                <a:latin typeface="Calibri" pitchFamily="34" charset="0"/>
                <a:ea typeface="Calibri" pitchFamily="34" charset="0"/>
                <a:cs typeface="Times New Roman" pitchFamily="18" charset="0"/>
              </a:rPr>
              <a:t>Transposition needs,</a:t>
            </a:r>
            <a:endParaRPr lang="en-US" sz="2000" dirty="0">
              <a:latin typeface="Calibri" pitchFamily="34" charset="0"/>
              <a:ea typeface="Calibri" pitchFamily="34" charset="0"/>
              <a:cs typeface="Times New Roman" pitchFamily="18" charset="0"/>
            </a:endParaRPr>
          </a:p>
          <a:p>
            <a:pPr marL="971550" lvl="1" indent="-514350" algn="just" eaLnBrk="0" hangingPunct="0">
              <a:buFont typeface="Wingdings" pitchFamily="2" charset="2"/>
              <a:buChar char="§"/>
            </a:pPr>
            <a:r>
              <a:rPr lang="en-AU" sz="2000" dirty="0">
                <a:latin typeface="Calibri" pitchFamily="34" charset="0"/>
                <a:ea typeface="Calibri" pitchFamily="34" charset="0"/>
                <a:cs typeface="Times New Roman" pitchFamily="18" charset="0"/>
              </a:rPr>
              <a:t>Switching surge over voltages,</a:t>
            </a:r>
            <a:endParaRPr lang="en-US" sz="2000" dirty="0">
              <a:latin typeface="Calibri" pitchFamily="34" charset="0"/>
              <a:ea typeface="Calibri" pitchFamily="34" charset="0"/>
              <a:cs typeface="Times New Roman" pitchFamily="18" charset="0"/>
            </a:endParaRPr>
          </a:p>
          <a:p>
            <a:pPr marL="971550" lvl="1" indent="-514350" algn="just" eaLnBrk="0" hangingPunct="0">
              <a:buFont typeface="Wingdings" pitchFamily="2" charset="2"/>
              <a:buChar char="§"/>
            </a:pPr>
            <a:r>
              <a:rPr lang="en-AU" sz="2000" dirty="0">
                <a:latin typeface="Calibri" pitchFamily="34" charset="0"/>
                <a:ea typeface="Calibri" pitchFamily="34" charset="0"/>
                <a:cs typeface="Times New Roman" pitchFamily="18" charset="0"/>
              </a:rPr>
              <a:t>Short-circuit levels,</a:t>
            </a:r>
            <a:endParaRPr lang="en-US" sz="2000" dirty="0">
              <a:latin typeface="Calibri" pitchFamily="34" charset="0"/>
              <a:ea typeface="Calibri" pitchFamily="34" charset="0"/>
              <a:cs typeface="Times New Roman" pitchFamily="18" charset="0"/>
            </a:endParaRPr>
          </a:p>
          <a:p>
            <a:pPr marL="971550" lvl="1" indent="-514350" algn="just" eaLnBrk="0" hangingPunct="0">
              <a:buFont typeface="Wingdings" pitchFamily="2" charset="2"/>
              <a:buChar char="§"/>
            </a:pPr>
            <a:r>
              <a:rPr lang="en-AU" sz="2000" dirty="0">
                <a:latin typeface="Calibri" pitchFamily="34" charset="0"/>
                <a:ea typeface="Calibri" pitchFamily="34" charset="0"/>
                <a:cs typeface="Times New Roman" pitchFamily="18" charset="0"/>
              </a:rPr>
              <a:t>Reliability </a:t>
            </a:r>
            <a:r>
              <a:rPr lang="en-AU" sz="2000" dirty="0" smtClean="0">
                <a:latin typeface="Calibri" pitchFamily="34" charset="0"/>
                <a:ea typeface="Calibri" pitchFamily="34" charset="0"/>
                <a:cs typeface="Times New Roman" pitchFamily="18" charset="0"/>
              </a:rPr>
              <a:t>evaluation and Contingency </a:t>
            </a:r>
            <a:r>
              <a:rPr lang="en-AU" sz="2000" dirty="0">
                <a:latin typeface="Calibri" pitchFamily="34" charset="0"/>
                <a:ea typeface="Calibri" pitchFamily="34" charset="0"/>
                <a:cs typeface="Times New Roman" pitchFamily="18" charset="0"/>
              </a:rPr>
              <a:t>evaluations.</a:t>
            </a:r>
          </a:p>
        </p:txBody>
      </p:sp>
      <p:sp>
        <p:nvSpPr>
          <p:cNvPr id="7" name="Rectangle 1"/>
          <p:cNvSpPr>
            <a:spLocks noChangeArrowheads="1"/>
          </p:cNvSpPr>
          <p:nvPr/>
        </p:nvSpPr>
        <p:spPr bwMode="ltGray">
          <a:xfrm>
            <a:off x="547688" y="4419600"/>
            <a:ext cx="8443912" cy="2246313"/>
          </a:xfrm>
          <a:prstGeom prst="rect">
            <a:avLst/>
          </a:prstGeom>
          <a:noFill/>
          <a:ln w="9525">
            <a:noFill/>
            <a:miter lim="800000"/>
            <a:headEnd/>
            <a:tailEnd/>
          </a:ln>
        </p:spPr>
        <p:txBody>
          <a:bodyPr anchor="ctr">
            <a:spAutoFit/>
          </a:bodyPr>
          <a:lstStyle/>
          <a:p>
            <a:pPr algn="just" eaLnBrk="0" hangingPunct="0"/>
            <a:r>
              <a:rPr lang="en-AU" sz="2000" dirty="0">
                <a:latin typeface="Calibri" pitchFamily="34" charset="0"/>
                <a:ea typeface="Calibri" pitchFamily="34" charset="0"/>
                <a:cs typeface="Times New Roman" pitchFamily="18" charset="0"/>
              </a:rPr>
              <a:t>Finally, the line owner proceeds to the line basic design and then detailed design with all associated activities. The last stages consist in establishing the rights-of-way, performing and approving environmental impact studies and providing indemnification or compensation to the land owners affected by the new line in order to obtain their agreement. Only then survey and construction can legally be started and carried out until completion. The commissioning of the line and start-up of operation ends the process.</a:t>
            </a:r>
            <a:endParaRPr lang="en-AU" sz="2000" dirty="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086600" cy="400110"/>
          </a:xfrm>
          <a:prstGeom prst="rect">
            <a:avLst/>
          </a:prstGeom>
          <a:noFill/>
          <a:ln w="9525">
            <a:noFill/>
            <a:miter lim="800000"/>
            <a:headEnd/>
            <a:tailEnd/>
          </a:ln>
        </p:spPr>
        <p:txBody>
          <a:bodyPr wrap="square">
            <a:spAutoFit/>
          </a:bodyPr>
          <a:lstStyle/>
          <a:p>
            <a:r>
              <a:rPr lang="en-US" sz="2000" b="1" dirty="0" smtClean="0">
                <a:latin typeface="Kokila" pitchFamily="34" charset="0"/>
              </a:rPr>
              <a:t>ECEG-4251,Power </a:t>
            </a:r>
            <a:r>
              <a:rPr lang="en-US" sz="2000" b="1" dirty="0">
                <a:latin typeface="Kokila" pitchFamily="34" charset="0"/>
              </a:rPr>
              <a:t>System Planning and </a:t>
            </a:r>
            <a:r>
              <a:rPr lang="en-US" sz="2000" b="1" dirty="0" smtClean="0">
                <a:latin typeface="Kokila" pitchFamily="34" charset="0"/>
              </a:rPr>
              <a:t>Management</a:t>
            </a:r>
            <a:endParaRPr lang="en-US" sz="2000" dirty="0">
              <a:latin typeface="Kokila" pitchFamily="34" charset="0"/>
            </a:endParaRPr>
          </a:p>
        </p:txBody>
      </p:sp>
      <p:sp>
        <p:nvSpPr>
          <p:cNvPr id="6" name="Title 1"/>
          <p:cNvSpPr txBox="1">
            <a:spLocks/>
          </p:cNvSpPr>
          <p:nvPr/>
        </p:nvSpPr>
        <p:spPr>
          <a:xfrm>
            <a:off x="381000" y="957262"/>
            <a:ext cx="8420100" cy="338138"/>
          </a:xfrm>
          <a:prstGeom prst="rect">
            <a:avLst/>
          </a:prstGeom>
        </p:spPr>
        <p:txBody>
          <a:bodyPr vert="horz" lIns="91440" tIns="45720" rIns="91440" bIns="45720" rtlCol="0" anchor="ctr">
            <a:no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AU" sz="2000" b="1" i="0" u="none" strike="noStrike" kern="0" cap="none" spc="0" normalizeH="0" baseline="0" noProof="0" dirty="0" smtClean="0">
                <a:ln>
                  <a:noFill/>
                </a:ln>
                <a:effectLst/>
                <a:uLnTx/>
                <a:uFillTx/>
              </a:rPr>
              <a:t>3.1 Classification and Characteristics of Transmission Lines</a:t>
            </a:r>
            <a:endParaRPr kumimoji="0" lang="en-US" sz="2000" b="0" i="0" u="none" strike="noStrike" kern="0" cap="none" spc="0" normalizeH="0" baseline="0" noProof="0" dirty="0">
              <a:ln>
                <a:noFill/>
              </a:ln>
              <a:effectLst/>
              <a:uLnTx/>
              <a:uFillTx/>
            </a:endParaRPr>
          </a:p>
        </p:txBody>
      </p:sp>
      <p:sp>
        <p:nvSpPr>
          <p:cNvPr id="7" name="Rectangle 3"/>
          <p:cNvSpPr>
            <a:spLocks noChangeArrowheads="1"/>
          </p:cNvSpPr>
          <p:nvPr/>
        </p:nvSpPr>
        <p:spPr bwMode="auto">
          <a:xfrm>
            <a:off x="392112" y="1371600"/>
            <a:ext cx="8504238" cy="2246312"/>
          </a:xfrm>
          <a:prstGeom prst="rect">
            <a:avLst/>
          </a:prstGeom>
          <a:noFill/>
          <a:ln w="9525">
            <a:noFill/>
            <a:miter lim="800000"/>
            <a:headEnd/>
            <a:tailEnd/>
          </a:ln>
        </p:spPr>
        <p:txBody>
          <a:bodyPr>
            <a:spAutoFit/>
          </a:bodyPr>
          <a:lstStyle/>
          <a:p>
            <a:pPr algn="just"/>
            <a:r>
              <a:rPr lang="en-AU" sz="2000" dirty="0"/>
              <a:t>As pointed out in the introduction of the course, an Electrical power system can be considered to consist of a </a:t>
            </a:r>
            <a:r>
              <a:rPr lang="en-AU" sz="2000" b="1" i="1" dirty="0"/>
              <a:t>Generation system, a Transmission system, a Sub-transmission system and a Distribution system</a:t>
            </a:r>
            <a:r>
              <a:rPr lang="en-AU" sz="2000" dirty="0"/>
              <a:t>. Between a generating station and a customer we have transmission, sub-transmission and distribution levels of voltage. Since the long distance transmission at high voltage is cheap and, low voltages are required for utility purposes, the voltage level goes on decreasing from bulk transmission system to the distribution system.</a:t>
            </a:r>
            <a:endParaRPr lang="en-US" sz="2000" dirty="0"/>
          </a:p>
        </p:txBody>
      </p:sp>
      <p:sp>
        <p:nvSpPr>
          <p:cNvPr id="8" name="Rectangle 4"/>
          <p:cNvSpPr>
            <a:spLocks noChangeArrowheads="1"/>
          </p:cNvSpPr>
          <p:nvPr/>
        </p:nvSpPr>
        <p:spPr bwMode="auto">
          <a:xfrm>
            <a:off x="419100" y="3719512"/>
            <a:ext cx="8480425" cy="1938992"/>
          </a:xfrm>
          <a:prstGeom prst="rect">
            <a:avLst/>
          </a:prstGeom>
          <a:noFill/>
          <a:ln w="9525">
            <a:noFill/>
            <a:miter lim="800000"/>
            <a:headEnd/>
            <a:tailEnd/>
          </a:ln>
        </p:spPr>
        <p:txBody>
          <a:bodyPr>
            <a:spAutoFit/>
          </a:bodyPr>
          <a:lstStyle/>
          <a:p>
            <a:pPr algn="just"/>
            <a:r>
              <a:rPr lang="en-AU" sz="2000" dirty="0"/>
              <a:t>In general, </a:t>
            </a:r>
            <a:r>
              <a:rPr lang="en-AU" sz="2000" i="1" dirty="0"/>
              <a:t>the </a:t>
            </a:r>
            <a:r>
              <a:rPr lang="en-AU" sz="2000" b="1" i="1" dirty="0"/>
              <a:t>generation </a:t>
            </a:r>
            <a:r>
              <a:rPr lang="en-AU" sz="2000" b="1" i="1" dirty="0" smtClean="0"/>
              <a:t>&amp; </a:t>
            </a:r>
            <a:r>
              <a:rPr lang="en-AU" sz="2000" b="1" i="1" dirty="0"/>
              <a:t>transmission systems </a:t>
            </a:r>
            <a:r>
              <a:rPr lang="en-AU" sz="2000" dirty="0"/>
              <a:t>are referred to as bulk power supply, and the </a:t>
            </a:r>
            <a:r>
              <a:rPr lang="en-AU" sz="2000" b="1" i="1" dirty="0"/>
              <a:t>sub-transmission and distribution </a:t>
            </a:r>
            <a:r>
              <a:rPr lang="en-AU" sz="2000" i="1" dirty="0"/>
              <a:t>systems</a:t>
            </a:r>
            <a:r>
              <a:rPr lang="en-AU" sz="2000" dirty="0"/>
              <a:t> are considered to be the final means to transfer the electric power to the ultimate customer. </a:t>
            </a:r>
          </a:p>
          <a:p>
            <a:pPr algn="just"/>
            <a:r>
              <a:rPr lang="en-AU" sz="2000" dirty="0"/>
              <a:t>Bulk power transmission is made of a high-voltage network, generally 132-765 kV alternating current, designed to interconnect power plants and electrical utility systems and to transmit power from the plants to major load centres. </a:t>
            </a:r>
            <a:endParaRPr lang="en-US" sz="2000" dirty="0"/>
          </a:p>
        </p:txBody>
      </p:sp>
      <p:sp>
        <p:nvSpPr>
          <p:cNvPr id="9" name="Rectangle 5"/>
          <p:cNvSpPr>
            <a:spLocks noChangeArrowheads="1"/>
          </p:cNvSpPr>
          <p:nvPr/>
        </p:nvSpPr>
        <p:spPr bwMode="auto">
          <a:xfrm>
            <a:off x="381000" y="5699125"/>
            <a:ext cx="8455025" cy="1016000"/>
          </a:xfrm>
          <a:prstGeom prst="rect">
            <a:avLst/>
          </a:prstGeom>
          <a:noFill/>
          <a:ln w="9525">
            <a:noFill/>
            <a:miter lim="800000"/>
            <a:headEnd/>
            <a:tailEnd/>
          </a:ln>
        </p:spPr>
        <p:txBody>
          <a:bodyPr>
            <a:spAutoFit/>
          </a:bodyPr>
          <a:lstStyle/>
          <a:p>
            <a:pPr algn="just"/>
            <a:r>
              <a:rPr lang="en-AU" sz="2000"/>
              <a:t>The Sub-transmission refers to lower voltage network, normally 34.5 – 115 kV, interconnecting bulk power and distribution substations. While the Distribution system refers for all voltage levels below 34.5 kV </a:t>
            </a:r>
            <a:endParaRPr lang="en-US" sz="20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04800" y="762000"/>
            <a:ext cx="86868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6"/>
          <p:cNvSpPr>
            <a:spLocks noChangeArrowheads="1"/>
          </p:cNvSpPr>
          <p:nvPr/>
        </p:nvSpPr>
        <p:spPr bwMode="auto">
          <a:xfrm>
            <a:off x="381000" y="381000"/>
            <a:ext cx="7239000" cy="400110"/>
          </a:xfrm>
          <a:prstGeom prst="rect">
            <a:avLst/>
          </a:prstGeom>
          <a:noFill/>
          <a:ln w="9525">
            <a:noFill/>
            <a:miter lim="800000"/>
            <a:headEnd/>
            <a:tailEnd/>
          </a:ln>
        </p:spPr>
        <p:txBody>
          <a:bodyPr wrap="square">
            <a:spAutoFit/>
          </a:bodyPr>
          <a:lstStyle/>
          <a:p>
            <a:r>
              <a:rPr lang="en-US" sz="2000" b="1" dirty="0" smtClean="0">
                <a:latin typeface="Kokila" pitchFamily="34" charset="0"/>
              </a:rPr>
              <a:t>ECEG-4251,Power </a:t>
            </a:r>
            <a:r>
              <a:rPr lang="en-US" sz="2000" b="1" dirty="0">
                <a:latin typeface="Kokila" pitchFamily="34" charset="0"/>
              </a:rPr>
              <a:t>System Planning and </a:t>
            </a:r>
            <a:r>
              <a:rPr lang="en-US" sz="2000" b="1" dirty="0" smtClean="0">
                <a:latin typeface="Kokila" pitchFamily="34" charset="0"/>
              </a:rPr>
              <a:t>Management</a:t>
            </a:r>
            <a:endParaRPr lang="en-US" sz="2000" dirty="0">
              <a:latin typeface="Kokila" pitchFamily="34" charset="0"/>
            </a:endParaRPr>
          </a:p>
        </p:txBody>
      </p:sp>
      <p:sp>
        <p:nvSpPr>
          <p:cNvPr id="6" name="Rectangle 1"/>
          <p:cNvSpPr>
            <a:spLocks noChangeArrowheads="1"/>
          </p:cNvSpPr>
          <p:nvPr/>
        </p:nvSpPr>
        <p:spPr bwMode="ltGray">
          <a:xfrm>
            <a:off x="315912" y="990600"/>
            <a:ext cx="8567738" cy="3924300"/>
          </a:xfrm>
          <a:prstGeom prst="rect">
            <a:avLst/>
          </a:prstGeom>
          <a:noFill/>
          <a:ln w="9525">
            <a:noFill/>
            <a:miter lim="800000"/>
            <a:headEnd/>
            <a:tailEnd/>
          </a:ln>
        </p:spPr>
        <p:txBody>
          <a:bodyPr anchor="ctr">
            <a:spAutoFit/>
          </a:bodyPr>
          <a:lstStyle/>
          <a:p>
            <a:pPr algn="just" eaLnBrk="0" hangingPunct="0"/>
            <a:r>
              <a:rPr lang="en-AU" sz="2000" dirty="0">
                <a:latin typeface="Calibri" pitchFamily="34" charset="0"/>
                <a:ea typeface="Calibri" pitchFamily="34" charset="0"/>
                <a:cs typeface="Times New Roman" pitchFamily="18" charset="0"/>
              </a:rPr>
              <a:t>An electric transmission line has four parameters, namely </a:t>
            </a:r>
            <a:r>
              <a:rPr lang="en-AU" sz="2000" b="1" i="1" dirty="0">
                <a:latin typeface="Calibri" pitchFamily="34" charset="0"/>
                <a:ea typeface="Calibri" pitchFamily="34" charset="0"/>
                <a:cs typeface="Times New Roman" pitchFamily="18" charset="0"/>
              </a:rPr>
              <a:t>resistance, inductance, capacitance and shunt conductance</a:t>
            </a:r>
            <a:r>
              <a:rPr lang="en-AU" sz="2000" dirty="0">
                <a:latin typeface="Calibri" pitchFamily="34" charset="0"/>
                <a:ea typeface="Calibri" pitchFamily="34" charset="0"/>
                <a:cs typeface="Times New Roman" pitchFamily="18" charset="0"/>
              </a:rPr>
              <a:t>. The electrical design and performance of a line are dependent on these parameters. These parameters are uniformly distributed along the whole line. Each line has its own value, and it is not possible to concentrate or lump them at discrete points on the line. For this reason the line parameters are known as distributed parameters. Their values are given in per unit length of line and they are denoted as R, L, C and G respectively. </a:t>
            </a:r>
          </a:p>
          <a:p>
            <a:pPr algn="just" eaLnBrk="0" hangingPunct="0"/>
            <a:endParaRPr lang="en-AU" sz="800" dirty="0">
              <a:latin typeface="Calibri" pitchFamily="34" charset="0"/>
              <a:ea typeface="Calibri" pitchFamily="34" charset="0"/>
              <a:cs typeface="Times New Roman" pitchFamily="18" charset="0"/>
            </a:endParaRPr>
          </a:p>
          <a:p>
            <a:pPr algn="just" eaLnBrk="0" hangingPunct="0"/>
            <a:r>
              <a:rPr lang="en-AU" sz="2000" dirty="0">
                <a:latin typeface="Calibri" pitchFamily="34" charset="0"/>
                <a:ea typeface="Calibri" pitchFamily="34" charset="0"/>
                <a:cs typeface="Times New Roman" pitchFamily="18" charset="0"/>
              </a:rPr>
              <a:t>The line parameters are functions of the line-geometry, construction material and operational frequency.  The </a:t>
            </a:r>
            <a:r>
              <a:rPr lang="en-AU" sz="2000" i="1" dirty="0">
                <a:latin typeface="Calibri" pitchFamily="34" charset="0"/>
                <a:ea typeface="Calibri" pitchFamily="34" charset="0"/>
                <a:cs typeface="Times New Roman" pitchFamily="18" charset="0"/>
              </a:rPr>
              <a:t>line resistance and inductance </a:t>
            </a:r>
            <a:r>
              <a:rPr lang="en-AU" sz="2000" dirty="0">
                <a:latin typeface="Calibri" pitchFamily="34" charset="0"/>
                <a:ea typeface="Calibri" pitchFamily="34" charset="0"/>
                <a:cs typeface="Times New Roman" pitchFamily="18" charset="0"/>
              </a:rPr>
              <a:t>form the </a:t>
            </a:r>
            <a:r>
              <a:rPr lang="en-AU" sz="2000" b="1" i="1" dirty="0">
                <a:latin typeface="Calibri" pitchFamily="34" charset="0"/>
                <a:ea typeface="Calibri" pitchFamily="34" charset="0"/>
                <a:cs typeface="Times New Roman" pitchFamily="18" charset="0"/>
              </a:rPr>
              <a:t>series impedance</a:t>
            </a:r>
            <a:r>
              <a:rPr lang="en-AU" sz="2000" b="1" dirty="0">
                <a:latin typeface="Calibri" pitchFamily="34" charset="0"/>
                <a:ea typeface="Calibri" pitchFamily="34" charset="0"/>
                <a:cs typeface="Times New Roman" pitchFamily="18" charset="0"/>
              </a:rPr>
              <a:t> </a:t>
            </a:r>
            <a:r>
              <a:rPr lang="en-AU" sz="2000" dirty="0">
                <a:latin typeface="Calibri" pitchFamily="34" charset="0"/>
                <a:ea typeface="Calibri" pitchFamily="34" charset="0"/>
                <a:cs typeface="Times New Roman" pitchFamily="18" charset="0"/>
              </a:rPr>
              <a:t>of the line. While the </a:t>
            </a:r>
            <a:r>
              <a:rPr lang="en-AU" sz="2000" i="1" dirty="0">
                <a:latin typeface="Calibri" pitchFamily="34" charset="0"/>
                <a:ea typeface="Calibri" pitchFamily="34" charset="0"/>
                <a:cs typeface="Times New Roman" pitchFamily="18" charset="0"/>
              </a:rPr>
              <a:t>capacitance and conductance </a:t>
            </a:r>
            <a:r>
              <a:rPr lang="en-AU" sz="2000" dirty="0">
                <a:latin typeface="Calibri" pitchFamily="34" charset="0"/>
                <a:ea typeface="Calibri" pitchFamily="34" charset="0"/>
                <a:cs typeface="Times New Roman" pitchFamily="18" charset="0"/>
              </a:rPr>
              <a:t>form the </a:t>
            </a:r>
            <a:r>
              <a:rPr lang="en-AU" sz="2000" b="1" i="1" dirty="0">
                <a:latin typeface="Calibri" pitchFamily="34" charset="0"/>
                <a:ea typeface="Calibri" pitchFamily="34" charset="0"/>
                <a:cs typeface="Times New Roman" pitchFamily="18" charset="0"/>
              </a:rPr>
              <a:t>shunt admittance</a:t>
            </a:r>
            <a:r>
              <a:rPr lang="en-AU" sz="2000" i="1" dirty="0">
                <a:latin typeface="Calibri" pitchFamily="34" charset="0"/>
                <a:ea typeface="Calibri" pitchFamily="34" charset="0"/>
                <a:cs typeface="Times New Roman" pitchFamily="18" charset="0"/>
              </a:rPr>
              <a:t> </a:t>
            </a:r>
            <a:r>
              <a:rPr lang="en-AU" sz="2000" dirty="0">
                <a:latin typeface="Calibri" pitchFamily="34" charset="0"/>
                <a:ea typeface="Calibri" pitchFamily="34" charset="0"/>
                <a:cs typeface="Times New Roman" pitchFamily="18" charset="0"/>
              </a:rPr>
              <a:t>of the line.</a:t>
            </a:r>
            <a:endParaRPr lang="en-AU" sz="2000" dirty="0">
              <a:ea typeface="Calibri" pitchFamily="34" charset="0"/>
              <a:cs typeface="Times New Roman" pitchFamily="18" charset="0"/>
            </a:endParaRPr>
          </a:p>
        </p:txBody>
      </p:sp>
      <p:sp>
        <p:nvSpPr>
          <p:cNvPr id="7" name="Rectangle 4"/>
          <p:cNvSpPr>
            <a:spLocks noChangeArrowheads="1"/>
          </p:cNvSpPr>
          <p:nvPr/>
        </p:nvSpPr>
        <p:spPr bwMode="auto">
          <a:xfrm>
            <a:off x="228600" y="4864100"/>
            <a:ext cx="8593137" cy="1631950"/>
          </a:xfrm>
          <a:prstGeom prst="rect">
            <a:avLst/>
          </a:prstGeom>
          <a:noFill/>
          <a:ln w="9525">
            <a:noFill/>
            <a:miter lim="800000"/>
            <a:headEnd/>
            <a:tailEnd/>
          </a:ln>
        </p:spPr>
        <p:txBody>
          <a:bodyPr>
            <a:spAutoFit/>
          </a:bodyPr>
          <a:lstStyle/>
          <a:p>
            <a:r>
              <a:rPr lang="en-AU" sz="2000" dirty="0"/>
              <a:t>These parameters together with the </a:t>
            </a:r>
            <a:r>
              <a:rPr lang="en-AU" sz="2000" i="1" dirty="0"/>
              <a:t>load current and power factor </a:t>
            </a:r>
            <a:r>
              <a:rPr lang="en-AU" sz="2000" dirty="0"/>
              <a:t>determine the electrical performance of the line. The term performance includes the calculation-end voltage, sending-end current, sending-end power factor, Power loss in the line, efficiency of transmission, regulation and limits of power flow during steady-state and transient conditions. </a:t>
            </a: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3817</Words>
  <Application>Microsoft Office PowerPoint</Application>
  <PresentationFormat>On-screen Show (4:3)</PresentationFormat>
  <Paragraphs>237</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Tahaguas</dc:creator>
  <cp:lastModifiedBy>YALEW</cp:lastModifiedBy>
  <cp:revision>15</cp:revision>
  <dcterms:created xsi:type="dcterms:W3CDTF">2013-07-07T19:55:34Z</dcterms:created>
  <dcterms:modified xsi:type="dcterms:W3CDTF">2020-04-28T07:47:24Z</dcterms:modified>
</cp:coreProperties>
</file>