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80524EFA-F979-4FE6-B653-2F679C6AC054}">
  <a:tblStyle styleId="{80524EFA-F979-4FE6-B653-2F679C6AC05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6EFEC"/>
          </a:solidFill>
        </a:fill>
      </a:tcStyle>
    </a:wholeTbl>
    <a:band1H>
      <a:tcTxStyle/>
      <a:tcStyle>
        <a:fill>
          <a:solidFill>
            <a:srgbClr val="CADED7"/>
          </a:solidFill>
        </a:fill>
      </a:tcStyle>
    </a:band1H>
    <a:band2H>
      <a:tcTxStyle/>
    </a:band2H>
    <a:band1V>
      <a:tcTxStyle/>
      <a:tcStyle>
        <a:fill>
          <a:solidFill>
            <a:srgbClr val="CADED7"/>
          </a:solidFill>
        </a:fill>
      </a:tcStyle>
    </a:band1V>
    <a:band2V>
      <a:tcTxStyle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harts/_rels/chart1.xml.rels><?xml version="1.0" encoding="UTF-8" standalone="yes"?>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3.xml.rels><?xml version="1.0" encoding="UTF-8" standalone="yes"?>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727917298806509"/>
          <c:y val="2.9906097390145048E-2"/>
          <c:w val="0.82626543316680678"/>
          <c:h val="0.6945911718792141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Installed capacity (MW)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North and central America</c:v>
                </c:pt>
                <c:pt idx="1">
                  <c:v>South America</c:v>
                </c:pt>
                <c:pt idx="2">
                  <c:v>Africa</c:v>
                </c:pt>
                <c:pt idx="3">
                  <c:v>Europe</c:v>
                </c:pt>
                <c:pt idx="4">
                  <c:v>South and Central Asia</c:v>
                </c:pt>
                <c:pt idx="5">
                  <c:v>East Asia and Pacific</c:v>
                </c:pt>
              </c:strCache>
            </c:strRef>
          </c:cat>
          <c:val>
            <c:numRef>
              <c:f>Sheet1!$B$2:$B$7</c:f>
              <c:numCache>
                <c:formatCode>#,##0</c:formatCode>
                <c:ptCount val="6"/>
                <c:pt idx="0">
                  <c:v>199857</c:v>
                </c:pt>
                <c:pt idx="1">
                  <c:v>152813</c:v>
                </c:pt>
                <c:pt idx="2">
                  <c:v>30111</c:v>
                </c:pt>
                <c:pt idx="3">
                  <c:v>218404</c:v>
                </c:pt>
                <c:pt idx="4">
                  <c:v>167856</c:v>
                </c:pt>
                <c:pt idx="5">
                  <c:v>443207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FB-4B05-9338-DF2551D3AF12}"/>
            </c:ext>
          </c:extLst>
        </c:ser>
        <c:dLbls/>
        <c:gapWidth val="219"/>
        <c:overlap val="-27"/>
        <c:axId val="63726720"/>
        <c:axId val="63728256"/>
      </c:barChart>
      <c:catAx>
        <c:axId val="6372672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8256"/>
        <c:crosses val="autoZero"/>
        <c:auto val="1"/>
        <c:lblAlgn val="ctr"/>
        <c:lblOffset val="100"/>
      </c:catAx>
      <c:valAx>
        <c:axId val="6372825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400" noProof="0" dirty="0" smtClean="0"/>
                  <a:t>Capacity (MW)</a:t>
                </a:r>
                <a:endParaRPr lang="en-GB" sz="2400" noProof="0" dirty="0"/>
              </a:p>
            </c:rich>
          </c:tx>
          <c:layout>
            <c:manualLayout>
              <c:xMode val="edge"/>
              <c:yMode val="edge"/>
              <c:x val="0"/>
              <c:y val="0.1451958554312679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726720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Sheet1!$B$11</c:f>
              <c:strCache>
                <c:ptCount val="1"/>
                <c:pt idx="0">
                  <c:v>Installed capacity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dLbl>
              <c:idx val="1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2C9-4EA0-955A-7AB38BC148A4}"/>
                </c:ext>
              </c:extLst>
            </c:dLbl>
            <c:delete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Sheet1!$A$12:$A$21</c:f>
              <c:strCache>
                <c:ptCount val="10"/>
                <c:pt idx="0">
                  <c:v>Egypt</c:v>
                </c:pt>
                <c:pt idx="1">
                  <c:v>Ethiopia</c:v>
                </c:pt>
                <c:pt idx="2">
                  <c:v>DR Congo</c:v>
                </c:pt>
                <c:pt idx="3">
                  <c:v>Ghana</c:v>
                </c:pt>
                <c:pt idx="4">
                  <c:v>Morocco</c:v>
                </c:pt>
                <c:pt idx="5">
                  <c:v>Mozambique</c:v>
                </c:pt>
                <c:pt idx="6">
                  <c:v>Nigeria</c:v>
                </c:pt>
                <c:pt idx="7">
                  <c:v>Sudan</c:v>
                </c:pt>
                <c:pt idx="8">
                  <c:v>South Africa</c:v>
                </c:pt>
                <c:pt idx="9">
                  <c:v>Zambia</c:v>
                </c:pt>
              </c:strCache>
            </c:strRef>
          </c:cat>
          <c:val>
            <c:numRef>
              <c:f>Sheet1!$B$12:$B$21</c:f>
              <c:numCache>
                <c:formatCode>#,##0</c:formatCode>
                <c:ptCount val="10"/>
                <c:pt idx="0">
                  <c:v>2800</c:v>
                </c:pt>
                <c:pt idx="1">
                  <c:v>2552</c:v>
                </c:pt>
                <c:pt idx="2">
                  <c:v>2495</c:v>
                </c:pt>
                <c:pt idx="3">
                  <c:v>1584</c:v>
                </c:pt>
                <c:pt idx="4">
                  <c:v>1770</c:v>
                </c:pt>
                <c:pt idx="5">
                  <c:v>2187</c:v>
                </c:pt>
                <c:pt idx="6">
                  <c:v>2040</c:v>
                </c:pt>
                <c:pt idx="7">
                  <c:v>2250</c:v>
                </c:pt>
                <c:pt idx="8">
                  <c:v>2251</c:v>
                </c:pt>
                <c:pt idx="9">
                  <c:v>2272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C9-4EA0-955A-7AB38BC148A4}"/>
            </c:ext>
          </c:extLst>
        </c:ser>
        <c:dLbls/>
        <c:gapWidth val="219"/>
        <c:overlap val="-27"/>
        <c:axId val="63855232"/>
        <c:axId val="63877504"/>
      </c:barChart>
      <c:catAx>
        <c:axId val="6385523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77504"/>
        <c:crosses val="autoZero"/>
        <c:auto val="1"/>
        <c:lblAlgn val="ctr"/>
        <c:lblOffset val="100"/>
      </c:catAx>
      <c:valAx>
        <c:axId val="6387750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2400" b="1" dirty="0" err="1" smtClean="0"/>
                  <a:t>Capacity</a:t>
                </a:r>
                <a:r>
                  <a:rPr lang="nb-NO" sz="2400" b="1" dirty="0" smtClean="0"/>
                  <a:t> (MW)</a:t>
                </a:r>
                <a:endParaRPr lang="nb-NO" sz="2400" b="1" dirty="0"/>
              </a:p>
            </c:rich>
          </c:tx>
          <c:layout>
            <c:manualLayout>
              <c:xMode val="edge"/>
              <c:yMode val="edge"/>
              <c:x val="4.4092323075213893E-3"/>
              <c:y val="0.12188170240971342"/>
            </c:manualLayout>
          </c:layout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855232"/>
        <c:crosses val="autoZero"/>
        <c:crossBetween val="between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lineChart>
        <c:grouping val="standard"/>
        <c:ser>
          <c:idx val="0"/>
          <c:order val="0"/>
          <c:tx>
            <c:strRef>
              <c:f>Sheet1!$A$3</c:f>
              <c:strCache>
                <c:ptCount val="1"/>
                <c:pt idx="0">
                  <c:v>Flow (l/s)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Sheet1!$B$2:$M$2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Sheet1!$B$3:$M$3</c:f>
              <c:numCache>
                <c:formatCode>General</c:formatCode>
                <c:ptCount val="12"/>
                <c:pt idx="0">
                  <c:v>236</c:v>
                </c:pt>
                <c:pt idx="1">
                  <c:v>175</c:v>
                </c:pt>
                <c:pt idx="2">
                  <c:v>122</c:v>
                </c:pt>
                <c:pt idx="3">
                  <c:v>146</c:v>
                </c:pt>
                <c:pt idx="4">
                  <c:v>231</c:v>
                </c:pt>
                <c:pt idx="5">
                  <c:v>1200</c:v>
                </c:pt>
                <c:pt idx="6">
                  <c:v>2400</c:v>
                </c:pt>
                <c:pt idx="7">
                  <c:v>3300</c:v>
                </c:pt>
                <c:pt idx="8">
                  <c:v>1700</c:v>
                </c:pt>
                <c:pt idx="9">
                  <c:v>700</c:v>
                </c:pt>
                <c:pt idx="10">
                  <c:v>427</c:v>
                </c:pt>
                <c:pt idx="11">
                  <c:v>325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185-4527-ACBA-2EE98A3B11EE}"/>
            </c:ext>
          </c:extLst>
        </c:ser>
        <c:dLbls/>
        <c:marker val="1"/>
        <c:axId val="64196992"/>
        <c:axId val="64198528"/>
      </c:lineChart>
      <c:catAx>
        <c:axId val="6419699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4198528"/>
        <c:crosses val="autoZero"/>
        <c:auto val="1"/>
        <c:lblAlgn val="ctr"/>
        <c:lblOffset val="100"/>
      </c:catAx>
      <c:valAx>
        <c:axId val="641985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GB" sz="2200" b="1" dirty="0"/>
                  <a:t>Flow rate (l/s)</a:t>
                </a:r>
              </a:p>
            </c:rich>
          </c:tx>
          <c:layout>
            <c:manualLayout>
              <c:xMode val="edge"/>
              <c:yMode val="edge"/>
              <c:x val="1.4575974570318632E-3"/>
              <c:y val="0.2177827463615154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4196992"/>
        <c:crosses val="autoZero"/>
        <c:crossBetween val="between"/>
      </c:valAx>
      <c:spPr>
        <a:noFill/>
        <a:ln w="3810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20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0.14316684720216274"/>
          <c:y val="4.1560407429477524E-2"/>
          <c:w val="0.81601106821464287"/>
          <c:h val="0.76121760881787559"/>
        </c:manualLayout>
      </c:layout>
      <c:scatterChart>
        <c:scatterStyle val="smoothMarker"/>
        <c:ser>
          <c:idx val="0"/>
          <c:order val="0"/>
          <c:tx>
            <c:strRef>
              <c:f>Sheet1!$E$6</c:f>
              <c:strCache>
                <c:ptCount val="1"/>
                <c:pt idx="0">
                  <c:v>% of Exceedance</c:v>
                </c:pt>
              </c:strCache>
            </c:strRef>
          </c:tx>
          <c:spPr>
            <a:ln w="4762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1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Sheet1!$E$7:$E$18</c:f>
              <c:numCache>
                <c:formatCode>0.00</c:formatCode>
                <c:ptCount val="12"/>
                <c:pt idx="0">
                  <c:v>100</c:v>
                </c:pt>
                <c:pt idx="1">
                  <c:v>91.666666666666671</c:v>
                </c:pt>
                <c:pt idx="2">
                  <c:v>83.333333333333314</c:v>
                </c:pt>
                <c:pt idx="3">
                  <c:v>75</c:v>
                </c:pt>
                <c:pt idx="4">
                  <c:v>66.666666666666671</c:v>
                </c:pt>
                <c:pt idx="5">
                  <c:v>58.333333333333336</c:v>
                </c:pt>
                <c:pt idx="6">
                  <c:v>50</c:v>
                </c:pt>
                <c:pt idx="7">
                  <c:v>41.66666666666665</c:v>
                </c:pt>
                <c:pt idx="8">
                  <c:v>33.333333333333336</c:v>
                </c:pt>
                <c:pt idx="9">
                  <c:v>25</c:v>
                </c:pt>
                <c:pt idx="10">
                  <c:v>16.666666666666668</c:v>
                </c:pt>
                <c:pt idx="11">
                  <c:v>8.3333333333333357</c:v>
                </c:pt>
              </c:numCache>
            </c:numRef>
          </c:xVal>
          <c:yVal>
            <c:numRef>
              <c:f>Sheet1!$B$7:$B$18</c:f>
              <c:numCache>
                <c:formatCode>General</c:formatCode>
                <c:ptCount val="12"/>
                <c:pt idx="0">
                  <c:v>122</c:v>
                </c:pt>
                <c:pt idx="1">
                  <c:v>146</c:v>
                </c:pt>
                <c:pt idx="2">
                  <c:v>175</c:v>
                </c:pt>
                <c:pt idx="3">
                  <c:v>231</c:v>
                </c:pt>
                <c:pt idx="4">
                  <c:v>236</c:v>
                </c:pt>
                <c:pt idx="5">
                  <c:v>325</c:v>
                </c:pt>
                <c:pt idx="6">
                  <c:v>427</c:v>
                </c:pt>
                <c:pt idx="7">
                  <c:v>700</c:v>
                </c:pt>
                <c:pt idx="8">
                  <c:v>1200</c:v>
                </c:pt>
                <c:pt idx="9">
                  <c:v>1700</c:v>
                </c:pt>
                <c:pt idx="10">
                  <c:v>2400</c:v>
                </c:pt>
                <c:pt idx="11">
                  <c:v>3300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0839-4448-9328-2A35CCAF4007}"/>
            </c:ext>
          </c:extLst>
        </c:ser>
        <c:dLbls/>
        <c:axId val="64522112"/>
        <c:axId val="64548864"/>
      </c:scatterChart>
      <c:valAx>
        <c:axId val="64522112"/>
        <c:scaling>
          <c:orientation val="minMax"/>
          <c:max val="100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lang="en-GB" sz="1800" b="0" i="0" u="none" strike="noStrike" kern="1200" baseline="0" noProof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GB" sz="2200" b="1" noProof="0" dirty="0" smtClean="0"/>
                  <a:t>% Exceedance</a:t>
                </a:r>
                <a:endParaRPr lang="en-GB" sz="2200" b="1" noProof="0" dirty="0"/>
              </a:p>
            </c:rich>
          </c:tx>
          <c:spPr>
            <a:noFill/>
            <a:ln>
              <a:noFill/>
            </a:ln>
            <a:effectLst/>
          </c:spPr>
        </c:title>
        <c:numFmt formatCode="0.0" sourceLinked="0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4548864"/>
        <c:crosses val="autoZero"/>
        <c:crossBetween val="midCat"/>
      </c:valAx>
      <c:valAx>
        <c:axId val="6454886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GB" sz="2200" b="1" noProof="0" dirty="0" smtClean="0"/>
                  <a:t>Flow rate (l/s)</a:t>
                </a:r>
                <a:endParaRPr lang="en-GB" sz="2200" b="1" noProof="0" dirty="0"/>
              </a:p>
            </c:rich>
          </c:tx>
          <c:layout>
            <c:manualLayout>
              <c:xMode val="edge"/>
              <c:yMode val="edge"/>
              <c:x val="0"/>
              <c:y val="0.3067295973848024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64522112"/>
        <c:crosses val="autoZero"/>
        <c:crossBetween val="midCat"/>
      </c:valAx>
      <c:spPr>
        <a:noFill/>
        <a:ln w="31750">
          <a:solidFill>
            <a:schemeClr val="tx1"/>
          </a:solidFill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800">
          <a:latin typeface="Cambria" panose="02040503050406030204" pitchFamily="18" charset="0"/>
        </a:defRPr>
      </a:pPr>
      <a:endParaRPr lang="en-US"/>
    </a:p>
  </c:txPr>
  <c:externalData r:id="rId1"/>
</c:chartSpac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0443" y="0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p1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p1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1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1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1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9" name="Google Shape;309;p1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310" name="Google Shape;310;p1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9" name="Google Shape;319;p2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2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9" name="Google Shape;329;p2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330" name="Google Shape;330;p2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2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9" name="Google Shape;339;p2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9" name="Google Shape;349;p2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350" name="Google Shape;350;p2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0" name="Google Shape;360;p2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p2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2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2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5" name="Google Shape;395;p2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2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p2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414" name="Google Shape;414;p2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p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The amount of precipitation that drains into river basins determines the amount of water available for producing hydropower. 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mbria"/>
                <a:ea typeface="Cambria"/>
                <a:cs typeface="Cambria"/>
                <a:sym typeface="Cambria"/>
              </a:rPr>
              <a:t>Seasonal variations in precipitation and long-term changes in precipitation patterns, such as droughts and floods, have significant impacts on hydropower production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p3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424" name="Google Shape;424;p3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3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p3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434" name="Google Shape;434;p3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3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3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445" name="Google Shape;445;p3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5" name="Google Shape;455;p3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3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3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mbria"/>
              <a:buNone/>
            </a:pPr>
            <a:r>
              <a:rPr lang="en-US" sz="1200">
                <a:latin typeface="Cambria"/>
                <a:ea typeface="Cambria"/>
                <a:cs typeface="Cambria"/>
                <a:sym typeface="Cambria"/>
              </a:rPr>
              <a:t>Environmental and climatic factors and human activities in the watershed determine the amount and characteristics of stream flow on a day-to-day and seasonal basis.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3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3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3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3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3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4" name="Google Shape;484;p3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3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3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5" name="Google Shape;495;p3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6" name="Google Shape;506;p3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3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6" name="Google Shape;516;p3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p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4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7" name="Google Shape;527;p4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4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6" name="Google Shape;536;p4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5" name="Google Shape;545;p4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4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4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4" name="Google Shape;554;p4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4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44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3" name="Google Shape;563;p44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44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4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3" name="Google Shape;573;p4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4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4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3" name="Google Shape;583;p4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4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4" name="Google Shape;594;p4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4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2" name="Google Shape;602;p4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4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3" name="Google Shape;623;p4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624" name="Google Shape;624;p4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5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5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50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5" name="Google Shape;635;p50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6" name="Google Shape;636;p50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1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4" name="Google Shape;644;p51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http://www.statkraft.com/energy-sources/Power-plants/Norway/Saurdal</a:t>
            </a:r>
            <a:endParaRPr/>
          </a:p>
        </p:txBody>
      </p:sp>
      <p:sp>
        <p:nvSpPr>
          <p:cNvPr id="645" name="Google Shape;645;p51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2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5" name="Google Shape;655;p52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eeeeeAdara</a:t>
            </a:r>
            <a:endParaRPr/>
          </a:p>
        </p:txBody>
      </p:sp>
      <p:sp>
        <p:nvSpPr>
          <p:cNvPr id="656" name="Google Shape;656;p52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53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7" name="Google Shape;667;p53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8" name="Google Shape;668;p53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6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6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40000" lvl="0" marL="540000" rtl="0" algn="just"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1200"/>
              <a:buFont typeface="Noto Sans Symbols"/>
              <a:buChar char="❑"/>
            </a:pPr>
            <a:r>
              <a:rPr i="1" lang="en-US">
                <a:solidFill>
                  <a:srgbClr val="575756"/>
                </a:solidFill>
                <a:latin typeface="Cambria"/>
                <a:ea typeface="Cambria"/>
                <a:cs typeface="Cambria"/>
                <a:sym typeface="Cambria"/>
              </a:rPr>
              <a:t>Run-of-river </a:t>
            </a:r>
            <a:r>
              <a:rPr lang="en-US">
                <a:solidFill>
                  <a:srgbClr val="575756"/>
                </a:solidFill>
                <a:latin typeface="Cambria"/>
                <a:ea typeface="Cambria"/>
                <a:cs typeface="Cambria"/>
                <a:sym typeface="Cambria"/>
              </a:rPr>
              <a:t>hydropower projects have no, or very little, storage capacity behind the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dam and generation is dependent on the timing and size of river flows.</a:t>
            </a:r>
            <a:endParaRPr/>
          </a:p>
          <a:p>
            <a:pPr indent="-463800" lvl="0" marL="540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Reservoir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(storage) hydropower schemes have the ability to store water behind the dam in a reservoir in order to de-couple generation from hydro inflows. Reservoir capacities can be small or very large, depending on the characteristics of the site and the economics of dam construction.</a:t>
            </a:r>
            <a:endParaRPr/>
          </a:p>
          <a:p>
            <a:pPr indent="-463800" lvl="0" marL="540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❑"/>
            </a:pPr>
            <a:r>
              <a:rPr i="1" lang="en-US">
                <a:latin typeface="Cambria"/>
                <a:ea typeface="Cambria"/>
                <a:cs typeface="Cambria"/>
                <a:sym typeface="Cambria"/>
              </a:rPr>
              <a:t>Pumped storage </a:t>
            </a:r>
            <a:r>
              <a:rPr lang="en-US">
                <a:latin typeface="Cambria"/>
                <a:ea typeface="Cambria"/>
                <a:cs typeface="Cambria"/>
                <a:sym typeface="Cambria"/>
              </a:rPr>
              <a:t>hydropower schemes use off-peak electricity to pump water from a reservoir located after the tailrace to the top of the reservoir, so that the pumped storage plant can generate at peak times and provide grid stability and flexibility services.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7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8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8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http://www.chinadaily.com.cn/m/hubei/gezhouba/2014-02/24/content_17272472.htm</a:t>
            </a:r>
            <a:endParaRPr/>
          </a:p>
        </p:txBody>
      </p:sp>
      <p:sp>
        <p:nvSpPr>
          <p:cNvPr id="189" name="Google Shape;189;p8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/>
          <p:nvPr>
            <p:ph idx="2" type="sldImg"/>
          </p:nvPr>
        </p:nvSpPr>
        <p:spPr>
          <a:xfrm>
            <a:off x="917575" y="744538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p9:notes"/>
          <p:cNvSpPr txBox="1"/>
          <p:nvPr>
            <p:ph idx="1" type="body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References: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http://www.electricitystorage.org/technology/tech_archive/nas_batteries</a:t>
            </a:r>
            <a:endParaRPr/>
          </a:p>
        </p:txBody>
      </p:sp>
      <p:sp>
        <p:nvSpPr>
          <p:cNvPr id="203" name="Google Shape;203;p9:notes"/>
          <p:cNvSpPr txBox="1"/>
          <p:nvPr>
            <p:ph idx="12" type="sldNum"/>
          </p:nvPr>
        </p:nvSpPr>
        <p:spPr>
          <a:xfrm>
            <a:off x="3850443" y="9428583"/>
            <a:ext cx="2945700" cy="496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innhold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" type="body"/>
          </p:nvPr>
        </p:nvSpPr>
        <p:spPr>
          <a:xfrm>
            <a:off x="576000" y="1825831"/>
            <a:ext cx="7992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lide med tekst og bilde">
  <p:cSld name="Hvileslide med tekst og bilde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/>
          <p:nvPr>
            <p:ph idx="2" type="pic"/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anchorCtr="0" anchor="t" bIns="0" lIns="0" spcFirstLastPara="1" rIns="0" wrap="square" tIns="36000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" type="body"/>
          </p:nvPr>
        </p:nvSpPr>
        <p:spPr>
          <a:xfrm>
            <a:off x="7970400" y="392400"/>
            <a:ext cx="676800" cy="540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3" type="body"/>
          </p:nvPr>
        </p:nvSpPr>
        <p:spPr>
          <a:xfrm>
            <a:off x="0" y="4096800"/>
            <a:ext cx="9144000" cy="2761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20"/>
              </a:spcBef>
              <a:spcAft>
                <a:spcPts val="0"/>
              </a:spcAft>
              <a:buClr>
                <a:schemeClr val="lt1"/>
              </a:buClr>
              <a:buSzPts val="100"/>
              <a:buNone/>
              <a:defRPr sz="100">
                <a:solidFill>
                  <a:schemeClr val="lt1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type="ctrTitle"/>
          </p:nvPr>
        </p:nvSpPr>
        <p:spPr>
          <a:xfrm>
            <a:off x="576000" y="2617200"/>
            <a:ext cx="7992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4" type="subTitle"/>
          </p:nvPr>
        </p:nvSpPr>
        <p:spPr>
          <a:xfrm>
            <a:off x="576000" y="3502800"/>
            <a:ext cx="799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 og bilde">
  <p:cSld name="Tittel og bil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12"/>
          <p:cNvSpPr/>
          <p:nvPr>
            <p:ph idx="2" type="pic"/>
          </p:nvPr>
        </p:nvSpPr>
        <p:spPr>
          <a:xfrm>
            <a:off x="576000" y="1920873"/>
            <a:ext cx="7992000" cy="41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00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steside">
  <p:cSld name="Sisteside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NMBU\nmbu_ppt_sisteside_grafikk.png" id="84" name="Google Shape;84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920874"/>
            <a:ext cx="9144000" cy="4937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Z:\NMBU\NMBU_symbol_1000prosent_av_18mm_RGB_hvit.wmf"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0518" y="390436"/>
            <a:ext cx="676588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 innholdsdeler">
  <p:cSld name="To innholdsdeler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579353" y="1844825"/>
            <a:ext cx="37944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89" name="Google Shape;89;p14"/>
          <p:cNvSpPr txBox="1"/>
          <p:nvPr>
            <p:ph idx="2" type="body"/>
          </p:nvPr>
        </p:nvSpPr>
        <p:spPr>
          <a:xfrm>
            <a:off x="4770353" y="1844825"/>
            <a:ext cx="3794400" cy="39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0" name="Google Shape;90;p14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ammenligning">
  <p:cSld name="Sammenligning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4000"/>
              <a:buFont typeface="Arial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" type="body"/>
          </p:nvPr>
        </p:nvSpPr>
        <p:spPr>
          <a:xfrm>
            <a:off x="575862" y="1592719"/>
            <a:ext cx="38076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5"/>
          <p:cNvSpPr txBox="1"/>
          <p:nvPr>
            <p:ph idx="2" type="body"/>
          </p:nvPr>
        </p:nvSpPr>
        <p:spPr>
          <a:xfrm>
            <a:off x="4763687" y="1592719"/>
            <a:ext cx="3807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7" name="Google Shape;97;p15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5"/>
          <p:cNvSpPr txBox="1"/>
          <p:nvPr>
            <p:ph idx="3" type="body"/>
          </p:nvPr>
        </p:nvSpPr>
        <p:spPr>
          <a:xfrm>
            <a:off x="579353" y="2348880"/>
            <a:ext cx="37944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01" name="Google Shape;101;p15"/>
          <p:cNvSpPr txBox="1"/>
          <p:nvPr>
            <p:ph idx="4" type="body"/>
          </p:nvPr>
        </p:nvSpPr>
        <p:spPr>
          <a:xfrm>
            <a:off x="4770353" y="2348880"/>
            <a:ext cx="3794400" cy="34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are tittel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omt">
  <p:cSld name="Tom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, innhold og bilde til høyre">
  <p:cSld name="Tittel, innhold og bilde til høyr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576000" y="1825831"/>
            <a:ext cx="3852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3"/>
          <p:cNvSpPr/>
          <p:nvPr>
            <p:ph idx="2" type="pic"/>
          </p:nvPr>
        </p:nvSpPr>
        <p:spPr>
          <a:xfrm>
            <a:off x="4716016" y="1922400"/>
            <a:ext cx="3870000" cy="4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00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rside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Z:\NMBU\NMBU_symbol_1000prosent_av_18mm_RGB_hvit.wmf" id="37" name="Google Shape;3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02531" y="2571889"/>
            <a:ext cx="2147039" cy="17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3">
            <a:alphaModFix/>
          </a:blip>
          <a:srcRect b="0" l="43294" r="0" t="0"/>
          <a:stretch/>
        </p:blipFill>
        <p:spPr>
          <a:xfrm>
            <a:off x="4476749" y="2570986"/>
            <a:ext cx="3240793" cy="17160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ogo animasjon">
  <p:cSld name="Logo animasj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lysbilde #1">
  <p:cSld name="Tittellysbilde #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5" name="Google Shape;45;p7"/>
          <p:cNvCxnSpPr/>
          <p:nvPr/>
        </p:nvCxnSpPr>
        <p:spPr>
          <a:xfrm>
            <a:off x="576000" y="6282000"/>
            <a:ext cx="8002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" name="Google Shape;46;p7"/>
          <p:cNvSpPr txBox="1"/>
          <p:nvPr>
            <p:ph type="ctrTitle"/>
          </p:nvPr>
        </p:nvSpPr>
        <p:spPr>
          <a:xfrm>
            <a:off x="576000" y="2617200"/>
            <a:ext cx="7992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subTitle"/>
          </p:nvPr>
        </p:nvSpPr>
        <p:spPr>
          <a:xfrm>
            <a:off x="576000" y="3502800"/>
            <a:ext cx="79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576000" y="3956400"/>
            <a:ext cx="7992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Z:\NMBU\NMBU_symbol_1000prosent_av_18mm_RGB_hvit.wmf" id="49" name="Google Shape;49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0518" y="390436"/>
            <a:ext cx="676588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lysbilde #2">
  <p:cSld name="Tittellysbilde #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type="ctrTitle"/>
          </p:nvPr>
        </p:nvSpPr>
        <p:spPr>
          <a:xfrm>
            <a:off x="576000" y="2617200"/>
            <a:ext cx="7992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" type="subTitle"/>
          </p:nvPr>
        </p:nvSpPr>
        <p:spPr>
          <a:xfrm>
            <a:off x="576000" y="3502800"/>
            <a:ext cx="79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b="0" sz="1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6" name="Google Shape;56;p8"/>
          <p:cNvCxnSpPr/>
          <p:nvPr/>
        </p:nvCxnSpPr>
        <p:spPr>
          <a:xfrm>
            <a:off x="576000" y="6282000"/>
            <a:ext cx="80028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" name="Google Shape;57;p8"/>
          <p:cNvSpPr txBox="1"/>
          <p:nvPr>
            <p:ph idx="2" type="body"/>
          </p:nvPr>
        </p:nvSpPr>
        <p:spPr>
          <a:xfrm>
            <a:off x="576000" y="3956400"/>
            <a:ext cx="7992000" cy="3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descr="Z:\NMBU\NMBU_symbol_1000prosent_av_18mm_RGB_hvit.wmf" id="58" name="Google Shape;5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70518" y="390436"/>
            <a:ext cx="676588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tel, innhold og bilde til venstre">
  <p:cSld name="Tittel, innhold og bilde til venstre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1" type="body"/>
          </p:nvPr>
        </p:nvSpPr>
        <p:spPr>
          <a:xfrm>
            <a:off x="4716000" y="1825831"/>
            <a:ext cx="3852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9"/>
          <p:cNvSpPr/>
          <p:nvPr>
            <p:ph idx="2" type="pic"/>
          </p:nvPr>
        </p:nvSpPr>
        <p:spPr>
          <a:xfrm>
            <a:off x="575999" y="1922400"/>
            <a:ext cx="3870000" cy="412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2160000">
            <a:noAutofit/>
          </a:bodyPr>
          <a:lstStyle>
            <a:lvl1pPr lvl="0" marR="0" rtl="0" algn="ct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Hvileslide med farge og bilde">
  <p:cSld name="Hvileslide med farge og bild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96512"/>
            <a:ext cx="9143998" cy="2761488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 txBox="1"/>
          <p:nvPr>
            <p:ph type="ctrTitle"/>
          </p:nvPr>
        </p:nvSpPr>
        <p:spPr>
          <a:xfrm>
            <a:off x="576000" y="2617200"/>
            <a:ext cx="79920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" type="subTitle"/>
          </p:nvPr>
        </p:nvSpPr>
        <p:spPr>
          <a:xfrm>
            <a:off x="576000" y="3502800"/>
            <a:ext cx="79920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pic>
        <p:nvPicPr>
          <p:cNvPr descr="Z:\NMBU\NMBU_symbol_1000prosent_av_18mm_RGB_hvit.wmf" id="70" name="Google Shape;70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70518" y="390436"/>
            <a:ext cx="676588" cy="539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576000" y="932071"/>
            <a:ext cx="6818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576000" y="1825831"/>
            <a:ext cx="7992000" cy="39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5353200" y="6372140"/>
            <a:ext cx="28911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576000" y="6372140"/>
            <a:ext cx="475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009D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1"/>
          <p:cNvCxnSpPr/>
          <p:nvPr/>
        </p:nvCxnSpPr>
        <p:spPr>
          <a:xfrm>
            <a:off x="576000" y="6282000"/>
            <a:ext cx="8002800" cy="0"/>
          </a:xfrm>
          <a:prstGeom prst="straightConnector1">
            <a:avLst/>
          </a:prstGeom>
          <a:noFill/>
          <a:ln cap="flat" cmpd="sng" w="12700">
            <a:solidFill>
              <a:srgbClr val="009D7F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C:\Users\Morten\Downloads\NMBU_symbol_1000prosent_av_18mm_RGB.wmf" id="16" name="Google Shape;1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970518" y="389642"/>
            <a:ext cx="676257" cy="5399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2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Relationship Id="rId4" Type="http://schemas.openxmlformats.org/officeDocument/2006/relationships/hyperlink" Target="https://energypedia.info/wiki/File:Mean_Annual_Water_Surplus_in_Ethiopia.jp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Relationship Id="rId4" Type="http://schemas.openxmlformats.org/officeDocument/2006/relationships/image" Target="../media/image2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8.png"/><Relationship Id="rId4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en.wikipedia.org/wiki/Gilgel_Gibe_II_Power_Station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1.jpg"/><Relationship Id="rId4" Type="http://schemas.openxmlformats.org/officeDocument/2006/relationships/hyperlink" Target="http://learning.uonbi.ac.ke/courses/SMR408/scormPackages/path_2/lecture_3.html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jpg"/><Relationship Id="rId4" Type="http://schemas.openxmlformats.org/officeDocument/2006/relationships/hyperlink" Target="http://learning.uonbi.ac.ke/courses/SMR408/scormPackages/path_2/lecture_3.html" TargetMode="Externa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3.jpg"/><Relationship Id="rId4" Type="http://schemas.openxmlformats.org/officeDocument/2006/relationships/hyperlink" Target="http://learning.uonbi.ac.ke/courses/SMR408/scormPackages/path_2/lecture_3.ht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4.jpg"/><Relationship Id="rId4" Type="http://schemas.openxmlformats.org/officeDocument/2006/relationships/hyperlink" Target="http://learning.uonbi.ac.ke/courses/SMR408/scormPackages/path_2/lecture_3.html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5.jpg"/><Relationship Id="rId4" Type="http://schemas.openxmlformats.org/officeDocument/2006/relationships/hyperlink" Target="http://learning.uonbi.ac.ke/courses/SMR408/scormPackages/path_2/lecture_3.html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chart" Target="../charts/chart3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chart" Target="../charts/chart4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6.jpg"/><Relationship Id="rId4" Type="http://schemas.openxmlformats.org/officeDocument/2006/relationships/image" Target="../media/image3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0.jp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3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jp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2843808" y="6280256"/>
            <a:ext cx="2304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 u="none" cap="none" strike="noStrike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August 2014</a:t>
            </a:r>
            <a:endParaRPr/>
          </a:p>
        </p:txBody>
      </p:sp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5004048" y="6356751"/>
            <a:ext cx="3240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Norwegian University of Life Sciences </a:t>
            </a:r>
            <a:r>
              <a:rPr b="1" lang="en-US" sz="1200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b="1" i="1" lang="en-US" sz="1200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NMBU</a:t>
            </a:r>
            <a:r>
              <a:rPr b="1" lang="en-US" sz="1200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 b="1" sz="1200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576000" y="6356751"/>
            <a:ext cx="47580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200">
                <a:solidFill>
                  <a:srgbClr val="006600"/>
                </a:solidFill>
                <a:latin typeface="Cambria"/>
                <a:ea typeface="Cambria"/>
                <a:cs typeface="Cambria"/>
                <a:sym typeface="Cambria"/>
              </a:rPr>
              <a:t>Introduction to FORN330</a:t>
            </a:r>
            <a:endParaRPr sz="1200">
              <a:solidFill>
                <a:srgbClr val="0066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1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INTRODUCTION</a:t>
            </a:r>
            <a:endParaRPr b="1" i="0" sz="1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" name="Google Shape;121;p18"/>
          <p:cNvCxnSpPr/>
          <p:nvPr/>
        </p:nvCxnSpPr>
        <p:spPr>
          <a:xfrm flipH="1" rot="10800000">
            <a:off x="-20331" y="3027753"/>
            <a:ext cx="9164400" cy="24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27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0" y="119225"/>
            <a:ext cx="72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Classification of hydropower by size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22" name="Google Shape;222;p27"/>
          <p:cNvGraphicFramePr/>
          <p:nvPr/>
        </p:nvGraphicFramePr>
        <p:xfrm>
          <a:off x="257168" y="11967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{80524EFA-F979-4FE6-B653-2F679C6AC054}</a:tableStyleId>
              </a:tblPr>
              <a:tblGrid>
                <a:gridCol w="2090525"/>
                <a:gridCol w="2224300"/>
                <a:gridCol w="4176475"/>
              </a:tblGrid>
              <a:tr h="53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Capacity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Comment</a:t>
                      </a:r>
                      <a:endParaRPr sz="20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Large-hydro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 MW or more 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Feeding into a large electricity grid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Medium-hydro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 MW to 100 MW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Almost always feeding a grid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370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Small-hydro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MW to 20 MW 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0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Usually feeding into a grid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Mini-hydro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 kW to 1 MW 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Either stand-alone, mini-grid or grid connected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10428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Micro-hydro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 kW to 100 kW 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Provide power for a small community or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rural industry in remote areas away from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the grid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43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Pico-hydro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few hundred watts up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to 5 kW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Often used in remote areas away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from the grid</a:t>
                      </a:r>
                      <a:endParaRPr sz="2000">
                        <a:solidFill>
                          <a:schemeClr val="dk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223" name="Google Shape;223;p27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0" name="Google Shape;230;p2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31" name="Google Shape;231;p28"/>
          <p:cNvGraphicFramePr/>
          <p:nvPr/>
        </p:nvGraphicFramePr>
        <p:xfrm>
          <a:off x="235464" y="130386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{80524EFA-F979-4FE6-B653-2F679C6AC054}</a:tableStyleId>
              </a:tblPr>
              <a:tblGrid>
                <a:gridCol w="2571025"/>
                <a:gridCol w="2782950"/>
                <a:gridCol w="2782950"/>
              </a:tblGrid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Size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Capacity limits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Units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5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Large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Noto Sans Symbols"/>
                        <a:buChar char="⮚"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Medium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 – 30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Small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 – 10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400" u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Mini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501 – 1 000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400" u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Micro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 – 500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0" lang="en-US" sz="2400" u="non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Pico</a:t>
                      </a:r>
                      <a:endParaRPr i="0" sz="2400" u="none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kW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232" name="Google Shape;232;p28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33" name="Google Shape;233;p28"/>
          <p:cNvSpPr/>
          <p:nvPr/>
        </p:nvSpPr>
        <p:spPr>
          <a:xfrm>
            <a:off x="0" y="119225"/>
            <a:ext cx="795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Classification of hydropower by size - Ethiopia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0" name="Google Shape;240;p2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41" name="Google Shape;24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0176" y="908720"/>
            <a:ext cx="7574193" cy="4898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8" name="Google Shape;248;p3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9" name="Google Shape;249;p30"/>
          <p:cNvSpPr/>
          <p:nvPr/>
        </p:nvSpPr>
        <p:spPr>
          <a:xfrm>
            <a:off x="-17015" y="117937"/>
            <a:ext cx="72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Classification of hydropower by head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50" name="Google Shape;250;p30"/>
          <p:cNvGraphicFramePr/>
          <p:nvPr/>
        </p:nvGraphicFramePr>
        <p:xfrm>
          <a:off x="323528" y="170080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{80524EFA-F979-4FE6-B653-2F679C6AC054}</a:tableStyleId>
              </a:tblPr>
              <a:tblGrid>
                <a:gridCol w="3907425"/>
                <a:gridCol w="4229500"/>
              </a:tblGrid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6597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High </a:t>
                      </a: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 &gt; 100 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Medium </a:t>
                      </a: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30 m &lt; H &lt; 100 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  <a:tr h="59617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1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Low </a:t>
                      </a: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head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-US" sz="2400" u="none" strike="noStrike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 &lt; 30 m</a:t>
                      </a:r>
                      <a:endParaRPr sz="2400"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cxnSp>
        <p:nvCxnSpPr>
          <p:cNvPr id="251" name="Google Shape;251;p30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8" name="Google Shape;258;p31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9" name="Google Shape;259;p31"/>
          <p:cNvSpPr/>
          <p:nvPr/>
        </p:nvSpPr>
        <p:spPr>
          <a:xfrm>
            <a:off x="0" y="208612"/>
            <a:ext cx="7240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Global Hydropower installed capacity in 2015 </a:t>
            </a:r>
            <a:endParaRPr b="1" sz="24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60" name="Google Shape;260;p31"/>
          <p:cNvGraphicFramePr/>
          <p:nvPr/>
        </p:nvGraphicFramePr>
        <p:xfrm>
          <a:off x="179512" y="1011955"/>
          <a:ext cx="8784975" cy="525642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61" name="Google Shape;261;p31"/>
          <p:cNvSpPr/>
          <p:nvPr/>
        </p:nvSpPr>
        <p:spPr>
          <a:xfrm>
            <a:off x="4031940" y="4005064"/>
            <a:ext cx="1080000" cy="1440300"/>
          </a:xfrm>
          <a:prstGeom prst="ellipse">
            <a:avLst/>
          </a:prstGeom>
          <a:noFill/>
          <a:ln cap="flat" cmpd="sng" w="539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31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3" name="Google Shape;263;p31"/>
          <p:cNvSpPr/>
          <p:nvPr/>
        </p:nvSpPr>
        <p:spPr>
          <a:xfrm>
            <a:off x="179512" y="5766488"/>
            <a:ext cx="838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International Hydropower Association  |  2016 Hydropower Status Report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0" name="Google Shape;270;p32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71" name="Google Shape;271;p32"/>
          <p:cNvSpPr/>
          <p:nvPr/>
        </p:nvSpPr>
        <p:spPr>
          <a:xfrm>
            <a:off x="25002" y="151339"/>
            <a:ext cx="7200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in Africa (2015) 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72" name="Google Shape;272;p32"/>
          <p:cNvGraphicFramePr/>
          <p:nvPr/>
        </p:nvGraphicFramePr>
        <p:xfrm>
          <a:off x="154420" y="1178106"/>
          <a:ext cx="8568950" cy="4536500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73" name="Google Shape;273;p32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4" name="Google Shape;274;p32"/>
          <p:cNvSpPr/>
          <p:nvPr/>
        </p:nvSpPr>
        <p:spPr>
          <a:xfrm>
            <a:off x="179512" y="5766488"/>
            <a:ext cx="8388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International Hydropower Association  |  2016 Hydropower Status Report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1" name="Google Shape;281;p33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2" name="Google Shape;282;p33"/>
          <p:cNvSpPr/>
          <p:nvPr/>
        </p:nvSpPr>
        <p:spPr>
          <a:xfrm>
            <a:off x="0" y="71917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projects in Ethiopia 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83" name="Google Shape;283;p33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4" name="Google Shape;28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1052737"/>
            <a:ext cx="5064449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3"/>
          <p:cNvSpPr/>
          <p:nvPr/>
        </p:nvSpPr>
        <p:spPr>
          <a:xfrm>
            <a:off x="179512" y="5908589"/>
            <a:ext cx="7920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</a:t>
            </a:r>
            <a:r>
              <a:rPr lang="en-US" sz="14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https://energypedia.info/wiki/File:Mean_Annual_Water_Surplus_in_Ethiopia.jpg</a:t>
            </a: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6" name="Google Shape;286;p33"/>
          <p:cNvSpPr txBox="1"/>
          <p:nvPr/>
        </p:nvSpPr>
        <p:spPr>
          <a:xfrm>
            <a:off x="5508104" y="2561129"/>
            <a:ext cx="3151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Technical potential: 45 GW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Economic potential: 30 GW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3" name="Google Shape;293;p34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4" name="Google Shape;294;p34"/>
          <p:cNvSpPr/>
          <p:nvPr/>
        </p:nvSpPr>
        <p:spPr>
          <a:xfrm>
            <a:off x="0" y="71917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projects in Ethiopia 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5" name="Google Shape;295;p34"/>
          <p:cNvPicPr preferRelativeResize="0"/>
          <p:nvPr/>
        </p:nvPicPr>
        <p:blipFill rotWithShape="1">
          <a:blip r:embed="rId3">
            <a:alphaModFix/>
          </a:blip>
          <a:srcRect b="8955" l="0" r="0" t="11299"/>
          <a:stretch/>
        </p:blipFill>
        <p:spPr>
          <a:xfrm>
            <a:off x="1523423" y="745302"/>
            <a:ext cx="5341578" cy="425965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4"/>
          <p:cNvSpPr/>
          <p:nvPr/>
        </p:nvSpPr>
        <p:spPr>
          <a:xfrm>
            <a:off x="-31776" y="4980925"/>
            <a:ext cx="808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 operation: 4 068 MW</a:t>
            </a:r>
            <a:endParaRPr/>
          </a:p>
          <a:p>
            <a:pPr indent="-457200" lvl="0" marL="4572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Under construction/implementation: 9 252 MW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297" name="Google Shape;297;p34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98" name="Google Shape;298;p34"/>
          <p:cNvSpPr txBox="1"/>
          <p:nvPr/>
        </p:nvSpPr>
        <p:spPr>
          <a:xfrm>
            <a:off x="2939765" y="5802802"/>
            <a:ext cx="3479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rPr>
              <a:t>Average cost: US$ 1 200/kW</a:t>
            </a:r>
            <a:endParaRPr b="1" sz="2000">
              <a:solidFill>
                <a:srgbClr val="C0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5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35"/>
          <p:cNvSpPr txBox="1"/>
          <p:nvPr/>
        </p:nvSpPr>
        <p:spPr>
          <a:xfrm>
            <a:off x="1115616" y="2636912"/>
            <a:ext cx="6742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Performance Variables </a:t>
            </a:r>
            <a:endParaRPr b="1" sz="48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36"/>
          <p:cNvSpPr/>
          <p:nvPr/>
        </p:nvSpPr>
        <p:spPr>
          <a:xfrm>
            <a:off x="179512" y="764704"/>
            <a:ext cx="8208900" cy="5109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429" l="-1259" r="0" t="-11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36"/>
          <p:cNvSpPr/>
          <p:nvPr/>
        </p:nvSpPr>
        <p:spPr>
          <a:xfrm>
            <a:off x="0" y="77728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Energy and Power Calculations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16" name="Google Shape;316;p36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19"/>
          <p:cNvSpPr txBox="1"/>
          <p:nvPr>
            <p:ph type="title"/>
          </p:nvPr>
        </p:nvSpPr>
        <p:spPr>
          <a:xfrm>
            <a:off x="395536" y="308703"/>
            <a:ext cx="35586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9D7F"/>
              </a:buClr>
              <a:buSzPts val="4400"/>
              <a:buFont typeface="Cambria"/>
              <a:buNone/>
            </a:pPr>
            <a:r>
              <a:rPr b="1" lang="en-US" sz="4400"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Contents</a:t>
            </a:r>
            <a:endParaRPr b="1" sz="4400"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 flipH="1" rot="10800000">
            <a:off x="-5231" y="1223024"/>
            <a:ext cx="9164400" cy="2460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9" name="Google Shape;129;p19"/>
          <p:cNvSpPr/>
          <p:nvPr/>
        </p:nvSpPr>
        <p:spPr>
          <a:xfrm>
            <a:off x="418468" y="1844824"/>
            <a:ext cx="77301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Background</a:t>
            </a:r>
            <a:endParaRPr/>
          </a:p>
          <a:p>
            <a:pPr indent="-540000" lvl="0" marL="5400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Power and energy calculations</a:t>
            </a:r>
            <a:endParaRPr/>
          </a:p>
          <a:p>
            <a:pPr indent="-540000" lvl="0" marL="5400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Potential evaluation</a:t>
            </a:r>
            <a:endParaRPr/>
          </a:p>
          <a:p>
            <a:pPr indent="-540000" lvl="0" marL="540000" marR="0" rtl="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en-US" sz="3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Turbines</a:t>
            </a:r>
            <a:endParaRPr b="0" i="0" sz="3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0" name="Google Shape;130;p1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i="0" sz="1000" u="none" cap="none" strike="noStrike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37"/>
          <p:cNvSpPr/>
          <p:nvPr/>
        </p:nvSpPr>
        <p:spPr>
          <a:xfrm>
            <a:off x="89756" y="1392637"/>
            <a:ext cx="8208900" cy="4308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299" r="0" t="-140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24" name="Google Shape;324;p37"/>
          <p:cNvSpPr/>
          <p:nvPr/>
        </p:nvSpPr>
        <p:spPr>
          <a:xfrm>
            <a:off x="73529" y="116729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Power output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25" name="Google Shape;325;p37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26" name="Google Shape;326;p37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3" name="Google Shape;333;p38"/>
          <p:cNvSpPr/>
          <p:nvPr/>
        </p:nvSpPr>
        <p:spPr>
          <a:xfrm>
            <a:off x="89756" y="908720"/>
            <a:ext cx="8208900" cy="4678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569" l="-1039" r="-1109" t="-103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34" name="Google Shape;334;p3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5" name="Google Shape;335;p38"/>
          <p:cNvSpPr/>
          <p:nvPr/>
        </p:nvSpPr>
        <p:spPr>
          <a:xfrm>
            <a:off x="73529" y="116729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Power output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36" name="Google Shape;336;p38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3" name="Google Shape;343;p3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44" name="Google Shape;344;p39"/>
          <p:cNvSpPr/>
          <p:nvPr/>
        </p:nvSpPr>
        <p:spPr>
          <a:xfrm>
            <a:off x="89428" y="1178907"/>
            <a:ext cx="8799000" cy="5037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39" l="-969" r="0" t="-96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45" name="Google Shape;345;p39"/>
          <p:cNvSpPr/>
          <p:nvPr/>
        </p:nvSpPr>
        <p:spPr>
          <a:xfrm>
            <a:off x="73529" y="116729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Power output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46" name="Google Shape;346;p39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3" name="Google Shape;353;p4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54" name="Google Shape;354;p40"/>
          <p:cNvSpPr/>
          <p:nvPr/>
        </p:nvSpPr>
        <p:spPr>
          <a:xfrm>
            <a:off x="257168" y="997030"/>
            <a:ext cx="7874100" cy="23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Pipe losses depends on: </a:t>
            </a:r>
            <a:endParaRPr/>
          </a:p>
          <a:p>
            <a:pPr indent="-4765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pipe diameter, </a:t>
            </a:r>
            <a:endParaRPr/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flow rate,</a:t>
            </a:r>
            <a:endParaRPr/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length of the pipe, 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inside pipe surface roughness level, and 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number of bends, valves, and elbows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5" name="Google Shape;355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3608" y="3655231"/>
            <a:ext cx="6048672" cy="2605947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40"/>
          <p:cNvSpPr/>
          <p:nvPr/>
        </p:nvSpPr>
        <p:spPr>
          <a:xfrm>
            <a:off x="73529" y="116729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Power output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57" name="Google Shape;357;p40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4" name="Google Shape;364;p41"/>
          <p:cNvSpPr/>
          <p:nvPr/>
        </p:nvSpPr>
        <p:spPr>
          <a:xfrm>
            <a:off x="0" y="110851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Class exercise 1</a:t>
            </a:r>
            <a:endParaRPr b="1" sz="3200">
              <a:solidFill>
                <a:srgbClr val="0033CC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65" name="Google Shape;365;p41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66" name="Google Shape;36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980728"/>
            <a:ext cx="6618780" cy="2679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1"/>
          <p:cNvSpPr/>
          <p:nvPr/>
        </p:nvSpPr>
        <p:spPr>
          <a:xfrm>
            <a:off x="255410" y="3764570"/>
            <a:ext cx="7877700" cy="237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5159" l="-1239" r="0" t="-179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368" name="Google Shape;368;p41"/>
          <p:cNvCxnSpPr/>
          <p:nvPr/>
        </p:nvCxnSpPr>
        <p:spPr>
          <a:xfrm>
            <a:off x="0" y="692696"/>
            <a:ext cx="80283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2"/>
          <p:cNvSpPr/>
          <p:nvPr/>
        </p:nvSpPr>
        <p:spPr>
          <a:xfrm>
            <a:off x="45622" y="80145"/>
            <a:ext cx="3073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Capacity factor</a:t>
            </a:r>
            <a:endParaRPr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4" name="Google Shape;374;p42"/>
          <p:cNvSpPr/>
          <p:nvPr/>
        </p:nvSpPr>
        <p:spPr>
          <a:xfrm>
            <a:off x="79762" y="1271907"/>
            <a:ext cx="8190000" cy="3445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969" r="-1109" t="-158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5" name="Google Shape;375;p42"/>
          <p:cNvSpPr/>
          <p:nvPr/>
        </p:nvSpPr>
        <p:spPr>
          <a:xfrm>
            <a:off x="693559" y="3454414"/>
            <a:ext cx="4804500" cy="6576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noFill/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376" name="Google Shape;376;p42"/>
          <p:cNvSpPr/>
          <p:nvPr/>
        </p:nvSpPr>
        <p:spPr>
          <a:xfrm>
            <a:off x="3927509" y="3243194"/>
            <a:ext cx="1565100" cy="1080000"/>
          </a:xfrm>
          <a:prstGeom prst="ellipse">
            <a:avLst/>
          </a:prstGeom>
          <a:noFill/>
          <a:ln cap="flat" cmpd="sng" w="28575">
            <a:solidFill>
              <a:srgbClr val="0072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7" name="Google Shape;377;p42"/>
          <p:cNvCxnSpPr/>
          <p:nvPr/>
        </p:nvCxnSpPr>
        <p:spPr>
          <a:xfrm flipH="1">
            <a:off x="5542074" y="3330932"/>
            <a:ext cx="1099200" cy="40080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lg" w="lg" type="stealth"/>
          </a:ln>
        </p:spPr>
      </p:cxnSp>
      <p:sp>
        <p:nvSpPr>
          <p:cNvPr id="378" name="Google Shape;378;p42"/>
          <p:cNvSpPr txBox="1"/>
          <p:nvPr/>
        </p:nvSpPr>
        <p:spPr>
          <a:xfrm>
            <a:off x="6754251" y="3008136"/>
            <a:ext cx="1820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1002CC"/>
                </a:solidFill>
                <a:latin typeface="Cambria"/>
                <a:ea typeface="Cambria"/>
                <a:cs typeface="Cambria"/>
                <a:sym typeface="Cambria"/>
              </a:rPr>
              <a:t>Based annual energy production</a:t>
            </a:r>
            <a:endParaRPr b="1" sz="1400">
              <a:solidFill>
                <a:srgbClr val="1002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79" name="Google Shape;379;p4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0" name="Google Shape;380;p42"/>
          <p:cNvCxnSpPr/>
          <p:nvPr/>
        </p:nvCxnSpPr>
        <p:spPr>
          <a:xfrm>
            <a:off x="0" y="692696"/>
            <a:ext cx="8028300" cy="0"/>
          </a:xfrm>
          <a:prstGeom prst="straightConnector1">
            <a:avLst/>
          </a:prstGeom>
          <a:noFill/>
          <a:ln cap="flat" cmpd="sng" w="22225">
            <a:solidFill>
              <a:srgbClr val="009C7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81" name="Google Shape;381;p42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8" name="Google Shape;388;p43"/>
          <p:cNvSpPr/>
          <p:nvPr/>
        </p:nvSpPr>
        <p:spPr>
          <a:xfrm>
            <a:off x="0" y="110851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Class exercise 2</a:t>
            </a:r>
            <a:endParaRPr b="1" sz="3200">
              <a:solidFill>
                <a:srgbClr val="0033CC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89" name="Google Shape;389;p43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90" name="Google Shape;390;p43"/>
          <p:cNvCxnSpPr/>
          <p:nvPr/>
        </p:nvCxnSpPr>
        <p:spPr>
          <a:xfrm>
            <a:off x="0" y="692696"/>
            <a:ext cx="80283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1" name="Google Shape;391;p43"/>
          <p:cNvSpPr/>
          <p:nvPr/>
        </p:nvSpPr>
        <p:spPr>
          <a:xfrm>
            <a:off x="107504" y="1412776"/>
            <a:ext cx="8712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the estimated annual energy production by Gibe II, which have installed capacity of 420 MW, is 1350 GWh,  what is the capacity factor of this power plant? 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92" name="Google Shape;392;p43"/>
          <p:cNvSpPr/>
          <p:nvPr/>
        </p:nvSpPr>
        <p:spPr>
          <a:xfrm>
            <a:off x="134904" y="5604267"/>
            <a:ext cx="7965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Source: </a:t>
            </a:r>
            <a:r>
              <a:rPr lang="en-US" sz="18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https://en.wikipedia.org/wiki/Gilgel_Gibe_II_Power_Station</a:t>
            </a: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44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0" name="Google Shape;400;p44"/>
          <p:cNvSpPr txBox="1"/>
          <p:nvPr/>
        </p:nvSpPr>
        <p:spPr>
          <a:xfrm>
            <a:off x="2412701" y="2636912"/>
            <a:ext cx="4498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Site evaluation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7" name="Google Shape;407;p45"/>
          <p:cNvSpPr/>
          <p:nvPr/>
        </p:nvSpPr>
        <p:spPr>
          <a:xfrm>
            <a:off x="162741" y="1496107"/>
            <a:ext cx="82089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30225" lvl="0" marL="6143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Estimate the vertical distance between the lower and upper reservoirs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b="1" i="1"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HEAD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  <a:p>
            <a:pPr indent="0" lvl="0" marL="84137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30225" lvl="0" marL="6143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Volumetric flow rate of water (</a:t>
            </a:r>
            <a:r>
              <a:rPr b="1" i="1"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FLOW</a:t>
            </a: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</a:t>
            </a:r>
            <a:endParaRPr/>
          </a:p>
          <a:p>
            <a:pPr indent="-377825" lvl="0" marL="6143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30225" lvl="1" marL="10715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Estimate the volume of the available reservoir (volume) </a:t>
            </a:r>
            <a:endParaRPr/>
          </a:p>
          <a:p>
            <a:pPr indent="-530225" lvl="1" marL="10715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Energy storage duration (time)</a:t>
            </a:r>
            <a:endParaRPr/>
          </a:p>
          <a:p>
            <a:pPr indent="-377825" lvl="1" marL="10715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30225" lvl="0" marL="614362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Site topographic</a:t>
            </a:r>
            <a:endParaRPr/>
          </a:p>
          <a:p>
            <a:pPr indent="0" lvl="0" marL="84137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8" name="Google Shape;408;p45"/>
          <p:cNvSpPr/>
          <p:nvPr/>
        </p:nvSpPr>
        <p:spPr>
          <a:xfrm>
            <a:off x="179512" y="111572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Potential evaluation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9" name="Google Shape;409;p45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10" name="Google Shape;410;p45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7" name="Google Shape;417;p46"/>
          <p:cNvSpPr/>
          <p:nvPr/>
        </p:nvSpPr>
        <p:spPr>
          <a:xfrm>
            <a:off x="179512" y="111572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Potential evaluation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19" name="Google Shape;419;p46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420" name="Google Shape;420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63688" y="1124744"/>
            <a:ext cx="3960440" cy="47377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2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0" u="none" cap="none" strike="noStrike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i="0" sz="1000" u="none" cap="none" strike="noStrike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9752" y="1311380"/>
            <a:ext cx="4525337" cy="4185054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9" name="Google Shape;139;p20"/>
          <p:cNvSpPr/>
          <p:nvPr/>
        </p:nvSpPr>
        <p:spPr>
          <a:xfrm>
            <a:off x="1691680" y="660451"/>
            <a:ext cx="572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 u="none" cap="none" strike="noStrike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Water cycle</a:t>
            </a:r>
            <a:endParaRPr b="1" i="0" sz="2800" u="none" cap="none" strike="noStrike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0" name="Google Shape;140;p20"/>
          <p:cNvSpPr/>
          <p:nvPr/>
        </p:nvSpPr>
        <p:spPr>
          <a:xfrm>
            <a:off x="467544" y="1755274"/>
            <a:ext cx="1502400" cy="28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(1) </a:t>
            </a: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Solar energy heats water on the Earth surface, which causes its evaporation</a:t>
            </a:r>
            <a:endParaRPr/>
          </a:p>
        </p:txBody>
      </p:sp>
      <p:sp>
        <p:nvSpPr>
          <p:cNvPr id="141" name="Google Shape;141;p20"/>
          <p:cNvSpPr/>
          <p:nvPr/>
        </p:nvSpPr>
        <p:spPr>
          <a:xfrm>
            <a:off x="7123442" y="1786493"/>
            <a:ext cx="1444500" cy="317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(2)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 vapor condenses into clouds and falls as precipitation or snowing on the Earth surface</a:t>
            </a:r>
            <a:endParaRPr/>
          </a:p>
        </p:txBody>
      </p:sp>
      <p:sp>
        <p:nvSpPr>
          <p:cNvPr id="142" name="Google Shape;142;p20"/>
          <p:cNvSpPr/>
          <p:nvPr/>
        </p:nvSpPr>
        <p:spPr>
          <a:xfrm>
            <a:off x="2915815" y="5540654"/>
            <a:ext cx="407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(3)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Water flows through streams to rivers back into the oceans</a:t>
            </a:r>
            <a:endParaRPr/>
          </a:p>
        </p:txBody>
      </p:sp>
      <p:cxnSp>
        <p:nvCxnSpPr>
          <p:cNvPr id="143" name="Google Shape;143;p20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0"/>
          <p:cNvSpPr/>
          <p:nvPr/>
        </p:nvSpPr>
        <p:spPr>
          <a:xfrm>
            <a:off x="179512" y="74491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Background 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7" name="Google Shape;427;p47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8" name="Google Shape;428;p47"/>
          <p:cNvSpPr/>
          <p:nvPr/>
        </p:nvSpPr>
        <p:spPr>
          <a:xfrm>
            <a:off x="174340" y="1692812"/>
            <a:ext cx="82446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Head is the vertical distance that water falls from the intake to the turbine. </a:t>
            </a:r>
            <a:endParaRPr/>
          </a:p>
          <a:p>
            <a:pPr indent="-47015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7015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Noto Sans Symbols"/>
              <a:buNone/>
            </a:pPr>
            <a:r>
              <a:t/>
            </a:r>
            <a:endParaRPr sz="11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actual head seen by a turbine will be slightly less than the measured gross head due to losses.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400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Methods</a:t>
            </a:r>
            <a:endParaRPr/>
          </a:p>
          <a:p>
            <a:pPr indent="-4003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Using a topographic map</a:t>
            </a:r>
            <a:endParaRPr/>
          </a:p>
          <a:p>
            <a:pPr indent="-540000" lvl="1" marL="1115999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0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Using altimeters, dumpy levels and other surveying type of equipment.</a:t>
            </a:r>
            <a:endParaRPr b="0" i="0" sz="2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29" name="Google Shape;429;p47"/>
          <p:cNvSpPr txBox="1"/>
          <p:nvPr/>
        </p:nvSpPr>
        <p:spPr>
          <a:xfrm>
            <a:off x="174340" y="123934"/>
            <a:ext cx="561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Head measurement methods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30" name="Google Shape;430;p47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7" name="Google Shape;437;p4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38" name="Google Shape;438;p48"/>
          <p:cNvPicPr preferRelativeResize="0"/>
          <p:nvPr/>
        </p:nvPicPr>
        <p:blipFill rotWithShape="1">
          <a:blip r:embed="rId3">
            <a:alphaModFix/>
          </a:blip>
          <a:srcRect b="23883" l="2337" r="50623" t="36225"/>
          <a:stretch/>
        </p:blipFill>
        <p:spPr>
          <a:xfrm>
            <a:off x="611560" y="1196751"/>
            <a:ext cx="6696746" cy="454422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48"/>
          <p:cNvSpPr txBox="1"/>
          <p:nvPr/>
        </p:nvSpPr>
        <p:spPr>
          <a:xfrm>
            <a:off x="179512" y="116729"/>
            <a:ext cx="4476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Trigonometric method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0" name="Google Shape;440;p48"/>
          <p:cNvSpPr/>
          <p:nvPr/>
        </p:nvSpPr>
        <p:spPr>
          <a:xfrm>
            <a:off x="107504" y="5862230"/>
            <a:ext cx="87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http://learning.uonbi.ac.ke/courses/SMR408/scormPackages/path_2/lecture_3.html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41" name="Google Shape;441;p48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4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49" name="Google Shape;449;p49"/>
          <p:cNvPicPr preferRelativeResize="0"/>
          <p:nvPr/>
        </p:nvPicPr>
        <p:blipFill rotWithShape="1">
          <a:blip r:embed="rId3">
            <a:alphaModFix/>
          </a:blip>
          <a:srcRect b="61157" l="5070" r="53772" t="0"/>
          <a:stretch/>
        </p:blipFill>
        <p:spPr>
          <a:xfrm>
            <a:off x="827584" y="1124744"/>
            <a:ext cx="6293888" cy="4752527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49"/>
          <p:cNvSpPr txBox="1"/>
          <p:nvPr/>
        </p:nvSpPr>
        <p:spPr>
          <a:xfrm>
            <a:off x="107504" y="116729"/>
            <a:ext cx="49053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Carpenters’ level method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107504" y="5862230"/>
            <a:ext cx="87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http://learning.uonbi.ac.ke/courses/SMR408/scormPackages/path_2/lecture_3.html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52" name="Google Shape;452;p49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9" name="Google Shape;459;p5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0" name="Google Shape;460;p50"/>
          <p:cNvSpPr txBox="1"/>
          <p:nvPr/>
        </p:nvSpPr>
        <p:spPr>
          <a:xfrm>
            <a:off x="107504" y="123934"/>
            <a:ext cx="6393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Flow rate measurement methods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1" name="Google Shape;461;p50"/>
          <p:cNvSpPr/>
          <p:nvPr/>
        </p:nvSpPr>
        <p:spPr>
          <a:xfrm>
            <a:off x="143064" y="1412776"/>
            <a:ext cx="84249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Flow rate is the quantity of water available in a stream or river and may vary widely over the course of a day, week, month and year</a:t>
            </a:r>
            <a:endParaRPr/>
          </a:p>
          <a:p>
            <a:pPr indent="-3876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Carry out hydrology study of your site</a:t>
            </a:r>
            <a:endParaRPr/>
          </a:p>
          <a:p>
            <a:pPr indent="-3876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 predict the variation in the flow during the year.</a:t>
            </a:r>
            <a:endParaRPr/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minimum quantity of water available </a:t>
            </a:r>
            <a:endParaRPr/>
          </a:p>
          <a:p>
            <a:pPr indent="-3876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is important to know the mean stream flow and the extreme high- and low-flow rates. </a:t>
            </a:r>
            <a:endParaRPr/>
          </a:p>
        </p:txBody>
      </p:sp>
      <p:cxnSp>
        <p:nvCxnSpPr>
          <p:cNvPr id="462" name="Google Shape;462;p50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5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9" name="Google Shape;469;p51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0" name="Google Shape;470;p51"/>
          <p:cNvSpPr/>
          <p:nvPr/>
        </p:nvSpPr>
        <p:spPr>
          <a:xfrm>
            <a:off x="143064" y="1072171"/>
            <a:ext cx="8533500" cy="412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 methods: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Bucket or container method</a:t>
            </a:r>
            <a:endParaRPr/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Velocity-Area float method; 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Weir method and 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Propeller-or-cup-driven current meter</a:t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876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the lowest mean annual flow as the basis for the system design</a:t>
            </a:r>
            <a:endParaRPr/>
          </a:p>
          <a:p>
            <a:pPr indent="-3876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52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78" name="Google Shape;478;p52"/>
          <p:cNvPicPr preferRelativeResize="0"/>
          <p:nvPr/>
        </p:nvPicPr>
        <p:blipFill rotWithShape="1">
          <a:blip r:embed="rId3">
            <a:alphaModFix/>
          </a:blip>
          <a:srcRect b="26715" l="0" r="49609" t="18257"/>
          <a:stretch/>
        </p:blipFill>
        <p:spPr>
          <a:xfrm>
            <a:off x="755576" y="1066948"/>
            <a:ext cx="5688634" cy="4930148"/>
          </a:xfrm>
          <a:prstGeom prst="rect">
            <a:avLst/>
          </a:prstGeom>
          <a:noFill/>
          <a:ln>
            <a:noFill/>
          </a:ln>
        </p:spPr>
      </p:pic>
      <p:sp>
        <p:nvSpPr>
          <p:cNvPr id="479" name="Google Shape;479;p52"/>
          <p:cNvSpPr txBox="1"/>
          <p:nvPr/>
        </p:nvSpPr>
        <p:spPr>
          <a:xfrm>
            <a:off x="107504" y="116729"/>
            <a:ext cx="55644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Bucket or container method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0" name="Google Shape;480;p52"/>
          <p:cNvSpPr/>
          <p:nvPr/>
        </p:nvSpPr>
        <p:spPr>
          <a:xfrm>
            <a:off x="107504" y="5862230"/>
            <a:ext cx="87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http://learning.uonbi.ac.ke/courses/SMR408/scormPackages/path_2/lecture_3.html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81" name="Google Shape;481;p52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5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8" name="Google Shape;488;p53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89" name="Google Shape;489;p53"/>
          <p:cNvPicPr preferRelativeResize="0"/>
          <p:nvPr/>
        </p:nvPicPr>
        <p:blipFill rotWithShape="1">
          <a:blip r:embed="rId3">
            <a:alphaModFix/>
          </a:blip>
          <a:srcRect b="62732" l="0" r="50869" t="0"/>
          <a:stretch/>
        </p:blipFill>
        <p:spPr>
          <a:xfrm>
            <a:off x="899592" y="1556792"/>
            <a:ext cx="676368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53"/>
          <p:cNvSpPr txBox="1"/>
          <p:nvPr/>
        </p:nvSpPr>
        <p:spPr>
          <a:xfrm>
            <a:off x="107504" y="82929"/>
            <a:ext cx="5754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Volume –area or float method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91" name="Google Shape;491;p53"/>
          <p:cNvSpPr/>
          <p:nvPr/>
        </p:nvSpPr>
        <p:spPr>
          <a:xfrm>
            <a:off x="107504" y="5862230"/>
            <a:ext cx="87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http://learning.uonbi.ac.ke/courses/SMR408/scormPackages/path_2/lecture_3.html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92" name="Google Shape;492;p53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5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54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00" name="Google Shape;500;p54"/>
          <p:cNvPicPr preferRelativeResize="0"/>
          <p:nvPr/>
        </p:nvPicPr>
        <p:blipFill rotWithShape="1">
          <a:blip r:embed="rId3">
            <a:alphaModFix/>
          </a:blip>
          <a:srcRect b="33514" l="10212" r="8992" t="9892"/>
          <a:stretch/>
        </p:blipFill>
        <p:spPr>
          <a:xfrm>
            <a:off x="251521" y="1060614"/>
            <a:ext cx="8316479" cy="4922974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Google Shape;501;p54"/>
          <p:cNvSpPr txBox="1"/>
          <p:nvPr/>
        </p:nvSpPr>
        <p:spPr>
          <a:xfrm>
            <a:off x="107504" y="116729"/>
            <a:ext cx="26388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Weir method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02" name="Google Shape;502;p54"/>
          <p:cNvSpPr/>
          <p:nvPr/>
        </p:nvSpPr>
        <p:spPr>
          <a:xfrm>
            <a:off x="107504" y="5862230"/>
            <a:ext cx="87129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u="sng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http://learning.uonbi.ac.ke/courses/SMR408/scormPackages/path_2/lecture_3.html</a:t>
            </a:r>
            <a:r>
              <a:rPr lang="en-US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03" name="Google Shape;503;p54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5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55"/>
          <p:cNvSpPr/>
          <p:nvPr/>
        </p:nvSpPr>
        <p:spPr>
          <a:xfrm>
            <a:off x="179512" y="111572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Flow duration curve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11" name="Google Shape;511;p55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12" name="Google Shape;512;p55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13" name="Google Shape;513;p55"/>
          <p:cNvSpPr/>
          <p:nvPr/>
        </p:nvSpPr>
        <p:spPr>
          <a:xfrm>
            <a:off x="323528" y="1268760"/>
            <a:ext cx="79461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FDC indicates flow available for power generation as percentage of time during the year.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FDC are useful in determining the relative variability of flow between two points in a river basin or between two basins.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  <a:p>
            <a:pPr indent="-540000" lvl="1" marL="10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▪"/>
            </a:pPr>
            <a:r>
              <a:rPr b="0" i="1" lang="en-US" sz="2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if a stream is highly regulated, the curve will approach a horizontal line</a:t>
            </a:r>
            <a:endParaRPr/>
          </a:p>
          <a:p>
            <a:pPr indent="-387600" lvl="1" marL="10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6228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Depending on the available flow measurement data, FDC can be plotted on daily, weekly or monthly basis.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5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0" name="Google Shape;520;p56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1" name="Google Shape;521;p56"/>
          <p:cNvSpPr txBox="1"/>
          <p:nvPr>
            <p:ph type="title"/>
          </p:nvPr>
        </p:nvSpPr>
        <p:spPr>
          <a:xfrm>
            <a:off x="179512" y="147506"/>
            <a:ext cx="681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Cambria"/>
              <a:buNone/>
            </a:pPr>
            <a:r>
              <a:rPr b="1" lang="en-US" sz="360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Steps in plotting FDC</a:t>
            </a:r>
            <a:endParaRPr b="1" sz="3600">
              <a:solidFill>
                <a:srgbClr val="0033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22" name="Google Shape;522;p56"/>
          <p:cNvSpPr txBox="1"/>
          <p:nvPr/>
        </p:nvSpPr>
        <p:spPr>
          <a:xfrm>
            <a:off x="293386" y="1412776"/>
            <a:ext cx="838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Assume that the monthly flow at a site is given below: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Plot the hydrograph </a:t>
            </a:r>
            <a:endParaRPr/>
          </a:p>
          <a:p>
            <a:pPr indent="-2794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572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Graph of the flow rate as a function of time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23" name="Google Shape;523;p56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524" name="Google Shape;524;p56"/>
          <p:cNvGraphicFramePr/>
          <p:nvPr/>
        </p:nvGraphicFramePr>
        <p:xfrm>
          <a:off x="222331" y="249289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{80524EFA-F979-4FE6-B653-2F679C6AC054}</a:tableStyleId>
              </a:tblPr>
              <a:tblGrid>
                <a:gridCol w="750225"/>
                <a:gridCol w="561650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</a:tblGrid>
              <a:tr h="45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Month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Jan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Feb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May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Jul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Sep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Oct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Nov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8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Flow (l/s)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3300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427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52" name="Google Shape;152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633" y="1700808"/>
            <a:ext cx="8023079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/>
          <p:nvPr/>
        </p:nvSpPr>
        <p:spPr>
          <a:xfrm>
            <a:off x="179512" y="160799"/>
            <a:ext cx="72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Components of hydropower 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54" name="Google Shape;154;p21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5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31" name="Google Shape;531;p57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32" name="Google Shape;532;p57"/>
          <p:cNvGraphicFramePr/>
          <p:nvPr/>
        </p:nvGraphicFramePr>
        <p:xfrm>
          <a:off x="35559" y="1268760"/>
          <a:ext cx="8712950" cy="4248450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33" name="Google Shape;533;p57"/>
          <p:cNvSpPr/>
          <p:nvPr/>
        </p:nvSpPr>
        <p:spPr>
          <a:xfrm>
            <a:off x="312531" y="523853"/>
            <a:ext cx="2675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Hydrograph</a:t>
            </a: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0" name="Google Shape;540;p5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41" name="Google Shape;541;p58"/>
          <p:cNvSpPr txBox="1"/>
          <p:nvPr/>
        </p:nvSpPr>
        <p:spPr>
          <a:xfrm>
            <a:off x="193721" y="404664"/>
            <a:ext cx="83832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en-US"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Rank the flow rate from lowest to highest</a:t>
            </a:r>
            <a:endParaRPr/>
          </a:p>
          <a:p>
            <a:pPr indent="-457200" lvl="1" marL="9144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Estimate the exceedance rate </a:t>
            </a:r>
            <a:endParaRPr b="0" i="0" sz="2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42" name="Google Shape;542;p58"/>
          <p:cNvGraphicFramePr/>
          <p:nvPr/>
        </p:nvGraphicFramePr>
        <p:xfrm>
          <a:off x="467544" y="135876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{80524EFA-F979-4FE6-B653-2F679C6AC054}</a:tableStyleId>
              </a:tblPr>
              <a:tblGrid>
                <a:gridCol w="1080725"/>
                <a:gridCol w="1733675"/>
                <a:gridCol w="1080725"/>
                <a:gridCol w="2161450"/>
                <a:gridCol w="1936300"/>
              </a:tblGrid>
              <a:tr h="64357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Rank</a:t>
                      </a:r>
                      <a:endParaRPr b="1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Flow rate (l/s)</a:t>
                      </a:r>
                      <a:endParaRPr b="1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Month</a:t>
                      </a:r>
                      <a:endParaRPr b="1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Months exceeded</a:t>
                      </a:r>
                      <a:endParaRPr b="1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% of Exceedance</a:t>
                      </a:r>
                      <a:endParaRPr b="1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100,00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91,67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Feb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83,33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May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75,00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Jan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66,67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58,33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427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Nov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50,00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Oct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41,67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9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33,33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Sep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25,00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Jul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16,67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346925"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3300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8,33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9" name="Google Shape;549;p5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50" name="Google Shape;550;p59"/>
          <p:cNvGraphicFramePr/>
          <p:nvPr/>
        </p:nvGraphicFramePr>
        <p:xfrm>
          <a:off x="251520" y="1412776"/>
          <a:ext cx="8640950" cy="4752525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551" name="Google Shape;551;p59"/>
          <p:cNvSpPr/>
          <p:nvPr/>
        </p:nvSpPr>
        <p:spPr>
          <a:xfrm>
            <a:off x="312531" y="523853"/>
            <a:ext cx="7427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Noto Sans Symbols"/>
              <a:buChar char="❑"/>
            </a:pPr>
            <a:r>
              <a:rPr b="1" lang="en-US" sz="28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Flow duration curve </a:t>
            </a:r>
            <a:r>
              <a:rPr b="1" lang="en-US" sz="18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– flow rate vs % exceedance </a:t>
            </a: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6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58" name="Google Shape;558;p6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559" name="Google Shape;559;p60"/>
          <p:cNvGraphicFramePr/>
          <p:nvPr/>
        </p:nvGraphicFramePr>
        <p:xfrm>
          <a:off x="179512" y="162879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{80524EFA-F979-4FE6-B653-2F679C6AC054}</a:tableStyleId>
              </a:tblPr>
              <a:tblGrid>
                <a:gridCol w="2102325"/>
                <a:gridCol w="2049100"/>
                <a:gridCol w="4417525"/>
              </a:tblGrid>
              <a:tr h="11017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Available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data</a:t>
                      </a:r>
                      <a:endParaRPr b="1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Number of</a:t>
                      </a: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data</a:t>
                      </a:r>
                      <a:endParaRPr b="1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% Exceedance for </a:t>
                      </a:r>
                      <a:endParaRPr/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highest flow rate</a:t>
                      </a:r>
                      <a:endParaRPr b="1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940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Daily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365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0,27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940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Weekly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52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1,92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94082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Monthly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8,33</a:t>
                      </a:r>
                      <a:endParaRPr b="0" i="0" sz="24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  <p:sp>
        <p:nvSpPr>
          <p:cNvPr id="560" name="Google Shape;560;p60"/>
          <p:cNvSpPr/>
          <p:nvPr/>
        </p:nvSpPr>
        <p:spPr>
          <a:xfrm>
            <a:off x="312531" y="523853"/>
            <a:ext cx="74277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400"/>
              <a:buFont typeface="Noto Sans Symbols"/>
              <a:buChar char="❑"/>
            </a:pPr>
            <a:r>
              <a:rPr b="1" lang="en-US" sz="2400">
                <a:solidFill>
                  <a:srgbClr val="0033CC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% exceedance – depend on the nature of the available data </a:t>
            </a: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1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7" name="Google Shape;567;p61"/>
          <p:cNvSpPr/>
          <p:nvPr/>
        </p:nvSpPr>
        <p:spPr>
          <a:xfrm>
            <a:off x="179512" y="111572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installed capacity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8" name="Google Shape;568;p61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569" name="Google Shape;569;p61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70" name="Google Shape;570;p61"/>
          <p:cNvSpPr/>
          <p:nvPr/>
        </p:nvSpPr>
        <p:spPr>
          <a:xfrm>
            <a:off x="323528" y="1268760"/>
            <a:ext cx="8352900" cy="45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Size of hydropower  depends on the electricity demand, desire amount of electricity (or power) to be met.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Remember!</a:t>
            </a:r>
            <a:endParaRPr/>
          </a:p>
          <a:p>
            <a:pPr indent="-3876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Suitable site depend on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0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Flow rate  -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range of flow rates available during the year determines the design discharge for power generation.</a:t>
            </a:r>
            <a:endParaRPr/>
          </a:p>
          <a:p>
            <a:pPr indent="-387600" lvl="1" marL="10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08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Topography of the site – </a:t>
            </a:r>
            <a:r>
              <a:rPr b="0" i="1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determines the gross head available as well as feasible water ways alignment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6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77" name="Google Shape;577;p62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8" name="Google Shape;578;p62"/>
          <p:cNvSpPr txBox="1"/>
          <p:nvPr>
            <p:ph type="title"/>
          </p:nvPr>
        </p:nvSpPr>
        <p:spPr>
          <a:xfrm>
            <a:off x="179512" y="147506"/>
            <a:ext cx="68184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3600"/>
              <a:buFont typeface="Cambria"/>
              <a:buNone/>
            </a:pPr>
            <a:r>
              <a:rPr b="1" lang="en-US" sz="360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Class exercise 3</a:t>
            </a:r>
            <a:endParaRPr b="1" sz="3600">
              <a:solidFill>
                <a:srgbClr val="0033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79" name="Google Shape;579;p62"/>
          <p:cNvSpPr txBox="1"/>
          <p:nvPr/>
        </p:nvSpPr>
        <p:spPr>
          <a:xfrm>
            <a:off x="323528" y="980728"/>
            <a:ext cx="8383200" cy="52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remote community with 150 households is considering building a micro hydropower plant to meet its electricity needs. Based on a household survey, the demand for electricity in the community is estimated to be as follows:</a:t>
            </a:r>
            <a:endParaRPr/>
          </a:p>
          <a:p>
            <a:pPr indent="-215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Domestic demand: 300 W per household, which includes a few light bulbs, a television set and a mobile charging outlet.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Computer centre: One at the centre of the town, which requires 300 W.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Photocopying service: An entrepreneur is considering providing this service. Power requirement is estimated at 500 W.</a:t>
            </a:r>
            <a:endParaRPr/>
          </a:p>
          <a:p>
            <a:pPr indent="-342900" lvl="0" marL="3429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community also requires some agro-processing facilities as follows:</a:t>
            </a:r>
            <a:endParaRPr/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rice mills, which requires about 10 kW of power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corn-/wheat grinding plant, which requires 7.5 kW of power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85750" lvl="1" marL="74295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</a:pPr>
            <a:r>
              <a:rPr b="0" i="0" lang="en-US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One oil-expelling plant, which requires 7.5 kW of power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Based on the above information/data the hydropower plant size needs to be determined</a:t>
            </a:r>
            <a:endParaRPr/>
          </a:p>
        </p:txBody>
      </p:sp>
      <p:cxnSp>
        <p:nvCxnSpPr>
          <p:cNvPr id="580" name="Google Shape;580;p62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6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7" name="Google Shape;587;p63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8" name="Google Shape;588;p63"/>
          <p:cNvSpPr txBox="1"/>
          <p:nvPr>
            <p:ph type="title"/>
          </p:nvPr>
        </p:nvSpPr>
        <p:spPr>
          <a:xfrm>
            <a:off x="179512" y="270617"/>
            <a:ext cx="68184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33CC"/>
              </a:buClr>
              <a:buSzPts val="2800"/>
              <a:buFont typeface="Cambria"/>
              <a:buNone/>
            </a:pPr>
            <a:r>
              <a:rPr b="1" lang="en-US" sz="280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Class exercise 4 </a:t>
            </a:r>
            <a:r>
              <a:rPr b="1" lang="en-US" sz="2400">
                <a:solidFill>
                  <a:srgbClr val="0033CC"/>
                </a:solidFill>
                <a:latin typeface="Cambria"/>
                <a:ea typeface="Cambria"/>
                <a:cs typeface="Cambria"/>
                <a:sym typeface="Cambria"/>
              </a:rPr>
              <a:t>(continuation of exercise 3) </a:t>
            </a:r>
            <a:endParaRPr b="1" sz="2400">
              <a:solidFill>
                <a:srgbClr val="0033CC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9" name="Google Shape;589;p63"/>
          <p:cNvSpPr txBox="1"/>
          <p:nvPr/>
        </p:nvSpPr>
        <p:spPr>
          <a:xfrm>
            <a:off x="179512" y="1268760"/>
            <a:ext cx="8383200" cy="44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site survey for the micro hydropower plant is Exercise 4 indicates that a gross head of 70 m is available. The hydrological study shows mean monthly flows as shown in Table below. 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Assume an overall efficiency of 65%, estimate 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potential power output each month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monthly energy output</a:t>
            </a:r>
            <a:endParaRPr/>
          </a:p>
          <a:p>
            <a:pPr indent="-457200" lvl="0" marL="4572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lphaLcPeriod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Recommend a suitable hydropower installed capacity </a:t>
            </a:r>
            <a:endParaRPr/>
          </a:p>
        </p:txBody>
      </p:sp>
      <p:cxnSp>
        <p:nvCxnSpPr>
          <p:cNvPr id="590" name="Google Shape;590;p63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aphicFrame>
        <p:nvGraphicFramePr>
          <p:cNvPr id="591" name="Google Shape;591;p63"/>
          <p:cNvGraphicFramePr/>
          <p:nvPr/>
        </p:nvGraphicFramePr>
        <p:xfrm>
          <a:off x="202169" y="270892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{80524EFA-F979-4FE6-B653-2F679C6AC054}</a:tableStyleId>
              </a:tblPr>
              <a:tblGrid>
                <a:gridCol w="750225"/>
                <a:gridCol w="561650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  <a:gridCol w="655925"/>
              </a:tblGrid>
              <a:tr h="4558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Month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Jan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Feb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Apr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May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Jun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Jul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Aug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Sep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Oct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Nov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Dec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  <a:tr h="8402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Flow (l/s)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122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146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231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1200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2400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3300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700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427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325</a:t>
                      </a:r>
                      <a:endParaRPr b="0" i="0" sz="1800" u="none" strike="noStrike">
                        <a:solidFill>
                          <a:srgbClr val="000000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6350" marB="0" marR="6350" marL="63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6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8" name="Google Shape;598;p64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99" name="Google Shape;599;p64"/>
          <p:cNvSpPr txBox="1"/>
          <p:nvPr/>
        </p:nvSpPr>
        <p:spPr>
          <a:xfrm>
            <a:off x="1115616" y="2636912"/>
            <a:ext cx="7092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Introduction to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Technology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6" name="Google Shape;606;p65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07" name="Google Shape;607;p65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08" name="Google Shape;608;p65"/>
          <p:cNvSpPr/>
          <p:nvPr/>
        </p:nvSpPr>
        <p:spPr>
          <a:xfrm>
            <a:off x="179512" y="111572"/>
            <a:ext cx="7240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009D7F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Turbines</a:t>
            </a:r>
            <a:endParaRPr b="1" sz="3200">
              <a:solidFill>
                <a:srgbClr val="009D7F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09" name="Google Shape;609;p65"/>
          <p:cNvSpPr/>
          <p:nvPr/>
        </p:nvSpPr>
        <p:spPr>
          <a:xfrm>
            <a:off x="3491608" y="909460"/>
            <a:ext cx="2664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Mode of operation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0" name="Google Shape;610;p65"/>
          <p:cNvSpPr/>
          <p:nvPr/>
        </p:nvSpPr>
        <p:spPr>
          <a:xfrm>
            <a:off x="1176164" y="2217674"/>
            <a:ext cx="2664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Impulse turbines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1" name="Google Shape;611;p65"/>
          <p:cNvSpPr/>
          <p:nvPr/>
        </p:nvSpPr>
        <p:spPr>
          <a:xfrm>
            <a:off x="6228063" y="2230036"/>
            <a:ext cx="26643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Reaction turbines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2" name="Google Shape;612;p65"/>
          <p:cNvSpPr/>
          <p:nvPr/>
        </p:nvSpPr>
        <p:spPr>
          <a:xfrm>
            <a:off x="179512" y="3735877"/>
            <a:ext cx="9360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Pelton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3" name="Google Shape;613;p65"/>
          <p:cNvSpPr/>
          <p:nvPr/>
        </p:nvSpPr>
        <p:spPr>
          <a:xfrm>
            <a:off x="1756180" y="3735877"/>
            <a:ext cx="11478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Turgo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4" name="Google Shape;614;p65"/>
          <p:cNvSpPr/>
          <p:nvPr/>
        </p:nvSpPr>
        <p:spPr>
          <a:xfrm>
            <a:off x="3491608" y="3735877"/>
            <a:ext cx="14052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Crossflow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5" name="Google Shape;615;p65"/>
          <p:cNvSpPr/>
          <p:nvPr/>
        </p:nvSpPr>
        <p:spPr>
          <a:xfrm>
            <a:off x="5903704" y="3666936"/>
            <a:ext cx="11886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Kaplan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6" name="Google Shape;616;p65"/>
          <p:cNvSpPr/>
          <p:nvPr/>
        </p:nvSpPr>
        <p:spPr>
          <a:xfrm>
            <a:off x="7807188" y="3666936"/>
            <a:ext cx="1162500" cy="7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Francis</a:t>
            </a:r>
            <a:endParaRPr b="1"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17" name="Google Shape;617;p65"/>
          <p:cNvSpPr/>
          <p:nvPr/>
        </p:nvSpPr>
        <p:spPr>
          <a:xfrm rot="-5400000">
            <a:off x="2159694" y="1428689"/>
            <a:ext cx="432000" cy="38163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5"/>
          <p:cNvSpPr/>
          <p:nvPr/>
        </p:nvSpPr>
        <p:spPr>
          <a:xfrm rot="-5400000">
            <a:off x="7092814" y="2111268"/>
            <a:ext cx="610500" cy="23400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5"/>
          <p:cNvSpPr/>
          <p:nvPr/>
        </p:nvSpPr>
        <p:spPr>
          <a:xfrm rot="-5400000">
            <a:off x="4814934" y="-453365"/>
            <a:ext cx="432000" cy="4752600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0" name="Google Shape;620;p65"/>
          <p:cNvCxnSpPr/>
          <p:nvPr/>
        </p:nvCxnSpPr>
        <p:spPr>
          <a:xfrm rot="374069">
            <a:off x="2362157" y="3121549"/>
            <a:ext cx="35912" cy="431982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6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7" name="Google Shape;627;p66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28" name="Google Shape;62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052736"/>
            <a:ext cx="3552394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7600" y="1056861"/>
            <a:ext cx="3562024" cy="266808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66"/>
          <p:cNvSpPr/>
          <p:nvPr/>
        </p:nvSpPr>
        <p:spPr>
          <a:xfrm>
            <a:off x="439078" y="4005064"/>
            <a:ext cx="81288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Impulse turbines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capture the kinetic energy of high-speed jets of water squirting onto buckets along the circumference of a wheel.</a:t>
            </a:r>
            <a:endParaRPr/>
          </a:p>
          <a:p>
            <a:pPr indent="-413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High-head, low flow situations</a:t>
            </a:r>
            <a:endParaRPr/>
          </a:p>
          <a:p>
            <a:pPr indent="-413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Commonly used in micro-hydro system</a:t>
            </a:r>
            <a:endParaRPr/>
          </a:p>
        </p:txBody>
      </p:sp>
      <p:cxnSp>
        <p:nvCxnSpPr>
          <p:cNvPr id="631" name="Google Shape;631;p66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32" name="Google Shape;632;p66"/>
          <p:cNvSpPr txBox="1"/>
          <p:nvPr/>
        </p:nvSpPr>
        <p:spPr>
          <a:xfrm>
            <a:off x="107504" y="123934"/>
            <a:ext cx="3419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Impulse turbines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2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2" name="Google Shape;1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8437" y="1196752"/>
            <a:ext cx="7991476" cy="321641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2"/>
          <p:cNvSpPr/>
          <p:nvPr/>
        </p:nvSpPr>
        <p:spPr>
          <a:xfrm>
            <a:off x="611560" y="4581128"/>
            <a:ext cx="777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31413"/>
                </a:solidFill>
                <a:latin typeface="Times"/>
                <a:ea typeface="Times"/>
                <a:cs typeface="Times"/>
                <a:sym typeface="Times"/>
              </a:rPr>
              <a:t>Run of river                         Dam system                        High lying reservoir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67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9" name="Google Shape;639;p67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40" name="Google Shape;640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908720"/>
            <a:ext cx="6291349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3544" y="2996952"/>
            <a:ext cx="4104456" cy="302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68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8" name="Google Shape;648;p68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49" name="Google Shape;649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463000"/>
            <a:ext cx="5686425" cy="2486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68"/>
          <p:cNvSpPr/>
          <p:nvPr/>
        </p:nvSpPr>
        <p:spPr>
          <a:xfrm>
            <a:off x="323528" y="4293096"/>
            <a:ext cx="83529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i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Reaction turbines </a:t>
            </a: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use the water flow to generate hydrodynamic lift forces that propel the runner blades. 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13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Reaction turbines have a runner that always functions within a completely water-filled casing.</a:t>
            </a:r>
            <a:endParaRPr/>
          </a:p>
        </p:txBody>
      </p:sp>
      <p:sp>
        <p:nvSpPr>
          <p:cNvPr id="651" name="Google Shape;651;p68"/>
          <p:cNvSpPr txBox="1"/>
          <p:nvPr/>
        </p:nvSpPr>
        <p:spPr>
          <a:xfrm>
            <a:off x="107504" y="123934"/>
            <a:ext cx="35415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Reaction turbines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52" name="Google Shape;652;p68"/>
          <p:cNvCxnSpPr/>
          <p:nvPr/>
        </p:nvCxnSpPr>
        <p:spPr>
          <a:xfrm>
            <a:off x="0" y="692696"/>
            <a:ext cx="80283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69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9" name="Google Shape;659;p69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660" name="Google Shape;660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196752"/>
            <a:ext cx="6058295" cy="4133068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69"/>
          <p:cNvSpPr txBox="1"/>
          <p:nvPr/>
        </p:nvSpPr>
        <p:spPr>
          <a:xfrm>
            <a:off x="107504" y="5394527"/>
            <a:ext cx="615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IRENA (2012) Renewable energy technologies –cost analysis series. Volume 1 Power Issue 3/5 (Hydropower) 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662" name="Google Shape;662;p69"/>
          <p:cNvCxnSpPr/>
          <p:nvPr/>
        </p:nvCxnSpPr>
        <p:spPr>
          <a:xfrm>
            <a:off x="0" y="692696"/>
            <a:ext cx="8028300" cy="0"/>
          </a:xfrm>
          <a:prstGeom prst="straightConnector1">
            <a:avLst/>
          </a:prstGeom>
          <a:noFill/>
          <a:ln cap="flat" cmpd="sng" w="254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3" name="Google Shape;663;p69"/>
          <p:cNvSpPr txBox="1"/>
          <p:nvPr/>
        </p:nvSpPr>
        <p:spPr>
          <a:xfrm>
            <a:off x="107504" y="123934"/>
            <a:ext cx="40746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Selection of turbines</a:t>
            </a:r>
            <a:endParaRPr b="1" sz="32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64" name="Google Shape;664;p69"/>
          <p:cNvSpPr txBox="1"/>
          <p:nvPr/>
        </p:nvSpPr>
        <p:spPr>
          <a:xfrm>
            <a:off x="5947250" y="2492896"/>
            <a:ext cx="31683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Function of two variables: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Head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Flow rate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70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1" name="Google Shape;671;p70"/>
          <p:cNvSpPr txBox="1"/>
          <p:nvPr/>
        </p:nvSpPr>
        <p:spPr>
          <a:xfrm>
            <a:off x="2483768" y="2564904"/>
            <a:ext cx="4067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Questions?</a:t>
            </a:r>
            <a:endParaRPr b="1" sz="60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2" name="Google Shape;672;p70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3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3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1" name="Google Shape;171;p23"/>
          <p:cNvPicPr preferRelativeResize="0"/>
          <p:nvPr/>
        </p:nvPicPr>
        <p:blipFill rotWithShape="1">
          <a:blip r:embed="rId3">
            <a:alphaModFix/>
          </a:blip>
          <a:srcRect b="0" l="0" r="37710" t="0"/>
          <a:stretch/>
        </p:blipFill>
        <p:spPr>
          <a:xfrm>
            <a:off x="467544" y="1124744"/>
            <a:ext cx="7344815" cy="475026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/>
          <p:nvPr/>
        </p:nvSpPr>
        <p:spPr>
          <a:xfrm>
            <a:off x="179512" y="160799"/>
            <a:ext cx="724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C00000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Types of hydropower </a:t>
            </a:r>
            <a:endParaRPr b="1" sz="2800">
              <a:solidFill>
                <a:srgbClr val="C00000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73" name="Google Shape;173;p23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24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1" name="Google Shape;18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1330077"/>
            <a:ext cx="3816424" cy="240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88023" y="1330077"/>
            <a:ext cx="3654859" cy="240043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4"/>
          <p:cNvSpPr/>
          <p:nvPr/>
        </p:nvSpPr>
        <p:spPr>
          <a:xfrm>
            <a:off x="467544" y="4149080"/>
            <a:ext cx="8100600" cy="184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No, or very little, storage capacity behind the dam </a:t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generation is dependent on the timing and size of river flows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0" y="116729"/>
            <a:ext cx="4983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Run-of-river hydropower </a:t>
            </a:r>
            <a:endParaRPr/>
          </a:p>
        </p:txBody>
      </p:sp>
      <p:cxnSp>
        <p:nvCxnSpPr>
          <p:cNvPr id="185" name="Google Shape;185;p24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2" name="Google Shape;192;p25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3" name="Google Shape;193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2" y="1069277"/>
            <a:ext cx="3787080" cy="2777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6808" y="1073469"/>
            <a:ext cx="4176205" cy="277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5"/>
          <p:cNvSpPr/>
          <p:nvPr/>
        </p:nvSpPr>
        <p:spPr>
          <a:xfrm>
            <a:off x="221512" y="4135048"/>
            <a:ext cx="8352900" cy="21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Have the ability to store water behind the dam in a reservoir in order to de-couple generation from hydro inflows. </a:t>
            </a:r>
            <a:endParaRPr sz="22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4257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sz="18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❑"/>
            </a:pPr>
            <a:r>
              <a:rPr lang="en-US" sz="2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Reservoir capacities can be small or very large</a:t>
            </a:r>
            <a:endParaRPr/>
          </a:p>
          <a:p>
            <a:pPr indent="-4638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characteristics of the site and </a:t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540000" lvl="1" marL="1115999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b="0" i="0" lang="en-US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economics of dam construction.</a:t>
            </a:r>
            <a:endParaRPr/>
          </a:p>
        </p:txBody>
      </p:sp>
      <p:sp>
        <p:nvSpPr>
          <p:cNvPr id="196" name="Google Shape;196;p25"/>
          <p:cNvSpPr/>
          <p:nvPr/>
        </p:nvSpPr>
        <p:spPr>
          <a:xfrm>
            <a:off x="19723" y="123934"/>
            <a:ext cx="63249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Reservoir (storage) hydropower 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5318288" y="3343508"/>
            <a:ext cx="3258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Tekeze Hydropower Station 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221512" y="3410968"/>
            <a:ext cx="2531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Gibe III hydroelectric </a:t>
            </a:r>
            <a:endParaRPr/>
          </a:p>
        </p:txBody>
      </p:sp>
      <p:cxnSp>
        <p:nvCxnSpPr>
          <p:cNvPr id="199" name="Google Shape;199;p25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8269624" y="6372140"/>
            <a:ext cx="298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7878" y="1071929"/>
            <a:ext cx="2948069" cy="315301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/>
          <p:nvPr/>
        </p:nvSpPr>
        <p:spPr>
          <a:xfrm>
            <a:off x="4932040" y="4335041"/>
            <a:ext cx="3033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Source: http://paginas.fe.up.pt/~ee07300/</a:t>
            </a:r>
            <a:endParaRPr/>
          </a:p>
        </p:txBody>
      </p:sp>
      <p:sp>
        <p:nvSpPr>
          <p:cNvPr id="208" name="Google Shape;208;p26"/>
          <p:cNvSpPr/>
          <p:nvPr/>
        </p:nvSpPr>
        <p:spPr>
          <a:xfrm>
            <a:off x="227161" y="4968358"/>
            <a:ext cx="8192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40000" lvl="0" marL="54000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❑"/>
            </a:pPr>
            <a:r>
              <a:rPr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Water is pumped from lowers reservoirs into higher reservoirs. When it is needed, the pumped water flows back down to generate electricity.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9" name="Google Shape;20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535" y="1071929"/>
            <a:ext cx="3890287" cy="3153015"/>
          </a:xfrm>
          <a:prstGeom prst="rect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10" name="Google Shape;210;p26"/>
          <p:cNvSpPr/>
          <p:nvPr/>
        </p:nvSpPr>
        <p:spPr>
          <a:xfrm>
            <a:off x="71500" y="4224944"/>
            <a:ext cx="4392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http://www.sustainable-energybih.org/hpp?lang=en</a:t>
            </a:r>
            <a:endParaRPr/>
          </a:p>
        </p:txBody>
      </p:sp>
      <p:sp>
        <p:nvSpPr>
          <p:cNvPr id="211" name="Google Shape;211;p26"/>
          <p:cNvSpPr/>
          <p:nvPr/>
        </p:nvSpPr>
        <p:spPr>
          <a:xfrm>
            <a:off x="0" y="6268383"/>
            <a:ext cx="8388300" cy="288900"/>
          </a:xfrm>
          <a:prstGeom prst="rect">
            <a:avLst/>
          </a:prstGeom>
          <a:solidFill>
            <a:srgbClr val="00789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chemeClr val="lt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Hydropower resource assessment</a:t>
            </a:r>
            <a:endParaRPr b="1" sz="1000">
              <a:solidFill>
                <a:schemeClr val="lt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26"/>
          <p:cNvSpPr/>
          <p:nvPr/>
        </p:nvSpPr>
        <p:spPr>
          <a:xfrm>
            <a:off x="0" y="159190"/>
            <a:ext cx="56322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1"/>
                </a:solidFill>
                <a:effectLst>
                  <a:outerShdw blurRad="38100" algn="tl" dir="2700000" dist="38100">
                    <a:srgbClr val="000000">
                      <a:alpha val="43137"/>
                    </a:srgbClr>
                  </a:outerShdw>
                </a:effectLst>
                <a:latin typeface="Cambria"/>
                <a:ea typeface="Cambria"/>
                <a:cs typeface="Cambria"/>
                <a:sym typeface="Cambria"/>
              </a:rPr>
              <a:t>Pumped storage hydropower</a:t>
            </a:r>
            <a:endParaRPr b="1" sz="3200">
              <a:solidFill>
                <a:schemeClr val="dk1"/>
              </a:solidFill>
              <a:effectLst>
                <a:outerShdw blurRad="38100" algn="tl" dir="2700000" dist="38100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26"/>
          <p:cNvCxnSpPr/>
          <p:nvPr/>
        </p:nvCxnSpPr>
        <p:spPr>
          <a:xfrm>
            <a:off x="0" y="701504"/>
            <a:ext cx="8024100" cy="72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NMBU_PPT_Engelsk">
  <a:themeElements>
    <a:clrScheme name="NMB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9D7F"/>
      </a:accent1>
      <a:accent2>
        <a:srgbClr val="FEC843"/>
      </a:accent2>
      <a:accent3>
        <a:srgbClr val="556680"/>
      </a:accent3>
      <a:accent4>
        <a:srgbClr val="00A1CD"/>
      </a:accent4>
      <a:accent5>
        <a:srgbClr val="000000"/>
      </a:accent5>
      <a:accent6>
        <a:srgbClr val="C8ACB7"/>
      </a:accent6>
      <a:hlink>
        <a:srgbClr val="009D7F"/>
      </a:hlink>
      <a:folHlink>
        <a:srgbClr val="77645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