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2E8E-5BB4-4A70-A212-E4D694B28E6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DC94-DD70-4D44-8ED5-0A8490AC72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2E8E-5BB4-4A70-A212-E4D694B28E6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DC94-DD70-4D44-8ED5-0A8490AC72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2E8E-5BB4-4A70-A212-E4D694B28E6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DC94-DD70-4D44-8ED5-0A8490AC72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2E8E-5BB4-4A70-A212-E4D694B28E6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DC94-DD70-4D44-8ED5-0A8490AC72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2E8E-5BB4-4A70-A212-E4D694B28E6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DC94-DD70-4D44-8ED5-0A8490AC72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2E8E-5BB4-4A70-A212-E4D694B28E6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DC94-DD70-4D44-8ED5-0A8490AC72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2E8E-5BB4-4A70-A212-E4D694B28E6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DC94-DD70-4D44-8ED5-0A8490AC72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2E8E-5BB4-4A70-A212-E4D694B28E6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DC94-DD70-4D44-8ED5-0A8490AC72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2E8E-5BB4-4A70-A212-E4D694B28E6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DC94-DD70-4D44-8ED5-0A8490AC72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2E8E-5BB4-4A70-A212-E4D694B28E6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8DC94-DD70-4D44-8ED5-0A8490AC72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2E8E-5BB4-4A70-A212-E4D694B28E6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548DC94-DD70-4D44-8ED5-0A8490AC72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572E8E-5BB4-4A70-A212-E4D694B28E6F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48DC94-DD70-4D44-8ED5-0A8490AC729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Chapter Two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Security Concepts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1.1 Authentication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Identity Verification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How can Bob be sure that he is communicating with Alice?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Three General Ways: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Something you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know (i.e., Passwords)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Something you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have (i.e., Tokens)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Something you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are (i.e., Biometrics)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1.1.1. Something you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KNOW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 Passwords</a:t>
            </a:r>
          </a:p>
          <a:p>
            <a:pPr lvl="1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Pros:</a:t>
            </a:r>
          </a:p>
          <a:p>
            <a:pPr lvl="2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Simple to implement</a:t>
            </a:r>
          </a:p>
          <a:p>
            <a:pPr lvl="2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Simple for users to understand</a:t>
            </a:r>
          </a:p>
          <a:p>
            <a:pPr lvl="1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Cons:</a:t>
            </a:r>
          </a:p>
          <a:p>
            <a:pPr lvl="2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Easy to crack (unless users choose strong ones)</a:t>
            </a:r>
          </a:p>
          <a:p>
            <a:pPr lvl="2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Passwords are reused many times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One-time Passwords (OTP): different password used each time, but it is difficult for user to remember all of them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905000"/>
            <a:ext cx="3048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1.1.2. Something you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HAVE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OTP Cards (e.g.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SecurID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): generates new password each time user logs in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Smart Card: tamper-resistant, stores secret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information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entered into 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card-reader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ATM Card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Strength of authentication depends on difficulty of forging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1.1.3. Something you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ARE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Biometrics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Pros: “raises the bar”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Cons: false negatives/positives, social acceptance, key management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False positive: authentic user rejected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False negative: impostor accepted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362199"/>
            <a:ext cx="2286000" cy="144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038600" y="1828800"/>
          <a:ext cx="4953000" cy="3083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9800"/>
                <a:gridCol w="1482634"/>
                <a:gridCol w="1260566"/>
              </a:tblGrid>
              <a:tr h="48768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Technique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Effectiveness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Acceptance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Palm scan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Iris Scan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Retinal Scan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Fingerprint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Voice Id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Facial Recognition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Signature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dynamics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1.1.4. Final Notes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Two-factor Authentication: Methods can be combined (i.e. ATM card &amp; PIN)</a:t>
            </a:r>
          </a:p>
          <a:p>
            <a:pPr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Who is authenticating who?</a:t>
            </a:r>
          </a:p>
          <a:p>
            <a:pPr lvl="1">
              <a:buFont typeface="Wingdings" pitchFamily="2" charset="2"/>
              <a:buChar char="§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Person-to-computer?</a:t>
            </a:r>
          </a:p>
          <a:p>
            <a:pPr lvl="1">
              <a:buFont typeface="Wingdings" pitchFamily="2" charset="2"/>
              <a:buChar char="§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Computer-to-computer?</a:t>
            </a:r>
          </a:p>
          <a:p>
            <a:pPr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Three types (e.g. SSL):</a:t>
            </a:r>
          </a:p>
          <a:p>
            <a:pPr lvl="1">
              <a:buFont typeface="Wingdings" pitchFamily="2" charset="2"/>
              <a:buChar char="§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Client Authentication: server verifies client’s id</a:t>
            </a:r>
          </a:p>
          <a:p>
            <a:pPr lvl="1">
              <a:buFont typeface="Wingdings" pitchFamily="2" charset="2"/>
              <a:buChar char="§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Server Authentication: client verifies server’s id</a:t>
            </a:r>
          </a:p>
          <a:p>
            <a:pPr lvl="1">
              <a:buFont typeface="Wingdings" pitchFamily="2" charset="2"/>
              <a:buChar char="§"/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Mutual Authentication (Client &amp; Server)</a:t>
            </a:r>
          </a:p>
          <a:p>
            <a:pPr>
              <a:buFont typeface="Wingdings" pitchFamily="2" charset="2"/>
              <a:buChar char="q"/>
            </a:pP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Authenticated user is a “Principal”</a:t>
            </a:r>
            <a:endParaRPr lang="en-US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1.2 Authorization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Checking whether a user has permission to conduct some action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Identity vs. Authority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a “subject” (Alice) allowed to access an “object” (open a file)?</a:t>
            </a:r>
          </a:p>
          <a:p>
            <a:pPr>
              <a:buFont typeface="Wingdings" pitchFamily="2" charset="2"/>
              <a:buChar char="q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Access Control List: mechanism used by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many operating systems to determine whether users are authorized to conduct different actions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2514600"/>
            <a:ext cx="122872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Access control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Assumptions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System knows who the user is</a:t>
            </a:r>
          </a:p>
          <a:p>
            <a:pPr lvl="2"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Authentication via name and password, other credential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Access requests pass through gatekeeper (reference monitor)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System must not allow monitor to be bypassed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4552950"/>
            <a:ext cx="84582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1.2.1 Access Control Lists (ACLs)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Set of three-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tuples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&lt;User, Resource,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Priviledge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Specifies which users are 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allowed to access which 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resources with which privileges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Privileges can be assigned based on roles (e.g. admin)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029199" y="1905000"/>
          <a:ext cx="4114801" cy="1965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0492"/>
                <a:gridCol w="1433945"/>
                <a:gridCol w="1870364"/>
              </a:tblGrid>
              <a:tr h="685800">
                <a:tc>
                  <a:txBody>
                    <a:bodyPr/>
                    <a:lstStyle/>
                    <a:p>
                      <a:r>
                        <a:rPr lang="en-US" dirty="0" smtClean="0"/>
                        <a:t>User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Privilege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Alice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/home/Alice/*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Read, Write, Execute</a:t>
                      </a:r>
                      <a:endParaRPr lang="en-US" dirty="0"/>
                    </a:p>
                  </a:txBody>
                  <a:tcPr/>
                </a:tc>
              </a:tr>
              <a:tr h="534485">
                <a:tc>
                  <a:txBody>
                    <a:bodyPr/>
                    <a:lstStyle/>
                    <a:p>
                      <a:r>
                        <a:rPr lang="en-US" dirty="0" smtClean="0"/>
                        <a:t>Bob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/home/Bob/*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Read, Write, Execute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1.2.3. Bell-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LaPadula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Model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Classifications: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Top Secret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Secret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Confidential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Unclassified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 Rules/Properties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Simple property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*-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property </a:t>
            </a:r>
          </a:p>
          <a:p>
            <a:pPr lvl="1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confinement)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Tranquility property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1828800"/>
            <a:ext cx="57054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Bell-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LaPadula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Confidentiality Model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is it OK to release information?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Two Properties (with silly names)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Simple security property</a:t>
            </a:r>
          </a:p>
          <a:p>
            <a:pPr lvl="2">
              <a:buFont typeface="Wingdings" pitchFamily="2" charset="2"/>
              <a:buChar char="§"/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A subject S may read object O only if C(O) &lt;= C(S)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*-Property</a:t>
            </a:r>
          </a:p>
          <a:p>
            <a:pPr lvl="2">
              <a:buFont typeface="Wingdings" pitchFamily="2" charset="2"/>
              <a:buChar char="§"/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A subject S with read access to O may write object P only if C(O) &lt;=C(P)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words,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You may only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read at or below your classification and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only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write    </a:t>
            </a:r>
          </a:p>
          <a:p>
            <a:pPr lvl="1">
              <a:buNone/>
            </a:pP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     at or above your classification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Agenda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Seven Key Security Concepts: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Authentication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Authorization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Confidentiality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/ Message Integrity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Accountability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Availability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Non-Repudiation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System Example: Web Client-Server Interaction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1.3 Confidentiality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Goal: Keep the contents of communication or data on storage secret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 Alice and Bob want their communications to be secret from Eve</a:t>
            </a:r>
          </a:p>
          <a:p>
            <a:pPr>
              <a:buFont typeface="Wingdings" pitchFamily="2" charset="2"/>
              <a:buChar char="q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Key – a secret shared between Alice &amp; Bob 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Sometimes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accomplished with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Cryptography,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Steganography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Access Controls, Database Views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1.4 Message/Data Integrity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Data Integrity = No Corruption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Man in the middle attack: Has Mallory tampered with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message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that Alice sends to Bob?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Integrity Check: Add redundancy to data/messages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Techniques: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Hashing (MD5, SHA-1, …), Checksums (CRC…)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Message Authentication Codes (MACs)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Different From Confidentiality: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-&gt; B: “The value of x is 1” (not secret)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-&gt; M -&gt; B: “The value of x is 10000” (BAD)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-&gt; M -&gt; B: “The value of y is 1” (BAD)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1.5. Accountability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Able to determine the attacker or principal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Logging &amp; Audit Trails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Requirements: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Secure Time stamping (OS vs. Network)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integrity in logs &amp; audit trails, must not be able to change trails, or be able to detect changes to logs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Otherwise attacker can cover their tracks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1.6 Availability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Uptime, Free Storage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Ex. Dial tone availability, System downtime limit, Web server response time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Solutions: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 redundancy to remove single point of failure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Impose “limits” that legitimate users can use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Goal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DoS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(Denial of Service) attacks are to reduce availability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Malware used to send excessive traffic to victim site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Overwhelmed servers can’t process legitimate traffic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1.7 Non-Repudiation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Undeniability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a transaction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Alice wants to prove to Trent that she did communicate with Bob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Generate evidence / receipts (digitally signed statements)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Often not implemented in practice, credit-card companies become de facto third-party verifiers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 Concepts at Work (1)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79287"/>
            <a:ext cx="8229600" cy="3501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 Concepts at Work (2)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Availability: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DVD-Factory ensures its web site is running 24-7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Authentication:</a:t>
            </a: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Confidentiality: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Bob’s browser and DVD-Factory web server set up an encrypted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connection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200400"/>
            <a:ext cx="85344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 Concepts at Work (3)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Authorization: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DVD-Factory web site consults DB to check if Bob is authorized to order widgets on behalf of PCs-R-Us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Message / Data Integrity: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Checksums are sent as part of each TCP/IP packets exchanged (+ SSL uses MACs)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Accountability: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DVD-Factory logs that Bob placed an order for Sony DVD-R 1100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Non-Repudiation: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Typically not provided w/ web sites since trusted third party (TTP) required to complete transaction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1.1. Security Is Holistic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Physical Security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Technological Security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Application Security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Operating System Security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Network Security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Policies &amp; Procedures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 Three Required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1.1.1. Physical Security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Limit access to physical space to prevent asset theft and unauthorized entry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Protecting against information leakage and document theft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Ex: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Dumpster Diving – gathering </a:t>
            </a:r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sensitive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information by sifting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through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company’s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garbage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9350" y="3429000"/>
            <a:ext cx="291465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1.1.2. Technological Security (1)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(Application Security)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Web Server &amp; Browser Example</a:t>
            </a:r>
          </a:p>
          <a:p>
            <a:pPr>
              <a:buFont typeface="Wingdings" pitchFamily="2" charset="2"/>
              <a:buChar char="q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 flaws in identity verification process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Configure server correctly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local files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database content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Interpret data robustly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1905000"/>
            <a:ext cx="2590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1.1.2. Technological Security (2)</a:t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(OS &amp; Network Security)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Apps (e.g. servers) use OS for many functions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OS code likely contains vulnerabilities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Regularly download patches to eliminate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(e.g. Windows Update for critical patches)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Network Security: mitigate malicious traffic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Tools: Firewalls &amp; Intrusion Detection Systems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1.1.3. Policies &amp; Procedures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Ex: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Social engineering attack - taking advantage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unsuspecting employees (e.g. attacker gets employee to divulge his username &amp; password)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Guard sensitive corporate information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Employees need to be aware, be educated to be somewhat paranoid and vigilant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Security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Concepts/ 7-Security Goals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Authentication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Authorization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Confidentiality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 / Message Integrity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Accountability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Availability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Non-Repudiation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Archetypal Characters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Alice &amp; Bob – “good guys”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Eve – a “passive” eavesdropper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Mallory – an “active” eavesdropper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Trent – trusted by Alice &amp; Bob</a:t>
            </a:r>
          </a:p>
          <a:p>
            <a:pPr algn="just"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962400"/>
            <a:ext cx="8534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226</TotalTime>
  <Words>1219</Words>
  <Application>Microsoft Office PowerPoint</Application>
  <PresentationFormat>On-screen Show (4:3)</PresentationFormat>
  <Paragraphs>228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Flow</vt:lpstr>
      <vt:lpstr>Chapter Two</vt:lpstr>
      <vt:lpstr>Agenda</vt:lpstr>
      <vt:lpstr>1.1. Security Is Holistic</vt:lpstr>
      <vt:lpstr>1.1.1. Physical Security</vt:lpstr>
      <vt:lpstr>1.1.2. Technological Security (1) (Application Security)</vt:lpstr>
      <vt:lpstr>1.1.2. Technological Security (2) (OS &amp; Network Security)</vt:lpstr>
      <vt:lpstr>1.1.3. Policies &amp; Procedures</vt:lpstr>
      <vt:lpstr>Security Concepts/ 7-Security Goals</vt:lpstr>
      <vt:lpstr>Archetypal Characters</vt:lpstr>
      <vt:lpstr>1.1 Authentication</vt:lpstr>
      <vt:lpstr>1.1.1. Something you KNOW</vt:lpstr>
      <vt:lpstr>1.1.2. Something you HAVE</vt:lpstr>
      <vt:lpstr>1.1.3. Something you ARE</vt:lpstr>
      <vt:lpstr>1.1.4. Final Notes</vt:lpstr>
      <vt:lpstr>1.2 Authorization</vt:lpstr>
      <vt:lpstr>Access control</vt:lpstr>
      <vt:lpstr>1.2.1 Access Control Lists (ACLs)</vt:lpstr>
      <vt:lpstr>1.2.3. Bell-LaPadula Model</vt:lpstr>
      <vt:lpstr>Bell-LaPadula Confidentiality Model</vt:lpstr>
      <vt:lpstr>1.3 Confidentiality</vt:lpstr>
      <vt:lpstr>1.4 Message/Data Integrity</vt:lpstr>
      <vt:lpstr>1.5. Accountability</vt:lpstr>
      <vt:lpstr>1.6 Availability</vt:lpstr>
      <vt:lpstr>1.7 Non-Repudiation</vt:lpstr>
      <vt:lpstr>2 Concepts at Work (1)</vt:lpstr>
      <vt:lpstr>2 Concepts at Work (2)</vt:lpstr>
      <vt:lpstr>2 Concepts at Work (3)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Two</dc:title>
  <dc:creator>hp-6570b</dc:creator>
  <cp:lastModifiedBy>hp-6570b</cp:lastModifiedBy>
  <cp:revision>130</cp:revision>
  <dcterms:created xsi:type="dcterms:W3CDTF">2015-02-15T06:45:43Z</dcterms:created>
  <dcterms:modified xsi:type="dcterms:W3CDTF">2015-02-16T19:10:12Z</dcterms:modified>
</cp:coreProperties>
</file>