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3" r:id="rId28"/>
    <p:sldId id="29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BE662-2A50-436B-8CF0-7EFD7A4A79DC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2BF67-B676-46D2-A711-3D23AF4DE2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BE662-2A50-436B-8CF0-7EFD7A4A79DC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2BF67-B676-46D2-A711-3D23AF4DE2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BE662-2A50-436B-8CF0-7EFD7A4A79DC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2BF67-B676-46D2-A711-3D23AF4DE2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BE662-2A50-436B-8CF0-7EFD7A4A79DC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2BF67-B676-46D2-A711-3D23AF4DE2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BE662-2A50-436B-8CF0-7EFD7A4A79DC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2BF67-B676-46D2-A711-3D23AF4DE2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BE662-2A50-436B-8CF0-7EFD7A4A79DC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2BF67-B676-46D2-A711-3D23AF4DE2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BE662-2A50-436B-8CF0-7EFD7A4A79DC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2BF67-B676-46D2-A711-3D23AF4DE2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BE662-2A50-436B-8CF0-7EFD7A4A79DC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2BF67-B676-46D2-A711-3D23AF4DE2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BE662-2A50-436B-8CF0-7EFD7A4A79DC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2BF67-B676-46D2-A711-3D23AF4DE2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BE662-2A50-436B-8CF0-7EFD7A4A79DC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2BF67-B676-46D2-A711-3D23AF4DE2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BE662-2A50-436B-8CF0-7EFD7A4A79DC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832BF67-B676-46D2-A711-3D23AF4DE2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2BE662-2A50-436B-8CF0-7EFD7A4A79DC}" type="datetimeFigureOut">
              <a:rPr lang="en-US" smtClean="0"/>
              <a:pPr/>
              <a:t>2/20/2015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32BF67-B676-46D2-A711-3D23AF4DE22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eliver-me-izza.com/submit_order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eliver-me-pizza.com/submit_order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Chapter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Six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Client-State Manipulation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.1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Buying Pizza Example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40000"/>
          </a:blip>
          <a:srcRect/>
          <a:stretch>
            <a:fillRect/>
          </a:stretch>
        </p:blipFill>
        <p:spPr bwMode="auto">
          <a:xfrm>
            <a:off x="457200" y="2129211"/>
            <a:ext cx="8229600" cy="4001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.1.1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Attack Scenario (1)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40000"/>
          </a:blip>
          <a:srcRect/>
          <a:stretch>
            <a:fillRect/>
          </a:stretch>
        </p:blipFill>
        <p:spPr bwMode="auto">
          <a:xfrm>
            <a:off x="746609" y="1935163"/>
            <a:ext cx="7650781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.1.1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Attack Scenario (2)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0000"/>
          </a:blip>
          <a:srcRect/>
          <a:stretch>
            <a:fillRect/>
          </a:stretch>
        </p:blipFill>
        <p:spPr bwMode="auto">
          <a:xfrm>
            <a:off x="457200" y="1941158"/>
            <a:ext cx="8229600" cy="4377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.1.1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Attack Scenario (3)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98132"/>
            <a:ext cx="8229600" cy="3663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.1.1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Attack Scenario (4)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40000"/>
          </a:blip>
          <a:srcRect/>
          <a:stretch>
            <a:fillRect/>
          </a:stretch>
        </p:blipFill>
        <p:spPr bwMode="auto">
          <a:xfrm>
            <a:off x="480984" y="1935163"/>
            <a:ext cx="8182031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.1.1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Attack Scenario (5)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53088"/>
            <a:ext cx="8229600" cy="3953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.1.1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Attack Scenario (6)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Command-line tools to generate HTTP requests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curl or 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Wget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automates &amp; speeds up attack:</a:t>
            </a:r>
          </a:p>
          <a:p>
            <a:pPr lvl="2" algn="just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Curl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https://www.deliver-me-izza.com/submit_order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?price=0.01&amp;pay=yes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Even against POST, can specify 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params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as arguments to curl or 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wget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command</a:t>
            </a:r>
          </a:p>
          <a:p>
            <a:pPr lvl="2" algn="just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curl -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dprice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=0.01 -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dpay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=yes https://www.deliver-mepizza.com/submit_order</a:t>
            </a:r>
          </a:p>
          <a:p>
            <a:pPr lvl="2" algn="just">
              <a:buNone/>
            </a:pP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wget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--post-data 'price=0.01&amp;pay=yes https://www.deliver-me-pizza.com/submit_order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.1.2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Solution 1: Authoritative State Stays on Server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Server sends 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session-id to client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Server has table mapping session-ids to prices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Randomly generated (hard to guess) 128-bit id sent in hidden form field instead of the price.</a:t>
            </a:r>
          </a:p>
          <a:p>
            <a:pPr lvl="1" algn="just">
              <a:buNone/>
            </a:pP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&lt;input type="hidden" name="session-id“ value="3927a837e947df203784d309c8372b8e“&gt;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New Request</a:t>
            </a:r>
          </a:p>
          <a:p>
            <a:pPr algn="just">
              <a:buNone/>
            </a:pP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GET/</a:t>
            </a:r>
            <a:r>
              <a:rPr lang="en-US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submit_order?session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-id=3927a837e947df203784d309c8372b8e&amp;pay=yes HTTP/1.1</a:t>
            </a:r>
            <a:endParaRPr lang="en-US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dirty="0" smtClean="0"/>
              <a:t>.1.2</a:t>
            </a:r>
            <a:r>
              <a:rPr lang="en-US" dirty="0" smtClean="0"/>
              <a:t>. Solution 1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submit_order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script changes:</a:t>
            </a:r>
          </a:p>
          <a:p>
            <a:pPr lvl="1" algn="just">
              <a:buNone/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if (pay = yes) {</a:t>
            </a:r>
          </a:p>
          <a:p>
            <a:pPr lvl="2" algn="just">
              <a:buNone/>
            </a:pP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price = lookup(session-id); // in table</a:t>
            </a:r>
          </a:p>
          <a:p>
            <a:pPr lvl="2" algn="just">
              <a:buNone/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if (price != NULL) {</a:t>
            </a:r>
          </a:p>
          <a:p>
            <a:pPr lvl="2" algn="just">
              <a:buNone/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// same as before</a:t>
            </a:r>
          </a:p>
          <a:p>
            <a:pPr lvl="2" algn="just">
              <a:buNone/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 lvl="2" algn="just">
              <a:buNone/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else { // Cannot find session</a:t>
            </a:r>
          </a:p>
          <a:p>
            <a:pPr lvl="2" algn="just">
              <a:buNone/>
            </a:pPr>
            <a:r>
              <a:rPr lang="en-US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display_transaction_cancelled_page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();</a:t>
            </a:r>
          </a:p>
          <a:p>
            <a:pPr lvl="2" algn="just">
              <a:buNone/>
            </a:pPr>
            <a:r>
              <a:rPr lang="en-US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log_client_IP_and_info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(); }</a:t>
            </a:r>
          </a:p>
          <a:p>
            <a:pPr lvl="2" algn="just">
              <a:buNone/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} else {</a:t>
            </a:r>
          </a:p>
          <a:p>
            <a:pPr lvl="2" algn="just">
              <a:buNone/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// same no case</a:t>
            </a:r>
          </a:p>
          <a:p>
            <a:pPr lvl="1" algn="just">
              <a:buNone/>
            </a:pP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endParaRPr lang="en-US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.1.2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Session Management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128-bit session-id, </a:t>
            </a:r>
            <a:r>
              <a:rPr lang="en-US" sz="2500" i="1" dirty="0" smtClean="0">
                <a:latin typeface="Times New Roman" pitchFamily="18" charset="0"/>
                <a:cs typeface="Times New Roman" pitchFamily="18" charset="0"/>
              </a:rPr>
              <a:t>n = # of session-ids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Limit chance of correct guess to </a:t>
            </a:r>
            <a:r>
              <a:rPr lang="en-US" sz="2500" i="1" dirty="0" smtClean="0">
                <a:latin typeface="Times New Roman" pitchFamily="18" charset="0"/>
                <a:cs typeface="Times New Roman" pitchFamily="18" charset="0"/>
              </a:rPr>
              <a:t>n/2128.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Time-out idle session-ids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Clear expired session-ids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Session-id: hash random # &amp; IP address – harder to attack (also need to spoof IP)</a:t>
            </a:r>
          </a:p>
          <a:p>
            <a:pPr algn="just">
              <a:buFont typeface="Wingdings" pitchFamily="2" charset="2"/>
              <a:buChar char="q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Con: server requires DB lookup for each request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Performance bottleneck – possible </a:t>
            </a: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DoS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from attackers sending random session-ids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Distribute DB, load balance requests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Sessions ID can be stolen if transmitted in the clear</a:t>
            </a:r>
            <a:endParaRPr lang="en-US" sz="2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Agenda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Web application – collection of programs used by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server to reply to client (browser) requests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Often accept user input: don’t trust, validate!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HTTP is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stateless, servers don’t keep state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conduct transactions, web apps have state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State info may be sent to client who echoes it back in future requests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 Exploit: “Hidden” parameters in HTML are not really hidden, can be manipulated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.1.3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Solution 2: Signed State To Client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Keep Server stateless, attach a signature to state and send to client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Can detect tampering through MACs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Sign whole transaction (based on all parameters)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1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Security based on secret key known only to server</a:t>
            </a:r>
          </a:p>
          <a:p>
            <a:pPr algn="just">
              <a:buNone/>
            </a:pPr>
            <a:r>
              <a:rPr lang="en-US" sz="21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&lt;input type="hidden" name="item-id" value="1384634"&gt;</a:t>
            </a:r>
          </a:p>
          <a:p>
            <a:pPr algn="just">
              <a:buNone/>
            </a:pPr>
            <a:r>
              <a:rPr lang="en-US" sz="21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&lt;input type="hidden" name="qty" value="1"&gt;</a:t>
            </a:r>
          </a:p>
          <a:p>
            <a:pPr algn="just">
              <a:buNone/>
            </a:pPr>
            <a:r>
              <a:rPr lang="en-US" sz="21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&lt;input type="hidden" name="address" value="123 Main St, Stanford, CA"&gt;</a:t>
            </a:r>
          </a:p>
          <a:p>
            <a:pPr algn="just">
              <a:buNone/>
            </a:pPr>
            <a:r>
              <a:rPr lang="en-US" sz="21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&lt;input type="hidden" name="</a:t>
            </a:r>
            <a:r>
              <a:rPr lang="en-US" sz="21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credit_card_no</a:t>
            </a:r>
            <a:r>
              <a:rPr lang="en-US" sz="21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" value="5555 1234 4321 9876"&gt;</a:t>
            </a:r>
          </a:p>
          <a:p>
            <a:pPr algn="just">
              <a:buNone/>
            </a:pPr>
            <a:r>
              <a:rPr lang="en-US" sz="21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&lt;input type="hidden" name="</a:t>
            </a:r>
            <a:r>
              <a:rPr lang="en-US" sz="21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exp_date</a:t>
            </a:r>
            <a:r>
              <a:rPr lang="en-US" sz="21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" value="1/2012"&gt;</a:t>
            </a:r>
          </a:p>
          <a:p>
            <a:pPr algn="just">
              <a:buNone/>
            </a:pPr>
            <a:r>
              <a:rPr lang="en-US" sz="21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&lt;input type="hidden" name="price" value="5.50"&gt;</a:t>
            </a:r>
          </a:p>
          <a:p>
            <a:pPr algn="just">
              <a:buNone/>
            </a:pPr>
            <a:r>
              <a:rPr lang="en-US" sz="2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&lt;input type="hidden" name="signature“ </a:t>
            </a:r>
          </a:p>
          <a:p>
            <a:pPr algn="just">
              <a:buNone/>
            </a:pPr>
            <a:r>
              <a:rPr lang="en-US" sz="2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value="a2a30984f302c843284e9372438b33d2"&gt;</a:t>
            </a:r>
            <a:endParaRPr lang="en-US" sz="21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.1.3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Solution 2 Analysis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Changes in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submit_order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script:</a:t>
            </a:r>
          </a:p>
          <a:p>
            <a:pPr lvl="1" algn="just">
              <a:buNone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if (pay = yes) {</a:t>
            </a:r>
          </a:p>
          <a:p>
            <a:pPr lvl="1" algn="just">
              <a:buNone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// Aggregate transaction state parameters</a:t>
            </a:r>
          </a:p>
          <a:p>
            <a:pPr lvl="1" algn="just">
              <a:buNone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// Note: | is concatenation operator, # a delimiter.</a:t>
            </a:r>
          </a:p>
          <a:p>
            <a:pPr lvl="1" algn="just">
              <a:buNone/>
            </a:pP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state = item-id | # | qty | # | address | # |</a:t>
            </a:r>
          </a:p>
          <a:p>
            <a:pPr lvl="1" algn="just">
              <a:buNone/>
            </a:pP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credit_card_no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| # |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exp_date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| # | price;</a:t>
            </a:r>
          </a:p>
          <a:p>
            <a:pPr lvl="1" algn="just">
              <a:buNone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//Compute message authentication code with server key K.</a:t>
            </a:r>
          </a:p>
          <a:p>
            <a:pPr lvl="1" algn="just">
              <a:buNone/>
            </a:pP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signature_check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MAC(K, state);</a:t>
            </a:r>
          </a:p>
          <a:p>
            <a:pPr lvl="1" algn="just">
              <a:buNone/>
            </a:pP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if (signature == </a:t>
            </a:r>
            <a:r>
              <a:rPr 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signature_check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 { // proceed normally }</a:t>
            </a:r>
          </a:p>
          <a:p>
            <a:pPr lvl="1" algn="just">
              <a:buNone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else { // Invalid signature: cancel &amp; log }</a:t>
            </a:r>
          </a:p>
          <a:p>
            <a:pPr lvl="1" algn="just">
              <a:buNone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} else { // no pay – cancel}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Can detect tampered state </a:t>
            </a:r>
            <a:r>
              <a:rPr lang="en-US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vars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from invalid signature</a:t>
            </a:r>
          </a:p>
          <a:p>
            <a:pPr algn="just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Results in a performance hit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Compute MACs when processing HTTP requests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Stream state info to client -&gt; extra bandwidth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.2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Other Problems with GET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GET: form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params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(e.g. session-id) leak in URL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Could anchor these links in lieu of hidden form fields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Alice sends Meg URL in e-mail, Meg follows it &amp; continues transaction w/o Alice’s consent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Referers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can leak through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outlinks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&lt;a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href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="http://www.grocery-store-site.com/"&gt; link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Sends request: GET / HTTP/1.1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Referer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https://www.deliver-me-pizza.com/submit_order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? session-id=3927a837e947df203784d309c8372b8e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Session-id leaked to grocery-store-site’s logs!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.3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Cookies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Cookie - piece of state maintained by client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Server gives cookie to client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Client returns cookie to server in HTTP requests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Ex: session-id in cookie in lieu of hidden form field</a:t>
            </a:r>
          </a:p>
          <a:p>
            <a:pPr algn="just"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 pitchFamily="18" charset="0"/>
              </a:rPr>
              <a:t>HTTP/1.1 200 OK</a:t>
            </a:r>
          </a:p>
          <a:p>
            <a:pPr algn="just"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 pitchFamily="18" charset="0"/>
              </a:rPr>
              <a:t>Set-Cookie: session-id=3927a837e947df203784d309c8372b8e;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 pitchFamily="18" charset="0"/>
              </a:rPr>
              <a:t>secure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Secure dictates using SSL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Browser Replies:</a:t>
            </a:r>
          </a:p>
          <a:p>
            <a:pPr algn="just"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GET /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submit_order?pay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=yes  HTTP/1.1</a:t>
            </a:r>
          </a:p>
          <a:p>
            <a:pPr algn="just">
              <a:buNone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Cookie: session-id=3927a837e947df203784d309c8372b8e</a:t>
            </a:r>
          </a:p>
          <a:p>
            <a:pPr algn="just">
              <a:buFont typeface="Wingdings" pitchFamily="2" charset="2"/>
              <a:buChar char="q"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Store info across sessions?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Cookies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cookie is a file created by an Internet site to store information on your computer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9" y="3581399"/>
            <a:ext cx="6824662" cy="281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05850" y="1905000"/>
            <a:ext cx="4381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Browser Cookie Management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Cookie Ownership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Once a cookie is saved on your computer, only the Web site that created the cookie can read it</a:t>
            </a:r>
          </a:p>
          <a:p>
            <a:pPr algn="just">
              <a:buFont typeface="Wingdings" pitchFamily="2" charset="2"/>
              <a:buChar char="q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Variations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Temporary cookies</a:t>
            </a:r>
          </a:p>
          <a:p>
            <a:pPr lvl="2" algn="just">
              <a:buFont typeface="Wingdings" pitchFamily="2" charset="2"/>
              <a:buChar char="q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Stored until you quit your browser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Persistent cookies</a:t>
            </a:r>
          </a:p>
          <a:p>
            <a:pPr lvl="2" algn="just">
              <a:buFont typeface="Wingdings" pitchFamily="2" charset="2"/>
              <a:buChar char="q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Remain until deleted or expire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Third-party cookies</a:t>
            </a:r>
          </a:p>
          <a:p>
            <a:pPr lvl="2" algn="just">
              <a:buFont typeface="Wingdings" pitchFamily="2" charset="2"/>
              <a:buChar char="q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Originates on or sent to another Web site</a:t>
            </a:r>
            <a:endParaRPr lang="en-US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Third-Party Cookies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Example: browsing the Yahoo! Website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Yahoo! sends most of the advertisements you see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However, they also allow … third-party ad servers … to serve advertisements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Because your web browser must request these … from the ad network web site, these companies can send their own cookies to your cookie file ...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Popular ad servers use this cookie to track your actions around the web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Opting Out of Third-Party Ad Servers</a:t>
            </a:r>
          </a:p>
          <a:p>
            <a:pPr lvl="2" algn="just">
              <a:buFont typeface="Wingdings" pitchFamily="2" charset="2"/>
              <a:buChar char="q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“If you want to prevent a third-party ad server from sending and reading cookies on your computer, currently you must visit each ad network's web site individually and opt out (if they offer this capability).”</a:t>
            </a:r>
            <a:endParaRPr lang="en-US" sz="2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.4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JavaScript (1)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40000"/>
          </a:blip>
          <a:srcRect/>
          <a:stretch>
            <a:fillRect/>
          </a:stretch>
        </p:blipFill>
        <p:spPr bwMode="auto">
          <a:xfrm>
            <a:off x="457200" y="1953261"/>
            <a:ext cx="8229600" cy="435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.4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JavaScript (2)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Evil user can just delete JavaScript code, substitute desired parameters &amp; submit!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Could also just submit request &amp; bypass JavaScript</a:t>
            </a:r>
          </a:p>
          <a:p>
            <a:pPr lvl="1" algn="just">
              <a:buNone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 pitchFamily="18" charset="0"/>
              </a:rPr>
              <a:t>GET /</a:t>
            </a:r>
            <a:r>
              <a:rPr lang="en-US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 pitchFamily="18" charset="0"/>
              </a:rPr>
              <a:t>submit_order?qty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 pitchFamily="18" charset="0"/>
              </a:rPr>
              <a:t>=1000&amp;price=0&amp;Order=Pay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Warning: data validation or computations done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by JavaScript cannot be trusted by server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Attacker may alter script in HTML code to modify computations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Must be redone on server to verify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Browser and Network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Browser sends requests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May reveal private info (in forms, cookies)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Browser receives information, code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May corrupt state by running unsafe code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Interaction susceptible to network attacks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Consider network security later </a:t>
            </a:r>
          </a:p>
          <a:p>
            <a:pPr lvl="1"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in the course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-40000"/>
          </a:blip>
          <a:srcRect/>
          <a:stretch>
            <a:fillRect/>
          </a:stretch>
        </p:blipFill>
        <p:spPr bwMode="auto">
          <a:xfrm>
            <a:off x="5257800" y="4343400"/>
            <a:ext cx="3886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HyperText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Transfer Protocol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Used to request and return data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Methods: GET, POST, HEAD, …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Stateless request/response protocol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Each request is independent of previous requests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Statelessness has a significant impact on design and implementation of applications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Evolution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HTTP 1.0: simple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HTTP 1.1: more complex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HTTP Request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83262"/>
            <a:ext cx="8229600" cy="349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HTTP Response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31480"/>
            <a:ext cx="8229600" cy="3596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HTTP Server Status Codes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981200"/>
            <a:ext cx="381354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133600"/>
            <a:ext cx="41148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.1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 Pizza Delivery Web Site Example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Web app for delivering pizza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Online order form: order.html – say user buys one pizza @ $5.50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Confirmation form: generated by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confirm_order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script, asks user to verify purchase, price is sent as hidden form field</a:t>
            </a:r>
          </a:p>
          <a:p>
            <a:pPr lvl="1"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Fulfillment: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submit_order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script handles user’s order received as GET request from confirmation form (pay &amp; price variables embedded as parameters in URL)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it-IT" sz="3600" dirty="0" smtClean="0">
                <a:latin typeface="Times New Roman" pitchFamily="18" charset="0"/>
                <a:cs typeface="Times New Roman" pitchFamily="18" charset="0"/>
              </a:rPr>
              <a:t>.1</a:t>
            </a:r>
            <a:r>
              <a:rPr lang="it-IT" sz="3600" dirty="0" smtClean="0">
                <a:latin typeface="Times New Roman" pitchFamily="18" charset="0"/>
                <a:cs typeface="Times New Roman" pitchFamily="18" charset="0"/>
              </a:rPr>
              <a:t>. Pizza Web Site Code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40000"/>
          </a:blip>
          <a:srcRect/>
          <a:stretch>
            <a:fillRect/>
          </a:stretch>
        </p:blipFill>
        <p:spPr bwMode="auto">
          <a:xfrm>
            <a:off x="811035" y="1935163"/>
            <a:ext cx="7521929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207</TotalTime>
  <Words>1220</Words>
  <Application>Microsoft Office PowerPoint</Application>
  <PresentationFormat>On-screen Show (4:3)</PresentationFormat>
  <Paragraphs>155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Flow</vt:lpstr>
      <vt:lpstr>Chapter Six</vt:lpstr>
      <vt:lpstr>Agenda</vt:lpstr>
      <vt:lpstr>Browser and Network</vt:lpstr>
      <vt:lpstr>HyperText Transfer Protocol</vt:lpstr>
      <vt:lpstr>HTTP Request</vt:lpstr>
      <vt:lpstr>HTTP Response</vt:lpstr>
      <vt:lpstr>HTTP Server Status Codes</vt:lpstr>
      <vt:lpstr>6.1. Pizza Delivery Web Site Example</vt:lpstr>
      <vt:lpstr>6.1. Pizza Web Site Code</vt:lpstr>
      <vt:lpstr>6.1. Buying Pizza Example</vt:lpstr>
      <vt:lpstr>6.1.1. Attack Scenario (1)</vt:lpstr>
      <vt:lpstr>6.1.1. Attack Scenario (2)</vt:lpstr>
      <vt:lpstr>6.1.1. Attack Scenario (3)</vt:lpstr>
      <vt:lpstr>6.1.1. Attack Scenario (4)</vt:lpstr>
      <vt:lpstr>6.1.1. Attack Scenario (5)</vt:lpstr>
      <vt:lpstr>6.1.1. Attack Scenario (6)</vt:lpstr>
      <vt:lpstr>6.1.2. Solution 1: Authoritative State Stays on Server</vt:lpstr>
      <vt:lpstr>6.1.2. Solution 1 Changes</vt:lpstr>
      <vt:lpstr>6.1.2. Session Management</vt:lpstr>
      <vt:lpstr>6.1.3. Solution 2: Signed State To Client</vt:lpstr>
      <vt:lpstr>6.1.3. Solution 2 Analysis</vt:lpstr>
      <vt:lpstr>6.2. Other Problems with GET</vt:lpstr>
      <vt:lpstr>6.3. Cookies</vt:lpstr>
      <vt:lpstr>Store info across sessions?</vt:lpstr>
      <vt:lpstr>Browser Cookie Management</vt:lpstr>
      <vt:lpstr>Third-Party Cookies</vt:lpstr>
      <vt:lpstr>6.4. JavaScript (1)</vt:lpstr>
      <vt:lpstr>6.4. JavaScript (2)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Four</dc:title>
  <dc:creator>hp-6570b</dc:creator>
  <cp:lastModifiedBy>hp-6570b</cp:lastModifiedBy>
  <cp:revision>106</cp:revision>
  <dcterms:created xsi:type="dcterms:W3CDTF">2015-02-19T11:26:56Z</dcterms:created>
  <dcterms:modified xsi:type="dcterms:W3CDTF">2015-02-20T05:34:42Z</dcterms:modified>
</cp:coreProperties>
</file>