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8" r:id="rId4"/>
    <p:sldId id="298" r:id="rId5"/>
    <p:sldId id="259" r:id="rId6"/>
    <p:sldId id="261" r:id="rId7"/>
    <p:sldId id="305" r:id="rId8"/>
    <p:sldId id="265" r:id="rId9"/>
    <p:sldId id="266" r:id="rId10"/>
    <p:sldId id="267" r:id="rId11"/>
    <p:sldId id="300" r:id="rId12"/>
    <p:sldId id="269" r:id="rId13"/>
    <p:sldId id="270" r:id="rId14"/>
    <p:sldId id="271" r:id="rId15"/>
    <p:sldId id="272" r:id="rId16"/>
    <p:sldId id="273" r:id="rId17"/>
    <p:sldId id="274" r:id="rId18"/>
    <p:sldId id="290" r:id="rId19"/>
    <p:sldId id="291" r:id="rId20"/>
    <p:sldId id="306" r:id="rId21"/>
    <p:sldId id="275" r:id="rId22"/>
    <p:sldId id="276" r:id="rId23"/>
    <p:sldId id="295" r:id="rId24"/>
    <p:sldId id="296" r:id="rId25"/>
    <p:sldId id="302" r:id="rId26"/>
    <p:sldId id="294" r:id="rId27"/>
    <p:sldId id="308" r:id="rId28"/>
    <p:sldId id="284" r:id="rId29"/>
    <p:sldId id="304" r:id="rId30"/>
    <p:sldId id="285" r:id="rId31"/>
    <p:sldId id="303" r:id="rId32"/>
    <p:sldId id="297" r:id="rId33"/>
    <p:sldId id="309" r:id="rId34"/>
    <p:sldId id="310" r:id="rId35"/>
    <p:sldId id="312" r:id="rId36"/>
    <p:sldId id="313" r:id="rId37"/>
    <p:sldId id="314" r:id="rId38"/>
    <p:sldId id="348" r:id="rId39"/>
    <p:sldId id="339" r:id="rId40"/>
    <p:sldId id="340" r:id="rId41"/>
    <p:sldId id="342" r:id="rId42"/>
    <p:sldId id="315" r:id="rId43"/>
    <p:sldId id="346" r:id="rId44"/>
    <p:sldId id="316" r:id="rId45"/>
    <p:sldId id="318" r:id="rId46"/>
    <p:sldId id="349" r:id="rId47"/>
    <p:sldId id="344" r:id="rId48"/>
    <p:sldId id="319" r:id="rId49"/>
    <p:sldId id="320"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34DE79-91E1-489D-934C-06264296974C}"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390362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4DE79-91E1-489D-934C-06264296974C}"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91137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4DE79-91E1-489D-934C-06264296974C}"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2164982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2C155B-422D-4854-9362-6CFDC31BE510}"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8540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17D7F-7A26-4121-8893-3FDEC1C61DBD}"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537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D27C3-C0F6-46DB-B1F4-960AE829C06E}"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2847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E3ECA2-D627-476B-BA24-6C932E29389B}" type="datetime1">
              <a:rPr lang="en-US" smtClean="0">
                <a:solidFill>
                  <a:prstClr val="black">
                    <a:tint val="75000"/>
                  </a:prstClr>
                </a:solidFill>
              </a:rPr>
              <a:pPr/>
              <a:t>3/21/2020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819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C0161C-CF4C-46BE-891A-74BA2D3CB7E1}" type="datetime1">
              <a:rPr lang="en-US" smtClean="0">
                <a:solidFill>
                  <a:prstClr val="black">
                    <a:tint val="75000"/>
                  </a:prstClr>
                </a:solidFill>
              </a:rPr>
              <a:pPr/>
              <a:t>3/21/2020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368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86BC5-EBF4-42B4-9860-2F60DE5106F5}" type="datetime1">
              <a:rPr lang="en-US" smtClean="0">
                <a:solidFill>
                  <a:prstClr val="black">
                    <a:tint val="75000"/>
                  </a:prstClr>
                </a:solidFill>
              </a:rPr>
              <a:pPr/>
              <a:t>3/21/2020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1211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184FC-E619-41D0-92AE-B59DA6483F14}" type="datetime1">
              <a:rPr lang="en-US" smtClean="0">
                <a:solidFill>
                  <a:prstClr val="black">
                    <a:tint val="75000"/>
                  </a:prstClr>
                </a:solidFill>
              </a:rPr>
              <a:pPr/>
              <a:t>3/21/2020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8480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B0923-5536-435D-901B-C5DB7F400503}" type="datetime1">
              <a:rPr lang="en-US" smtClean="0">
                <a:solidFill>
                  <a:prstClr val="black">
                    <a:tint val="75000"/>
                  </a:prstClr>
                </a:solidFill>
              </a:rPr>
              <a:pPr/>
              <a:t>3/21/2020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943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34DE79-91E1-489D-934C-06264296974C}"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16366256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D2350-E50D-476F-A0F8-38344C271C6C}" type="datetime1">
              <a:rPr lang="en-US" smtClean="0">
                <a:solidFill>
                  <a:prstClr val="black">
                    <a:tint val="75000"/>
                  </a:prstClr>
                </a:solidFill>
              </a:rPr>
              <a:pPr/>
              <a:t>3/21/2020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91185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B0D290-5539-4902-9B6C-D15040AF4030}"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2706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6923E-EC53-4D53-9FB0-22FC932AC9B1}"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779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34DE79-91E1-489D-934C-06264296974C}"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332832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34DE79-91E1-489D-934C-06264296974C}"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102636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34DE79-91E1-489D-934C-06264296974C}"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263469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34DE79-91E1-489D-934C-06264296974C}"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204798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4DE79-91E1-489D-934C-06264296974C}"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195694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4DE79-91E1-489D-934C-06264296974C}"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277337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34DE79-91E1-489D-934C-06264296974C}"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8020A-05DD-4276-AB68-932FE17A3BB3}" type="slidenum">
              <a:rPr lang="en-US" smtClean="0"/>
              <a:t>‹#›</a:t>
            </a:fld>
            <a:endParaRPr lang="en-US"/>
          </a:p>
        </p:txBody>
      </p:sp>
    </p:spTree>
    <p:extLst>
      <p:ext uri="{BB962C8B-B14F-4D97-AF65-F5344CB8AC3E}">
        <p14:creationId xmlns:p14="http://schemas.microsoft.com/office/powerpoint/2010/main" val="318240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4DE79-91E1-489D-934C-06264296974C}" type="datetimeFigureOut">
              <a:rPr lang="en-US" smtClean="0"/>
              <a:t>3/21/2020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8020A-05DD-4276-AB68-932FE17A3BB3}" type="slidenum">
              <a:rPr lang="en-US" smtClean="0"/>
              <a:t>‹#›</a:t>
            </a:fld>
            <a:endParaRPr lang="en-US"/>
          </a:p>
        </p:txBody>
      </p:sp>
    </p:spTree>
    <p:extLst>
      <p:ext uri="{BB962C8B-B14F-4D97-AF65-F5344CB8AC3E}">
        <p14:creationId xmlns:p14="http://schemas.microsoft.com/office/powerpoint/2010/main" val="130720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60C18-F101-4337-9804-31E60A15543F}" type="datetime1">
              <a:rPr lang="en-US" smtClean="0">
                <a:solidFill>
                  <a:prstClr val="black">
                    <a:tint val="75000"/>
                  </a:prstClr>
                </a:solidFill>
              </a:rPr>
              <a:pPr/>
              <a:t>3/21/2020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4E1EC-2C87-499E-81BE-922198B46C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922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324600"/>
          </a:xfrm>
        </p:spPr>
        <p:txBody>
          <a:bodyPr>
            <a:normAutofit/>
          </a:bodyPr>
          <a:lstStyle/>
          <a:p>
            <a:pPr>
              <a:buNone/>
            </a:pPr>
            <a:endParaRPr lang="en-US" sz="2800" dirty="0" smtClean="0">
              <a:latin typeface="Times New Roman" pitchFamily="18" charset="0"/>
              <a:cs typeface="Times New Roman" pitchFamily="18" charset="0"/>
            </a:endParaRPr>
          </a:p>
          <a:p>
            <a:r>
              <a:rPr lang="en-US" sz="2800" dirty="0" smtClean="0">
                <a:solidFill>
                  <a:schemeClr val="tx2">
                    <a:lumMod val="60000"/>
                    <a:lumOff val="40000"/>
                  </a:schemeClr>
                </a:solidFill>
                <a:latin typeface="Times New Roman" pitchFamily="18" charset="0"/>
                <a:cs typeface="Times New Roman" pitchFamily="18" charset="0"/>
              </a:rPr>
              <a:t>Module Name:  </a:t>
            </a:r>
            <a:r>
              <a:rPr lang="en-GB" sz="2800" dirty="0">
                <a:latin typeface="Times New Roman" pitchFamily="18" charset="0"/>
                <a:ea typeface="Calibri"/>
                <a:cs typeface="Times New Roman" pitchFamily="18" charset="0"/>
              </a:rPr>
              <a:t>Land Governance, Land Policy and Land Tenure </a:t>
            </a:r>
            <a:endParaRPr lang="en-US" sz="2800" dirty="0" smtClean="0">
              <a:solidFill>
                <a:srgbClr val="C00000"/>
              </a:solidFill>
              <a:latin typeface="Times New Roman" pitchFamily="18" charset="0"/>
              <a:cs typeface="Times New Roman" pitchFamily="18" charset="0"/>
            </a:endParaRPr>
          </a:p>
          <a:p>
            <a:r>
              <a:rPr lang="en-US" sz="2800" dirty="0" smtClean="0">
                <a:solidFill>
                  <a:schemeClr val="tx2">
                    <a:lumMod val="60000"/>
                    <a:lumOff val="40000"/>
                  </a:schemeClr>
                </a:solidFill>
                <a:latin typeface="Times New Roman" pitchFamily="18" charset="0"/>
                <a:cs typeface="Times New Roman" pitchFamily="18" charset="0"/>
              </a:rPr>
              <a:t>Module Number</a:t>
            </a:r>
            <a:r>
              <a:rPr lang="en-US" sz="2800" dirty="0" smtClean="0">
                <a:latin typeface="Times New Roman" pitchFamily="18" charset="0"/>
                <a:cs typeface="Times New Roman" pitchFamily="18" charset="0"/>
              </a:rPr>
              <a:t> :  11</a:t>
            </a:r>
          </a:p>
          <a:p>
            <a:r>
              <a:rPr lang="en-US" sz="2800" dirty="0" smtClean="0">
                <a:solidFill>
                  <a:schemeClr val="tx2">
                    <a:lumMod val="60000"/>
                    <a:lumOff val="40000"/>
                  </a:schemeClr>
                </a:solidFill>
                <a:latin typeface="Times New Roman" pitchFamily="18" charset="0"/>
                <a:cs typeface="Times New Roman" pitchFamily="18" charset="0"/>
              </a:rPr>
              <a:t>Course Title </a:t>
            </a:r>
            <a:r>
              <a:rPr lang="en-US" sz="2800" dirty="0" smtClean="0">
                <a:latin typeface="Times New Roman" pitchFamily="18" charset="0"/>
                <a:cs typeface="Times New Roman" pitchFamily="18" charset="0"/>
              </a:rPr>
              <a:t>:</a:t>
            </a:r>
            <a:r>
              <a:rPr lang="en-US" sz="2800" dirty="0" smtClean="0">
                <a:solidFill>
                  <a:srgbClr val="C0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Land Tenure </a:t>
            </a:r>
          </a:p>
          <a:p>
            <a:r>
              <a:rPr lang="en-US" sz="2800" dirty="0" smtClean="0">
                <a:solidFill>
                  <a:schemeClr val="tx2">
                    <a:lumMod val="60000"/>
                    <a:lumOff val="40000"/>
                  </a:schemeClr>
                </a:solidFill>
                <a:latin typeface="Times New Roman" pitchFamily="18" charset="0"/>
                <a:cs typeface="Times New Roman" pitchFamily="18" charset="0"/>
              </a:rPr>
              <a:t>Course Code</a:t>
            </a:r>
            <a:r>
              <a:rPr lang="en-US" sz="2800" dirty="0" smtClean="0">
                <a:latin typeface="Times New Roman" pitchFamily="18" charset="0"/>
                <a:cs typeface="Times New Roman" pitchFamily="18" charset="0"/>
              </a:rPr>
              <a:t>:  </a:t>
            </a:r>
            <a:r>
              <a:rPr lang="en-US" sz="2800" dirty="0" smtClean="0">
                <a:solidFill>
                  <a:srgbClr val="C00000"/>
                </a:solidFill>
                <a:latin typeface="Times New Roman" pitchFamily="18" charset="0"/>
                <a:cs typeface="Times New Roman" pitchFamily="18" charset="0"/>
              </a:rPr>
              <a:t>      </a:t>
            </a:r>
            <a:r>
              <a:rPr lang="en-GB" sz="2800" dirty="0" smtClean="0">
                <a:latin typeface="Times New Roman" pitchFamily="18" charset="0"/>
                <a:ea typeface="Calibri"/>
                <a:cs typeface="Times New Roman" pitchFamily="18" charset="0"/>
              </a:rPr>
              <a:t>LaAd4112</a:t>
            </a:r>
          </a:p>
          <a:p>
            <a:r>
              <a:rPr lang="en-US" sz="2800" dirty="0" smtClean="0">
                <a:solidFill>
                  <a:schemeClr val="tx2">
                    <a:lumMod val="60000"/>
                    <a:lumOff val="40000"/>
                  </a:schemeClr>
                </a:solidFill>
                <a:latin typeface="Times New Roman" pitchFamily="18" charset="0"/>
                <a:cs typeface="Times New Roman" pitchFamily="18" charset="0"/>
              </a:rPr>
              <a:t>Credit Hours:        </a:t>
            </a:r>
            <a:r>
              <a:rPr lang="en-US" sz="2800" dirty="0" smtClean="0">
                <a:latin typeface="Times New Roman" pitchFamily="18" charset="0"/>
                <a:cs typeface="Times New Roman" pitchFamily="18" charset="0"/>
              </a:rPr>
              <a:t>3</a:t>
            </a:r>
          </a:p>
          <a:p>
            <a:pPr>
              <a:buNone/>
            </a:pPr>
            <a:r>
              <a:rPr lang="en-US" sz="2800" dirty="0" smtClean="0">
                <a:latin typeface="Times New Roman" pitchFamily="18" charset="0"/>
                <a:cs typeface="Times New Roman" pitchFamily="18" charset="0"/>
              </a:rPr>
              <a:t>        </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By:   Takele Abebe.</a:t>
            </a:r>
          </a:p>
          <a:p>
            <a:pPr>
              <a:buNone/>
            </a:pPr>
            <a:r>
              <a:rPr lang="en-US" sz="2800" dirty="0" smtClean="0">
                <a:latin typeface="Times New Roman" pitchFamily="18" charset="0"/>
                <a:cs typeface="Times New Roman" pitchFamily="18" charset="0"/>
              </a:rPr>
              <a:t>                                     March, 2012 E.C </a:t>
            </a:r>
          </a:p>
        </p:txBody>
      </p:sp>
      <p:sp>
        <p:nvSpPr>
          <p:cNvPr id="4" name="Slide Number Placeholder 3"/>
          <p:cNvSpPr>
            <a:spLocks noGrp="1"/>
          </p:cNvSpPr>
          <p:nvPr>
            <p:ph type="sldNum" sz="quarter" idx="12"/>
          </p:nvPr>
        </p:nvSpPr>
        <p:spPr/>
        <p:txBody>
          <a:bodyPr/>
          <a:lstStyle/>
          <a:p>
            <a:fld id="{2D04E1EC-2C87-499E-81BE-922198B46C2D}"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299478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562600"/>
          </a:xfrm>
        </p:spPr>
        <p:txBody>
          <a:bodyPr>
            <a:normAutofit/>
          </a:bodyPr>
          <a:lstStyle/>
          <a:p>
            <a:pPr marL="27432" indent="0" algn="just">
              <a:spcBef>
                <a:spcPts val="600"/>
              </a:spcBef>
              <a:buClr>
                <a:srgbClr val="3891A7"/>
              </a:buClr>
              <a:buSzPct val="80000"/>
              <a:buNone/>
            </a:pPr>
            <a:r>
              <a:rPr lang="en-US" sz="2400" b="1" dirty="0">
                <a:solidFill>
                  <a:srgbClr val="4F271C">
                    <a:shade val="30000"/>
                    <a:satMod val="150000"/>
                  </a:srgbClr>
                </a:solidFill>
                <a:latin typeface="Times New Roman" pitchFamily="18" charset="0"/>
                <a:cs typeface="Times New Roman" pitchFamily="18" charset="0"/>
              </a:rPr>
              <a:t>4. Open </a:t>
            </a:r>
            <a:r>
              <a:rPr lang="en-US" sz="2400" b="1" dirty="0" smtClean="0">
                <a:solidFill>
                  <a:srgbClr val="4F271C">
                    <a:shade val="30000"/>
                    <a:satMod val="150000"/>
                  </a:srgbClr>
                </a:solidFill>
                <a:latin typeface="Times New Roman" pitchFamily="18" charset="0"/>
                <a:cs typeface="Times New Roman" pitchFamily="18" charset="0"/>
              </a:rPr>
              <a:t>access</a:t>
            </a:r>
            <a:r>
              <a:rPr lang="en-US" sz="2400" dirty="0">
                <a:solidFill>
                  <a:srgbClr val="4F271C">
                    <a:shade val="30000"/>
                    <a:satMod val="150000"/>
                  </a:srgbClr>
                </a:solidFill>
                <a:latin typeface="Times New Roman" pitchFamily="18" charset="0"/>
                <a:cs typeface="Times New Roman" pitchFamily="18" charset="0"/>
              </a:rPr>
              <a:t> </a:t>
            </a:r>
            <a:r>
              <a:rPr lang="en-US" sz="2400" b="1" dirty="0">
                <a:solidFill>
                  <a:srgbClr val="4F271C">
                    <a:shade val="30000"/>
                    <a:satMod val="150000"/>
                  </a:srgbClr>
                </a:solidFill>
                <a:latin typeface="Times New Roman" pitchFamily="18" charset="0"/>
                <a:cs typeface="Times New Roman" pitchFamily="18" charset="0"/>
              </a:rPr>
              <a:t>Land Tenure </a:t>
            </a:r>
            <a:r>
              <a:rPr lang="en-US" sz="2400" b="1" dirty="0" smtClean="0">
                <a:solidFill>
                  <a:srgbClr val="4F271C">
                    <a:shade val="30000"/>
                    <a:satMod val="150000"/>
                  </a:srgbClr>
                </a:solidFill>
                <a:latin typeface="Times New Roman" pitchFamily="18" charset="0"/>
                <a:cs typeface="Times New Roman" pitchFamily="18" charset="0"/>
              </a:rPr>
              <a:t>System</a:t>
            </a:r>
            <a:endParaRPr lang="en-US" sz="2400" dirty="0" smtClean="0">
              <a:solidFill>
                <a:srgbClr val="4F271C">
                  <a:shade val="30000"/>
                  <a:satMod val="150000"/>
                </a:srgbClr>
              </a:solidFill>
              <a:latin typeface="Times New Roman" pitchFamily="18" charset="0"/>
              <a:cs typeface="Times New Roman" pitchFamily="18" charset="0"/>
            </a:endParaRPr>
          </a:p>
          <a:p>
            <a:pPr marL="370332"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specific </a:t>
            </a:r>
            <a:r>
              <a:rPr lang="en-US" sz="2400" dirty="0">
                <a:solidFill>
                  <a:srgbClr val="4F271C">
                    <a:shade val="30000"/>
                    <a:satMod val="150000"/>
                  </a:srgbClr>
                </a:solidFill>
                <a:latin typeface="Times New Roman" pitchFamily="18" charset="0"/>
                <a:cs typeface="Times New Roman" pitchFamily="18" charset="0"/>
              </a:rPr>
              <a:t>rights are not assigned to anyone and no-one can be </a:t>
            </a:r>
            <a:r>
              <a:rPr lang="en-US" sz="2400" dirty="0" smtClean="0">
                <a:solidFill>
                  <a:srgbClr val="4F271C">
                    <a:shade val="30000"/>
                    <a:satMod val="150000"/>
                  </a:srgbClr>
                </a:solidFill>
                <a:latin typeface="Times New Roman" pitchFamily="18" charset="0"/>
                <a:cs typeface="Times New Roman" pitchFamily="18" charset="0"/>
              </a:rPr>
              <a:t>excluded. This </a:t>
            </a:r>
            <a:r>
              <a:rPr lang="en-US" sz="2400" dirty="0">
                <a:solidFill>
                  <a:srgbClr val="4F271C">
                    <a:shade val="30000"/>
                    <a:satMod val="150000"/>
                  </a:srgbClr>
                </a:solidFill>
                <a:latin typeface="Times New Roman" pitchFamily="18" charset="0"/>
                <a:cs typeface="Times New Roman" pitchFamily="18" charset="0"/>
              </a:rPr>
              <a:t>typically includes marine tenure where access to the high seas is generally open to anyone; it may include rangelands, forests, </a:t>
            </a:r>
            <a:r>
              <a:rPr lang="en-US" sz="2400" dirty="0" err="1">
                <a:solidFill>
                  <a:srgbClr val="4F271C">
                    <a:shade val="30000"/>
                    <a:satMod val="150000"/>
                  </a:srgbClr>
                </a:solidFill>
                <a:latin typeface="Times New Roman" pitchFamily="18" charset="0"/>
                <a:cs typeface="Times New Roman" pitchFamily="18" charset="0"/>
              </a:rPr>
              <a:t>etc</a:t>
            </a:r>
            <a:r>
              <a:rPr lang="en-US" sz="2400" dirty="0">
                <a:solidFill>
                  <a:srgbClr val="4F271C">
                    <a:shade val="30000"/>
                    <a:satMod val="150000"/>
                  </a:srgbClr>
                </a:solidFill>
                <a:latin typeface="Times New Roman" pitchFamily="18" charset="0"/>
                <a:cs typeface="Times New Roman" pitchFamily="18" charset="0"/>
              </a:rPr>
              <a:t>, where there may be free access to the resources for all. </a:t>
            </a:r>
            <a:endParaRPr lang="en-US" sz="2400" dirty="0" smtClean="0">
              <a:solidFill>
                <a:srgbClr val="4F271C">
                  <a:shade val="30000"/>
                  <a:satMod val="150000"/>
                </a:srgbClr>
              </a:solidFill>
              <a:latin typeface="Times New Roman" pitchFamily="18" charset="0"/>
              <a:cs typeface="Times New Roman" pitchFamily="18" charset="0"/>
            </a:endParaRPr>
          </a:p>
          <a:p>
            <a:pPr marL="484632" lvl="0" indent="-45720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An </a:t>
            </a:r>
            <a:r>
              <a:rPr lang="en-US" sz="2400" dirty="0">
                <a:solidFill>
                  <a:srgbClr val="4F271C">
                    <a:shade val="30000"/>
                    <a:satMod val="150000"/>
                  </a:srgbClr>
                </a:solidFill>
                <a:latin typeface="Times New Roman" pitchFamily="18" charset="0"/>
                <a:cs typeface="Times New Roman" pitchFamily="18" charset="0"/>
              </a:rPr>
              <a:t>important difference between open access and communal systems is that under a communal system non-members of the community are excluded from using the common areas</a:t>
            </a:r>
            <a:r>
              <a:rPr lang="en-US" sz="2400" dirty="0" smtClean="0">
                <a:solidFill>
                  <a:srgbClr val="4F271C">
                    <a:shade val="30000"/>
                    <a:satMod val="150000"/>
                  </a:srgbClr>
                </a:solidFill>
                <a:latin typeface="Times New Roman" pitchFamily="18" charset="0"/>
                <a:cs typeface="Times New Roman" pitchFamily="18" charset="0"/>
              </a:rPr>
              <a:t>.</a:t>
            </a:r>
            <a:endParaRPr lang="en-US" sz="2400" dirty="0">
              <a:solidFill>
                <a:srgbClr val="4F271C">
                  <a:shade val="30000"/>
                  <a:satMod val="15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350486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L="393700" marR="0" indent="-269875" algn="l">
              <a:lnSpc>
                <a:spcPct val="115000"/>
              </a:lnSpc>
              <a:spcBef>
                <a:spcPts val="0"/>
              </a:spcBef>
              <a:spcAft>
                <a:spcPts val="600"/>
              </a:spcAft>
            </a:pPr>
            <a:r>
              <a:rPr lang="en-GB" dirty="0" smtClean="0">
                <a:effectLst/>
                <a:latin typeface="Times New Roman"/>
                <a:ea typeface="Calibri"/>
                <a:cs typeface="Times New Roman"/>
              </a:rPr>
              <a:t/>
            </a:r>
            <a:br>
              <a:rPr lang="en-GB" dirty="0" smtClean="0">
                <a:effectLst/>
                <a:latin typeface="Times New Roman"/>
                <a:ea typeface="Calibri"/>
                <a:cs typeface="Times New Roman"/>
              </a:rPr>
            </a:br>
            <a:r>
              <a:rPr lang="en-GB" sz="3600" dirty="0" smtClean="0">
                <a:solidFill>
                  <a:srgbClr val="FF0000"/>
                </a:solidFill>
                <a:effectLst/>
                <a:latin typeface="Times New Roman"/>
                <a:ea typeface="Calibri"/>
                <a:cs typeface="Times New Roman"/>
              </a:rPr>
              <a:t>1.4. Principal Forms of Land Tenure</a:t>
            </a:r>
            <a:r>
              <a:rPr lang="en-US" sz="3600" b="1" dirty="0" smtClean="0">
                <a:ea typeface="Calibri"/>
                <a:cs typeface="Times New Roman"/>
              </a:rPr>
              <a:t/>
            </a:r>
            <a:br>
              <a:rPr lang="en-US" sz="3600" b="1" dirty="0" smtClean="0">
                <a:ea typeface="Calibri"/>
                <a:cs typeface="Times New Roman"/>
              </a:rPr>
            </a:br>
            <a:endParaRPr lang="en-US" sz="3600" b="1" dirty="0"/>
          </a:p>
        </p:txBody>
      </p:sp>
      <p:sp>
        <p:nvSpPr>
          <p:cNvPr id="3" name="Content Placeholder 2"/>
          <p:cNvSpPr>
            <a:spLocks noGrp="1"/>
          </p:cNvSpPr>
          <p:nvPr>
            <p:ph idx="1"/>
          </p:nvPr>
        </p:nvSpPr>
        <p:spPr>
          <a:xfrm>
            <a:off x="152400" y="1066800"/>
            <a:ext cx="8839200" cy="5410200"/>
          </a:xfrm>
        </p:spPr>
        <p:txBody>
          <a:bodyPr>
            <a:normAutofit fontScale="92500" lnSpcReduction="20000"/>
          </a:bodyPr>
          <a:lstStyle/>
          <a:p>
            <a:pPr marL="0" indent="0" algn="just" fontAlgn="base">
              <a:spcBef>
                <a:spcPts val="600"/>
              </a:spcBef>
              <a:spcAft>
                <a:spcPct val="0"/>
              </a:spcAft>
              <a:buClr>
                <a:srgbClr val="3891A7"/>
              </a:buClr>
              <a:buSzPct val="80000"/>
              <a:buNone/>
            </a:pPr>
            <a:r>
              <a:rPr lang="en-US" sz="2600" dirty="0">
                <a:solidFill>
                  <a:srgbClr val="4F271C">
                    <a:shade val="30000"/>
                    <a:satMod val="150000"/>
                  </a:srgbClr>
                </a:solidFill>
                <a:latin typeface="Times New Roman" pitchFamily="18" charset="0"/>
                <a:cs typeface="Times New Roman" pitchFamily="18" charset="0"/>
              </a:rPr>
              <a:t>The two principal forms of land tenure </a:t>
            </a:r>
            <a:r>
              <a:rPr lang="en-US" sz="2600" dirty="0" smtClean="0">
                <a:solidFill>
                  <a:srgbClr val="4F271C">
                    <a:shade val="30000"/>
                    <a:satMod val="150000"/>
                  </a:srgbClr>
                </a:solidFill>
                <a:latin typeface="Times New Roman" pitchFamily="18" charset="0"/>
                <a:cs typeface="Times New Roman" pitchFamily="18" charset="0"/>
              </a:rPr>
              <a:t>systems are </a:t>
            </a:r>
            <a:r>
              <a:rPr lang="en-US" sz="2600" dirty="0" smtClean="0">
                <a:solidFill>
                  <a:srgbClr val="FF0000"/>
                </a:solidFill>
                <a:latin typeface="Times New Roman" pitchFamily="18" charset="0"/>
                <a:cs typeface="Times New Roman" pitchFamily="18" charset="0"/>
              </a:rPr>
              <a:t>customary</a:t>
            </a:r>
            <a:r>
              <a:rPr lang="en-US" sz="2600" dirty="0" smtClean="0">
                <a:solidFill>
                  <a:srgbClr val="4F271C">
                    <a:shade val="30000"/>
                    <a:satMod val="150000"/>
                  </a:srgbClr>
                </a:solidFill>
                <a:latin typeface="Times New Roman" pitchFamily="18" charset="0"/>
                <a:cs typeface="Times New Roman" pitchFamily="18" charset="0"/>
              </a:rPr>
              <a:t> </a:t>
            </a:r>
            <a:r>
              <a:rPr lang="en-US" sz="2600" dirty="0">
                <a:solidFill>
                  <a:srgbClr val="4F271C">
                    <a:shade val="30000"/>
                    <a:satMod val="150000"/>
                  </a:srgbClr>
                </a:solidFill>
                <a:latin typeface="Times New Roman" pitchFamily="18" charset="0"/>
                <a:cs typeface="Times New Roman" pitchFamily="18" charset="0"/>
              </a:rPr>
              <a:t>and </a:t>
            </a:r>
            <a:r>
              <a:rPr lang="en-US" sz="2600" dirty="0">
                <a:solidFill>
                  <a:srgbClr val="FF0000"/>
                </a:solidFill>
                <a:latin typeface="Times New Roman" pitchFamily="18" charset="0"/>
                <a:cs typeface="Times New Roman" pitchFamily="18" charset="0"/>
              </a:rPr>
              <a:t>statutory </a:t>
            </a:r>
            <a:r>
              <a:rPr lang="en-US" sz="2600" dirty="0" smtClean="0">
                <a:latin typeface="Times New Roman" pitchFamily="18" charset="0"/>
                <a:cs typeface="Times New Roman" pitchFamily="18" charset="0"/>
              </a:rPr>
              <a:t>tenure </a:t>
            </a:r>
            <a:r>
              <a:rPr lang="en-US" sz="2600" dirty="0">
                <a:solidFill>
                  <a:srgbClr val="4F271C">
                    <a:shade val="30000"/>
                    <a:satMod val="150000"/>
                  </a:srgbClr>
                </a:solidFill>
                <a:latin typeface="Times New Roman" pitchFamily="18" charset="0"/>
                <a:cs typeface="Times New Roman" pitchFamily="18" charset="0"/>
              </a:rPr>
              <a:t>systems</a:t>
            </a:r>
            <a:r>
              <a:rPr lang="en-US" sz="2600" dirty="0" smtClean="0">
                <a:solidFill>
                  <a:srgbClr val="4F271C">
                    <a:shade val="30000"/>
                    <a:satMod val="150000"/>
                  </a:srgbClr>
                </a:solidFill>
                <a:latin typeface="Times New Roman" pitchFamily="18" charset="0"/>
                <a:cs typeface="Times New Roman" pitchFamily="18" charset="0"/>
              </a:rPr>
              <a:t>. </a:t>
            </a:r>
            <a:endParaRPr lang="en-US" sz="2600" dirty="0">
              <a:solidFill>
                <a:srgbClr val="4F271C">
                  <a:shade val="30000"/>
                  <a:satMod val="150000"/>
                </a:srgbClr>
              </a:solidFill>
              <a:latin typeface="Times New Roman" pitchFamily="18" charset="0"/>
              <a:cs typeface="Times New Roman" pitchFamily="18" charset="0"/>
            </a:endParaRPr>
          </a:p>
          <a:p>
            <a:pPr algn="just" fontAlgn="base">
              <a:spcBef>
                <a:spcPts val="600"/>
              </a:spcBef>
              <a:spcAft>
                <a:spcPct val="0"/>
              </a:spcAft>
              <a:buClr>
                <a:srgbClr val="3891A7"/>
              </a:buClr>
              <a:buSzPct val="80000"/>
              <a:buFont typeface="Wingdings" pitchFamily="2" charset="2"/>
              <a:buChar char="Ø"/>
            </a:pPr>
            <a:r>
              <a:rPr lang="en-US" sz="2600" dirty="0">
                <a:solidFill>
                  <a:srgbClr val="4F271C">
                    <a:shade val="30000"/>
                    <a:satMod val="150000"/>
                  </a:srgbClr>
                </a:solidFill>
                <a:latin typeface="Times New Roman" pitchFamily="18" charset="0"/>
                <a:cs typeface="Times New Roman" pitchFamily="18" charset="0"/>
              </a:rPr>
              <a:t>Customary land tenure system is governed by unwritten traditional rules and administered by traditional leaders. Active occupation or usage of a piece of land is the main evidence of ownership or an existing interest on the land. </a:t>
            </a:r>
          </a:p>
          <a:p>
            <a:pPr algn="just" fontAlgn="base">
              <a:spcBef>
                <a:spcPts val="600"/>
              </a:spcBef>
              <a:spcAft>
                <a:spcPct val="0"/>
              </a:spcAft>
              <a:buClr>
                <a:srgbClr val="3891A7"/>
              </a:buClr>
              <a:buSzPct val="80000"/>
              <a:buFont typeface="Wingdings" pitchFamily="2" charset="2"/>
              <a:buChar char="Ø"/>
            </a:pPr>
            <a:r>
              <a:rPr lang="en-US" sz="2600" dirty="0">
                <a:solidFill>
                  <a:srgbClr val="4F271C">
                    <a:shade val="30000"/>
                    <a:satMod val="150000"/>
                  </a:srgbClr>
                </a:solidFill>
                <a:latin typeface="Times New Roman" pitchFamily="18" charset="0"/>
                <a:cs typeface="Times New Roman" pitchFamily="18" charset="0"/>
              </a:rPr>
              <a:t>In customary tenure, access to land is contingent upon tribal or community membership controlled by the chief. </a:t>
            </a:r>
            <a:endParaRPr lang="en-US" sz="2600" dirty="0" smtClean="0">
              <a:solidFill>
                <a:srgbClr val="4F271C">
                  <a:shade val="30000"/>
                  <a:satMod val="150000"/>
                </a:srgbClr>
              </a:solidFill>
              <a:latin typeface="Times New Roman" pitchFamily="18" charset="0"/>
              <a:cs typeface="Times New Roman" pitchFamily="18" charset="0"/>
            </a:endParaRPr>
          </a:p>
          <a:p>
            <a:pPr algn="just" fontAlgn="base">
              <a:spcBef>
                <a:spcPts val="600"/>
              </a:spcBef>
              <a:spcAft>
                <a:spcPct val="0"/>
              </a:spcAft>
              <a:buClr>
                <a:srgbClr val="3891A7"/>
              </a:buClr>
              <a:buSzPct val="80000"/>
              <a:buFont typeface="Wingdings" pitchFamily="2" charset="2"/>
              <a:buChar char="Ø"/>
            </a:pPr>
            <a:r>
              <a:rPr lang="en-US" sz="2600" dirty="0" smtClean="0">
                <a:solidFill>
                  <a:srgbClr val="4F271C">
                    <a:shade val="30000"/>
                    <a:satMod val="150000"/>
                  </a:srgbClr>
                </a:solidFill>
                <a:latin typeface="Times New Roman" pitchFamily="18" charset="0"/>
                <a:cs typeface="Times New Roman" pitchFamily="18" charset="0"/>
              </a:rPr>
              <a:t>Households </a:t>
            </a:r>
            <a:r>
              <a:rPr lang="en-US" sz="2600" dirty="0">
                <a:solidFill>
                  <a:srgbClr val="4F271C">
                    <a:shade val="30000"/>
                    <a:satMod val="150000"/>
                  </a:srgbClr>
                </a:solidFill>
                <a:latin typeface="Times New Roman" pitchFamily="18" charset="0"/>
                <a:cs typeface="Times New Roman" pitchFamily="18" charset="0"/>
              </a:rPr>
              <a:t>have strong, exclusive residential rights, seasonally exclusive rights to arable land, and shared rights to grazing land and natural resources. </a:t>
            </a:r>
          </a:p>
          <a:p>
            <a:pPr algn="just" fontAlgn="base">
              <a:spcBef>
                <a:spcPts val="600"/>
              </a:spcBef>
              <a:spcAft>
                <a:spcPct val="0"/>
              </a:spcAft>
              <a:buClr>
                <a:srgbClr val="3891A7"/>
              </a:buClr>
              <a:buSzPct val="80000"/>
              <a:buFont typeface="Wingdings" pitchFamily="2" charset="2"/>
              <a:buChar char="Ø"/>
            </a:pPr>
            <a:r>
              <a:rPr lang="en-US" sz="2600" dirty="0">
                <a:solidFill>
                  <a:srgbClr val="4F271C">
                    <a:shade val="30000"/>
                    <a:satMod val="150000"/>
                  </a:srgbClr>
                </a:solidFill>
                <a:latin typeface="Times New Roman" pitchFamily="18" charset="0"/>
                <a:cs typeface="Times New Roman" pitchFamily="18" charset="0"/>
              </a:rPr>
              <a:t>Land is not alienable from the community trust, so it cannot be used as collateral for loans. Usually, however, an individual's land use rights are secure, subject to certain conditions, which include that the land be more or less continuously cultivated, subject to periodic fallow. </a:t>
            </a:r>
          </a:p>
          <a:p>
            <a:pPr lvl="0" fontAlgn="base" latinLnBrk="1">
              <a:spcAft>
                <a:spcPct val="0"/>
              </a:spcAft>
              <a:buNone/>
            </a:pPr>
            <a:endParaRPr lang="en-US" sz="2600" dirty="0">
              <a:solidFill>
                <a:srgbClr val="000000"/>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0540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altLang="zh-CN" sz="2400" dirty="0" smtClean="0">
                <a:solidFill>
                  <a:srgbClr val="FF0000"/>
                </a:solidFill>
                <a:latin typeface="Times New Roman" pitchFamily="18" charset="0"/>
                <a:cs typeface="Times New Roman" pitchFamily="18" charset="0"/>
              </a:rPr>
              <a:t>1.4.1. </a:t>
            </a:r>
            <a:r>
              <a:rPr lang="zh-CN" altLang="en-US" sz="2400" dirty="0" smtClean="0">
                <a:solidFill>
                  <a:srgbClr val="FF0000"/>
                </a:solidFill>
                <a:latin typeface="Times New Roman" pitchFamily="18" charset="0"/>
                <a:cs typeface="Times New Roman" pitchFamily="18" charset="0"/>
              </a:rPr>
              <a:t>Customary  Land Tenure  </a:t>
            </a:r>
            <a:r>
              <a:rPr lang="en-US" altLang="zh-CN" sz="2400" dirty="0" smtClean="0">
                <a:solidFill>
                  <a:srgbClr val="FF0000"/>
                </a:solidFill>
                <a:latin typeface="Times New Roman" pitchFamily="18" charset="0"/>
                <a:cs typeface="Times New Roman" pitchFamily="18" charset="0"/>
              </a:rPr>
              <a:t>System</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15000"/>
          </a:xfrm>
        </p:spPr>
        <p:txBody>
          <a:bodyPr>
            <a:normAutofit fontScale="77500" lnSpcReduction="20000"/>
          </a:bodyPr>
          <a:lstStyle/>
          <a:p>
            <a:pPr lvl="0" algn="just" fontAlgn="base">
              <a:spcBef>
                <a:spcPts val="600"/>
              </a:spcBef>
              <a:spcAft>
                <a:spcPct val="0"/>
              </a:spcAft>
              <a:buClr>
                <a:srgbClr val="3891A7"/>
              </a:buClr>
              <a:buSzPct val="80000"/>
              <a:buFont typeface="Wingdings" pitchFamily="2" charset="2"/>
              <a:buChar char="Ø"/>
            </a:pPr>
            <a:r>
              <a:rPr lang="zh-CN" altLang="en-US" sz="3100" dirty="0">
                <a:solidFill>
                  <a:srgbClr val="4F271C">
                    <a:shade val="30000"/>
                    <a:satMod val="150000"/>
                  </a:srgbClr>
                </a:solidFill>
                <a:latin typeface="Times New Roman" pitchFamily="18" charset="0"/>
                <a:cs typeface="Times New Roman" pitchFamily="18" charset="0"/>
              </a:rPr>
              <a:t>Customary  land tenure  is found in most parts of Africa, the Middle East, Melanesia and (once upon a time) North America.</a:t>
            </a:r>
            <a:endParaRPr lang="en-US" altLang="zh-CN" sz="3100" dirty="0">
              <a:solidFill>
                <a:srgbClr val="4F271C">
                  <a:shade val="30000"/>
                  <a:satMod val="150000"/>
                </a:srgbClr>
              </a:solidFill>
              <a:latin typeface="Times New Roman" pitchFamily="18" charset="0"/>
              <a:cs typeface="Times New Roman" pitchFamily="18" charset="0"/>
            </a:endParaRPr>
          </a:p>
          <a:p>
            <a:pPr lvl="0" algn="just" fontAlgn="base">
              <a:spcBef>
                <a:spcPts val="600"/>
              </a:spcBef>
              <a:spcAft>
                <a:spcPct val="0"/>
              </a:spcAft>
              <a:buClr>
                <a:srgbClr val="3891A7"/>
              </a:buClr>
              <a:buSzPct val="80000"/>
              <a:buFont typeface="Wingdings" pitchFamily="2" charset="2"/>
              <a:buChar char="Ø"/>
            </a:pPr>
            <a:r>
              <a:rPr lang="zh-CN" altLang="en-US" sz="3100" dirty="0">
                <a:solidFill>
                  <a:srgbClr val="4F271C">
                    <a:shade val="30000"/>
                    <a:satMod val="150000"/>
                  </a:srgbClr>
                </a:solidFill>
                <a:latin typeface="Times New Roman" pitchFamily="18" charset="0"/>
                <a:cs typeface="Times New Roman" pitchFamily="18" charset="0"/>
              </a:rPr>
              <a:t> It evolved from largely agricultural societies in which there was little competition for land, and therefore land had no economic value in itself, but where survival was often precarious and depended upon careful use of the land to ensure an ecological balance. </a:t>
            </a:r>
          </a:p>
          <a:p>
            <a:pPr lvl="0" algn="just" fontAlgn="base">
              <a:spcBef>
                <a:spcPts val="600"/>
              </a:spcBef>
              <a:spcAft>
                <a:spcPct val="0"/>
              </a:spcAft>
              <a:buClr>
                <a:srgbClr val="3891A7"/>
              </a:buClr>
              <a:buSzPct val="80000"/>
              <a:buFont typeface="Wingdings" pitchFamily="2" charset="2"/>
              <a:buChar char="Ø"/>
            </a:pPr>
            <a:r>
              <a:rPr lang="zh-CN" altLang="en-US" sz="3100" dirty="0">
                <a:solidFill>
                  <a:srgbClr val="4F271C">
                    <a:shade val="30000"/>
                    <a:satMod val="150000"/>
                  </a:srgbClr>
                </a:solidFill>
                <a:latin typeface="Times New Roman" pitchFamily="18" charset="0"/>
                <a:cs typeface="Times New Roman" pitchFamily="18" charset="0"/>
              </a:rPr>
              <a:t>In  customary systems, land is regarded as sacred, and man`s role considered to be one of stewardship, to protect the interests of future generations. </a:t>
            </a:r>
          </a:p>
          <a:p>
            <a:pPr lvl="0" algn="just" fontAlgn="base">
              <a:spcBef>
                <a:spcPts val="600"/>
              </a:spcBef>
              <a:spcAft>
                <a:spcPct val="0"/>
              </a:spcAft>
              <a:buClr>
                <a:srgbClr val="3891A7"/>
              </a:buClr>
              <a:buSzPct val="80000"/>
              <a:buFont typeface="Wingdings" pitchFamily="2" charset="2"/>
              <a:buChar char="Ø"/>
            </a:pPr>
            <a:r>
              <a:rPr lang="zh-CN" altLang="en-US" sz="3100" dirty="0">
                <a:solidFill>
                  <a:srgbClr val="4F271C">
                    <a:shade val="30000"/>
                    <a:satMod val="150000"/>
                  </a:srgbClr>
                </a:solidFill>
                <a:latin typeface="Times New Roman" pitchFamily="18" charset="0"/>
                <a:cs typeface="Times New Roman" pitchFamily="18" charset="0"/>
              </a:rPr>
              <a:t>Allocation, use, transfer, etc, are determined by the leaders of the community according to its needs, rather than through payment, though some form of token amount (eg beer money, or cattle) is often extracted as a sign of agreement. With urban expansion, the system has become subject to commercial pressures and may only benefit members of the group.</a:t>
            </a:r>
          </a:p>
          <a:p>
            <a:pPr lvl="0" algn="just" fontAlgn="base">
              <a:spcBef>
                <a:spcPts val="600"/>
              </a:spcBef>
              <a:spcAft>
                <a:spcPct val="0"/>
              </a:spcAft>
              <a:buClr>
                <a:srgbClr val="3891A7"/>
              </a:buClr>
              <a:buSzPct val="80000"/>
              <a:buFont typeface="Wingdings" pitchFamily="2" charset="2"/>
              <a:buChar char="Ø"/>
            </a:pPr>
            <a:r>
              <a:rPr lang="zh-CN" altLang="en-US" sz="3100" dirty="0">
                <a:solidFill>
                  <a:srgbClr val="4F271C">
                    <a:shade val="30000"/>
                    <a:satMod val="150000"/>
                  </a:srgbClr>
                </a:solidFill>
                <a:latin typeface="Times New Roman" pitchFamily="18" charset="0"/>
                <a:cs typeface="Times New Roman" pitchFamily="18" charset="0"/>
              </a:rPr>
              <a:t>Customary land tenure in Ethiopia is experienced in pastoral areas and in tribal communities.</a:t>
            </a:r>
          </a:p>
          <a:p>
            <a:endParaRPr lang="en-US" dirty="0"/>
          </a:p>
        </p:txBody>
      </p:sp>
    </p:spTree>
    <p:extLst>
      <p:ext uri="{BB962C8B-B14F-4D97-AF65-F5344CB8AC3E}">
        <p14:creationId xmlns:p14="http://schemas.microsoft.com/office/powerpoint/2010/main" val="1733070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10600" cy="5562600"/>
          </a:xfrm>
        </p:spPr>
        <p:txBody>
          <a:bodyPr>
            <a:normAutofit/>
          </a:bodyPr>
          <a:lstStyle/>
          <a:p>
            <a:pPr lvl="0" algn="just" eaLnBrk="0" fontAlgn="base" hangingPunct="0">
              <a:spcAft>
                <a:spcPct val="0"/>
              </a:spcAft>
              <a:buFont typeface="Wingdings" pitchFamily="2" charset="2"/>
              <a:buChar char="Ø"/>
            </a:pPr>
            <a:r>
              <a:rPr lang="en-US" altLang="zh-CN" sz="2400" dirty="0">
                <a:solidFill>
                  <a:srgbClr val="000000"/>
                </a:solidFill>
                <a:latin typeface="Times New Roman" pitchFamily="18" charset="0"/>
                <a:cs typeface="Times New Roman" pitchFamily="18" charset="0"/>
              </a:rPr>
              <a:t>The group on which rights of ownership is vested frequently is the clan, but if such a clan has a large population and access to extensive resources, it may be divided into sub-clans and the rights may be vested in the sub-clan. </a:t>
            </a:r>
          </a:p>
          <a:p>
            <a:pPr lvl="0" algn="just" eaLnBrk="0" fontAlgn="base" hangingPunct="0">
              <a:spcAft>
                <a:spcPct val="0"/>
              </a:spcAft>
              <a:buFont typeface="Wingdings" pitchFamily="2" charset="2"/>
              <a:buChar char="Ø"/>
            </a:pPr>
            <a:r>
              <a:rPr lang="en-US" altLang="zh-CN" sz="2400" dirty="0">
                <a:solidFill>
                  <a:srgbClr val="000000"/>
                </a:solidFill>
                <a:latin typeface="Times New Roman" pitchFamily="18" charset="0"/>
                <a:cs typeface="Times New Roman" pitchFamily="18" charset="0"/>
              </a:rPr>
              <a:t>Each group lays claim to a territorial area the boundaries of which are identified by natural land forms such as hills, valleys, lakes/ponds, streams, etc. </a:t>
            </a:r>
          </a:p>
          <a:p>
            <a:pPr lvl="0" algn="just" eaLnBrk="0" fontAlgn="base" hangingPunct="0">
              <a:spcAft>
                <a:spcPct val="0"/>
              </a:spcAft>
              <a:buFont typeface="Wingdings" pitchFamily="2" charset="2"/>
              <a:buChar char="Ø"/>
            </a:pPr>
            <a:r>
              <a:rPr lang="en-US" altLang="zh-CN" sz="2400" dirty="0">
                <a:solidFill>
                  <a:srgbClr val="000000"/>
                </a:solidFill>
                <a:latin typeface="Times New Roman" pitchFamily="18" charset="0"/>
                <a:cs typeface="Times New Roman" pitchFamily="18" charset="0"/>
              </a:rPr>
              <a:t>These territorial areas and boundaries have each a specific name in all pastoral societies. Pastoral production relies on periodic movement from one area to another depending on the seasons, and the condition of the resources. Thus many clans have access to pasture and browse in different locations </a:t>
            </a:r>
            <a:r>
              <a:rPr lang="en-US" sz="2400" dirty="0">
                <a:latin typeface="Times New Roman" pitchFamily="18" charset="0"/>
                <a:cs typeface="Times New Roman" pitchFamily="18" charset="0"/>
              </a:rPr>
              <a:t>during the dry and wet seasons.</a:t>
            </a:r>
          </a:p>
          <a:p>
            <a:endParaRPr lang="en-US" dirty="0"/>
          </a:p>
        </p:txBody>
      </p:sp>
    </p:spTree>
    <p:extLst>
      <p:ext uri="{BB962C8B-B14F-4D97-AF65-F5344CB8AC3E}">
        <p14:creationId xmlns:p14="http://schemas.microsoft.com/office/powerpoint/2010/main" val="448077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altLang="zh-CN" sz="2400" b="1" dirty="0" smtClean="0">
                <a:solidFill>
                  <a:srgbClr val="FF0000"/>
                </a:solidFill>
                <a:latin typeface="Times New Roman" pitchFamily="18" charset="0"/>
                <a:cs typeface="Times New Roman" pitchFamily="18" charset="0"/>
              </a:rPr>
              <a:t>1.4.2. </a:t>
            </a:r>
            <a:r>
              <a:rPr lang="zh-CN" altLang="en-US" sz="2400" b="1" dirty="0" smtClean="0">
                <a:solidFill>
                  <a:srgbClr val="FF0000"/>
                </a:solidFill>
                <a:latin typeface="Times New Roman" pitchFamily="18" charset="0"/>
                <a:cs typeface="Times New Roman" pitchFamily="18" charset="0"/>
              </a:rPr>
              <a:t>Statutory Land Tenure System</a:t>
            </a: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066800"/>
            <a:ext cx="8534400" cy="5410200"/>
          </a:xfrm>
        </p:spPr>
        <p:txBody>
          <a:bodyPr>
            <a:normAutofit/>
          </a:bodyPr>
          <a:lstStyle/>
          <a:p>
            <a:pPr algn="just" eaLnBrk="0" fontAlgn="base" hangingPunct="0">
              <a:spcAft>
                <a:spcPct val="0"/>
              </a:spcAft>
              <a:buFont typeface="Wingdings" pitchFamily="2" charset="2"/>
              <a:buChar char="Ø"/>
            </a:pPr>
            <a:r>
              <a:rPr lang="en-US" altLang="zh-CN" sz="2400" dirty="0">
                <a:solidFill>
                  <a:srgbClr val="000000"/>
                </a:solidFill>
                <a:latin typeface="Times New Roman" pitchFamily="18" charset="0"/>
                <a:cs typeface="Times New Roman" pitchFamily="18" charset="0"/>
              </a:rPr>
              <a:t>Statutory land tenure system</a:t>
            </a:r>
            <a:r>
              <a:rPr lang="en-US" sz="2400" dirty="0">
                <a:solidFill>
                  <a:srgbClr val="000000"/>
                </a:solidFill>
                <a:latin typeface="Times New Roman" pitchFamily="18" charset="0"/>
                <a:cs typeface="Times New Roman" pitchFamily="18" charset="0"/>
              </a:rPr>
              <a:t> is governed by modern law and supported by documentary evidence, such as a title deed or lease certificate, and administered by the  government. </a:t>
            </a:r>
          </a:p>
          <a:p>
            <a:pPr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Land ownership under the statutory tenure system is often built on freehold or leasehold entitlements to the land and offers exclusive rights to the owner, which guarantee land tenure security.</a:t>
            </a:r>
          </a:p>
          <a:p>
            <a:pPr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 Land rights in freehold include the ability to sell the land, rent it to others and to use it as collateral for a mortgage</a:t>
            </a:r>
            <a:r>
              <a:rPr lang="en-US" sz="2400" dirty="0" smtClean="0">
                <a:solidFill>
                  <a:srgbClr val="000000"/>
                </a:solidFill>
                <a:latin typeface="Times New Roman" pitchFamily="18" charset="0"/>
                <a:cs typeface="Times New Roman" pitchFamily="18" charset="0"/>
              </a:rPr>
              <a:t>. </a:t>
            </a:r>
          </a:p>
          <a:p>
            <a:pPr algn="just" eaLnBrk="0" fontAlgn="base" hangingPunct="0">
              <a:spcAft>
                <a:spcPct val="0"/>
              </a:spcAft>
              <a:buFont typeface="Wingdings" pitchFamily="2" charset="2"/>
              <a:buChar char="Ø"/>
            </a:pPr>
            <a:endParaRPr lang="en-US"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22109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marL="393700" marR="0" indent="-269875" algn="l">
              <a:lnSpc>
                <a:spcPct val="115000"/>
              </a:lnSpc>
              <a:spcBef>
                <a:spcPts val="0"/>
              </a:spcBef>
              <a:spcAft>
                <a:spcPts val="600"/>
              </a:spcAft>
            </a:pPr>
            <a:r>
              <a:rPr lang="en-GB" dirty="0" smtClean="0">
                <a:effectLst/>
                <a:latin typeface="Times New Roman"/>
                <a:ea typeface="Calibri"/>
                <a:cs typeface="Times New Roman"/>
              </a:rPr>
              <a:t/>
            </a:r>
            <a:br>
              <a:rPr lang="en-GB" dirty="0" smtClean="0">
                <a:effectLst/>
                <a:latin typeface="Times New Roman"/>
                <a:ea typeface="Calibri"/>
                <a:cs typeface="Times New Roman"/>
              </a:rPr>
            </a:br>
            <a:r>
              <a:rPr lang="en-GB" sz="3600" dirty="0" smtClean="0">
                <a:solidFill>
                  <a:srgbClr val="FF0000"/>
                </a:solidFill>
                <a:effectLst/>
                <a:latin typeface="Times New Roman" pitchFamily="18" charset="0"/>
                <a:ea typeface="Calibri"/>
                <a:cs typeface="Times New Roman" pitchFamily="18" charset="0"/>
              </a:rPr>
              <a:t>1.5 </a:t>
            </a:r>
            <a:r>
              <a:rPr lang="en-US" sz="3600" dirty="0" smtClean="0">
                <a:solidFill>
                  <a:srgbClr val="FF0000"/>
                </a:solidFill>
                <a:effectLst>
                  <a:outerShdw blurRad="50000" dist="30000" dir="5400000" algn="tl" rotWithShape="0">
                    <a:srgbClr val="000000">
                      <a:alpha val="30000"/>
                    </a:srgbClr>
                  </a:outerShdw>
                </a:effectLst>
                <a:latin typeface="Times New Roman" pitchFamily="18" charset="0"/>
                <a:cs typeface="Times New Roman" pitchFamily="18" charset="0"/>
              </a:rPr>
              <a:t>Land Tenure Security</a:t>
            </a:r>
            <a:r>
              <a:rPr lang="en-US" sz="3600" dirty="0" smtClean="0">
                <a:solidFill>
                  <a:srgbClr val="FF0000"/>
                </a:solidFill>
                <a:latin typeface="Times New Roman" pitchFamily="18" charset="0"/>
                <a:ea typeface="Calibri"/>
                <a:cs typeface="Times New Roman" pitchFamily="18" charset="0"/>
              </a:rPr>
              <a:t/>
            </a:r>
            <a:br>
              <a:rPr lang="en-US" sz="3600" dirty="0" smtClean="0">
                <a:solidFill>
                  <a:srgbClr val="FF0000"/>
                </a:solidFill>
                <a:latin typeface="Times New Roman" pitchFamily="18" charset="0"/>
                <a:ea typeface="Calibri"/>
                <a:cs typeface="Times New Roman" pitchFamily="18" charset="0"/>
              </a:rPr>
            </a:b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19200"/>
            <a:ext cx="8839200" cy="5257800"/>
          </a:xfrm>
        </p:spPr>
        <p:txBody>
          <a:bodyPr>
            <a:normAutofit lnSpcReduction="10000"/>
          </a:bodyPr>
          <a:lstStyle/>
          <a:p>
            <a:pPr marL="27432" lvl="0" indent="0" algn="just">
              <a:spcBef>
                <a:spcPts val="600"/>
              </a:spcBef>
              <a:buClr>
                <a:srgbClr val="3891A7"/>
              </a:buClr>
              <a:buSzPct val="80000"/>
              <a:buNone/>
            </a:pPr>
            <a:r>
              <a:rPr lang="en-US" sz="2800" dirty="0" smtClean="0">
                <a:solidFill>
                  <a:srgbClr val="4F271C">
                    <a:shade val="30000"/>
                    <a:satMod val="150000"/>
                  </a:srgbClr>
                </a:solidFill>
                <a:latin typeface="Times New Roman" pitchFamily="18" charset="0"/>
                <a:cs typeface="Times New Roman" pitchFamily="18" charset="0"/>
              </a:rPr>
              <a:t>1.5.1. Security </a:t>
            </a:r>
            <a:r>
              <a:rPr lang="en-US" sz="2800" dirty="0">
                <a:solidFill>
                  <a:srgbClr val="4F271C">
                    <a:shade val="30000"/>
                    <a:satMod val="150000"/>
                  </a:srgbClr>
                </a:solidFill>
                <a:latin typeface="Times New Roman" pitchFamily="18" charset="0"/>
                <a:cs typeface="Times New Roman" pitchFamily="18" charset="0"/>
              </a:rPr>
              <a:t>of </a:t>
            </a:r>
            <a:r>
              <a:rPr lang="en-US" sz="2800" dirty="0" smtClean="0">
                <a:solidFill>
                  <a:srgbClr val="4F271C">
                    <a:shade val="30000"/>
                    <a:satMod val="150000"/>
                  </a:srgbClr>
                </a:solidFill>
                <a:latin typeface="Times New Roman" pitchFamily="18" charset="0"/>
                <a:cs typeface="Times New Roman" pitchFamily="18" charset="0"/>
              </a:rPr>
              <a:t>Tenure </a:t>
            </a:r>
          </a:p>
          <a:p>
            <a:pPr marL="484632" indent="-457200" algn="just">
              <a:spcBef>
                <a:spcPts val="600"/>
              </a:spcBef>
              <a:buClr>
                <a:srgbClr val="3891A7"/>
              </a:buClr>
              <a:buSzPct val="80000"/>
              <a:buFont typeface="Wingdings" pitchFamily="2" charset="2"/>
              <a:buChar char="Ø"/>
            </a:pPr>
            <a:r>
              <a:rPr lang="en-US" sz="2800" dirty="0" smtClean="0">
                <a:solidFill>
                  <a:srgbClr val="4F271C">
                    <a:shade val="30000"/>
                    <a:satMod val="150000"/>
                  </a:srgbClr>
                </a:solidFill>
                <a:latin typeface="Times New Roman" pitchFamily="18" charset="0"/>
                <a:cs typeface="Times New Roman" pitchFamily="18" charset="0"/>
              </a:rPr>
              <a:t>is </a:t>
            </a:r>
            <a:r>
              <a:rPr lang="en-US" sz="2800" dirty="0">
                <a:solidFill>
                  <a:srgbClr val="4F271C">
                    <a:shade val="30000"/>
                    <a:satMod val="150000"/>
                  </a:srgbClr>
                </a:solidFill>
                <a:latin typeface="Times New Roman" pitchFamily="18" charset="0"/>
                <a:cs typeface="Times New Roman" pitchFamily="18" charset="0"/>
              </a:rPr>
              <a:t>the certainty that a person’s rights to land will be recognized by others and protected in cases of specific challenges. </a:t>
            </a:r>
          </a:p>
          <a:p>
            <a:pPr marL="484632" lvl="0" indent="-45720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People </a:t>
            </a:r>
            <a:r>
              <a:rPr lang="en-US" sz="2400" dirty="0">
                <a:solidFill>
                  <a:srgbClr val="4F271C">
                    <a:shade val="30000"/>
                    <a:satMod val="150000"/>
                  </a:srgbClr>
                </a:solidFill>
                <a:latin typeface="Times New Roman" pitchFamily="18" charset="0"/>
                <a:cs typeface="Times New Roman" pitchFamily="18" charset="0"/>
              </a:rPr>
              <a:t>with insecure tenure face the risk that their rights to land will be threatened by competing claims, and even lost as a result of eviction. </a:t>
            </a:r>
            <a:endParaRPr lang="en-US" sz="2400" dirty="0" smtClean="0">
              <a:solidFill>
                <a:srgbClr val="4F271C">
                  <a:shade val="30000"/>
                  <a:satMod val="150000"/>
                </a:srgbClr>
              </a:solidFill>
              <a:latin typeface="Times New Roman" pitchFamily="18" charset="0"/>
              <a:cs typeface="Times New Roman" pitchFamily="18" charset="0"/>
            </a:endParaRPr>
          </a:p>
          <a:p>
            <a:pPr marL="484632" lvl="0" indent="-45720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Without security of tenure, households are significantly impaired in their ability to secure sufficient food and to enjoy sustainable rural livelihoods.</a:t>
            </a:r>
            <a:r>
              <a:rPr lang="en-US" sz="2400" b="1" dirty="0" smtClean="0">
                <a:solidFill>
                  <a:srgbClr val="4F271C">
                    <a:shade val="30000"/>
                    <a:satMod val="150000"/>
                  </a:srgbClr>
                </a:solidFill>
                <a:latin typeface="Times New Roman" pitchFamily="18" charset="0"/>
                <a:cs typeface="Times New Roman" pitchFamily="18" charset="0"/>
              </a:rPr>
              <a:t> </a:t>
            </a:r>
          </a:p>
          <a:p>
            <a:pPr marL="484632" lvl="0" indent="-457200" algn="just">
              <a:spcBef>
                <a:spcPts val="600"/>
              </a:spcBef>
              <a:buClr>
                <a:srgbClr val="3891A7"/>
              </a:buClr>
              <a:buSzPct val="80000"/>
              <a:buFont typeface="Wingdings" pitchFamily="2" charset="2"/>
              <a:buChar char="Ø"/>
            </a:pPr>
            <a:r>
              <a:rPr lang="en-US" sz="2400" b="1" dirty="0" smtClean="0">
                <a:solidFill>
                  <a:srgbClr val="4F271C">
                    <a:shade val="30000"/>
                    <a:satMod val="150000"/>
                  </a:srgbClr>
                </a:solidFill>
                <a:latin typeface="Times New Roman" pitchFamily="18" charset="0"/>
                <a:cs typeface="Times New Roman" pitchFamily="18" charset="0"/>
              </a:rPr>
              <a:t>Security </a:t>
            </a:r>
            <a:r>
              <a:rPr lang="en-US" sz="2400" b="1" dirty="0">
                <a:solidFill>
                  <a:srgbClr val="4F271C">
                    <a:shade val="30000"/>
                    <a:satMod val="150000"/>
                  </a:srgbClr>
                </a:solidFill>
                <a:latin typeface="Times New Roman" pitchFamily="18" charset="0"/>
                <a:cs typeface="Times New Roman" pitchFamily="18" charset="0"/>
              </a:rPr>
              <a:t>of tenure </a:t>
            </a:r>
            <a:r>
              <a:rPr lang="en-US" sz="2400" dirty="0">
                <a:solidFill>
                  <a:srgbClr val="4F271C">
                    <a:shade val="30000"/>
                    <a:satMod val="150000"/>
                  </a:srgbClr>
                </a:solidFill>
                <a:latin typeface="Times New Roman" pitchFamily="18" charset="0"/>
                <a:cs typeface="Times New Roman" pitchFamily="18" charset="0"/>
              </a:rPr>
              <a:t>cannot be measured directly and, to a large extent, it is what people perceive it to be. The attributes of security of tenure may change from context to context. </a:t>
            </a:r>
          </a:p>
          <a:p>
            <a:pPr marL="0" indent="0" algn="just">
              <a:buNone/>
            </a:pPr>
            <a:endParaRPr lang="en-US" dirty="0"/>
          </a:p>
        </p:txBody>
      </p:sp>
    </p:spTree>
    <p:extLst>
      <p:ext uri="{BB962C8B-B14F-4D97-AF65-F5344CB8AC3E}">
        <p14:creationId xmlns:p14="http://schemas.microsoft.com/office/powerpoint/2010/main" val="472163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562600"/>
          </a:xfrm>
        </p:spPr>
        <p:txBody>
          <a:bodyPr>
            <a:normAutofit/>
          </a:bodyPr>
          <a:lstStyle/>
          <a:p>
            <a:pPr marL="425196" lvl="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For example, a person may have a right to use a parcel of land for </a:t>
            </a:r>
            <a:r>
              <a:rPr lang="en-US" sz="2400" dirty="0" smtClean="0">
                <a:solidFill>
                  <a:prstClr val="black"/>
                </a:solidFill>
                <a:latin typeface="Times New Roman" pitchFamily="18" charset="0"/>
                <a:cs typeface="Times New Roman" pitchFamily="18" charset="0"/>
              </a:rPr>
              <a:t>6 </a:t>
            </a:r>
            <a:r>
              <a:rPr lang="en-US" sz="2400" dirty="0">
                <a:solidFill>
                  <a:prstClr val="black"/>
                </a:solidFill>
                <a:latin typeface="Times New Roman" pitchFamily="18" charset="0"/>
                <a:cs typeface="Times New Roman" pitchFamily="18" charset="0"/>
              </a:rPr>
              <a:t>month growing season, and if that person is safe from eviction during the season, the tenure is secure. By extension, tenure security can relate to the length of tenure, in the context of the time needed to recover the cost of investment. </a:t>
            </a:r>
            <a:endParaRPr lang="en-US" sz="2400" dirty="0" smtClean="0">
              <a:solidFill>
                <a:prstClr val="black"/>
              </a:solidFill>
              <a:latin typeface="Times New Roman" pitchFamily="18" charset="0"/>
              <a:cs typeface="Times New Roman" pitchFamily="18" charset="0"/>
            </a:endParaRPr>
          </a:p>
          <a:p>
            <a:pPr marL="425196" lvl="0" algn="just">
              <a:spcBef>
                <a:spcPts val="600"/>
              </a:spcBef>
              <a:buClr>
                <a:srgbClr val="3891A7"/>
              </a:buClr>
              <a:buSzPct val="80000"/>
              <a:buFont typeface="Wingdings" pitchFamily="2" charset="2"/>
              <a:buChar char="Ø"/>
            </a:pPr>
            <a:r>
              <a:rPr lang="en-US" sz="2400" dirty="0" smtClean="0">
                <a:solidFill>
                  <a:prstClr val="black"/>
                </a:solidFill>
                <a:latin typeface="Times New Roman" pitchFamily="18" charset="0"/>
                <a:cs typeface="Times New Roman" pitchFamily="18" charset="0"/>
              </a:rPr>
              <a:t>Thus </a:t>
            </a:r>
            <a:r>
              <a:rPr lang="en-US" sz="2400" dirty="0">
                <a:solidFill>
                  <a:prstClr val="black"/>
                </a:solidFill>
                <a:latin typeface="Times New Roman" pitchFamily="18" charset="0"/>
                <a:cs typeface="Times New Roman" pitchFamily="18" charset="0"/>
              </a:rPr>
              <a:t>the person with use rights for </a:t>
            </a:r>
            <a:r>
              <a:rPr lang="en-US" sz="2400" dirty="0" smtClean="0">
                <a:solidFill>
                  <a:prstClr val="black"/>
                </a:solidFill>
                <a:latin typeface="Times New Roman" pitchFamily="18" charset="0"/>
                <a:cs typeface="Times New Roman" pitchFamily="18" charset="0"/>
              </a:rPr>
              <a:t>6 months </a:t>
            </a:r>
            <a:r>
              <a:rPr lang="en-US" sz="2400" dirty="0">
                <a:solidFill>
                  <a:prstClr val="black"/>
                </a:solidFill>
                <a:latin typeface="Times New Roman" pitchFamily="18" charset="0"/>
                <a:cs typeface="Times New Roman" pitchFamily="18" charset="0"/>
              </a:rPr>
              <a:t>will not plant trees, or invest in irrigation works or take measures to prevent soil erosion as the time is too short for that person to benefit from the investment. The tenure is insecure for long-term investments even if it is secure for short-term ones.</a:t>
            </a:r>
          </a:p>
          <a:p>
            <a:pPr marL="365760" lvl="0" indent="-283464" algn="just">
              <a:spcBef>
                <a:spcPts val="600"/>
              </a:spcBef>
              <a:buClr>
                <a:srgbClr val="3891A7"/>
              </a:buClr>
              <a:buSzPct val="80000"/>
              <a:buFont typeface="Wingdings 2"/>
              <a:buChar char=""/>
            </a:pPr>
            <a:endParaRPr lang="en-US" sz="2400" dirty="0">
              <a:solidFill>
                <a:prstClr val="black"/>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971498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solidFill>
                  <a:srgbClr val="4F271C">
                    <a:shade val="30000"/>
                    <a:satMod val="150000"/>
                  </a:srgbClr>
                </a:solidFill>
                <a:latin typeface="Times New Roman" pitchFamily="18" charset="0"/>
                <a:cs typeface="Times New Roman" pitchFamily="18" charset="0"/>
              </a:rPr>
              <a:t>1.5.2. </a:t>
            </a:r>
            <a:r>
              <a:rPr lang="zh-CN" altLang="en-US" sz="3600" dirty="0" smtClean="0">
                <a:solidFill>
                  <a:srgbClr val="000000"/>
                </a:solidFill>
                <a:latin typeface="Times New Roman" pitchFamily="18" charset="0"/>
                <a:cs typeface="Times New Roman" pitchFamily="18" charset="0"/>
              </a:rPr>
              <a:t>Insecurity </a:t>
            </a:r>
            <a:r>
              <a:rPr lang="en-US" altLang="zh-CN" sz="3600" dirty="0" smtClean="0">
                <a:solidFill>
                  <a:srgbClr val="000000"/>
                </a:solidFill>
                <a:latin typeface="Times New Roman" pitchFamily="18" charset="0"/>
                <a:cs typeface="Times New Roman" pitchFamily="18" charset="0"/>
              </a:rPr>
              <a:t>o</a:t>
            </a:r>
            <a:r>
              <a:rPr lang="zh-CN" altLang="en-US" sz="3600" dirty="0" smtClean="0">
                <a:solidFill>
                  <a:srgbClr val="000000"/>
                </a:solidFill>
                <a:latin typeface="Times New Roman" pitchFamily="18" charset="0"/>
                <a:cs typeface="Times New Roman" pitchFamily="18" charset="0"/>
              </a:rPr>
              <a:t>f Land Tenure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638800"/>
          </a:xfrm>
        </p:spPr>
        <p:txBody>
          <a:bodyPr>
            <a:normAutofit/>
          </a:bodyPr>
          <a:lstStyle/>
          <a:p>
            <a:pPr lvl="0" algn="just" eaLnBrk="0" fontAlgn="base" hangingPunct="0">
              <a:spcAft>
                <a:spcPct val="0"/>
              </a:spcAft>
              <a:buFont typeface="Wingdings" pitchFamily="2" charset="2"/>
              <a:buChar char="Ø"/>
            </a:pPr>
            <a:r>
              <a:rPr lang="en-US" altLang="zh-CN" sz="2400" dirty="0">
                <a:latin typeface="Times New Roman" pitchFamily="18" charset="0"/>
                <a:cs typeface="Times New Roman" pitchFamily="18" charset="0"/>
              </a:rPr>
              <a:t>Insecure </a:t>
            </a:r>
            <a:r>
              <a:rPr lang="en-US" altLang="zh-CN" sz="2400" dirty="0" smtClean="0">
                <a:latin typeface="Times New Roman" pitchFamily="18" charset="0"/>
                <a:cs typeface="Times New Roman" pitchFamily="18" charset="0"/>
              </a:rPr>
              <a:t> land tenure </a:t>
            </a:r>
            <a:r>
              <a:rPr lang="en-US" altLang="zh-CN" sz="2400" dirty="0">
                <a:latin typeface="Times New Roman" pitchFamily="18" charset="0"/>
                <a:cs typeface="Times New Roman" pitchFamily="18" charset="0"/>
              </a:rPr>
              <a:t>covers a wide range of local situations, from total illegality to various forms of tolerated occupation, or occupation legitimized by customary practices. </a:t>
            </a:r>
          </a:p>
          <a:p>
            <a:pPr lvl="0" algn="just" eaLnBrk="0" fontAlgn="base" hangingPunct="0">
              <a:spcAft>
                <a:spcPct val="0"/>
              </a:spcAft>
              <a:buFont typeface="Wingdings" pitchFamily="2" charset="2"/>
              <a:buChar char="Ø"/>
            </a:pPr>
            <a:r>
              <a:rPr lang="en-US" sz="2400" dirty="0">
                <a:latin typeface="Times New Roman" pitchFamily="18" charset="0"/>
                <a:cs typeface="Times New Roman" pitchFamily="18" charset="0"/>
              </a:rPr>
              <a:t>When insecurity of tenure acts as a disincentive to long term investments in soil conservation, irrigation, and the like, land quality can deteriorate and agricultural productivity suffer. </a:t>
            </a:r>
            <a:endParaRPr lang="en-US" sz="2400" dirty="0" smtClean="0">
              <a:latin typeface="Times New Roman" pitchFamily="18" charset="0"/>
              <a:cs typeface="Times New Roman" pitchFamily="18" charset="0"/>
            </a:endParaRPr>
          </a:p>
          <a:p>
            <a:pPr lvl="0" algn="just" eaLnBrk="0" fontAlgn="base" hangingPunct="0">
              <a:spcAft>
                <a:spcPct val="0"/>
              </a:spcAft>
              <a:buFont typeface="Wingdings" pitchFamily="2" charset="2"/>
              <a:buChar char="Ø"/>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this </a:t>
            </a:r>
            <a:r>
              <a:rPr lang="en-US" sz="2400" dirty="0" smtClean="0">
                <a:latin typeface="Times New Roman" pitchFamily="18" charset="0"/>
                <a:cs typeface="Times New Roman" pitchFamily="18" charset="0"/>
              </a:rPr>
              <a:t>reason, tenure </a:t>
            </a:r>
            <a:r>
              <a:rPr lang="en-US" sz="2400" dirty="0">
                <a:latin typeface="Times New Roman" pitchFamily="18" charset="0"/>
                <a:cs typeface="Times New Roman" pitchFamily="18" charset="0"/>
              </a:rPr>
              <a:t>reform is frequently a component of development projects aimed at enhancing food security and sustainable livelihoods for the rural poor.</a:t>
            </a:r>
          </a:p>
          <a:p>
            <a:pPr marL="0" indent="0">
              <a:buNone/>
            </a:pPr>
            <a:endParaRPr lang="en-US" dirty="0"/>
          </a:p>
        </p:txBody>
      </p:sp>
    </p:spTree>
    <p:extLst>
      <p:ext uri="{BB962C8B-B14F-4D97-AF65-F5344CB8AC3E}">
        <p14:creationId xmlns:p14="http://schemas.microsoft.com/office/powerpoint/2010/main" val="3991568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solidFill>
                  <a:srgbClr val="4F271C">
                    <a:shade val="30000"/>
                    <a:satMod val="150000"/>
                  </a:srgbClr>
                </a:solidFill>
                <a:latin typeface="Times New Roman" pitchFamily="18" charset="0"/>
                <a:cs typeface="Times New Roman" pitchFamily="18" charset="0"/>
              </a:rPr>
              <a:t>1.5.3. </a:t>
            </a:r>
            <a:r>
              <a:rPr lang="zh-CN" altLang="en-US" sz="3200" dirty="0" smtClean="0">
                <a:solidFill>
                  <a:srgbClr val="000000"/>
                </a:solidFill>
                <a:latin typeface="Times New Roman" pitchFamily="18" charset="0"/>
                <a:cs typeface="Times New Roman" pitchFamily="18" charset="0"/>
              </a:rPr>
              <a:t>Land </a:t>
            </a:r>
            <a:r>
              <a:rPr lang="zh-CN" altLang="en-US" sz="3200" dirty="0">
                <a:solidFill>
                  <a:srgbClr val="000000"/>
                </a:solidFill>
                <a:latin typeface="Times New Roman" pitchFamily="18" charset="0"/>
                <a:cs typeface="Times New Roman" pitchFamily="18" charset="0"/>
              </a:rPr>
              <a:t>tenure Reform  and Land Reform</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638800"/>
          </a:xfrm>
        </p:spPr>
        <p:txBody>
          <a:bodyPr>
            <a:normAutofit lnSpcReduction="10000"/>
          </a:bodyPr>
          <a:lstStyle/>
          <a:p>
            <a:pPr marL="239713" indent="-273050" algn="just" fontAlgn="base">
              <a:spcBef>
                <a:spcPts val="550"/>
              </a:spcBef>
              <a:spcAft>
                <a:spcPct val="0"/>
              </a:spcAft>
              <a:buClr>
                <a:srgbClr val="94B6D2"/>
              </a:buClr>
              <a:buSzPct val="70000"/>
              <a:buFont typeface="Wingdings" pitchFamily="2" charset="2"/>
              <a:buChar char="Ø"/>
            </a:pPr>
            <a:r>
              <a:rPr lang="en-GB" sz="2400" b="1" dirty="0">
                <a:solidFill>
                  <a:srgbClr val="00B0F0"/>
                </a:solidFill>
                <a:latin typeface="Times New Roman" pitchFamily="18" charset="0"/>
                <a:cs typeface="Times New Roman" pitchFamily="18" charset="0"/>
              </a:rPr>
              <a:t>Land Tenure Reform </a:t>
            </a:r>
            <a:r>
              <a:rPr lang="en-GB" sz="2400" b="1" dirty="0">
                <a:solidFill>
                  <a:prstClr val="black"/>
                </a:solidFill>
                <a:latin typeface="Times New Roman" pitchFamily="18" charset="0"/>
                <a:cs typeface="Times New Roman" pitchFamily="18" charset="0"/>
              </a:rPr>
              <a:t>- </a:t>
            </a:r>
            <a:r>
              <a:rPr lang="en-GB" sz="2400" dirty="0">
                <a:solidFill>
                  <a:prstClr val="black"/>
                </a:solidFill>
                <a:latin typeface="Times New Roman" pitchFamily="18" charset="0"/>
                <a:cs typeface="Times New Roman" pitchFamily="18" charset="0"/>
              </a:rPr>
              <a:t>Land reform may also involve </a:t>
            </a:r>
            <a:r>
              <a:rPr lang="en-GB" sz="2400" b="1" dirty="0">
                <a:solidFill>
                  <a:srgbClr val="C00000"/>
                </a:solidFill>
                <a:latin typeface="Times New Roman" pitchFamily="18" charset="0"/>
                <a:cs typeface="Times New Roman" pitchFamily="18" charset="0"/>
              </a:rPr>
              <a:t>Changes in the tenure of the land</a:t>
            </a:r>
            <a:r>
              <a:rPr lang="en-GB" sz="2400" dirty="0">
                <a:solidFill>
                  <a:prstClr val="black"/>
                </a:solidFill>
                <a:latin typeface="Times New Roman" pitchFamily="18" charset="0"/>
                <a:cs typeface="Times New Roman" pitchFamily="18" charset="0"/>
              </a:rPr>
              <a:t>, that is </a:t>
            </a:r>
            <a:r>
              <a:rPr lang="en-GB" sz="2400" b="1" dirty="0">
                <a:solidFill>
                  <a:prstClr val="black"/>
                </a:solidFill>
                <a:latin typeface="Times New Roman" pitchFamily="18" charset="0"/>
                <a:cs typeface="Times New Roman" pitchFamily="18" charset="0"/>
              </a:rPr>
              <a:t>in the manner in which rights are held</a:t>
            </a:r>
            <a:r>
              <a:rPr lang="en-GB" sz="2400" dirty="0">
                <a:solidFill>
                  <a:prstClr val="black"/>
                </a:solidFill>
                <a:latin typeface="Times New Roman" pitchFamily="18" charset="0"/>
                <a:cs typeface="Times New Roman" pitchFamily="18" charset="0"/>
              </a:rPr>
              <a:t>, thus abolishing </a:t>
            </a:r>
            <a:r>
              <a:rPr lang="en-GB" sz="2400" b="1" dirty="0">
                <a:solidFill>
                  <a:prstClr val="black"/>
                </a:solidFill>
                <a:latin typeface="Times New Roman" pitchFamily="18" charset="0"/>
                <a:cs typeface="Times New Roman" pitchFamily="18" charset="0"/>
              </a:rPr>
              <a:t>complex traditional and customary rights </a:t>
            </a:r>
            <a:r>
              <a:rPr lang="en-GB" sz="2400" dirty="0">
                <a:solidFill>
                  <a:prstClr val="black"/>
                </a:solidFill>
                <a:latin typeface="Times New Roman" pitchFamily="18" charset="0"/>
                <a:cs typeface="Times New Roman" pitchFamily="18" charset="0"/>
              </a:rPr>
              <a:t>and introducing </a:t>
            </a:r>
            <a:r>
              <a:rPr lang="en-GB" sz="2400" b="1" dirty="0">
                <a:solidFill>
                  <a:srgbClr val="00B050"/>
                </a:solidFill>
                <a:latin typeface="Times New Roman" pitchFamily="18" charset="0"/>
                <a:cs typeface="Times New Roman" pitchFamily="18" charset="0"/>
              </a:rPr>
              <a:t>more simple and streamlined mechanisms of land </a:t>
            </a:r>
            <a:r>
              <a:rPr lang="en-GB" sz="2400" b="1" dirty="0" smtClean="0">
                <a:solidFill>
                  <a:srgbClr val="00B050"/>
                </a:solidFill>
                <a:latin typeface="Times New Roman" pitchFamily="18" charset="0"/>
                <a:cs typeface="Times New Roman" pitchFamily="18" charset="0"/>
              </a:rPr>
              <a:t>transfer.</a:t>
            </a:r>
          </a:p>
          <a:p>
            <a:pPr marL="239713" indent="-273050" algn="just" fontAlgn="base">
              <a:spcBef>
                <a:spcPts val="550"/>
              </a:spcBef>
              <a:spcAft>
                <a:spcPct val="0"/>
              </a:spcAft>
              <a:buClr>
                <a:srgbClr val="94B6D2"/>
              </a:buClr>
              <a:buSzPct val="70000"/>
              <a:buFont typeface="Wingdings" pitchFamily="2" charset="2"/>
              <a:buChar char="Ø"/>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fundamental goal is to enhance and to secure people’s land rights. This may be necessary to avoid arbitrary evictions and landlessness</a:t>
            </a: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smtClean="0">
                <a:solidFill>
                  <a:prstClr val="black"/>
                </a:solidFill>
                <a:latin typeface="Times New Roman" pitchFamily="18" charset="0"/>
                <a:cs typeface="Times New Roman" pitchFamily="18" charset="0"/>
              </a:rPr>
              <a:t>Tenure </a:t>
            </a:r>
            <a:r>
              <a:rPr lang="en-US" sz="2400" dirty="0">
                <a:solidFill>
                  <a:prstClr val="black"/>
                </a:solidFill>
                <a:latin typeface="Times New Roman" pitchFamily="18" charset="0"/>
                <a:cs typeface="Times New Roman" pitchFamily="18" charset="0"/>
              </a:rPr>
              <a:t>reform is distinct from land reform in that it does not redistribute parcels of land, but rather makes adjustments in the rights to hold and use land.</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 Examples of land tenure reforms include strengthening informal tenure rights by making them legally enforceable and transforming state-issued permits for specific land uses into leases that provide more protection for users of the </a:t>
            </a:r>
            <a:r>
              <a:rPr lang="en-US" sz="2400" dirty="0" smtClean="0">
                <a:solidFill>
                  <a:prstClr val="black"/>
                </a:solidFill>
                <a:latin typeface="Times New Roman" pitchFamily="18" charset="0"/>
                <a:cs typeface="Times New Roman" pitchFamily="18" charset="0"/>
              </a:rPr>
              <a:t>land.</a:t>
            </a:r>
            <a:endParaRPr lang="en-US" sz="2400" dirty="0">
              <a:solidFill>
                <a:prstClr val="black"/>
              </a:solidFill>
              <a:latin typeface="Times New Roman" pitchFamily="18" charset="0"/>
              <a:cs typeface="Times New Roman" pitchFamily="18" charset="0"/>
            </a:endParaRPr>
          </a:p>
          <a:p>
            <a:pPr lvl="0" algn="just">
              <a:buFont typeface="Wingdings" pitchFamily="2" charset="2"/>
              <a:buChar char="Ø"/>
            </a:pPr>
            <a:endParaRPr lang="en-US" sz="24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201698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610600" cy="5486400"/>
          </a:xfrm>
        </p:spPr>
        <p:txBody>
          <a:bodyPr>
            <a:normAutofit/>
          </a:bodyPr>
          <a:lstStyle/>
          <a:p>
            <a:pPr lvl="0" algn="just">
              <a:buFont typeface="Wingdings" pitchFamily="2" charset="2"/>
              <a:buChar char="Ø"/>
            </a:pPr>
            <a:r>
              <a:rPr lang="en-US" sz="2400" dirty="0">
                <a:solidFill>
                  <a:prstClr val="black"/>
                </a:solidFill>
                <a:latin typeface="Times New Roman" pitchFamily="18" charset="0"/>
                <a:cs typeface="Times New Roman" pitchFamily="18" charset="0"/>
              </a:rPr>
              <a:t>Land reform (also agrarian reform, though that can have a broader meaning) involves the changing of laws, regulations or customs regarding land ownership. </a:t>
            </a:r>
            <a:r>
              <a:rPr lang="en-US" sz="2400" dirty="0" smtClean="0">
                <a:solidFill>
                  <a:prstClr val="black"/>
                </a:solidFill>
                <a:latin typeface="Times New Roman" pitchFamily="18" charset="0"/>
                <a:cs typeface="Times New Roman" pitchFamily="18" charset="0"/>
              </a:rPr>
              <a:t>it </a:t>
            </a:r>
            <a:r>
              <a:rPr lang="en-US" sz="2400" dirty="0">
                <a:solidFill>
                  <a:prstClr val="black"/>
                </a:solidFill>
                <a:latin typeface="Times New Roman" pitchFamily="18" charset="0"/>
                <a:cs typeface="Times New Roman" pitchFamily="18" charset="0"/>
              </a:rPr>
              <a:t>may consist of a government-initiated or government-backed property redistribution, generally of agricultural land. </a:t>
            </a:r>
            <a:endParaRPr lang="en-US" sz="2400" dirty="0" smtClean="0">
              <a:solidFill>
                <a:prstClr val="black"/>
              </a:solidFill>
              <a:latin typeface="Times New Roman" pitchFamily="18" charset="0"/>
              <a:cs typeface="Times New Roman" pitchFamily="18" charset="0"/>
            </a:endParaRPr>
          </a:p>
          <a:p>
            <a:pPr algn="just" fontAlgn="base">
              <a:spcAft>
                <a:spcPct val="0"/>
              </a:spcAft>
              <a:buFont typeface="Wingdings" pitchFamily="2" charset="2"/>
              <a:buChar char="Ø"/>
            </a:pPr>
            <a:r>
              <a:rPr lang="en-US" altLang="zh-CN" sz="2400" dirty="0">
                <a:solidFill>
                  <a:prstClr val="black"/>
                </a:solidFill>
                <a:latin typeface="Times New Roman" pitchFamily="18" charset="0"/>
                <a:cs typeface="Times New Roman" pitchFamily="18" charset="0"/>
              </a:rPr>
              <a:t>Land reform can, therefore, refer to transfer of ownership from the more powerful to the less powerful such as from a relatively small number of wealthy (or noble) owners with extensive land holdings (e.g. plantations, large ranches, or agribusiness plots) to individual ownership by those who work the land.  </a:t>
            </a:r>
          </a:p>
          <a:p>
            <a:pPr marL="319088" lvl="0" indent="-319088" fontAlgn="base">
              <a:spcBef>
                <a:spcPts val="700"/>
              </a:spcBef>
              <a:spcAft>
                <a:spcPct val="0"/>
              </a:spcAft>
              <a:buClr>
                <a:srgbClr val="DD8047"/>
              </a:buClr>
              <a:buSzPct val="60000"/>
              <a:buFont typeface="Wingdings" pitchFamily="2" charset="2"/>
              <a:buChar char="v"/>
            </a:pPr>
            <a:r>
              <a:rPr lang="en-GB" sz="2400" dirty="0" smtClean="0">
                <a:solidFill>
                  <a:prstClr val="black"/>
                </a:solidFill>
                <a:latin typeface="Times New Roman" pitchFamily="18" charset="0"/>
                <a:cs typeface="Times New Roman" pitchFamily="18" charset="0"/>
              </a:rPr>
              <a:t>In short, </a:t>
            </a:r>
            <a:r>
              <a:rPr lang="en-GB" sz="2400" dirty="0" smtClean="0">
                <a:solidFill>
                  <a:srgbClr val="FF0000"/>
                </a:solidFill>
                <a:latin typeface="Times New Roman" pitchFamily="18" charset="0"/>
                <a:cs typeface="Times New Roman" pitchFamily="18" charset="0"/>
              </a:rPr>
              <a:t>Land </a:t>
            </a:r>
            <a:r>
              <a:rPr lang="en-GB" sz="2400" dirty="0">
                <a:solidFill>
                  <a:srgbClr val="FF0000"/>
                </a:solidFill>
                <a:latin typeface="Times New Roman" pitchFamily="18" charset="0"/>
                <a:cs typeface="Times New Roman" pitchFamily="18" charset="0"/>
              </a:rPr>
              <a:t>reform</a:t>
            </a:r>
            <a:r>
              <a:rPr lang="en-GB" sz="2400" dirty="0">
                <a:solidFill>
                  <a:prstClr val="black"/>
                </a:solidFill>
                <a:latin typeface="Times New Roman" pitchFamily="18" charset="0"/>
                <a:cs typeface="Times New Roman" pitchFamily="18" charset="0"/>
              </a:rPr>
              <a:t>: the various processes involved in altering the pattern of land tenure and land use of a specified </a:t>
            </a:r>
            <a:r>
              <a:rPr lang="en-GB" sz="2400" dirty="0" smtClean="0">
                <a:solidFill>
                  <a:prstClr val="black"/>
                </a:solidFill>
                <a:latin typeface="Times New Roman" pitchFamily="18" charset="0"/>
                <a:cs typeface="Times New Roman" pitchFamily="18" charset="0"/>
              </a:rPr>
              <a:t>area (land </a:t>
            </a:r>
            <a:r>
              <a:rPr lang="en-GB" sz="2400" dirty="0" smtClean="0">
                <a:latin typeface="Times New Roman" pitchFamily="18" charset="0"/>
                <a:cs typeface="Times New Roman" pitchFamily="18" charset="0"/>
              </a:rPr>
              <a:t>consolidation,</a:t>
            </a:r>
            <a:r>
              <a:rPr lang="en-GB" sz="2400" dirty="0">
                <a:latin typeface="Times New Roman" pitchFamily="18" charset="0"/>
                <a:cs typeface="Times New Roman" pitchFamily="18" charset="0"/>
              </a:rPr>
              <a:t> Land </a:t>
            </a:r>
            <a:r>
              <a:rPr lang="en-GB" sz="2400" dirty="0" smtClean="0">
                <a:latin typeface="Times New Roman" pitchFamily="18" charset="0"/>
                <a:cs typeface="Times New Roman" pitchFamily="18" charset="0"/>
              </a:rPr>
              <a:t>Restitution and  land redistribution</a:t>
            </a:r>
            <a:r>
              <a:rPr lang="en-GB" sz="2400" dirty="0" smtClean="0">
                <a:solidFill>
                  <a:prstClr val="black"/>
                </a:solidFill>
                <a:latin typeface="Times New Roman" pitchFamily="18" charset="0"/>
                <a:cs typeface="Times New Roman" pitchFamily="18" charset="0"/>
              </a:rPr>
              <a:t>).</a:t>
            </a:r>
            <a:endParaRPr lang="en-GB" sz="2400" dirty="0">
              <a:solidFill>
                <a:prstClr val="black"/>
              </a:solidFill>
              <a:latin typeface="Times New Roman" pitchFamily="18" charset="0"/>
              <a:cs typeface="Times New Roman" pitchFamily="18" charset="0"/>
            </a:endParaRPr>
          </a:p>
          <a:p>
            <a:pPr lvl="0" algn="just">
              <a:buFont typeface="Wingdings" pitchFamily="2" charset="2"/>
              <a:buChar char="Ø"/>
            </a:pPr>
            <a:endParaRPr lang="en-US" sz="24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25461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934200" cy="792162"/>
          </a:xfrm>
        </p:spPr>
        <p:txBody>
          <a:bodyPr>
            <a:noAutofit/>
          </a:bodyPr>
          <a:lstStyle/>
          <a:p>
            <a:r>
              <a:rPr lang="en-US" sz="3200" dirty="0" smtClean="0">
                <a:latin typeface="Times New Roman" pitchFamily="18" charset="0"/>
                <a:cs typeface="Times New Roman" pitchFamily="18" charset="0"/>
              </a:rPr>
              <a:t>Chapter one</a:t>
            </a:r>
            <a:br>
              <a:rPr lang="en-US" sz="3200" dirty="0" smtClean="0">
                <a:latin typeface="Times New Roman" pitchFamily="18" charset="0"/>
                <a:cs typeface="Times New Roman" pitchFamily="18" charset="0"/>
              </a:rPr>
            </a:br>
            <a:r>
              <a:rPr lang="en-GB" sz="3200" dirty="0" smtClean="0">
                <a:effectLst/>
                <a:latin typeface="Times New Roman" pitchFamily="18" charset="0"/>
                <a:ea typeface="Calibri"/>
                <a:cs typeface="Times New Roman" pitchFamily="18" charset="0"/>
              </a:rPr>
              <a:t>Land Tenure</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486400"/>
          </a:xfrm>
        </p:spPr>
        <p:txBody>
          <a:bodyPr>
            <a:normAutofit lnSpcReduction="10000"/>
          </a:bodyPr>
          <a:lstStyle/>
          <a:p>
            <a:pPr marL="0" lvl="0" indent="0" algn="just">
              <a:spcBef>
                <a:spcPts val="600"/>
              </a:spcBef>
              <a:buClr>
                <a:srgbClr val="3891A7"/>
              </a:buClr>
              <a:buSzPct val="80000"/>
              <a:buNone/>
            </a:pPr>
            <a:r>
              <a:rPr lang="en-US" sz="2400" dirty="0" smtClean="0">
                <a:solidFill>
                  <a:srgbClr val="FF0000"/>
                </a:solidFill>
                <a:latin typeface="Times New Roman" pitchFamily="18" charset="0"/>
                <a:cs typeface="Times New Roman" pitchFamily="18" charset="0"/>
              </a:rPr>
              <a:t>1.1 Concept of Land tenure</a:t>
            </a:r>
          </a:p>
          <a:p>
            <a:pPr lvl="0" algn="just">
              <a:spcBef>
                <a:spcPts val="600"/>
              </a:spcBef>
              <a:buClr>
                <a:srgbClr val="3891A7"/>
              </a:buClr>
              <a:buSzPct val="80000"/>
              <a:buFont typeface="Wingdings" pitchFamily="2" charset="2"/>
              <a:buChar char="Ø"/>
            </a:pPr>
            <a:r>
              <a:rPr lang="en-US" sz="2400" dirty="0" smtClean="0">
                <a:solidFill>
                  <a:srgbClr val="C32D2E"/>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is </a:t>
            </a:r>
            <a:r>
              <a:rPr lang="en-US" sz="2400" dirty="0">
                <a:solidFill>
                  <a:prstClr val="black"/>
                </a:solidFill>
                <a:latin typeface="Times New Roman" pitchFamily="18" charset="0"/>
                <a:cs typeface="Times New Roman" pitchFamily="18" charset="0"/>
              </a:rPr>
              <a:t>the mode by which land is held or owned, or the set of relationships among people concerning </a:t>
            </a:r>
            <a:r>
              <a:rPr lang="en-US" sz="2400" dirty="0" smtClean="0">
                <a:solidFill>
                  <a:prstClr val="black"/>
                </a:solidFill>
                <a:latin typeface="Times New Roman" pitchFamily="18" charset="0"/>
                <a:cs typeface="Times New Roman" pitchFamily="18" charset="0"/>
              </a:rPr>
              <a:t>to land </a:t>
            </a:r>
            <a:r>
              <a:rPr lang="en-US" sz="2400" dirty="0">
                <a:solidFill>
                  <a:prstClr val="black"/>
                </a:solidFill>
                <a:latin typeface="Times New Roman" pitchFamily="18" charset="0"/>
                <a:cs typeface="Times New Roman" pitchFamily="18" charset="0"/>
              </a:rPr>
              <a:t>or its product. </a:t>
            </a:r>
          </a:p>
          <a:p>
            <a:pPr lvl="0" algn="just" fontAlgn="base">
              <a:lnSpc>
                <a:spcPct val="90000"/>
              </a:lnSpc>
              <a:spcAft>
                <a:spcPct val="0"/>
              </a:spcAft>
              <a:buFont typeface="Wingdings" pitchFamily="2" charset="2"/>
              <a:buChar char="Ø"/>
            </a:pPr>
            <a:r>
              <a:rPr lang="en-US" sz="2400" dirty="0">
                <a:solidFill>
                  <a:prstClr val="black"/>
                </a:solidFill>
                <a:latin typeface="Times New Roman" pitchFamily="18" charset="0"/>
                <a:cs typeface="Times New Roman" pitchFamily="18" charset="0"/>
              </a:rPr>
              <a:t>The </a:t>
            </a:r>
            <a:r>
              <a:rPr lang="en-US" sz="2400" dirty="0" smtClean="0">
                <a:solidFill>
                  <a:prstClr val="black"/>
                </a:solidFill>
                <a:latin typeface="Times New Roman" pitchFamily="18" charset="0"/>
                <a:cs typeface="Times New Roman" pitchFamily="18" charset="0"/>
              </a:rPr>
              <a:t>relationship may be defined by legally (formal) </a:t>
            </a:r>
            <a:r>
              <a:rPr lang="en-US" sz="2400" dirty="0">
                <a:solidFill>
                  <a:prstClr val="black"/>
                </a:solidFill>
                <a:latin typeface="Times New Roman" pitchFamily="18" charset="0"/>
                <a:cs typeface="Times New Roman" pitchFamily="18" charset="0"/>
              </a:rPr>
              <a:t>or </a:t>
            </a:r>
            <a:r>
              <a:rPr lang="en-US" sz="2400" dirty="0" smtClean="0">
                <a:solidFill>
                  <a:prstClr val="black"/>
                </a:solidFill>
                <a:latin typeface="Times New Roman" pitchFamily="18" charset="0"/>
                <a:cs typeface="Times New Roman" pitchFamily="18" charset="0"/>
              </a:rPr>
              <a:t>customarily (informal) law. </a:t>
            </a:r>
            <a:r>
              <a:rPr lang="en-US" sz="2400" dirty="0">
                <a:solidFill>
                  <a:prstClr val="black"/>
                </a:solidFill>
                <a:latin typeface="Times New Roman" pitchFamily="18" charset="0"/>
                <a:cs typeface="Times New Roman" pitchFamily="18" charset="0"/>
              </a:rPr>
              <a:t>A formal system is one created by statute while an informal system is an unwritten and customary one. </a:t>
            </a:r>
            <a:endParaRPr lang="en-US" sz="2400" dirty="0" smtClean="0">
              <a:solidFill>
                <a:prstClr val="black"/>
              </a:solidFill>
              <a:latin typeface="Times New Roman" pitchFamily="18" charset="0"/>
              <a:cs typeface="Times New Roman" pitchFamily="18" charset="0"/>
            </a:endParaRPr>
          </a:p>
          <a:p>
            <a:pPr lvl="0" algn="just" fontAlgn="base">
              <a:lnSpc>
                <a:spcPct val="90000"/>
              </a:lnSpc>
              <a:spcAft>
                <a:spcPct val="0"/>
              </a:spcAft>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Land tenure is the institutional (political, economic, social, and legal) structure that determines how individuals and groups secure access to land and all resources contained on </a:t>
            </a:r>
            <a:r>
              <a:rPr lang="en-US" sz="2400" dirty="0" smtClean="0">
                <a:solidFill>
                  <a:srgbClr val="4F271C">
                    <a:shade val="30000"/>
                    <a:satMod val="150000"/>
                  </a:srgbClr>
                </a:solidFill>
                <a:latin typeface="Times New Roman" pitchFamily="18" charset="0"/>
                <a:cs typeface="Times New Roman" pitchFamily="18" charset="0"/>
              </a:rPr>
              <a:t>it. </a:t>
            </a:r>
          </a:p>
          <a:p>
            <a:pPr lvl="0" algn="just" fontAlgn="base">
              <a:lnSpc>
                <a:spcPct val="90000"/>
              </a:lnSpc>
              <a:spcAft>
                <a:spcPct val="0"/>
              </a:spcAft>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Rules </a:t>
            </a:r>
            <a:r>
              <a:rPr lang="en-US" sz="2400" dirty="0">
                <a:solidFill>
                  <a:srgbClr val="4F271C">
                    <a:shade val="30000"/>
                    <a:satMod val="150000"/>
                  </a:srgbClr>
                </a:solidFill>
                <a:latin typeface="Times New Roman" pitchFamily="18" charset="0"/>
                <a:cs typeface="Times New Roman" pitchFamily="18" charset="0"/>
              </a:rPr>
              <a:t>of tenure define how property rights to land are to be allocated within societies. </a:t>
            </a:r>
            <a:r>
              <a:rPr lang="en-US" sz="2400" dirty="0" smtClean="0">
                <a:solidFill>
                  <a:srgbClr val="4F271C">
                    <a:shade val="30000"/>
                    <a:satMod val="150000"/>
                  </a:srgbClr>
                </a:solidFill>
                <a:latin typeface="Times New Roman" pitchFamily="18" charset="0"/>
                <a:cs typeface="Times New Roman" pitchFamily="18" charset="0"/>
              </a:rPr>
              <a:t>They </a:t>
            </a:r>
            <a:r>
              <a:rPr lang="en-US" sz="2400" dirty="0">
                <a:solidFill>
                  <a:srgbClr val="4F271C">
                    <a:shade val="30000"/>
                    <a:satMod val="150000"/>
                  </a:srgbClr>
                </a:solidFill>
                <a:latin typeface="Times New Roman" pitchFamily="18" charset="0"/>
                <a:cs typeface="Times New Roman" pitchFamily="18" charset="0"/>
              </a:rPr>
              <a:t>define how access is </a:t>
            </a:r>
            <a:r>
              <a:rPr lang="en-US" sz="2400" dirty="0" smtClean="0">
                <a:solidFill>
                  <a:srgbClr val="4F271C">
                    <a:shade val="30000"/>
                    <a:satMod val="150000"/>
                  </a:srgbClr>
                </a:solidFill>
                <a:latin typeface="Times New Roman" pitchFamily="18" charset="0"/>
                <a:cs typeface="Times New Roman" pitchFamily="18" charset="0"/>
              </a:rPr>
              <a:t>granted to  </a:t>
            </a:r>
            <a:r>
              <a:rPr lang="en-US" sz="2400" dirty="0">
                <a:solidFill>
                  <a:srgbClr val="4F271C">
                    <a:shade val="30000"/>
                    <a:satMod val="150000"/>
                  </a:srgbClr>
                </a:solidFill>
                <a:latin typeface="Times New Roman" pitchFamily="18" charset="0"/>
                <a:cs typeface="Times New Roman" pitchFamily="18" charset="0"/>
              </a:rPr>
              <a:t>rights to use, control, and transfer land, as well as associated responsibilities and restraints.</a:t>
            </a:r>
          </a:p>
          <a:p>
            <a:pPr lvl="0"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In simple terms, land tenure systems determine who can use what resources for how long, and under what conditions. </a:t>
            </a:r>
          </a:p>
          <a:p>
            <a:pPr marL="0" indent="0">
              <a:buNone/>
            </a:pPr>
            <a:endParaRPr lang="en-US" sz="2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323374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solidFill>
                  <a:srgbClr val="4F271C">
                    <a:shade val="30000"/>
                    <a:satMod val="150000"/>
                  </a:srgbClr>
                </a:solidFill>
                <a:latin typeface="Times New Roman" pitchFamily="18" charset="0"/>
                <a:cs typeface="Times New Roman" pitchFamily="18" charset="0"/>
              </a:rPr>
              <a:t>1.5.4. </a:t>
            </a:r>
            <a:r>
              <a:rPr lang="en-US" sz="3200" dirty="0" smtClean="0">
                <a:solidFill>
                  <a:srgbClr val="4F271C">
                    <a:satMod val="130000"/>
                  </a:srgbClr>
                </a:solidFill>
                <a:effectLst>
                  <a:outerShdw blurRad="50000" dist="30000" dir="5400000" algn="tl" rotWithShape="0">
                    <a:srgbClr val="000000">
                      <a:alpha val="30000"/>
                    </a:srgbClr>
                  </a:outerShdw>
                </a:effectLst>
                <a:latin typeface="Times New Roman" pitchFamily="18" charset="0"/>
                <a:cs typeface="Times New Roman" pitchFamily="18" charset="0"/>
              </a:rPr>
              <a:t>Sources of Tenure Security</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486400"/>
          </a:xfrm>
        </p:spPr>
        <p:txBody>
          <a:bodyPr>
            <a:normAutofit/>
          </a:bodyPr>
          <a:lstStyle/>
          <a:p>
            <a:pPr lvl="0"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An important source is the </a:t>
            </a:r>
            <a:r>
              <a:rPr lang="en-US" sz="2400" dirty="0">
                <a:solidFill>
                  <a:srgbClr val="FF0000"/>
                </a:solidFill>
                <a:latin typeface="Times New Roman" pitchFamily="18" charset="0"/>
                <a:cs typeface="Times New Roman" pitchFamily="18" charset="0"/>
              </a:rPr>
              <a:t>community</a:t>
            </a:r>
            <a:r>
              <a:rPr lang="en-US" sz="2400" dirty="0">
                <a:solidFill>
                  <a:srgbClr val="4F271C">
                    <a:shade val="30000"/>
                    <a:satMod val="150000"/>
                  </a:srgbClr>
                </a:solidFill>
                <a:latin typeface="Times New Roman" pitchFamily="18" charset="0"/>
                <a:cs typeface="Times New Roman" pitchFamily="18" charset="0"/>
              </a:rPr>
              <a:t> and its </a:t>
            </a:r>
            <a:r>
              <a:rPr lang="en-US" sz="2400" dirty="0">
                <a:solidFill>
                  <a:srgbClr val="FF0000"/>
                </a:solidFill>
                <a:latin typeface="Times New Roman" pitchFamily="18" charset="0"/>
                <a:cs typeface="Times New Roman" pitchFamily="18" charset="0"/>
              </a:rPr>
              <a:t>specific groups </a:t>
            </a:r>
            <a:r>
              <a:rPr lang="en-US" sz="2400" dirty="0">
                <a:solidFill>
                  <a:srgbClr val="4F271C">
                    <a:shade val="30000"/>
                    <a:satMod val="150000"/>
                  </a:srgbClr>
                </a:solidFill>
                <a:latin typeface="Times New Roman" pitchFamily="18" charset="0"/>
                <a:cs typeface="Times New Roman" pitchFamily="18" charset="0"/>
              </a:rPr>
              <a:t>such as local farmers’ organizations and water users’ associations. </a:t>
            </a:r>
            <a:endParaRPr lang="en-US" sz="2400" dirty="0" smtClean="0">
              <a:solidFill>
                <a:srgbClr val="4F271C">
                  <a:shade val="30000"/>
                  <a:satMod val="150000"/>
                </a:srgbClr>
              </a:solidFill>
              <a:latin typeface="Times New Roman" pitchFamily="18" charset="0"/>
              <a:cs typeface="Times New Roman" pitchFamily="18" charset="0"/>
            </a:endParaRPr>
          </a:p>
          <a:p>
            <a:pPr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When </a:t>
            </a:r>
            <a:r>
              <a:rPr lang="en-US" sz="2400" dirty="0">
                <a:solidFill>
                  <a:srgbClr val="4F271C">
                    <a:shade val="30000"/>
                    <a:satMod val="150000"/>
                  </a:srgbClr>
                </a:solidFill>
                <a:latin typeface="Times New Roman" pitchFamily="18" charset="0"/>
                <a:cs typeface="Times New Roman" pitchFamily="18" charset="0"/>
              </a:rPr>
              <a:t>neighbors  recognize and enforce a person’s rights, that person’s security increases. </a:t>
            </a:r>
            <a:endParaRPr lang="en-US" sz="2400" dirty="0" smtClean="0">
              <a:solidFill>
                <a:srgbClr val="4F271C">
                  <a:shade val="30000"/>
                  <a:satMod val="150000"/>
                </a:srgbClr>
              </a:solidFill>
              <a:latin typeface="Times New Roman" pitchFamily="18" charset="0"/>
              <a:cs typeface="Times New Roman" pitchFamily="18" charset="0"/>
            </a:endParaRPr>
          </a:p>
          <a:p>
            <a:pPr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In </a:t>
            </a:r>
            <a:r>
              <a:rPr lang="en-US" sz="2400" dirty="0">
                <a:solidFill>
                  <a:srgbClr val="4F271C">
                    <a:shade val="30000"/>
                    <a:satMod val="150000"/>
                  </a:srgbClr>
                </a:solidFill>
                <a:latin typeface="Times New Roman" pitchFamily="18" charset="0"/>
                <a:cs typeface="Times New Roman" pitchFamily="18" charset="0"/>
              </a:rPr>
              <a:t>many customary tenure arrangements, people gain property rights through membership of social communities. Maintaining property rights validates membership in the group just as much as membership facilitates the acquisition and safeguarding of property rights</a:t>
            </a:r>
            <a:r>
              <a:rPr lang="en-US" sz="2400" dirty="0" smtClean="0">
                <a:solidFill>
                  <a:srgbClr val="4F271C">
                    <a:shade val="30000"/>
                    <a:satMod val="150000"/>
                  </a:srgbClr>
                </a:solidFill>
                <a:latin typeface="Times New Roman" pitchFamily="18" charset="0"/>
                <a:cs typeface="Times New Roman" pitchFamily="18" charset="0"/>
              </a:rPr>
              <a:t>.</a:t>
            </a:r>
          </a:p>
          <a:p>
            <a:pPr lvl="0" algn="just">
              <a:spcBef>
                <a:spcPts val="600"/>
              </a:spcBef>
              <a:buClr>
                <a:srgbClr val="3891A7"/>
              </a:buClr>
              <a:buSzPct val="80000"/>
              <a:buFont typeface="Wingdings" pitchFamily="2" charset="2"/>
              <a:buChar char="Ø"/>
            </a:pPr>
            <a:r>
              <a:rPr lang="en-US" sz="2400" dirty="0">
                <a:latin typeface="Times New Roman" pitchFamily="18" charset="0"/>
                <a:cs typeface="Times New Roman" pitchFamily="18" charset="0"/>
              </a:rPr>
              <a:t>Another source </a:t>
            </a:r>
            <a:r>
              <a:rPr lang="en-US" sz="2400" dirty="0">
                <a:solidFill>
                  <a:srgbClr val="4F271C">
                    <a:shade val="30000"/>
                    <a:satMod val="150000"/>
                  </a:srgbClr>
                </a:solidFill>
                <a:latin typeface="Times New Roman" pitchFamily="18" charset="0"/>
                <a:cs typeface="Times New Roman" pitchFamily="18" charset="0"/>
              </a:rPr>
              <a:t>may be the </a:t>
            </a:r>
            <a:r>
              <a:rPr lang="en-US" sz="2400" dirty="0">
                <a:solidFill>
                  <a:srgbClr val="FF0000"/>
                </a:solidFill>
                <a:latin typeface="Times New Roman" pitchFamily="18" charset="0"/>
                <a:cs typeface="Times New Roman" pitchFamily="18" charset="0"/>
              </a:rPr>
              <a:t>administrative</a:t>
            </a:r>
            <a:r>
              <a:rPr lang="en-US" sz="2400" dirty="0">
                <a:solidFill>
                  <a:srgbClr val="4F271C">
                    <a:shade val="30000"/>
                    <a:satMod val="150000"/>
                  </a:srgbClr>
                </a:solidFill>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state and the formal legal system</a:t>
            </a:r>
            <a:r>
              <a:rPr lang="en-US" sz="2400" dirty="0">
                <a:solidFill>
                  <a:srgbClr val="4F271C">
                    <a:shade val="30000"/>
                    <a:satMod val="150000"/>
                  </a:srgbClr>
                </a:solidFill>
                <a:latin typeface="Times New Roman" pitchFamily="18" charset="0"/>
                <a:cs typeface="Times New Roman" pitchFamily="18" charset="0"/>
              </a:rPr>
              <a:t>. The state may provide security in general by affirming the rights that people hold as well as through specific measures such as providing protection against trespass.</a:t>
            </a:r>
          </a:p>
          <a:p>
            <a:pPr marL="0" indent="0" algn="just">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134952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410200"/>
          </a:xfrm>
        </p:spPr>
        <p:txBody>
          <a:bodyPr>
            <a:normAutofit/>
          </a:bodyPr>
          <a:lstStyle/>
          <a:p>
            <a:pPr marL="484632" lvl="0" indent="-45720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Security </a:t>
            </a:r>
            <a:r>
              <a:rPr lang="en-US" sz="2400" dirty="0">
                <a:solidFill>
                  <a:srgbClr val="4F271C">
                    <a:shade val="30000"/>
                    <a:satMod val="150000"/>
                  </a:srgbClr>
                </a:solidFill>
                <a:latin typeface="Times New Roman" pitchFamily="18" charset="0"/>
                <a:cs typeface="Times New Roman" pitchFamily="18" charset="0"/>
              </a:rPr>
              <a:t>is often seen to come from protections provided through </a:t>
            </a:r>
            <a:r>
              <a:rPr lang="en-US" sz="2400" dirty="0">
                <a:solidFill>
                  <a:srgbClr val="FF0000"/>
                </a:solidFill>
                <a:latin typeface="Times New Roman" pitchFamily="18" charset="0"/>
                <a:cs typeface="Times New Roman" pitchFamily="18" charset="0"/>
              </a:rPr>
              <a:t>land registration and cadastral systems</a:t>
            </a:r>
            <a:r>
              <a:rPr lang="en-US" sz="2400" dirty="0">
                <a:solidFill>
                  <a:srgbClr val="4F271C">
                    <a:shade val="30000"/>
                    <a:satMod val="150000"/>
                  </a:srgbClr>
                </a:solidFill>
                <a:latin typeface="Times New Roman" pitchFamily="18" charset="0"/>
                <a:cs typeface="Times New Roman" pitchFamily="18" charset="0"/>
              </a:rPr>
              <a:t>, with adjudication of disputes taking place in the formal court system</a:t>
            </a:r>
            <a:r>
              <a:rPr lang="en-US" sz="2400" dirty="0" smtClean="0">
                <a:solidFill>
                  <a:srgbClr val="4F271C">
                    <a:shade val="30000"/>
                    <a:satMod val="150000"/>
                  </a:srgbClr>
                </a:solidFill>
                <a:latin typeface="Times New Roman" pitchFamily="18" charset="0"/>
                <a:cs typeface="Times New Roman" pitchFamily="18" charset="0"/>
              </a:rPr>
              <a:t>.</a:t>
            </a:r>
          </a:p>
          <a:p>
            <a:pPr marL="539496" lvl="0" indent="-45720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In some countries, security can also be provided by coercive structures such as “</a:t>
            </a:r>
            <a:r>
              <a:rPr lang="en-US" sz="2400" dirty="0">
                <a:solidFill>
                  <a:srgbClr val="FF0000"/>
                </a:solidFill>
                <a:latin typeface="Times New Roman" pitchFamily="18" charset="0"/>
                <a:cs typeface="Times New Roman" pitchFamily="18" charset="0"/>
              </a:rPr>
              <a:t>warlords</a:t>
            </a:r>
            <a:r>
              <a:rPr lang="en-US" sz="2400" dirty="0">
                <a:solidFill>
                  <a:prstClr val="black"/>
                </a:solidFill>
                <a:latin typeface="Times New Roman" pitchFamily="18" charset="0"/>
                <a:cs typeface="Times New Roman" pitchFamily="18" charset="0"/>
              </a:rPr>
              <a:t>” that emerge in the absence of an effective state during periods of civil unrest</a:t>
            </a:r>
            <a:r>
              <a:rPr lang="en-US" sz="2400" dirty="0" smtClean="0">
                <a:solidFill>
                  <a:prstClr val="black"/>
                </a:solidFill>
                <a:latin typeface="Times New Roman" pitchFamily="18" charset="0"/>
                <a:cs typeface="Times New Roman" pitchFamily="18" charset="0"/>
              </a:rPr>
              <a:t>.</a:t>
            </a:r>
          </a:p>
          <a:p>
            <a:pPr marL="539496" lvl="0" indent="-457200" algn="just">
              <a:spcBef>
                <a:spcPts val="600"/>
              </a:spcBef>
              <a:buClr>
                <a:srgbClr val="3891A7"/>
              </a:buClr>
              <a:buSzPct val="80000"/>
              <a:buFont typeface="Wingdings" pitchFamily="2" charset="2"/>
              <a:buChar char="Ø"/>
            </a:pPr>
            <a:r>
              <a:rPr lang="en-US" sz="2400" dirty="0" smtClean="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Of course, this is not a desirable source of security as these structures may in turn prevent the development of strong communities and legal systems necessary for good governance .</a:t>
            </a:r>
          </a:p>
          <a:p>
            <a:pPr marL="365760" lvl="0" indent="-283464">
              <a:spcBef>
                <a:spcPts val="600"/>
              </a:spcBef>
              <a:buClr>
                <a:srgbClr val="3891A7"/>
              </a:buClr>
              <a:buSzPct val="80000"/>
              <a:buNone/>
            </a:pPr>
            <a:endParaRPr lang="en-US" sz="2400" dirty="0">
              <a:solidFill>
                <a:prstClr val="black"/>
              </a:solidFill>
              <a:latin typeface="Times New Roman" pitchFamily="18" charset="0"/>
              <a:cs typeface="Times New Roman" pitchFamily="18" charset="0"/>
            </a:endParaRPr>
          </a:p>
          <a:p>
            <a:pPr marL="27432" lvl="0" indent="0">
              <a:spcBef>
                <a:spcPts val="600"/>
              </a:spcBef>
              <a:buClr>
                <a:srgbClr val="3891A7"/>
              </a:buClr>
              <a:buSzPct val="80000"/>
              <a:buNone/>
            </a:pPr>
            <a:endParaRPr lang="en-US" sz="2400" dirty="0">
              <a:solidFill>
                <a:srgbClr val="4F271C">
                  <a:shade val="30000"/>
                  <a:satMod val="150000"/>
                </a:srgb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44894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4F271C">
                    <a:shade val="30000"/>
                    <a:satMod val="150000"/>
                  </a:srgbClr>
                </a:solidFill>
                <a:latin typeface="Times New Roman" pitchFamily="18" charset="0"/>
                <a:cs typeface="Times New Roman" pitchFamily="18" charset="0"/>
              </a:rPr>
              <a:t>1.5.5. </a:t>
            </a:r>
            <a:r>
              <a:rPr lang="zh-CN" altLang="en-US" sz="3200" dirty="0" smtClean="0">
                <a:solidFill>
                  <a:srgbClr val="000000"/>
                </a:solidFill>
                <a:latin typeface="Times New Roman" pitchFamily="18" charset="0"/>
                <a:cs typeface="Times New Roman" pitchFamily="18" charset="0"/>
              </a:rPr>
              <a:t>Factors That Contribute </a:t>
            </a:r>
            <a:r>
              <a:rPr lang="en-US" altLang="zh-CN" sz="3200" dirty="0">
                <a:solidFill>
                  <a:srgbClr val="000000"/>
                </a:solidFill>
                <a:latin typeface="Times New Roman" pitchFamily="18" charset="0"/>
                <a:cs typeface="Times New Roman" pitchFamily="18" charset="0"/>
              </a:rPr>
              <a:t>t</a:t>
            </a:r>
            <a:r>
              <a:rPr lang="zh-CN" altLang="en-US" sz="3200" dirty="0" smtClean="0">
                <a:solidFill>
                  <a:srgbClr val="000000"/>
                </a:solidFill>
                <a:latin typeface="Times New Roman" pitchFamily="18" charset="0"/>
                <a:cs typeface="Times New Roman" pitchFamily="18" charset="0"/>
              </a:rPr>
              <a:t>o Relative Degree </a:t>
            </a:r>
            <a:r>
              <a:rPr lang="en-US" altLang="zh-CN" sz="3200" dirty="0" smtClean="0">
                <a:solidFill>
                  <a:srgbClr val="000000"/>
                </a:solidFill>
                <a:latin typeface="Times New Roman" pitchFamily="18" charset="0"/>
                <a:cs typeface="Times New Roman" pitchFamily="18" charset="0"/>
              </a:rPr>
              <a:t>o</a:t>
            </a:r>
            <a:r>
              <a:rPr lang="zh-CN" altLang="en-US" sz="3200" dirty="0" smtClean="0">
                <a:solidFill>
                  <a:srgbClr val="000000"/>
                </a:solidFill>
                <a:latin typeface="Times New Roman" pitchFamily="18" charset="0"/>
                <a:cs typeface="Times New Roman" pitchFamily="18" charset="0"/>
              </a:rPr>
              <a:t>f Land Tenure Security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839200" cy="5257800"/>
          </a:xfrm>
        </p:spPr>
        <p:txBody>
          <a:bodyPr>
            <a:noAutofit/>
          </a:bodyPr>
          <a:lstStyle/>
          <a:p>
            <a:pPr marL="0" lvl="0" indent="0" algn="just" eaLnBrk="0" fontAlgn="base" hangingPunct="0">
              <a:spcAft>
                <a:spcPct val="0"/>
              </a:spcAft>
              <a:buNone/>
            </a:pPr>
            <a:r>
              <a:rPr lang="en-US" altLang="zh-CN" sz="2400" dirty="0">
                <a:solidFill>
                  <a:srgbClr val="000000"/>
                </a:solidFill>
                <a:latin typeface="Times New Roman" pitchFamily="18" charset="0"/>
                <a:cs typeface="Times New Roman" pitchFamily="18" charset="0"/>
              </a:rPr>
              <a:t>Three main factors contribute to the relative degree of security created by a given property </a:t>
            </a:r>
            <a:r>
              <a:rPr lang="en-US" altLang="zh-CN" sz="2400" dirty="0" smtClean="0">
                <a:solidFill>
                  <a:srgbClr val="000000"/>
                </a:solidFill>
                <a:latin typeface="Times New Roman" pitchFamily="18" charset="0"/>
                <a:cs typeface="Times New Roman" pitchFamily="18" charset="0"/>
              </a:rPr>
              <a:t>right </a:t>
            </a:r>
            <a:r>
              <a:rPr lang="en-US" sz="2400" dirty="0" smtClean="0">
                <a:solidFill>
                  <a:srgbClr val="000000"/>
                </a:solidFill>
                <a:latin typeface="Times New Roman" pitchFamily="18" charset="0"/>
                <a:cs typeface="Times New Roman" pitchFamily="18" charset="0"/>
              </a:rPr>
              <a:t>be </a:t>
            </a:r>
            <a:r>
              <a:rPr lang="en-US" sz="2400" dirty="0">
                <a:solidFill>
                  <a:srgbClr val="000000"/>
                </a:solidFill>
                <a:latin typeface="Times New Roman" pitchFamily="18" charset="0"/>
                <a:cs typeface="Times New Roman" pitchFamily="18" charset="0"/>
              </a:rPr>
              <a:t>it statutory or customary - whether in respect of land or other asset:</a:t>
            </a:r>
          </a:p>
          <a:p>
            <a:pPr lvl="0" algn="just" eaLnBrk="0" fontAlgn="base" hangingPunct="0">
              <a:spcAft>
                <a:spcPct val="0"/>
              </a:spcAft>
              <a:buNone/>
            </a:pPr>
            <a:r>
              <a:rPr lang="en-US" sz="2400" dirty="0" err="1">
                <a:solidFill>
                  <a:srgbClr val="000000"/>
                </a:solidFill>
                <a:latin typeface="Times New Roman" pitchFamily="18" charset="0"/>
                <a:cs typeface="Times New Roman" pitchFamily="18" charset="0"/>
              </a:rPr>
              <a:t>i</a:t>
            </a:r>
            <a:r>
              <a:rPr lang="en-US" sz="2400" dirty="0">
                <a:solidFill>
                  <a:srgbClr val="000000"/>
                </a:solidFill>
                <a:latin typeface="Times New Roman" pitchFamily="18" charset="0"/>
                <a:cs typeface="Times New Roman" pitchFamily="18" charset="0"/>
              </a:rPr>
              <a:t>.  </a:t>
            </a:r>
            <a:r>
              <a:rPr lang="en-US" sz="2400" dirty="0">
                <a:solidFill>
                  <a:srgbClr val="9900FF"/>
                </a:solidFill>
                <a:latin typeface="Times New Roman" pitchFamily="18" charset="0"/>
                <a:cs typeface="Times New Roman" pitchFamily="18" charset="0"/>
              </a:rPr>
              <a:t>Clarity in duration and content of rights:</a:t>
            </a:r>
            <a:r>
              <a:rPr lang="en-US" sz="2400" dirty="0">
                <a:solidFill>
                  <a:srgbClr val="000000"/>
                </a:solidFill>
                <a:latin typeface="Times New Roman" pitchFamily="18" charset="0"/>
                <a:cs typeface="Times New Roman" pitchFamily="18" charset="0"/>
              </a:rPr>
              <a:t> Duration of the right is a factor that gives it strength. Very limited rights, such as the right to collect </a:t>
            </a:r>
            <a:r>
              <a:rPr lang="en-US" sz="2400" dirty="0" smtClean="0">
                <a:solidFill>
                  <a:srgbClr val="000000"/>
                </a:solidFill>
                <a:latin typeface="Times New Roman" pitchFamily="18" charset="0"/>
                <a:cs typeface="Times New Roman" pitchFamily="18" charset="0"/>
              </a:rPr>
              <a:t>fuel wood </a:t>
            </a:r>
            <a:r>
              <a:rPr lang="en-US" sz="2400" dirty="0">
                <a:solidFill>
                  <a:srgbClr val="000000"/>
                </a:solidFill>
                <a:latin typeface="Times New Roman" pitchFamily="18" charset="0"/>
                <a:cs typeface="Times New Roman" pitchFamily="18" charset="0"/>
              </a:rPr>
              <a:t>or the right to graze animals, can be secure and strong if they are clear in content and endure over time. Various use rights may be given in perpetuity or for a long period of time.</a:t>
            </a:r>
          </a:p>
          <a:p>
            <a:pPr lvl="0" algn="just" eaLnBrk="0" fontAlgn="base" hangingPunct="0">
              <a:spcAft>
                <a:spcPct val="0"/>
              </a:spcAft>
              <a:buNone/>
            </a:pPr>
            <a:r>
              <a:rPr lang="en-US" sz="2400" dirty="0">
                <a:solidFill>
                  <a:srgbClr val="9900FF"/>
                </a:solidFill>
                <a:latin typeface="Times New Roman" pitchFamily="18" charset="0"/>
                <a:cs typeface="Times New Roman" pitchFamily="18" charset="0"/>
              </a:rPr>
              <a:t>ii. Certainty about the right holders and independent control of rights: </a:t>
            </a:r>
            <a:r>
              <a:rPr lang="en-US" sz="2400" dirty="0">
                <a:solidFill>
                  <a:srgbClr val="000000"/>
                </a:solidFill>
                <a:latin typeface="Times New Roman" pitchFamily="18" charset="0"/>
                <a:cs typeface="Times New Roman" pitchFamily="18" charset="0"/>
              </a:rPr>
              <a:t>It is essential to </a:t>
            </a:r>
            <a:r>
              <a:rPr lang="en-US" sz="2400" dirty="0" smtClean="0">
                <a:solidFill>
                  <a:srgbClr val="000000"/>
                </a:solidFill>
                <a:latin typeface="Times New Roman" pitchFamily="18" charset="0"/>
                <a:cs typeface="Times New Roman" pitchFamily="18" charset="0"/>
              </a:rPr>
              <a:t>know the </a:t>
            </a:r>
            <a:r>
              <a:rPr lang="en-US" sz="2400" dirty="0">
                <a:solidFill>
                  <a:srgbClr val="000000"/>
                </a:solidFill>
                <a:latin typeface="Times New Roman" pitchFamily="18" charset="0"/>
                <a:cs typeface="Times New Roman" pitchFamily="18" charset="0"/>
              </a:rPr>
              <a:t>boundaries of the land; the quantity and characteristics of assets and things to which the rights apply; and who is entitled to those rights.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998509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a:bodyPr>
          <a:lstStyle/>
          <a:p>
            <a:pPr marL="514350" lvl="0" indent="-514350" eaLnBrk="0" fontAlgn="base" hangingPunct="0">
              <a:lnSpc>
                <a:spcPct val="90000"/>
              </a:lnSpc>
              <a:spcAft>
                <a:spcPct val="0"/>
              </a:spcAft>
              <a:buNone/>
            </a:pPr>
            <a:endParaRPr lang="en-US" altLang="zh-CN" sz="2800" b="1" dirty="0" smtClean="0">
              <a:solidFill>
                <a:srgbClr val="9900FF"/>
              </a:solidFill>
            </a:endParaRPr>
          </a:p>
          <a:p>
            <a:pPr lvl="0" algn="just" eaLnBrk="0" fontAlgn="base" hangingPunct="0">
              <a:spcAft>
                <a:spcPct val="0"/>
              </a:spcAft>
              <a:buFont typeface="Wingdings" pitchFamily="2" charset="2"/>
              <a:buChar char="Ø"/>
            </a:pPr>
            <a:r>
              <a:rPr lang="en-US" sz="2600" dirty="0">
                <a:solidFill>
                  <a:srgbClr val="000000"/>
                </a:solidFill>
                <a:latin typeface="Times New Roman" pitchFamily="18" charset="0"/>
                <a:cs typeface="Times New Roman" pitchFamily="18" charset="0"/>
              </a:rPr>
              <a:t>The holder of the right should have the capacity to dispose of a right as </a:t>
            </a:r>
            <a:r>
              <a:rPr lang="en-US" sz="2600" dirty="0" smtClean="0">
                <a:solidFill>
                  <a:srgbClr val="000000"/>
                </a:solidFill>
                <a:latin typeface="Times New Roman" pitchFamily="18" charset="0"/>
                <a:cs typeface="Times New Roman" pitchFamily="18" charset="0"/>
              </a:rPr>
              <a:t>she/he </a:t>
            </a:r>
            <a:r>
              <a:rPr lang="en-US" sz="2600" dirty="0">
                <a:solidFill>
                  <a:srgbClr val="000000"/>
                </a:solidFill>
                <a:latin typeface="Times New Roman" pitchFamily="18" charset="0"/>
                <a:cs typeface="Times New Roman" pitchFamily="18" charset="0"/>
              </a:rPr>
              <a:t>likes, such as using it for cultivation or for other uses, transferring it to others or using it as collateral for credit in </a:t>
            </a:r>
            <a:r>
              <a:rPr lang="en-US" sz="2600" dirty="0" smtClean="0">
                <a:solidFill>
                  <a:srgbClr val="000000"/>
                </a:solidFill>
                <a:latin typeface="Times New Roman" pitchFamily="18" charset="0"/>
                <a:cs typeface="Times New Roman" pitchFamily="18" charset="0"/>
              </a:rPr>
              <a:t>the times </a:t>
            </a:r>
            <a:r>
              <a:rPr lang="en-US" sz="2600" dirty="0">
                <a:solidFill>
                  <a:srgbClr val="000000"/>
                </a:solidFill>
                <a:latin typeface="Times New Roman" pitchFamily="18" charset="0"/>
                <a:cs typeface="Times New Roman" pitchFamily="18" charset="0"/>
              </a:rPr>
              <a:t>of crises or to invest in an income-generating activity</a:t>
            </a:r>
            <a:r>
              <a:rPr lang="en-US" sz="2600" dirty="0" smtClean="0">
                <a:solidFill>
                  <a:srgbClr val="000000"/>
                </a:solidFill>
                <a:latin typeface="Times New Roman" pitchFamily="18" charset="0"/>
                <a:cs typeface="Times New Roman" pitchFamily="18" charset="0"/>
              </a:rPr>
              <a:t>.</a:t>
            </a:r>
            <a:endParaRPr lang="en-US" altLang="zh-CN" sz="2600" b="1" dirty="0" smtClean="0">
              <a:solidFill>
                <a:srgbClr val="9900FF"/>
              </a:solidFill>
            </a:endParaRPr>
          </a:p>
          <a:p>
            <a:pPr algn="just" eaLnBrk="0" fontAlgn="base" hangingPunct="0">
              <a:spcAft>
                <a:spcPct val="0"/>
              </a:spcAft>
              <a:buNone/>
            </a:pPr>
            <a:r>
              <a:rPr lang="en-US" altLang="zh-CN" sz="2600" dirty="0" smtClean="0">
                <a:solidFill>
                  <a:srgbClr val="000000"/>
                </a:solidFill>
                <a:latin typeface="Times New Roman" pitchFamily="18" charset="0"/>
                <a:cs typeface="Times New Roman" pitchFamily="18" charset="0"/>
              </a:rPr>
              <a:t>iii. </a:t>
            </a:r>
            <a:r>
              <a:rPr lang="en-US" altLang="zh-CN" sz="2600" dirty="0" smtClean="0">
                <a:solidFill>
                  <a:srgbClr val="00B0F0"/>
                </a:solidFill>
                <a:latin typeface="Times New Roman" pitchFamily="18" charset="0"/>
                <a:cs typeface="Times New Roman" pitchFamily="18" charset="0"/>
              </a:rPr>
              <a:t>Guarantee </a:t>
            </a:r>
            <a:r>
              <a:rPr lang="en-US" altLang="zh-CN" sz="2600" dirty="0">
                <a:solidFill>
                  <a:srgbClr val="00B0F0"/>
                </a:solidFill>
                <a:latin typeface="Times New Roman" pitchFamily="18" charset="0"/>
                <a:cs typeface="Times New Roman" pitchFamily="18" charset="0"/>
              </a:rPr>
              <a:t>of enforcement against interferences by other actors</a:t>
            </a:r>
            <a:r>
              <a:rPr lang="en-US" altLang="zh-CN" sz="2600" dirty="0">
                <a:solidFill>
                  <a:srgbClr val="000000"/>
                </a:solidFill>
                <a:latin typeface="Times New Roman" pitchFamily="18" charset="0"/>
                <a:cs typeface="Times New Roman" pitchFamily="18" charset="0"/>
              </a:rPr>
              <a:t>: </a:t>
            </a:r>
            <a:r>
              <a:rPr lang="en-US" sz="2600" dirty="0">
                <a:solidFill>
                  <a:srgbClr val="000000"/>
                </a:solidFill>
                <a:latin typeface="Times New Roman" pitchFamily="18" charset="0"/>
                <a:cs typeface="Times New Roman" pitchFamily="18" charset="0"/>
              </a:rPr>
              <a:t>The key factors that influence the realization of rights are the availability and accessibility of mechanisms that allow people to complain in case of a dispute. </a:t>
            </a:r>
            <a:endParaRPr lang="en-US" sz="2600" dirty="0" smtClean="0">
              <a:solidFill>
                <a:srgbClr val="000000"/>
              </a:solidFill>
              <a:latin typeface="Times New Roman" pitchFamily="18" charset="0"/>
              <a:cs typeface="Times New Roman" pitchFamily="18" charset="0"/>
            </a:endParaRPr>
          </a:p>
          <a:p>
            <a:pPr algn="just" eaLnBrk="0" fontAlgn="base" hangingPunct="0">
              <a:spcAft>
                <a:spcPct val="0"/>
              </a:spcAft>
              <a:buFont typeface="Wingdings" pitchFamily="2" charset="2"/>
              <a:buChar char="Ø"/>
            </a:pPr>
            <a:r>
              <a:rPr lang="en-US" sz="2600" dirty="0" smtClean="0">
                <a:solidFill>
                  <a:srgbClr val="000000"/>
                </a:solidFill>
                <a:latin typeface="Times New Roman" pitchFamily="18" charset="0"/>
                <a:cs typeface="Times New Roman" pitchFamily="18" charset="0"/>
              </a:rPr>
              <a:t>The </a:t>
            </a:r>
            <a:r>
              <a:rPr lang="en-US" sz="2600" dirty="0">
                <a:solidFill>
                  <a:srgbClr val="000000"/>
                </a:solidFill>
                <a:latin typeface="Times New Roman" pitchFamily="18" charset="0"/>
                <a:cs typeface="Times New Roman" pitchFamily="18" charset="0"/>
              </a:rPr>
              <a:t>holders of property rights should be able to exclude or </a:t>
            </a:r>
            <a:r>
              <a:rPr lang="en-US" sz="2600" dirty="0" smtClean="0">
                <a:solidFill>
                  <a:srgbClr val="000000"/>
                </a:solidFill>
                <a:latin typeface="Times New Roman" pitchFamily="18" charset="0"/>
                <a:cs typeface="Times New Roman" pitchFamily="18" charset="0"/>
              </a:rPr>
              <a:t>control </a:t>
            </a:r>
            <a:r>
              <a:rPr lang="en-US" sz="2600" dirty="0">
                <a:solidFill>
                  <a:srgbClr val="000000"/>
                </a:solidFill>
                <a:latin typeface="Times New Roman" pitchFamily="18" charset="0"/>
                <a:cs typeface="Times New Roman" pitchFamily="18" charset="0"/>
              </a:rPr>
              <a:t>the access of outsiders to their land and property, including the state itself. </a:t>
            </a:r>
            <a:endParaRPr lang="en-US" sz="2600" dirty="0" smtClean="0">
              <a:solidFill>
                <a:srgbClr val="000000"/>
              </a:solidFill>
              <a:latin typeface="Times New Roman" pitchFamily="18" charset="0"/>
              <a:cs typeface="Times New Roman" pitchFamily="18" charset="0"/>
            </a:endParaRPr>
          </a:p>
          <a:p>
            <a:pPr algn="just" eaLnBrk="0" fontAlgn="base" hangingPunct="0">
              <a:spcAft>
                <a:spcPct val="0"/>
              </a:spcAft>
              <a:buFont typeface="Wingdings" pitchFamily="2" charset="2"/>
              <a:buChar char="Ø"/>
            </a:pPr>
            <a:r>
              <a:rPr lang="en-US" sz="2600" dirty="0" smtClean="0">
                <a:solidFill>
                  <a:srgbClr val="000000"/>
                </a:solidFill>
                <a:latin typeface="Times New Roman" pitchFamily="18" charset="0"/>
                <a:cs typeface="Times New Roman" pitchFamily="18" charset="0"/>
              </a:rPr>
              <a:t>This </a:t>
            </a:r>
            <a:r>
              <a:rPr lang="en-US" sz="2600" dirty="0">
                <a:solidFill>
                  <a:srgbClr val="000000"/>
                </a:solidFill>
                <a:latin typeface="Times New Roman" pitchFamily="18" charset="0"/>
                <a:cs typeface="Times New Roman" pitchFamily="18" charset="0"/>
              </a:rPr>
              <a:t>means that there should be accessible, affordable and fair procedures and mechanisms allowing people to seek protection of their property rights, to solve disputes and to appeal decisions made by government officials.</a:t>
            </a:r>
          </a:p>
          <a:p>
            <a:pPr marL="514350" lvl="0" indent="-514350" eaLnBrk="0" fontAlgn="base" hangingPunct="0">
              <a:lnSpc>
                <a:spcPct val="90000"/>
              </a:lnSpc>
              <a:spcAft>
                <a:spcPct val="0"/>
              </a:spcAft>
              <a:buFont typeface="Arial" charset="0"/>
              <a:buChar char="•"/>
            </a:pPr>
            <a:endParaRPr lang="en-US" sz="2000" dirty="0">
              <a:solidFill>
                <a:srgbClr val="000000"/>
              </a:solidFill>
            </a:endParaRPr>
          </a:p>
          <a:p>
            <a:endParaRPr lang="en-US" dirty="0"/>
          </a:p>
        </p:txBody>
      </p:sp>
    </p:spTree>
    <p:extLst>
      <p:ext uri="{BB962C8B-B14F-4D97-AF65-F5344CB8AC3E}">
        <p14:creationId xmlns:p14="http://schemas.microsoft.com/office/powerpoint/2010/main" val="3066824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lstStyle/>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There may be circumstances that justify actions by the state which can limit people’s land and property rights.</a:t>
            </a:r>
          </a:p>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When the existing rights are limited or taken away, this should be done in accordance with established conditions and procedures and with appropriate compensation.</a:t>
            </a:r>
          </a:p>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Government should not be able to arbitrarily assign conflicting rights to others over the same land or assets (e.g. assigning logging concessions in a community land or transferring property of a deceased person to others rather then to his or her family members</a:t>
            </a:r>
            <a:r>
              <a:rPr lang="en-US" sz="2400" dirty="0" smtClean="0">
                <a:solidFill>
                  <a:srgbClr val="000000"/>
                </a:solidFill>
                <a:latin typeface="Times New Roman" pitchFamily="18" charset="0"/>
                <a:cs typeface="Times New Roman" pitchFamily="18" charset="0"/>
              </a:rPr>
              <a:t>).</a:t>
            </a:r>
            <a:endParaRPr lang="en-US" sz="24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22771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39762"/>
          </a:xfrm>
        </p:spPr>
        <p:txBody>
          <a:bodyPr>
            <a:normAutofit fontScale="90000"/>
          </a:bodyPr>
          <a:lstStyle/>
          <a:p>
            <a:r>
              <a:rPr lang="en-US" sz="2400" b="1" dirty="0" smtClean="0">
                <a:solidFill>
                  <a:srgbClr val="FF0000"/>
                </a:solidFill>
                <a:latin typeface="Calibri Light"/>
              </a:rPr>
              <a:t/>
            </a:r>
            <a:br>
              <a:rPr lang="en-US" sz="2400" b="1" dirty="0" smtClean="0">
                <a:solidFill>
                  <a:srgbClr val="FF0000"/>
                </a:solidFill>
                <a:latin typeface="Calibri Light"/>
              </a:rPr>
            </a:br>
            <a:r>
              <a:rPr lang="en-US" sz="2400" b="1" dirty="0" smtClean="0">
                <a:solidFill>
                  <a:srgbClr val="FF0000"/>
                </a:solidFill>
                <a:latin typeface="Calibri Light"/>
              </a:rPr>
              <a:t/>
            </a:r>
            <a:br>
              <a:rPr lang="en-US" sz="2400" b="1" dirty="0" smtClean="0">
                <a:solidFill>
                  <a:srgbClr val="FF0000"/>
                </a:solidFill>
                <a:latin typeface="Calibri Light"/>
              </a:rPr>
            </a:br>
            <a:r>
              <a:rPr lang="en-US" sz="3600" dirty="0" smtClean="0">
                <a:solidFill>
                  <a:srgbClr val="FF0000"/>
                </a:solidFill>
                <a:latin typeface="Times New Roman" pitchFamily="18" charset="0"/>
                <a:cs typeface="Times New Roman" pitchFamily="18" charset="0"/>
              </a:rPr>
              <a:t>1.6 PROPERTY </a:t>
            </a:r>
            <a:r>
              <a:rPr lang="en-US" sz="3600" dirty="0">
                <a:solidFill>
                  <a:srgbClr val="FF0000"/>
                </a:solidFill>
                <a:latin typeface="Times New Roman" pitchFamily="18" charset="0"/>
                <a:cs typeface="Times New Roman" pitchFamily="18" charset="0"/>
              </a:rPr>
              <a:t>AND PROPERTY RIGHTS</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lang="en-US" sz="31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638800"/>
          </a:xfrm>
        </p:spPr>
        <p:txBody>
          <a:bodyPr>
            <a:normAutofit/>
          </a:bodyPr>
          <a:lstStyle/>
          <a:p>
            <a:pPr marL="0" lvl="0" indent="0" algn="just" eaLnBrk="0" fontAlgn="base" hangingPunct="0">
              <a:lnSpc>
                <a:spcPct val="80000"/>
              </a:lnSpc>
              <a:spcAft>
                <a:spcPct val="0"/>
              </a:spcAft>
              <a:buNone/>
            </a:pPr>
            <a:endParaRPr lang="en-US" altLang="zh-CN" sz="2400" dirty="0" smtClean="0">
              <a:solidFill>
                <a:srgbClr val="000000"/>
              </a:solidFill>
              <a:latin typeface="Times New Roman" pitchFamily="18" charset="0"/>
              <a:cs typeface="Times New Roman" pitchFamily="18" charset="0"/>
            </a:endParaRPr>
          </a:p>
          <a:p>
            <a:pPr marL="0" lvl="0" indent="0" algn="just" eaLnBrk="0" fontAlgn="base" hangingPunct="0">
              <a:lnSpc>
                <a:spcPct val="80000"/>
              </a:lnSpc>
              <a:spcAft>
                <a:spcPct val="0"/>
              </a:spcAft>
              <a:buNone/>
            </a:pPr>
            <a:r>
              <a:rPr lang="en-US" altLang="zh-CN" sz="2400" dirty="0" smtClean="0">
                <a:solidFill>
                  <a:srgbClr val="000000"/>
                </a:solidFill>
                <a:latin typeface="Times New Roman" pitchFamily="18" charset="0"/>
                <a:cs typeface="Times New Roman" pitchFamily="18" charset="0"/>
              </a:rPr>
              <a:t>What </a:t>
            </a:r>
            <a:r>
              <a:rPr lang="en-US" altLang="zh-CN" sz="2400" dirty="0">
                <a:solidFill>
                  <a:srgbClr val="000000"/>
                </a:solidFill>
                <a:latin typeface="Times New Roman" pitchFamily="18" charset="0"/>
                <a:cs typeface="Times New Roman" pitchFamily="18" charset="0"/>
              </a:rPr>
              <a:t>is “property”? </a:t>
            </a:r>
          </a:p>
          <a:p>
            <a:pPr lvl="1" algn="just" eaLnBrk="0" fontAlgn="base" hangingPunct="0">
              <a:lnSpc>
                <a:spcPct val="80000"/>
              </a:lnSpc>
              <a:spcAft>
                <a:spcPct val="0"/>
              </a:spcAft>
              <a:buFont typeface="Wingdings" pitchFamily="2" charset="2"/>
              <a:buChar char="Ø"/>
            </a:pPr>
            <a:r>
              <a:rPr lang="en-US" sz="2400" dirty="0">
                <a:latin typeface="Times New Roman" pitchFamily="18" charset="0"/>
                <a:cs typeface="Times New Roman" pitchFamily="18" charset="0"/>
              </a:rPr>
              <a:t>The term “property” is often identified with a tangible thing that people have (e.g. a piece of land, a house, a watering can, a shovel).</a:t>
            </a:r>
          </a:p>
          <a:p>
            <a:pPr lvl="1" algn="just" eaLnBrk="0" fontAlgn="base" hangingPunct="0">
              <a:lnSpc>
                <a:spcPct val="80000"/>
              </a:lnSpc>
              <a:spcAft>
                <a:spcPct val="0"/>
              </a:spcAft>
              <a:buFont typeface="Wingdings" pitchFamily="2" charset="2"/>
              <a:buChar char="Ø"/>
            </a:pPr>
            <a:r>
              <a:rPr lang="en-US" sz="2400" dirty="0">
                <a:latin typeface="Times New Roman" pitchFamily="18" charset="0"/>
                <a:cs typeface="Times New Roman" pitchFamily="18" charset="0"/>
              </a:rPr>
              <a:t> In legal terms, however, property is not an object; it is a relationship between a person and things.</a:t>
            </a:r>
          </a:p>
          <a:p>
            <a:pPr lvl="1" algn="just" eaLnBrk="0" fontAlgn="base" hangingPunct="0">
              <a:lnSpc>
                <a:spcPct val="80000"/>
              </a:lnSpc>
              <a:spcAft>
                <a:spcPct val="0"/>
              </a:spcAft>
              <a:buFont typeface="Wingdings" pitchFamily="2" charset="2"/>
              <a:buChar char="Ø"/>
            </a:pPr>
            <a:r>
              <a:rPr lang="en-US" sz="2400" dirty="0">
                <a:latin typeface="Times New Roman" pitchFamily="18" charset="0"/>
                <a:cs typeface="Times New Roman" pitchFamily="18" charset="0"/>
              </a:rPr>
              <a:t> In other words, “property” refers to the interests or rights which a person can claim and exercise over certain things (i.e. “proper” to a person or group of people). </a:t>
            </a:r>
            <a:r>
              <a:rPr lang="en-US" sz="2400" dirty="0" smtClean="0">
                <a:latin typeface="Times New Roman" pitchFamily="18" charset="0"/>
                <a:cs typeface="Times New Roman" pitchFamily="18" charset="0"/>
              </a:rPr>
              <a:t> It </a:t>
            </a:r>
            <a:r>
              <a:rPr lang="en-US" sz="2400" dirty="0">
                <a:latin typeface="Times New Roman" pitchFamily="18" charset="0"/>
                <a:cs typeface="Times New Roman" pitchFamily="18" charset="0"/>
              </a:rPr>
              <a:t>can be the interest or the right to use a thing, to dispose of it in different ways, to sell it or to give it away. </a:t>
            </a:r>
            <a:endParaRPr lang="en-US" sz="2400" dirty="0" smtClean="0">
              <a:latin typeface="Times New Roman" pitchFamily="18" charset="0"/>
              <a:cs typeface="Times New Roman" pitchFamily="18" charset="0"/>
            </a:endParaRPr>
          </a:p>
          <a:p>
            <a:pPr lvl="1" algn="just" eaLnBrk="0" fontAlgn="base" hangingPunct="0">
              <a:lnSpc>
                <a:spcPct val="80000"/>
              </a:lnSpc>
              <a:spcAft>
                <a:spcPct val="0"/>
              </a:spcAft>
              <a:buFont typeface="Wingdings" pitchFamily="2" charset="2"/>
              <a:buChar char="Ø"/>
            </a:pPr>
            <a:r>
              <a:rPr lang="en-US" sz="2400" dirty="0">
                <a:solidFill>
                  <a:prstClr val="black"/>
                </a:solidFill>
                <a:latin typeface="Times New Roman" pitchFamily="18" charset="0"/>
                <a:cs typeface="Times New Roman" pitchFamily="18" charset="0"/>
              </a:rPr>
              <a:t>“Property” is also the relationship between different people with respect to things; it refers to the interest or the right to exclude or to include others in the use or benefits of certain things. Note in this context that “property” does not necessarily mean “owning”.</a:t>
            </a:r>
          </a:p>
          <a:p>
            <a:pPr marL="457200" lvl="1" indent="0" algn="just" eaLnBrk="0" fontAlgn="base" hangingPunct="0">
              <a:lnSpc>
                <a:spcPct val="80000"/>
              </a:lnSpc>
              <a:spcAft>
                <a:spcPct val="0"/>
              </a:spcAft>
              <a:buNone/>
            </a:pP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20521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610600" cy="5486400"/>
          </a:xfrm>
        </p:spPr>
        <p:txBody>
          <a:bodyPr>
            <a:normAutofit/>
          </a:bodyPr>
          <a:lstStyle/>
          <a:p>
            <a:pPr algn="just">
              <a:buFont typeface="Wingdings" pitchFamily="2" charset="2"/>
              <a:buChar char="Ø"/>
            </a:pPr>
            <a:r>
              <a:rPr lang="en-US" sz="2400" b="1" dirty="0">
                <a:latin typeface="Times New Roman" pitchFamily="18" charset="0"/>
                <a:cs typeface="Times New Roman" pitchFamily="18" charset="0"/>
              </a:rPr>
              <a:t>Property rights</a:t>
            </a:r>
            <a:r>
              <a:rPr lang="en-US" sz="2400" dirty="0">
                <a:latin typeface="Times New Roman" pitchFamily="18" charset="0"/>
                <a:cs typeface="Times New Roman" pitchFamily="18" charset="0"/>
              </a:rPr>
              <a:t> refer to a bundle of rights on the use, control, and transfer of assets, including land.</a:t>
            </a:r>
            <a:endParaRPr lang="en-US" sz="2400" b="1" i="1" dirty="0">
              <a:solidFill>
                <a:prstClr val="black"/>
              </a:solidFill>
              <a:latin typeface="Times New Roman" pitchFamily="18" charset="0"/>
              <a:cs typeface="Times New Roman" pitchFamily="18" charset="0"/>
            </a:endParaRPr>
          </a:p>
          <a:p>
            <a:pPr algn="just">
              <a:buFont typeface="Wingdings" pitchFamily="2" charset="2"/>
              <a:buChar char="Ø"/>
            </a:pPr>
            <a:r>
              <a:rPr lang="en-US" sz="2400" b="1" i="1" dirty="0" smtClean="0">
                <a:solidFill>
                  <a:prstClr val="black"/>
                </a:solidFill>
                <a:latin typeface="Times New Roman" pitchFamily="18" charset="0"/>
                <a:cs typeface="Times New Roman" pitchFamily="18" charset="0"/>
              </a:rPr>
              <a:t>Real </a:t>
            </a:r>
            <a:r>
              <a:rPr lang="en-US" sz="2400" b="1" i="1" dirty="0">
                <a:solidFill>
                  <a:prstClr val="black"/>
                </a:solidFill>
                <a:latin typeface="Times New Roman" pitchFamily="18" charset="0"/>
                <a:cs typeface="Times New Roman" pitchFamily="18" charset="0"/>
              </a:rPr>
              <a:t>property</a:t>
            </a:r>
            <a:r>
              <a:rPr lang="en-US" sz="2400" dirty="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represents </a:t>
            </a:r>
            <a:r>
              <a:rPr lang="en-US" sz="2400" dirty="0">
                <a:solidFill>
                  <a:prstClr val="black"/>
                </a:solidFill>
                <a:latin typeface="Times New Roman" pitchFamily="18" charset="0"/>
                <a:cs typeface="Times New Roman" pitchFamily="18" charset="0"/>
              </a:rPr>
              <a:t>all interests, benefits, and rights inherent in the ownership of the physical real estate; the bundle of rights with which the ownership of real estate is endowed whereas  </a:t>
            </a:r>
            <a:r>
              <a:rPr lang="en-US" sz="2400" b="1" i="1" dirty="0" smtClean="0">
                <a:solidFill>
                  <a:prstClr val="black"/>
                </a:solidFill>
                <a:latin typeface="Times New Roman" pitchFamily="18" charset="0"/>
                <a:cs typeface="Times New Roman" pitchFamily="18" charset="0"/>
              </a:rPr>
              <a:t>personal </a:t>
            </a:r>
            <a:r>
              <a:rPr lang="en-US" sz="2400" b="1" i="1" dirty="0">
                <a:solidFill>
                  <a:prstClr val="black"/>
                </a:solidFill>
                <a:latin typeface="Times New Roman" pitchFamily="18" charset="0"/>
                <a:cs typeface="Times New Roman" pitchFamily="18" charset="0"/>
              </a:rPr>
              <a:t>property </a:t>
            </a:r>
            <a:r>
              <a:rPr lang="en-US" sz="2400" dirty="0">
                <a:solidFill>
                  <a:prstClr val="black"/>
                </a:solidFill>
                <a:latin typeface="Times New Roman" pitchFamily="18" charset="0"/>
                <a:cs typeface="Times New Roman" pitchFamily="18" charset="0"/>
              </a:rPr>
              <a:t>is a tangible object that is considered by the people as being ‘personal’ such as car, furnishers, machinery,  equipment,  and all tangible propitiates that are not categorized as real estate. </a:t>
            </a:r>
            <a:r>
              <a:rPr lang="en-US" sz="2400" dirty="0" smtClean="0">
                <a:solidFill>
                  <a:prstClr val="black"/>
                </a:solidFill>
                <a:latin typeface="Times New Roman" pitchFamily="18" charset="0"/>
                <a:cs typeface="Times New Roman" pitchFamily="18" charset="0"/>
              </a:rPr>
              <a:t> </a:t>
            </a:r>
          </a:p>
          <a:p>
            <a:pPr lvl="0" algn="just">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Rights are intangible even though they deal with tangible objects such as a piece of land. Thus, an individual person may own the abstract right to sell a piece of land. </a:t>
            </a:r>
            <a:endParaRPr lang="en-US" sz="2400" dirty="0" smtClean="0">
              <a:solidFill>
                <a:srgbClr val="4F271C">
                  <a:shade val="30000"/>
                  <a:satMod val="15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3556064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10600" cy="5334000"/>
          </a:xfrm>
        </p:spPr>
        <p:txBody>
          <a:bodyPr>
            <a:normAutofit fontScale="92500" lnSpcReduction="10000"/>
          </a:bodyPr>
          <a:lstStyle/>
          <a:p>
            <a:pPr marL="539496" indent="-457200" algn="just">
              <a:spcBef>
                <a:spcPts val="600"/>
              </a:spcBef>
              <a:buClr>
                <a:srgbClr val="3891A7"/>
              </a:buClr>
              <a:buSzPct val="80000"/>
              <a:buFont typeface="Wingdings" pitchFamily="2" charset="2"/>
              <a:buChar char="Ø"/>
            </a:pPr>
            <a:r>
              <a:rPr lang="en-US" sz="2600" dirty="0">
                <a:solidFill>
                  <a:prstClr val="black"/>
                </a:solidFill>
                <a:latin typeface="Times New Roman" pitchFamily="18" charset="0"/>
                <a:cs typeface="Times New Roman" pitchFamily="18" charset="0"/>
              </a:rPr>
              <a:t>This right will be passed to the purchaser on sale of the freehold. Although this process may be referred to as land transfer, it is the ownership right that is transferred, not the physical commodity as this is immovable.</a:t>
            </a:r>
          </a:p>
          <a:p>
            <a:pPr marL="539496" lvl="0" indent="-457200" algn="just">
              <a:spcBef>
                <a:spcPts val="600"/>
              </a:spcBef>
              <a:buClr>
                <a:srgbClr val="3891A7"/>
              </a:buClr>
              <a:buSzPct val="80000"/>
              <a:buFont typeface="Wingdings" pitchFamily="2" charset="2"/>
              <a:buChar char="Ø"/>
            </a:pPr>
            <a:r>
              <a:rPr lang="en-US" sz="2600" b="1" i="1" dirty="0" smtClean="0">
                <a:solidFill>
                  <a:prstClr val="black"/>
                </a:solidFill>
                <a:latin typeface="Times New Roman" pitchFamily="18" charset="0"/>
                <a:cs typeface="Times New Roman" pitchFamily="18" charset="0"/>
              </a:rPr>
              <a:t>Land rights</a:t>
            </a:r>
            <a:r>
              <a:rPr lang="en-US" sz="2600" dirty="0" smtClean="0">
                <a:solidFill>
                  <a:prstClr val="black"/>
                </a:solidFill>
                <a:latin typeface="Times New Roman" pitchFamily="18" charset="0"/>
                <a:cs typeface="Times New Roman" pitchFamily="18" charset="0"/>
              </a:rPr>
              <a:t> </a:t>
            </a:r>
            <a:r>
              <a:rPr lang="en-US" sz="2600" dirty="0">
                <a:solidFill>
                  <a:prstClr val="black"/>
                </a:solidFill>
                <a:latin typeface="Times New Roman" pitchFamily="18" charset="0"/>
                <a:cs typeface="Times New Roman" pitchFamily="18" charset="0"/>
              </a:rPr>
              <a:t>are sometimes referred to as interest in land, because when there is a “</a:t>
            </a:r>
            <a:r>
              <a:rPr lang="en-US" sz="2600" b="1" i="1" dirty="0">
                <a:solidFill>
                  <a:prstClr val="black"/>
                </a:solidFill>
                <a:latin typeface="Times New Roman" pitchFamily="18" charset="0"/>
                <a:cs typeface="Times New Roman" pitchFamily="18" charset="0"/>
              </a:rPr>
              <a:t>transfer of land’</a:t>
            </a:r>
            <a:r>
              <a:rPr lang="en-US" sz="2600" dirty="0">
                <a:solidFill>
                  <a:prstClr val="black"/>
                </a:solidFill>
                <a:latin typeface="Times New Roman" pitchFamily="18" charset="0"/>
                <a:cs typeface="Times New Roman" pitchFamily="18" charset="0"/>
              </a:rPr>
              <a:t> what actually happens is that interests in land are transferred from one person to another. </a:t>
            </a:r>
            <a:endParaRPr lang="en-US" sz="2600" dirty="0" smtClean="0">
              <a:solidFill>
                <a:prstClr val="black"/>
              </a:solidFill>
              <a:latin typeface="Times New Roman" pitchFamily="18" charset="0"/>
              <a:cs typeface="Times New Roman" pitchFamily="18" charset="0"/>
            </a:endParaRPr>
          </a:p>
          <a:p>
            <a:pPr marL="539496" lvl="0" indent="-457200" algn="just">
              <a:spcBef>
                <a:spcPts val="600"/>
              </a:spcBef>
              <a:buClr>
                <a:srgbClr val="3891A7"/>
              </a:buClr>
              <a:buSzPct val="80000"/>
              <a:buFont typeface="Wingdings" pitchFamily="2" charset="2"/>
              <a:buChar char="Ø"/>
            </a:pPr>
            <a:r>
              <a:rPr lang="en-US" sz="2600" dirty="0" smtClean="0">
                <a:solidFill>
                  <a:prstClr val="black"/>
                </a:solidFill>
                <a:latin typeface="Times New Roman" pitchFamily="18" charset="0"/>
                <a:cs typeface="Times New Roman" pitchFamily="18" charset="0"/>
              </a:rPr>
              <a:t>Land </a:t>
            </a:r>
            <a:r>
              <a:rPr lang="en-US" sz="2600" dirty="0">
                <a:solidFill>
                  <a:prstClr val="black"/>
                </a:solidFill>
                <a:latin typeface="Times New Roman" pitchFamily="18" charset="0"/>
                <a:cs typeface="Times New Roman" pitchFamily="18" charset="0"/>
              </a:rPr>
              <a:t>rights are not a single entity owned by only one person at a time. </a:t>
            </a:r>
            <a:r>
              <a:rPr lang="en-US" sz="2600" dirty="0" smtClean="0">
                <a:solidFill>
                  <a:prstClr val="black"/>
                </a:solidFill>
                <a:latin typeface="Times New Roman" pitchFamily="18" charset="0"/>
                <a:cs typeface="Times New Roman" pitchFamily="18" charset="0"/>
              </a:rPr>
              <a:t>Rather</a:t>
            </a:r>
            <a:r>
              <a:rPr lang="en-US" sz="2600" dirty="0">
                <a:solidFill>
                  <a:prstClr val="black"/>
                </a:solidFill>
                <a:latin typeface="Times New Roman" pitchFamily="18" charset="0"/>
                <a:cs typeface="Times New Roman" pitchFamily="18" charset="0"/>
              </a:rPr>
              <a:t>, land rights in a unit of land can be equated to a bundle of sticks. </a:t>
            </a:r>
            <a:endParaRPr lang="en-US" sz="2600" dirty="0" smtClean="0">
              <a:solidFill>
                <a:prstClr val="black"/>
              </a:solidFill>
              <a:latin typeface="Times New Roman" pitchFamily="18" charset="0"/>
              <a:cs typeface="Times New Roman" pitchFamily="18" charset="0"/>
            </a:endParaRPr>
          </a:p>
          <a:p>
            <a:pPr marL="539496" lvl="0" indent="-457200" algn="just">
              <a:spcBef>
                <a:spcPts val="600"/>
              </a:spcBef>
              <a:buClr>
                <a:srgbClr val="3891A7"/>
              </a:buClr>
              <a:buSzPct val="80000"/>
              <a:buFont typeface="Wingdings" pitchFamily="2" charset="2"/>
              <a:buChar char="Ø"/>
            </a:pPr>
            <a:r>
              <a:rPr lang="en-US" sz="2600" dirty="0" smtClean="0">
                <a:solidFill>
                  <a:prstClr val="black"/>
                </a:solidFill>
                <a:latin typeface="Times New Roman" pitchFamily="18" charset="0"/>
                <a:cs typeface="Times New Roman" pitchFamily="18" charset="0"/>
              </a:rPr>
              <a:t>Each </a:t>
            </a:r>
            <a:r>
              <a:rPr lang="en-US" sz="2600" dirty="0">
                <a:solidFill>
                  <a:prstClr val="black"/>
                </a:solidFill>
                <a:latin typeface="Times New Roman" pitchFamily="18" charset="0"/>
                <a:cs typeface="Times New Roman" pitchFamily="18" charset="0"/>
              </a:rPr>
              <a:t>individual stick defines a way in which the land may be used, the profit that may be derived from it, or the manner in which some or all of the rights may be disposed of, to other people, or to organizations'. </a:t>
            </a:r>
          </a:p>
          <a:p>
            <a:endParaRPr lang="en-US" dirty="0"/>
          </a:p>
        </p:txBody>
      </p:sp>
    </p:spTree>
    <p:extLst>
      <p:ext uri="{BB962C8B-B14F-4D97-AF65-F5344CB8AC3E}">
        <p14:creationId xmlns:p14="http://schemas.microsoft.com/office/powerpoint/2010/main" val="3072429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533400"/>
          </a:xfrm>
        </p:spPr>
        <p:txBody>
          <a:bodyPr>
            <a:normAutofit fontScale="90000"/>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10600" cy="5486400"/>
          </a:xfrm>
        </p:spPr>
        <p:txBody>
          <a:bodyPr/>
          <a:lstStyle/>
          <a:p>
            <a:pPr marL="370332" lvl="0"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The rights over land can be divided in to parts, some of which are in the possession of the main landowner but some of which such as a rights of way over the land, may belong to others. They have been described as a </a:t>
            </a:r>
            <a:r>
              <a:rPr lang="en-US" sz="2400" b="1" i="1" dirty="0">
                <a:solidFill>
                  <a:srgbClr val="4F271C">
                    <a:shade val="30000"/>
                    <a:satMod val="150000"/>
                  </a:srgbClr>
                </a:solidFill>
                <a:latin typeface="Times New Roman" pitchFamily="18" charset="0"/>
                <a:cs typeface="Times New Roman" pitchFamily="18" charset="0"/>
              </a:rPr>
              <a:t>bundle of sticks</a:t>
            </a:r>
            <a:r>
              <a:rPr lang="en-US" sz="2400" dirty="0">
                <a:solidFill>
                  <a:srgbClr val="4F271C">
                    <a:shade val="30000"/>
                    <a:satMod val="150000"/>
                  </a:srgbClr>
                </a:solidFill>
                <a:latin typeface="Times New Roman" pitchFamily="18" charset="0"/>
                <a:cs typeface="Times New Roman" pitchFamily="18" charset="0"/>
              </a:rPr>
              <a:t>, each stick identifying a particular right. </a:t>
            </a:r>
            <a:endParaRPr lang="en-US" sz="2400" dirty="0" smtClean="0">
              <a:solidFill>
                <a:srgbClr val="4F271C">
                  <a:shade val="30000"/>
                  <a:satMod val="150000"/>
                </a:srgbClr>
              </a:solidFill>
              <a:latin typeface="Times New Roman" pitchFamily="18" charset="0"/>
              <a:cs typeface="Times New Roman" pitchFamily="18" charset="0"/>
            </a:endParaRPr>
          </a:p>
          <a:p>
            <a:pPr marL="370332"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This </a:t>
            </a:r>
            <a:r>
              <a:rPr lang="en-US" sz="2400" dirty="0">
                <a:solidFill>
                  <a:srgbClr val="4F271C">
                    <a:shade val="30000"/>
                    <a:satMod val="150000"/>
                  </a:srgbClr>
                </a:solidFill>
                <a:latin typeface="Times New Roman" pitchFamily="18" charset="0"/>
                <a:cs typeface="Times New Roman" pitchFamily="18" charset="0"/>
              </a:rPr>
              <a:t>bundle of rights contains all the interests in real property including the right to use real estate, sell it, lease it, enter it and give it away, and each stick can be separated from the bundle and traded it in the market. </a:t>
            </a:r>
            <a:endParaRPr lang="en-US" sz="2400" dirty="0" smtClean="0">
              <a:solidFill>
                <a:srgbClr val="4F271C">
                  <a:shade val="30000"/>
                  <a:satMod val="150000"/>
                </a:srgbClr>
              </a:solidFill>
              <a:latin typeface="Times New Roman" pitchFamily="18" charset="0"/>
              <a:cs typeface="Times New Roman" pitchFamily="18" charset="0"/>
            </a:endParaRPr>
          </a:p>
          <a:p>
            <a:pPr marL="370332" lvl="0" algn="just">
              <a:spcBef>
                <a:spcPts val="600"/>
              </a:spcBef>
              <a:buClr>
                <a:srgbClr val="3891A7"/>
              </a:buClr>
              <a:buSzPct val="80000"/>
              <a:buFont typeface="Wingdings" pitchFamily="2" charset="2"/>
              <a:buChar char="Ø"/>
            </a:pPr>
            <a:r>
              <a:rPr lang="en-US" sz="2400" dirty="0" smtClean="0">
                <a:solidFill>
                  <a:prstClr val="black"/>
                </a:solidFill>
                <a:latin typeface="Times New Roman" pitchFamily="18" charset="0"/>
                <a:cs typeface="Times New Roman" pitchFamily="18" charset="0"/>
              </a:rPr>
              <a:t>Although </a:t>
            </a:r>
            <a:r>
              <a:rPr lang="en-US" sz="2400" dirty="0">
                <a:solidFill>
                  <a:prstClr val="black"/>
                </a:solidFill>
                <a:latin typeface="Times New Roman" pitchFamily="18" charset="0"/>
                <a:cs typeface="Times New Roman" pitchFamily="18" charset="0"/>
              </a:rPr>
              <a:t>there is a complete bundle for each piece of land, that whole bundle is not normally in the possession of one individual. </a:t>
            </a:r>
            <a:endParaRPr lang="en-US" sz="2400" dirty="0">
              <a:solidFill>
                <a:srgbClr val="4F271C">
                  <a:shade val="30000"/>
                  <a:satMod val="150000"/>
                </a:srgb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883360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534400" cy="5257800"/>
          </a:xfrm>
        </p:spPr>
        <p:txBody>
          <a:bodyPr>
            <a:normAutofit fontScale="92500" lnSpcReduction="10000"/>
          </a:bodyPr>
          <a:lstStyle/>
          <a:p>
            <a:pPr marL="27432" lvl="0" indent="0">
              <a:spcBef>
                <a:spcPts val="600"/>
              </a:spcBef>
              <a:buClr>
                <a:srgbClr val="3891A7"/>
              </a:buClr>
              <a:buSzPct val="80000"/>
              <a:buNone/>
            </a:pPr>
            <a:r>
              <a:rPr lang="en-US" sz="2800" dirty="0">
                <a:solidFill>
                  <a:srgbClr val="4F271C">
                    <a:shade val="30000"/>
                    <a:satMod val="150000"/>
                  </a:srgbClr>
                </a:solidFill>
                <a:latin typeface="Times New Roman" pitchFamily="18" charset="0"/>
                <a:cs typeface="Times New Roman" pitchFamily="18" charset="0"/>
              </a:rPr>
              <a:t>Property rights may include the right to:</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Occupy, enjoy and use </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Restrict others from rent </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a:t>
            </a:r>
            <a:r>
              <a:rPr lang="en-US" sz="2800" dirty="0" smtClean="0">
                <a:solidFill>
                  <a:srgbClr val="4F271C">
                    <a:shade val="30000"/>
                    <a:satMod val="150000"/>
                  </a:srgbClr>
                </a:solidFill>
                <a:latin typeface="Times New Roman" pitchFamily="18" charset="0"/>
                <a:cs typeface="Times New Roman" pitchFamily="18" charset="0"/>
              </a:rPr>
              <a:t>Sell</a:t>
            </a:r>
            <a:r>
              <a:rPr lang="en-US" sz="2800" dirty="0">
                <a:solidFill>
                  <a:srgbClr val="4F271C">
                    <a:shade val="30000"/>
                    <a:satMod val="150000"/>
                  </a:srgbClr>
                </a:solidFill>
                <a:latin typeface="Times New Roman" pitchFamily="18" charset="0"/>
                <a:cs typeface="Times New Roman" pitchFamily="18" charset="0"/>
              </a:rPr>
              <a:t>, buy or inherit</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Develop or improve</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Cultivate or use for production</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Rent, sublet, or sublet and fix the rent (e.g. free of rent control)</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Realize a pecuniary benefit from increased property values or rental income</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Access services</a:t>
            </a:r>
          </a:p>
          <a:p>
            <a:pPr lvl="0">
              <a:spcBef>
                <a:spcPts val="600"/>
              </a:spcBef>
              <a:buClr>
                <a:srgbClr val="3891A7"/>
              </a:buClr>
              <a:buSzPct val="80000"/>
              <a:buFont typeface="Wingdings" pitchFamily="2" charset="2"/>
              <a:buChar char="ü"/>
            </a:pPr>
            <a:r>
              <a:rPr lang="en-US" sz="2800" dirty="0">
                <a:solidFill>
                  <a:srgbClr val="4F271C">
                    <a:shade val="30000"/>
                    <a:satMod val="150000"/>
                  </a:srgbClr>
                </a:solidFill>
                <a:latin typeface="Times New Roman" pitchFamily="18" charset="0"/>
                <a:cs typeface="Times New Roman" pitchFamily="18" charset="0"/>
              </a:rPr>
              <a:t> Access formal credit</a:t>
            </a:r>
          </a:p>
          <a:p>
            <a:endParaRPr lang="en-US" dirty="0"/>
          </a:p>
        </p:txBody>
      </p:sp>
    </p:spTree>
    <p:extLst>
      <p:ext uri="{BB962C8B-B14F-4D97-AF65-F5344CB8AC3E}">
        <p14:creationId xmlns:p14="http://schemas.microsoft.com/office/powerpoint/2010/main" val="3682754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t>Cont</a:t>
            </a:r>
            <a:r>
              <a:rPr lang="en-US" sz="3200" dirty="0" smtClean="0"/>
              <a:t>…</a:t>
            </a:r>
            <a:endParaRPr lang="en-US" sz="3200" dirty="0"/>
          </a:p>
        </p:txBody>
      </p:sp>
      <p:sp>
        <p:nvSpPr>
          <p:cNvPr id="3" name="Content Placeholder 2"/>
          <p:cNvSpPr>
            <a:spLocks noGrp="1"/>
          </p:cNvSpPr>
          <p:nvPr>
            <p:ph idx="1"/>
          </p:nvPr>
        </p:nvSpPr>
        <p:spPr>
          <a:xfrm>
            <a:off x="304800" y="914400"/>
            <a:ext cx="8458200" cy="5638800"/>
          </a:xfrm>
        </p:spPr>
        <p:txBody>
          <a:bodyPr/>
          <a:lstStyle/>
          <a:p>
            <a:pPr marL="0" lvl="0" indent="0">
              <a:buNone/>
            </a:pPr>
            <a:r>
              <a:rPr lang="en-US" sz="2600" b="1" dirty="0">
                <a:solidFill>
                  <a:srgbClr val="FF0000"/>
                </a:solidFill>
                <a:latin typeface="Times New Roman" pitchFamily="18" charset="0"/>
                <a:cs typeface="Times New Roman" pitchFamily="18" charset="0"/>
              </a:rPr>
              <a:t>Land tenure </a:t>
            </a:r>
            <a:r>
              <a:rPr lang="en-US" sz="2600" dirty="0">
                <a:solidFill>
                  <a:prstClr val="black"/>
                </a:solidFill>
                <a:latin typeface="Times New Roman" pitchFamily="18" charset="0"/>
                <a:cs typeface="Times New Roman" pitchFamily="18" charset="0"/>
              </a:rPr>
              <a:t>is the system of rights and institutions that govern access to and use of land (Adams, 2001). </a:t>
            </a:r>
            <a:endParaRPr lang="en-US" sz="2600" dirty="0" smtClean="0">
              <a:solidFill>
                <a:prstClr val="black"/>
              </a:solidFill>
              <a:latin typeface="Times New Roman" pitchFamily="18" charset="0"/>
              <a:cs typeface="Times New Roman" pitchFamily="18" charset="0"/>
            </a:endParaRPr>
          </a:p>
          <a:p>
            <a:pPr marL="0" lvl="0" indent="0">
              <a:buNone/>
            </a:pPr>
            <a:r>
              <a:rPr lang="en-US" sz="2600" dirty="0">
                <a:solidFill>
                  <a:prstClr val="black"/>
                </a:solidFill>
                <a:latin typeface="Times New Roman" pitchFamily="18" charset="0"/>
                <a:cs typeface="Times New Roman" pitchFamily="18" charset="0"/>
              </a:rPr>
              <a:t> </a:t>
            </a:r>
            <a:r>
              <a:rPr lang="en-US" sz="2600" dirty="0" smtClean="0">
                <a:solidFill>
                  <a:prstClr val="black"/>
                </a:solidFill>
                <a:latin typeface="Times New Roman" pitchFamily="18" charset="0"/>
                <a:cs typeface="Times New Roman" pitchFamily="18" charset="0"/>
              </a:rPr>
              <a:t>It </a:t>
            </a:r>
            <a:r>
              <a:rPr lang="en-US" sz="2600" dirty="0">
                <a:solidFill>
                  <a:prstClr val="black"/>
                </a:solidFill>
                <a:latin typeface="Times New Roman" pitchFamily="18" charset="0"/>
                <a:cs typeface="Times New Roman" pitchFamily="18" charset="0"/>
              </a:rPr>
              <a:t>can be further defined as:</a:t>
            </a:r>
          </a:p>
          <a:p>
            <a:pPr lvl="0" algn="just" fontAlgn="base">
              <a:lnSpc>
                <a:spcPct val="90000"/>
              </a:lnSpc>
              <a:spcAft>
                <a:spcPct val="0"/>
              </a:spcAft>
              <a:buFont typeface="Wingdings" pitchFamily="2" charset="2"/>
              <a:buChar char="Ø"/>
            </a:pPr>
            <a:r>
              <a:rPr lang="en-US" sz="2600" dirty="0">
                <a:solidFill>
                  <a:prstClr val="black"/>
                </a:solidFill>
                <a:latin typeface="Times New Roman" pitchFamily="18" charset="0"/>
                <a:cs typeface="Times New Roman" pitchFamily="18" charset="0"/>
              </a:rPr>
              <a:t> the terms and conditions under which land is held, </a:t>
            </a:r>
          </a:p>
          <a:p>
            <a:pPr lvl="0" algn="just" fontAlgn="base">
              <a:lnSpc>
                <a:spcPct val="90000"/>
              </a:lnSpc>
              <a:spcAft>
                <a:spcPct val="0"/>
              </a:spcAft>
              <a:buFont typeface="Wingdings" pitchFamily="2" charset="2"/>
              <a:buChar char="Ø"/>
            </a:pPr>
            <a:r>
              <a:rPr lang="en-US" sz="2600" dirty="0">
                <a:solidFill>
                  <a:prstClr val="black"/>
                </a:solidFill>
                <a:latin typeface="Times New Roman" pitchFamily="18" charset="0"/>
                <a:cs typeface="Times New Roman" pitchFamily="18" charset="0"/>
              </a:rPr>
              <a:t>used and transacted and </a:t>
            </a:r>
          </a:p>
          <a:p>
            <a:pPr lvl="0" algn="just" fontAlgn="base">
              <a:lnSpc>
                <a:spcPct val="90000"/>
              </a:lnSpc>
              <a:spcAft>
                <a:spcPct val="0"/>
              </a:spcAft>
              <a:buFont typeface="Wingdings" pitchFamily="2" charset="2"/>
              <a:buChar char="Ø"/>
            </a:pPr>
            <a:r>
              <a:rPr lang="en-US" sz="2600" dirty="0">
                <a:solidFill>
                  <a:prstClr val="black"/>
                </a:solidFill>
                <a:latin typeface="Times New Roman" pitchFamily="18" charset="0"/>
                <a:cs typeface="Times New Roman" pitchFamily="18" charset="0"/>
              </a:rPr>
              <a:t>is one of the principal factors determining the way in which resources are managed and used and </a:t>
            </a:r>
          </a:p>
          <a:p>
            <a:pPr lvl="0" algn="just" fontAlgn="base">
              <a:lnSpc>
                <a:spcPct val="90000"/>
              </a:lnSpc>
              <a:spcAft>
                <a:spcPct val="0"/>
              </a:spcAft>
              <a:buFont typeface="Wingdings" pitchFamily="2" charset="2"/>
              <a:buChar char="Ø"/>
            </a:pPr>
            <a:r>
              <a:rPr lang="en-US" sz="2600" dirty="0">
                <a:solidFill>
                  <a:prstClr val="black"/>
                </a:solidFill>
                <a:latin typeface="Times New Roman" pitchFamily="18" charset="0"/>
                <a:cs typeface="Times New Roman" pitchFamily="18" charset="0"/>
              </a:rPr>
              <a:t>the manner in which benefits are distributed. </a:t>
            </a:r>
          </a:p>
          <a:p>
            <a:endParaRPr lang="en-US" dirty="0"/>
          </a:p>
        </p:txBody>
      </p:sp>
    </p:spTree>
    <p:extLst>
      <p:ext uri="{BB962C8B-B14F-4D97-AF65-F5344CB8AC3E}">
        <p14:creationId xmlns:p14="http://schemas.microsoft.com/office/powerpoint/2010/main" val="4026533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92162"/>
          </a:xfrm>
        </p:spPr>
        <p:txBody>
          <a:bodyPr>
            <a:normAutofit fontScale="90000"/>
          </a:bodyPr>
          <a:lstStyle/>
          <a:p>
            <a:r>
              <a:rPr lang="en-US" altLang="zh-CN" sz="2800" b="1" dirty="0" smtClean="0">
                <a:solidFill>
                  <a:srgbClr val="FF0000"/>
                </a:solidFill>
                <a:latin typeface="Calibri Light"/>
              </a:rPr>
              <a:t/>
            </a:r>
            <a:br>
              <a:rPr lang="en-US" altLang="zh-CN" sz="2800" b="1" dirty="0" smtClean="0">
                <a:solidFill>
                  <a:srgbClr val="FF0000"/>
                </a:solidFill>
                <a:latin typeface="Calibri Light"/>
              </a:rPr>
            </a:br>
            <a:r>
              <a:rPr lang="en-US" altLang="zh-CN" sz="2800" b="1" dirty="0" smtClean="0">
                <a:solidFill>
                  <a:srgbClr val="FF0000"/>
                </a:solidFill>
                <a:latin typeface="Calibri Light"/>
              </a:rPr>
              <a:t/>
            </a:r>
            <a:br>
              <a:rPr lang="en-US" altLang="zh-CN" sz="2800" b="1" dirty="0" smtClean="0">
                <a:solidFill>
                  <a:srgbClr val="FF0000"/>
                </a:solidFill>
                <a:latin typeface="Calibri Light"/>
              </a:rPr>
            </a:br>
            <a:r>
              <a:rPr lang="en-US" altLang="zh-CN" sz="2800" b="1" dirty="0" smtClean="0">
                <a:solidFill>
                  <a:srgbClr val="FF0000"/>
                </a:solidFill>
                <a:latin typeface="Calibri Light"/>
              </a:rPr>
              <a:t/>
            </a:r>
            <a:br>
              <a:rPr lang="en-US" altLang="zh-CN" sz="2800" b="1" dirty="0" smtClean="0">
                <a:solidFill>
                  <a:srgbClr val="FF0000"/>
                </a:solidFill>
                <a:latin typeface="Calibri Light"/>
              </a:rPr>
            </a:br>
            <a:r>
              <a:rPr lang="en-US" altLang="zh-CN" sz="3600" dirty="0" smtClean="0">
                <a:latin typeface="Times New Roman" pitchFamily="18" charset="0"/>
                <a:cs typeface="Times New Roman" pitchFamily="18" charset="0"/>
              </a:rPr>
              <a:t>WHO </a:t>
            </a:r>
            <a:r>
              <a:rPr lang="en-US" altLang="zh-CN" sz="3600" dirty="0">
                <a:latin typeface="Times New Roman" pitchFamily="18" charset="0"/>
                <a:cs typeface="Times New Roman" pitchFamily="18" charset="0"/>
              </a:rPr>
              <a:t>HOLDS LAND AND PROPERTY RIGHTS?</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763000" cy="5334000"/>
          </a:xfrm>
        </p:spPr>
        <p:txBody>
          <a:bodyPr>
            <a:normAutofit/>
          </a:bodyPr>
          <a:lstStyle/>
          <a:p>
            <a:pPr marL="0" lvl="0" indent="0" eaLnBrk="0" fontAlgn="base" hangingPunct="0">
              <a:spcAft>
                <a:spcPct val="0"/>
              </a:spcAft>
              <a:buNone/>
            </a:pPr>
            <a:r>
              <a:rPr lang="zh-CN" altLang="en-US" sz="2400" dirty="0">
                <a:solidFill>
                  <a:srgbClr val="000000"/>
                </a:solidFill>
              </a:rPr>
              <a:t>In general terms, holders of land and property rights can be:</a:t>
            </a:r>
          </a:p>
          <a:p>
            <a:pPr lvl="0">
              <a:spcBef>
                <a:spcPts val="600"/>
              </a:spcBef>
              <a:buClr>
                <a:srgbClr val="3891A7"/>
              </a:buClr>
              <a:buSzPct val="80000"/>
              <a:buFont typeface="Wingdings" pitchFamily="2" charset="2"/>
              <a:buChar char="Ø"/>
            </a:pPr>
            <a:r>
              <a:rPr lang="en-US" sz="2400" dirty="0" smtClean="0">
                <a:solidFill>
                  <a:prstClr val="black"/>
                </a:solidFill>
                <a:latin typeface="Times New Roman" pitchFamily="18" charset="0"/>
                <a:cs typeface="Times New Roman" pitchFamily="18" charset="0"/>
              </a:rPr>
              <a:t>Individual</a:t>
            </a:r>
            <a:endParaRPr lang="en-US" sz="2400" dirty="0">
              <a:solidFill>
                <a:prstClr val="black"/>
              </a:solidFill>
              <a:latin typeface="Times New Roman" pitchFamily="18" charset="0"/>
              <a:cs typeface="Times New Roman" pitchFamily="18" charset="0"/>
            </a:endParaRPr>
          </a:p>
          <a:p>
            <a:pPr lvl="0">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Groups of individuals</a:t>
            </a:r>
          </a:p>
          <a:p>
            <a:pPr lvl="0">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Legal persons ( organizations such as banks) </a:t>
            </a:r>
          </a:p>
          <a:p>
            <a:pPr lvl="0">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State ( such as municipality</a:t>
            </a:r>
            <a:r>
              <a:rPr lang="en-US" sz="2400" dirty="0" smtClean="0">
                <a:solidFill>
                  <a:prstClr val="black"/>
                </a:solidFill>
                <a:latin typeface="Times New Roman" pitchFamily="18" charset="0"/>
                <a:cs typeface="Times New Roman" pitchFamily="18" charset="0"/>
              </a:rPr>
              <a:t>). </a:t>
            </a:r>
            <a:endParaRPr lang="en-US"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28161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L="27432" lvl="0">
              <a:spcBef>
                <a:spcPts val="600"/>
              </a:spcBef>
            </a:pPr>
            <a:r>
              <a:rPr lang="en-US" sz="2800" b="1" dirty="0" smtClean="0">
                <a:solidFill>
                  <a:srgbClr val="4F271C">
                    <a:shade val="30000"/>
                    <a:satMod val="150000"/>
                  </a:srgbClr>
                </a:solidFill>
                <a:latin typeface="Times New Roman" pitchFamily="18" charset="0"/>
                <a:ea typeface="+mn-ea"/>
                <a:cs typeface="Times New Roman" pitchFamily="18" charset="0"/>
              </a:rPr>
              <a:t/>
            </a:r>
            <a:br>
              <a:rPr lang="en-US" sz="2800" b="1" dirty="0" smtClean="0">
                <a:solidFill>
                  <a:srgbClr val="4F271C">
                    <a:shade val="30000"/>
                    <a:satMod val="150000"/>
                  </a:srgbClr>
                </a:solidFill>
                <a:latin typeface="Times New Roman" pitchFamily="18" charset="0"/>
                <a:ea typeface="+mn-ea"/>
                <a:cs typeface="Times New Roman" pitchFamily="18" charset="0"/>
              </a:rPr>
            </a:br>
            <a:r>
              <a:rPr lang="en-US" sz="3600" b="1" dirty="0" smtClean="0">
                <a:solidFill>
                  <a:srgbClr val="4F271C">
                    <a:shade val="30000"/>
                    <a:satMod val="150000"/>
                  </a:srgbClr>
                </a:solidFill>
                <a:latin typeface="Times New Roman" pitchFamily="18" charset="0"/>
                <a:ea typeface="+mn-ea"/>
                <a:cs typeface="Times New Roman" pitchFamily="18" charset="0"/>
              </a:rPr>
              <a:t>WAYS </a:t>
            </a:r>
            <a:r>
              <a:rPr lang="en-US" sz="3600" b="1" dirty="0">
                <a:solidFill>
                  <a:srgbClr val="4F271C">
                    <a:shade val="30000"/>
                    <a:satMod val="150000"/>
                  </a:srgbClr>
                </a:solidFill>
                <a:latin typeface="Times New Roman" pitchFamily="18" charset="0"/>
                <a:ea typeface="+mn-ea"/>
                <a:cs typeface="Times New Roman" pitchFamily="18" charset="0"/>
              </a:rPr>
              <a:t>TO ACCESS TO LAND</a:t>
            </a:r>
            <a:br>
              <a:rPr lang="en-US" sz="3600" b="1" dirty="0">
                <a:solidFill>
                  <a:srgbClr val="4F271C">
                    <a:shade val="30000"/>
                    <a:satMod val="150000"/>
                  </a:srgbClr>
                </a:solidFill>
                <a:latin typeface="Times New Roman" pitchFamily="18" charset="0"/>
                <a:ea typeface="+mn-ea"/>
                <a:cs typeface="Times New Roman" pitchFamily="18" charset="0"/>
              </a:rPr>
            </a:br>
            <a:endParaRPr lang="en-US" sz="3600" b="1" dirty="0"/>
          </a:p>
        </p:txBody>
      </p:sp>
      <p:sp>
        <p:nvSpPr>
          <p:cNvPr id="3" name="Content Placeholder 2"/>
          <p:cNvSpPr>
            <a:spLocks noGrp="1"/>
          </p:cNvSpPr>
          <p:nvPr>
            <p:ph idx="1"/>
          </p:nvPr>
        </p:nvSpPr>
        <p:spPr>
          <a:xfrm>
            <a:off x="304800" y="914400"/>
            <a:ext cx="8534400" cy="5638800"/>
          </a:xfrm>
        </p:spPr>
        <p:txBody>
          <a:bodyPr/>
          <a:lstStyle/>
          <a:p>
            <a:pPr marL="27432" indent="0" algn="just" fontAlgn="base">
              <a:lnSpc>
                <a:spcPct val="80000"/>
              </a:lnSpc>
              <a:spcBef>
                <a:spcPts val="600"/>
              </a:spcBef>
              <a:spcAft>
                <a:spcPct val="0"/>
              </a:spcAft>
              <a:buClr>
                <a:srgbClr val="3891A7"/>
              </a:buClr>
              <a:buSzPct val="80000"/>
              <a:buNone/>
            </a:pPr>
            <a:r>
              <a:rPr lang="en-US" altLang="zh-CN" sz="2400" dirty="0">
                <a:solidFill>
                  <a:srgbClr val="4F271C">
                    <a:shade val="30000"/>
                    <a:satMod val="150000"/>
                  </a:srgbClr>
                </a:solidFill>
                <a:latin typeface="Times New Roman" pitchFamily="18" charset="0"/>
                <a:cs typeface="Times New Roman" pitchFamily="18" charset="0"/>
              </a:rPr>
              <a:t>People use a wide range of strategies to gain access to land. These include:</a:t>
            </a:r>
          </a:p>
          <a:p>
            <a:pPr marL="370332" algn="just" fontAlgn="base">
              <a:lnSpc>
                <a:spcPct val="80000"/>
              </a:lnSpc>
              <a:spcBef>
                <a:spcPts val="600"/>
              </a:spcBef>
              <a:spcAft>
                <a:spcPct val="0"/>
              </a:spcAft>
              <a:buClr>
                <a:srgbClr val="3891A7"/>
              </a:buClr>
              <a:buSzPct val="80000"/>
              <a:buFont typeface="Wingdings" pitchFamily="2" charset="2"/>
              <a:buChar char="Ø"/>
            </a:pPr>
            <a:r>
              <a:rPr lang="en-US" altLang="zh-CN" sz="2400" dirty="0">
                <a:solidFill>
                  <a:srgbClr val="4F271C">
                    <a:shade val="30000"/>
                    <a:satMod val="150000"/>
                  </a:srgbClr>
                </a:solidFill>
                <a:latin typeface="Times New Roman" pitchFamily="18" charset="0"/>
                <a:cs typeface="Times New Roman" pitchFamily="18" charset="0"/>
              </a:rPr>
              <a:t>Purchase,</a:t>
            </a:r>
            <a:r>
              <a:rPr lang="en-US" sz="2400" dirty="0">
                <a:solidFill>
                  <a:srgbClr val="4F271C">
                    <a:shade val="30000"/>
                    <a:satMod val="150000"/>
                  </a:srgbClr>
                </a:solidFill>
                <a:latin typeface="Times New Roman" pitchFamily="18" charset="0"/>
                <a:cs typeface="Times New Roman" pitchFamily="18" charset="0"/>
              </a:rPr>
              <a:t> often using capital accumulated while working as migrants in urban areas.</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Adverse possession or prescription (the acquisition of rights through possession for a prescribed period of time). In some countries, this may be the only method for small farmers to gain formal access to vacant or abandoned land and to bring it into productive use.</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Leasing, or gaining access to land by paying rent to the owner.</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Leases from the government</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Sharecropping, or gaining access to land in return for paying the owner a percentage of the production.</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Inheritance, or gaining access to land as an heir.</a:t>
            </a:r>
          </a:p>
          <a:p>
            <a:pPr marL="370332" algn="just" fontAlgn="base">
              <a:lnSpc>
                <a:spcPct val="80000"/>
              </a:lnSpc>
              <a:spcBef>
                <a:spcPts val="600"/>
              </a:spcBef>
              <a:spcAft>
                <a:spcPct val="0"/>
              </a:spcAft>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Squatting, </a:t>
            </a:r>
            <a:r>
              <a:rPr lang="en-US" sz="2400" dirty="0">
                <a:solidFill>
                  <a:srgbClr val="4F271C">
                    <a:shade val="30000"/>
                    <a:satMod val="150000"/>
                  </a:srgbClr>
                </a:solidFill>
                <a:latin typeface="Times New Roman" pitchFamily="18" charset="0"/>
                <a:cs typeface="Times New Roman" pitchFamily="18" charset="0"/>
              </a:rPr>
              <a:t>illegally </a:t>
            </a:r>
            <a:r>
              <a:rPr lang="en-US" sz="2400" dirty="0" smtClean="0">
                <a:solidFill>
                  <a:srgbClr val="4F271C">
                    <a:shade val="30000"/>
                    <a:satMod val="150000"/>
                  </a:srgbClr>
                </a:solidFill>
                <a:latin typeface="Times New Roman" pitchFamily="18" charset="0"/>
                <a:cs typeface="Times New Roman" pitchFamily="18" charset="0"/>
              </a:rPr>
              <a:t>own the </a:t>
            </a:r>
            <a:r>
              <a:rPr lang="en-US" sz="2400" dirty="0">
                <a:solidFill>
                  <a:srgbClr val="4F271C">
                    <a:shade val="30000"/>
                    <a:satMod val="150000"/>
                  </a:srgbClr>
                </a:solidFill>
                <a:latin typeface="Times New Roman" pitchFamily="18" charset="0"/>
                <a:cs typeface="Times New Roman" pitchFamily="18" charset="0"/>
              </a:rPr>
              <a:t>land.</a:t>
            </a:r>
          </a:p>
          <a:p>
            <a:endParaRPr lang="en-US" dirty="0"/>
          </a:p>
        </p:txBody>
      </p:sp>
    </p:spTree>
    <p:extLst>
      <p:ext uri="{BB962C8B-B14F-4D97-AF65-F5344CB8AC3E}">
        <p14:creationId xmlns:p14="http://schemas.microsoft.com/office/powerpoint/2010/main" val="1040854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solidFill>
                  <a:srgbClr val="FF0000"/>
                </a:solidFill>
                <a:latin typeface="Times New Roman" pitchFamily="18" charset="0"/>
                <a:cs typeface="Times New Roman" pitchFamily="18" charset="0"/>
              </a:rPr>
              <a:t>Chapter Two </a:t>
            </a:r>
            <a:br>
              <a:rPr lang="en-US" sz="3600" dirty="0" smtClean="0">
                <a:solidFill>
                  <a:srgbClr val="FF0000"/>
                </a:solidFill>
                <a:latin typeface="Times New Roman" pitchFamily="18" charset="0"/>
                <a:cs typeface="Times New Roman" pitchFamily="18" charset="0"/>
              </a:rPr>
            </a:br>
            <a:r>
              <a:rPr lang="en-GB" sz="3600" dirty="0">
                <a:solidFill>
                  <a:srgbClr val="FF0000"/>
                </a:solidFill>
                <a:latin typeface="Times New Roman" pitchFamily="18" charset="0"/>
                <a:cs typeface="Times New Roman" pitchFamily="18" charset="0"/>
              </a:rPr>
              <a:t>Land Tenure and Livelihoods </a:t>
            </a: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763000" cy="5181600"/>
          </a:xfrm>
        </p:spPr>
        <p:txBody>
          <a:bodyPr>
            <a:normAutofit lnSpcReduction="10000"/>
          </a:bodyPr>
          <a:lstStyle/>
          <a:p>
            <a:pPr lvl="0" algn="just" eaLnBrk="0" fontAlgn="base" hangingPunct="0">
              <a:spcAft>
                <a:spcPct val="0"/>
              </a:spcAft>
              <a:buNone/>
            </a:pPr>
            <a:r>
              <a:rPr lang="zh-CN" altLang="en-US" sz="2400" b="1" dirty="0">
                <a:solidFill>
                  <a:srgbClr val="3333FF"/>
                </a:solidFill>
                <a:latin typeface="Times New Roman" pitchFamily="18" charset="0"/>
                <a:cs typeface="Times New Roman" pitchFamily="18" charset="0"/>
              </a:rPr>
              <a:t>Land Tenure and </a:t>
            </a:r>
            <a:r>
              <a:rPr lang="zh-CN" altLang="en-US" sz="2400" b="1" dirty="0" smtClean="0">
                <a:solidFill>
                  <a:srgbClr val="3333FF"/>
                </a:solidFill>
                <a:latin typeface="Times New Roman" pitchFamily="18" charset="0"/>
                <a:cs typeface="Times New Roman" pitchFamily="18" charset="0"/>
              </a:rPr>
              <a:t>livelihoods</a:t>
            </a:r>
            <a:r>
              <a:rPr lang="en-US" altLang="zh-CN" sz="2400" b="1" dirty="0">
                <a:solidFill>
                  <a:srgbClr val="3333FF"/>
                </a:solidFill>
                <a:latin typeface="Times New Roman" pitchFamily="18" charset="0"/>
                <a:cs typeface="Times New Roman" pitchFamily="18" charset="0"/>
              </a:rPr>
              <a:t>,</a:t>
            </a:r>
            <a:r>
              <a:rPr lang="zh-CN" altLang="en-US" sz="2400" b="1" dirty="0" smtClean="0">
                <a:solidFill>
                  <a:prstClr val="black"/>
                </a:solidFill>
                <a:latin typeface="Times New Roman" pitchFamily="18" charset="0"/>
                <a:cs typeface="Times New Roman" pitchFamily="18" charset="0"/>
              </a:rPr>
              <a:t> </a:t>
            </a:r>
            <a:r>
              <a:rPr lang="en-US" altLang="zh-CN" sz="2400" b="1" dirty="0" smtClean="0">
                <a:solidFill>
                  <a:srgbClr val="3333FF"/>
                </a:solidFill>
                <a:latin typeface="Times New Roman" pitchFamily="18" charset="0"/>
                <a:cs typeface="Times New Roman" pitchFamily="18" charset="0"/>
              </a:rPr>
              <a:t>What is livelihood</a:t>
            </a:r>
            <a:r>
              <a:rPr lang="en-US" altLang="zh-CN" sz="2400" b="1" dirty="0">
                <a:solidFill>
                  <a:srgbClr val="3333FF"/>
                </a:solidFill>
                <a:latin typeface="Times New Roman" pitchFamily="18" charset="0"/>
                <a:cs typeface="Times New Roman" pitchFamily="18" charset="0"/>
              </a:rPr>
              <a:t>?</a:t>
            </a:r>
          </a:p>
          <a:p>
            <a:pPr marL="370332" lvl="0"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FF0000"/>
                </a:solidFill>
                <a:latin typeface="Times New Roman" pitchFamily="18" charset="0"/>
                <a:cs typeface="Times New Roman" pitchFamily="18" charset="0"/>
              </a:rPr>
              <a:t>Livelihoods</a:t>
            </a:r>
            <a:r>
              <a:rPr lang="en-US" sz="2400" dirty="0">
                <a:solidFill>
                  <a:srgbClr val="4F271C">
                    <a:shade val="30000"/>
                    <a:satMod val="150000"/>
                  </a:srgbClr>
                </a:solidFill>
                <a:latin typeface="Times New Roman" pitchFamily="18" charset="0"/>
                <a:cs typeface="Times New Roman" pitchFamily="18" charset="0"/>
              </a:rPr>
              <a:t> are the way in which households and communities derive food, shelter and clothing to sustain their living. </a:t>
            </a:r>
            <a:r>
              <a:rPr lang="en-US" sz="2400" dirty="0" err="1">
                <a:solidFill>
                  <a:srgbClr val="4F271C">
                    <a:shade val="30000"/>
                    <a:satMod val="150000"/>
                  </a:srgbClr>
                </a:solidFill>
                <a:latin typeface="Times New Roman" pitchFamily="18" charset="0"/>
                <a:cs typeface="Times New Roman" pitchFamily="18" charset="0"/>
              </a:rPr>
              <a:t>E.g</a:t>
            </a:r>
            <a:r>
              <a:rPr lang="en-US" sz="2400" dirty="0">
                <a:solidFill>
                  <a:srgbClr val="4F271C">
                    <a:shade val="30000"/>
                    <a:satMod val="150000"/>
                  </a:srgbClr>
                </a:solidFill>
                <a:latin typeface="Times New Roman" pitchFamily="18" charset="0"/>
                <a:cs typeface="Times New Roman" pitchFamily="18" charset="0"/>
              </a:rPr>
              <a:t> Farming, trade, employment in different sectors, wage </a:t>
            </a:r>
            <a:r>
              <a:rPr lang="en-US" sz="2400" dirty="0" err="1">
                <a:solidFill>
                  <a:srgbClr val="4F271C">
                    <a:shade val="30000"/>
                    <a:satMod val="150000"/>
                  </a:srgbClr>
                </a:solidFill>
                <a:latin typeface="Times New Roman" pitchFamily="18" charset="0"/>
                <a:cs typeface="Times New Roman" pitchFamily="18" charset="0"/>
              </a:rPr>
              <a:t>labour</a:t>
            </a:r>
            <a:r>
              <a:rPr lang="en-US" sz="2400" dirty="0">
                <a:solidFill>
                  <a:srgbClr val="4F271C">
                    <a:shade val="30000"/>
                    <a:satMod val="150000"/>
                  </a:srgbClr>
                </a:solidFill>
                <a:latin typeface="Times New Roman" pitchFamily="18" charset="0"/>
                <a:cs typeface="Times New Roman" pitchFamily="18" charset="0"/>
              </a:rPr>
              <a:t>, etc.</a:t>
            </a:r>
          </a:p>
          <a:p>
            <a:pPr marL="370332" lvl="0" algn="just" fontAlgn="base">
              <a:lnSpc>
                <a:spcPct val="80000"/>
              </a:lnSpc>
              <a:spcBef>
                <a:spcPts val="600"/>
              </a:spcBef>
              <a:spcAft>
                <a:spcPct val="0"/>
              </a:spcAft>
              <a:buClr>
                <a:srgbClr val="3891A7"/>
              </a:buClr>
              <a:buSzPct val="80000"/>
              <a:buFont typeface="Wingdings" pitchFamily="2" charset="2"/>
              <a:buChar char="Ø"/>
            </a:pPr>
            <a:r>
              <a:rPr lang="en-US" sz="2400" dirty="0">
                <a:solidFill>
                  <a:srgbClr val="FF0000"/>
                </a:solidFill>
                <a:latin typeface="Times New Roman" pitchFamily="18" charset="0"/>
                <a:cs typeface="Times New Roman" pitchFamily="18" charset="0"/>
              </a:rPr>
              <a:t>Land rights </a:t>
            </a:r>
            <a:r>
              <a:rPr lang="en-US" sz="2400" dirty="0">
                <a:solidFill>
                  <a:srgbClr val="4F271C">
                    <a:shade val="30000"/>
                    <a:satMod val="150000"/>
                  </a:srgbClr>
                </a:solidFill>
                <a:latin typeface="Times New Roman" pitchFamily="18" charset="0"/>
                <a:cs typeface="Times New Roman" pitchFamily="18" charset="0"/>
              </a:rPr>
              <a:t>have increasingly come to be perceived as embedded within the broad spectrum  of human rights and are related to the notion of rights to food and to existence. </a:t>
            </a:r>
            <a:endParaRPr lang="en-US" sz="2400" dirty="0" smtClean="0">
              <a:solidFill>
                <a:srgbClr val="4F271C">
                  <a:shade val="30000"/>
                  <a:satMod val="150000"/>
                </a:srgbClr>
              </a:solidFill>
              <a:latin typeface="Times New Roman" pitchFamily="18" charset="0"/>
              <a:cs typeface="Times New Roman" pitchFamily="18" charset="0"/>
            </a:endParaRPr>
          </a:p>
          <a:p>
            <a:pPr marL="370332" algn="just" fontAlgn="base">
              <a:lnSpc>
                <a:spcPct val="90000"/>
              </a:lnSpc>
              <a:spcBef>
                <a:spcPts val="600"/>
              </a:spcBef>
              <a:spcAft>
                <a:spcPct val="0"/>
              </a:spcAft>
              <a:buClr>
                <a:srgbClr val="3891A7"/>
              </a:buClr>
              <a:buSzPct val="80000"/>
              <a:buFont typeface="Wingdings" pitchFamily="2" charset="2"/>
              <a:buChar char="Ø"/>
            </a:pPr>
            <a:r>
              <a:rPr lang="en-US" altLang="zh-CN" sz="2400" dirty="0">
                <a:latin typeface="Times New Roman" pitchFamily="18" charset="0"/>
                <a:cs typeface="Times New Roman" pitchFamily="18" charset="0"/>
              </a:rPr>
              <a:t>Sustainable livelihoods</a:t>
            </a:r>
            <a:r>
              <a:rPr lang="en-US" sz="2400" dirty="0">
                <a:latin typeface="Times New Roman" pitchFamily="18" charset="0"/>
                <a:cs typeface="Times New Roman" pitchFamily="18" charset="0"/>
              </a:rPr>
              <a:t> exist when systems of human livelihood can cope with and recover from stresses and shocks, and maintain or enhance their human capabilities and assets both now and in the future, while not undermining the natural resource base.  </a:t>
            </a:r>
          </a:p>
          <a:p>
            <a:pPr marL="370332" algn="just" fontAlgn="base">
              <a:lnSpc>
                <a:spcPct val="90000"/>
              </a:lnSpc>
              <a:spcBef>
                <a:spcPts val="600"/>
              </a:spcBef>
              <a:spcAft>
                <a:spcPct val="0"/>
              </a:spcAft>
              <a:buClr>
                <a:srgbClr val="3891A7"/>
              </a:buClr>
              <a:buSzPct val="80000"/>
              <a:buFont typeface="Wingdings" pitchFamily="2" charset="2"/>
              <a:buChar char="Ø"/>
            </a:pPr>
            <a:r>
              <a:rPr lang="en-US" sz="2400" dirty="0">
                <a:solidFill>
                  <a:srgbClr val="FF0000"/>
                </a:solidFill>
                <a:latin typeface="Times New Roman" pitchFamily="18" charset="0"/>
                <a:cs typeface="Times New Roman" pitchFamily="18" charset="0"/>
              </a:rPr>
              <a:t>Livelihood strategies </a:t>
            </a:r>
            <a:r>
              <a:rPr lang="en-US" sz="2400" dirty="0">
                <a:latin typeface="Times New Roman" pitchFamily="18" charset="0"/>
                <a:cs typeface="Times New Roman" pitchFamily="18" charset="0"/>
              </a:rPr>
              <a:t>are the ways in which assets or resources are used to generate access to food and other basic needs</a:t>
            </a:r>
            <a:r>
              <a:rPr lang="en-US" sz="2400" dirty="0" smtClean="0">
                <a:latin typeface="Times New Roman" pitchFamily="18" charset="0"/>
                <a:cs typeface="Times New Roman" pitchFamily="18" charset="0"/>
              </a:rPr>
              <a:t>;</a:t>
            </a:r>
          </a:p>
          <a:p>
            <a:pPr marL="370332" lvl="0" algn="just" fontAlgn="base">
              <a:lnSpc>
                <a:spcPct val="90000"/>
              </a:lnSpc>
              <a:spcBef>
                <a:spcPts val="600"/>
              </a:spcBef>
              <a:spcAft>
                <a:spcPct val="0"/>
              </a:spcAft>
              <a:buClr>
                <a:srgbClr val="3891A7"/>
              </a:buClr>
              <a:buSzPct val="80000"/>
              <a:buFont typeface="Wingdings" pitchFamily="2" charset="2"/>
              <a:buChar char="Ø"/>
            </a:pPr>
            <a:r>
              <a:rPr lang="en-US" sz="2400" dirty="0">
                <a:solidFill>
                  <a:srgbClr val="FF0000"/>
                </a:solidFill>
                <a:latin typeface="Times New Roman" pitchFamily="18" charset="0"/>
                <a:cs typeface="Times New Roman" pitchFamily="18" charset="0"/>
              </a:rPr>
              <a:t>Coping strategies </a:t>
            </a:r>
            <a:r>
              <a:rPr lang="en-US" sz="2400" dirty="0">
                <a:solidFill>
                  <a:srgbClr val="4F271C">
                    <a:shade val="30000"/>
                    <a:satMod val="150000"/>
                  </a:srgbClr>
                </a:solidFill>
                <a:latin typeface="Times New Roman" pitchFamily="18" charset="0"/>
                <a:cs typeface="Times New Roman" pitchFamily="18" charset="0"/>
              </a:rPr>
              <a:t>are short-term measures applied when a household or community does not have sufficient income or food to meet all its essential needs. </a:t>
            </a:r>
            <a:endParaRPr lang="en-US" sz="2400" dirty="0">
              <a:latin typeface="Times New Roman" pitchFamily="18" charset="0"/>
              <a:cs typeface="Times New Roman" pitchFamily="18" charset="0"/>
            </a:endParaRPr>
          </a:p>
          <a:p>
            <a:pPr marL="27432" lvl="0" indent="0" algn="just" fontAlgn="base">
              <a:lnSpc>
                <a:spcPct val="80000"/>
              </a:lnSpc>
              <a:spcBef>
                <a:spcPts val="600"/>
              </a:spcBef>
              <a:spcAft>
                <a:spcPct val="0"/>
              </a:spcAft>
              <a:buClr>
                <a:srgbClr val="3891A7"/>
              </a:buClr>
              <a:buSzPct val="80000"/>
              <a:buNone/>
            </a:pPr>
            <a:endParaRPr lang="en-US" sz="2400" dirty="0" smtClean="0">
              <a:solidFill>
                <a:srgbClr val="4F271C">
                  <a:shade val="30000"/>
                  <a:satMod val="150000"/>
                </a:srgbClr>
              </a:solidFill>
              <a:latin typeface="Times New Roman" pitchFamily="18" charset="0"/>
              <a:cs typeface="Times New Roman" pitchFamily="18" charset="0"/>
            </a:endParaRPr>
          </a:p>
          <a:p>
            <a:pPr lvl="0" algn="just" fontAlgn="base" latinLnBrk="1">
              <a:spcAft>
                <a:spcPct val="0"/>
              </a:spcAft>
              <a:buNone/>
            </a:pPr>
            <a:endParaRPr lang="en-US" sz="2400" dirty="0">
              <a:solidFill>
                <a:srgbClr val="000000"/>
              </a:solidFill>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1914383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zh-CN" altLang="en-US" sz="3200" dirty="0">
                <a:solidFill>
                  <a:prstClr val="black"/>
                </a:solidFill>
                <a:latin typeface="Times New Roman" pitchFamily="18" charset="0"/>
                <a:cs typeface="Times New Roman" pitchFamily="18" charset="0"/>
              </a:rPr>
              <a:t>Land Tenure and livelihoods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638800"/>
          </a:xfrm>
        </p:spPr>
        <p:txBody>
          <a:bodyPr>
            <a:normAutofit lnSpcReduction="10000"/>
          </a:bodyPr>
          <a:lstStyle/>
          <a:p>
            <a:pPr marL="370332" lvl="0" algn="just" fontAlgn="base">
              <a:spcBef>
                <a:spcPts val="600"/>
              </a:spcBef>
              <a:spcAft>
                <a:spcPct val="0"/>
              </a:spcAft>
              <a:buClr>
                <a:srgbClr val="3891A7"/>
              </a:buClr>
              <a:buSzPct val="80000"/>
              <a:buFont typeface="Wingdings" pitchFamily="2" charset="2"/>
              <a:buChar char="Ø"/>
            </a:pPr>
            <a:r>
              <a:rPr lang="en-US" altLang="zh-CN" sz="2400" dirty="0" smtClean="0">
                <a:solidFill>
                  <a:srgbClr val="4F271C">
                    <a:shade val="30000"/>
                    <a:satMod val="150000"/>
                  </a:srgbClr>
                </a:solidFill>
                <a:latin typeface="Times New Roman" pitchFamily="18" charset="0"/>
                <a:cs typeface="Times New Roman" pitchFamily="18" charset="0"/>
              </a:rPr>
              <a:t>Chambers </a:t>
            </a:r>
            <a:r>
              <a:rPr lang="en-US" altLang="zh-CN" sz="2400" dirty="0">
                <a:solidFill>
                  <a:srgbClr val="4F271C">
                    <a:shade val="30000"/>
                    <a:satMod val="150000"/>
                  </a:srgbClr>
                </a:solidFill>
                <a:latin typeface="Times New Roman" pitchFamily="18" charset="0"/>
                <a:cs typeface="Times New Roman" pitchFamily="18" charset="0"/>
              </a:rPr>
              <a:t>(1988) deﬁned ‘</a:t>
            </a:r>
            <a:r>
              <a:rPr lang="en-US" sz="2400" dirty="0">
                <a:solidFill>
                  <a:srgbClr val="4F271C">
                    <a:shade val="30000"/>
                    <a:satMod val="150000"/>
                  </a:srgbClr>
                </a:solidFill>
                <a:latin typeface="Times New Roman" pitchFamily="18" charset="0"/>
                <a:cs typeface="Times New Roman" pitchFamily="18" charset="0"/>
              </a:rPr>
              <a:t>livelihood’ as adequate stocks and ﬂows of food and cash to meet basic needs. </a:t>
            </a:r>
            <a:r>
              <a:rPr lang="en-US" sz="2400" dirty="0">
                <a:solidFill>
                  <a:srgbClr val="FF0000"/>
                </a:solidFill>
                <a:latin typeface="Times New Roman" pitchFamily="18" charset="0"/>
                <a:cs typeface="Times New Roman" pitchFamily="18" charset="0"/>
              </a:rPr>
              <a:t>Security of livelihood </a:t>
            </a:r>
            <a:r>
              <a:rPr lang="en-US" sz="2400" dirty="0">
                <a:solidFill>
                  <a:srgbClr val="4F271C">
                    <a:shade val="30000"/>
                    <a:satMod val="150000"/>
                  </a:srgbClr>
                </a:solidFill>
                <a:latin typeface="Times New Roman" pitchFamily="18" charset="0"/>
                <a:cs typeface="Times New Roman" pitchFamily="18" charset="0"/>
              </a:rPr>
              <a:t>includes access to the means to produce the food or generate the income to meet those </a:t>
            </a:r>
            <a:r>
              <a:rPr lang="en-US" sz="2400" dirty="0" smtClean="0">
                <a:solidFill>
                  <a:srgbClr val="4F271C">
                    <a:shade val="30000"/>
                    <a:satMod val="150000"/>
                  </a:srgbClr>
                </a:solidFill>
                <a:latin typeface="Times New Roman" pitchFamily="18" charset="0"/>
                <a:cs typeface="Times New Roman" pitchFamily="18" charset="0"/>
              </a:rPr>
              <a:t>needs. </a:t>
            </a:r>
            <a:r>
              <a:rPr lang="en-US" sz="2400" dirty="0" smtClean="0">
                <a:solidFill>
                  <a:srgbClr val="FF0000"/>
                </a:solidFill>
                <a:latin typeface="Times New Roman" pitchFamily="18" charset="0"/>
                <a:cs typeface="Times New Roman" pitchFamily="18" charset="0"/>
              </a:rPr>
              <a:t>Access </a:t>
            </a:r>
            <a:r>
              <a:rPr lang="en-US" sz="2400" dirty="0">
                <a:solidFill>
                  <a:srgbClr val="FF0000"/>
                </a:solidFill>
                <a:latin typeface="Times New Roman" pitchFamily="18" charset="0"/>
                <a:cs typeface="Times New Roman" pitchFamily="18" charset="0"/>
              </a:rPr>
              <a:t>to land and land tenure security </a:t>
            </a:r>
            <a:r>
              <a:rPr lang="en-US" sz="2400" dirty="0">
                <a:solidFill>
                  <a:srgbClr val="4F271C">
                    <a:shade val="30000"/>
                    <a:satMod val="150000"/>
                  </a:srgbClr>
                </a:solidFill>
                <a:latin typeface="Times New Roman" pitchFamily="18" charset="0"/>
                <a:cs typeface="Times New Roman" pitchFamily="18" charset="0"/>
              </a:rPr>
              <a:t>are regarded as </a:t>
            </a:r>
            <a:r>
              <a:rPr lang="en-US" sz="2400" b="1" dirty="0">
                <a:solidFill>
                  <a:srgbClr val="4F271C">
                    <a:shade val="30000"/>
                    <a:satMod val="150000"/>
                  </a:srgbClr>
                </a:solidFill>
                <a:latin typeface="Times New Roman" pitchFamily="18" charset="0"/>
                <a:cs typeface="Times New Roman" pitchFamily="18" charset="0"/>
              </a:rPr>
              <a:t>key to human livelihoods. </a:t>
            </a:r>
            <a:endParaRPr lang="en-US" sz="2400" b="1" dirty="0" smtClean="0">
              <a:solidFill>
                <a:srgbClr val="4F271C">
                  <a:shade val="30000"/>
                  <a:satMod val="150000"/>
                </a:srgbClr>
              </a:solidFill>
              <a:latin typeface="Times New Roman" pitchFamily="18" charset="0"/>
              <a:cs typeface="Times New Roman" pitchFamily="18" charset="0"/>
            </a:endParaRPr>
          </a:p>
          <a:p>
            <a:pPr marL="370332" algn="just" fontAlgn="base">
              <a:spcBef>
                <a:spcPts val="600"/>
              </a:spcBef>
              <a:spcAft>
                <a:spcPct val="0"/>
              </a:spcAft>
              <a:buClr>
                <a:srgbClr val="3891A7"/>
              </a:buClr>
              <a:buSzPct val="80000"/>
              <a:buFont typeface="Wingdings" pitchFamily="2" charset="2"/>
              <a:buChar char="Ø"/>
            </a:pPr>
            <a:r>
              <a:rPr lang="en-US" altLang="zh-CN" sz="2400" dirty="0">
                <a:solidFill>
                  <a:srgbClr val="4F271C">
                    <a:shade val="30000"/>
                    <a:satMod val="150000"/>
                  </a:srgbClr>
                </a:solidFill>
                <a:latin typeface="Times New Roman" pitchFamily="18" charset="0"/>
                <a:cs typeface="Times New Roman" pitchFamily="18" charset="0"/>
              </a:rPr>
              <a:t>Access to land and land tenure</a:t>
            </a:r>
            <a:r>
              <a:rPr lang="en-US" sz="2400" dirty="0">
                <a:solidFill>
                  <a:srgbClr val="4F271C">
                    <a:shade val="30000"/>
                    <a:satMod val="150000"/>
                  </a:srgbClr>
                </a:solidFill>
                <a:latin typeface="Times New Roman" pitchFamily="18" charset="0"/>
                <a:cs typeface="Times New Roman" pitchFamily="18" charset="0"/>
              </a:rPr>
              <a:t> relations are critical where communities depend on control of land to ensure their food security</a:t>
            </a:r>
            <a:r>
              <a:rPr lang="en-US" sz="2400" dirty="0" smtClean="0">
                <a:solidFill>
                  <a:srgbClr val="4F271C">
                    <a:shade val="30000"/>
                    <a:satMod val="150000"/>
                  </a:srgbClr>
                </a:solidFill>
                <a:latin typeface="Times New Roman" pitchFamily="18" charset="0"/>
                <a:cs typeface="Times New Roman" pitchFamily="18" charset="0"/>
              </a:rPr>
              <a:t>.</a:t>
            </a:r>
          </a:p>
          <a:p>
            <a:pPr marL="370332" algn="just" fontAlgn="base">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Food security is the capacity of households, communities and the state to mobilize suﬃcient  food, through production, acquisition and distribution, on a sustainable basis. </a:t>
            </a:r>
          </a:p>
          <a:p>
            <a:pPr marL="370332" algn="just" fontAlgn="base">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Food security thus depends on the land resources available to the household or community and their ability to mobilize resources for the production and/or distribution of food to achieve an active and healthy life.</a:t>
            </a:r>
          </a:p>
          <a:p>
            <a:pPr marL="370332" algn="just" fontAlgn="base">
              <a:spcBef>
                <a:spcPts val="600"/>
              </a:spcBef>
              <a:spcAft>
                <a:spcPct val="0"/>
              </a:spcAft>
              <a:buClr>
                <a:srgbClr val="3891A7"/>
              </a:buClr>
              <a:buSzPct val="80000"/>
              <a:buFont typeface="Wingdings" pitchFamily="2" charset="2"/>
              <a:buChar char="Ø"/>
            </a:pPr>
            <a:endParaRPr lang="en-US" sz="2400" dirty="0">
              <a:solidFill>
                <a:srgbClr val="4F271C">
                  <a:shade val="30000"/>
                  <a:satMod val="150000"/>
                </a:srgbClr>
              </a:solidFill>
              <a:latin typeface="Times New Roman" pitchFamily="18" charset="0"/>
              <a:cs typeface="Times New Roman" pitchFamily="18" charset="0"/>
            </a:endParaRPr>
          </a:p>
          <a:p>
            <a:pPr marL="370332" lvl="0" algn="just" fontAlgn="base">
              <a:spcBef>
                <a:spcPts val="600"/>
              </a:spcBef>
              <a:spcAft>
                <a:spcPct val="0"/>
              </a:spcAft>
              <a:buClr>
                <a:srgbClr val="3891A7"/>
              </a:buClr>
              <a:buSzPct val="80000"/>
              <a:buFont typeface="Wingdings" pitchFamily="2" charset="2"/>
              <a:buChar char="Ø"/>
            </a:pPr>
            <a:endParaRPr lang="en-US" sz="2400" dirty="0">
              <a:solidFill>
                <a:srgbClr val="4F271C">
                  <a:shade val="30000"/>
                  <a:satMod val="150000"/>
                </a:srgb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96214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marL="123825" lvl="0">
              <a:lnSpc>
                <a:spcPct val="115000"/>
              </a:lnSpc>
              <a:spcBef>
                <a:spcPts val="0"/>
              </a:spcBef>
              <a:spcAft>
                <a:spcPts val="600"/>
              </a:spcAft>
            </a:pPr>
            <a:r>
              <a:rPr lang="en-GB" sz="3200" dirty="0" smtClean="0">
                <a:solidFill>
                  <a:prstClr val="black"/>
                </a:solidFill>
                <a:latin typeface="Times New Roman"/>
                <a:ea typeface="Calibri"/>
                <a:cs typeface="Times New Roman"/>
              </a:rPr>
              <a:t/>
            </a:r>
            <a:br>
              <a:rPr lang="en-GB" sz="3200" dirty="0" smtClean="0">
                <a:solidFill>
                  <a:prstClr val="black"/>
                </a:solidFill>
                <a:latin typeface="Times New Roman"/>
                <a:ea typeface="Calibri"/>
                <a:cs typeface="Times New Roman"/>
              </a:rPr>
            </a:br>
            <a:r>
              <a:rPr lang="en-GB" sz="3600" dirty="0">
                <a:solidFill>
                  <a:srgbClr val="FF00FF"/>
                </a:solidFill>
                <a:latin typeface="Times New Roman" pitchFamily="18" charset="0"/>
                <a:cs typeface="Times New Roman" pitchFamily="18" charset="0"/>
              </a:rPr>
              <a:t>2.1 Livelihood Options and Land Tenure</a:t>
            </a:r>
            <a:r>
              <a:rPr lang="en-US" sz="3600" dirty="0">
                <a:solidFill>
                  <a:prstClr val="black"/>
                </a:solidFill>
                <a:ea typeface="Calibri"/>
                <a:cs typeface="Times New Roman"/>
              </a:rPr>
              <a:t/>
            </a:r>
            <a:br>
              <a:rPr lang="en-US" sz="3600" dirty="0">
                <a:solidFill>
                  <a:prstClr val="black"/>
                </a:solidFill>
                <a:ea typeface="Calibri"/>
                <a:cs typeface="Times New Roman"/>
              </a:rPr>
            </a:br>
            <a:endParaRPr lang="en-US" sz="3600" dirty="0"/>
          </a:p>
        </p:txBody>
      </p:sp>
      <p:sp>
        <p:nvSpPr>
          <p:cNvPr id="3" name="Content Placeholder 2"/>
          <p:cNvSpPr>
            <a:spLocks noGrp="1"/>
          </p:cNvSpPr>
          <p:nvPr>
            <p:ph idx="1"/>
          </p:nvPr>
        </p:nvSpPr>
        <p:spPr>
          <a:xfrm>
            <a:off x="152400" y="990600"/>
            <a:ext cx="8763000" cy="5562600"/>
          </a:xfrm>
        </p:spPr>
        <p:txBody>
          <a:bodyPr>
            <a:normAutofit lnSpcReduction="10000"/>
          </a:bodyPr>
          <a:lstStyle/>
          <a:p>
            <a:pPr marL="370332" lvl="0" algn="just" fontAlgn="base">
              <a:spcBef>
                <a:spcPts val="600"/>
              </a:spcBef>
              <a:spcAft>
                <a:spcPct val="0"/>
              </a:spcAft>
              <a:buClr>
                <a:srgbClr val="3891A7"/>
              </a:buClr>
              <a:buSzPct val="80000"/>
              <a:buFont typeface="Wingdings" pitchFamily="2" charset="2"/>
              <a:buChar char="Ø"/>
            </a:pPr>
            <a:r>
              <a:rPr lang="en-US" altLang="zh-CN" sz="2400" dirty="0">
                <a:solidFill>
                  <a:srgbClr val="4F271C">
                    <a:shade val="30000"/>
                    <a:satMod val="150000"/>
                  </a:srgbClr>
                </a:solidFill>
                <a:latin typeface="Times New Roman" pitchFamily="18" charset="0"/>
                <a:cs typeface="Times New Roman" pitchFamily="18" charset="0"/>
              </a:rPr>
              <a:t>There are a variety of livelihood options for smallholders in Africa.  The predominant  livelihood activity is smallholder </a:t>
            </a:r>
            <a:r>
              <a:rPr lang="en-US" sz="2400" dirty="0">
                <a:solidFill>
                  <a:srgbClr val="FF0000"/>
                </a:solidFill>
                <a:latin typeface="Times New Roman" pitchFamily="18" charset="0"/>
                <a:cs typeface="Times New Roman" pitchFamily="18" charset="0"/>
              </a:rPr>
              <a:t>semi-subsistence farming</a:t>
            </a:r>
            <a:r>
              <a:rPr lang="en-US" sz="2400" dirty="0">
                <a:solidFill>
                  <a:srgbClr val="4F271C">
                    <a:shade val="30000"/>
                    <a:satMod val="150000"/>
                  </a:srgbClr>
                </a:solidFill>
                <a:latin typeface="Times New Roman" pitchFamily="18" charset="0"/>
                <a:cs typeface="Times New Roman" pitchFamily="18" charset="0"/>
              </a:rPr>
              <a:t>, which is practiced by  a variety of indigenous people.</a:t>
            </a:r>
          </a:p>
          <a:p>
            <a:pPr marL="370332" lvl="0" algn="just" fontAlgn="base">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 Most households rely on </a:t>
            </a:r>
            <a:r>
              <a:rPr lang="en-US" sz="2400" dirty="0">
                <a:solidFill>
                  <a:srgbClr val="FF0000"/>
                </a:solidFill>
                <a:latin typeface="Times New Roman" pitchFamily="18" charset="0"/>
                <a:cs typeface="Times New Roman" pitchFamily="18" charset="0"/>
              </a:rPr>
              <a:t>cash and subsistence incomes from a number of sources</a:t>
            </a:r>
            <a:r>
              <a:rPr lang="en-US" sz="2400" dirty="0">
                <a:solidFill>
                  <a:srgbClr val="4F271C">
                    <a:shade val="30000"/>
                    <a:satMod val="150000"/>
                  </a:srgbClr>
                </a:solidFill>
                <a:latin typeface="Times New Roman" pitchFamily="18" charset="0"/>
                <a:cs typeface="Times New Roman" pitchFamily="18" charset="0"/>
              </a:rPr>
              <a:t> that include </a:t>
            </a:r>
            <a:r>
              <a:rPr lang="en-US" sz="2400" dirty="0">
                <a:solidFill>
                  <a:schemeClr val="tx2">
                    <a:lumMod val="60000"/>
                    <a:lumOff val="40000"/>
                  </a:schemeClr>
                </a:solidFill>
                <a:latin typeface="Times New Roman" pitchFamily="18" charset="0"/>
                <a:cs typeface="Times New Roman" pitchFamily="18" charset="0"/>
              </a:rPr>
              <a:t>irrigated and rain fed cultivation, livestock production, tree production, and other miscellaneous activities, such as honey production.  </a:t>
            </a:r>
            <a:endParaRPr lang="en-US" sz="2400" dirty="0" smtClean="0">
              <a:solidFill>
                <a:schemeClr val="tx2">
                  <a:lumMod val="60000"/>
                  <a:lumOff val="40000"/>
                </a:schemeClr>
              </a:solidFill>
              <a:latin typeface="Times New Roman" pitchFamily="18" charset="0"/>
              <a:cs typeface="Times New Roman" pitchFamily="18" charset="0"/>
            </a:endParaRPr>
          </a:p>
          <a:p>
            <a:pPr marL="370332" algn="just" fontAlgn="base">
              <a:spcBef>
                <a:spcPts val="600"/>
              </a:spcBef>
              <a:spcAft>
                <a:spcPct val="0"/>
              </a:spcAft>
              <a:buClr>
                <a:srgbClr val="3891A7"/>
              </a:buClr>
              <a:buSzPct val="80000"/>
              <a:buFont typeface="Wingdings" pitchFamily="2" charset="2"/>
              <a:buChar char="Ø"/>
            </a:pPr>
            <a:r>
              <a:rPr lang="en-US" altLang="zh-CN" sz="2400" dirty="0">
                <a:solidFill>
                  <a:srgbClr val="4F271C">
                    <a:shade val="30000"/>
                    <a:satMod val="150000"/>
                  </a:srgbClr>
                </a:solidFill>
                <a:latin typeface="Times New Roman" pitchFamily="18" charset="0"/>
                <a:cs typeface="Times New Roman" pitchFamily="18" charset="0"/>
              </a:rPr>
              <a:t>Households also depend on a </a:t>
            </a:r>
            <a:r>
              <a:rPr lang="en-US" altLang="zh-CN" sz="2400" dirty="0">
                <a:solidFill>
                  <a:srgbClr val="FF0000"/>
                </a:solidFill>
                <a:latin typeface="Times New Roman" pitchFamily="18" charset="0"/>
                <a:cs typeface="Times New Roman" pitchFamily="18" charset="0"/>
              </a:rPr>
              <a:t>variety of non-farm livelihoods</a:t>
            </a:r>
            <a:r>
              <a:rPr lang="en-US" altLang="zh-CN" sz="2400" dirty="0">
                <a:solidFill>
                  <a:srgbClr val="4F271C">
                    <a:shade val="30000"/>
                    <a:satMod val="150000"/>
                  </a:srgbClr>
                </a:solidFill>
                <a:latin typeface="Times New Roman" pitchFamily="18" charset="0"/>
                <a:cs typeface="Times New Roman" pitchFamily="18" charset="0"/>
              </a:rPr>
              <a:t>, such as </a:t>
            </a:r>
            <a:r>
              <a:rPr lang="en-US" sz="2400" dirty="0">
                <a:solidFill>
                  <a:srgbClr val="4F271C">
                    <a:shade val="30000"/>
                    <a:satMod val="150000"/>
                  </a:srgbClr>
                </a:solidFill>
                <a:latin typeface="Times New Roman" pitchFamily="18" charset="0"/>
                <a:cs typeface="Times New Roman" pitchFamily="18" charset="0"/>
              </a:rPr>
              <a:t>woodland activities, ﬁsheries, trading, value adding processing, wage incomes, and remittances. </a:t>
            </a:r>
          </a:p>
          <a:p>
            <a:pPr marL="370332" algn="just" fontAlgn="base">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The agricultural activities are aﬀected by unfavorable climatic conditions, poor markets and infrastructure services, and unfavorable physical conditions (poor soils, land degradation caused by cultivation on sloping land, deforestation). </a:t>
            </a:r>
          </a:p>
          <a:p>
            <a:pPr marL="370332" algn="just" fontAlgn="base">
              <a:spcBef>
                <a:spcPts val="600"/>
              </a:spcBef>
              <a:spcAft>
                <a:spcPct val="0"/>
              </a:spcAft>
              <a:buClr>
                <a:srgbClr val="3891A7"/>
              </a:buClr>
              <a:buSzPct val="80000"/>
              <a:buFont typeface="Wingdings" pitchFamily="2" charset="2"/>
              <a:buChar char="Ø"/>
            </a:pPr>
            <a:endParaRPr lang="en-US" sz="2400" dirty="0">
              <a:solidFill>
                <a:srgbClr val="4F271C">
                  <a:shade val="30000"/>
                  <a:satMod val="150000"/>
                </a:srgb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27730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867400"/>
          </a:xfrm>
        </p:spPr>
        <p:txBody>
          <a:bodyPr/>
          <a:lstStyle/>
          <a:p>
            <a:pPr lvl="0" algn="just" eaLnBrk="0" fontAlgn="base" hangingPunct="0">
              <a:spcAft>
                <a:spcPct val="0"/>
              </a:spcAft>
              <a:buFont typeface="Wingdings" pitchFamily="2" charset="2"/>
              <a:buChar char="Ø"/>
            </a:pPr>
            <a:r>
              <a:rPr lang="en-US" sz="2400" dirty="0" smtClean="0">
                <a:solidFill>
                  <a:srgbClr val="FF0000"/>
                </a:solidFill>
                <a:latin typeface="Times New Roman" pitchFamily="18" charset="0"/>
                <a:cs typeface="Times New Roman" pitchFamily="18" charset="0"/>
              </a:rPr>
              <a:t>Unequal </a:t>
            </a:r>
            <a:r>
              <a:rPr lang="en-US" sz="2400" dirty="0">
                <a:solidFill>
                  <a:srgbClr val="FF0000"/>
                </a:solidFill>
                <a:latin typeface="Times New Roman" pitchFamily="18" charset="0"/>
                <a:cs typeface="Times New Roman" pitchFamily="18" charset="0"/>
              </a:rPr>
              <a:t>access to land and insecure land tenure </a:t>
            </a:r>
            <a:r>
              <a:rPr lang="en-US" sz="2400" dirty="0">
                <a:solidFill>
                  <a:srgbClr val="000000"/>
                </a:solidFill>
                <a:latin typeface="Times New Roman" pitchFamily="18" charset="0"/>
                <a:cs typeface="Times New Roman" pitchFamily="18" charset="0"/>
              </a:rPr>
              <a:t>has had the most profound eﬀect on the livelihoods of smallholders. </a:t>
            </a:r>
            <a:endParaRPr lang="en-US" sz="2400" dirty="0" smtClean="0">
              <a:solidFill>
                <a:srgbClr val="000000"/>
              </a:solidFill>
              <a:latin typeface="Times New Roman" pitchFamily="18" charset="0"/>
              <a:cs typeface="Times New Roman" pitchFamily="18" charset="0"/>
            </a:endParaRPr>
          </a:p>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Under circumstances of extreme food insecurity (i.e. famine), a major concern is often to </a:t>
            </a:r>
            <a:r>
              <a:rPr lang="en-US" sz="2400" dirty="0" smtClean="0">
                <a:solidFill>
                  <a:srgbClr val="000000"/>
                </a:solidFill>
                <a:latin typeface="Times New Roman" pitchFamily="18" charset="0"/>
                <a:cs typeface="Times New Roman" pitchFamily="18" charset="0"/>
              </a:rPr>
              <a:t>preserve </a:t>
            </a:r>
            <a:r>
              <a:rPr lang="en-US" sz="2400" dirty="0">
                <a:solidFill>
                  <a:srgbClr val="000000"/>
                </a:solidFill>
                <a:latin typeface="Times New Roman" pitchFamily="18" charset="0"/>
                <a:cs typeface="Times New Roman" pitchFamily="18" charset="0"/>
              </a:rPr>
              <a:t>productive assets in order to facilitate eventual recovery and to maintain future </a:t>
            </a:r>
            <a:r>
              <a:rPr lang="en-US" sz="2400" dirty="0" smtClean="0">
                <a:solidFill>
                  <a:srgbClr val="000000"/>
                </a:solidFill>
                <a:latin typeface="Times New Roman" pitchFamily="18" charset="0"/>
                <a:cs typeface="Times New Roman" pitchFamily="18" charset="0"/>
              </a:rPr>
              <a:t>security.</a:t>
            </a:r>
          </a:p>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R</a:t>
            </a:r>
            <a:r>
              <a:rPr lang="en-US" sz="2400" dirty="0" smtClean="0">
                <a:solidFill>
                  <a:srgbClr val="000000"/>
                </a:solidFill>
                <a:latin typeface="Times New Roman" pitchFamily="18" charset="0"/>
                <a:cs typeface="Times New Roman" pitchFamily="18" charset="0"/>
              </a:rPr>
              <a:t>eduction </a:t>
            </a:r>
            <a:r>
              <a:rPr lang="en-US" sz="2400" dirty="0">
                <a:solidFill>
                  <a:srgbClr val="000000"/>
                </a:solidFill>
                <a:latin typeface="Times New Roman" pitchFamily="18" charset="0"/>
                <a:cs typeface="Times New Roman" pitchFamily="18" charset="0"/>
              </a:rPr>
              <a:t>of current food consumption is undertaken in </a:t>
            </a:r>
            <a:r>
              <a:rPr lang="en-US" sz="2400" dirty="0" smtClean="0">
                <a:solidFill>
                  <a:srgbClr val="000000"/>
                </a:solidFill>
                <a:latin typeface="Times New Roman" pitchFamily="18" charset="0"/>
                <a:cs typeface="Times New Roman" pitchFamily="18" charset="0"/>
              </a:rPr>
              <a:t> order </a:t>
            </a:r>
            <a:r>
              <a:rPr lang="en-US" sz="2400" dirty="0">
                <a:solidFill>
                  <a:srgbClr val="000000"/>
                </a:solidFill>
                <a:latin typeface="Times New Roman" pitchFamily="18" charset="0"/>
                <a:cs typeface="Times New Roman" pitchFamily="18" charset="0"/>
              </a:rPr>
              <a:t>to avoid having to dispose of key productive assets or take other actions which will </a:t>
            </a:r>
            <a:r>
              <a:rPr lang="en-US" sz="2400" dirty="0" smtClean="0">
                <a:solidFill>
                  <a:srgbClr val="000000"/>
                </a:solidFill>
                <a:latin typeface="Times New Roman" pitchFamily="18" charset="0"/>
                <a:cs typeface="Times New Roman" pitchFamily="18" charset="0"/>
              </a:rPr>
              <a:t>impair </a:t>
            </a:r>
            <a:r>
              <a:rPr lang="en-US" sz="2400" dirty="0">
                <a:solidFill>
                  <a:srgbClr val="000000"/>
                </a:solidFill>
                <a:latin typeface="Times New Roman" pitchFamily="18" charset="0"/>
                <a:cs typeface="Times New Roman" pitchFamily="18" charset="0"/>
              </a:rPr>
              <a:t>the household’s long-term, income-generating </a:t>
            </a:r>
            <a:r>
              <a:rPr lang="en-US" sz="2400" dirty="0" smtClean="0">
                <a:solidFill>
                  <a:srgbClr val="000000"/>
                </a:solidFill>
                <a:latin typeface="Times New Roman" pitchFamily="18" charset="0"/>
                <a:cs typeface="Times New Roman" pitchFamily="18" charset="0"/>
              </a:rPr>
              <a:t>capacity. </a:t>
            </a:r>
            <a:endParaRPr lang="en-US" sz="2400" dirty="0">
              <a:solidFill>
                <a:srgbClr val="000000"/>
              </a:solidFill>
              <a:latin typeface="Times New Roman" pitchFamily="18" charset="0"/>
              <a:cs typeface="Times New Roman" pitchFamily="18" charset="0"/>
            </a:endParaRPr>
          </a:p>
          <a:p>
            <a:pPr lvl="0" algn="just" eaLnBrk="0" fontAlgn="base" hangingPunct="0">
              <a:spcAft>
                <a:spcPct val="0"/>
              </a:spcAft>
              <a:buFont typeface="Arial" charset="0"/>
              <a:buChar char="•"/>
            </a:pPr>
            <a:endParaRPr lang="en-US" sz="2400" dirty="0">
              <a:solidFill>
                <a:srgbClr val="00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90184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639762"/>
          </a:xfrm>
        </p:spPr>
        <p:txBody>
          <a:bodyPr>
            <a:normAutofit fontScale="90000"/>
          </a:bodyPr>
          <a:lstStyle/>
          <a:p>
            <a:pPr marL="393700" marR="0" indent="-269875" algn="just">
              <a:lnSpc>
                <a:spcPct val="115000"/>
              </a:lnSpc>
              <a:spcBef>
                <a:spcPts val="0"/>
              </a:spcBef>
              <a:spcAft>
                <a:spcPts val="600"/>
              </a:spcAft>
            </a:pPr>
            <a:r>
              <a:rPr lang="en-GB" dirty="0" smtClean="0">
                <a:latin typeface="Times New Roman"/>
                <a:ea typeface="Calibri"/>
                <a:cs typeface="Times New Roman"/>
              </a:rPr>
              <a:t/>
            </a:r>
            <a:br>
              <a:rPr lang="en-GB" dirty="0" smtClean="0">
                <a:latin typeface="Times New Roman"/>
                <a:ea typeface="Calibri"/>
                <a:cs typeface="Times New Roman"/>
              </a:rPr>
            </a:br>
            <a:r>
              <a:rPr lang="en-GB" sz="3600" dirty="0">
                <a:solidFill>
                  <a:srgbClr val="FF00FF"/>
                </a:solidFill>
                <a:latin typeface="Times New Roman" pitchFamily="18" charset="0"/>
                <a:cs typeface="Times New Roman" pitchFamily="18" charset="0"/>
              </a:rPr>
              <a:t>2.2 Land Distribution and Ownership Patterns </a:t>
            </a:r>
            <a:r>
              <a:rPr lang="en-US" sz="3600" dirty="0">
                <a:ea typeface="Calibri"/>
                <a:cs typeface="Times New Roman"/>
              </a:rPr>
              <a:t/>
            </a:r>
            <a:br>
              <a:rPr lang="en-US" sz="3600" dirty="0">
                <a:ea typeface="Calibri"/>
                <a:cs typeface="Times New Roman"/>
              </a:rPr>
            </a:br>
            <a:endParaRPr lang="en-US" sz="3600" dirty="0"/>
          </a:p>
        </p:txBody>
      </p:sp>
      <p:sp>
        <p:nvSpPr>
          <p:cNvPr id="3" name="Content Placeholder 2"/>
          <p:cNvSpPr>
            <a:spLocks noGrp="1"/>
          </p:cNvSpPr>
          <p:nvPr>
            <p:ph idx="1"/>
          </p:nvPr>
        </p:nvSpPr>
        <p:spPr>
          <a:xfrm>
            <a:off x="228600" y="990600"/>
            <a:ext cx="8763000" cy="5334000"/>
          </a:xfrm>
        </p:spPr>
        <p:txBody>
          <a:bodyPr>
            <a:normAutofit/>
          </a:bodyPr>
          <a:lstStyle/>
          <a:p>
            <a:pPr lvl="0" algn="just">
              <a:buFont typeface="Wingdings" pitchFamily="2" charset="2"/>
              <a:buChar char="Ø"/>
            </a:pPr>
            <a:r>
              <a:rPr lang="en-US" sz="2400" dirty="0" smtClean="0">
                <a:solidFill>
                  <a:prstClr val="black"/>
                </a:solidFill>
                <a:latin typeface="Times New Roman" pitchFamily="18" charset="0"/>
                <a:cs typeface="Times New Roman" pitchFamily="18" charset="0"/>
              </a:rPr>
              <a:t>Land </a:t>
            </a:r>
            <a:r>
              <a:rPr lang="en-US" sz="2400" dirty="0">
                <a:solidFill>
                  <a:prstClr val="black"/>
                </a:solidFill>
                <a:latin typeface="Times New Roman" pitchFamily="18" charset="0"/>
                <a:cs typeface="Times New Roman" pitchFamily="18" charset="0"/>
              </a:rPr>
              <a:t>ownership pattern as the most comprehensive and complete relation that can exist in respect of anything. It is the fullest amplitude method of rights of enjoyment, management, and disposal over property (</a:t>
            </a:r>
            <a:r>
              <a:rPr lang="en-US" sz="2400" dirty="0" err="1">
                <a:solidFill>
                  <a:prstClr val="black"/>
                </a:solidFill>
                <a:latin typeface="Times New Roman" pitchFamily="18" charset="0"/>
                <a:cs typeface="Times New Roman" pitchFamily="18" charset="0"/>
              </a:rPr>
              <a:t>Nwabueze</a:t>
            </a:r>
            <a:r>
              <a:rPr lang="en-US" sz="2400" dirty="0">
                <a:solidFill>
                  <a:prstClr val="black"/>
                </a:solidFill>
                <a:latin typeface="Times New Roman" pitchFamily="18" charset="0"/>
                <a:cs typeface="Times New Roman" pitchFamily="18" charset="0"/>
              </a:rPr>
              <a:t>, 1972).</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One fundamental feature of ownership is the right of alienation of a property without seeking anybody’s consent. A person owning a parcel of land has the right to take decisions on the land without consulting anybody.</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Land ownership pattern is the perception of having secured rights to land and property on a continual basis, free from unreasonable interference from outsiders, as well as the ability to reap the benefits of </a:t>
            </a:r>
            <a:r>
              <a:rPr lang="en-US" sz="2400" dirty="0" err="1">
                <a:solidFill>
                  <a:prstClr val="black"/>
                </a:solidFill>
                <a:latin typeface="Times New Roman" pitchFamily="18" charset="0"/>
                <a:cs typeface="Times New Roman" pitchFamily="18" charset="0"/>
              </a:rPr>
              <a:t>labour</a:t>
            </a:r>
            <a:r>
              <a:rPr lang="en-US" sz="2400" dirty="0">
                <a:solidFill>
                  <a:prstClr val="black"/>
                </a:solidFill>
                <a:latin typeface="Times New Roman" pitchFamily="18" charset="0"/>
                <a:cs typeface="Times New Roman" pitchFamily="18" charset="0"/>
              </a:rPr>
              <a:t> and capital invested either in use or rented to another (</a:t>
            </a:r>
            <a:r>
              <a:rPr lang="en-US" sz="2400" dirty="0" err="1">
                <a:solidFill>
                  <a:prstClr val="black"/>
                </a:solidFill>
                <a:latin typeface="Times New Roman" pitchFamily="18" charset="0"/>
                <a:cs typeface="Times New Roman" pitchFamily="18" charset="0"/>
              </a:rPr>
              <a:t>Quan</a:t>
            </a:r>
            <a:r>
              <a:rPr lang="en-US" sz="2400" dirty="0">
                <a:solidFill>
                  <a:prstClr val="black"/>
                </a:solidFill>
                <a:latin typeface="Times New Roman" pitchFamily="18" charset="0"/>
                <a:cs typeface="Times New Roman" pitchFamily="18" charset="0"/>
              </a:rPr>
              <a:t>, 2006) . </a:t>
            </a:r>
          </a:p>
        </p:txBody>
      </p:sp>
    </p:spTree>
    <p:extLst>
      <p:ext uri="{BB962C8B-B14F-4D97-AF65-F5344CB8AC3E}">
        <p14:creationId xmlns:p14="http://schemas.microsoft.com/office/powerpoint/2010/main" val="3229006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635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 y="685800"/>
            <a:ext cx="8915400" cy="5867400"/>
          </a:xfrm>
        </p:spPr>
        <p:txBody>
          <a:bodyPr>
            <a:normAutofit/>
          </a:bodyPr>
          <a:lstStyle/>
          <a:p>
            <a:pPr algn="just">
              <a:buFont typeface="Wingdings" pitchFamily="2" charset="2"/>
              <a:buChar char="Ø"/>
            </a:pPr>
            <a:r>
              <a:rPr lang="en-US" sz="2400" dirty="0" smtClean="0">
                <a:latin typeface="Times New Roman" pitchFamily="18" charset="0"/>
                <a:cs typeface="Times New Roman" pitchFamily="18" charset="0"/>
              </a:rPr>
              <a:t>Thus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way in which access to land is </a:t>
            </a:r>
            <a:r>
              <a:rPr lang="en-US" sz="2400" dirty="0">
                <a:solidFill>
                  <a:schemeClr val="tx2">
                    <a:lumMod val="60000"/>
                    <a:lumOff val="40000"/>
                  </a:schemeClr>
                </a:solidFill>
                <a:latin typeface="Times New Roman" pitchFamily="18" charset="0"/>
                <a:cs typeface="Times New Roman" pitchFamily="18" charset="0"/>
              </a:rPr>
              <a:t>regulated, property rights are defined, and </a:t>
            </a:r>
            <a:r>
              <a:rPr lang="en-US" sz="2400" dirty="0" smtClean="0">
                <a:solidFill>
                  <a:schemeClr val="tx2">
                    <a:lumMod val="60000"/>
                    <a:lumOff val="40000"/>
                  </a:schemeClr>
                </a:solidFill>
                <a:latin typeface="Times New Roman" pitchFamily="18" charset="0"/>
                <a:cs typeface="Times New Roman" pitchFamily="18" charset="0"/>
              </a:rPr>
              <a:t>ownership </a:t>
            </a:r>
            <a:r>
              <a:rPr lang="en-US" sz="2400" dirty="0">
                <a:solidFill>
                  <a:schemeClr val="tx2">
                    <a:lumMod val="60000"/>
                    <a:lumOff val="40000"/>
                  </a:schemeClr>
                </a:solidFill>
                <a:latin typeface="Times New Roman" pitchFamily="18" charset="0"/>
                <a:cs typeface="Times New Roman" pitchFamily="18" charset="0"/>
              </a:rPr>
              <a:t>conflicts are resolved has bread implications beyond the sphere </a:t>
            </a:r>
            <a:r>
              <a:rPr lang="en-US" sz="2400" dirty="0" smtClean="0">
                <a:solidFill>
                  <a:schemeClr val="tx2">
                    <a:lumMod val="60000"/>
                    <a:lumOff val="40000"/>
                  </a:schemeClr>
                </a:solidFill>
                <a:latin typeface="Times New Roman" pitchFamily="18" charset="0"/>
                <a:cs typeface="Times New Roman" pitchFamily="18" charset="0"/>
              </a:rPr>
              <a:t>of </a:t>
            </a:r>
            <a:r>
              <a:rPr lang="en-US" sz="2400" dirty="0">
                <a:solidFill>
                  <a:schemeClr val="tx2">
                    <a:lumMod val="60000"/>
                    <a:lumOff val="40000"/>
                  </a:schemeClr>
                </a:solidFill>
                <a:latin typeface="Times New Roman" pitchFamily="18" charset="0"/>
                <a:cs typeface="Times New Roman" pitchFamily="18" charset="0"/>
              </a:rPr>
              <a:t>agriculture </a:t>
            </a:r>
            <a:r>
              <a:rPr lang="en-US" sz="2400" dirty="0" smtClean="0">
                <a:solidFill>
                  <a:schemeClr val="tx2">
                    <a:lumMod val="60000"/>
                    <a:lumOff val="40000"/>
                  </a:schemeClr>
                </a:solidFill>
                <a:latin typeface="Times New Roman" pitchFamily="18" charset="0"/>
                <a:cs typeface="Times New Roman" pitchFamily="18" charset="0"/>
              </a:rPr>
              <a:t>production.</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lvl="0" algn="just">
              <a:buFont typeface="Wingdings" pitchFamily="2" charset="2"/>
              <a:buChar char="Ø"/>
            </a:pPr>
            <a:r>
              <a:rPr lang="en-US" sz="2400" dirty="0">
                <a:solidFill>
                  <a:prstClr val="black"/>
                </a:solidFill>
                <a:latin typeface="Times New Roman" pitchFamily="18" charset="0"/>
                <a:cs typeface="Times New Roman" pitchFamily="18" charset="0"/>
              </a:rPr>
              <a:t>For a significant proportion of the world’s poor on the agricultural sector, </a:t>
            </a:r>
            <a:r>
              <a:rPr lang="en-US" sz="2400" dirty="0">
                <a:solidFill>
                  <a:srgbClr val="1F497D">
                    <a:lumMod val="60000"/>
                    <a:lumOff val="40000"/>
                  </a:srgbClr>
                </a:solidFill>
                <a:latin typeface="Times New Roman" pitchFamily="18" charset="0"/>
                <a:cs typeface="Times New Roman" pitchFamily="18" charset="0"/>
              </a:rPr>
              <a:t>the distribution of land in rural areas is an important issue for poverty alleviation. </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In particular, </a:t>
            </a:r>
            <a:r>
              <a:rPr lang="en-US" sz="2400" dirty="0">
                <a:solidFill>
                  <a:srgbClr val="C00000"/>
                </a:solidFill>
                <a:latin typeface="Times New Roman" pitchFamily="18" charset="0"/>
                <a:cs typeface="Times New Roman" pitchFamily="18" charset="0"/>
              </a:rPr>
              <a:t>the access of low income rural households to adequate amount of land</a:t>
            </a:r>
            <a:r>
              <a:rPr lang="en-US" sz="2400" dirty="0">
                <a:solidFill>
                  <a:prstClr val="black"/>
                </a:solidFill>
                <a:latin typeface="Times New Roman" pitchFamily="18" charset="0"/>
                <a:cs typeface="Times New Roman" pitchFamily="18" charset="0"/>
              </a:rPr>
              <a:t> is </a:t>
            </a:r>
            <a:r>
              <a:rPr lang="en-US" sz="2400" dirty="0">
                <a:solidFill>
                  <a:srgbClr val="7030A0"/>
                </a:solidFill>
                <a:latin typeface="Times New Roman" pitchFamily="18" charset="0"/>
                <a:cs typeface="Times New Roman" pitchFamily="18" charset="0"/>
              </a:rPr>
              <a:t>crucial in sustaining their livelihoods</a:t>
            </a:r>
            <a:r>
              <a:rPr lang="en-US" sz="2400" dirty="0">
                <a:solidFill>
                  <a:prstClr val="black"/>
                </a:solidFill>
                <a:latin typeface="Times New Roman" pitchFamily="18" charset="0"/>
                <a:cs typeface="Times New Roman" pitchFamily="18" charset="0"/>
              </a:rPr>
              <a:t>.</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Many countries have undertaken </a:t>
            </a:r>
            <a:r>
              <a:rPr lang="en-US" sz="2400" dirty="0">
                <a:solidFill>
                  <a:srgbClr val="FF0000"/>
                </a:solidFill>
                <a:latin typeface="Times New Roman" pitchFamily="18" charset="0"/>
                <a:cs typeface="Times New Roman" pitchFamily="18" charset="0"/>
              </a:rPr>
              <a:t>land reform </a:t>
            </a:r>
            <a:r>
              <a:rPr lang="en-US" sz="2400" dirty="0" err="1">
                <a:solidFill>
                  <a:srgbClr val="FF0000"/>
                </a:solidFill>
                <a:latin typeface="Times New Roman" pitchFamily="18" charset="0"/>
                <a:cs typeface="Times New Roman" pitchFamily="18" charset="0"/>
              </a:rPr>
              <a:t>programmes</a:t>
            </a:r>
            <a:r>
              <a:rPr lang="en-US" sz="2400" dirty="0">
                <a:solidFill>
                  <a:prstClr val="black"/>
                </a:solidFill>
                <a:latin typeface="Times New Roman" pitchFamily="18" charset="0"/>
                <a:cs typeface="Times New Roman" pitchFamily="18" charset="0"/>
              </a:rPr>
              <a:t> </a:t>
            </a:r>
            <a:r>
              <a:rPr lang="en-US" sz="2400" dirty="0">
                <a:solidFill>
                  <a:srgbClr val="1F497D">
                    <a:lumMod val="60000"/>
                    <a:lumOff val="40000"/>
                  </a:srgbClr>
                </a:solidFill>
                <a:latin typeface="Times New Roman" pitchFamily="18" charset="0"/>
                <a:cs typeface="Times New Roman" pitchFamily="18" charset="0"/>
              </a:rPr>
              <a:t>to improve the access of households to land</a:t>
            </a:r>
            <a:r>
              <a:rPr lang="en-US" sz="2400" dirty="0">
                <a:solidFill>
                  <a:prstClr val="black"/>
                </a:solidFill>
                <a:latin typeface="Times New Roman" pitchFamily="18" charset="0"/>
                <a:cs typeface="Times New Roman" pitchFamily="18" charset="0"/>
              </a:rPr>
              <a:t> as well as </a:t>
            </a:r>
            <a:r>
              <a:rPr lang="en-US" sz="2400" dirty="0">
                <a:solidFill>
                  <a:srgbClr val="1F497D">
                    <a:lumMod val="60000"/>
                    <a:lumOff val="40000"/>
                  </a:srgbClr>
                </a:solidFill>
                <a:latin typeface="Times New Roman" pitchFamily="18" charset="0"/>
                <a:cs typeface="Times New Roman" pitchFamily="18" charset="0"/>
              </a:rPr>
              <a:t>decrease inequality in rural areas. </a:t>
            </a:r>
          </a:p>
          <a:p>
            <a:pPr lvl="0" algn="just">
              <a:buFont typeface="Wingdings" pitchFamily="2" charset="2"/>
              <a:buChar char="Ø"/>
            </a:pPr>
            <a:r>
              <a:rPr lang="en-US" sz="2400" dirty="0">
                <a:solidFill>
                  <a:prstClr val="black"/>
                </a:solidFill>
                <a:latin typeface="Times New Roman" pitchFamily="18" charset="0"/>
                <a:cs typeface="Times New Roman" pitchFamily="18" charset="0"/>
              </a:rPr>
              <a:t>However in Africa, the legacy of the oppressive and racially-based policies of colonial governments is still reflected in </a:t>
            </a:r>
            <a:r>
              <a:rPr lang="en-US" sz="2400" dirty="0">
                <a:solidFill>
                  <a:srgbClr val="FF0000"/>
                </a:solidFill>
                <a:latin typeface="Times New Roman" pitchFamily="18" charset="0"/>
                <a:cs typeface="Times New Roman" pitchFamily="18" charset="0"/>
              </a:rPr>
              <a:t>the dualistic land tenure systems and inequitable land distribution patterns. </a:t>
            </a:r>
          </a:p>
        </p:txBody>
      </p:sp>
    </p:spTree>
    <p:extLst>
      <p:ext uri="{BB962C8B-B14F-4D97-AF65-F5344CB8AC3E}">
        <p14:creationId xmlns:p14="http://schemas.microsoft.com/office/powerpoint/2010/main" val="2769756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763000" cy="5638800"/>
          </a:xfrm>
        </p:spPr>
        <p:txBody>
          <a:bodyPr>
            <a:normAutofit/>
          </a:bodyPr>
          <a:lstStyle/>
          <a:p>
            <a:pPr algn="just">
              <a:buFont typeface="Wingdings" pitchFamily="2" charset="2"/>
              <a:buChar char="Ø"/>
            </a:pPr>
            <a:r>
              <a:rPr lang="en-US" sz="2400" dirty="0">
                <a:latin typeface="Times New Roman" pitchFamily="18" charset="0"/>
                <a:cs typeface="Times New Roman" pitchFamily="18" charset="0"/>
              </a:rPr>
              <a:t>I</a:t>
            </a:r>
            <a:r>
              <a:rPr lang="en-US" sz="2400" dirty="0" smtClean="0">
                <a:latin typeface="Times New Roman" pitchFamily="18" charset="0"/>
                <a:cs typeface="Times New Roman" pitchFamily="18" charset="0"/>
              </a:rPr>
              <a:t>n </a:t>
            </a:r>
            <a:r>
              <a:rPr lang="en-US" sz="2400" dirty="0">
                <a:latin typeface="Times New Roman" pitchFamily="18" charset="0"/>
                <a:cs typeface="Times New Roman" pitchFamily="18" charset="0"/>
              </a:rPr>
              <a:t>South </a:t>
            </a:r>
            <a:r>
              <a:rPr lang="en-US" sz="2400" dirty="0" smtClean="0">
                <a:latin typeface="Times New Roman" pitchFamily="18" charset="0"/>
                <a:cs typeface="Times New Roman" pitchFamily="18" charset="0"/>
              </a:rPr>
              <a:t>Africa</a:t>
            </a:r>
            <a:r>
              <a:rPr lang="en-US" sz="2400" dirty="0">
                <a:latin typeface="Times New Roman" pitchFamily="18" charset="0"/>
                <a:cs typeface="Times New Roman" pitchFamily="18" charset="0"/>
              </a:rPr>
              <a:t>, where </a:t>
            </a:r>
            <a:r>
              <a:rPr lang="en-US" sz="2400" dirty="0" smtClean="0">
                <a:latin typeface="Times New Roman" pitchFamily="18" charset="0"/>
                <a:cs typeface="Times New Roman" pitchFamily="18" charset="0"/>
              </a:rPr>
              <a:t>65000 </a:t>
            </a:r>
            <a:r>
              <a:rPr lang="en-US" sz="2400" dirty="0">
                <a:latin typeface="Times New Roman" pitchFamily="18" charset="0"/>
                <a:cs typeface="Times New Roman" pitchFamily="18" charset="0"/>
              </a:rPr>
              <a:t>white </a:t>
            </a:r>
            <a:r>
              <a:rPr lang="en-US" sz="2400" dirty="0" smtClean="0">
                <a:latin typeface="Times New Roman" pitchFamily="18" charset="0"/>
                <a:cs typeface="Times New Roman" pitchFamily="18" charset="0"/>
              </a:rPr>
              <a:t>farmers</a:t>
            </a:r>
            <a:r>
              <a:rPr lang="en-US" sz="2400" dirty="0">
                <a:latin typeface="Times New Roman" pitchFamily="18" charset="0"/>
                <a:cs typeface="Times New Roman" pitchFamily="18" charset="0"/>
              </a:rPr>
              <a:t>, who derive from only 5% of the </a:t>
            </a:r>
            <a:r>
              <a:rPr lang="en-US" sz="2400" dirty="0" smtClean="0">
                <a:latin typeface="Times New Roman" pitchFamily="18" charset="0"/>
                <a:cs typeface="Times New Roman" pitchFamily="18" charset="0"/>
              </a:rPr>
              <a:t>population</a:t>
            </a:r>
            <a:r>
              <a:rPr lang="en-US" sz="2400" dirty="0">
                <a:latin typeface="Times New Roman" pitchFamily="18" charset="0"/>
                <a:cs typeface="Times New Roman" pitchFamily="18" charset="0"/>
              </a:rPr>
              <a:t>, own almost 87% of the land </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mean amount of land held per </a:t>
            </a:r>
            <a:r>
              <a:rPr lang="en-US" sz="2400" dirty="0" smtClean="0">
                <a:latin typeface="Times New Roman" pitchFamily="18" charset="0"/>
                <a:cs typeface="Times New Roman" pitchFamily="18" charset="0"/>
              </a:rPr>
              <a:t>person </a:t>
            </a:r>
            <a:r>
              <a:rPr lang="en-US" sz="2400" dirty="0">
                <a:latin typeface="Times New Roman" pitchFamily="18" charset="0"/>
                <a:cs typeface="Times New Roman" pitchFamily="18" charset="0"/>
              </a:rPr>
              <a:t>for blacks</a:t>
            </a:r>
            <a:r>
              <a:rPr lang="en-US" sz="2400" dirty="0" smtClean="0">
                <a:latin typeface="Times New Roman" pitchFamily="18" charset="0"/>
                <a:cs typeface="Times New Roman" pitchFamily="18" charset="0"/>
              </a:rPr>
              <a:t> is </a:t>
            </a:r>
            <a:r>
              <a:rPr lang="en-US" sz="2400" dirty="0">
                <a:latin typeface="Times New Roman" pitchFamily="18" charset="0"/>
                <a:cs typeface="Times New Roman" pitchFamily="18" charset="0"/>
              </a:rPr>
              <a:t>slightly more than one hectare </a:t>
            </a:r>
            <a:r>
              <a:rPr lang="en-US" sz="2400" dirty="0" smtClean="0">
                <a:latin typeface="Times New Roman" pitchFamily="18" charset="0"/>
                <a:cs typeface="Times New Roman" pitchFamily="18" charset="0"/>
              </a:rPr>
              <a:t>and 1570 </a:t>
            </a:r>
            <a:r>
              <a:rPr lang="en-US" sz="2400" dirty="0">
                <a:latin typeface="Times New Roman" pitchFamily="18" charset="0"/>
                <a:cs typeface="Times New Roman" pitchFamily="18" charset="0"/>
              </a:rPr>
              <a:t>hectares for </a:t>
            </a:r>
            <a:r>
              <a:rPr lang="en-US" sz="2400" dirty="0" smtClean="0">
                <a:latin typeface="Times New Roman" pitchFamily="18" charset="0"/>
                <a:cs typeface="Times New Roman" pitchFamily="18" charset="0"/>
              </a:rPr>
              <a:t>whites.</a:t>
            </a:r>
          </a:p>
          <a:p>
            <a:pPr algn="just">
              <a:buFont typeface="Wingdings" pitchFamily="2" charset="2"/>
              <a:buChar char="Ø"/>
            </a:pPr>
            <a:r>
              <a:rPr lang="en-US" sz="2400" dirty="0">
                <a:latin typeface="Times New Roman" pitchFamily="18" charset="0"/>
                <a:cs typeface="Times New Roman" pitchFamily="18" charset="0"/>
              </a:rPr>
              <a:t>In Zimbabwe, until very recently, approximately </a:t>
            </a:r>
            <a:r>
              <a:rPr lang="en-US" sz="2400" dirty="0" smtClean="0">
                <a:latin typeface="Times New Roman" pitchFamily="18" charset="0"/>
                <a:cs typeface="Times New Roman" pitchFamily="18" charset="0"/>
              </a:rPr>
              <a:t>4500 </a:t>
            </a:r>
            <a:r>
              <a:rPr lang="en-US" sz="2400" dirty="0">
                <a:latin typeface="Times New Roman" pitchFamily="18" charset="0"/>
                <a:cs typeface="Times New Roman" pitchFamily="18" charset="0"/>
              </a:rPr>
              <a:t>white commercial farmers </a:t>
            </a:r>
            <a:r>
              <a:rPr lang="en-US" sz="2400" dirty="0" smtClean="0">
                <a:latin typeface="Times New Roman" pitchFamily="18" charset="0"/>
                <a:cs typeface="Times New Roman" pitchFamily="18" charset="0"/>
              </a:rPr>
              <a:t>controlled </a:t>
            </a:r>
            <a:r>
              <a:rPr lang="en-US" sz="2400" dirty="0">
                <a:latin typeface="Times New Roman" pitchFamily="18" charset="0"/>
                <a:cs typeface="Times New Roman" pitchFamily="18" charset="0"/>
              </a:rPr>
              <a:t>31% of the country’s prime land, or about 42% of </a:t>
            </a:r>
            <a:r>
              <a:rPr lang="en-US" sz="2400" dirty="0" smtClean="0">
                <a:latin typeface="Times New Roman" pitchFamily="18" charset="0"/>
                <a:cs typeface="Times New Roman" pitchFamily="18" charset="0"/>
              </a:rPr>
              <a:t>the agricultural </a:t>
            </a:r>
            <a:r>
              <a:rPr lang="en-US" sz="2400" dirty="0">
                <a:latin typeface="Times New Roman" pitchFamily="18" charset="0"/>
                <a:cs typeface="Times New Roman" pitchFamily="18" charset="0"/>
              </a:rPr>
              <a:t>land, under </a:t>
            </a:r>
            <a:r>
              <a:rPr lang="en-US" sz="2400" dirty="0" smtClean="0">
                <a:latin typeface="Times New Roman" pitchFamily="18" charset="0"/>
                <a:cs typeface="Times New Roman" pitchFamily="18" charset="0"/>
              </a:rPr>
              <a:t> freehold </a:t>
            </a:r>
            <a:r>
              <a:rPr lang="en-US" sz="2400" dirty="0">
                <a:latin typeface="Times New Roman" pitchFamily="18" charset="0"/>
                <a:cs typeface="Times New Roman" pitchFamily="18" charset="0"/>
              </a:rPr>
              <a:t>tenure, while 1.2 million families subsist on 41% of the country’s </a:t>
            </a:r>
            <a:r>
              <a:rPr lang="en-US" sz="2400" dirty="0" smtClean="0">
                <a:latin typeface="Times New Roman" pitchFamily="18" charset="0"/>
                <a:cs typeface="Times New Roman" pitchFamily="18" charset="0"/>
              </a:rPr>
              <a:t>area.</a:t>
            </a:r>
          </a:p>
          <a:p>
            <a:pPr algn="just">
              <a:buFont typeface="Wingdings" pitchFamily="2" charset="2"/>
              <a:buChar char="Ø"/>
            </a:pP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Namibia</a:t>
            </a:r>
            <a:r>
              <a:rPr lang="en-US" sz="2400" dirty="0">
                <a:latin typeface="Times New Roman" pitchFamily="18" charset="0"/>
                <a:cs typeface="Times New Roman" pitchFamily="18" charset="0"/>
              </a:rPr>
              <a:t>, some </a:t>
            </a:r>
            <a:r>
              <a:rPr lang="en-US" sz="2400" dirty="0" smtClean="0">
                <a:latin typeface="Times New Roman" pitchFamily="18" charset="0"/>
                <a:cs typeface="Times New Roman" pitchFamily="18" charset="0"/>
              </a:rPr>
              <a:t>4000 </a:t>
            </a:r>
            <a:r>
              <a:rPr lang="en-US" sz="2400" dirty="0">
                <a:latin typeface="Times New Roman" pitchFamily="18" charset="0"/>
                <a:cs typeface="Times New Roman" pitchFamily="18" charset="0"/>
              </a:rPr>
              <a:t>white settler freeholders own </a:t>
            </a:r>
            <a:r>
              <a:rPr lang="en-US" sz="2400" dirty="0" smtClean="0">
                <a:latin typeface="Times New Roman" pitchFamily="18" charset="0"/>
                <a:cs typeface="Times New Roman" pitchFamily="18" charset="0"/>
              </a:rPr>
              <a:t>6400 </a:t>
            </a:r>
            <a:r>
              <a:rPr lang="en-US" sz="2400" dirty="0">
                <a:latin typeface="Times New Roman" pitchFamily="18" charset="0"/>
                <a:cs typeface="Times New Roman" pitchFamily="18" charset="0"/>
              </a:rPr>
              <a:t>farms, with an average size of </a:t>
            </a:r>
            <a:r>
              <a:rPr lang="en-US" sz="2400" dirty="0" smtClean="0">
                <a:latin typeface="Times New Roman" pitchFamily="18" charset="0"/>
                <a:cs typeface="Times New Roman" pitchFamily="18" charset="0"/>
              </a:rPr>
              <a:t>5700 </a:t>
            </a:r>
            <a:r>
              <a:rPr lang="en-US" sz="2400" dirty="0">
                <a:latin typeface="Times New Roman" pitchFamily="18" charset="0"/>
                <a:cs typeface="Times New Roman" pitchFamily="18" charset="0"/>
              </a:rPr>
              <a:t>hectares each. On the other hand, smallholder farming covers 34 million hectares </a:t>
            </a:r>
            <a:r>
              <a:rPr lang="en-US" sz="2400" dirty="0" smtClean="0">
                <a:latin typeface="Times New Roman" pitchFamily="18" charset="0"/>
                <a:cs typeface="Times New Roman" pitchFamily="18" charset="0"/>
              </a:rPr>
              <a:t>and </a:t>
            </a:r>
            <a:r>
              <a:rPr lang="en-US" sz="2400" dirty="0">
                <a:latin typeface="Times New Roman" pitchFamily="18" charset="0"/>
                <a:cs typeface="Times New Roman" pitchFamily="18" charset="0"/>
              </a:rPr>
              <a:t>supports 140 000 families (about 50% of the population</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Countries such as Kenya, Algeria, Egypt and Ethiopia have histories of </a:t>
            </a:r>
            <a:r>
              <a:rPr lang="en-US" sz="2400" dirty="0">
                <a:solidFill>
                  <a:srgbClr val="FF0000"/>
                </a:solidFill>
                <a:latin typeface="Times New Roman" pitchFamily="18" charset="0"/>
                <a:cs typeface="Times New Roman" pitchFamily="18" charset="0"/>
              </a:rPr>
              <a:t>intense conflict over uneven land distribution</a:t>
            </a:r>
            <a:r>
              <a:rPr lang="en-US" sz="2400" dirty="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27743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715000"/>
          </a:xfrm>
        </p:spPr>
        <p:txBody>
          <a:bodyPr>
            <a:normAutofit lnSpcReduction="10000"/>
          </a:bodyPr>
          <a:lstStyle/>
          <a:p>
            <a:pPr algn="just">
              <a:buFont typeface="Wingdings" pitchFamily="2" charset="2"/>
              <a:buChar char="Ø"/>
            </a:pPr>
            <a:r>
              <a:rPr lang="en-US" sz="2400" dirty="0" smtClean="0">
                <a:latin typeface="Times New Roman" pitchFamily="18" charset="0"/>
                <a:cs typeface="Times New Roman" pitchFamily="18" charset="0"/>
              </a:rPr>
              <a:t>However</a:t>
            </a:r>
            <a:r>
              <a:rPr lang="en-US" sz="2400" dirty="0">
                <a:latin typeface="Times New Roman" pitchFamily="18" charset="0"/>
                <a:cs typeface="Times New Roman" pitchFamily="18" charset="0"/>
              </a:rPr>
              <a:t>, numerous other countries have lower degrees of land distribution inequalities. </a:t>
            </a:r>
            <a:r>
              <a:rPr lang="en-US" sz="2400" dirty="0" smtClean="0">
                <a:latin typeface="Times New Roman" pitchFamily="18" charset="0"/>
                <a:cs typeface="Times New Roman" pitchFamily="18" charset="0"/>
              </a:rPr>
              <a:t> </a:t>
            </a:r>
          </a:p>
          <a:p>
            <a:pPr algn="just">
              <a:buFont typeface="Wingdings" pitchFamily="2" charset="2"/>
              <a:buChar char="Ø"/>
            </a:pPr>
            <a:r>
              <a:rPr lang="en-US" sz="2400" dirty="0" smtClean="0">
                <a:latin typeface="Times New Roman" pitchFamily="18" charset="0"/>
                <a:cs typeface="Times New Roman" pitchFamily="18" charset="0"/>
              </a:rPr>
              <a:t>For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in </a:t>
            </a:r>
            <a:r>
              <a:rPr lang="en-US" sz="2400" dirty="0">
                <a:latin typeface="Times New Roman" pitchFamily="18" charset="0"/>
                <a:cs typeface="Times New Roman" pitchFamily="18" charset="0"/>
              </a:rPr>
              <a:t>Botswana the State controls 96% of the land, 25% of which is directly owned by the </a:t>
            </a:r>
            <a:r>
              <a:rPr lang="en-US" sz="2400" dirty="0" smtClean="0">
                <a:latin typeface="Times New Roman" pitchFamily="18" charset="0"/>
                <a:cs typeface="Times New Roman" pitchFamily="18" charset="0"/>
              </a:rPr>
              <a:t>State</a:t>
            </a:r>
            <a:r>
              <a:rPr lang="en-US" sz="2400" dirty="0">
                <a:latin typeface="Times New Roman" pitchFamily="18" charset="0"/>
                <a:cs typeface="Times New Roman" pitchFamily="18" charset="0"/>
              </a:rPr>
              <a:t>, while 71% is controlled through the tribal land boards</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In post independence Tanzania, the </a:t>
            </a:r>
            <a:r>
              <a:rPr lang="en-US" sz="2400" dirty="0">
                <a:solidFill>
                  <a:srgbClr val="FF0000"/>
                </a:solidFill>
                <a:latin typeface="Times New Roman" pitchFamily="18" charset="0"/>
                <a:cs typeface="Times New Roman" pitchFamily="18" charset="0"/>
              </a:rPr>
              <a:t>nationalization</a:t>
            </a:r>
            <a:r>
              <a:rPr lang="en-US" sz="2400" dirty="0">
                <a:latin typeface="Times New Roman" pitchFamily="18" charset="0"/>
                <a:cs typeface="Times New Roman" pitchFamily="18" charset="0"/>
              </a:rPr>
              <a:t> of freehold lands, as well as </a:t>
            </a:r>
            <a:r>
              <a:rPr lang="en-US" sz="2400" dirty="0" err="1" smtClean="0">
                <a:solidFill>
                  <a:srgbClr val="FF0000"/>
                </a:solidFill>
                <a:latin typeface="Times New Roman" pitchFamily="18" charset="0"/>
                <a:cs typeface="Times New Roman" pitchFamily="18" charset="0"/>
              </a:rPr>
              <a:t>villagization</a:t>
            </a:r>
            <a:r>
              <a:rPr lang="en-US" sz="2400" dirty="0">
                <a:latin typeface="Times New Roman" pitchFamily="18" charset="0"/>
                <a:cs typeface="Times New Roman" pitchFamily="18" charset="0"/>
              </a:rPr>
              <a:t>, </a:t>
            </a:r>
            <a:r>
              <a:rPr lang="en-US" sz="2400" dirty="0">
                <a:solidFill>
                  <a:schemeClr val="tx2">
                    <a:lumMod val="60000"/>
                    <a:lumOff val="40000"/>
                  </a:schemeClr>
                </a:solidFill>
                <a:latin typeface="Times New Roman" pitchFamily="18" charset="0"/>
                <a:cs typeface="Times New Roman" pitchFamily="18" charset="0"/>
              </a:rPr>
              <a:t>gave birth to new problems of land </a:t>
            </a:r>
            <a:r>
              <a:rPr lang="en-US" sz="2400" dirty="0" smtClean="0">
                <a:solidFill>
                  <a:schemeClr val="tx2">
                    <a:lumMod val="60000"/>
                    <a:lumOff val="40000"/>
                  </a:schemeClr>
                </a:solidFill>
                <a:latin typeface="Times New Roman" pitchFamily="18" charset="0"/>
                <a:cs typeface="Times New Roman" pitchFamily="18" charset="0"/>
              </a:rPr>
              <a:t>conflicts </a:t>
            </a:r>
            <a:r>
              <a:rPr lang="en-US" sz="2400" dirty="0">
                <a:solidFill>
                  <a:schemeClr val="tx2">
                    <a:lumMod val="60000"/>
                    <a:lumOff val="40000"/>
                  </a:schemeClr>
                </a:solidFill>
                <a:latin typeface="Times New Roman" pitchFamily="18" charset="0"/>
                <a:cs typeface="Times New Roman" pitchFamily="18" charset="0"/>
              </a:rPr>
              <a:t>and land tenure </a:t>
            </a:r>
            <a:r>
              <a:rPr lang="en-US" sz="2400" dirty="0" smtClean="0">
                <a:solidFill>
                  <a:schemeClr val="tx2">
                    <a:lumMod val="60000"/>
                    <a:lumOff val="40000"/>
                  </a:schemeClr>
                </a:solidFill>
                <a:latin typeface="Times New Roman" pitchFamily="18" charset="0"/>
                <a:cs typeface="Times New Roman" pitchFamily="18" charset="0"/>
              </a:rPr>
              <a:t>insecurity.</a:t>
            </a:r>
          </a:p>
          <a:p>
            <a:pPr algn="just">
              <a:buFont typeface="Wingdings" pitchFamily="2" charset="2"/>
              <a:buChar char="Ø"/>
            </a:pPr>
            <a:r>
              <a:rPr lang="en-US" sz="2400" dirty="0">
                <a:latin typeface="Times New Roman" pitchFamily="18" charset="0"/>
                <a:cs typeface="Times New Roman" pitchFamily="18" charset="0"/>
              </a:rPr>
              <a:t>Land was nationalized through the 1963 Freehold Titles (Conversion and Government Leases) Act, which converted all freehold titles, </a:t>
            </a:r>
            <a:r>
              <a:rPr lang="en-US" sz="2400" dirty="0" err="1">
                <a:latin typeface="Times New Roman" pitchFamily="18" charset="0"/>
                <a:cs typeface="Times New Roman" pitchFamily="18" charset="0"/>
              </a:rPr>
              <a:t>totalling</a:t>
            </a:r>
            <a:r>
              <a:rPr lang="en-US" sz="2400" dirty="0">
                <a:latin typeface="Times New Roman" pitchFamily="18" charset="0"/>
                <a:cs typeface="Times New Roman" pitchFamily="18" charset="0"/>
              </a:rPr>
              <a:t> about 1 million acres, into </a:t>
            </a:r>
            <a:r>
              <a:rPr lang="en-US" sz="2400" dirty="0">
                <a:solidFill>
                  <a:srgbClr val="FF0000"/>
                </a:solidFill>
                <a:latin typeface="Times New Roman" pitchFamily="18" charset="0"/>
                <a:cs typeface="Times New Roman" pitchFamily="18" charset="0"/>
              </a:rPr>
              <a:t>99-year government leaseholds . </a:t>
            </a:r>
            <a:endParaRPr lang="en-US" sz="2400" dirty="0" smtClean="0">
              <a:solidFill>
                <a:srgbClr val="FF0000"/>
              </a:solidFill>
              <a:latin typeface="Times New Roman" pitchFamily="18" charset="0"/>
              <a:cs typeface="Times New Roman" pitchFamily="18" charset="0"/>
            </a:endParaRPr>
          </a:p>
          <a:p>
            <a:pPr algn="just">
              <a:buFont typeface="Wingdings" pitchFamily="2" charset="2"/>
              <a:buChar char="Ø"/>
            </a:pPr>
            <a:r>
              <a:rPr lang="en-US" sz="2400" dirty="0">
                <a:solidFill>
                  <a:prstClr val="black"/>
                </a:solidFill>
                <a:latin typeface="Times New Roman" pitchFamily="18" charset="0"/>
                <a:cs typeface="Times New Roman" pitchFamily="18" charset="0"/>
              </a:rPr>
              <a:t>This policy, meant to redress colonial expropriation and inequitable control of land, was implemented without much conflict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400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GB" sz="3200" dirty="0" smtClean="0">
                <a:solidFill>
                  <a:srgbClr val="FF0000"/>
                </a:solidFill>
                <a:effectLst/>
                <a:latin typeface="Times New Roman"/>
                <a:ea typeface="Calibri"/>
              </a:rPr>
              <a:t>1.2. Importance of Land Tenure</a:t>
            </a:r>
            <a:endParaRPr lang="en-US" sz="3200" dirty="0">
              <a:solidFill>
                <a:srgbClr val="FF0000"/>
              </a:solidFill>
            </a:endParaRPr>
          </a:p>
        </p:txBody>
      </p:sp>
      <p:sp>
        <p:nvSpPr>
          <p:cNvPr id="3" name="Content Placeholder 2"/>
          <p:cNvSpPr>
            <a:spLocks noGrp="1"/>
          </p:cNvSpPr>
          <p:nvPr>
            <p:ph idx="1"/>
          </p:nvPr>
        </p:nvSpPr>
        <p:spPr>
          <a:xfrm>
            <a:off x="76200" y="1066800"/>
            <a:ext cx="8839200" cy="5410200"/>
          </a:xfrm>
        </p:spPr>
        <p:txBody>
          <a:bodyPr>
            <a:normAutofit lnSpcReduction="10000"/>
          </a:bodyPr>
          <a:lstStyle/>
          <a:p>
            <a:pPr lvl="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In response to </a:t>
            </a:r>
            <a:r>
              <a:rPr lang="en-US" sz="2400" dirty="0" smtClean="0">
                <a:solidFill>
                  <a:prstClr val="black"/>
                </a:solidFill>
                <a:latin typeface="Times New Roman" pitchFamily="18" charset="0"/>
                <a:cs typeface="Times New Roman" pitchFamily="18" charset="0"/>
              </a:rPr>
              <a:t>the concerns </a:t>
            </a:r>
            <a:r>
              <a:rPr lang="en-US" sz="2400" dirty="0">
                <a:solidFill>
                  <a:prstClr val="black"/>
                </a:solidFill>
                <a:latin typeface="Times New Roman" pitchFamily="18" charset="0"/>
                <a:cs typeface="Times New Roman" pitchFamily="18" charset="0"/>
              </a:rPr>
              <a:t>for food security and poverty alleviation, development agencies and organizations are introducing strategies that help to build assets and promote the self-reliance of poor people and communities</a:t>
            </a:r>
            <a:r>
              <a:rPr lang="en-US" sz="2400" dirty="0" smtClean="0">
                <a:solidFill>
                  <a:prstClr val="black"/>
                </a:solidFill>
                <a:latin typeface="Times New Roman" pitchFamily="18" charset="0"/>
                <a:cs typeface="Times New Roman" pitchFamily="18" charset="0"/>
              </a:rPr>
              <a:t>.</a:t>
            </a:r>
          </a:p>
          <a:p>
            <a:pPr lvl="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Interventions include helping poor people protect </a:t>
            </a:r>
            <a:r>
              <a:rPr lang="en-US" sz="2400" dirty="0" smtClean="0">
                <a:solidFill>
                  <a:prstClr val="black"/>
                </a:solidFill>
                <a:latin typeface="Times New Roman" pitchFamily="18" charset="0"/>
                <a:cs typeface="Times New Roman" pitchFamily="18" charset="0"/>
              </a:rPr>
              <a:t>and enhance </a:t>
            </a:r>
            <a:r>
              <a:rPr lang="en-US" sz="2400" dirty="0">
                <a:solidFill>
                  <a:prstClr val="black"/>
                </a:solidFill>
                <a:latin typeface="Times New Roman" pitchFamily="18" charset="0"/>
                <a:cs typeface="Times New Roman" pitchFamily="18" charset="0"/>
              </a:rPr>
              <a:t>their natural resource base, improving access to agricultural </a:t>
            </a:r>
            <a:r>
              <a:rPr lang="en-US" sz="2400" dirty="0" smtClean="0">
                <a:solidFill>
                  <a:prstClr val="black"/>
                </a:solidFill>
                <a:latin typeface="Times New Roman" pitchFamily="18" charset="0"/>
                <a:cs typeface="Times New Roman" pitchFamily="18" charset="0"/>
              </a:rPr>
              <a:t>land through </a:t>
            </a:r>
            <a:r>
              <a:rPr lang="en-US" sz="2400" dirty="0">
                <a:solidFill>
                  <a:prstClr val="black"/>
                </a:solidFill>
                <a:latin typeface="Times New Roman" pitchFamily="18" charset="0"/>
                <a:cs typeface="Times New Roman" pitchFamily="18" charset="0"/>
              </a:rPr>
              <a:t>resettlement schemes, and ensuring food security of </a:t>
            </a:r>
            <a:r>
              <a:rPr lang="en-US" sz="2400" dirty="0" smtClean="0">
                <a:solidFill>
                  <a:prstClr val="black"/>
                </a:solidFill>
                <a:latin typeface="Times New Roman" pitchFamily="18" charset="0"/>
                <a:cs typeface="Times New Roman" pitchFamily="18" charset="0"/>
              </a:rPr>
              <a:t>the vulnerable</a:t>
            </a:r>
            <a:r>
              <a:rPr lang="en-US" sz="2400" dirty="0">
                <a:solidFill>
                  <a:prstClr val="black"/>
                </a:solidFill>
                <a:latin typeface="Times New Roman" pitchFamily="18" charset="0"/>
                <a:cs typeface="Times New Roman" pitchFamily="18" charset="0"/>
              </a:rPr>
              <a:t>, including women, minorities and indigenous groups</a:t>
            </a:r>
            <a:r>
              <a:rPr lang="en-US" sz="2400" dirty="0" smtClean="0">
                <a:solidFill>
                  <a:prstClr val="black"/>
                </a:solidFill>
                <a:latin typeface="Times New Roman" pitchFamily="18" charset="0"/>
                <a:cs typeface="Times New Roman" pitchFamily="18" charset="0"/>
              </a:rPr>
              <a:t>.</a:t>
            </a:r>
          </a:p>
          <a:p>
            <a:pPr lvl="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In many cases, responses to concerns of environmental sustainability, social conflicts, and food security of the vulnerable are affected by land tenure and have an impact on land tenure. </a:t>
            </a:r>
            <a:endParaRPr lang="en-US" sz="2400" dirty="0" smtClean="0">
              <a:solidFill>
                <a:prstClr val="black"/>
              </a:solidFill>
              <a:latin typeface="Times New Roman" pitchFamily="18" charset="0"/>
              <a:cs typeface="Times New Roman" pitchFamily="18" charset="0"/>
            </a:endParaRPr>
          </a:p>
          <a:p>
            <a:pPr lvl="0" algn="just">
              <a:spcBef>
                <a:spcPts val="600"/>
              </a:spcBef>
              <a:buClr>
                <a:srgbClr val="3891A7"/>
              </a:buClr>
              <a:buSzPct val="80000"/>
              <a:buFont typeface="Wingdings" pitchFamily="2" charset="2"/>
              <a:buChar char="Ø"/>
            </a:pPr>
            <a:r>
              <a:rPr lang="en-US" sz="2400" dirty="0" smtClean="0">
                <a:solidFill>
                  <a:prstClr val="black"/>
                </a:solidFill>
                <a:latin typeface="Times New Roman" pitchFamily="18" charset="0"/>
                <a:cs typeface="Times New Roman" pitchFamily="18" charset="0"/>
              </a:rPr>
              <a:t>Failure </a:t>
            </a:r>
            <a:r>
              <a:rPr lang="en-US" sz="2400" dirty="0">
                <a:solidFill>
                  <a:prstClr val="black"/>
                </a:solidFill>
                <a:latin typeface="Times New Roman" pitchFamily="18" charset="0"/>
                <a:cs typeface="Times New Roman" pitchFamily="18" charset="0"/>
              </a:rPr>
              <a:t>to consider land tenure implications at the beginning of an intervention is likely to result in unanticipated outcomes and may lead to it not generating an </a:t>
            </a:r>
            <a:r>
              <a:rPr lang="en-US" sz="2400" dirty="0" smtClean="0">
                <a:solidFill>
                  <a:prstClr val="black"/>
                </a:solidFill>
                <a:latin typeface="Times New Roman" pitchFamily="18" charset="0"/>
                <a:cs typeface="Times New Roman" pitchFamily="18" charset="0"/>
              </a:rPr>
              <a:t>improvement. </a:t>
            </a:r>
            <a:endParaRPr lang="en-US" sz="2400" dirty="0">
              <a:solidFill>
                <a:prstClr val="black"/>
              </a:solidFill>
              <a:latin typeface="Times New Roman" pitchFamily="18" charset="0"/>
              <a:cs typeface="Times New Roman" pitchFamily="18" charset="0"/>
            </a:endParaRPr>
          </a:p>
          <a:p>
            <a:pPr>
              <a:buFont typeface="Wingdings" pitchFamily="2" charset="2"/>
              <a:buChar char="Ø"/>
            </a:pPr>
            <a:endParaRPr lang="en-US" dirty="0"/>
          </a:p>
        </p:txBody>
      </p:sp>
    </p:spTree>
    <p:extLst>
      <p:ext uri="{BB962C8B-B14F-4D97-AF65-F5344CB8AC3E}">
        <p14:creationId xmlns:p14="http://schemas.microsoft.com/office/powerpoint/2010/main" val="7551423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686800" cy="5410200"/>
          </a:xfrm>
        </p:spPr>
        <p:txBody>
          <a:bodyPr>
            <a:noAutofit/>
          </a:bodyPr>
          <a:lstStyle/>
          <a:p>
            <a:pPr algn="just">
              <a:buFont typeface="Wingdings" pitchFamily="2" charset="2"/>
              <a:buChar char="Ø"/>
            </a:pPr>
            <a:r>
              <a:rPr lang="en-US" sz="2400" dirty="0">
                <a:latin typeface="Times New Roman" pitchFamily="18" charset="0"/>
                <a:cs typeface="Times New Roman" pitchFamily="18" charset="0"/>
              </a:rPr>
              <a:t>In some parts of Central Africa the </a:t>
            </a:r>
            <a:r>
              <a:rPr lang="en-US" sz="2400" dirty="0">
                <a:solidFill>
                  <a:srgbClr val="FF0000"/>
                </a:solidFill>
                <a:latin typeface="Times New Roman" pitchFamily="18" charset="0"/>
                <a:cs typeface="Times New Roman" pitchFamily="18" charset="0"/>
              </a:rPr>
              <a:t>scarcity of productive lands is the source of </a:t>
            </a:r>
            <a:r>
              <a:rPr lang="en-US" sz="2400" dirty="0" smtClean="0">
                <a:solidFill>
                  <a:srgbClr val="FF0000"/>
                </a:solidFill>
                <a:latin typeface="Times New Roman" pitchFamily="18" charset="0"/>
                <a:cs typeface="Times New Roman" pitchFamily="18" charset="0"/>
              </a:rPr>
              <a:t>conflicts</a:t>
            </a:r>
            <a:r>
              <a:rPr lang="en-US" sz="2400" dirty="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In Rwanda </a:t>
            </a:r>
            <a:r>
              <a:rPr lang="en-US" sz="2400" dirty="0">
                <a:latin typeface="Times New Roman" pitchFamily="18" charset="0"/>
                <a:cs typeface="Times New Roman" pitchFamily="18" charset="0"/>
              </a:rPr>
              <a:t>and Burundi, scarcity of land is at the root of the civil </a:t>
            </a:r>
            <a:r>
              <a:rPr lang="en-US" sz="2400" dirty="0" smtClean="0">
                <a:latin typeface="Times New Roman" pitchFamily="18" charset="0"/>
                <a:cs typeface="Times New Roman" pitchFamily="18" charset="0"/>
              </a:rPr>
              <a:t>unrest.</a:t>
            </a:r>
          </a:p>
          <a:p>
            <a:pPr algn="just">
              <a:buFont typeface="Wingdings" pitchFamily="2" charset="2"/>
              <a:buChar char="Ø"/>
            </a:pPr>
            <a:r>
              <a:rPr lang="en-US" sz="2400" dirty="0" smtClean="0">
                <a:latin typeface="Times New Roman" pitchFamily="18" charset="0"/>
                <a:cs typeface="Times New Roman" pitchFamily="18" charset="0"/>
              </a:rPr>
              <a:t>Rwanda </a:t>
            </a:r>
            <a:r>
              <a:rPr lang="en-US" sz="2400" dirty="0">
                <a:latin typeface="Times New Roman" pitchFamily="18" charset="0"/>
                <a:cs typeface="Times New Roman" pitchFamily="18" charset="0"/>
              </a:rPr>
              <a:t>is the most densely </a:t>
            </a:r>
            <a:r>
              <a:rPr lang="en-US" sz="2400" dirty="0" smtClean="0">
                <a:latin typeface="Times New Roman" pitchFamily="18" charset="0"/>
                <a:cs typeface="Times New Roman" pitchFamily="18" charset="0"/>
              </a:rPr>
              <a:t>populated </a:t>
            </a:r>
            <a:r>
              <a:rPr lang="en-US" sz="2400" dirty="0">
                <a:latin typeface="Times New Roman" pitchFamily="18" charset="0"/>
                <a:cs typeface="Times New Roman" pitchFamily="18" charset="0"/>
              </a:rPr>
              <a:t>country in Africa </a:t>
            </a:r>
            <a:r>
              <a:rPr lang="en-US" sz="2400" dirty="0" smtClean="0">
                <a:latin typeface="Times New Roman" pitchFamily="18" charset="0"/>
                <a:cs typeface="Times New Roman" pitchFamily="18" charset="0"/>
              </a:rPr>
              <a:t>and has only about </a:t>
            </a:r>
            <a:r>
              <a:rPr lang="en-US" sz="2400" dirty="0">
                <a:latin typeface="Times New Roman" pitchFamily="18" charset="0"/>
                <a:cs typeface="Times New Roman" pitchFamily="18" charset="0"/>
              </a:rPr>
              <a:t>52% </a:t>
            </a:r>
            <a:r>
              <a:rPr lang="en-US" sz="2400" dirty="0" smtClean="0">
                <a:latin typeface="Times New Roman" pitchFamily="18" charset="0"/>
                <a:cs typeface="Times New Roman" pitchFamily="18" charset="0"/>
              </a:rPr>
              <a:t>of Rwanda (1 385 </a:t>
            </a:r>
            <a:r>
              <a:rPr lang="en-US" sz="2400" dirty="0">
                <a:latin typeface="Times New Roman" pitchFamily="18" charset="0"/>
                <a:cs typeface="Times New Roman" pitchFamily="18" charset="0"/>
              </a:rPr>
              <a:t>000 ha) is estimated to be arable and </a:t>
            </a:r>
            <a:r>
              <a:rPr lang="en-US" sz="2400" dirty="0" smtClean="0">
                <a:latin typeface="Times New Roman" pitchFamily="18" charset="0"/>
                <a:cs typeface="Times New Roman" pitchFamily="18" charset="0"/>
              </a:rPr>
              <a:t>out </a:t>
            </a:r>
            <a:r>
              <a:rPr lang="en-US" sz="2400" dirty="0">
                <a:latin typeface="Times New Roman" pitchFamily="18" charset="0"/>
                <a:cs typeface="Times New Roman" pitchFamily="18" charset="0"/>
              </a:rPr>
              <a:t>that the average plot size </a:t>
            </a:r>
            <a:r>
              <a:rPr lang="en-US" sz="2400" dirty="0" smtClean="0">
                <a:latin typeface="Times New Roman" pitchFamily="18" charset="0"/>
                <a:cs typeface="Times New Roman" pitchFamily="18" charset="0"/>
              </a:rPr>
              <a:t>was declined </a:t>
            </a:r>
            <a:r>
              <a:rPr lang="en-US" sz="2400" dirty="0">
                <a:latin typeface="Times New Roman" pitchFamily="18" charset="0"/>
                <a:cs typeface="Times New Roman" pitchFamily="18" charset="0"/>
              </a:rPr>
              <a:t>from 2 hectares in 1960 to 1.2 hectares </a:t>
            </a:r>
            <a:r>
              <a:rPr lang="en-US" sz="2400" dirty="0" smtClean="0">
                <a:latin typeface="Times New Roman" pitchFamily="18" charset="0"/>
                <a:cs typeface="Times New Roman" pitchFamily="18" charset="0"/>
              </a:rPr>
              <a:t>by 1984 (</a:t>
            </a:r>
            <a:r>
              <a:rPr lang="en-US" sz="2400" dirty="0" err="1" smtClean="0">
                <a:latin typeface="Times New Roman" pitchFamily="18" charset="0"/>
                <a:cs typeface="Times New Roman" pitchFamily="18" charset="0"/>
              </a:rPr>
              <a:t>Kairaba</a:t>
            </a:r>
            <a:r>
              <a:rPr lang="en-US" sz="2400" dirty="0" smtClean="0">
                <a:latin typeface="Times New Roman" pitchFamily="18" charset="0"/>
                <a:cs typeface="Times New Roman" pitchFamily="18" charset="0"/>
              </a:rPr>
              <a:t>, 2002</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About 60% of all agricultural holdings in Rwanda are less than 0.5 hectares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size</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a:solidFill>
                  <a:srgbClr val="FF0000"/>
                </a:solidFill>
                <a:latin typeface="Times New Roman" pitchFamily="18" charset="0"/>
                <a:cs typeface="Times New Roman" pitchFamily="18" charset="0"/>
              </a:rPr>
              <a:t>Access to land </a:t>
            </a:r>
            <a:r>
              <a:rPr lang="en-US" sz="2400" dirty="0">
                <a:latin typeface="Times New Roman" pitchFamily="18" charset="0"/>
                <a:cs typeface="Times New Roman" pitchFamily="18" charset="0"/>
              </a:rPr>
              <a:t>is also a major problem in Burundi, where population densities ranges from </a:t>
            </a:r>
            <a:r>
              <a:rPr lang="en-US" sz="2400" dirty="0" smtClean="0">
                <a:latin typeface="Times New Roman" pitchFamily="18" charset="0"/>
                <a:cs typeface="Times New Roman" pitchFamily="18" charset="0"/>
              </a:rPr>
              <a:t> 41-1 000/km2. </a:t>
            </a:r>
          </a:p>
          <a:p>
            <a:pPr algn="just">
              <a:buFont typeface="Wingdings" pitchFamily="2" charset="2"/>
              <a:buChar char="Ø"/>
            </a:pPr>
            <a:r>
              <a:rPr lang="en-US" sz="2400" dirty="0">
                <a:latin typeface="Times New Roman" pitchFamily="18" charset="0"/>
                <a:cs typeface="Times New Roman" pitchFamily="18" charset="0"/>
              </a:rPr>
              <a:t>The high levels of inequality observed in a </a:t>
            </a:r>
            <a:r>
              <a:rPr lang="en-US" sz="2400" dirty="0" smtClean="0">
                <a:latin typeface="Times New Roman" pitchFamily="18" charset="0"/>
                <a:cs typeface="Times New Roman" pitchFamily="18" charset="0"/>
              </a:rPr>
              <a:t>country </a:t>
            </a:r>
            <a:r>
              <a:rPr lang="en-US" sz="2400" dirty="0">
                <a:latin typeface="Times New Roman" pitchFamily="18" charset="0"/>
                <a:cs typeface="Times New Roman" pitchFamily="18" charset="0"/>
              </a:rPr>
              <a:t>often leads to instability and violence. </a:t>
            </a:r>
          </a:p>
        </p:txBody>
      </p:sp>
    </p:spTree>
    <p:extLst>
      <p:ext uri="{BB962C8B-B14F-4D97-AF65-F5344CB8AC3E}">
        <p14:creationId xmlns:p14="http://schemas.microsoft.com/office/powerpoint/2010/main" val="3906346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990600"/>
          </a:xfrm>
        </p:spPr>
        <p:txBody>
          <a:bodyPr>
            <a:noAutofit/>
          </a:bodyPr>
          <a:lstStyle/>
          <a:p>
            <a:r>
              <a:rPr lang="en-GB" sz="3200" dirty="0">
                <a:solidFill>
                  <a:srgbClr val="FF00FF"/>
                </a:solidFill>
                <a:latin typeface="Times New Roman" pitchFamily="18" charset="0"/>
                <a:cs typeface="Times New Roman" pitchFamily="18" charset="0"/>
              </a:rPr>
              <a:t>2.3</a:t>
            </a:r>
            <a:r>
              <a:rPr lang="en-GB" sz="3200" dirty="0" smtClean="0">
                <a:latin typeface="Times New Roman"/>
                <a:ea typeface="Calibri"/>
              </a:rPr>
              <a:t> </a:t>
            </a:r>
            <a:r>
              <a:rPr lang="en-GB" sz="3200" dirty="0">
                <a:solidFill>
                  <a:srgbClr val="FF00FF"/>
                </a:solidFill>
                <a:latin typeface="Times New Roman" pitchFamily="18" charset="0"/>
                <a:cs typeface="Times New Roman" pitchFamily="18" charset="0"/>
              </a:rPr>
              <a:t>Land Markets and Sustainable Livelihoods</a:t>
            </a:r>
            <a:endParaRPr lang="en-US" sz="3200" dirty="0">
              <a:solidFill>
                <a:srgbClr val="FF00FF"/>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181600"/>
          </a:xfrm>
        </p:spPr>
        <p:txBody>
          <a:bodyPr>
            <a:normAutofit/>
          </a:bodyPr>
          <a:lstStyle/>
          <a:p>
            <a:pPr lvl="0" algn="just" fontAlgn="base">
              <a:spcAft>
                <a:spcPct val="0"/>
              </a:spcAft>
              <a:buFont typeface="Wingdings" pitchFamily="2" charset="2"/>
              <a:buChar char="Ø"/>
            </a:pPr>
            <a:r>
              <a:rPr lang="en-US" altLang="zh-CN" sz="2400" dirty="0">
                <a:latin typeface="Times New Roman" pitchFamily="18" charset="0"/>
                <a:cs typeface="Times New Roman" pitchFamily="18" charset="0"/>
              </a:rPr>
              <a:t>What is land market? </a:t>
            </a:r>
          </a:p>
          <a:p>
            <a:pPr lvl="0" algn="just" fontAlgn="base">
              <a:spcAft>
                <a:spcPct val="0"/>
              </a:spcAft>
              <a:buFont typeface="Wingdings" pitchFamily="2" charset="2"/>
              <a:buChar char="Ø"/>
            </a:pPr>
            <a:r>
              <a:rPr lang="en-US" sz="2400" dirty="0">
                <a:latin typeface="Times New Roman" pitchFamily="18" charset="0"/>
                <a:cs typeface="Times New Roman" pitchFamily="18" charset="0"/>
              </a:rPr>
              <a:t>It refers to  a land transaction where  either ownership  right (Private right)  or use  rights  are  transferred from one owner to the other. </a:t>
            </a:r>
            <a:r>
              <a:rPr lang="en-US" sz="2400" dirty="0" smtClean="0">
                <a:latin typeface="Times New Roman" pitchFamily="18" charset="0"/>
                <a:cs typeface="Times New Roman" pitchFamily="18" charset="0"/>
              </a:rPr>
              <a:t>Benefits </a:t>
            </a:r>
            <a:r>
              <a:rPr lang="en-US" sz="2400" dirty="0">
                <a:latin typeface="Times New Roman" pitchFamily="18" charset="0"/>
                <a:cs typeface="Times New Roman" pitchFamily="18" charset="0"/>
              </a:rPr>
              <a:t>from land markets is obtained through: land sale, mortgage, lease,  share </a:t>
            </a:r>
            <a:r>
              <a:rPr lang="en-US" sz="2400" dirty="0" smtClean="0">
                <a:latin typeface="Times New Roman" pitchFamily="18" charset="0"/>
                <a:cs typeface="Times New Roman" pitchFamily="18" charset="0"/>
              </a:rPr>
              <a:t>cropping. </a:t>
            </a:r>
            <a:endParaRPr lang="en-US" sz="2400" dirty="0">
              <a:latin typeface="Times New Roman" pitchFamily="18" charset="0"/>
              <a:cs typeface="Times New Roman" pitchFamily="18" charset="0"/>
            </a:endParaRPr>
          </a:p>
          <a:p>
            <a:pPr lvl="0" algn="just" fontAlgn="base">
              <a:spcAft>
                <a:spcPct val="0"/>
              </a:spcAft>
              <a:buFont typeface="Wingdings" pitchFamily="2" charset="2"/>
              <a:buChar char="Ø"/>
            </a:pPr>
            <a:r>
              <a:rPr lang="en-US" sz="2400" dirty="0">
                <a:latin typeface="Times New Roman" pitchFamily="18" charset="0"/>
                <a:cs typeface="Times New Roman" pitchFamily="18" charset="0"/>
              </a:rPr>
              <a:t>Role of secured land tenure in land markets: where  there is secured land tenure  and efficient  land administration  there is a better land transaction, good  land ownership security. </a:t>
            </a:r>
            <a:endParaRPr lang="en-US" sz="2400" dirty="0" smtClean="0">
              <a:latin typeface="Times New Roman" pitchFamily="18" charset="0"/>
              <a:cs typeface="Times New Roman" pitchFamily="18" charset="0"/>
            </a:endParaRPr>
          </a:p>
          <a:p>
            <a:pPr algn="just" fontAlgn="base">
              <a:spcAft>
                <a:spcPct val="0"/>
              </a:spcAft>
              <a:buFont typeface="Wingdings" pitchFamily="2" charset="2"/>
              <a:buChar char="Ø"/>
            </a:pPr>
            <a:r>
              <a:rPr lang="en-US" sz="2400" dirty="0">
                <a:latin typeface="Times New Roman" pitchFamily="18" charset="0"/>
                <a:cs typeface="Times New Roman" pitchFamily="18" charset="0"/>
              </a:rPr>
              <a:t>Even though land can be accessed through a wide variety of mechanisms, land transactions can play an important role by allowing those who are productive but are either landless or own little land to access land. </a:t>
            </a:r>
          </a:p>
        </p:txBody>
      </p:sp>
    </p:spTree>
    <p:extLst>
      <p:ext uri="{BB962C8B-B14F-4D97-AF65-F5344CB8AC3E}">
        <p14:creationId xmlns:p14="http://schemas.microsoft.com/office/powerpoint/2010/main" val="1983938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610600" cy="5486400"/>
          </a:xfrm>
        </p:spPr>
        <p:txBody>
          <a:bodyPr>
            <a:normAutofit/>
          </a:bodyPr>
          <a:lstStyle/>
          <a:p>
            <a:pPr algn="just">
              <a:buFont typeface="Wingdings" pitchFamily="2" charset="2"/>
              <a:buChar char="Ø"/>
            </a:pPr>
            <a:r>
              <a:rPr lang="en-US" altLang="zh-CN" sz="2400" dirty="0">
                <a:latin typeface="Times New Roman" pitchFamily="18" charset="0"/>
                <a:cs typeface="Times New Roman" pitchFamily="18" charset="0"/>
              </a:rPr>
              <a:t>Those who have adequate land  can benefit from the land market either by</a:t>
            </a:r>
            <a:r>
              <a:rPr lang="en-US" sz="2400" dirty="0">
                <a:latin typeface="Times New Roman" pitchFamily="18" charset="0"/>
                <a:cs typeface="Times New Roman" pitchFamily="18" charset="0"/>
              </a:rPr>
              <a:t> renting, leasing, share cropping or even selling  land and  starting new  livelihoods .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Land </a:t>
            </a:r>
            <a:r>
              <a:rPr lang="en-US" sz="2400" dirty="0">
                <a:latin typeface="Times New Roman" pitchFamily="18" charset="0"/>
                <a:cs typeface="Times New Roman" pitchFamily="18" charset="0"/>
              </a:rPr>
              <a:t>markets also facilitate </a:t>
            </a:r>
            <a:r>
              <a:rPr lang="en-US" sz="2400" dirty="0" smtClean="0">
                <a:latin typeface="Times New Roman" pitchFamily="18" charset="0"/>
                <a:cs typeface="Times New Roman" pitchFamily="18" charset="0"/>
              </a:rPr>
              <a:t>the exchange </a:t>
            </a:r>
            <a:r>
              <a:rPr lang="en-US" sz="2400" dirty="0">
                <a:latin typeface="Times New Roman" pitchFamily="18" charset="0"/>
                <a:cs typeface="Times New Roman" pitchFamily="18" charset="0"/>
              </a:rPr>
              <a:t>of land as the off-farm economy develops and, where there is </a:t>
            </a:r>
            <a:r>
              <a:rPr lang="en-US" sz="2400" dirty="0" smtClean="0">
                <a:latin typeface="Times New Roman" pitchFamily="18" charset="0"/>
                <a:cs typeface="Times New Roman" pitchFamily="18" charset="0"/>
              </a:rPr>
              <a:t>a supply </a:t>
            </a:r>
            <a:r>
              <a:rPr lang="en-US" sz="2400" dirty="0">
                <a:latin typeface="Times New Roman" pitchFamily="18" charset="0"/>
                <a:cs typeface="Times New Roman" pitchFamily="18" charset="0"/>
              </a:rPr>
              <a:t>of credit, provide a basis for the use of land as collateral in </a:t>
            </a:r>
            <a:r>
              <a:rPr lang="en-US" sz="2400" dirty="0" smtClean="0">
                <a:latin typeface="Times New Roman" pitchFamily="18" charset="0"/>
                <a:cs typeface="Times New Roman" pitchFamily="18" charset="0"/>
              </a:rPr>
              <a:t>credit markets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lvl="0" algn="just">
              <a:buFont typeface="Wingdings" pitchFamily="2" charset="2"/>
              <a:buChar char="Ø"/>
            </a:pPr>
            <a:r>
              <a:rPr lang="en-US" sz="2400" dirty="0">
                <a:latin typeface="Times New Roman" pitchFamily="18" charset="0"/>
                <a:cs typeface="Times New Roman" pitchFamily="18" charset="0"/>
              </a:rPr>
              <a:t>Efficient land  markets  influence  investment in land, and   food security.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solidFill>
                  <a:srgbClr val="FF0000"/>
                </a:solidFill>
                <a:latin typeface="Times New Roman" pitchFamily="18" charset="0"/>
                <a:cs typeface="Times New Roman" pitchFamily="18" charset="0"/>
              </a:rPr>
              <a:t>Capital </a:t>
            </a:r>
            <a:r>
              <a:rPr lang="en-US" sz="2400" dirty="0">
                <a:solidFill>
                  <a:srgbClr val="FF0000"/>
                </a:solidFill>
                <a:latin typeface="Times New Roman" pitchFamily="18" charset="0"/>
                <a:cs typeface="Times New Roman" pitchFamily="18" charset="0"/>
              </a:rPr>
              <a:t>market imperfections and policy distortions </a:t>
            </a:r>
            <a:r>
              <a:rPr lang="en-US" sz="2400" dirty="0">
                <a:latin typeface="Times New Roman" pitchFamily="18" charset="0"/>
                <a:cs typeface="Times New Roman" pitchFamily="18" charset="0"/>
              </a:rPr>
              <a:t>have, </a:t>
            </a:r>
            <a:r>
              <a:rPr lang="en-US" sz="2400" dirty="0" smtClean="0">
                <a:latin typeface="Times New Roman" pitchFamily="18" charset="0"/>
                <a:cs typeface="Times New Roman" pitchFamily="18" charset="0"/>
              </a:rPr>
              <a:t>in many </a:t>
            </a:r>
            <a:r>
              <a:rPr lang="en-US" sz="2400" dirty="0">
                <a:latin typeface="Times New Roman" pitchFamily="18" charset="0"/>
                <a:cs typeface="Times New Roman" pitchFamily="18" charset="0"/>
              </a:rPr>
              <a:t>instances, led to </a:t>
            </a:r>
            <a:r>
              <a:rPr lang="en-US" sz="2400" dirty="0">
                <a:solidFill>
                  <a:srgbClr val="FF0000"/>
                </a:solidFill>
                <a:latin typeface="Times New Roman" pitchFamily="18" charset="0"/>
                <a:cs typeface="Times New Roman" pitchFamily="18" charset="0"/>
              </a:rPr>
              <a:t>speculative land accumulation </a:t>
            </a:r>
            <a:r>
              <a:rPr lang="en-US" sz="2400" dirty="0">
                <a:latin typeface="Times New Roman" pitchFamily="18" charset="0"/>
                <a:cs typeface="Times New Roman" pitchFamily="18" charset="0"/>
              </a:rPr>
              <a:t>rather than </a:t>
            </a:r>
            <a:r>
              <a:rPr lang="en-US" sz="2400" dirty="0" smtClean="0">
                <a:latin typeface="Times New Roman" pitchFamily="18" charset="0"/>
                <a:cs typeface="Times New Roman" pitchFamily="18" charset="0"/>
              </a:rPr>
              <a:t>better access </a:t>
            </a:r>
            <a:r>
              <a:rPr lang="en-US" sz="2400" dirty="0">
                <a:latin typeface="Times New Roman" pitchFamily="18" charset="0"/>
                <a:cs typeface="Times New Roman" pitchFamily="18" charset="0"/>
              </a:rPr>
              <a:t>to land by the productive </a:t>
            </a:r>
            <a:r>
              <a:rPr lang="en-US" sz="2400" dirty="0" smtClean="0">
                <a:latin typeface="Times New Roman" pitchFamily="18" charset="0"/>
                <a:cs typeface="Times New Roman" pitchFamily="18" charset="0"/>
              </a:rPr>
              <a:t>poor. </a:t>
            </a:r>
          </a:p>
          <a:p>
            <a:pPr algn="just">
              <a:buFont typeface="Wingdings" pitchFamily="2" charset="2"/>
              <a:buChar char="Ø"/>
            </a:pPr>
            <a:r>
              <a:rPr lang="en-US" sz="2400" dirty="0" smtClean="0">
                <a:latin typeface="Times New Roman" pitchFamily="18" charset="0"/>
                <a:cs typeface="Times New Roman" pitchFamily="18" charset="0"/>
              </a:rPr>
              <a:t> in this case, land </a:t>
            </a:r>
            <a:r>
              <a:rPr lang="en-US" sz="2400" dirty="0">
                <a:latin typeface="Times New Roman" pitchFamily="18" charset="0"/>
                <a:cs typeface="Times New Roman" pitchFamily="18" charset="0"/>
              </a:rPr>
              <a:t>transactions may fail to contribute to </a:t>
            </a:r>
            <a:r>
              <a:rPr lang="en-US" sz="2400" dirty="0" smtClean="0">
                <a:latin typeface="Times New Roman" pitchFamily="18" charset="0"/>
                <a:cs typeface="Times New Roman" pitchFamily="18" charset="0"/>
              </a:rPr>
              <a:t>improving productivity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equity. </a:t>
            </a:r>
          </a:p>
        </p:txBody>
      </p:sp>
    </p:spTree>
    <p:extLst>
      <p:ext uri="{BB962C8B-B14F-4D97-AF65-F5344CB8AC3E}">
        <p14:creationId xmlns:p14="http://schemas.microsoft.com/office/powerpoint/2010/main" val="3268249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715000"/>
          </a:xfrm>
        </p:spPr>
        <p:txBody>
          <a:bodyPr>
            <a:normAutofit/>
          </a:bodyPr>
          <a:lstStyle/>
          <a:p>
            <a:pPr lvl="0" algn="just">
              <a:buFont typeface="Wingdings" pitchFamily="2" charset="2"/>
              <a:buChar char="Ø"/>
            </a:pPr>
            <a:r>
              <a:rPr lang="en-US" sz="2400" dirty="0">
                <a:solidFill>
                  <a:prstClr val="black"/>
                </a:solidFill>
                <a:latin typeface="Times New Roman" pitchFamily="18" charset="0"/>
                <a:cs typeface="Times New Roman" pitchFamily="18" charset="0"/>
              </a:rPr>
              <a:t>Government intervention in land markets and a more careful review of the factors affecting different types of land market transactions before proceeding to policy recommendations is very important. </a:t>
            </a:r>
            <a:endParaRPr lang="en-US" sz="2400" dirty="0" smtClean="0">
              <a:solidFill>
                <a:srgbClr val="FF0000"/>
              </a:solidFill>
              <a:latin typeface="Times New Roman" pitchFamily="18" charset="0"/>
              <a:cs typeface="Times New Roman" pitchFamily="18" charset="0"/>
            </a:endParaRPr>
          </a:p>
          <a:p>
            <a:pPr lvl="0" algn="just" fontAlgn="base">
              <a:spcAft>
                <a:spcPct val="0"/>
              </a:spcAft>
              <a:buFont typeface="Wingdings" pitchFamily="2" charset="2"/>
              <a:buChar char="Ø"/>
            </a:pPr>
            <a:r>
              <a:rPr lang="en-US" sz="2400" dirty="0" smtClean="0">
                <a:latin typeface="Times New Roman" pitchFamily="18" charset="0"/>
                <a:cs typeface="Times New Roman" pitchFamily="18" charset="0"/>
              </a:rPr>
              <a:t>Non-market </a:t>
            </a:r>
            <a:r>
              <a:rPr lang="en-US" sz="2400" dirty="0">
                <a:latin typeface="Times New Roman" pitchFamily="18" charset="0"/>
                <a:cs typeface="Times New Roman" pitchFamily="18" charset="0"/>
              </a:rPr>
              <a:t>transactions mostly refer to the transfer of land rights through processes such as gifts, borrowing and the inter-generational mechanism of inheritance.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a:latin typeface="Times New Roman" pitchFamily="18" charset="0"/>
                <a:cs typeface="Times New Roman" pitchFamily="18" charset="0"/>
              </a:rPr>
              <a:t>Generally non-market transactions relate to transfer of land rights in customary tenure systems, although increasingly, the evidence shows a steady development of informal land markets in that sector (</a:t>
            </a:r>
            <a:r>
              <a:rPr lang="en-US" sz="2400" dirty="0" err="1">
                <a:latin typeface="Times New Roman" pitchFamily="18" charset="0"/>
                <a:cs typeface="Times New Roman" pitchFamily="18" charset="0"/>
              </a:rPr>
              <a:t>Moyo</a:t>
            </a:r>
            <a:r>
              <a:rPr lang="en-US" sz="2400" dirty="0">
                <a:latin typeface="Times New Roman" pitchFamily="18" charset="0"/>
                <a:cs typeface="Times New Roman" pitchFamily="18" charset="0"/>
              </a:rPr>
              <a:t>, 2000; Place, 2002). </a:t>
            </a:r>
          </a:p>
          <a:p>
            <a:pPr algn="just">
              <a:buFont typeface="Wingdings" pitchFamily="2" charset="2"/>
              <a:buChar char="Ø"/>
            </a:pPr>
            <a:r>
              <a:rPr lang="en-US" sz="2400" dirty="0">
                <a:latin typeface="Times New Roman" pitchFamily="18" charset="0"/>
                <a:cs typeface="Times New Roman" pitchFamily="18" charset="0"/>
              </a:rPr>
              <a:t>This means that non-market transactions have increased the flexibility of customary systems to cope with population pressure, commercialization of agriculture and other driving forces. </a:t>
            </a:r>
            <a:endParaRPr lang="en-US" sz="2400" dirty="0">
              <a:solidFill>
                <a:srgbClr val="FF0000"/>
              </a:solidFill>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813550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altLang="zh-CN" sz="3200" dirty="0" smtClean="0">
                <a:solidFill>
                  <a:srgbClr val="FF00FF"/>
                </a:solidFill>
                <a:latin typeface="Times New Roman" pitchFamily="18" charset="0"/>
                <a:cs typeface="Times New Roman" pitchFamily="18" charset="0"/>
              </a:rPr>
              <a:t>2.4</a:t>
            </a:r>
            <a:r>
              <a:rPr lang="zh-CN" altLang="en-US" sz="3200" dirty="0" smtClean="0">
                <a:solidFill>
                  <a:srgbClr val="FF00FF"/>
                </a:solidFill>
                <a:latin typeface="Times New Roman" pitchFamily="18" charset="0"/>
                <a:cs typeface="Times New Roman" pitchFamily="18" charset="0"/>
              </a:rPr>
              <a:t> </a:t>
            </a:r>
            <a:r>
              <a:rPr lang="zh-CN" altLang="en-US" sz="3200" dirty="0">
                <a:solidFill>
                  <a:srgbClr val="FF00FF"/>
                </a:solidFill>
                <a:latin typeface="Times New Roman" pitchFamily="18" charset="0"/>
                <a:cs typeface="Times New Roman" pitchFamily="18" charset="0"/>
              </a:rPr>
              <a:t>Land Tenure and Poverty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791200"/>
          </a:xfrm>
        </p:spPr>
        <p:txBody>
          <a:bodyPr>
            <a:normAutofit lnSpcReduction="10000"/>
          </a:bodyPr>
          <a:lstStyle/>
          <a:p>
            <a:pPr lvl="0" algn="just" eaLnBrk="0" fontAlgn="base" hangingPunct="0">
              <a:spcAft>
                <a:spcPct val="0"/>
              </a:spcAft>
              <a:buFont typeface="Wingdings" pitchFamily="2" charset="2"/>
              <a:buChar char="Ø"/>
            </a:pPr>
            <a:r>
              <a:rPr lang="en-US" altLang="zh-CN" sz="2400" dirty="0">
                <a:solidFill>
                  <a:srgbClr val="3333FF"/>
                </a:solidFill>
                <a:latin typeface="Times New Roman" pitchFamily="18" charset="0"/>
                <a:cs typeface="Times New Roman" pitchFamily="18" charset="0"/>
              </a:rPr>
              <a:t>What is poverty?</a:t>
            </a:r>
            <a:r>
              <a:rPr lang="en-US" sz="2400" dirty="0">
                <a:solidFill>
                  <a:srgbClr val="000000"/>
                </a:solidFill>
                <a:latin typeface="Times New Roman" pitchFamily="18" charset="0"/>
                <a:cs typeface="Times New Roman" pitchFamily="18" charset="0"/>
              </a:rPr>
              <a:t> Is it  lack of access to land  and other </a:t>
            </a:r>
            <a:r>
              <a:rPr lang="en-US" sz="2400" dirty="0" smtClean="0">
                <a:solidFill>
                  <a:srgbClr val="000000"/>
                </a:solidFill>
                <a:latin typeface="Times New Roman" pitchFamily="18" charset="0"/>
                <a:cs typeface="Times New Roman" pitchFamily="18" charset="0"/>
              </a:rPr>
              <a:t>resources? Access </a:t>
            </a:r>
            <a:r>
              <a:rPr lang="en-US" sz="2400" dirty="0">
                <a:solidFill>
                  <a:srgbClr val="000000"/>
                </a:solidFill>
                <a:latin typeface="Times New Roman" pitchFamily="18" charset="0"/>
                <a:cs typeface="Times New Roman" pitchFamily="18" charset="0"/>
              </a:rPr>
              <a:t>to land and poverty- are they </a:t>
            </a:r>
            <a:r>
              <a:rPr lang="en-US" sz="2400" dirty="0" smtClean="0">
                <a:solidFill>
                  <a:srgbClr val="000000"/>
                </a:solidFill>
                <a:latin typeface="Times New Roman" pitchFamily="18" charset="0"/>
                <a:cs typeface="Times New Roman" pitchFamily="18" charset="0"/>
              </a:rPr>
              <a:t>related? How </a:t>
            </a:r>
            <a:r>
              <a:rPr lang="en-US" sz="2400" dirty="0">
                <a:solidFill>
                  <a:srgbClr val="000000"/>
                </a:solidFill>
                <a:latin typeface="Times New Roman" pitchFamily="18" charset="0"/>
                <a:cs typeface="Times New Roman" pitchFamily="18" charset="0"/>
              </a:rPr>
              <a:t>does land tenure affect </a:t>
            </a:r>
            <a:r>
              <a:rPr lang="en-US" sz="2400" dirty="0" smtClean="0">
                <a:solidFill>
                  <a:srgbClr val="000000"/>
                </a:solidFill>
                <a:latin typeface="Times New Roman" pitchFamily="18" charset="0"/>
                <a:cs typeface="Times New Roman" pitchFamily="18" charset="0"/>
              </a:rPr>
              <a:t>poverty? Is </a:t>
            </a:r>
            <a:r>
              <a:rPr lang="en-US" sz="2400" dirty="0">
                <a:solidFill>
                  <a:srgbClr val="000000"/>
                </a:solidFill>
                <a:latin typeface="Times New Roman" pitchFamily="18" charset="0"/>
                <a:cs typeface="Times New Roman" pitchFamily="18" charset="0"/>
              </a:rPr>
              <a:t>there a relationship between land tenure and poverty</a:t>
            </a:r>
            <a:r>
              <a:rPr lang="en-US" sz="2400" dirty="0" smtClean="0">
                <a:solidFill>
                  <a:srgbClr val="000000"/>
                </a:solidFill>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Land is fundamental to the lives of poor rural people. It is a source of food, shelter, income and social identity. </a:t>
            </a:r>
          </a:p>
          <a:p>
            <a:pPr algn="just">
              <a:buFont typeface="Wingdings" pitchFamily="2" charset="2"/>
              <a:buChar char="Ø"/>
            </a:pPr>
            <a:r>
              <a:rPr lang="en-US" sz="2400" dirty="0">
                <a:latin typeface="Times New Roman" pitchFamily="18" charset="0"/>
                <a:cs typeface="Times New Roman" pitchFamily="18" charset="0"/>
              </a:rPr>
              <a:t>Secure access to land reduce vulnerability to hunger and poverty. But for many of the world’s poor rural people in developing countries, access is becoming more </a:t>
            </a:r>
            <a:r>
              <a:rPr lang="en-US" sz="2400" dirty="0" smtClean="0">
                <a:latin typeface="Times New Roman" pitchFamily="18" charset="0"/>
                <a:cs typeface="Times New Roman" pitchFamily="18" charset="0"/>
              </a:rPr>
              <a:t>tedious </a:t>
            </a:r>
            <a:r>
              <a:rPr lang="en-US" sz="2400" dirty="0">
                <a:latin typeface="Times New Roman" pitchFamily="18" charset="0"/>
                <a:cs typeface="Times New Roman" pitchFamily="18" charset="0"/>
              </a:rPr>
              <a:t>than ever</a:t>
            </a:r>
            <a:r>
              <a:rPr lang="en-US" sz="2400" dirty="0" smtClean="0">
                <a:latin typeface="Times New Roman" pitchFamily="18" charset="0"/>
                <a:cs typeface="Times New Roman" pitchFamily="18" charset="0"/>
              </a:rPr>
              <a:t>.</a:t>
            </a:r>
          </a:p>
          <a:p>
            <a:pPr algn="just">
              <a:buFont typeface="Wingdings" pitchFamily="2" charset="2"/>
              <a:buChar char="Ø"/>
            </a:pPr>
            <a:r>
              <a:rPr lang="en-US" sz="2400" dirty="0">
                <a:latin typeface="Times New Roman" pitchFamily="18" charset="0"/>
                <a:cs typeface="Times New Roman" pitchFamily="18" charset="0"/>
              </a:rPr>
              <a:t>Security of tenure is important for poverty reduction because it allows poor people to grow more food, harvest products for consumption or trade, invest more in economically productive activities, or use property to obtain credit.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studies report that investment doubles on land where tenure is strengthened (</a:t>
            </a:r>
            <a:r>
              <a:rPr lang="en-US" sz="2400" dirty="0" err="1">
                <a:latin typeface="Times New Roman" pitchFamily="18" charset="0"/>
                <a:cs typeface="Times New Roman" pitchFamily="18" charset="0"/>
              </a:rPr>
              <a:t>Feder</a:t>
            </a:r>
            <a:r>
              <a:rPr lang="en-US" sz="2400" dirty="0">
                <a:latin typeface="Times New Roman" pitchFamily="18" charset="0"/>
                <a:cs typeface="Times New Roman" pitchFamily="18" charset="0"/>
              </a:rPr>
              <a:t> 2002, cited in </a:t>
            </a:r>
            <a:r>
              <a:rPr lang="en-US" sz="2400" dirty="0" err="1">
                <a:latin typeface="Times New Roman" pitchFamily="18" charset="0"/>
                <a:cs typeface="Times New Roman" pitchFamily="18" charset="0"/>
              </a:rPr>
              <a:t>Deininger</a:t>
            </a:r>
            <a:r>
              <a:rPr lang="en-US" sz="2400" dirty="0">
                <a:latin typeface="Times New Roman" pitchFamily="18" charset="0"/>
                <a:cs typeface="Times New Roman" pitchFamily="18" charset="0"/>
              </a:rPr>
              <a:t> et al. 2003:8). </a:t>
            </a:r>
            <a:endParaRPr lang="en-US" sz="2400" dirty="0">
              <a:solidFill>
                <a:srgbClr val="00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2276061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dirty="0" err="1" smtClean="0">
                <a:latin typeface="Times New Roman" pitchFamily="18" charset="0"/>
                <a:cs typeface="Times New Roman" pitchFamily="18" charset="0"/>
              </a:rPr>
              <a:t>Cont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610600" cy="5638800"/>
          </a:xfrm>
        </p:spPr>
        <p:txBody>
          <a:bodyPr>
            <a:normAutofit/>
          </a:bodyPr>
          <a:lstStyle/>
          <a:p>
            <a:pPr lvl="0" algn="just">
              <a:buFont typeface="Wingdings" pitchFamily="2" charset="2"/>
              <a:buChar char="Ø"/>
            </a:pPr>
            <a:r>
              <a:rPr lang="en-US" sz="2400" dirty="0">
                <a:solidFill>
                  <a:prstClr val="black"/>
                </a:solidFill>
                <a:latin typeface="Times New Roman" pitchFamily="18" charset="0"/>
                <a:cs typeface="Times New Roman" pitchFamily="18" charset="0"/>
              </a:rPr>
              <a:t>Recent research also indicates that countries with equitable, efficient land tenure systems, ensuring property rights for both women and men, tend to achieve faster, more sustainable economic development with high levels of food security, health, and welfare (FAO 2002:5; </a:t>
            </a:r>
            <a:r>
              <a:rPr lang="en-US" sz="2400" dirty="0" err="1">
                <a:solidFill>
                  <a:prstClr val="black"/>
                </a:solidFill>
                <a:latin typeface="Times New Roman" pitchFamily="18" charset="0"/>
                <a:cs typeface="Times New Roman" pitchFamily="18" charset="0"/>
              </a:rPr>
              <a:t>Deininger</a:t>
            </a:r>
            <a:r>
              <a:rPr lang="en-US" sz="2400" dirty="0">
                <a:solidFill>
                  <a:prstClr val="black"/>
                </a:solidFill>
                <a:latin typeface="Times New Roman" pitchFamily="18" charset="0"/>
                <a:cs typeface="Times New Roman" pitchFamily="18" charset="0"/>
              </a:rPr>
              <a:t> 2003:17-20). </a:t>
            </a:r>
            <a:endParaRPr lang="en-US" sz="2400" dirty="0" smtClean="0">
              <a:latin typeface="Times New Roman" pitchFamily="18" charset="0"/>
              <a:cs typeface="Times New Roman" pitchFamily="18" charset="0"/>
            </a:endParaRPr>
          </a:p>
          <a:p>
            <a:pPr lvl="0" algn="just" eaLnBrk="0" fontAlgn="base" hangingPunct="0">
              <a:spcAft>
                <a:spcPct val="0"/>
              </a:spcAft>
              <a:buFont typeface="Wingdings" pitchFamily="2" charset="2"/>
              <a:buChar char="Ø"/>
            </a:pPr>
            <a:r>
              <a:rPr lang="en-US" sz="2400" dirty="0">
                <a:solidFill>
                  <a:prstClr val="black"/>
                </a:solidFill>
                <a:latin typeface="Times New Roman" pitchFamily="18" charset="0"/>
                <a:cs typeface="Times New Roman" pitchFamily="18" charset="0"/>
              </a:rPr>
              <a:t>On the global scene, 1.2 billion people live in extreme consumption poverty; 25% and 66% are from sub-Saharan Africa and Asia respectively.</a:t>
            </a:r>
          </a:p>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The empirical evidence of poverty trends and tendencies in relation to land tenure insecurity is strikingly clear in Africa.  </a:t>
            </a:r>
          </a:p>
          <a:p>
            <a:pPr marL="0" indent="0" algn="just">
              <a:buNone/>
            </a:pPr>
            <a:endParaRPr lang="en-US" sz="2400" dirty="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endParaRPr lang="en-US" dirty="0"/>
          </a:p>
          <a:p>
            <a:endParaRPr lang="en-US" dirty="0"/>
          </a:p>
        </p:txBody>
      </p:sp>
    </p:spTree>
    <p:extLst>
      <p:ext uri="{BB962C8B-B14F-4D97-AF65-F5344CB8AC3E}">
        <p14:creationId xmlns:p14="http://schemas.microsoft.com/office/powerpoint/2010/main" val="301708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066800"/>
            <a:ext cx="8382000" cy="5486400"/>
          </a:xfrm>
        </p:spPr>
        <p:txBody>
          <a:bodyPr>
            <a:normAutofit/>
          </a:bodyPr>
          <a:lstStyle/>
          <a:p>
            <a:pPr lvl="0" algn="just" eaLnBrk="0" fontAlgn="base" hangingPunct="0">
              <a:spcAft>
                <a:spcPct val="0"/>
              </a:spcAft>
              <a:buFont typeface="Wingdings" pitchFamily="2" charset="2"/>
              <a:buChar char="Ø"/>
            </a:pPr>
            <a:r>
              <a:rPr lang="en-US" sz="2400" dirty="0">
                <a:solidFill>
                  <a:srgbClr val="000000"/>
                </a:solidFill>
                <a:latin typeface="Times New Roman" pitchFamily="18" charset="0"/>
                <a:cs typeface="Times New Roman" pitchFamily="18" charset="0"/>
              </a:rPr>
              <a:t>In 2002 an estimated of  more than 45% of sub-Saharan Africa’s population lived in poverty. An examination of poverty statistics in East and Southern Africa indicates that the majority of rural people in these regions exist below the national poverty line.  </a:t>
            </a:r>
            <a:endParaRPr lang="en-US" sz="2400" dirty="0" smtClean="0">
              <a:solidFill>
                <a:srgbClr val="000000"/>
              </a:solidFill>
              <a:latin typeface="Times New Roman" pitchFamily="18" charset="0"/>
              <a:cs typeface="Times New Roman" pitchFamily="18" charset="0"/>
            </a:endParaRPr>
          </a:p>
          <a:p>
            <a:pPr lvl="0" algn="just" eaLnBrk="0" fontAlgn="base" hangingPunct="0">
              <a:spcAft>
                <a:spcPct val="0"/>
              </a:spcAft>
              <a:buFont typeface="Wingdings" pitchFamily="2" charset="2"/>
              <a:buChar char="Ø"/>
            </a:pPr>
            <a:r>
              <a:rPr lang="en-US" altLang="zh-CN" sz="2400" dirty="0">
                <a:latin typeface="Times New Roman" pitchFamily="18" charset="0"/>
                <a:cs typeface="Times New Roman" pitchFamily="18" charset="0"/>
              </a:rPr>
              <a:t>Land in Africa </a:t>
            </a:r>
            <a:r>
              <a:rPr lang="en-US" sz="2400" dirty="0">
                <a:latin typeface="Times New Roman" pitchFamily="18" charset="0"/>
                <a:cs typeface="Times New Roman" pitchFamily="18" charset="0"/>
              </a:rPr>
              <a:t>is a critical constraint on poverty reduction because most rural households rely on land for the reproduction of future generations, since the industrial and service sectors do not currently provide alternative opportunities for survival. </a:t>
            </a:r>
          </a:p>
          <a:p>
            <a:pPr lvl="0" algn="just" eaLnBrk="0" fontAlgn="base" hangingPunct="0">
              <a:spcAft>
                <a:spcPct val="0"/>
              </a:spcAft>
              <a:buFont typeface="Wingdings" pitchFamily="2" charset="2"/>
              <a:buChar char="Ø"/>
            </a:pPr>
            <a:r>
              <a:rPr lang="en-US" sz="2400" dirty="0">
                <a:latin typeface="Times New Roman" pitchFamily="18" charset="0"/>
                <a:cs typeface="Times New Roman" pitchFamily="18" charset="0"/>
              </a:rPr>
              <a:t> Apart from its value for agricultural purposes, to realize subsistence production and cash income, land also provides for basic household needs, such as energy, through fuel wood, medicines, housing materials and nutrition. </a:t>
            </a:r>
          </a:p>
          <a:p>
            <a:endParaRPr lang="en-US" dirty="0"/>
          </a:p>
        </p:txBody>
      </p:sp>
    </p:spTree>
    <p:extLst>
      <p:ext uri="{BB962C8B-B14F-4D97-AF65-F5344CB8AC3E}">
        <p14:creationId xmlns:p14="http://schemas.microsoft.com/office/powerpoint/2010/main" val="10116347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334000"/>
          </a:xfrm>
        </p:spPr>
        <p:txBody>
          <a:bodyPr>
            <a:normAutofit/>
          </a:bodyPr>
          <a:lstStyle/>
          <a:p>
            <a:pPr lvl="0" algn="just" eaLnBrk="0" fontAlgn="base" hangingPunct="0">
              <a:spcAft>
                <a:spcPct val="0"/>
              </a:spcAft>
              <a:buFont typeface="Wingdings" pitchFamily="2" charset="2"/>
              <a:buChar char="Ø"/>
            </a:pPr>
            <a:r>
              <a:rPr lang="en-US" sz="2400" dirty="0">
                <a:solidFill>
                  <a:prstClr val="black"/>
                </a:solidFill>
                <a:latin typeface="Times New Roman" pitchFamily="18" charset="0"/>
                <a:cs typeface="Times New Roman" pitchFamily="18" charset="0"/>
              </a:rPr>
              <a:t>Unequal control over land is therefore a critical factor in formulating poverty reduction policy and in the political process of democratic transition in Africa. </a:t>
            </a:r>
            <a:endParaRPr lang="en-US" altLang="zh-CN" sz="2400" dirty="0" smtClean="0">
              <a:latin typeface="Times New Roman" pitchFamily="18" charset="0"/>
              <a:cs typeface="Times New Roman" pitchFamily="18" charset="0"/>
            </a:endParaRPr>
          </a:p>
          <a:p>
            <a:pPr algn="just" eaLnBrk="0" fontAlgn="base" hangingPunct="0">
              <a:spcAft>
                <a:spcPct val="0"/>
              </a:spcAft>
              <a:buFont typeface="Wingdings" pitchFamily="2" charset="2"/>
              <a:buChar char="Ø"/>
            </a:pPr>
            <a:r>
              <a:rPr lang="en-US" altLang="zh-CN" sz="2400" dirty="0" smtClean="0">
                <a:latin typeface="Times New Roman" pitchFamily="18" charset="0"/>
                <a:cs typeface="Times New Roman" pitchFamily="18" charset="0"/>
              </a:rPr>
              <a:t>Where </a:t>
            </a:r>
            <a:r>
              <a:rPr lang="en-US" sz="2400" dirty="0">
                <a:latin typeface="Times New Roman" pitchFamily="18" charset="0"/>
                <a:cs typeface="Times New Roman" pitchFamily="18" charset="0"/>
              </a:rPr>
              <a:t>access to land is highly concentrated and where a sizeable part of the rural population lacks suﬃcient land to earn a livelihood, special measures may be necessary to tackle the problem of persistent poverty</a:t>
            </a:r>
            <a:r>
              <a:rPr lang="en-US" sz="2400" dirty="0" smtClean="0">
                <a:latin typeface="Times New Roman" pitchFamily="18" charset="0"/>
                <a:cs typeface="Times New Roman" pitchFamily="18" charset="0"/>
              </a:rPr>
              <a:t>.</a:t>
            </a:r>
          </a:p>
          <a:p>
            <a:pPr lvl="0" algn="just" eaLnBrk="0" fontAlgn="base" hangingPunct="0">
              <a:spcAft>
                <a:spcPct val="0"/>
              </a:spcAft>
              <a:buFont typeface="Wingdings" pitchFamily="2" charset="2"/>
              <a:buChar char="Ø"/>
            </a:pPr>
            <a:r>
              <a:rPr lang="en-US" sz="2400" dirty="0">
                <a:latin typeface="Times New Roman" pitchFamily="18" charset="0"/>
                <a:cs typeface="Times New Roman" pitchFamily="18" charset="0"/>
              </a:rPr>
              <a:t>The response to poverty should start by the poor being recognized as actors who shape their lives even under conditions of hardship and destitution. In this view, poverty derives from a deﬁcit of power rather than a lack of money. </a:t>
            </a:r>
          </a:p>
          <a:p>
            <a:pPr algn="just" eaLnBrk="0" fontAlgn="base" hangingPunct="0">
              <a:spcAft>
                <a:spcPct val="0"/>
              </a:spcAft>
              <a:buFont typeface="Wingdings" pitchFamily="2" charset="2"/>
              <a:buChar char="Ø"/>
            </a:pPr>
            <a:r>
              <a:rPr lang="en-US" altLang="zh-CN" sz="2400" dirty="0">
                <a:latin typeface="Times New Roman" pitchFamily="18" charset="0"/>
                <a:cs typeface="Times New Roman" pitchFamily="18" charset="0"/>
              </a:rPr>
              <a:t>Land oﬀers a wedge for the poor </a:t>
            </a:r>
            <a:r>
              <a:rPr lang="en-US" sz="2400" dirty="0">
                <a:latin typeface="Times New Roman" pitchFamily="18" charset="0"/>
                <a:cs typeface="Times New Roman" pitchFamily="18" charset="0"/>
              </a:rPr>
              <a:t>to mobilize their own power to chart their development destiny. </a:t>
            </a:r>
            <a:endParaRPr lang="en-US" sz="2400" dirty="0" smtClean="0">
              <a:latin typeface="Times New Roman" pitchFamily="18" charset="0"/>
              <a:cs typeface="Times New Roman" pitchFamily="18" charset="0"/>
            </a:endParaRPr>
          </a:p>
          <a:p>
            <a:pPr algn="just" eaLnBrk="0" fontAlgn="base" hangingPunct="0">
              <a:spcAft>
                <a:spcPct val="0"/>
              </a:spcAft>
              <a:buFont typeface="Wingdings" pitchFamily="2" charset="2"/>
              <a:buChar char="Ø"/>
            </a:pPr>
            <a:endParaRPr lang="en-US" sz="2400" dirty="0">
              <a:latin typeface="Times New Roman" pitchFamily="18" charset="0"/>
              <a:cs typeface="Times New Roman" pitchFamily="18" charset="0"/>
            </a:endParaRPr>
          </a:p>
          <a:p>
            <a:pPr lvl="0" algn="just" eaLnBrk="0" fontAlgn="base" hangingPunct="0">
              <a:spcAft>
                <a:spcPct val="0"/>
              </a:spcAft>
              <a:buFont typeface="Wingdings" pitchFamily="2" charset="2"/>
              <a:buChar char="Ø"/>
            </a:pPr>
            <a:endParaRPr lang="en-US" sz="2400" dirty="0">
              <a:solidFill>
                <a:srgbClr val="00000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8661682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err="1">
                <a:solidFill>
                  <a:prstClr val="black"/>
                </a:solidFill>
                <a:latin typeface="Times New Roman" pitchFamily="18" charset="0"/>
                <a:cs typeface="Times New Roman" pitchFamily="18" charset="0"/>
              </a:rPr>
              <a:t>Cont</a:t>
            </a:r>
            <a:r>
              <a:rPr lang="en-US" sz="3200" dirty="0">
                <a:solidFill>
                  <a:prstClr val="black"/>
                </a:solidFill>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152400" y="1066800"/>
            <a:ext cx="8610600" cy="5562600"/>
          </a:xfrm>
        </p:spPr>
        <p:txBody>
          <a:bodyPr>
            <a:normAutofit/>
          </a:bodyPr>
          <a:lstStyle/>
          <a:p>
            <a:pPr algn="just" eaLnBrk="0" fontAlgn="base" hangingPunct="0">
              <a:spcAft>
                <a:spcPct val="0"/>
              </a:spcAft>
              <a:buFont typeface="Wingdings" pitchFamily="2" charset="2"/>
              <a:buChar char="Ø"/>
            </a:pPr>
            <a:r>
              <a:rPr lang="en-US" sz="2400" dirty="0">
                <a:latin typeface="Times New Roman" pitchFamily="18" charset="0"/>
                <a:cs typeface="Times New Roman" pitchFamily="18" charset="0"/>
              </a:rPr>
              <a:t>Any attempt to mitigate poverty will, therefore, have to be centered on a reinforcement of rights and opportunities arising from land and agriculture. This is particularly true for the poor, who are often legally marginalized. </a:t>
            </a:r>
          </a:p>
          <a:p>
            <a:pPr lvl="0" algn="just" eaLnBrk="0" fontAlgn="base" hangingPunct="0">
              <a:spcAft>
                <a:spcPct val="0"/>
              </a:spcAft>
              <a:buFont typeface="Wingdings" pitchFamily="2" charset="2"/>
              <a:buChar char="Ø"/>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many places, they have no access to tenure, income and inﬂuence, despite the fact that they carry most of the burden of everyday life and often have to sustain families by themselves. For the poor, a basic rights strategy, rather than a basic needs strategy, may help to overcome the constraints to self-organization. </a:t>
            </a:r>
          </a:p>
          <a:p>
            <a:pPr lvl="0" algn="just" eaLnBrk="0" fontAlgn="base" hangingPunct="0">
              <a:spcAft>
                <a:spcPct val="0"/>
              </a:spcAft>
              <a:buFont typeface="Wingdings" pitchFamily="2" charset="2"/>
              <a:buChar char="Ø"/>
            </a:pPr>
            <a:r>
              <a:rPr lang="en-US" sz="2400" dirty="0">
                <a:latin typeface="Times New Roman" pitchFamily="18" charset="0"/>
                <a:cs typeface="Times New Roman" pitchFamily="18" charset="0"/>
              </a:rPr>
              <a:t>In the countryside, conﬂicts are often centered on rights to land, access to water, forests, undestroyed habitats, and confronting landowners. </a:t>
            </a:r>
          </a:p>
          <a:p>
            <a:pPr algn="just">
              <a:buFont typeface="Wingdings" pitchFamily="2" charset="2"/>
              <a:buChar char="Ø"/>
            </a:pPr>
            <a:endParaRPr lang="en-US" sz="2800" dirty="0">
              <a:latin typeface="Times New Roman" pitchFamily="18" charset="0"/>
              <a:cs typeface="Times New Roman" pitchFamily="18" charset="0"/>
            </a:endParaRPr>
          </a:p>
          <a:p>
            <a:pPr lvl="0" algn="just" eaLnBrk="0" fontAlgn="base" hangingPunct="0">
              <a:spcAft>
                <a:spcPct val="0"/>
              </a:spcAft>
              <a:buFont typeface="Wingdings" pitchFamily="2" charset="2"/>
              <a:buChar char="Ø"/>
            </a:pP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546566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600"/>
              </a:spcAft>
            </a:pPr>
            <a:r>
              <a:rPr lang="en-GB" dirty="0" smtClean="0">
                <a:latin typeface="Times New Roman"/>
                <a:ea typeface="Calibri"/>
                <a:cs typeface="Times New Roman"/>
              </a:rPr>
              <a:t/>
            </a:r>
            <a:br>
              <a:rPr lang="en-GB" dirty="0" smtClean="0">
                <a:latin typeface="Times New Roman"/>
                <a:ea typeface="Calibri"/>
                <a:cs typeface="Times New Roman"/>
              </a:rPr>
            </a:br>
            <a:r>
              <a:rPr lang="en-GB" sz="3600" dirty="0" smtClean="0">
                <a:solidFill>
                  <a:schemeClr val="accent5"/>
                </a:solidFill>
                <a:latin typeface="Times New Roman" pitchFamily="18" charset="0"/>
                <a:ea typeface="Calibri"/>
                <a:cs typeface="Times New Roman" pitchFamily="18" charset="0"/>
              </a:rPr>
              <a:t>Chapter Three </a:t>
            </a:r>
            <a:r>
              <a:rPr lang="en-GB" sz="3600" dirty="0">
                <a:solidFill>
                  <a:schemeClr val="accent5"/>
                </a:solidFill>
                <a:latin typeface="Times New Roman" pitchFamily="18" charset="0"/>
                <a:ea typeface="Calibri"/>
                <a:cs typeface="Times New Roman" pitchFamily="18" charset="0"/>
              </a:rPr>
              <a:t/>
            </a:r>
            <a:br>
              <a:rPr lang="en-GB" sz="3600" dirty="0">
                <a:solidFill>
                  <a:schemeClr val="accent5"/>
                </a:solidFill>
                <a:latin typeface="Times New Roman" pitchFamily="18" charset="0"/>
                <a:ea typeface="Calibri"/>
                <a:cs typeface="Times New Roman" pitchFamily="18" charset="0"/>
              </a:rPr>
            </a:br>
            <a:r>
              <a:rPr lang="en-GB" sz="3600" dirty="0" smtClean="0">
                <a:solidFill>
                  <a:schemeClr val="accent5"/>
                </a:solidFill>
                <a:latin typeface="Times New Roman" pitchFamily="18" charset="0"/>
                <a:ea typeface="Calibri"/>
                <a:cs typeface="Times New Roman" pitchFamily="18" charset="0"/>
              </a:rPr>
              <a:t> </a:t>
            </a:r>
            <a:r>
              <a:rPr lang="en-GB" sz="3600" dirty="0">
                <a:solidFill>
                  <a:schemeClr val="accent5"/>
                </a:solidFill>
                <a:latin typeface="Times New Roman" pitchFamily="18" charset="0"/>
                <a:ea typeface="Calibri"/>
                <a:cs typeface="Times New Roman" pitchFamily="18" charset="0"/>
              </a:rPr>
              <a:t>Land Tenure and Food Security</a:t>
            </a:r>
            <a:r>
              <a:rPr lang="en-US" sz="4000" dirty="0">
                <a:solidFill>
                  <a:schemeClr val="accent5"/>
                </a:solidFill>
                <a:ea typeface="Calibri"/>
                <a:cs typeface="Times New Roman"/>
              </a:rPr>
              <a:t/>
            </a:r>
            <a:br>
              <a:rPr lang="en-US" sz="4000" dirty="0">
                <a:solidFill>
                  <a:schemeClr val="accent5"/>
                </a:solidFill>
                <a:ea typeface="Calibri"/>
                <a:cs typeface="Times New Roman"/>
              </a:rPr>
            </a:br>
            <a:endParaRPr lang="en-US" dirty="0">
              <a:solidFill>
                <a:schemeClr val="accent5"/>
              </a:solidFill>
            </a:endParaRPr>
          </a:p>
        </p:txBody>
      </p:sp>
      <p:sp>
        <p:nvSpPr>
          <p:cNvPr id="3" name="Content Placeholder 2"/>
          <p:cNvSpPr>
            <a:spLocks noGrp="1"/>
          </p:cNvSpPr>
          <p:nvPr>
            <p:ph idx="1"/>
          </p:nvPr>
        </p:nvSpPr>
        <p:spPr/>
        <p:txBody>
          <a:bodyPr/>
          <a:lstStyle/>
          <a:p>
            <a:pPr marL="581025" marR="0" indent="-457200" algn="just">
              <a:lnSpc>
                <a:spcPct val="115000"/>
              </a:lnSpc>
              <a:spcBef>
                <a:spcPts val="0"/>
              </a:spcBef>
              <a:spcAft>
                <a:spcPts val="600"/>
              </a:spcAft>
              <a:buFont typeface="Wingdings" pitchFamily="2" charset="2"/>
              <a:buChar char="Ø"/>
            </a:pPr>
            <a:r>
              <a:rPr lang="en-GB" sz="2400" dirty="0" smtClean="0">
                <a:latin typeface="Times New Roman"/>
                <a:ea typeface="Calibri"/>
                <a:cs typeface="Times New Roman"/>
              </a:rPr>
              <a:t> </a:t>
            </a:r>
            <a:r>
              <a:rPr lang="en-GB" sz="2400" dirty="0">
                <a:latin typeface="Times New Roman"/>
                <a:ea typeface="Calibri"/>
                <a:cs typeface="Times New Roman"/>
              </a:rPr>
              <a:t>Land Tenure, Agriculture and Food Security</a:t>
            </a:r>
            <a:endParaRPr lang="en-US" sz="2400" dirty="0">
              <a:ea typeface="Calibri"/>
              <a:cs typeface="Times New Roman"/>
            </a:endParaRPr>
          </a:p>
          <a:p>
            <a:pPr marL="581025" marR="0" indent="-457200" algn="just">
              <a:lnSpc>
                <a:spcPct val="115000"/>
              </a:lnSpc>
              <a:spcBef>
                <a:spcPts val="0"/>
              </a:spcBef>
              <a:spcAft>
                <a:spcPts val="600"/>
              </a:spcAft>
              <a:buFont typeface="Wingdings" pitchFamily="2" charset="2"/>
              <a:buChar char="Ø"/>
            </a:pPr>
            <a:r>
              <a:rPr lang="en-GB" sz="2400" dirty="0" smtClean="0">
                <a:latin typeface="Times New Roman"/>
                <a:ea typeface="Calibri"/>
                <a:cs typeface="Times New Roman"/>
              </a:rPr>
              <a:t> </a:t>
            </a:r>
            <a:r>
              <a:rPr lang="en-GB" sz="2400" dirty="0">
                <a:latin typeface="Times New Roman"/>
                <a:ea typeface="Calibri"/>
                <a:cs typeface="Times New Roman"/>
              </a:rPr>
              <a:t>Land Tenure and Land Use</a:t>
            </a:r>
            <a:endParaRPr lang="en-US" sz="2400" dirty="0">
              <a:ea typeface="Calibri"/>
              <a:cs typeface="Times New Roman"/>
            </a:endParaRPr>
          </a:p>
          <a:p>
            <a:pPr marL="1334135" lvl="1" indent="-630555" algn="just">
              <a:lnSpc>
                <a:spcPct val="115000"/>
              </a:lnSpc>
              <a:spcBef>
                <a:spcPts val="0"/>
              </a:spcBef>
              <a:spcAft>
                <a:spcPts val="600"/>
              </a:spcAft>
            </a:pPr>
            <a:r>
              <a:rPr lang="en-GB" sz="2400" dirty="0" smtClean="0">
                <a:latin typeface="Times New Roman"/>
                <a:ea typeface="Calibri"/>
                <a:cs typeface="Times New Roman"/>
              </a:rPr>
              <a:t>Agriculture</a:t>
            </a:r>
            <a:endParaRPr lang="en-US" sz="2400" dirty="0">
              <a:ea typeface="Calibri"/>
              <a:cs typeface="Times New Roman"/>
            </a:endParaRPr>
          </a:p>
          <a:p>
            <a:pPr marL="1334135" lvl="1" indent="-630555" algn="just">
              <a:lnSpc>
                <a:spcPct val="115000"/>
              </a:lnSpc>
              <a:spcBef>
                <a:spcPts val="0"/>
              </a:spcBef>
              <a:spcAft>
                <a:spcPts val="600"/>
              </a:spcAft>
            </a:pPr>
            <a:r>
              <a:rPr lang="en-GB" sz="2400" dirty="0" smtClean="0">
                <a:latin typeface="Times New Roman"/>
                <a:ea typeface="Calibri"/>
                <a:cs typeface="Times New Roman"/>
              </a:rPr>
              <a:t>Protected </a:t>
            </a:r>
            <a:r>
              <a:rPr lang="en-GB" sz="2400" dirty="0">
                <a:latin typeface="Times New Roman"/>
                <a:ea typeface="Calibri"/>
                <a:cs typeface="Times New Roman"/>
              </a:rPr>
              <a:t>Areas</a:t>
            </a:r>
            <a:endParaRPr lang="en-US" sz="2400" dirty="0">
              <a:ea typeface="Calibri"/>
              <a:cs typeface="Times New Roman"/>
            </a:endParaRPr>
          </a:p>
          <a:p>
            <a:pPr marL="1334135" lvl="1" indent="-630555" algn="just">
              <a:lnSpc>
                <a:spcPct val="115000"/>
              </a:lnSpc>
              <a:spcBef>
                <a:spcPts val="0"/>
              </a:spcBef>
              <a:spcAft>
                <a:spcPts val="600"/>
              </a:spcAft>
            </a:pPr>
            <a:r>
              <a:rPr lang="en-GB" sz="2400" dirty="0" smtClean="0">
                <a:latin typeface="Times New Roman"/>
                <a:ea typeface="Calibri"/>
                <a:cs typeface="Times New Roman"/>
              </a:rPr>
              <a:t>Pastoralism </a:t>
            </a:r>
            <a:endParaRPr lang="en-US" sz="2400" dirty="0">
              <a:ea typeface="Calibri"/>
              <a:cs typeface="Times New Roman"/>
            </a:endParaRPr>
          </a:p>
          <a:p>
            <a:pPr marL="1334135" lvl="1" indent="-630555" algn="just">
              <a:lnSpc>
                <a:spcPct val="115000"/>
              </a:lnSpc>
              <a:spcBef>
                <a:spcPts val="0"/>
              </a:spcBef>
              <a:spcAft>
                <a:spcPts val="600"/>
              </a:spcAft>
            </a:pPr>
            <a:r>
              <a:rPr lang="en-GB" sz="2400" dirty="0" smtClean="0">
                <a:latin typeface="Times New Roman"/>
                <a:ea typeface="Calibri"/>
                <a:cs typeface="Times New Roman"/>
              </a:rPr>
              <a:t>Land-Use </a:t>
            </a:r>
            <a:r>
              <a:rPr lang="en-GB" sz="2400" dirty="0">
                <a:latin typeface="Times New Roman"/>
                <a:ea typeface="Calibri"/>
                <a:cs typeface="Times New Roman"/>
              </a:rPr>
              <a:t>Regulations</a:t>
            </a:r>
            <a:endParaRPr lang="en-US" sz="2400" dirty="0">
              <a:ea typeface="Calibri"/>
              <a:cs typeface="Times New Roman"/>
            </a:endParaRPr>
          </a:p>
          <a:p>
            <a:endParaRPr lang="en-US" dirty="0"/>
          </a:p>
        </p:txBody>
      </p:sp>
    </p:spTree>
    <p:extLst>
      <p:ext uri="{BB962C8B-B14F-4D97-AF65-F5344CB8AC3E}">
        <p14:creationId xmlns:p14="http://schemas.microsoft.com/office/powerpoint/2010/main" val="3481409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6324600" cy="6397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486400"/>
          </a:xfrm>
        </p:spPr>
        <p:txBody>
          <a:bodyPr>
            <a:normAutofit/>
          </a:bodyPr>
          <a:lstStyle/>
          <a:p>
            <a:pPr lvl="0"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Eradicating hunger requires increasing the access to food of a person or family. The extent to which individuals and families are able to be food secure depends in large part on the opportunities they have to increase their access to assets such as land, as well as access to markets and other economic opportunities.</a:t>
            </a:r>
          </a:p>
          <a:p>
            <a:pPr lvl="0"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Land tenure is important in rural development interventions which place an emphasis on building people’s endowments of assets so they can enjoy sustainable livelihoods</a:t>
            </a:r>
            <a:r>
              <a:rPr lang="en-US" sz="2400" dirty="0" smtClean="0">
                <a:solidFill>
                  <a:srgbClr val="4F271C">
                    <a:shade val="30000"/>
                    <a:satMod val="150000"/>
                  </a:srgbClr>
                </a:solidFill>
                <a:latin typeface="Times New Roman" pitchFamily="18" charset="0"/>
                <a:cs typeface="Times New Roman" pitchFamily="18" charset="0"/>
              </a:rPr>
              <a:t>.</a:t>
            </a:r>
          </a:p>
          <a:p>
            <a:pPr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It is </a:t>
            </a:r>
            <a:r>
              <a:rPr lang="en-US" sz="2400" dirty="0">
                <a:solidFill>
                  <a:srgbClr val="4F271C">
                    <a:shade val="30000"/>
                    <a:satMod val="150000"/>
                  </a:srgbClr>
                </a:solidFill>
                <a:latin typeface="Times New Roman" pitchFamily="18" charset="0"/>
                <a:cs typeface="Times New Roman" pitchFamily="18" charset="0"/>
              </a:rPr>
              <a:t>also important in rural development interventions that use </a:t>
            </a:r>
            <a:r>
              <a:rPr lang="en-US" sz="2400" dirty="0" smtClean="0">
                <a:solidFill>
                  <a:srgbClr val="4F271C">
                    <a:shade val="30000"/>
                    <a:satMod val="150000"/>
                  </a:srgbClr>
                </a:solidFill>
                <a:latin typeface="Times New Roman" pitchFamily="18" charset="0"/>
                <a:cs typeface="Times New Roman" pitchFamily="18" charset="0"/>
              </a:rPr>
              <a:t>a rights-based </a:t>
            </a:r>
            <a:r>
              <a:rPr lang="en-US" sz="2400" dirty="0">
                <a:solidFill>
                  <a:srgbClr val="4F271C">
                    <a:shade val="30000"/>
                    <a:satMod val="150000"/>
                  </a:srgbClr>
                </a:solidFill>
                <a:latin typeface="Times New Roman" pitchFamily="18" charset="0"/>
                <a:cs typeface="Times New Roman" pitchFamily="18" charset="0"/>
              </a:rPr>
              <a:t>approach to programming. Such programming should </a:t>
            </a:r>
            <a:r>
              <a:rPr lang="en-US" sz="2400" dirty="0" smtClean="0">
                <a:solidFill>
                  <a:srgbClr val="4F271C">
                    <a:shade val="30000"/>
                    <a:satMod val="150000"/>
                  </a:srgbClr>
                </a:solidFill>
                <a:latin typeface="Times New Roman" pitchFamily="18" charset="0"/>
                <a:cs typeface="Times New Roman" pitchFamily="18" charset="0"/>
              </a:rPr>
              <a:t>ensure that </a:t>
            </a:r>
            <a:r>
              <a:rPr lang="en-US" sz="2400" dirty="0">
                <a:solidFill>
                  <a:srgbClr val="4F271C">
                    <a:shade val="30000"/>
                    <a:satMod val="150000"/>
                  </a:srgbClr>
                </a:solidFill>
                <a:latin typeface="Times New Roman" pitchFamily="18" charset="0"/>
                <a:cs typeface="Times New Roman" pitchFamily="18" charset="0"/>
              </a:rPr>
              <a:t>causes which prevent people from enjoying their rights are </a:t>
            </a:r>
            <a:r>
              <a:rPr lang="en-US" sz="2400" dirty="0" smtClean="0">
                <a:solidFill>
                  <a:srgbClr val="4F271C">
                    <a:shade val="30000"/>
                    <a:satMod val="150000"/>
                  </a:srgbClr>
                </a:solidFill>
                <a:latin typeface="Times New Roman" pitchFamily="18" charset="0"/>
                <a:cs typeface="Times New Roman" pitchFamily="18" charset="0"/>
              </a:rPr>
              <a:t>eliminated or </a:t>
            </a:r>
            <a:r>
              <a:rPr lang="en-US" sz="2400" dirty="0">
                <a:solidFill>
                  <a:srgbClr val="4F271C">
                    <a:shade val="30000"/>
                    <a:satMod val="150000"/>
                  </a:srgbClr>
                </a:solidFill>
                <a:latin typeface="Times New Roman" pitchFamily="18" charset="0"/>
                <a:cs typeface="Times New Roman" pitchFamily="18" charset="0"/>
              </a:rPr>
              <a:t>reduced</a:t>
            </a:r>
          </a:p>
          <a:p>
            <a:pPr marL="0" indent="0">
              <a:buNone/>
            </a:pPr>
            <a:endParaRPr lang="en-US" dirty="0"/>
          </a:p>
        </p:txBody>
      </p:sp>
    </p:spTree>
    <p:extLst>
      <p:ext uri="{BB962C8B-B14F-4D97-AF65-F5344CB8AC3E}">
        <p14:creationId xmlns:p14="http://schemas.microsoft.com/office/powerpoint/2010/main" val="22499430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GB" sz="3200" dirty="0" smtClean="0">
                <a:solidFill>
                  <a:srgbClr val="FF0000"/>
                </a:solidFill>
                <a:latin typeface="Times New Roman"/>
                <a:ea typeface="Calibri"/>
                <a:cs typeface="Times New Roman"/>
              </a:rPr>
              <a:t>3.1 Land </a:t>
            </a:r>
            <a:r>
              <a:rPr lang="en-GB" sz="3200" dirty="0">
                <a:solidFill>
                  <a:srgbClr val="FF0000"/>
                </a:solidFill>
                <a:latin typeface="Times New Roman"/>
                <a:ea typeface="Calibri"/>
                <a:cs typeface="Times New Roman"/>
              </a:rPr>
              <a:t>Tenure, Agriculture and Food Security</a:t>
            </a:r>
            <a:endParaRPr lang="en-US" dirty="0">
              <a:solidFill>
                <a:srgbClr val="FF0000"/>
              </a:solidFill>
            </a:endParaRPr>
          </a:p>
        </p:txBody>
      </p:sp>
      <p:sp>
        <p:nvSpPr>
          <p:cNvPr id="3" name="Content Placeholder 2"/>
          <p:cNvSpPr>
            <a:spLocks noGrp="1"/>
          </p:cNvSpPr>
          <p:nvPr>
            <p:ph idx="1"/>
          </p:nvPr>
        </p:nvSpPr>
        <p:spPr>
          <a:xfrm>
            <a:off x="152400" y="1143000"/>
            <a:ext cx="8686800" cy="5486400"/>
          </a:xfrm>
        </p:spPr>
        <p:txBody>
          <a:bodyPr/>
          <a:lstStyle/>
          <a:p>
            <a:pPr lvl="0" algn="just" eaLnBrk="0" fontAlgn="base" hangingPunct="0">
              <a:spcAft>
                <a:spcPct val="0"/>
              </a:spcAft>
              <a:buFont typeface="Wingdings" pitchFamily="2" charset="2"/>
              <a:buChar char="Ø"/>
            </a:pPr>
            <a:r>
              <a:rPr lang="zh-CN" altLang="en-US" sz="2400" dirty="0">
                <a:solidFill>
                  <a:srgbClr val="000000"/>
                </a:solidFill>
                <a:latin typeface="Times New Roman" pitchFamily="18" charset="0"/>
                <a:cs typeface="Times New Roman" pitchFamily="18" charset="0"/>
              </a:rPr>
              <a:t>The economies of most African countries largely depend on land-based activities, such as agriculture, mining and tourism.  Agriculture has direct linkages to food  security, while mining and tourism are indirectly linked to food security through their competing demands for land use and their potential to supply incomes for food consumption. </a:t>
            </a:r>
          </a:p>
          <a:p>
            <a:pPr lvl="0" algn="just" eaLnBrk="0" fontAlgn="base" hangingPunct="0">
              <a:spcAft>
                <a:spcPct val="0"/>
              </a:spcAft>
              <a:buFont typeface="Wingdings" pitchFamily="2" charset="2"/>
              <a:buChar char="Ø"/>
            </a:pPr>
            <a:r>
              <a:rPr lang="zh-CN" altLang="en-US" sz="2400" dirty="0">
                <a:solidFill>
                  <a:srgbClr val="000000"/>
                </a:solidFill>
                <a:latin typeface="Times New Roman" pitchFamily="18" charset="0"/>
                <a:cs typeface="Times New Roman" pitchFamily="18" charset="0"/>
              </a:rPr>
              <a:t>The impact of land tenure on food security and sustainable natural resource management is complex. Agriculture in Africa can be classiﬁed as bimodal - divided into smallholder and large-scale/estate agriculture. </a:t>
            </a:r>
          </a:p>
          <a:p>
            <a:pPr lvl="0" algn="just" eaLnBrk="0" fontAlgn="base" hangingPunct="0">
              <a:spcAft>
                <a:spcPct val="0"/>
              </a:spcAft>
              <a:buFont typeface="Wingdings" pitchFamily="2" charset="2"/>
              <a:buChar char="Ø"/>
            </a:pPr>
            <a:r>
              <a:rPr lang="zh-CN" altLang="en-US" sz="2400" dirty="0">
                <a:solidFill>
                  <a:srgbClr val="000000"/>
                </a:solidFill>
                <a:latin typeface="Times New Roman" pitchFamily="18" charset="0"/>
                <a:cs typeface="Times New Roman" pitchFamily="18" charset="0"/>
              </a:rPr>
              <a:t>The underdeveloped state of smallholder agriculture in most African countries has largely been shaped by economic policies which disfavour them but promote the larger farmers. </a:t>
            </a:r>
          </a:p>
          <a:p>
            <a:endParaRPr lang="en-US" dirty="0"/>
          </a:p>
        </p:txBody>
      </p:sp>
    </p:spTree>
    <p:extLst>
      <p:ext uri="{BB962C8B-B14F-4D97-AF65-F5344CB8AC3E}">
        <p14:creationId xmlns:p14="http://schemas.microsoft.com/office/powerpoint/2010/main" val="3217653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534400" cy="5486400"/>
          </a:xfrm>
        </p:spPr>
        <p:txBody>
          <a:bodyPr>
            <a:normAutofit/>
          </a:bodyPr>
          <a:lstStyle/>
          <a:p>
            <a:pPr algn="just">
              <a:buFont typeface="Wingdings" pitchFamily="2" charset="2"/>
              <a:buChar char="Ø"/>
            </a:pPr>
            <a:r>
              <a:rPr lang="en-US" sz="2400" dirty="0">
                <a:latin typeface="Times New Roman" pitchFamily="18" charset="0"/>
                <a:cs typeface="Times New Roman" pitchFamily="18" charset="0"/>
              </a:rPr>
              <a:t>In Ethiopia about 12 million farm households are operating on small land holdings ranging from less than half a hectare to more than three ha. Many millions in rural  areas are  landless demanding for access to land.</a:t>
            </a:r>
          </a:p>
          <a:p>
            <a:pPr algn="just">
              <a:buFont typeface="Wingdings" pitchFamily="2" charset="2"/>
              <a:buChar char="Ø"/>
            </a:pPr>
            <a:r>
              <a:rPr lang="en-US" sz="2400" dirty="0">
                <a:latin typeface="Times New Roman" pitchFamily="18" charset="0"/>
                <a:cs typeface="Times New Roman" pitchFamily="18" charset="0"/>
              </a:rPr>
              <a:t>In Zimbabwe, over 1.2 million smallholders in communal lands had access to only 50% of agricultural land while 13,335 large and medium commercial farms controlled 37.3% of the best agricultural land.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situation in South Africa was even more acute as smallholders held 13% of the land area, with about 67,000 commercial farmers owning 86% the country’s agricultural land (IFAD, 1999).</a:t>
            </a:r>
          </a:p>
          <a:p>
            <a:endParaRPr lang="en-US" dirty="0"/>
          </a:p>
        </p:txBody>
      </p:sp>
    </p:spTree>
    <p:extLst>
      <p:ext uri="{BB962C8B-B14F-4D97-AF65-F5344CB8AC3E}">
        <p14:creationId xmlns:p14="http://schemas.microsoft.com/office/powerpoint/2010/main" val="27531164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143000"/>
            <a:ext cx="8610600" cy="5410200"/>
          </a:xfrm>
        </p:spPr>
        <p:txBody>
          <a:bodyPr>
            <a:normAutofit fontScale="85000" lnSpcReduction="10000"/>
          </a:bodyPr>
          <a:lstStyle/>
          <a:p>
            <a:pPr algn="just">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relative decline of agricultural production for domestic food and industrial requirements, </a:t>
            </a:r>
            <a:r>
              <a:rPr lang="en-US" sz="2800" dirty="0" err="1">
                <a:latin typeface="Times New Roman" pitchFamily="18" charset="0"/>
                <a:cs typeface="Times New Roman" pitchFamily="18" charset="0"/>
              </a:rPr>
              <a:t>vis</a:t>
            </a:r>
            <a:r>
              <a:rPr lang="en-US" sz="2800" dirty="0">
                <a:latin typeface="Times New Roman" pitchFamily="18" charset="0"/>
                <a:cs typeface="Times New Roman" pitchFamily="18" charset="0"/>
              </a:rPr>
              <a:t>-a-</a:t>
            </a:r>
            <a:r>
              <a:rPr lang="en-US" sz="2800" dirty="0" err="1">
                <a:latin typeface="Times New Roman" pitchFamily="18" charset="0"/>
                <a:cs typeface="Times New Roman" pitchFamily="18" charset="0"/>
              </a:rPr>
              <a:t>vis</a:t>
            </a:r>
            <a:r>
              <a:rPr lang="en-US" sz="2800" dirty="0">
                <a:latin typeface="Times New Roman" pitchFamily="18" charset="0"/>
                <a:cs typeface="Times New Roman" pitchFamily="18" charset="0"/>
              </a:rPr>
              <a:t> the growing needs in relation to demographic changes through population growth and urban relocation of vast segments, is a major concern in Africa.</a:t>
            </a:r>
          </a:p>
          <a:p>
            <a:pPr algn="just">
              <a:buFont typeface="Wingdings" pitchFamily="2" charset="2"/>
              <a:buChar char="Ø"/>
            </a:pPr>
            <a:r>
              <a:rPr lang="en-US" sz="2800" dirty="0">
                <a:latin typeface="Times New Roman" pitchFamily="18" charset="0"/>
                <a:cs typeface="Times New Roman" pitchFamily="18" charset="0"/>
              </a:rPr>
              <a:t>There has been increased food insecurity and impoverishment because of the increasing cost of food for the majority of the poor and the concentration of consumption among the relatively wealthier and better endowed countries, regions and social groups with access to land and incomes in and outside agriculture. </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poor, with access to small plots of over utilized and degraded land, cannot feed themselves, yet most of the best agricultural land is used for the production of export crops, with little of the produce ﬁnding its way into the local market and even less to local communities who largely have to depend on nature. </a:t>
            </a:r>
          </a:p>
          <a:p>
            <a:endParaRPr lang="en-US" dirty="0"/>
          </a:p>
        </p:txBody>
      </p:sp>
    </p:spTree>
    <p:extLst>
      <p:ext uri="{BB962C8B-B14F-4D97-AF65-F5344CB8AC3E}">
        <p14:creationId xmlns:p14="http://schemas.microsoft.com/office/powerpoint/2010/main" val="33518528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562600"/>
          </a:xfrm>
        </p:spPr>
        <p:txBody>
          <a:bodyPr>
            <a:normAutofit fontScale="85000" lnSpcReduction="20000"/>
          </a:bodyPr>
          <a:lstStyle/>
          <a:p>
            <a:pPr algn="just">
              <a:buFont typeface="Wingdings" pitchFamily="2" charset="2"/>
              <a:buChar char="Ø"/>
            </a:pPr>
            <a:r>
              <a:rPr lang="en-US" sz="3100" dirty="0">
                <a:latin typeface="Times New Roman" pitchFamily="18" charset="0"/>
                <a:cs typeface="Times New Roman" pitchFamily="18" charset="0"/>
              </a:rPr>
              <a:t>Africa became a net food importer in the late 1960s partly because of the </a:t>
            </a:r>
            <a:r>
              <a:rPr lang="en-US" sz="3100" dirty="0" err="1">
                <a:latin typeface="Times New Roman" pitchFamily="18" charset="0"/>
                <a:cs typeface="Times New Roman" pitchFamily="18" charset="0"/>
              </a:rPr>
              <a:t>Sahelian</a:t>
            </a:r>
            <a:r>
              <a:rPr lang="en-US" sz="3100" dirty="0">
                <a:latin typeface="Times New Roman" pitchFamily="18" charset="0"/>
                <a:cs typeface="Times New Roman" pitchFamily="18" charset="0"/>
              </a:rPr>
              <a:t> drought, rapid population growth,  declining crop yields and lack of appropriate policies to address these issues</a:t>
            </a:r>
            <a:r>
              <a:rPr lang="en-US" sz="3100" dirty="0" smtClean="0">
                <a:latin typeface="Times New Roman" pitchFamily="18" charset="0"/>
                <a:cs typeface="Times New Roman" pitchFamily="18" charset="0"/>
              </a:rPr>
              <a:t>. As </a:t>
            </a:r>
            <a:r>
              <a:rPr lang="en-US" sz="3100" dirty="0">
                <a:latin typeface="Times New Roman" pitchFamily="18" charset="0"/>
                <a:cs typeface="Times New Roman" pitchFamily="18" charset="0"/>
              </a:rPr>
              <a:t>a result, in 1985, sub-Saharan Africa imported 12 million </a:t>
            </a:r>
            <a:r>
              <a:rPr lang="en-US" sz="3100" dirty="0" err="1">
                <a:latin typeface="Times New Roman" pitchFamily="18" charset="0"/>
                <a:cs typeface="Times New Roman" pitchFamily="18" charset="0"/>
              </a:rPr>
              <a:t>tonnes</a:t>
            </a:r>
            <a:r>
              <a:rPr lang="en-US" sz="3100" dirty="0">
                <a:latin typeface="Times New Roman" pitchFamily="18" charset="0"/>
                <a:cs typeface="Times New Roman" pitchFamily="18" charset="0"/>
              </a:rPr>
              <a:t> of grain, predominantly wheat, rice and maize (USDA, 1986). </a:t>
            </a:r>
            <a:r>
              <a:rPr lang="en-US" sz="3100" dirty="0" smtClean="0">
                <a:latin typeface="Times New Roman" pitchFamily="18" charset="0"/>
                <a:cs typeface="Times New Roman" pitchFamily="18" charset="0"/>
              </a:rPr>
              <a:t>The </a:t>
            </a:r>
            <a:r>
              <a:rPr lang="en-US" sz="3100" dirty="0">
                <a:latin typeface="Times New Roman" pitchFamily="18" charset="0"/>
                <a:cs typeface="Times New Roman" pitchFamily="18" charset="0"/>
              </a:rPr>
              <a:t>situation has not improved at all in the 1990s as production has remained low in Africa. </a:t>
            </a:r>
          </a:p>
          <a:p>
            <a:pPr algn="just">
              <a:buFont typeface="Wingdings" pitchFamily="2" charset="2"/>
              <a:buChar char="Ø"/>
            </a:pPr>
            <a:r>
              <a:rPr lang="en-US" sz="3100" dirty="0" smtClean="0">
                <a:latin typeface="Times New Roman" pitchFamily="18" charset="0"/>
                <a:cs typeface="Times New Roman" pitchFamily="18" charset="0"/>
              </a:rPr>
              <a:t>The </a:t>
            </a:r>
            <a:r>
              <a:rPr lang="en-US" sz="3100" dirty="0">
                <a:latin typeface="Times New Roman" pitchFamily="18" charset="0"/>
                <a:cs typeface="Times New Roman" pitchFamily="18" charset="0"/>
              </a:rPr>
              <a:t>most signiﬁcant change in Africa’s food import situation has been the increasing importance of food aid. In the late 1960s, food aid accounted for 5% of total grain imports, increasing to 18% in the mid-1970s and 40% in 1983-1985 (</a:t>
            </a:r>
            <a:r>
              <a:rPr lang="en-US" sz="3100" dirty="0" err="1">
                <a:latin typeface="Times New Roman" pitchFamily="18" charset="0"/>
                <a:cs typeface="Times New Roman" pitchFamily="18" charset="0"/>
              </a:rPr>
              <a:t>Rukuni</a:t>
            </a:r>
            <a:r>
              <a:rPr lang="en-US" sz="3100" dirty="0">
                <a:latin typeface="Times New Roman" pitchFamily="18" charset="0"/>
                <a:cs typeface="Times New Roman" pitchFamily="18" charset="0"/>
              </a:rPr>
              <a:t> and </a:t>
            </a:r>
            <a:r>
              <a:rPr lang="en-US" sz="3100" dirty="0" err="1">
                <a:latin typeface="Times New Roman" pitchFamily="18" charset="0"/>
                <a:cs typeface="Times New Roman" pitchFamily="18" charset="0"/>
              </a:rPr>
              <a:t>Eicher</a:t>
            </a:r>
            <a:r>
              <a:rPr lang="en-US" sz="3100" dirty="0">
                <a:latin typeface="Times New Roman" pitchFamily="18" charset="0"/>
                <a:cs typeface="Times New Roman" pitchFamily="18" charset="0"/>
              </a:rPr>
              <a:t>, 1986). From 1980 to 1985, food aid increased </a:t>
            </a:r>
            <a:r>
              <a:rPr lang="en-US" sz="3100" dirty="0" smtClean="0">
                <a:latin typeface="Times New Roman" pitchFamily="18" charset="0"/>
                <a:cs typeface="Times New Roman" pitchFamily="18" charset="0"/>
              </a:rPr>
              <a:t>ﬁve fold </a:t>
            </a:r>
            <a:r>
              <a:rPr lang="en-US" sz="3100" dirty="0">
                <a:latin typeface="Times New Roman" pitchFamily="18" charset="0"/>
                <a:cs typeface="Times New Roman" pitchFamily="18" charset="0"/>
              </a:rPr>
              <a:t>(accounting for 7% of the 12 million tons of Africa’s food imports) while commercial food imports were stagnant. </a:t>
            </a:r>
          </a:p>
          <a:p>
            <a:endParaRPr lang="en-US" dirty="0"/>
          </a:p>
        </p:txBody>
      </p:sp>
    </p:spTree>
    <p:extLst>
      <p:ext uri="{BB962C8B-B14F-4D97-AF65-F5344CB8AC3E}">
        <p14:creationId xmlns:p14="http://schemas.microsoft.com/office/powerpoint/2010/main" val="288397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76200" y="1066800"/>
            <a:ext cx="8686800" cy="5410200"/>
          </a:xfrm>
        </p:spPr>
        <p:txBody>
          <a:bodyPr/>
          <a:lstStyle/>
          <a:p>
            <a:pPr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reasons for declining food production include: the overwhelming reliance on highly variable, erratic rainfall; frequent severe droughts; rising population pressure accompanied by declining farm size; falling soil productivity and land degradation; and the failure so far to tap the substantial irrigation potential. </a:t>
            </a:r>
            <a:endParaRPr lang="en-US" sz="2400" dirty="0" smtClean="0">
              <a:latin typeface="Times New Roman" pitchFamily="18" charset="0"/>
              <a:cs typeface="Times New Roman" pitchFamily="18" charset="0"/>
            </a:endParaRPr>
          </a:p>
          <a:p>
            <a:pPr lvl="0" algn="just">
              <a:buFont typeface="Wingdings" pitchFamily="2" charset="2"/>
              <a:buChar char="Ø"/>
            </a:pPr>
            <a:r>
              <a:rPr lang="en-US" altLang="zh-CN" sz="2400" dirty="0">
                <a:solidFill>
                  <a:srgbClr val="000000"/>
                </a:solidFill>
                <a:latin typeface="Times New Roman" pitchFamily="18" charset="0"/>
                <a:cs typeface="Times New Roman" pitchFamily="18" charset="0"/>
              </a:rPr>
              <a:t>In many parts of Africa including Ethiopia </a:t>
            </a:r>
            <a:r>
              <a:rPr lang="en-US" sz="2400" b="1" dirty="0">
                <a:solidFill>
                  <a:srgbClr val="FF00FF"/>
                </a:solidFill>
                <a:latin typeface="Times New Roman" pitchFamily="18" charset="0"/>
                <a:cs typeface="Times New Roman" pitchFamily="18" charset="0"/>
              </a:rPr>
              <a:t>the pastoral livestock sector remains a very important source of activity, incomes and export earnings.</a:t>
            </a:r>
            <a:r>
              <a:rPr lang="en-US" sz="2400" dirty="0">
                <a:solidFill>
                  <a:srgbClr val="000000"/>
                </a:solidFill>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5474317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686800" cy="5334000"/>
          </a:xfrm>
        </p:spPr>
        <p:txBody>
          <a:bodyPr>
            <a:noAutofit/>
          </a:bodyPr>
          <a:lstStyle/>
          <a:p>
            <a:pPr lvl="0" algn="just" eaLnBrk="0" fontAlgn="base" hangingPunct="0">
              <a:spcAft>
                <a:spcPct val="0"/>
              </a:spcAft>
              <a:buFont typeface="Wingdings" pitchFamily="2" charset="2"/>
              <a:buChar char="Ø"/>
            </a:pPr>
            <a:r>
              <a:rPr lang="en-US" sz="2000" dirty="0" smtClean="0">
                <a:solidFill>
                  <a:srgbClr val="000000"/>
                </a:solidFill>
                <a:latin typeface="Times New Roman" pitchFamily="18" charset="0"/>
                <a:cs typeface="Times New Roman" pitchFamily="18" charset="0"/>
              </a:rPr>
              <a:t>It </a:t>
            </a:r>
            <a:r>
              <a:rPr lang="en-US" sz="2000" dirty="0">
                <a:solidFill>
                  <a:srgbClr val="000000"/>
                </a:solidFill>
                <a:latin typeface="Times New Roman" pitchFamily="18" charset="0"/>
                <a:cs typeface="Times New Roman" pitchFamily="18" charset="0"/>
              </a:rPr>
              <a:t>is now recognized that the continued viability of the pastoral sector in these semi-arid grazing lands depends on herd mobility and assured access to dry season grazing reserves, since rainfall and associated forage resources are too highly variable for herds to remain in a single place all year round. However, some states currently do not recognize the use of land through grazing a productive form of land-use, and resist conferring rights to the user (IIED, 2000). </a:t>
            </a:r>
            <a:endParaRPr lang="en-US" sz="2000" dirty="0" smtClean="0">
              <a:solidFill>
                <a:srgbClr val="000000"/>
              </a:solidFill>
              <a:latin typeface="Times New Roman" pitchFamily="18" charset="0"/>
              <a:cs typeface="Times New Roman" pitchFamily="18" charset="0"/>
            </a:endParaRPr>
          </a:p>
          <a:p>
            <a:pPr lvl="0" algn="just" eaLnBrk="0" fontAlgn="base" hangingPunct="0">
              <a:spcAft>
                <a:spcPct val="0"/>
              </a:spcAft>
              <a:buFont typeface="Wingdings" pitchFamily="2" charset="2"/>
              <a:buChar char="Ø"/>
            </a:pPr>
            <a:r>
              <a:rPr lang="en-US" sz="2000" dirty="0">
                <a:solidFill>
                  <a:srgbClr val="000000"/>
                </a:solidFill>
                <a:latin typeface="Times New Roman" pitchFamily="18" charset="0"/>
                <a:cs typeface="Times New Roman" pitchFamily="18" charset="0"/>
              </a:rPr>
              <a:t>Agricultural development, in which better productive land and resources are provided </a:t>
            </a:r>
            <a:r>
              <a:rPr lang="en-US" sz="2000" dirty="0" smtClean="0">
                <a:solidFill>
                  <a:srgbClr val="000000"/>
                </a:solidFill>
                <a:latin typeface="Times New Roman" pitchFamily="18" charset="0"/>
                <a:cs typeface="Times New Roman" pitchFamily="18" charset="0"/>
              </a:rPr>
              <a:t>to </a:t>
            </a:r>
            <a:r>
              <a:rPr lang="en-US" sz="2000" dirty="0">
                <a:solidFill>
                  <a:srgbClr val="000000"/>
                </a:solidFill>
                <a:latin typeface="Times New Roman" pitchFamily="18" charset="0"/>
                <a:cs typeface="Times New Roman" pitchFamily="18" charset="0"/>
              </a:rPr>
              <a:t>the poor, is key to poverty reduction, but both internal and external factors have </a:t>
            </a:r>
            <a:r>
              <a:rPr lang="en-US" sz="2000" dirty="0" smtClean="0">
                <a:solidFill>
                  <a:srgbClr val="000000"/>
                </a:solidFill>
                <a:latin typeface="Times New Roman" pitchFamily="18" charset="0"/>
                <a:cs typeface="Times New Roman" pitchFamily="18" charset="0"/>
              </a:rPr>
              <a:t>constrained </a:t>
            </a:r>
            <a:r>
              <a:rPr lang="en-US" sz="2000" dirty="0">
                <a:solidFill>
                  <a:srgbClr val="000000"/>
                </a:solidFill>
                <a:latin typeface="Times New Roman" pitchFamily="18" charset="0"/>
                <a:cs typeface="Times New Roman" pitchFamily="18" charset="0"/>
              </a:rPr>
              <a:t>development in the agriculture sector.</a:t>
            </a:r>
          </a:p>
          <a:p>
            <a:pPr lvl="0" algn="just" eaLnBrk="0" fontAlgn="base" hangingPunct="0">
              <a:spcAft>
                <a:spcPct val="0"/>
              </a:spcAft>
              <a:buFont typeface="Wingdings" pitchFamily="2" charset="2"/>
              <a:buChar char="Ø"/>
            </a:pPr>
            <a:r>
              <a:rPr lang="en-US" sz="2000" dirty="0">
                <a:solidFill>
                  <a:srgbClr val="3333FF"/>
                </a:solidFill>
                <a:latin typeface="Times New Roman" pitchFamily="18" charset="0"/>
                <a:cs typeface="Times New Roman" pitchFamily="18" charset="0"/>
              </a:rPr>
              <a:t>Acknowledgement of pastoral grazing as a valid form of land use,</a:t>
            </a:r>
            <a:r>
              <a:rPr lang="en-US" sz="2000" dirty="0">
                <a:solidFill>
                  <a:srgbClr val="000000"/>
                </a:solidFill>
                <a:latin typeface="Times New Roman" pitchFamily="18" charset="0"/>
                <a:cs typeface="Times New Roman" pitchFamily="18" charset="0"/>
              </a:rPr>
              <a:t> which confers rights to users, would increase the security felt by herders over the resources on which they depend, and would prevent the conversion of grazing areas into agricultural lands, especially where such land is not really arable anyway, as is the case in the Sahel and the horn of Africa. </a:t>
            </a:r>
          </a:p>
          <a:p>
            <a:pPr algn="just">
              <a:buFont typeface="Wingdings" pitchFamily="2" charset="2"/>
              <a:buChar char="Ø"/>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677516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3.2 Land </a:t>
            </a:r>
            <a:r>
              <a:rPr lang="en-US" sz="3200" dirty="0">
                <a:latin typeface="Times New Roman" pitchFamily="18" charset="0"/>
                <a:cs typeface="Times New Roman" pitchFamily="18" charset="0"/>
              </a:rPr>
              <a:t>Tenure and Land Use in Africa</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534400" cy="5486400"/>
          </a:xfrm>
        </p:spPr>
        <p:txBody>
          <a:bodyPr>
            <a:normAutofit fontScale="55000" lnSpcReduction="20000"/>
          </a:bodyPr>
          <a:lstStyle/>
          <a:p>
            <a:pPr algn="just">
              <a:buFont typeface="Wingdings" pitchFamily="2" charset="2"/>
              <a:buChar char="Ø"/>
            </a:pPr>
            <a:r>
              <a:rPr lang="en-US" sz="3800" dirty="0" smtClean="0">
                <a:latin typeface="Times New Roman" pitchFamily="18" charset="0"/>
                <a:cs typeface="Times New Roman" pitchFamily="18" charset="0"/>
              </a:rPr>
              <a:t>Land </a:t>
            </a:r>
            <a:r>
              <a:rPr lang="en-US" sz="3800" dirty="0">
                <a:latin typeface="Times New Roman" pitchFamily="18" charset="0"/>
                <a:cs typeface="Times New Roman" pitchFamily="18" charset="0"/>
              </a:rPr>
              <a:t>Tenure and Land Use in Africa</a:t>
            </a:r>
            <a:br>
              <a:rPr lang="en-US" sz="3800" dirty="0">
                <a:latin typeface="Times New Roman" pitchFamily="18" charset="0"/>
                <a:cs typeface="Times New Roman" pitchFamily="18" charset="0"/>
              </a:rPr>
            </a:br>
            <a:r>
              <a:rPr lang="en-US" sz="3800" dirty="0" smtClean="0">
                <a:latin typeface="Times New Roman" pitchFamily="18" charset="0"/>
                <a:cs typeface="Times New Roman" pitchFamily="18" charset="0"/>
              </a:rPr>
              <a:t>is </a:t>
            </a:r>
            <a:r>
              <a:rPr lang="en-US" sz="3800" dirty="0">
                <a:latin typeface="Times New Roman" pitchFamily="18" charset="0"/>
                <a:cs typeface="Times New Roman" pitchFamily="18" charset="0"/>
              </a:rPr>
              <a:t>the second largest region in the world, accounting for 20% of the world’s land mass (2, 963, 313,000 hectares). </a:t>
            </a:r>
            <a:endParaRPr lang="en-US" sz="3800" dirty="0" smtClean="0">
              <a:latin typeface="Times New Roman" pitchFamily="18" charset="0"/>
              <a:cs typeface="Times New Roman" pitchFamily="18" charset="0"/>
            </a:endParaRPr>
          </a:p>
          <a:p>
            <a:pPr algn="just">
              <a:buFont typeface="Wingdings" pitchFamily="2" charset="2"/>
              <a:buChar char="Ø"/>
            </a:pPr>
            <a:r>
              <a:rPr lang="en-US" sz="3800" dirty="0" smtClean="0">
                <a:latin typeface="Times New Roman" pitchFamily="18" charset="0"/>
                <a:cs typeface="Times New Roman" pitchFamily="18" charset="0"/>
              </a:rPr>
              <a:t>About </a:t>
            </a:r>
            <a:r>
              <a:rPr lang="en-US" sz="3800" dirty="0">
                <a:latin typeface="Times New Roman" pitchFamily="18" charset="0"/>
                <a:cs typeface="Times New Roman" pitchFamily="18" charset="0"/>
              </a:rPr>
              <a:t>66% of Africa is </a:t>
            </a:r>
            <a:r>
              <a:rPr lang="en-US" sz="3800" dirty="0" smtClean="0">
                <a:latin typeface="Times New Roman" pitchFamily="18" charset="0"/>
                <a:cs typeface="Times New Roman" pitchFamily="18" charset="0"/>
              </a:rPr>
              <a:t>classiﬁed </a:t>
            </a:r>
            <a:r>
              <a:rPr lang="en-US" sz="3800" dirty="0">
                <a:latin typeface="Times New Roman" pitchFamily="18" charset="0"/>
                <a:cs typeface="Times New Roman" pitchFamily="18" charset="0"/>
              </a:rPr>
              <a:t>as arid or semi-arid, and the region experiences extreme variability in rainfall. Approximately 22% of Africa’s land area is under forest (650 million hectares), 43% is </a:t>
            </a:r>
            <a:r>
              <a:rPr lang="en-US" sz="3800" dirty="0" smtClean="0">
                <a:latin typeface="Times New Roman" pitchFamily="18" charset="0"/>
                <a:cs typeface="Times New Roman" pitchFamily="18" charset="0"/>
              </a:rPr>
              <a:t>classiﬁed </a:t>
            </a:r>
            <a:r>
              <a:rPr lang="en-US" sz="3800" dirty="0">
                <a:latin typeface="Times New Roman" pitchFamily="18" charset="0"/>
                <a:cs typeface="Times New Roman" pitchFamily="18" charset="0"/>
              </a:rPr>
              <a:t>as extreme deserts (1 274 million hectares), and 21% (630 million hectares) is suitable for cultivation (FAO, 2001a; UNEP, 1999; </a:t>
            </a:r>
            <a:r>
              <a:rPr lang="en-US" sz="3800" dirty="0" err="1">
                <a:latin typeface="Times New Roman" pitchFamily="18" charset="0"/>
                <a:cs typeface="Times New Roman" pitchFamily="18" charset="0"/>
              </a:rPr>
              <a:t>Eswaran</a:t>
            </a:r>
            <a:r>
              <a:rPr lang="en-US" sz="3800" dirty="0">
                <a:latin typeface="Times New Roman" pitchFamily="18" charset="0"/>
                <a:cs typeface="Times New Roman" pitchFamily="18" charset="0"/>
              </a:rPr>
              <a:t>, 2001). In 1999, it was estimated that about 200 million hectares (32% of suitable area) was under cultivation, while some 30% of the total land area (892 million hectares) was being used as permanent pasture (FAOSTAT, 2001).</a:t>
            </a:r>
          </a:p>
          <a:p>
            <a:pPr algn="just">
              <a:buFont typeface="Wingdings" pitchFamily="2" charset="2"/>
              <a:buChar char="Ø"/>
            </a:pPr>
            <a:r>
              <a:rPr lang="en-US" sz="3800" dirty="0">
                <a:latin typeface="Times New Roman" pitchFamily="18" charset="0"/>
                <a:cs typeface="Times New Roman" pitchFamily="18" charset="0"/>
              </a:rPr>
              <a:t> Land-use patterns in Africa have developed in close relationship with land tenure patterns and, conversely, land-use change can alter land tenure relations. Land-use patterns and regulations also determine what is to be produced and, at times, the method of production. In this respect, land-use patterns and regulations deﬁne how food security is to be attained at both national and household levels (</a:t>
            </a:r>
            <a:r>
              <a:rPr lang="en-US" sz="3800" dirty="0" err="1">
                <a:latin typeface="Times New Roman" pitchFamily="18" charset="0"/>
                <a:cs typeface="Times New Roman" pitchFamily="18" charset="0"/>
              </a:rPr>
              <a:t>i.e</a:t>
            </a:r>
            <a:r>
              <a:rPr lang="en-US" sz="3800" dirty="0">
                <a:latin typeface="Times New Roman" pitchFamily="18" charset="0"/>
                <a:cs typeface="Times New Roman" pitchFamily="18" charset="0"/>
              </a:rPr>
              <a:t> whether food security is to be attained through production or acquisition and distribution).</a:t>
            </a:r>
          </a:p>
          <a:p>
            <a:pPr>
              <a:buFont typeface="Wingdings" pitchFamily="2" charset="2"/>
              <a:buChar char="Ø"/>
            </a:pPr>
            <a:endParaRPr lang="en-US" dirty="0"/>
          </a:p>
        </p:txBody>
      </p:sp>
    </p:spTree>
    <p:extLst>
      <p:ext uri="{BB962C8B-B14F-4D97-AF65-F5344CB8AC3E}">
        <p14:creationId xmlns:p14="http://schemas.microsoft.com/office/powerpoint/2010/main" val="2967055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228600" y="1295400"/>
            <a:ext cx="8458200" cy="5257800"/>
          </a:xfrm>
        </p:spPr>
        <p:txBody>
          <a:bodyPr>
            <a:normAutofit/>
          </a:bodyPr>
          <a:lstStyle/>
          <a:p>
            <a:pPr marL="0" indent="0" algn="just">
              <a:buNone/>
            </a:pPr>
            <a:r>
              <a:rPr lang="en-US" sz="2600" dirty="0">
                <a:latin typeface="Times New Roman" pitchFamily="18" charset="0"/>
                <a:cs typeface="Times New Roman" pitchFamily="18" charset="0"/>
              </a:rPr>
              <a:t>Protected Areas</a:t>
            </a:r>
          </a:p>
          <a:p>
            <a:pPr algn="just">
              <a:buFont typeface="Wingdings" pitchFamily="2" charset="2"/>
              <a:buChar char="Ø"/>
            </a:pPr>
            <a:r>
              <a:rPr lang="en-US" sz="2600" dirty="0">
                <a:latin typeface="Times New Roman" pitchFamily="18" charset="0"/>
                <a:cs typeface="Times New Roman" pitchFamily="18" charset="0"/>
              </a:rPr>
              <a:t> There are incidents indicating that governments  designate State forests, national parks, state water bodies and so on,  that are  not accessible to ordinary community members, including those that share a boundary with such designated land-uses. This creates conﬂicts between community livelihoods and these state owned  land resources.  </a:t>
            </a:r>
          </a:p>
          <a:p>
            <a:pPr algn="just">
              <a:buFont typeface="Wingdings" pitchFamily="2" charset="2"/>
              <a:buChar char="Ø"/>
            </a:pPr>
            <a:r>
              <a:rPr lang="en-US" sz="2600" dirty="0">
                <a:latin typeface="Times New Roman" pitchFamily="18" charset="0"/>
                <a:cs typeface="Times New Roman" pitchFamily="18" charset="0"/>
              </a:rPr>
              <a:t>A detailed analysis of the various models that are used to increase community access to state forests and other wildlife-based resources and how this has affected food security and natural resource management is required. </a:t>
            </a:r>
          </a:p>
          <a:p>
            <a:endParaRPr lang="en-US" dirty="0"/>
          </a:p>
        </p:txBody>
      </p:sp>
    </p:spTree>
    <p:extLst>
      <p:ext uri="{BB962C8B-B14F-4D97-AF65-F5344CB8AC3E}">
        <p14:creationId xmlns:p14="http://schemas.microsoft.com/office/powerpoint/2010/main" val="36418608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altLang="zh-CN" sz="2800" b="1" dirty="0" smtClean="0">
                <a:solidFill>
                  <a:srgbClr val="3333FF"/>
                </a:solidFill>
                <a:latin typeface="Calibri Light"/>
              </a:rPr>
              <a:t/>
            </a:r>
            <a:br>
              <a:rPr lang="en-US" altLang="zh-CN" sz="2800" b="1" dirty="0" smtClean="0">
                <a:solidFill>
                  <a:srgbClr val="3333FF"/>
                </a:solidFill>
                <a:latin typeface="Calibri Light"/>
              </a:rPr>
            </a:br>
            <a:r>
              <a:rPr lang="en-US" altLang="zh-CN" sz="3600" b="1" dirty="0" smtClean="0">
                <a:solidFill>
                  <a:srgbClr val="3333FF"/>
                </a:solidFill>
                <a:latin typeface="Times New Roman" pitchFamily="18" charset="0"/>
                <a:cs typeface="Times New Roman" pitchFamily="18" charset="0"/>
              </a:rPr>
              <a:t>Land </a:t>
            </a:r>
            <a:r>
              <a:rPr lang="en-US" altLang="zh-CN" sz="3600" b="1" dirty="0">
                <a:solidFill>
                  <a:srgbClr val="3333FF"/>
                </a:solidFill>
                <a:latin typeface="Times New Roman" pitchFamily="18" charset="0"/>
                <a:cs typeface="Times New Roman" pitchFamily="18" charset="0"/>
              </a:rPr>
              <a:t>Tenure and Land Use in Africa</a:t>
            </a:r>
            <a:r>
              <a:rPr lang="en-US" sz="3600" dirty="0">
                <a:solidFill>
                  <a:srgbClr val="000000"/>
                </a:solidFill>
                <a:latin typeface="Times New Roman" pitchFamily="18" charset="0"/>
                <a:cs typeface="Times New Roman" pitchFamily="18" charset="0"/>
              </a:rPr>
              <a:t/>
            </a:r>
            <a:br>
              <a:rPr lang="en-US" sz="3600" dirty="0">
                <a:solidFill>
                  <a:srgbClr val="000000"/>
                </a:solidFill>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762000"/>
            <a:ext cx="8458200" cy="5867400"/>
          </a:xfrm>
        </p:spPr>
        <p:txBody>
          <a:bodyPr>
            <a:normAutofit/>
          </a:bodyPr>
          <a:lstStyle/>
          <a:p>
            <a:pPr marL="0" indent="0"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Pastoralism</a:t>
            </a:r>
          </a:p>
          <a:p>
            <a:pPr algn="just">
              <a:buFont typeface="Wingdings" pitchFamily="2" charset="2"/>
              <a:buChar char="Ø"/>
            </a:pPr>
            <a:r>
              <a:rPr lang="en-US" sz="2400" dirty="0">
                <a:latin typeface="Times New Roman" pitchFamily="18" charset="0"/>
                <a:cs typeface="Times New Roman" pitchFamily="18" charset="0"/>
              </a:rPr>
              <a:t>Pastoralism is a major form of land-use and livelihood strategy in many parts of Africa. However, pastoral lands have been subjected to various forms of alienation and ‘land grabbing’. </a:t>
            </a:r>
          </a:p>
          <a:p>
            <a:pPr algn="just">
              <a:buFont typeface="Wingdings" pitchFamily="2" charset="2"/>
              <a:buChar char="Ø"/>
            </a:pPr>
            <a:r>
              <a:rPr lang="en-US" sz="2400" dirty="0">
                <a:latin typeface="Times New Roman" pitchFamily="18" charset="0"/>
                <a:cs typeface="Times New Roman" pitchFamily="18" charset="0"/>
              </a:rPr>
              <a:t>Historically, pastoralism has been treated as primitive and backward in comparison with cultivators. Consequently, cultivators have been given preference in obtaining land. The </a:t>
            </a:r>
            <a:r>
              <a:rPr lang="en-US" sz="2400" dirty="0" smtClean="0">
                <a:latin typeface="Times New Roman" pitchFamily="18" charset="0"/>
                <a:cs typeface="Times New Roman" pitchFamily="18" charset="0"/>
              </a:rPr>
              <a:t>trans human </a:t>
            </a:r>
            <a:r>
              <a:rPr lang="en-US" sz="2400" dirty="0">
                <a:latin typeface="Times New Roman" pitchFamily="18" charset="0"/>
                <a:cs typeface="Times New Roman" pitchFamily="18" charset="0"/>
              </a:rPr>
              <a:t>mode of production that pastoralists follow has given rise to the perception that their lands are open for occupation and the pastoralists do not need them all and they could be put to better use. Consequently, pastoralists are among the most vulnerable groups of society.</a:t>
            </a:r>
          </a:p>
          <a:p>
            <a:endParaRPr lang="en-US" dirty="0"/>
          </a:p>
        </p:txBody>
      </p:sp>
    </p:spTree>
    <p:extLst>
      <p:ext uri="{BB962C8B-B14F-4D97-AF65-F5344CB8AC3E}">
        <p14:creationId xmlns:p14="http://schemas.microsoft.com/office/powerpoint/2010/main" val="2141063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304800" y="1219200"/>
            <a:ext cx="8534400" cy="5334000"/>
          </a:xfrm>
        </p:spPr>
        <p:txBody>
          <a:bodyPr>
            <a:normAutofit fontScale="92500" lnSpcReduction="10000"/>
          </a:bodyPr>
          <a:lstStyle/>
          <a:p>
            <a:pPr algn="just">
              <a:buFont typeface="Wingdings" pitchFamily="2" charset="2"/>
              <a:buChar char="Ø"/>
            </a:pPr>
            <a:r>
              <a:rPr lang="en-US" sz="2800" dirty="0">
                <a:latin typeface="Times New Roman" pitchFamily="18" charset="0"/>
                <a:cs typeface="Times New Roman" pitchFamily="18" charset="0"/>
              </a:rPr>
              <a:t>Government policies in most countries where pastoralism is practiced have promoted agricultural production as a supposed means of enhancing food security, at the expense of pastoralists. In the horn of Africa, particularly in Sudan, the </a:t>
            </a:r>
            <a:r>
              <a:rPr lang="en-US" sz="2800" dirty="0" err="1">
                <a:latin typeface="Times New Roman" pitchFamily="18" charset="0"/>
                <a:cs typeface="Times New Roman" pitchFamily="18" charset="0"/>
              </a:rPr>
              <a:t>sedentarization</a:t>
            </a:r>
            <a:r>
              <a:rPr lang="en-US" sz="2800" dirty="0">
                <a:latin typeface="Times New Roman" pitchFamily="18" charset="0"/>
                <a:cs typeface="Times New Roman" pitchFamily="18" charset="0"/>
              </a:rPr>
              <a:t> of pastoralists has only served to intensify conﬂicts both among populations and between pastoralists and governments. </a:t>
            </a:r>
          </a:p>
          <a:p>
            <a:pPr algn="just">
              <a:buFont typeface="Wingdings" pitchFamily="2" charset="2"/>
              <a:buChar char="Ø"/>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settlement of disputes has generally been against the interest of pastoralists, in many  countries. </a:t>
            </a:r>
          </a:p>
          <a:p>
            <a:pPr algn="just">
              <a:buFont typeface="Wingdings" pitchFamily="2" charset="2"/>
              <a:buChar char="Ø"/>
            </a:pPr>
            <a:r>
              <a:rPr lang="en-US" sz="2800" dirty="0">
                <a:latin typeface="Times New Roman" pitchFamily="18" charset="0"/>
                <a:cs typeface="Times New Roman" pitchFamily="18" charset="0"/>
              </a:rPr>
              <a:t>Nomadic pastoralists were in direct competition for land with settled cultivators, it should be the policy that the rights of the cultivators be considered as paramount, because his crops yield a bigger return per unit area”.</a:t>
            </a:r>
          </a:p>
          <a:p>
            <a:pPr algn="just"/>
            <a:endParaRPr lang="en-US" dirty="0"/>
          </a:p>
          <a:p>
            <a:endParaRPr lang="en-US" dirty="0"/>
          </a:p>
        </p:txBody>
      </p:sp>
    </p:spTree>
    <p:extLst>
      <p:ext uri="{BB962C8B-B14F-4D97-AF65-F5344CB8AC3E}">
        <p14:creationId xmlns:p14="http://schemas.microsoft.com/office/powerpoint/2010/main" val="3785390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410200"/>
          </a:xfrm>
        </p:spPr>
        <p:txBody>
          <a:bodyPr>
            <a:normAutofit/>
          </a:bodyPr>
          <a:lstStyle/>
          <a:p>
            <a:pPr algn="just">
              <a:buFont typeface="Wingdings" pitchFamily="2" charset="2"/>
              <a:buChar char="Ø"/>
            </a:pPr>
            <a:r>
              <a:rPr lang="en-US" sz="2400" dirty="0">
                <a:latin typeface="Times New Roman" pitchFamily="18" charset="0"/>
                <a:cs typeface="Times New Roman" pitchFamily="18" charset="0"/>
              </a:rPr>
              <a:t>When dealing with aid and development in rural areas, a </a:t>
            </a:r>
            <a:r>
              <a:rPr lang="en-US" sz="2400" dirty="0" smtClean="0">
                <a:latin typeface="Times New Roman" pitchFamily="18" charset="0"/>
                <a:cs typeface="Times New Roman" pitchFamily="18" charset="0"/>
              </a:rPr>
              <a:t>rights-based approach </a:t>
            </a:r>
            <a:r>
              <a:rPr lang="en-US" sz="2400" dirty="0">
                <a:latin typeface="Times New Roman" pitchFamily="18" charset="0"/>
                <a:cs typeface="Times New Roman" pitchFamily="18" charset="0"/>
              </a:rPr>
              <a:t>to programming should address the rights to land that </a:t>
            </a:r>
            <a:r>
              <a:rPr lang="en-US" sz="2400" dirty="0" smtClean="0">
                <a:latin typeface="Times New Roman" pitchFamily="18" charset="0"/>
                <a:cs typeface="Times New Roman" pitchFamily="18" charset="0"/>
              </a:rPr>
              <a:t>the beneficiary </a:t>
            </a:r>
            <a:r>
              <a:rPr lang="en-US" sz="2400" dirty="0">
                <a:latin typeface="Times New Roman" pitchFamily="18" charset="0"/>
                <a:cs typeface="Times New Roman" pitchFamily="18" charset="0"/>
              </a:rPr>
              <a:t>groups in the project or </a:t>
            </a:r>
            <a:r>
              <a:rPr lang="en-US" sz="2400" dirty="0" err="1">
                <a:latin typeface="Times New Roman" pitchFamily="18" charset="0"/>
                <a:cs typeface="Times New Roman" pitchFamily="18" charset="0"/>
              </a:rPr>
              <a:t>programme</a:t>
            </a:r>
            <a:r>
              <a:rPr lang="en-US" sz="2400" dirty="0">
                <a:latin typeface="Times New Roman" pitchFamily="18" charset="0"/>
                <a:cs typeface="Times New Roman" pitchFamily="18" charset="0"/>
              </a:rPr>
              <a:t> have.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It necessitates identifying </a:t>
            </a:r>
            <a:r>
              <a:rPr lang="en-US" sz="2400" dirty="0">
                <a:latin typeface="Times New Roman" pitchFamily="18" charset="0"/>
                <a:cs typeface="Times New Roman" pitchFamily="18" charset="0"/>
              </a:rPr>
              <a:t>what rights are recognized within the project area, how </a:t>
            </a:r>
            <a:r>
              <a:rPr lang="en-US" sz="2400" dirty="0" smtClean="0">
                <a:latin typeface="Times New Roman" pitchFamily="18" charset="0"/>
                <a:cs typeface="Times New Roman" pitchFamily="18" charset="0"/>
              </a:rPr>
              <a:t>these rights </a:t>
            </a:r>
            <a:r>
              <a:rPr lang="en-US" sz="2400" dirty="0">
                <a:latin typeface="Times New Roman" pitchFamily="18" charset="0"/>
                <a:cs typeface="Times New Roman" pitchFamily="18" charset="0"/>
              </a:rPr>
              <a:t>are </a:t>
            </a:r>
            <a:r>
              <a:rPr lang="en-US" sz="2400" dirty="0" smtClean="0">
                <a:latin typeface="Times New Roman" pitchFamily="18" charset="0"/>
                <a:cs typeface="Times New Roman" pitchFamily="18" charset="0"/>
              </a:rPr>
              <a:t>organized</a:t>
            </a:r>
            <a:r>
              <a:rPr lang="en-US" sz="2400" dirty="0">
                <a:latin typeface="Times New Roman" pitchFamily="18" charset="0"/>
                <a:cs typeface="Times New Roman" pitchFamily="18" charset="0"/>
              </a:rPr>
              <a:t>, and whether adequate institutional arrangements </a:t>
            </a:r>
            <a:r>
              <a:rPr lang="en-US" sz="2400" dirty="0" smtClean="0">
                <a:latin typeface="Times New Roman" pitchFamily="18" charset="0"/>
                <a:cs typeface="Times New Roman" pitchFamily="18" charset="0"/>
              </a:rPr>
              <a:t>exist to </a:t>
            </a:r>
            <a:r>
              <a:rPr lang="en-US" sz="2400" dirty="0">
                <a:latin typeface="Times New Roman" pitchFamily="18" charset="0"/>
                <a:cs typeface="Times New Roman" pitchFamily="18" charset="0"/>
              </a:rPr>
              <a:t>determine who has rights to land, for how long, for what purposes, </a:t>
            </a:r>
            <a:r>
              <a:rPr lang="en-US" sz="2400" dirty="0" smtClean="0">
                <a:latin typeface="Times New Roman" pitchFamily="18" charset="0"/>
                <a:cs typeface="Times New Roman" pitchFamily="18" charset="0"/>
              </a:rPr>
              <a:t>and under </a:t>
            </a:r>
            <a:r>
              <a:rPr lang="en-US" sz="2400" dirty="0">
                <a:latin typeface="Times New Roman" pitchFamily="18" charset="0"/>
                <a:cs typeface="Times New Roman" pitchFamily="18" charset="0"/>
              </a:rPr>
              <a:t>what conditions.</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54579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a:solidFill>
                  <a:srgbClr val="3333FF"/>
                </a:solidFill>
                <a:latin typeface="Calibri Light"/>
              </a:rPr>
              <a:t>Land Tenure and Land-Use Regulations</a:t>
            </a:r>
            <a:r>
              <a:rPr lang="en-US" dirty="0">
                <a:solidFill>
                  <a:srgbClr val="000000"/>
                </a:solidFill>
                <a:latin typeface="Calibri Light"/>
              </a:rPr>
              <a:t/>
            </a:r>
            <a:br>
              <a:rPr lang="en-US" dirty="0">
                <a:solidFill>
                  <a:srgbClr val="000000"/>
                </a:solidFill>
                <a:latin typeface="Calibri Light"/>
              </a:rPr>
            </a:br>
            <a:endParaRPr lang="en-US" dirty="0"/>
          </a:p>
        </p:txBody>
      </p:sp>
      <p:sp>
        <p:nvSpPr>
          <p:cNvPr id="3" name="Content Placeholder 2"/>
          <p:cNvSpPr>
            <a:spLocks noGrp="1"/>
          </p:cNvSpPr>
          <p:nvPr>
            <p:ph idx="1"/>
          </p:nvPr>
        </p:nvSpPr>
        <p:spPr>
          <a:xfrm>
            <a:off x="381000" y="990600"/>
            <a:ext cx="8382000" cy="5486400"/>
          </a:xfrm>
        </p:spPr>
        <p:txBody>
          <a:bodyPr>
            <a:normAutofit fontScale="92500" lnSpcReduction="10000"/>
          </a:bodyPr>
          <a:lstStyle/>
          <a:p>
            <a:pPr algn="just">
              <a:buFont typeface="Wingdings" pitchFamily="2" charset="2"/>
              <a:buChar char="Ø"/>
            </a:pPr>
            <a:r>
              <a:rPr lang="en-US" sz="2800" dirty="0">
                <a:latin typeface="Times New Roman" pitchFamily="18" charset="0"/>
                <a:cs typeface="Times New Roman" pitchFamily="18" charset="0"/>
              </a:rPr>
              <a:t>Land-use regulations are generally established either through an Act of Parliament or local bylaws.  </a:t>
            </a:r>
          </a:p>
          <a:p>
            <a:pPr algn="just">
              <a:buFont typeface="Wingdings" pitchFamily="2" charset="2"/>
              <a:buChar char="Ø"/>
            </a:pPr>
            <a:r>
              <a:rPr lang="en-US" sz="2800" dirty="0">
                <a:latin typeface="Times New Roman" pitchFamily="18" charset="0"/>
                <a:cs typeface="Times New Roman" pitchFamily="18" charset="0"/>
              </a:rPr>
              <a:t>The regulation of land-use is usually rationalized on the basis of the need to protect the public interest. </a:t>
            </a:r>
          </a:p>
          <a:p>
            <a:pPr algn="just">
              <a:buFont typeface="Wingdings" pitchFamily="2" charset="2"/>
              <a:buChar char="Ø"/>
            </a:pPr>
            <a:r>
              <a:rPr lang="en-US" sz="2800" dirty="0">
                <a:latin typeface="Times New Roman" pitchFamily="18" charset="0"/>
                <a:cs typeface="Times New Roman" pitchFamily="18" charset="0"/>
              </a:rPr>
              <a:t> In analyzing the various forms and types of regulations governing land-use, it is important to go beyond the rationale and seek to uncover the origins and value systems implicit in such regulations. In many cases, the imposition of regulations is a way of protecting certain interests for which the claim of national or public interest is a smoke screen. In other cases, the regulations may, in theory, protect the public interest but, because of the nature of land distribution, the impact of such regulations might be to deny the legitimate rights of those aﬀected. </a:t>
            </a:r>
          </a:p>
          <a:p>
            <a:endParaRPr lang="en-US" dirty="0"/>
          </a:p>
        </p:txBody>
      </p:sp>
    </p:spTree>
    <p:extLst>
      <p:ext uri="{BB962C8B-B14F-4D97-AF65-F5344CB8AC3E}">
        <p14:creationId xmlns:p14="http://schemas.microsoft.com/office/powerpoint/2010/main" val="32467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GB" sz="3200" dirty="0" smtClean="0">
                <a:solidFill>
                  <a:srgbClr val="FF0000"/>
                </a:solidFill>
                <a:effectLst/>
                <a:latin typeface="Times New Roman"/>
                <a:ea typeface="Calibri"/>
              </a:rPr>
              <a:t>1.3. Major Land Tenure Systems</a:t>
            </a:r>
            <a:endParaRPr lang="en-US" sz="3200" dirty="0">
              <a:solidFill>
                <a:srgbClr val="FF0000"/>
              </a:solidFill>
            </a:endParaRPr>
          </a:p>
        </p:txBody>
      </p:sp>
      <p:sp>
        <p:nvSpPr>
          <p:cNvPr id="3" name="Content Placeholder 2"/>
          <p:cNvSpPr>
            <a:spLocks noGrp="1"/>
          </p:cNvSpPr>
          <p:nvPr>
            <p:ph idx="1"/>
          </p:nvPr>
        </p:nvSpPr>
        <p:spPr>
          <a:xfrm>
            <a:off x="152400" y="914400"/>
            <a:ext cx="8686800" cy="5562600"/>
          </a:xfrm>
        </p:spPr>
        <p:txBody>
          <a:bodyPr>
            <a:noAutofit/>
          </a:bodyPr>
          <a:lstStyle/>
          <a:p>
            <a:pPr algn="just" fontAlgn="base">
              <a:spcBef>
                <a:spcPts val="600"/>
              </a:spcBef>
              <a:spcAft>
                <a:spcPct val="0"/>
              </a:spcAft>
              <a:buClr>
                <a:srgbClr val="3891A7"/>
              </a:buClr>
              <a:buSzPct val="80000"/>
              <a:buFont typeface="Wingdings" pitchFamily="2" charset="2"/>
              <a:buChar char="Ø"/>
            </a:pPr>
            <a:r>
              <a:rPr lang="en-US" altLang="zh-CN" sz="2400" dirty="0">
                <a:solidFill>
                  <a:srgbClr val="4F271C">
                    <a:shade val="30000"/>
                    <a:satMod val="150000"/>
                  </a:srgbClr>
                </a:solidFill>
                <a:latin typeface="Times New Roman" pitchFamily="18" charset="0"/>
                <a:cs typeface="Times New Roman" pitchFamily="18" charset="0"/>
              </a:rPr>
              <a:t>Rights </a:t>
            </a:r>
            <a:r>
              <a:rPr lang="en-US" sz="2400" dirty="0">
                <a:solidFill>
                  <a:srgbClr val="4F271C">
                    <a:shade val="30000"/>
                    <a:satMod val="150000"/>
                  </a:srgbClr>
                </a:solidFill>
                <a:latin typeface="Times New Roman" pitchFamily="18" charset="0"/>
                <a:cs typeface="Times New Roman" pitchFamily="18" charset="0"/>
              </a:rPr>
              <a:t>may cover access, use, development or transfer and, as such, exist in parallel with ownership. </a:t>
            </a:r>
          </a:p>
          <a:p>
            <a:pPr algn="just" fontAlgn="base">
              <a:spcBef>
                <a:spcPts val="600"/>
              </a:spcBef>
              <a:spcAft>
                <a:spcPct val="0"/>
              </a:spcAft>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On this basis, it is clear that the ways in which a society allocates title and rights to land is an important indicator of that society, since rights to land can be held to reflect rights in other areas of public life.</a:t>
            </a:r>
          </a:p>
          <a:p>
            <a:pPr marL="0" indent="0" algn="just">
              <a:spcBef>
                <a:spcPts val="600"/>
              </a:spcBef>
              <a:buClr>
                <a:srgbClr val="3891A7"/>
              </a:buClr>
              <a:buSzPct val="80000"/>
              <a:buNone/>
            </a:pPr>
            <a:r>
              <a:rPr lang="en-US" sz="2400" b="1" dirty="0">
                <a:solidFill>
                  <a:srgbClr val="4F271C">
                    <a:shade val="30000"/>
                    <a:satMod val="150000"/>
                  </a:srgbClr>
                </a:solidFill>
                <a:latin typeface="Times New Roman" pitchFamily="18" charset="0"/>
                <a:cs typeface="Times New Roman" pitchFamily="18" charset="0"/>
              </a:rPr>
              <a:t> </a:t>
            </a:r>
            <a:r>
              <a:rPr lang="en-US" sz="2400" b="1" dirty="0" smtClean="0">
                <a:solidFill>
                  <a:srgbClr val="4F271C">
                    <a:shade val="30000"/>
                    <a:satMod val="150000"/>
                  </a:srgbClr>
                </a:solidFill>
                <a:latin typeface="Times New Roman" pitchFamily="18" charset="0"/>
                <a:cs typeface="Times New Roman" pitchFamily="18" charset="0"/>
              </a:rPr>
              <a:t>1.</a:t>
            </a:r>
            <a:r>
              <a:rPr lang="en-US" sz="2400" dirty="0" smtClean="0">
                <a:solidFill>
                  <a:srgbClr val="4F271C">
                    <a:shade val="30000"/>
                    <a:satMod val="150000"/>
                  </a:srgbClr>
                </a:solidFill>
                <a:latin typeface="Times New Roman" pitchFamily="18" charset="0"/>
                <a:cs typeface="Times New Roman" pitchFamily="18" charset="0"/>
              </a:rPr>
              <a:t> </a:t>
            </a:r>
            <a:r>
              <a:rPr lang="en-US" sz="2400" b="1" dirty="0" smtClean="0">
                <a:solidFill>
                  <a:srgbClr val="4F271C">
                    <a:shade val="30000"/>
                    <a:satMod val="150000"/>
                  </a:srgbClr>
                </a:solidFill>
                <a:latin typeface="Times New Roman" pitchFamily="18" charset="0"/>
                <a:cs typeface="Times New Roman" pitchFamily="18" charset="0"/>
              </a:rPr>
              <a:t>Private Land Tenure System</a:t>
            </a:r>
            <a:r>
              <a:rPr lang="en-US" sz="2400" dirty="0" smtClean="0">
                <a:solidFill>
                  <a:srgbClr val="4F271C">
                    <a:shade val="30000"/>
                    <a:satMod val="150000"/>
                  </a:srgbClr>
                </a:solidFill>
                <a:latin typeface="Times New Roman" pitchFamily="18" charset="0"/>
                <a:cs typeface="Times New Roman" pitchFamily="18" charset="0"/>
              </a:rPr>
              <a:t>: </a:t>
            </a:r>
          </a:p>
          <a:p>
            <a:pPr algn="just">
              <a:spcBef>
                <a:spcPts val="600"/>
              </a:spcBef>
              <a:buClr>
                <a:srgbClr val="3891A7"/>
              </a:buClr>
              <a:buSzPct val="80000"/>
              <a:buFont typeface="Wingdings" pitchFamily="2" charset="2"/>
              <a:buChar char="Ø"/>
            </a:pPr>
            <a:r>
              <a:rPr lang="en-US" sz="2400" dirty="0">
                <a:solidFill>
                  <a:srgbClr val="4F271C">
                    <a:shade val="30000"/>
                    <a:satMod val="150000"/>
                  </a:srgbClr>
                </a:solidFill>
                <a:latin typeface="Times New Roman" pitchFamily="18" charset="0"/>
                <a:cs typeface="Times New Roman" pitchFamily="18" charset="0"/>
              </a:rPr>
              <a:t>T</a:t>
            </a:r>
            <a:r>
              <a:rPr lang="en-US" sz="2400" dirty="0" smtClean="0">
                <a:solidFill>
                  <a:srgbClr val="4F271C">
                    <a:shade val="30000"/>
                    <a:satMod val="150000"/>
                  </a:srgbClr>
                </a:solidFill>
                <a:latin typeface="Times New Roman" pitchFamily="18" charset="0"/>
                <a:cs typeface="Times New Roman" pitchFamily="18" charset="0"/>
              </a:rPr>
              <a:t>he </a:t>
            </a:r>
            <a:r>
              <a:rPr lang="en-US" sz="2400" dirty="0">
                <a:solidFill>
                  <a:srgbClr val="4F271C">
                    <a:shade val="30000"/>
                    <a:satMod val="150000"/>
                  </a:srgbClr>
                </a:solidFill>
                <a:latin typeface="Times New Roman" pitchFamily="18" charset="0"/>
                <a:cs typeface="Times New Roman" pitchFamily="18" charset="0"/>
              </a:rPr>
              <a:t>assignment of rights to a private party who may be an individual, a married couple, a group of people, or a corporate body such as a commercial entity or non-profit organization. For example, within a community, individual families may have exclusive rights to residential parcels, agricultural parcels and certain trees</a:t>
            </a:r>
            <a:r>
              <a:rPr lang="en-US" sz="2400" dirty="0" smtClean="0">
                <a:solidFill>
                  <a:srgbClr val="4F271C">
                    <a:shade val="30000"/>
                    <a:satMod val="150000"/>
                  </a:srgbClr>
                </a:solidFill>
                <a:latin typeface="Times New Roman" pitchFamily="18" charset="0"/>
                <a:cs typeface="Times New Roman" pitchFamily="18" charset="0"/>
              </a:rPr>
              <a:t>.</a:t>
            </a:r>
            <a:endParaRPr lang="en-US" sz="2400" dirty="0">
              <a:solidFill>
                <a:srgbClr val="4F271C">
                  <a:shade val="30000"/>
                  <a:satMod val="15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130063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763000" cy="5638800"/>
          </a:xfrm>
        </p:spPr>
        <p:txBody>
          <a:bodyPr>
            <a:normAutofit/>
          </a:bodyPr>
          <a:lstStyle/>
          <a:p>
            <a:pPr algn="just" fontAlgn="base">
              <a:spcBef>
                <a:spcPts val="600"/>
              </a:spcBef>
              <a:spcAft>
                <a:spcPct val="0"/>
              </a:spcAft>
              <a:buClr>
                <a:srgbClr val="3891A7"/>
              </a:buClr>
              <a:buSzPct val="80000"/>
              <a:buFont typeface="Wingdings" pitchFamily="2" charset="2"/>
              <a:buChar char="Ø"/>
            </a:pPr>
            <a:r>
              <a:rPr lang="en-US" sz="2600" dirty="0" smtClean="0">
                <a:solidFill>
                  <a:srgbClr val="4F271C">
                    <a:shade val="30000"/>
                    <a:satMod val="150000"/>
                  </a:srgbClr>
                </a:solidFill>
                <a:latin typeface="Times New Roman" pitchFamily="18" charset="0"/>
                <a:cs typeface="Times New Roman" pitchFamily="18" charset="0"/>
              </a:rPr>
              <a:t>This </a:t>
            </a:r>
            <a:r>
              <a:rPr lang="en-US" sz="2600" dirty="0">
                <a:solidFill>
                  <a:srgbClr val="4F271C">
                    <a:shade val="30000"/>
                    <a:satMod val="150000"/>
                  </a:srgbClr>
                </a:solidFill>
                <a:latin typeface="Times New Roman" pitchFamily="18" charset="0"/>
                <a:cs typeface="Times New Roman" pitchFamily="18" charset="0"/>
              </a:rPr>
              <a:t>system permits the almost unrestricted use and exchange of land and is intended to ensure its most intense and efficient use. Its primary limitation is the difficulty of access by lower income groups. </a:t>
            </a:r>
            <a:endParaRPr lang="en-US" sz="2600" dirty="0" smtClean="0">
              <a:solidFill>
                <a:srgbClr val="4F271C">
                  <a:shade val="30000"/>
                  <a:satMod val="150000"/>
                </a:srgbClr>
              </a:solidFill>
              <a:latin typeface="Times New Roman" pitchFamily="18" charset="0"/>
              <a:cs typeface="Times New Roman" pitchFamily="18" charset="0"/>
            </a:endParaRPr>
          </a:p>
          <a:p>
            <a:pPr algn="just" fontAlgn="base">
              <a:spcBef>
                <a:spcPts val="600"/>
              </a:spcBef>
              <a:spcAft>
                <a:spcPct val="0"/>
              </a:spcAft>
              <a:buClr>
                <a:srgbClr val="3891A7"/>
              </a:buClr>
              <a:buSzPct val="80000"/>
              <a:buFont typeface="Wingdings" pitchFamily="2" charset="2"/>
              <a:buChar char="Ø"/>
            </a:pPr>
            <a:r>
              <a:rPr lang="en-US" sz="2600" dirty="0">
                <a:solidFill>
                  <a:srgbClr val="4F271C">
                    <a:shade val="30000"/>
                    <a:satMod val="150000"/>
                  </a:srgbClr>
                </a:solidFill>
                <a:latin typeface="Times New Roman" pitchFamily="18" charset="0"/>
                <a:cs typeface="Times New Roman" pitchFamily="18" charset="0"/>
              </a:rPr>
              <a:t>Other members of the community can be excluded from using these resources without the consent of those who hold the </a:t>
            </a:r>
            <a:r>
              <a:rPr lang="en-US" sz="2600" dirty="0" smtClean="0">
                <a:solidFill>
                  <a:srgbClr val="4F271C">
                    <a:shade val="30000"/>
                    <a:satMod val="150000"/>
                  </a:srgbClr>
                </a:solidFill>
                <a:latin typeface="Times New Roman" pitchFamily="18" charset="0"/>
                <a:cs typeface="Times New Roman" pitchFamily="18" charset="0"/>
              </a:rPr>
              <a:t>rights.</a:t>
            </a:r>
            <a:endParaRPr lang="en-US" sz="2600" b="1" dirty="0" smtClean="0">
              <a:solidFill>
                <a:prstClr val="black"/>
              </a:solidFill>
              <a:latin typeface="Times New Roman" pitchFamily="18" charset="0"/>
              <a:cs typeface="Times New Roman" pitchFamily="18" charset="0"/>
            </a:endParaRPr>
          </a:p>
          <a:p>
            <a:pPr marL="365760" lvl="0" indent="-283464" algn="just">
              <a:spcBef>
                <a:spcPts val="600"/>
              </a:spcBef>
              <a:buClr>
                <a:srgbClr val="3891A7"/>
              </a:buClr>
              <a:buSzPct val="80000"/>
              <a:buNone/>
            </a:pPr>
            <a:r>
              <a:rPr lang="en-US" sz="2600" b="1" dirty="0" smtClean="0">
                <a:solidFill>
                  <a:prstClr val="black"/>
                </a:solidFill>
                <a:latin typeface="Times New Roman" pitchFamily="18" charset="0"/>
                <a:cs typeface="Times New Roman" pitchFamily="18" charset="0"/>
              </a:rPr>
              <a:t>2. Communal</a:t>
            </a:r>
            <a:r>
              <a:rPr lang="en-US" sz="2600" dirty="0">
                <a:solidFill>
                  <a:prstClr val="black"/>
                </a:solidFill>
                <a:latin typeface="Times New Roman" pitchFamily="18" charset="0"/>
                <a:cs typeface="Times New Roman" pitchFamily="18" charset="0"/>
              </a:rPr>
              <a:t> </a:t>
            </a:r>
            <a:r>
              <a:rPr lang="en-US" sz="2600" b="1" dirty="0" smtClean="0">
                <a:solidFill>
                  <a:srgbClr val="4F271C">
                    <a:shade val="30000"/>
                    <a:satMod val="150000"/>
                  </a:srgbClr>
                </a:solidFill>
                <a:latin typeface="Times New Roman" pitchFamily="18" charset="0"/>
                <a:cs typeface="Times New Roman" pitchFamily="18" charset="0"/>
              </a:rPr>
              <a:t>Land </a:t>
            </a:r>
            <a:r>
              <a:rPr lang="en-US" sz="2600" b="1" dirty="0">
                <a:solidFill>
                  <a:srgbClr val="4F271C">
                    <a:shade val="30000"/>
                    <a:satMod val="150000"/>
                  </a:srgbClr>
                </a:solidFill>
                <a:latin typeface="Times New Roman" pitchFamily="18" charset="0"/>
                <a:cs typeface="Times New Roman" pitchFamily="18" charset="0"/>
              </a:rPr>
              <a:t>Tenure System</a:t>
            </a:r>
            <a:endParaRPr lang="en-US" sz="2600" dirty="0" smtClean="0">
              <a:solidFill>
                <a:prstClr val="black"/>
              </a:solidFill>
              <a:latin typeface="Times New Roman" pitchFamily="18" charset="0"/>
              <a:cs typeface="Times New Roman" pitchFamily="18" charset="0"/>
            </a:endParaRPr>
          </a:p>
          <a:p>
            <a:pPr marL="425196" lvl="0" algn="just">
              <a:spcBef>
                <a:spcPts val="600"/>
              </a:spcBef>
              <a:buClr>
                <a:srgbClr val="3891A7"/>
              </a:buClr>
              <a:buSzPct val="80000"/>
              <a:buFont typeface="Wingdings" pitchFamily="2" charset="2"/>
              <a:buChar char="Ø"/>
            </a:pPr>
            <a:r>
              <a:rPr lang="en-US" sz="2600" dirty="0" smtClean="0">
                <a:solidFill>
                  <a:prstClr val="black"/>
                </a:solidFill>
                <a:latin typeface="Times New Roman" pitchFamily="18" charset="0"/>
                <a:cs typeface="Times New Roman" pitchFamily="18" charset="0"/>
              </a:rPr>
              <a:t>a </a:t>
            </a:r>
            <a:r>
              <a:rPr lang="en-US" sz="2600" dirty="0">
                <a:solidFill>
                  <a:prstClr val="black"/>
                </a:solidFill>
                <a:latin typeface="Times New Roman" pitchFamily="18" charset="0"/>
                <a:cs typeface="Times New Roman" pitchFamily="18" charset="0"/>
              </a:rPr>
              <a:t>right of commons may exist within a community where each member has a right to use independently the holdings of the community. For example, members of a community may have the right to graze cattle on a common pasture</a:t>
            </a:r>
            <a:r>
              <a:rPr lang="en-US" sz="2600" dirty="0" smtClean="0">
                <a:solidFill>
                  <a:prstClr val="black"/>
                </a:solidFill>
                <a:latin typeface="Times New Roman" pitchFamily="18" charset="0"/>
                <a:cs typeface="Times New Roman" pitchFamily="18" charset="0"/>
              </a:rPr>
              <a:t>.</a:t>
            </a:r>
          </a:p>
          <a:p>
            <a:pPr marL="365760" lvl="0" indent="-283464" algn="just">
              <a:spcBef>
                <a:spcPts val="600"/>
              </a:spcBef>
              <a:buClr>
                <a:srgbClr val="3891A7"/>
              </a:buClr>
              <a:buSzPct val="80000"/>
              <a:buNone/>
            </a:pPr>
            <a:endParaRPr lang="en-US" sz="2400" b="1" dirty="0">
              <a:solidFill>
                <a:prstClr val="black"/>
              </a:solidFill>
              <a:latin typeface="Times New Roman" pitchFamily="18" charset="0"/>
              <a:cs typeface="Times New Roman" pitchFamily="18" charset="0"/>
            </a:endParaRPr>
          </a:p>
          <a:p>
            <a:pPr marL="365760" lvl="0" indent="-283464">
              <a:spcBef>
                <a:spcPts val="600"/>
              </a:spcBef>
              <a:buClr>
                <a:srgbClr val="3891A7"/>
              </a:buClr>
              <a:buSzPct val="80000"/>
              <a:buFont typeface="Wingdings 2"/>
              <a:buChar char=""/>
            </a:pPr>
            <a:endParaRPr lang="en-US" sz="2700"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409506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err="1" smtClean="0">
                <a:latin typeface="Times New Roman" pitchFamily="18" charset="0"/>
                <a:cs typeface="Times New Roman" pitchFamily="18" charset="0"/>
              </a:rPr>
              <a:t>Cont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763000" cy="5562600"/>
          </a:xfrm>
        </p:spPr>
        <p:txBody>
          <a:bodyPr>
            <a:noAutofit/>
          </a:bodyPr>
          <a:lstStyle/>
          <a:p>
            <a:pPr marL="82296" lvl="0" indent="0" algn="just">
              <a:spcBef>
                <a:spcPts val="600"/>
              </a:spcBef>
              <a:buClr>
                <a:srgbClr val="3891A7"/>
              </a:buClr>
              <a:buSzPct val="80000"/>
              <a:buNone/>
            </a:pPr>
            <a:r>
              <a:rPr lang="en-US" sz="2400" b="1" dirty="0">
                <a:solidFill>
                  <a:prstClr val="black"/>
                </a:solidFill>
                <a:latin typeface="Times New Roman" pitchFamily="18" charset="0"/>
                <a:cs typeface="Times New Roman" pitchFamily="18" charset="0"/>
              </a:rPr>
              <a:t>3. State/Public</a:t>
            </a:r>
            <a:r>
              <a:rPr lang="en-US" sz="2400" dirty="0">
                <a:solidFill>
                  <a:prstClr val="black"/>
                </a:solidFill>
                <a:latin typeface="Times New Roman" pitchFamily="18" charset="0"/>
                <a:cs typeface="Times New Roman" pitchFamily="18" charset="0"/>
              </a:rPr>
              <a:t> </a:t>
            </a:r>
            <a:r>
              <a:rPr lang="en-US" sz="2400" b="1" dirty="0">
                <a:solidFill>
                  <a:srgbClr val="4F271C">
                    <a:shade val="30000"/>
                    <a:satMod val="150000"/>
                  </a:srgbClr>
                </a:solidFill>
                <a:latin typeface="Times New Roman" pitchFamily="18" charset="0"/>
                <a:cs typeface="Times New Roman" pitchFamily="18" charset="0"/>
              </a:rPr>
              <a:t>Land Tenure System</a:t>
            </a:r>
            <a:endParaRPr lang="en-US" sz="2400" dirty="0">
              <a:solidFill>
                <a:prstClr val="black"/>
              </a:solidFill>
              <a:latin typeface="Times New Roman" pitchFamily="18" charset="0"/>
              <a:cs typeface="Times New Roman" pitchFamily="18" charset="0"/>
            </a:endParaRPr>
          </a:p>
          <a:p>
            <a:pPr marL="425196" lvl="0" algn="just">
              <a:spcBef>
                <a:spcPts val="600"/>
              </a:spcBef>
              <a:buClr>
                <a:srgbClr val="3891A7"/>
              </a:buClr>
              <a:buSzPct val="80000"/>
              <a:buFont typeface="Wingdings" pitchFamily="2" charset="2"/>
              <a:buChar char="Ø"/>
            </a:pPr>
            <a:r>
              <a:rPr lang="en-US" sz="2400" dirty="0">
                <a:solidFill>
                  <a:prstClr val="black"/>
                </a:solidFill>
                <a:latin typeface="Times New Roman" pitchFamily="18" charset="0"/>
                <a:cs typeface="Times New Roman" pitchFamily="18" charset="0"/>
              </a:rPr>
              <a:t>property rights are assigned to some authority in the public sector. For example, in some </a:t>
            </a:r>
            <a:r>
              <a:rPr lang="en-US" sz="2400" dirty="0">
                <a:solidFill>
                  <a:srgbClr val="4F271C">
                    <a:shade val="30000"/>
                    <a:satMod val="150000"/>
                  </a:srgbClr>
                </a:solidFill>
                <a:latin typeface="Times New Roman" pitchFamily="18" charset="0"/>
                <a:cs typeface="Times New Roman" pitchFamily="18" charset="0"/>
              </a:rPr>
              <a:t>countries, forest lands may fall under the mandate of the state, whether at a central or decentralized level of government</a:t>
            </a:r>
            <a:r>
              <a:rPr lang="en-US" sz="2000" dirty="0" smtClean="0">
                <a:solidFill>
                  <a:srgbClr val="4F271C">
                    <a:shade val="30000"/>
                    <a:satMod val="150000"/>
                  </a:srgbClr>
                </a:solidFill>
                <a:latin typeface="Times New Roman" pitchFamily="18" charset="0"/>
                <a:cs typeface="Times New Roman" pitchFamily="18" charset="0"/>
              </a:rPr>
              <a:t>.</a:t>
            </a:r>
            <a:endParaRPr lang="en-US" sz="2400" dirty="0" smtClean="0">
              <a:solidFill>
                <a:srgbClr val="4F271C">
                  <a:shade val="30000"/>
                  <a:satMod val="150000"/>
                </a:srgbClr>
              </a:solidFill>
              <a:latin typeface="Times New Roman" pitchFamily="18" charset="0"/>
              <a:cs typeface="Times New Roman" pitchFamily="18" charset="0"/>
            </a:endParaRPr>
          </a:p>
          <a:p>
            <a:pPr marL="425196" lvl="0" algn="just">
              <a:spcBef>
                <a:spcPts val="600"/>
              </a:spcBef>
              <a:buClr>
                <a:srgbClr val="3891A7"/>
              </a:buClr>
              <a:buSzPct val="80000"/>
              <a:buFont typeface="Wingdings" pitchFamily="2" charset="2"/>
              <a:buChar char="Ø"/>
            </a:pPr>
            <a:r>
              <a:rPr lang="en-US" sz="2400" dirty="0" smtClean="0">
                <a:solidFill>
                  <a:srgbClr val="4F271C">
                    <a:shade val="30000"/>
                    <a:satMod val="150000"/>
                  </a:srgbClr>
                </a:solidFill>
                <a:latin typeface="Times New Roman" pitchFamily="18" charset="0"/>
                <a:cs typeface="Times New Roman" pitchFamily="18" charset="0"/>
              </a:rPr>
              <a:t>The </a:t>
            </a:r>
            <a:r>
              <a:rPr lang="en-US" sz="2400" dirty="0">
                <a:solidFill>
                  <a:srgbClr val="4F271C">
                    <a:shade val="30000"/>
                    <a:satMod val="150000"/>
                  </a:srgbClr>
                </a:solidFill>
                <a:latin typeface="Times New Roman" pitchFamily="18" charset="0"/>
                <a:cs typeface="Times New Roman" pitchFamily="18" charset="0"/>
              </a:rPr>
              <a:t>concept of public land ownership is largely a reaction to the perceived limitations of private ownership in that it seeks to enable all sections of society to obtain access to land under conditions of increasing competition. Although it has frequently achieved higher levels of equity than private systems, it has rarely achieved high levels of efficiency due to bureaucratic inefficiency</a:t>
            </a:r>
            <a:r>
              <a:rPr lang="en-US" sz="2400" dirty="0" smtClean="0">
                <a:solidFill>
                  <a:srgbClr val="4F271C">
                    <a:shade val="30000"/>
                    <a:satMod val="150000"/>
                  </a:srgbClr>
                </a:solidFill>
                <a:latin typeface="Times New Roman" pitchFamily="18" charset="0"/>
                <a:cs typeface="Times New Roman" pitchFamily="18" charset="0"/>
              </a:rPr>
              <a:t>.</a:t>
            </a:r>
            <a:endParaRPr lang="en-US" sz="2400" dirty="0">
              <a:solidFill>
                <a:srgbClr val="4F271C">
                  <a:shade val="30000"/>
                  <a:satMod val="15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2643014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TotalTime>
  <Words>7268</Words>
  <Application>Microsoft Office PowerPoint</Application>
  <PresentationFormat>On-screen Show (4:3)</PresentationFormat>
  <Paragraphs>306</Paragraphs>
  <Slides>60</Slides>
  <Notes>0</Notes>
  <HiddenSlides>0</HiddenSlides>
  <MMClips>0</MMClip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Office Theme</vt:lpstr>
      <vt:lpstr>1_Office Theme</vt:lpstr>
      <vt:lpstr>PowerPoint Presentation</vt:lpstr>
      <vt:lpstr>Chapter one Land Tenure </vt:lpstr>
      <vt:lpstr>Cont…</vt:lpstr>
      <vt:lpstr>1.2. Importance of Land Tenure</vt:lpstr>
      <vt:lpstr>Cont…</vt:lpstr>
      <vt:lpstr>Cont…</vt:lpstr>
      <vt:lpstr>1.3. Major Land Tenure Systems</vt:lpstr>
      <vt:lpstr>Con’t…</vt:lpstr>
      <vt:lpstr>Cont…</vt:lpstr>
      <vt:lpstr>Cont…</vt:lpstr>
      <vt:lpstr> 1.4. Principal Forms of Land Tenure </vt:lpstr>
      <vt:lpstr>1.4.1. Customary  Land Tenure  System</vt:lpstr>
      <vt:lpstr>Cont…</vt:lpstr>
      <vt:lpstr>1.4.2. Statutory Land Tenure System</vt:lpstr>
      <vt:lpstr> 1.5 Land Tenure Security </vt:lpstr>
      <vt:lpstr>Cont…</vt:lpstr>
      <vt:lpstr>1.5.2. Insecurity of Land Tenure</vt:lpstr>
      <vt:lpstr>1.5.3. Land tenure Reform  and Land Reform</vt:lpstr>
      <vt:lpstr>Cont…</vt:lpstr>
      <vt:lpstr>1.5.4. Sources of Tenure Security</vt:lpstr>
      <vt:lpstr>Cont…</vt:lpstr>
      <vt:lpstr>1.5.5. Factors That Contribute to Relative Degree of Land Tenure Security</vt:lpstr>
      <vt:lpstr>PowerPoint Presentation</vt:lpstr>
      <vt:lpstr>PowerPoint Presentation</vt:lpstr>
      <vt:lpstr>  1.6 PROPERTY AND PROPERTY RIGHTS </vt:lpstr>
      <vt:lpstr>Cont…</vt:lpstr>
      <vt:lpstr>Cont…</vt:lpstr>
      <vt:lpstr>Cont…</vt:lpstr>
      <vt:lpstr>Cont…</vt:lpstr>
      <vt:lpstr>   WHO HOLDS LAND AND PROPERTY RIGHTS?  </vt:lpstr>
      <vt:lpstr> WAYS TO ACCESS TO LAND </vt:lpstr>
      <vt:lpstr> Chapter Two  Land Tenure and Livelihoods  </vt:lpstr>
      <vt:lpstr>Land Tenure and livelihoods</vt:lpstr>
      <vt:lpstr> 2.1 Livelihood Options and Land Tenure </vt:lpstr>
      <vt:lpstr>Cont…</vt:lpstr>
      <vt:lpstr> 2.2 Land Distribution and Ownership Patterns  </vt:lpstr>
      <vt:lpstr>Cont…</vt:lpstr>
      <vt:lpstr>Cont…</vt:lpstr>
      <vt:lpstr>Cont…</vt:lpstr>
      <vt:lpstr>Cont…</vt:lpstr>
      <vt:lpstr>2.3 Land Markets and Sustainable Livelihoods</vt:lpstr>
      <vt:lpstr>Cont…</vt:lpstr>
      <vt:lpstr>Cont…</vt:lpstr>
      <vt:lpstr>2.4 Land Tenure and Poverty</vt:lpstr>
      <vt:lpstr>Cont…</vt:lpstr>
      <vt:lpstr>Cont…</vt:lpstr>
      <vt:lpstr>Cont…</vt:lpstr>
      <vt:lpstr>Cont…</vt:lpstr>
      <vt:lpstr> Chapter Three   Land Tenure and Food Security </vt:lpstr>
      <vt:lpstr>3.1 Land Tenure, Agriculture and Food Security</vt:lpstr>
      <vt:lpstr>Cont…</vt:lpstr>
      <vt:lpstr>Cont… </vt:lpstr>
      <vt:lpstr>Cont…</vt:lpstr>
      <vt:lpstr>Cont…</vt:lpstr>
      <vt:lpstr>Cont…</vt:lpstr>
      <vt:lpstr> 3.2 Land Tenure and Land Use in Africa </vt:lpstr>
      <vt:lpstr>PowerPoint Presentation</vt:lpstr>
      <vt:lpstr> Land Tenure and Land Use in Africa </vt:lpstr>
      <vt:lpstr>PowerPoint Presentation</vt:lpstr>
      <vt:lpstr>Land Tenure and Land-Use Regulations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dc:creator>
  <cp:lastModifiedBy>TA</cp:lastModifiedBy>
  <cp:revision>276</cp:revision>
  <dcterms:created xsi:type="dcterms:W3CDTF">2020-03-13T07:13:15Z</dcterms:created>
  <dcterms:modified xsi:type="dcterms:W3CDTF">2020-03-21T12:28:37Z</dcterms:modified>
</cp:coreProperties>
</file>