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89"/>
  </p:notesMasterIdLst>
  <p:handoutMasterIdLst>
    <p:handoutMasterId r:id="rId90"/>
  </p:handoutMasterIdLst>
  <p:sldIdLst>
    <p:sldId id="611" r:id="rId2"/>
    <p:sldId id="624" r:id="rId3"/>
    <p:sldId id="518" r:id="rId4"/>
    <p:sldId id="538" r:id="rId5"/>
    <p:sldId id="698" r:id="rId6"/>
    <p:sldId id="376" r:id="rId7"/>
    <p:sldId id="334" r:id="rId8"/>
    <p:sldId id="335" r:id="rId9"/>
    <p:sldId id="382" r:id="rId10"/>
    <p:sldId id="625" r:id="rId11"/>
    <p:sldId id="339" r:id="rId12"/>
    <p:sldId id="361" r:id="rId13"/>
    <p:sldId id="340" r:id="rId14"/>
    <p:sldId id="626" r:id="rId15"/>
    <p:sldId id="627" r:id="rId16"/>
    <p:sldId id="648" r:id="rId17"/>
    <p:sldId id="343" r:id="rId18"/>
    <p:sldId id="344" r:id="rId19"/>
    <p:sldId id="366" r:id="rId20"/>
    <p:sldId id="365" r:id="rId21"/>
    <p:sldId id="369" r:id="rId22"/>
    <p:sldId id="345" r:id="rId23"/>
    <p:sldId id="367" r:id="rId24"/>
    <p:sldId id="502" r:id="rId25"/>
    <p:sldId id="503" r:id="rId26"/>
    <p:sldId id="494" r:id="rId27"/>
    <p:sldId id="495" r:id="rId28"/>
    <p:sldId id="346" r:id="rId29"/>
    <p:sldId id="347" r:id="rId30"/>
    <p:sldId id="649" r:id="rId31"/>
    <p:sldId id="650" r:id="rId32"/>
    <p:sldId id="714" r:id="rId33"/>
    <p:sldId id="651" r:id="rId34"/>
    <p:sldId id="652" r:id="rId35"/>
    <p:sldId id="653" r:id="rId36"/>
    <p:sldId id="654" r:id="rId37"/>
    <p:sldId id="655" r:id="rId38"/>
    <p:sldId id="656" r:id="rId39"/>
    <p:sldId id="696" r:id="rId40"/>
    <p:sldId id="657" r:id="rId41"/>
    <p:sldId id="658" r:id="rId42"/>
    <p:sldId id="659" r:id="rId43"/>
    <p:sldId id="660" r:id="rId44"/>
    <p:sldId id="661" r:id="rId45"/>
    <p:sldId id="664" r:id="rId46"/>
    <p:sldId id="665" r:id="rId47"/>
    <p:sldId id="666" r:id="rId48"/>
    <p:sldId id="667" r:id="rId49"/>
    <p:sldId id="668" r:id="rId50"/>
    <p:sldId id="669" r:id="rId51"/>
    <p:sldId id="670" r:id="rId52"/>
    <p:sldId id="671" r:id="rId53"/>
    <p:sldId id="672" r:id="rId54"/>
    <p:sldId id="673" r:id="rId55"/>
    <p:sldId id="674" r:id="rId56"/>
    <p:sldId id="675" r:id="rId57"/>
    <p:sldId id="676" r:id="rId58"/>
    <p:sldId id="677" r:id="rId59"/>
    <p:sldId id="678" r:id="rId60"/>
    <p:sldId id="679" r:id="rId61"/>
    <p:sldId id="680" r:id="rId62"/>
    <p:sldId id="681" r:id="rId63"/>
    <p:sldId id="682" r:id="rId64"/>
    <p:sldId id="683" r:id="rId65"/>
    <p:sldId id="684" r:id="rId66"/>
    <p:sldId id="685" r:id="rId67"/>
    <p:sldId id="686" r:id="rId68"/>
    <p:sldId id="687" r:id="rId69"/>
    <p:sldId id="688" r:id="rId70"/>
    <p:sldId id="689" r:id="rId71"/>
    <p:sldId id="690" r:id="rId72"/>
    <p:sldId id="691" r:id="rId73"/>
    <p:sldId id="692" r:id="rId74"/>
    <p:sldId id="693" r:id="rId75"/>
    <p:sldId id="694" r:id="rId76"/>
    <p:sldId id="695" r:id="rId77"/>
    <p:sldId id="718" r:id="rId78"/>
    <p:sldId id="700" r:id="rId79"/>
    <p:sldId id="701" r:id="rId80"/>
    <p:sldId id="702" r:id="rId81"/>
    <p:sldId id="703" r:id="rId82"/>
    <p:sldId id="704" r:id="rId83"/>
    <p:sldId id="705" r:id="rId84"/>
    <p:sldId id="706" r:id="rId85"/>
    <p:sldId id="707" r:id="rId86"/>
    <p:sldId id="708" r:id="rId87"/>
    <p:sldId id="716" r:id="rId8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2143A-2BD1-4AE9-8A48-7E5FE6D1A4F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665C9EC-5693-411A-8FB3-D8B282B44895}">
      <dgm:prSet phldrT="[Text]" custT="1"/>
      <dgm:spPr/>
      <dgm:t>
        <a:bodyPr/>
        <a:lstStyle/>
        <a:p>
          <a:r>
            <a:rPr lang="en-US" sz="2400" dirty="0" smtClean="0">
              <a:latin typeface="Times New Roman" pitchFamily="-12" charset="0"/>
              <a:cs typeface="Times New Roman" pitchFamily="-12" charset="0"/>
            </a:rPr>
            <a:t>1. Budget preparation</a:t>
          </a:r>
          <a:endParaRPr lang="en-US" sz="2400" dirty="0"/>
        </a:p>
      </dgm:t>
    </dgm:pt>
    <dgm:pt modelId="{7079D458-41EC-41FA-AA26-009CA37EB545}" type="parTrans" cxnId="{CB7B0D56-E748-461F-BC24-389BACBB3013}">
      <dgm:prSet/>
      <dgm:spPr/>
      <dgm:t>
        <a:bodyPr/>
        <a:lstStyle/>
        <a:p>
          <a:endParaRPr lang="en-US"/>
        </a:p>
      </dgm:t>
    </dgm:pt>
    <dgm:pt modelId="{0A603194-92E1-4C40-96A2-9E6DB9B40890}" type="sibTrans" cxnId="{CB7B0D56-E748-461F-BC24-389BACBB3013}">
      <dgm:prSet/>
      <dgm:spPr/>
      <dgm:t>
        <a:bodyPr/>
        <a:lstStyle/>
        <a:p>
          <a:endParaRPr lang="en-US"/>
        </a:p>
      </dgm:t>
    </dgm:pt>
    <dgm:pt modelId="{AB967877-4D26-4B49-985A-8CED2791D371}">
      <dgm:prSet phldrT="[Text]" custT="1"/>
      <dgm:spPr/>
      <dgm:t>
        <a:bodyPr/>
        <a:lstStyle/>
        <a:p>
          <a:r>
            <a:rPr lang="en-US" sz="2400" dirty="0" smtClean="0">
              <a:latin typeface="Times New Roman" pitchFamily="-12" charset="0"/>
              <a:cs typeface="Times New Roman" pitchFamily="-12" charset="0"/>
            </a:rPr>
            <a:t>2. Budget compiling &amp; approval</a:t>
          </a:r>
          <a:endParaRPr lang="en-US" sz="2400" dirty="0"/>
        </a:p>
      </dgm:t>
    </dgm:pt>
    <dgm:pt modelId="{BAD0722A-3DD7-4B02-A02E-40797BD84C1C}" type="parTrans" cxnId="{0C3935D8-55A3-4351-BCEA-523344879ACD}">
      <dgm:prSet/>
      <dgm:spPr/>
      <dgm:t>
        <a:bodyPr/>
        <a:lstStyle/>
        <a:p>
          <a:endParaRPr lang="en-US"/>
        </a:p>
      </dgm:t>
    </dgm:pt>
    <dgm:pt modelId="{768ABFE4-5292-4612-BA19-1A4E74D75C9B}" type="sibTrans" cxnId="{0C3935D8-55A3-4351-BCEA-523344879ACD}">
      <dgm:prSet/>
      <dgm:spPr/>
      <dgm:t>
        <a:bodyPr/>
        <a:lstStyle/>
        <a:p>
          <a:endParaRPr lang="en-US"/>
        </a:p>
      </dgm:t>
    </dgm:pt>
    <dgm:pt modelId="{35AA6CEC-314E-405D-A9C4-A8ECF1D5DD1F}">
      <dgm:prSet phldrT="[Text]" custT="1"/>
      <dgm:spPr/>
      <dgm:t>
        <a:bodyPr/>
        <a:lstStyle/>
        <a:p>
          <a:r>
            <a:rPr lang="en-US" sz="1800" dirty="0" smtClean="0">
              <a:latin typeface="Times New Roman" pitchFamily="-12" charset="0"/>
              <a:cs typeface="Times New Roman" pitchFamily="-12" charset="0"/>
            </a:rPr>
            <a:t>3. Budget execution</a:t>
          </a:r>
        </a:p>
        <a:p>
          <a:r>
            <a:rPr lang="en-US" sz="1800" dirty="0" smtClean="0">
              <a:latin typeface="Times New Roman" pitchFamily="-12" charset="0"/>
              <a:cs typeface="Times New Roman" pitchFamily="-12" charset="0"/>
            </a:rPr>
            <a:t>(implementing)</a:t>
          </a:r>
          <a:endParaRPr lang="en-US" sz="1800" dirty="0"/>
        </a:p>
      </dgm:t>
    </dgm:pt>
    <dgm:pt modelId="{5AFBB7E2-77CC-4386-A8F2-E34FB612802A}" type="parTrans" cxnId="{64AA3302-3764-4A4C-A948-AE579803B34B}">
      <dgm:prSet/>
      <dgm:spPr/>
      <dgm:t>
        <a:bodyPr/>
        <a:lstStyle/>
        <a:p>
          <a:endParaRPr lang="en-US"/>
        </a:p>
      </dgm:t>
    </dgm:pt>
    <dgm:pt modelId="{3AAE2D84-2A50-4BCD-B342-C5B9D3E95B3B}" type="sibTrans" cxnId="{64AA3302-3764-4A4C-A948-AE579803B34B}">
      <dgm:prSet/>
      <dgm:spPr/>
      <dgm:t>
        <a:bodyPr/>
        <a:lstStyle/>
        <a:p>
          <a:endParaRPr lang="en-US"/>
        </a:p>
      </dgm:t>
    </dgm:pt>
    <dgm:pt modelId="{B7781AF3-E1B0-47DC-8A2F-6D3EF888F953}">
      <dgm:prSet phldrT="[Text]" custT="1"/>
      <dgm:spPr/>
      <dgm:t>
        <a:bodyPr/>
        <a:lstStyle/>
        <a:p>
          <a:r>
            <a:rPr lang="en-US" sz="2000" dirty="0" smtClean="0">
              <a:latin typeface="Times New Roman" pitchFamily="-12" charset="0"/>
              <a:cs typeface="Times New Roman" pitchFamily="-12" charset="0"/>
            </a:rPr>
            <a:t>4. Budget audit</a:t>
          </a:r>
        </a:p>
        <a:p>
          <a:r>
            <a:rPr lang="en-US" sz="2000" dirty="0" smtClean="0">
              <a:latin typeface="Times New Roman" pitchFamily="-12" charset="0"/>
              <a:cs typeface="Times New Roman" pitchFamily="-12" charset="0"/>
            </a:rPr>
            <a:t>(evaluation)</a:t>
          </a:r>
          <a:endParaRPr lang="en-US" sz="2000" dirty="0"/>
        </a:p>
      </dgm:t>
    </dgm:pt>
    <dgm:pt modelId="{E7CCF20B-E6EA-4A2E-9105-55A34482D57F}" type="parTrans" cxnId="{63A2BF11-C2A8-436A-B1CA-B73662E7CC83}">
      <dgm:prSet/>
      <dgm:spPr/>
      <dgm:t>
        <a:bodyPr/>
        <a:lstStyle/>
        <a:p>
          <a:endParaRPr lang="en-US"/>
        </a:p>
      </dgm:t>
    </dgm:pt>
    <dgm:pt modelId="{C9A7F150-0065-46A2-B39C-D413A5F73390}" type="sibTrans" cxnId="{63A2BF11-C2A8-436A-B1CA-B73662E7CC83}">
      <dgm:prSet/>
      <dgm:spPr/>
      <dgm:t>
        <a:bodyPr/>
        <a:lstStyle/>
        <a:p>
          <a:endParaRPr lang="en-US"/>
        </a:p>
      </dgm:t>
    </dgm:pt>
    <dgm:pt modelId="{892707EA-1331-4715-AE1F-5C50E9B36701}" type="pres">
      <dgm:prSet presAssocID="{0842143A-2BD1-4AE9-8A48-7E5FE6D1A4F0}" presName="cycle" presStyleCnt="0">
        <dgm:presLayoutVars>
          <dgm:dir/>
          <dgm:resizeHandles val="exact"/>
        </dgm:presLayoutVars>
      </dgm:prSet>
      <dgm:spPr/>
      <dgm:t>
        <a:bodyPr/>
        <a:lstStyle/>
        <a:p>
          <a:endParaRPr lang="en-US"/>
        </a:p>
      </dgm:t>
    </dgm:pt>
    <dgm:pt modelId="{82C096C6-F17C-4DFA-B6DB-111E7F1785CB}" type="pres">
      <dgm:prSet presAssocID="{9665C9EC-5693-411A-8FB3-D8B282B44895}" presName="node" presStyleLbl="node1" presStyleIdx="0" presStyleCnt="4" custScaleX="124336" custScaleY="117136">
        <dgm:presLayoutVars>
          <dgm:bulletEnabled val="1"/>
        </dgm:presLayoutVars>
      </dgm:prSet>
      <dgm:spPr/>
      <dgm:t>
        <a:bodyPr/>
        <a:lstStyle/>
        <a:p>
          <a:endParaRPr lang="en-US"/>
        </a:p>
      </dgm:t>
    </dgm:pt>
    <dgm:pt modelId="{F56EA32D-3902-4416-ADAB-ED4E0D819559}" type="pres">
      <dgm:prSet presAssocID="{9665C9EC-5693-411A-8FB3-D8B282B44895}" presName="spNode" presStyleCnt="0"/>
      <dgm:spPr/>
    </dgm:pt>
    <dgm:pt modelId="{FDBC507B-FAA9-4306-ADFF-C5A6F4A4959A}" type="pres">
      <dgm:prSet presAssocID="{0A603194-92E1-4C40-96A2-9E6DB9B40890}" presName="sibTrans" presStyleLbl="sibTrans1D1" presStyleIdx="0" presStyleCnt="4"/>
      <dgm:spPr/>
      <dgm:t>
        <a:bodyPr/>
        <a:lstStyle/>
        <a:p>
          <a:endParaRPr lang="en-US"/>
        </a:p>
      </dgm:t>
    </dgm:pt>
    <dgm:pt modelId="{23EF2390-BF06-4320-B3ED-760E00348FDB}" type="pres">
      <dgm:prSet presAssocID="{AB967877-4D26-4B49-985A-8CED2791D371}" presName="node" presStyleLbl="node1" presStyleIdx="1" presStyleCnt="4" custScaleX="117003" custScaleY="120159">
        <dgm:presLayoutVars>
          <dgm:bulletEnabled val="1"/>
        </dgm:presLayoutVars>
      </dgm:prSet>
      <dgm:spPr/>
      <dgm:t>
        <a:bodyPr/>
        <a:lstStyle/>
        <a:p>
          <a:endParaRPr lang="en-US"/>
        </a:p>
      </dgm:t>
    </dgm:pt>
    <dgm:pt modelId="{C2BA0F34-663A-4441-858F-0D1001D87B0D}" type="pres">
      <dgm:prSet presAssocID="{AB967877-4D26-4B49-985A-8CED2791D371}" presName="spNode" presStyleCnt="0"/>
      <dgm:spPr/>
    </dgm:pt>
    <dgm:pt modelId="{8A6A30AD-19A1-4A5A-BD65-C86DC48586C9}" type="pres">
      <dgm:prSet presAssocID="{768ABFE4-5292-4612-BA19-1A4E74D75C9B}" presName="sibTrans" presStyleLbl="sibTrans1D1" presStyleIdx="1" presStyleCnt="4"/>
      <dgm:spPr/>
      <dgm:t>
        <a:bodyPr/>
        <a:lstStyle/>
        <a:p>
          <a:endParaRPr lang="en-US"/>
        </a:p>
      </dgm:t>
    </dgm:pt>
    <dgm:pt modelId="{102CEF31-08AE-49D0-8E15-1B0E1950926E}" type="pres">
      <dgm:prSet presAssocID="{35AA6CEC-314E-405D-A9C4-A8ECF1D5DD1F}" presName="node" presStyleLbl="node1" presStyleIdx="2" presStyleCnt="4" custScaleX="131916">
        <dgm:presLayoutVars>
          <dgm:bulletEnabled val="1"/>
        </dgm:presLayoutVars>
      </dgm:prSet>
      <dgm:spPr/>
      <dgm:t>
        <a:bodyPr/>
        <a:lstStyle/>
        <a:p>
          <a:endParaRPr lang="en-US"/>
        </a:p>
      </dgm:t>
    </dgm:pt>
    <dgm:pt modelId="{DBE92B99-24A2-4E69-A829-C812F3FCA63B}" type="pres">
      <dgm:prSet presAssocID="{35AA6CEC-314E-405D-A9C4-A8ECF1D5DD1F}" presName="spNode" presStyleCnt="0"/>
      <dgm:spPr/>
    </dgm:pt>
    <dgm:pt modelId="{E0DBB73F-2D9A-4C24-A2A3-A0550FDD87F9}" type="pres">
      <dgm:prSet presAssocID="{3AAE2D84-2A50-4BCD-B342-C5B9D3E95B3B}" presName="sibTrans" presStyleLbl="sibTrans1D1" presStyleIdx="2" presStyleCnt="4"/>
      <dgm:spPr/>
      <dgm:t>
        <a:bodyPr/>
        <a:lstStyle/>
        <a:p>
          <a:endParaRPr lang="en-US"/>
        </a:p>
      </dgm:t>
    </dgm:pt>
    <dgm:pt modelId="{A5629507-6E0C-4610-A541-26DB7ED3CA24}" type="pres">
      <dgm:prSet presAssocID="{B7781AF3-E1B0-47DC-8A2F-6D3EF888F953}" presName="node" presStyleLbl="node1" presStyleIdx="3" presStyleCnt="4" custScaleX="115160" custScaleY="134846" custRadScaleRad="116715" custRadScaleInc="2844">
        <dgm:presLayoutVars>
          <dgm:bulletEnabled val="1"/>
        </dgm:presLayoutVars>
      </dgm:prSet>
      <dgm:spPr/>
      <dgm:t>
        <a:bodyPr/>
        <a:lstStyle/>
        <a:p>
          <a:endParaRPr lang="en-US"/>
        </a:p>
      </dgm:t>
    </dgm:pt>
    <dgm:pt modelId="{FD140922-2219-4DA6-AC99-4300952E06C5}" type="pres">
      <dgm:prSet presAssocID="{B7781AF3-E1B0-47DC-8A2F-6D3EF888F953}" presName="spNode" presStyleCnt="0"/>
      <dgm:spPr/>
    </dgm:pt>
    <dgm:pt modelId="{448C5338-1CCC-49FF-8591-18786941C82A}" type="pres">
      <dgm:prSet presAssocID="{C9A7F150-0065-46A2-B39C-D413A5F73390}" presName="sibTrans" presStyleLbl="sibTrans1D1" presStyleIdx="3" presStyleCnt="4"/>
      <dgm:spPr/>
      <dgm:t>
        <a:bodyPr/>
        <a:lstStyle/>
        <a:p>
          <a:endParaRPr lang="en-US"/>
        </a:p>
      </dgm:t>
    </dgm:pt>
  </dgm:ptLst>
  <dgm:cxnLst>
    <dgm:cxn modelId="{CB7B0D56-E748-461F-BC24-389BACBB3013}" srcId="{0842143A-2BD1-4AE9-8A48-7E5FE6D1A4F0}" destId="{9665C9EC-5693-411A-8FB3-D8B282B44895}" srcOrd="0" destOrd="0" parTransId="{7079D458-41EC-41FA-AA26-009CA37EB545}" sibTransId="{0A603194-92E1-4C40-96A2-9E6DB9B40890}"/>
    <dgm:cxn modelId="{63A2BF11-C2A8-436A-B1CA-B73662E7CC83}" srcId="{0842143A-2BD1-4AE9-8A48-7E5FE6D1A4F0}" destId="{B7781AF3-E1B0-47DC-8A2F-6D3EF888F953}" srcOrd="3" destOrd="0" parTransId="{E7CCF20B-E6EA-4A2E-9105-55A34482D57F}" sibTransId="{C9A7F150-0065-46A2-B39C-D413A5F73390}"/>
    <dgm:cxn modelId="{4A81603E-E51C-435D-A4D4-73C2C3117B54}" type="presOf" srcId="{9665C9EC-5693-411A-8FB3-D8B282B44895}" destId="{82C096C6-F17C-4DFA-B6DB-111E7F1785CB}" srcOrd="0" destOrd="0" presId="urn:microsoft.com/office/officeart/2005/8/layout/cycle5"/>
    <dgm:cxn modelId="{89AA0EF1-6286-491E-BF9A-60F33E0E22A1}" type="presOf" srcId="{AB967877-4D26-4B49-985A-8CED2791D371}" destId="{23EF2390-BF06-4320-B3ED-760E00348FDB}" srcOrd="0" destOrd="0" presId="urn:microsoft.com/office/officeart/2005/8/layout/cycle5"/>
    <dgm:cxn modelId="{B3ECE793-DE92-4F95-A9C9-9AB8E069E0F9}" type="presOf" srcId="{B7781AF3-E1B0-47DC-8A2F-6D3EF888F953}" destId="{A5629507-6E0C-4610-A541-26DB7ED3CA24}" srcOrd="0" destOrd="0" presId="urn:microsoft.com/office/officeart/2005/8/layout/cycle5"/>
    <dgm:cxn modelId="{5E119409-379B-47AE-AEA2-90D8A83D2BDD}" type="presOf" srcId="{0A603194-92E1-4C40-96A2-9E6DB9B40890}" destId="{FDBC507B-FAA9-4306-ADFF-C5A6F4A4959A}" srcOrd="0" destOrd="0" presId="urn:microsoft.com/office/officeart/2005/8/layout/cycle5"/>
    <dgm:cxn modelId="{08F1AF7A-207C-4411-9F52-5A5D94E525F7}" type="presOf" srcId="{35AA6CEC-314E-405D-A9C4-A8ECF1D5DD1F}" destId="{102CEF31-08AE-49D0-8E15-1B0E1950926E}" srcOrd="0" destOrd="0" presId="urn:microsoft.com/office/officeart/2005/8/layout/cycle5"/>
    <dgm:cxn modelId="{0C3935D8-55A3-4351-BCEA-523344879ACD}" srcId="{0842143A-2BD1-4AE9-8A48-7E5FE6D1A4F0}" destId="{AB967877-4D26-4B49-985A-8CED2791D371}" srcOrd="1" destOrd="0" parTransId="{BAD0722A-3DD7-4B02-A02E-40797BD84C1C}" sibTransId="{768ABFE4-5292-4612-BA19-1A4E74D75C9B}"/>
    <dgm:cxn modelId="{FE15C9E3-3481-46B7-9376-2E2E3A6222E0}" type="presOf" srcId="{C9A7F150-0065-46A2-B39C-D413A5F73390}" destId="{448C5338-1CCC-49FF-8591-18786941C82A}" srcOrd="0" destOrd="0" presId="urn:microsoft.com/office/officeart/2005/8/layout/cycle5"/>
    <dgm:cxn modelId="{6C5898C7-D658-4137-9CD4-C11A562FABAB}" type="presOf" srcId="{3AAE2D84-2A50-4BCD-B342-C5B9D3E95B3B}" destId="{E0DBB73F-2D9A-4C24-A2A3-A0550FDD87F9}" srcOrd="0" destOrd="0" presId="urn:microsoft.com/office/officeart/2005/8/layout/cycle5"/>
    <dgm:cxn modelId="{1A450BCC-6A2E-4050-BDDA-6F823EC75A8E}" type="presOf" srcId="{0842143A-2BD1-4AE9-8A48-7E5FE6D1A4F0}" destId="{892707EA-1331-4715-AE1F-5C50E9B36701}" srcOrd="0" destOrd="0" presId="urn:microsoft.com/office/officeart/2005/8/layout/cycle5"/>
    <dgm:cxn modelId="{1C26FA88-262C-40EB-A864-5C76F18F6D7C}" type="presOf" srcId="{768ABFE4-5292-4612-BA19-1A4E74D75C9B}" destId="{8A6A30AD-19A1-4A5A-BD65-C86DC48586C9}" srcOrd="0" destOrd="0" presId="urn:microsoft.com/office/officeart/2005/8/layout/cycle5"/>
    <dgm:cxn modelId="{64AA3302-3764-4A4C-A948-AE579803B34B}" srcId="{0842143A-2BD1-4AE9-8A48-7E5FE6D1A4F0}" destId="{35AA6CEC-314E-405D-A9C4-A8ECF1D5DD1F}" srcOrd="2" destOrd="0" parTransId="{5AFBB7E2-77CC-4386-A8F2-E34FB612802A}" sibTransId="{3AAE2D84-2A50-4BCD-B342-C5B9D3E95B3B}"/>
    <dgm:cxn modelId="{4678AFF8-491C-42C5-AB08-36CE6150DE97}" type="presParOf" srcId="{892707EA-1331-4715-AE1F-5C50E9B36701}" destId="{82C096C6-F17C-4DFA-B6DB-111E7F1785CB}" srcOrd="0" destOrd="0" presId="urn:microsoft.com/office/officeart/2005/8/layout/cycle5"/>
    <dgm:cxn modelId="{61BA47A4-8DFB-4EC9-8978-A0E5F9D6E293}" type="presParOf" srcId="{892707EA-1331-4715-AE1F-5C50E9B36701}" destId="{F56EA32D-3902-4416-ADAB-ED4E0D819559}" srcOrd="1" destOrd="0" presId="urn:microsoft.com/office/officeart/2005/8/layout/cycle5"/>
    <dgm:cxn modelId="{75E1D539-3437-43C3-90B2-E2BBAC9B6390}" type="presParOf" srcId="{892707EA-1331-4715-AE1F-5C50E9B36701}" destId="{FDBC507B-FAA9-4306-ADFF-C5A6F4A4959A}" srcOrd="2" destOrd="0" presId="urn:microsoft.com/office/officeart/2005/8/layout/cycle5"/>
    <dgm:cxn modelId="{8AE48787-FBF6-4F86-85A3-488896A44037}" type="presParOf" srcId="{892707EA-1331-4715-AE1F-5C50E9B36701}" destId="{23EF2390-BF06-4320-B3ED-760E00348FDB}" srcOrd="3" destOrd="0" presId="urn:microsoft.com/office/officeart/2005/8/layout/cycle5"/>
    <dgm:cxn modelId="{537BE888-0240-4227-9B91-E82B958B1BF5}" type="presParOf" srcId="{892707EA-1331-4715-AE1F-5C50E9B36701}" destId="{C2BA0F34-663A-4441-858F-0D1001D87B0D}" srcOrd="4" destOrd="0" presId="urn:microsoft.com/office/officeart/2005/8/layout/cycle5"/>
    <dgm:cxn modelId="{1C1973CD-EC7B-4F39-ABA3-FF72AE09E925}" type="presParOf" srcId="{892707EA-1331-4715-AE1F-5C50E9B36701}" destId="{8A6A30AD-19A1-4A5A-BD65-C86DC48586C9}" srcOrd="5" destOrd="0" presId="urn:microsoft.com/office/officeart/2005/8/layout/cycle5"/>
    <dgm:cxn modelId="{778C3C7C-270D-4C9C-9B56-8282052F1AEA}" type="presParOf" srcId="{892707EA-1331-4715-AE1F-5C50E9B36701}" destId="{102CEF31-08AE-49D0-8E15-1B0E1950926E}" srcOrd="6" destOrd="0" presId="urn:microsoft.com/office/officeart/2005/8/layout/cycle5"/>
    <dgm:cxn modelId="{713F3598-D554-4356-9917-5E78CDC42E1F}" type="presParOf" srcId="{892707EA-1331-4715-AE1F-5C50E9B36701}" destId="{DBE92B99-24A2-4E69-A829-C812F3FCA63B}" srcOrd="7" destOrd="0" presId="urn:microsoft.com/office/officeart/2005/8/layout/cycle5"/>
    <dgm:cxn modelId="{134AF81E-769F-4021-8914-30CF991A978C}" type="presParOf" srcId="{892707EA-1331-4715-AE1F-5C50E9B36701}" destId="{E0DBB73F-2D9A-4C24-A2A3-A0550FDD87F9}" srcOrd="8" destOrd="0" presId="urn:microsoft.com/office/officeart/2005/8/layout/cycle5"/>
    <dgm:cxn modelId="{5EDAADA5-60F7-4683-B4E8-D562961DC480}" type="presParOf" srcId="{892707EA-1331-4715-AE1F-5C50E9B36701}" destId="{A5629507-6E0C-4610-A541-26DB7ED3CA24}" srcOrd="9" destOrd="0" presId="urn:microsoft.com/office/officeart/2005/8/layout/cycle5"/>
    <dgm:cxn modelId="{01CAFC01-B5B1-4C18-B96C-E95317B85627}" type="presParOf" srcId="{892707EA-1331-4715-AE1F-5C50E9B36701}" destId="{FD140922-2219-4DA6-AC99-4300952E06C5}" srcOrd="10" destOrd="0" presId="urn:microsoft.com/office/officeart/2005/8/layout/cycle5"/>
    <dgm:cxn modelId="{1A8AF5BD-252D-4E94-B394-C725C6A1AF6F}" type="presParOf" srcId="{892707EA-1331-4715-AE1F-5C50E9B36701}" destId="{448C5338-1CCC-49FF-8591-18786941C82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0661E-D416-7541-8676-5649C9E36036}"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B8268ABC-948D-CB48-922F-6B009497468D}">
      <dgm:prSet phldrT="[Text]"/>
      <dgm:spPr>
        <a:solidFill>
          <a:schemeClr val="bg1"/>
        </a:solidFill>
      </dgm:spPr>
      <dgm:t>
        <a:bodyPr/>
        <a:lstStyle/>
        <a:p>
          <a:r>
            <a:rPr lang="en-US" b="1" dirty="0" smtClean="0"/>
            <a:t>Managing Your Time Effectively</a:t>
          </a:r>
          <a:endParaRPr lang="en-US" b="1" dirty="0"/>
        </a:p>
      </dgm:t>
    </dgm:pt>
    <dgm:pt modelId="{F60B4EF5-C14E-8040-81D4-B9A375419F02}" type="parTrans" cxnId="{E4BAC394-17E8-3E49-A134-8E90E5A3064B}">
      <dgm:prSet/>
      <dgm:spPr/>
      <dgm:t>
        <a:bodyPr/>
        <a:lstStyle/>
        <a:p>
          <a:endParaRPr lang="en-US"/>
        </a:p>
      </dgm:t>
    </dgm:pt>
    <dgm:pt modelId="{EABA2CC6-8379-CC4A-9286-94DDF0A0225D}" type="sibTrans" cxnId="{E4BAC394-17E8-3E49-A134-8E90E5A3064B}">
      <dgm:prSet/>
      <dgm:spPr/>
      <dgm:t>
        <a:bodyPr/>
        <a:lstStyle/>
        <a:p>
          <a:endParaRPr lang="en-US"/>
        </a:p>
      </dgm:t>
    </dgm:pt>
    <dgm:pt modelId="{33FC658B-1FAE-AA46-9BD8-D43034862C3C}">
      <dgm:prSet phldrT="[Text]" custT="1"/>
      <dgm:spPr>
        <a:solidFill>
          <a:schemeClr val="accent6">
            <a:lumMod val="40000"/>
            <a:lumOff val="60000"/>
          </a:schemeClr>
        </a:solidFill>
      </dgm:spPr>
      <dgm:t>
        <a:bodyPr/>
        <a:lstStyle/>
        <a:p>
          <a:r>
            <a:rPr lang="en-US" sz="2400" b="1" dirty="0" smtClean="0">
              <a:solidFill>
                <a:schemeClr val="tx1"/>
              </a:solidFill>
            </a:rPr>
            <a:t>Quadrant of Necessity</a:t>
          </a:r>
        </a:p>
        <a:p>
          <a:r>
            <a:rPr lang="en-US" sz="1800" b="1" dirty="0" smtClean="0">
              <a:solidFill>
                <a:srgbClr val="0000FF"/>
              </a:solidFill>
            </a:rPr>
            <a:t>Important, Urgent</a:t>
          </a:r>
          <a:endParaRPr lang="en-US" sz="1800" b="1" dirty="0">
            <a:solidFill>
              <a:srgbClr val="0000FF"/>
            </a:solidFill>
          </a:endParaRPr>
        </a:p>
      </dgm:t>
    </dgm:pt>
    <dgm:pt modelId="{0CCAB83D-AEB7-7F48-A2EF-87B0B47846B5}" type="parTrans" cxnId="{BB8D242A-AC59-2645-9DE1-C853AE21D222}">
      <dgm:prSet/>
      <dgm:spPr/>
      <dgm:t>
        <a:bodyPr/>
        <a:lstStyle/>
        <a:p>
          <a:endParaRPr lang="en-US"/>
        </a:p>
      </dgm:t>
    </dgm:pt>
    <dgm:pt modelId="{CE2BBD13-46EC-5F48-A20E-232FB179102D}" type="sibTrans" cxnId="{BB8D242A-AC59-2645-9DE1-C853AE21D222}">
      <dgm:prSet/>
      <dgm:spPr/>
      <dgm:t>
        <a:bodyPr/>
        <a:lstStyle/>
        <a:p>
          <a:endParaRPr lang="en-US"/>
        </a:p>
      </dgm:t>
    </dgm:pt>
    <dgm:pt modelId="{466411D2-F45E-8145-A9FA-17067BFC4A2A}">
      <dgm:prSet phldrT="[Text]" custT="1"/>
      <dgm:spPr>
        <a:solidFill>
          <a:schemeClr val="accent3">
            <a:lumMod val="60000"/>
            <a:lumOff val="40000"/>
          </a:schemeClr>
        </a:solidFill>
      </dgm:spPr>
      <dgm:t>
        <a:bodyPr/>
        <a:lstStyle/>
        <a:p>
          <a:r>
            <a:rPr lang="en-US" sz="2400" b="1" dirty="0" smtClean="0">
              <a:solidFill>
                <a:srgbClr val="000000"/>
              </a:solidFill>
            </a:rPr>
            <a:t>Quadrant of Quality &amp; Personal Leadership</a:t>
          </a:r>
        </a:p>
        <a:p>
          <a:r>
            <a:rPr lang="en-US" sz="1800" b="1" dirty="0" smtClean="0">
              <a:solidFill>
                <a:srgbClr val="0000FF"/>
              </a:solidFill>
            </a:rPr>
            <a:t>Important, Not Urgent</a:t>
          </a:r>
          <a:endParaRPr lang="en-US" sz="1800" b="1" dirty="0">
            <a:solidFill>
              <a:srgbClr val="0000FF"/>
            </a:solidFill>
          </a:endParaRPr>
        </a:p>
      </dgm:t>
    </dgm:pt>
    <dgm:pt modelId="{BA772DF9-35E7-1F42-8F9C-D3AC9D995A85}" type="parTrans" cxnId="{541E0C04-F324-D94C-B074-EA761CAF996B}">
      <dgm:prSet/>
      <dgm:spPr/>
      <dgm:t>
        <a:bodyPr/>
        <a:lstStyle/>
        <a:p>
          <a:endParaRPr lang="en-US"/>
        </a:p>
      </dgm:t>
    </dgm:pt>
    <dgm:pt modelId="{F9DF9892-2DD6-A24E-AA2A-22B9650B1525}" type="sibTrans" cxnId="{541E0C04-F324-D94C-B074-EA761CAF996B}">
      <dgm:prSet/>
      <dgm:spPr/>
      <dgm:t>
        <a:bodyPr/>
        <a:lstStyle/>
        <a:p>
          <a:endParaRPr lang="en-US"/>
        </a:p>
      </dgm:t>
    </dgm:pt>
    <dgm:pt modelId="{D8AC01DE-4E55-0344-9DF4-BE5C72D6F12E}">
      <dgm:prSet phldrT="[Text]" custT="1"/>
      <dgm:spPr/>
      <dgm:t>
        <a:bodyPr/>
        <a:lstStyle/>
        <a:p>
          <a:r>
            <a:rPr lang="en-US" sz="2400" b="1" dirty="0" smtClean="0">
              <a:solidFill>
                <a:srgbClr val="000000"/>
              </a:solidFill>
            </a:rPr>
            <a:t>Quadrant of Deception</a:t>
          </a:r>
        </a:p>
        <a:p>
          <a:r>
            <a:rPr lang="en-US" sz="1800" dirty="0" smtClean="0">
              <a:solidFill>
                <a:schemeClr val="bg2"/>
              </a:solidFill>
            </a:rPr>
            <a:t>Not Important, Urgent</a:t>
          </a:r>
          <a:endParaRPr lang="en-US" sz="1800" dirty="0">
            <a:solidFill>
              <a:schemeClr val="bg2"/>
            </a:solidFill>
          </a:endParaRPr>
        </a:p>
      </dgm:t>
    </dgm:pt>
    <dgm:pt modelId="{1031D7CC-896E-1A4E-9AC9-1F573DFBBE57}" type="parTrans" cxnId="{E750DCC0-1A34-494B-8372-B90986F8A89B}">
      <dgm:prSet/>
      <dgm:spPr/>
      <dgm:t>
        <a:bodyPr/>
        <a:lstStyle/>
        <a:p>
          <a:endParaRPr lang="en-US"/>
        </a:p>
      </dgm:t>
    </dgm:pt>
    <dgm:pt modelId="{52D27A4E-A5C2-AA4D-B4A1-A63C50D66CC6}" type="sibTrans" cxnId="{E750DCC0-1A34-494B-8372-B90986F8A89B}">
      <dgm:prSet/>
      <dgm:spPr/>
      <dgm:t>
        <a:bodyPr/>
        <a:lstStyle/>
        <a:p>
          <a:endParaRPr lang="en-US"/>
        </a:p>
      </dgm:t>
    </dgm:pt>
    <dgm:pt modelId="{A2B26DEB-544F-B944-AE52-500CD6FBFDBE}">
      <dgm:prSet phldrT="[Text]" custT="1"/>
      <dgm:spPr>
        <a:solidFill>
          <a:schemeClr val="accent4">
            <a:lumMod val="60000"/>
            <a:lumOff val="40000"/>
          </a:schemeClr>
        </a:solidFill>
      </dgm:spPr>
      <dgm:t>
        <a:bodyPr/>
        <a:lstStyle/>
        <a:p>
          <a:r>
            <a:rPr lang="en-US" sz="2400" b="1" dirty="0" smtClean="0">
              <a:solidFill>
                <a:srgbClr val="000000"/>
              </a:solidFill>
            </a:rPr>
            <a:t>Quadrant of Waste</a:t>
          </a:r>
        </a:p>
        <a:p>
          <a:r>
            <a:rPr lang="en-US" sz="1800" b="1" dirty="0" smtClean="0">
              <a:solidFill>
                <a:srgbClr val="FF0000"/>
              </a:solidFill>
            </a:rPr>
            <a:t>Not Important, Not Urgent</a:t>
          </a:r>
          <a:endParaRPr lang="en-US" sz="1800" b="1" dirty="0">
            <a:solidFill>
              <a:srgbClr val="FF0000"/>
            </a:solidFill>
          </a:endParaRPr>
        </a:p>
      </dgm:t>
    </dgm:pt>
    <dgm:pt modelId="{7646D8BD-BFFC-2D48-8766-D01E5AE2FC20}" type="parTrans" cxnId="{8F08C5BE-088D-9040-93DE-C9F820A39B2B}">
      <dgm:prSet/>
      <dgm:spPr/>
      <dgm:t>
        <a:bodyPr/>
        <a:lstStyle/>
        <a:p>
          <a:endParaRPr lang="en-US"/>
        </a:p>
      </dgm:t>
    </dgm:pt>
    <dgm:pt modelId="{9390E8AD-367C-634B-818D-57D1D8D944AF}" type="sibTrans" cxnId="{8F08C5BE-088D-9040-93DE-C9F820A39B2B}">
      <dgm:prSet/>
      <dgm:spPr/>
      <dgm:t>
        <a:bodyPr/>
        <a:lstStyle/>
        <a:p>
          <a:endParaRPr lang="en-US"/>
        </a:p>
      </dgm:t>
    </dgm:pt>
    <dgm:pt modelId="{E503EF7C-8AC8-D548-AB7A-0B03619FDC1F}" type="pres">
      <dgm:prSet presAssocID="{D430661E-D416-7541-8676-5649C9E36036}" presName="diagram" presStyleCnt="0">
        <dgm:presLayoutVars>
          <dgm:chMax val="1"/>
          <dgm:dir/>
          <dgm:animLvl val="ctr"/>
          <dgm:resizeHandles val="exact"/>
        </dgm:presLayoutVars>
      </dgm:prSet>
      <dgm:spPr/>
      <dgm:t>
        <a:bodyPr/>
        <a:lstStyle/>
        <a:p>
          <a:endParaRPr lang="en-US"/>
        </a:p>
      </dgm:t>
    </dgm:pt>
    <dgm:pt modelId="{61B8F045-0344-8245-86BA-65B972608350}" type="pres">
      <dgm:prSet presAssocID="{D430661E-D416-7541-8676-5649C9E36036}" presName="matrix" presStyleCnt="0"/>
      <dgm:spPr/>
    </dgm:pt>
    <dgm:pt modelId="{5D7348C8-49B9-9248-8071-5780464FFAD7}" type="pres">
      <dgm:prSet presAssocID="{D430661E-D416-7541-8676-5649C9E36036}" presName="tile1" presStyleLbl="node1" presStyleIdx="0" presStyleCnt="4"/>
      <dgm:spPr/>
      <dgm:t>
        <a:bodyPr/>
        <a:lstStyle/>
        <a:p>
          <a:endParaRPr lang="en-US"/>
        </a:p>
      </dgm:t>
    </dgm:pt>
    <dgm:pt modelId="{924698ED-D2AB-AF44-A7B2-BC95BE73591E}" type="pres">
      <dgm:prSet presAssocID="{D430661E-D416-7541-8676-5649C9E36036}" presName="tile1text" presStyleLbl="node1" presStyleIdx="0" presStyleCnt="4">
        <dgm:presLayoutVars>
          <dgm:chMax val="0"/>
          <dgm:chPref val="0"/>
          <dgm:bulletEnabled val="1"/>
        </dgm:presLayoutVars>
      </dgm:prSet>
      <dgm:spPr/>
      <dgm:t>
        <a:bodyPr/>
        <a:lstStyle/>
        <a:p>
          <a:endParaRPr lang="en-US"/>
        </a:p>
      </dgm:t>
    </dgm:pt>
    <dgm:pt modelId="{C7CB250E-2F77-C94C-840D-D416A5389E27}" type="pres">
      <dgm:prSet presAssocID="{D430661E-D416-7541-8676-5649C9E36036}" presName="tile2" presStyleLbl="node1" presStyleIdx="1" presStyleCnt="4"/>
      <dgm:spPr/>
      <dgm:t>
        <a:bodyPr/>
        <a:lstStyle/>
        <a:p>
          <a:endParaRPr lang="en-US"/>
        </a:p>
      </dgm:t>
    </dgm:pt>
    <dgm:pt modelId="{FFB3CEE5-4DD8-0A45-A722-384A58FC307D}" type="pres">
      <dgm:prSet presAssocID="{D430661E-D416-7541-8676-5649C9E36036}" presName="tile2text" presStyleLbl="node1" presStyleIdx="1" presStyleCnt="4">
        <dgm:presLayoutVars>
          <dgm:chMax val="0"/>
          <dgm:chPref val="0"/>
          <dgm:bulletEnabled val="1"/>
        </dgm:presLayoutVars>
      </dgm:prSet>
      <dgm:spPr/>
      <dgm:t>
        <a:bodyPr/>
        <a:lstStyle/>
        <a:p>
          <a:endParaRPr lang="en-US"/>
        </a:p>
      </dgm:t>
    </dgm:pt>
    <dgm:pt modelId="{F2AB3BF5-70B4-6C40-9343-E1EEE029A420}" type="pres">
      <dgm:prSet presAssocID="{D430661E-D416-7541-8676-5649C9E36036}" presName="tile3" presStyleLbl="node1" presStyleIdx="2" presStyleCnt="4"/>
      <dgm:spPr/>
      <dgm:t>
        <a:bodyPr/>
        <a:lstStyle/>
        <a:p>
          <a:endParaRPr lang="en-US"/>
        </a:p>
      </dgm:t>
    </dgm:pt>
    <dgm:pt modelId="{31124641-8425-B94F-9AFB-1F5E9921A232}" type="pres">
      <dgm:prSet presAssocID="{D430661E-D416-7541-8676-5649C9E36036}" presName="tile3text" presStyleLbl="node1" presStyleIdx="2" presStyleCnt="4">
        <dgm:presLayoutVars>
          <dgm:chMax val="0"/>
          <dgm:chPref val="0"/>
          <dgm:bulletEnabled val="1"/>
        </dgm:presLayoutVars>
      </dgm:prSet>
      <dgm:spPr/>
      <dgm:t>
        <a:bodyPr/>
        <a:lstStyle/>
        <a:p>
          <a:endParaRPr lang="en-US"/>
        </a:p>
      </dgm:t>
    </dgm:pt>
    <dgm:pt modelId="{F5E8BB6D-FDC9-BF4D-8BAB-578AA6927420}" type="pres">
      <dgm:prSet presAssocID="{D430661E-D416-7541-8676-5649C9E36036}" presName="tile4" presStyleLbl="node1" presStyleIdx="3" presStyleCnt="4"/>
      <dgm:spPr/>
      <dgm:t>
        <a:bodyPr/>
        <a:lstStyle/>
        <a:p>
          <a:endParaRPr lang="en-US"/>
        </a:p>
      </dgm:t>
    </dgm:pt>
    <dgm:pt modelId="{67B91007-E5C2-6644-A4E5-2212082444B7}" type="pres">
      <dgm:prSet presAssocID="{D430661E-D416-7541-8676-5649C9E36036}" presName="tile4text" presStyleLbl="node1" presStyleIdx="3" presStyleCnt="4">
        <dgm:presLayoutVars>
          <dgm:chMax val="0"/>
          <dgm:chPref val="0"/>
          <dgm:bulletEnabled val="1"/>
        </dgm:presLayoutVars>
      </dgm:prSet>
      <dgm:spPr/>
      <dgm:t>
        <a:bodyPr/>
        <a:lstStyle/>
        <a:p>
          <a:endParaRPr lang="en-US"/>
        </a:p>
      </dgm:t>
    </dgm:pt>
    <dgm:pt modelId="{DCC49F30-7086-914F-BCAC-5587C1AB0659}" type="pres">
      <dgm:prSet presAssocID="{D430661E-D416-7541-8676-5649C9E36036}" presName="centerTile" presStyleLbl="fgShp" presStyleIdx="0" presStyleCnt="1" custScaleX="116667" custScaleY="105000">
        <dgm:presLayoutVars>
          <dgm:chMax val="0"/>
          <dgm:chPref val="0"/>
        </dgm:presLayoutVars>
      </dgm:prSet>
      <dgm:spPr/>
      <dgm:t>
        <a:bodyPr/>
        <a:lstStyle/>
        <a:p>
          <a:endParaRPr lang="en-US"/>
        </a:p>
      </dgm:t>
    </dgm:pt>
  </dgm:ptLst>
  <dgm:cxnLst>
    <dgm:cxn modelId="{EAE4B92C-BE0A-4A08-8C41-5FD0662CABA9}" type="presOf" srcId="{D430661E-D416-7541-8676-5649C9E36036}" destId="{E503EF7C-8AC8-D548-AB7A-0B03619FDC1F}" srcOrd="0" destOrd="0" presId="urn:microsoft.com/office/officeart/2005/8/layout/matrix1"/>
    <dgm:cxn modelId="{7472838A-082A-438A-AF02-3AA72E4816E0}" type="presOf" srcId="{33FC658B-1FAE-AA46-9BD8-D43034862C3C}" destId="{5D7348C8-49B9-9248-8071-5780464FFAD7}" srcOrd="0" destOrd="0" presId="urn:microsoft.com/office/officeart/2005/8/layout/matrix1"/>
    <dgm:cxn modelId="{E4BAC394-17E8-3E49-A134-8E90E5A3064B}" srcId="{D430661E-D416-7541-8676-5649C9E36036}" destId="{B8268ABC-948D-CB48-922F-6B009497468D}" srcOrd="0" destOrd="0" parTransId="{F60B4EF5-C14E-8040-81D4-B9A375419F02}" sibTransId="{EABA2CC6-8379-CC4A-9286-94DDF0A0225D}"/>
    <dgm:cxn modelId="{8F08C5BE-088D-9040-93DE-C9F820A39B2B}" srcId="{B8268ABC-948D-CB48-922F-6B009497468D}" destId="{A2B26DEB-544F-B944-AE52-500CD6FBFDBE}" srcOrd="3" destOrd="0" parTransId="{7646D8BD-BFFC-2D48-8766-D01E5AE2FC20}" sibTransId="{9390E8AD-367C-634B-818D-57D1D8D944AF}"/>
    <dgm:cxn modelId="{77599F72-F33F-42AF-8963-149A1DAE9554}" type="presOf" srcId="{A2B26DEB-544F-B944-AE52-500CD6FBFDBE}" destId="{F5E8BB6D-FDC9-BF4D-8BAB-578AA6927420}" srcOrd="0" destOrd="0" presId="urn:microsoft.com/office/officeart/2005/8/layout/matrix1"/>
    <dgm:cxn modelId="{AA4DCE97-7990-43E8-8858-96602287766C}" type="presOf" srcId="{33FC658B-1FAE-AA46-9BD8-D43034862C3C}" destId="{924698ED-D2AB-AF44-A7B2-BC95BE73591E}" srcOrd="1" destOrd="0" presId="urn:microsoft.com/office/officeart/2005/8/layout/matrix1"/>
    <dgm:cxn modelId="{6FAC05EA-0785-4ACA-9D5B-A27DA5B809F3}" type="presOf" srcId="{D8AC01DE-4E55-0344-9DF4-BE5C72D6F12E}" destId="{31124641-8425-B94F-9AFB-1F5E9921A232}" srcOrd="1" destOrd="0" presId="urn:microsoft.com/office/officeart/2005/8/layout/matrix1"/>
    <dgm:cxn modelId="{EA453EC4-92E7-4F60-843F-8057A2615EA9}" type="presOf" srcId="{A2B26DEB-544F-B944-AE52-500CD6FBFDBE}" destId="{67B91007-E5C2-6644-A4E5-2212082444B7}" srcOrd="1" destOrd="0" presId="urn:microsoft.com/office/officeart/2005/8/layout/matrix1"/>
    <dgm:cxn modelId="{BB8D242A-AC59-2645-9DE1-C853AE21D222}" srcId="{B8268ABC-948D-CB48-922F-6B009497468D}" destId="{33FC658B-1FAE-AA46-9BD8-D43034862C3C}" srcOrd="0" destOrd="0" parTransId="{0CCAB83D-AEB7-7F48-A2EF-87B0B47846B5}" sibTransId="{CE2BBD13-46EC-5F48-A20E-232FB179102D}"/>
    <dgm:cxn modelId="{654FEAD6-2981-46BA-AF73-EF9765DAA21B}" type="presOf" srcId="{466411D2-F45E-8145-A9FA-17067BFC4A2A}" destId="{C7CB250E-2F77-C94C-840D-D416A5389E27}" srcOrd="0" destOrd="0" presId="urn:microsoft.com/office/officeart/2005/8/layout/matrix1"/>
    <dgm:cxn modelId="{541E0C04-F324-D94C-B074-EA761CAF996B}" srcId="{B8268ABC-948D-CB48-922F-6B009497468D}" destId="{466411D2-F45E-8145-A9FA-17067BFC4A2A}" srcOrd="1" destOrd="0" parTransId="{BA772DF9-35E7-1F42-8F9C-D3AC9D995A85}" sibTransId="{F9DF9892-2DD6-A24E-AA2A-22B9650B1525}"/>
    <dgm:cxn modelId="{E750DCC0-1A34-494B-8372-B90986F8A89B}" srcId="{B8268ABC-948D-CB48-922F-6B009497468D}" destId="{D8AC01DE-4E55-0344-9DF4-BE5C72D6F12E}" srcOrd="2" destOrd="0" parTransId="{1031D7CC-896E-1A4E-9AC9-1F573DFBBE57}" sibTransId="{52D27A4E-A5C2-AA4D-B4A1-A63C50D66CC6}"/>
    <dgm:cxn modelId="{F60B48D5-5DBC-46FE-9811-402F6B7F4E90}" type="presOf" srcId="{D8AC01DE-4E55-0344-9DF4-BE5C72D6F12E}" destId="{F2AB3BF5-70B4-6C40-9343-E1EEE029A420}" srcOrd="0" destOrd="0" presId="urn:microsoft.com/office/officeart/2005/8/layout/matrix1"/>
    <dgm:cxn modelId="{74019D49-FDE1-4505-B99F-2E8AA940E935}" type="presOf" srcId="{466411D2-F45E-8145-A9FA-17067BFC4A2A}" destId="{FFB3CEE5-4DD8-0A45-A722-384A58FC307D}" srcOrd="1" destOrd="0" presId="urn:microsoft.com/office/officeart/2005/8/layout/matrix1"/>
    <dgm:cxn modelId="{EB7639E5-7B63-4812-A6DC-1F2C47EB9AF2}" type="presOf" srcId="{B8268ABC-948D-CB48-922F-6B009497468D}" destId="{DCC49F30-7086-914F-BCAC-5587C1AB0659}" srcOrd="0" destOrd="0" presId="urn:microsoft.com/office/officeart/2005/8/layout/matrix1"/>
    <dgm:cxn modelId="{F0445808-3377-43B4-9D2E-0363BA4164C5}" type="presParOf" srcId="{E503EF7C-8AC8-D548-AB7A-0B03619FDC1F}" destId="{61B8F045-0344-8245-86BA-65B972608350}" srcOrd="0" destOrd="0" presId="urn:microsoft.com/office/officeart/2005/8/layout/matrix1"/>
    <dgm:cxn modelId="{540578FF-331D-48C1-A1AC-8F00C7E09D49}" type="presParOf" srcId="{61B8F045-0344-8245-86BA-65B972608350}" destId="{5D7348C8-49B9-9248-8071-5780464FFAD7}" srcOrd="0" destOrd="0" presId="urn:microsoft.com/office/officeart/2005/8/layout/matrix1"/>
    <dgm:cxn modelId="{64F3CA7E-326D-445D-BDAC-34F813E24675}" type="presParOf" srcId="{61B8F045-0344-8245-86BA-65B972608350}" destId="{924698ED-D2AB-AF44-A7B2-BC95BE73591E}" srcOrd="1" destOrd="0" presId="urn:microsoft.com/office/officeart/2005/8/layout/matrix1"/>
    <dgm:cxn modelId="{E98833DE-6D18-49FD-8662-507B471B912F}" type="presParOf" srcId="{61B8F045-0344-8245-86BA-65B972608350}" destId="{C7CB250E-2F77-C94C-840D-D416A5389E27}" srcOrd="2" destOrd="0" presId="urn:microsoft.com/office/officeart/2005/8/layout/matrix1"/>
    <dgm:cxn modelId="{86CD5605-8C91-4682-BAB7-0AC73F9291D5}" type="presParOf" srcId="{61B8F045-0344-8245-86BA-65B972608350}" destId="{FFB3CEE5-4DD8-0A45-A722-384A58FC307D}" srcOrd="3" destOrd="0" presId="urn:microsoft.com/office/officeart/2005/8/layout/matrix1"/>
    <dgm:cxn modelId="{24D7D3BB-60AE-4AD7-9697-AE3A06FF0D3B}" type="presParOf" srcId="{61B8F045-0344-8245-86BA-65B972608350}" destId="{F2AB3BF5-70B4-6C40-9343-E1EEE029A420}" srcOrd="4" destOrd="0" presId="urn:microsoft.com/office/officeart/2005/8/layout/matrix1"/>
    <dgm:cxn modelId="{98ADACAA-F552-4724-8348-2FBC827F7589}" type="presParOf" srcId="{61B8F045-0344-8245-86BA-65B972608350}" destId="{31124641-8425-B94F-9AFB-1F5E9921A232}" srcOrd="5" destOrd="0" presId="urn:microsoft.com/office/officeart/2005/8/layout/matrix1"/>
    <dgm:cxn modelId="{54A434D9-C396-4FB4-8731-10855A517BA5}" type="presParOf" srcId="{61B8F045-0344-8245-86BA-65B972608350}" destId="{F5E8BB6D-FDC9-BF4D-8BAB-578AA6927420}" srcOrd="6" destOrd="0" presId="urn:microsoft.com/office/officeart/2005/8/layout/matrix1"/>
    <dgm:cxn modelId="{FAF680D3-13C8-4480-895D-4B3716D6697D}" type="presParOf" srcId="{61B8F045-0344-8245-86BA-65B972608350}" destId="{67B91007-E5C2-6644-A4E5-2212082444B7}" srcOrd="7" destOrd="0" presId="urn:microsoft.com/office/officeart/2005/8/layout/matrix1"/>
    <dgm:cxn modelId="{5C8D3A63-7795-46C0-9B54-6940243CDED8}" type="presParOf" srcId="{E503EF7C-8AC8-D548-AB7A-0B03619FDC1F}" destId="{DCC49F30-7086-914F-BCAC-5587C1AB065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96C6-F17C-4DFA-B6DB-111E7F1785CB}">
      <dsp:nvSpPr>
        <dsp:cNvPr id="0" name=""/>
        <dsp:cNvSpPr/>
      </dsp:nvSpPr>
      <dsp:spPr>
        <a:xfrm>
          <a:off x="3101849" y="-43413"/>
          <a:ext cx="2010997" cy="1231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2" charset="0"/>
              <a:cs typeface="Times New Roman" pitchFamily="-12" charset="0"/>
            </a:rPr>
            <a:t>1. Budget preparation</a:t>
          </a:r>
          <a:endParaRPr lang="en-US" sz="2400" kern="1200" dirty="0"/>
        </a:p>
      </dsp:txBody>
      <dsp:txXfrm>
        <a:off x="3161964" y="16702"/>
        <a:ext cx="1890767" cy="1111224"/>
      </dsp:txXfrm>
    </dsp:sp>
    <dsp:sp modelId="{FDBC507B-FAA9-4306-ADFF-C5A6F4A4959A}">
      <dsp:nvSpPr>
        <dsp:cNvPr id="0" name=""/>
        <dsp:cNvSpPr/>
      </dsp:nvSpPr>
      <dsp:spPr>
        <a:xfrm>
          <a:off x="2371642" y="572314"/>
          <a:ext cx="3471410" cy="3471410"/>
        </a:xfrm>
        <a:custGeom>
          <a:avLst/>
          <a:gdLst/>
          <a:ahLst/>
          <a:cxnLst/>
          <a:rect l="0" t="0" r="0" b="0"/>
          <a:pathLst>
            <a:path>
              <a:moveTo>
                <a:pt x="2896224" y="445019"/>
              </a:moveTo>
              <a:arcTo wR="1735705" hR="1735705" stAng="18717616" swAng="12084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EF2390-BF06-4320-B3ED-760E00348FDB}">
      <dsp:nvSpPr>
        <dsp:cNvPr id="0" name=""/>
        <dsp:cNvSpPr/>
      </dsp:nvSpPr>
      <dsp:spPr>
        <a:xfrm>
          <a:off x="4896855" y="1676401"/>
          <a:ext cx="1892394" cy="126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2" charset="0"/>
              <a:cs typeface="Times New Roman" pitchFamily="-12" charset="0"/>
            </a:rPr>
            <a:t>2. Budget compiling &amp; approval</a:t>
          </a:r>
          <a:endParaRPr lang="en-US" sz="2400" kern="1200" dirty="0"/>
        </a:p>
      </dsp:txBody>
      <dsp:txXfrm>
        <a:off x="4958521" y="1738067"/>
        <a:ext cx="1769062" cy="1139903"/>
      </dsp:txXfrm>
    </dsp:sp>
    <dsp:sp modelId="{8A6A30AD-19A1-4A5A-BD65-C86DC48586C9}">
      <dsp:nvSpPr>
        <dsp:cNvPr id="0" name=""/>
        <dsp:cNvSpPr/>
      </dsp:nvSpPr>
      <dsp:spPr>
        <a:xfrm>
          <a:off x="2371642" y="572314"/>
          <a:ext cx="3471410" cy="3471410"/>
        </a:xfrm>
        <a:custGeom>
          <a:avLst/>
          <a:gdLst/>
          <a:ahLst/>
          <a:cxnLst/>
          <a:rect l="0" t="0" r="0" b="0"/>
          <a:pathLst>
            <a:path>
              <a:moveTo>
                <a:pt x="3276503" y="2534838"/>
              </a:moveTo>
              <a:arcTo wR="1735705" hR="1735705" stAng="1644808" swAng="111531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2CEF31-08AE-49D0-8E15-1B0E1950926E}">
      <dsp:nvSpPr>
        <dsp:cNvPr id="0" name=""/>
        <dsp:cNvSpPr/>
      </dsp:nvSpPr>
      <dsp:spPr>
        <a:xfrm>
          <a:off x="3040550" y="3518072"/>
          <a:ext cx="2133595"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2" charset="0"/>
              <a:cs typeface="Times New Roman" pitchFamily="-12" charset="0"/>
            </a:rPr>
            <a:t>3. Budget execution</a:t>
          </a:r>
        </a:p>
        <a:p>
          <a:pPr lvl="0" algn="ctr" defTabSz="800100">
            <a:lnSpc>
              <a:spcPct val="90000"/>
            </a:lnSpc>
            <a:spcBef>
              <a:spcPct val="0"/>
            </a:spcBef>
            <a:spcAft>
              <a:spcPct val="35000"/>
            </a:spcAft>
          </a:pPr>
          <a:r>
            <a:rPr lang="en-US" sz="1800" kern="1200" dirty="0" smtClean="0">
              <a:latin typeface="Times New Roman" pitchFamily="-12" charset="0"/>
              <a:cs typeface="Times New Roman" pitchFamily="-12" charset="0"/>
            </a:rPr>
            <a:t>(implementing)</a:t>
          </a:r>
          <a:endParaRPr lang="en-US" sz="1800" kern="1200" dirty="0"/>
        </a:p>
      </dsp:txBody>
      <dsp:txXfrm>
        <a:off x="3091870" y="3569392"/>
        <a:ext cx="2030955" cy="948663"/>
      </dsp:txXfrm>
    </dsp:sp>
    <dsp:sp modelId="{E0DBB73F-2D9A-4C24-A2A3-A0550FDD87F9}">
      <dsp:nvSpPr>
        <dsp:cNvPr id="0" name=""/>
        <dsp:cNvSpPr/>
      </dsp:nvSpPr>
      <dsp:spPr>
        <a:xfrm>
          <a:off x="1928970" y="321868"/>
          <a:ext cx="3471410" cy="3471410"/>
        </a:xfrm>
        <a:custGeom>
          <a:avLst/>
          <a:gdLst/>
          <a:ahLst/>
          <a:cxnLst/>
          <a:rect l="0" t="0" r="0" b="0"/>
          <a:pathLst>
            <a:path>
              <a:moveTo>
                <a:pt x="913803" y="3264479"/>
              </a:moveTo>
              <a:arcTo wR="1735705" hR="1735705" stAng="7095806" swAng="133105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629507-6E0C-4610-A541-26DB7ED3CA24}">
      <dsp:nvSpPr>
        <dsp:cNvPr id="0" name=""/>
        <dsp:cNvSpPr/>
      </dsp:nvSpPr>
      <dsp:spPr>
        <a:xfrm>
          <a:off x="1150451" y="1569033"/>
          <a:ext cx="1862585" cy="1417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2" charset="0"/>
              <a:cs typeface="Times New Roman" pitchFamily="-12" charset="0"/>
            </a:rPr>
            <a:t>4. Budget audit</a:t>
          </a:r>
        </a:p>
        <a:p>
          <a:pPr lvl="0" algn="ctr" defTabSz="889000">
            <a:lnSpc>
              <a:spcPct val="90000"/>
            </a:lnSpc>
            <a:spcBef>
              <a:spcPct val="0"/>
            </a:spcBef>
            <a:spcAft>
              <a:spcPct val="35000"/>
            </a:spcAft>
          </a:pPr>
          <a:r>
            <a:rPr lang="en-US" sz="2000" kern="1200" dirty="0" smtClean="0">
              <a:latin typeface="Times New Roman" pitchFamily="-12" charset="0"/>
              <a:cs typeface="Times New Roman" pitchFamily="-12" charset="0"/>
            </a:rPr>
            <a:t>(evaluation)</a:t>
          </a:r>
          <a:endParaRPr lang="en-US" sz="2000" kern="1200" dirty="0"/>
        </a:p>
      </dsp:txBody>
      <dsp:txXfrm>
        <a:off x="1219654" y="1638236"/>
        <a:ext cx="1724179" cy="1279234"/>
      </dsp:txXfrm>
    </dsp:sp>
    <dsp:sp modelId="{448C5338-1CCC-49FF-8591-18786941C82A}">
      <dsp:nvSpPr>
        <dsp:cNvPr id="0" name=""/>
        <dsp:cNvSpPr/>
      </dsp:nvSpPr>
      <dsp:spPr>
        <a:xfrm>
          <a:off x="1926916" y="800141"/>
          <a:ext cx="3471410" cy="3471410"/>
        </a:xfrm>
        <a:custGeom>
          <a:avLst/>
          <a:gdLst/>
          <a:ahLst/>
          <a:cxnLst/>
          <a:rect l="0" t="0" r="0" b="0"/>
          <a:pathLst>
            <a:path>
              <a:moveTo>
                <a:pt x="429310" y="592898"/>
              </a:moveTo>
              <a:arcTo wR="1735705" hR="1735705" stAng="13270725" swAng="13585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348C8-49B9-9248-8071-5780464FFAD7}">
      <dsp:nvSpPr>
        <dsp:cNvPr id="0" name=""/>
        <dsp:cNvSpPr/>
      </dsp:nvSpPr>
      <dsp:spPr>
        <a:xfrm rot="16200000">
          <a:off x="586739" y="-586739"/>
          <a:ext cx="2098040" cy="3271519"/>
        </a:xfrm>
        <a:prstGeom prst="round1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Quadrant of Necessity</a:t>
          </a:r>
        </a:p>
        <a:p>
          <a:pPr lvl="0" algn="ctr" defTabSz="1066800">
            <a:lnSpc>
              <a:spcPct val="90000"/>
            </a:lnSpc>
            <a:spcBef>
              <a:spcPct val="0"/>
            </a:spcBef>
            <a:spcAft>
              <a:spcPct val="35000"/>
            </a:spcAft>
          </a:pPr>
          <a:r>
            <a:rPr lang="en-US" sz="1800" b="1" kern="1200" dirty="0" smtClean="0">
              <a:solidFill>
                <a:srgbClr val="0000FF"/>
              </a:solidFill>
            </a:rPr>
            <a:t>Important, Urgent</a:t>
          </a:r>
          <a:endParaRPr lang="en-US" sz="1800" b="1" kern="1200" dirty="0">
            <a:solidFill>
              <a:srgbClr val="0000FF"/>
            </a:solidFill>
          </a:endParaRPr>
        </a:p>
      </dsp:txBody>
      <dsp:txXfrm rot="5400000">
        <a:off x="0" y="0"/>
        <a:ext cx="3271519" cy="1573530"/>
      </dsp:txXfrm>
    </dsp:sp>
    <dsp:sp modelId="{C7CB250E-2F77-C94C-840D-D416A5389E27}">
      <dsp:nvSpPr>
        <dsp:cNvPr id="0" name=""/>
        <dsp:cNvSpPr/>
      </dsp:nvSpPr>
      <dsp:spPr>
        <a:xfrm>
          <a:off x="3271519" y="0"/>
          <a:ext cx="3271519" cy="2098040"/>
        </a:xfrm>
        <a:prstGeom prst="round1Rect">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Quadrant of Quality &amp; Personal Leadership</a:t>
          </a:r>
        </a:p>
        <a:p>
          <a:pPr lvl="0" algn="ctr" defTabSz="1066800">
            <a:lnSpc>
              <a:spcPct val="90000"/>
            </a:lnSpc>
            <a:spcBef>
              <a:spcPct val="0"/>
            </a:spcBef>
            <a:spcAft>
              <a:spcPct val="35000"/>
            </a:spcAft>
          </a:pPr>
          <a:r>
            <a:rPr lang="en-US" sz="1800" b="1" kern="1200" dirty="0" smtClean="0">
              <a:solidFill>
                <a:srgbClr val="0000FF"/>
              </a:solidFill>
            </a:rPr>
            <a:t>Important, Not Urgent</a:t>
          </a:r>
          <a:endParaRPr lang="en-US" sz="1800" b="1" kern="1200" dirty="0">
            <a:solidFill>
              <a:srgbClr val="0000FF"/>
            </a:solidFill>
          </a:endParaRPr>
        </a:p>
      </dsp:txBody>
      <dsp:txXfrm>
        <a:off x="3271519" y="0"/>
        <a:ext cx="3271519" cy="1573530"/>
      </dsp:txXfrm>
    </dsp:sp>
    <dsp:sp modelId="{F2AB3BF5-70B4-6C40-9343-E1EEE029A420}">
      <dsp:nvSpPr>
        <dsp:cNvPr id="0" name=""/>
        <dsp:cNvSpPr/>
      </dsp:nvSpPr>
      <dsp:spPr>
        <a:xfrm rot="10800000">
          <a:off x="0" y="2098040"/>
          <a:ext cx="3271519" cy="209804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Quadrant of Deception</a:t>
          </a:r>
        </a:p>
        <a:p>
          <a:pPr lvl="0" algn="ctr" defTabSz="1066800">
            <a:lnSpc>
              <a:spcPct val="90000"/>
            </a:lnSpc>
            <a:spcBef>
              <a:spcPct val="0"/>
            </a:spcBef>
            <a:spcAft>
              <a:spcPct val="35000"/>
            </a:spcAft>
          </a:pPr>
          <a:r>
            <a:rPr lang="en-US" sz="1800" kern="1200" dirty="0" smtClean="0">
              <a:solidFill>
                <a:schemeClr val="bg2"/>
              </a:solidFill>
            </a:rPr>
            <a:t>Not Important, Urgent</a:t>
          </a:r>
          <a:endParaRPr lang="en-US" sz="1800" kern="1200" dirty="0">
            <a:solidFill>
              <a:schemeClr val="bg2"/>
            </a:solidFill>
          </a:endParaRPr>
        </a:p>
      </dsp:txBody>
      <dsp:txXfrm rot="10800000">
        <a:off x="0" y="2622549"/>
        <a:ext cx="3271519" cy="1573530"/>
      </dsp:txXfrm>
    </dsp:sp>
    <dsp:sp modelId="{F5E8BB6D-FDC9-BF4D-8BAB-578AA6927420}">
      <dsp:nvSpPr>
        <dsp:cNvPr id="0" name=""/>
        <dsp:cNvSpPr/>
      </dsp:nvSpPr>
      <dsp:spPr>
        <a:xfrm rot="5400000">
          <a:off x="3858260" y="1511300"/>
          <a:ext cx="2098040" cy="3271519"/>
        </a:xfrm>
        <a:prstGeom prst="round1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Quadrant of Waste</a:t>
          </a:r>
        </a:p>
        <a:p>
          <a:pPr lvl="0" algn="ctr" defTabSz="1066800">
            <a:lnSpc>
              <a:spcPct val="90000"/>
            </a:lnSpc>
            <a:spcBef>
              <a:spcPct val="0"/>
            </a:spcBef>
            <a:spcAft>
              <a:spcPct val="35000"/>
            </a:spcAft>
          </a:pPr>
          <a:r>
            <a:rPr lang="en-US" sz="1800" b="1" kern="1200" dirty="0" smtClean="0">
              <a:solidFill>
                <a:srgbClr val="FF0000"/>
              </a:solidFill>
            </a:rPr>
            <a:t>Not Important, Not Urgent</a:t>
          </a:r>
          <a:endParaRPr lang="en-US" sz="1800" b="1" kern="1200" dirty="0">
            <a:solidFill>
              <a:srgbClr val="FF0000"/>
            </a:solidFill>
          </a:endParaRPr>
        </a:p>
      </dsp:txBody>
      <dsp:txXfrm rot="-5400000">
        <a:off x="3271521" y="2622548"/>
        <a:ext cx="3271519" cy="1573530"/>
      </dsp:txXfrm>
    </dsp:sp>
    <dsp:sp modelId="{DCC49F30-7086-914F-BCAC-5587C1AB0659}">
      <dsp:nvSpPr>
        <dsp:cNvPr id="0" name=""/>
        <dsp:cNvSpPr/>
      </dsp:nvSpPr>
      <dsp:spPr>
        <a:xfrm>
          <a:off x="2126484" y="1547304"/>
          <a:ext cx="2290070" cy="1101471"/>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Managing Your Time Effectively</a:t>
          </a:r>
          <a:endParaRPr lang="en-US" sz="2400" b="1" kern="1200" dirty="0"/>
        </a:p>
      </dsp:txBody>
      <dsp:txXfrm>
        <a:off x="2180253" y="1601073"/>
        <a:ext cx="2182532" cy="99393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ABC28A1-1C50-4614-AD1D-77D6C6B0585C}" type="datetimeFigureOut">
              <a:rPr lang="en-US" smtClean="0"/>
              <a:pPr/>
              <a:t>5/12/2020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AA38AC1-04DA-441D-A8FB-6B964A3FEB39}" type="slidenum">
              <a:rPr lang="en-US" smtClean="0"/>
              <a:pPr/>
              <a:t>‹#›</a:t>
            </a:fld>
            <a:endParaRPr lang="en-US" dirty="0"/>
          </a:p>
        </p:txBody>
      </p:sp>
    </p:spTree>
    <p:extLst>
      <p:ext uri="{BB962C8B-B14F-4D97-AF65-F5344CB8AC3E}">
        <p14:creationId xmlns:p14="http://schemas.microsoft.com/office/powerpoint/2010/main" val="3273727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7A8BE58-EAA1-4B83-BFB0-D6885F95B4B9}" type="datetimeFigureOut">
              <a:rPr lang="en-US" smtClean="0"/>
              <a:pPr/>
              <a:t>5/12/2020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07BC838-10F8-4DD4-B235-81A72D990DAA}" type="slidenum">
              <a:rPr lang="en-US" smtClean="0"/>
              <a:pPr/>
              <a:t>‹#›</a:t>
            </a:fld>
            <a:endParaRPr lang="en-US" dirty="0"/>
          </a:p>
        </p:txBody>
      </p:sp>
    </p:spTree>
    <p:extLst>
      <p:ext uri="{BB962C8B-B14F-4D97-AF65-F5344CB8AC3E}">
        <p14:creationId xmlns:p14="http://schemas.microsoft.com/office/powerpoint/2010/main" val="7703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10</a:t>
            </a:fld>
            <a:endParaRPr lang="en-US" dirty="0"/>
          </a:p>
        </p:txBody>
      </p:sp>
    </p:spTree>
    <p:extLst>
      <p:ext uri="{BB962C8B-B14F-4D97-AF65-F5344CB8AC3E}">
        <p14:creationId xmlns:p14="http://schemas.microsoft.com/office/powerpoint/2010/main" val="163194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AA1E5-F078-46B3-9FB2-7B8E85B5A092}" type="slidenum">
              <a:rPr lang="en-US" altLang="en-US"/>
              <a:pPr eaLnBrk="1" hangingPunct="1"/>
              <a:t>67</a:t>
            </a:fld>
            <a:endParaRPr lang="en-US" altLang="en-US"/>
          </a:p>
        </p:txBody>
      </p:sp>
    </p:spTree>
    <p:extLst>
      <p:ext uri="{BB962C8B-B14F-4D97-AF65-F5344CB8AC3E}">
        <p14:creationId xmlns:p14="http://schemas.microsoft.com/office/powerpoint/2010/main" val="25623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C340B0-4A93-46B5-8871-3F3036E83DDE}" type="slidenum">
              <a:rPr lang="en-US" smtClean="0"/>
              <a:pPr/>
              <a:t>68</a:t>
            </a:fld>
            <a:endParaRPr lang="en-US"/>
          </a:p>
        </p:txBody>
      </p:sp>
    </p:spTree>
    <p:extLst>
      <p:ext uri="{BB962C8B-B14F-4D97-AF65-F5344CB8AC3E}">
        <p14:creationId xmlns:p14="http://schemas.microsoft.com/office/powerpoint/2010/main" val="150558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1" dirty="0" smtClean="0">
                <a:latin typeface="Times" charset="0"/>
                <a:ea typeface="ＭＳ Ｐゴシック" pitchFamily="34" charset="-128"/>
              </a:rPr>
              <a:t>EXPLAIN</a:t>
            </a:r>
            <a:r>
              <a:rPr lang="en-US" dirty="0" smtClean="0">
                <a:latin typeface="Times" charset="0"/>
                <a:ea typeface="ＭＳ Ｐゴシック" pitchFamily="34" charset="-128"/>
              </a:rPr>
              <a:t> the table on the slide with this information:</a:t>
            </a:r>
          </a:p>
          <a:p>
            <a:endParaRPr lang="en-US" dirty="0" smtClean="0">
              <a:latin typeface="Times" charset="0"/>
              <a:ea typeface="ＭＳ Ｐゴシック" pitchFamily="34" charset="-128"/>
            </a:endParaRPr>
          </a:p>
          <a:p>
            <a:r>
              <a:rPr lang="en-US" dirty="0" smtClean="0">
                <a:latin typeface="Times" charset="0"/>
                <a:ea typeface="ＭＳ Ｐゴシック" pitchFamily="34" charset="-128"/>
              </a:rPr>
              <a:t>Here is another way of looking at the quadrants: </a:t>
            </a:r>
          </a:p>
          <a:p>
            <a:endParaRPr lang="en-US" dirty="0" smtClean="0">
              <a:latin typeface="Times" charset="0"/>
              <a:ea typeface="ＭＳ Ｐゴシック" pitchFamily="34" charset="-128"/>
            </a:endParaRPr>
          </a:p>
          <a:p>
            <a:pPr>
              <a:buFontTx/>
              <a:buChar char="•"/>
            </a:pPr>
            <a:r>
              <a:rPr lang="en-US" dirty="0" smtClean="0">
                <a:latin typeface="Times" charset="0"/>
                <a:ea typeface="ＭＳ Ｐゴシック" pitchFamily="34" charset="-128"/>
              </a:rPr>
              <a:t>Quadrant 1 is also considered </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Quadrant of Necessity</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 – you have to manage the best you can when you are focused on activities in this area.</a:t>
            </a:r>
          </a:p>
          <a:p>
            <a:pPr>
              <a:buFontTx/>
              <a:buChar char="•"/>
            </a:pPr>
            <a:r>
              <a:rPr lang="en-US" dirty="0" smtClean="0">
                <a:latin typeface="Times" charset="0"/>
                <a:ea typeface="ＭＳ Ｐゴシック" pitchFamily="34" charset="-128"/>
              </a:rPr>
              <a:t>Quadrant 2 is considered </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Quadrant of Quality and Personal Leadership</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 – you will want to focus here. And if you do, you will achieve your goals faster.</a:t>
            </a:r>
          </a:p>
          <a:p>
            <a:pPr>
              <a:buFontTx/>
              <a:buChar char="•"/>
            </a:pPr>
            <a:r>
              <a:rPr lang="en-US" dirty="0" smtClean="0">
                <a:latin typeface="Times" charset="0"/>
                <a:ea typeface="ＭＳ Ｐゴシック" pitchFamily="34" charset="-128"/>
              </a:rPr>
              <a:t>Quadrant 3 is also considered </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Quadrant of Deception</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 – you want to be careful here – these activities may appear urgent, however, when in relation to your goals, they are not important.</a:t>
            </a:r>
          </a:p>
          <a:p>
            <a:pPr>
              <a:buFontTx/>
              <a:buChar char="•"/>
            </a:pPr>
            <a:r>
              <a:rPr lang="en-US" dirty="0" smtClean="0">
                <a:latin typeface="Times" charset="0"/>
                <a:ea typeface="ＭＳ Ｐゴシック" pitchFamily="34" charset="-128"/>
              </a:rPr>
              <a:t>Quadrant 4 is the </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Quadrant of Waste</a:t>
            </a:r>
            <a:r>
              <a:rPr lang="ja-JP" altLang="en-US" dirty="0" smtClean="0">
                <a:latin typeface="Times" charset="0"/>
                <a:ea typeface="ＭＳ Ｐゴシック" pitchFamily="34" charset="-128"/>
              </a:rPr>
              <a:t>”</a:t>
            </a:r>
            <a:r>
              <a:rPr lang="en-US" altLang="ja-JP" dirty="0" smtClean="0">
                <a:latin typeface="Times" charset="0"/>
                <a:ea typeface="ＭＳ Ｐゴシック" pitchFamily="34" charset="-128"/>
              </a:rPr>
              <a:t> – you will want to avoid these activities as much as possible.  The more time you spend here, the fewer goals you achieve.</a:t>
            </a:r>
          </a:p>
          <a:p>
            <a:endParaRPr lang="en-US" dirty="0" smtClean="0">
              <a:latin typeface="Times" charset="0"/>
              <a:ea typeface="ＭＳ Ｐゴシック" pitchFamily="34" charset="-128"/>
            </a:endParaRPr>
          </a:p>
          <a:p>
            <a:r>
              <a:rPr lang="en-US" b="1" dirty="0" smtClean="0">
                <a:latin typeface="Times" charset="0"/>
                <a:ea typeface="ＭＳ Ｐゴシック" pitchFamily="34" charset="-128"/>
              </a:rPr>
              <a:t>ASK</a:t>
            </a:r>
            <a:r>
              <a:rPr lang="en-US" dirty="0" smtClean="0">
                <a:latin typeface="Times" charset="0"/>
                <a:ea typeface="ＭＳ Ｐゴシック" pitchFamily="34" charset="-128"/>
              </a:rPr>
              <a:t> participants to look at the black arrow at the top of the slide.  The Quadrant of Quality &amp; Personal Leadership directly impacts how easy or hard it is to manage the Quadrant of Necessity.</a:t>
            </a:r>
          </a:p>
          <a:p>
            <a:endParaRPr lang="en-US" dirty="0" smtClean="0">
              <a:latin typeface="Times" charset="0"/>
              <a:ea typeface="ＭＳ Ｐゴシック" pitchFamily="34" charset="-128"/>
            </a:endParaRPr>
          </a:p>
          <a:p>
            <a:pPr>
              <a:buFontTx/>
              <a:buChar char="•"/>
            </a:pPr>
            <a:r>
              <a:rPr lang="en-US" dirty="0" smtClean="0">
                <a:latin typeface="Times" charset="0"/>
                <a:ea typeface="ＭＳ Ｐゴシック" pitchFamily="34" charset="-128"/>
              </a:rPr>
              <a:t>Your focus should be on Quadrant 2 to achieve goals faster and be a leader. This can apply to leaders at any level of an organization and in other aspects of life. By focusing your efforts in this quadrant, you can impact your ability to manage urgent activities that come as best you can.</a:t>
            </a:r>
          </a:p>
          <a:p>
            <a:endParaRPr lang="en-US" dirty="0" smtClean="0">
              <a:latin typeface="Times" charset="0"/>
              <a:ea typeface="ＭＳ Ｐゴシック" pitchFamily="34" charset="-128"/>
            </a:endParaRPr>
          </a:p>
          <a:p>
            <a:pPr>
              <a:buFontTx/>
              <a:buChar char="•"/>
            </a:pPr>
            <a:r>
              <a:rPr lang="en-US" dirty="0" smtClean="0">
                <a:latin typeface="Times" charset="0"/>
                <a:ea typeface="ＭＳ Ｐゴシック" pitchFamily="34" charset="-128"/>
              </a:rPr>
              <a:t>Be careful in the third quadrant, the area of deception, these tasks appear urgent but have no relation to your goals!</a:t>
            </a:r>
          </a:p>
          <a:p>
            <a:endParaRPr lang="en-US" dirty="0" smtClean="0">
              <a:latin typeface="Times" charset="0"/>
              <a:ea typeface="ＭＳ Ｐゴシック" pitchFamily="34" charset="-128"/>
            </a:endParaRPr>
          </a:p>
          <a:p>
            <a:pPr>
              <a:buFontTx/>
              <a:buChar char="•"/>
            </a:pPr>
            <a:r>
              <a:rPr lang="en-US" dirty="0" smtClean="0">
                <a:latin typeface="Times" charset="0"/>
                <a:ea typeface="ＭＳ Ｐゴシック" pitchFamily="34" charset="-128"/>
              </a:rPr>
              <a:t>Quadrant 3 is best to avoid as much as possible.</a:t>
            </a:r>
          </a:p>
          <a:p>
            <a:endParaRPr lang="en-US" dirty="0" smtClean="0">
              <a:latin typeface="Times" charset="0"/>
              <a:ea typeface="ＭＳ Ｐゴシック" pitchFamily="34" charset="-128"/>
            </a:endParaRPr>
          </a:p>
          <a:p>
            <a:endParaRPr lang="en-US" dirty="0" smtClean="0">
              <a:latin typeface="Times" charset="0"/>
              <a:ea typeface="ＭＳ Ｐゴシック" pitchFamily="34" charset="-128"/>
            </a:endParaRPr>
          </a:p>
          <a:p>
            <a:endParaRPr lang="en-US" dirty="0" smtClean="0">
              <a:latin typeface="Times" charset="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08BC5AB-3B7A-4132-95BB-8B79742DACE9}" type="slidenum">
              <a:rPr lang="en-US" smtClean="0"/>
              <a:pPr/>
              <a:t>69</a:t>
            </a:fld>
            <a:endParaRPr lang="en-US" smtClean="0"/>
          </a:p>
        </p:txBody>
      </p:sp>
    </p:spTree>
    <p:extLst>
      <p:ext uri="{BB962C8B-B14F-4D97-AF65-F5344CB8AC3E}">
        <p14:creationId xmlns:p14="http://schemas.microsoft.com/office/powerpoint/2010/main" val="128366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75</a:t>
            </a:fld>
            <a:endParaRPr lang="en-US" dirty="0"/>
          </a:p>
        </p:txBody>
      </p:sp>
    </p:spTree>
    <p:extLst>
      <p:ext uri="{BB962C8B-B14F-4D97-AF65-F5344CB8AC3E}">
        <p14:creationId xmlns:p14="http://schemas.microsoft.com/office/powerpoint/2010/main" val="216873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C340B0-4A93-46B5-8871-3F3036E83DDE}" type="slidenum">
              <a:rPr lang="en-US" smtClean="0"/>
              <a:pPr/>
              <a:t>77</a:t>
            </a:fld>
            <a:endParaRPr lang="en-US"/>
          </a:p>
        </p:txBody>
      </p:sp>
    </p:spTree>
    <p:extLst>
      <p:ext uri="{BB962C8B-B14F-4D97-AF65-F5344CB8AC3E}">
        <p14:creationId xmlns:p14="http://schemas.microsoft.com/office/powerpoint/2010/main" val="150558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9F47E1-02D6-4F27-90AD-58C457F71CBC}" type="slidenum">
              <a:rPr lang="en-US"/>
              <a:pPr/>
              <a:t>87</a:t>
            </a:fld>
            <a:endParaRPr lang="en-US"/>
          </a:p>
        </p:txBody>
      </p:sp>
      <p:sp>
        <p:nvSpPr>
          <p:cNvPr id="94617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a:fld id="{84BD9F4B-CC77-4AAB-9C58-20A2615CAFDF}" type="slidenum">
              <a:rPr lang="en-US" sz="1200">
                <a:cs typeface="Arial" charset="0"/>
              </a:rPr>
              <a:pPr algn="r"/>
              <a:t>87</a:t>
            </a:fld>
            <a:endParaRPr lang="en-US" sz="1200">
              <a:cs typeface="Arial" charset="0"/>
            </a:endParaRPr>
          </a:p>
        </p:txBody>
      </p:sp>
      <p:sp>
        <p:nvSpPr>
          <p:cNvPr id="946179" name="Rectangle 2"/>
          <p:cNvSpPr>
            <a:spLocks noGrp="1" noRot="1" noChangeAspect="1" noChangeArrowheads="1" noTextEdit="1"/>
          </p:cNvSpPr>
          <p:nvPr>
            <p:ph type="sldImg"/>
          </p:nvPr>
        </p:nvSpPr>
        <p:spPr>
          <a:ln/>
        </p:spPr>
      </p:sp>
      <p:sp>
        <p:nvSpPr>
          <p:cNvPr id="94618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18</a:t>
            </a:fld>
            <a:endParaRPr lang="en-US" dirty="0"/>
          </a:p>
        </p:txBody>
      </p:sp>
    </p:spTree>
    <p:extLst>
      <p:ext uri="{BB962C8B-B14F-4D97-AF65-F5344CB8AC3E}">
        <p14:creationId xmlns:p14="http://schemas.microsoft.com/office/powerpoint/2010/main" val="355489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 Ineffective Application of Standards-</a:t>
            </a:r>
            <a:r>
              <a:rPr lang="en-US" dirty="0" smtClean="0"/>
              <a:t>Over rating often results when supervisors do not have a good grasp of the standards being applied.</a:t>
            </a:r>
          </a:p>
          <a:p>
            <a:r>
              <a:rPr lang="en-US" b="1" dirty="0" smtClean="0"/>
              <a:t> Fear of Hurt Feelings-</a:t>
            </a:r>
            <a:r>
              <a:rPr lang="en-US" dirty="0" smtClean="0"/>
              <a:t>-Some supervisors would rather give everyone a high rating rather than risk “hurting someone’s feelings” by pointing out performance deficiencies.</a:t>
            </a:r>
          </a:p>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26</a:t>
            </a:fld>
            <a:endParaRPr lang="en-US" dirty="0"/>
          </a:p>
        </p:txBody>
      </p:sp>
    </p:spTree>
    <p:extLst>
      <p:ext uri="{BB962C8B-B14F-4D97-AF65-F5344CB8AC3E}">
        <p14:creationId xmlns:p14="http://schemas.microsoft.com/office/powerpoint/2010/main" val="8294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28</a:t>
            </a:fld>
            <a:endParaRPr lang="en-US" dirty="0"/>
          </a:p>
        </p:txBody>
      </p:sp>
    </p:spTree>
    <p:extLst>
      <p:ext uri="{BB962C8B-B14F-4D97-AF65-F5344CB8AC3E}">
        <p14:creationId xmlns:p14="http://schemas.microsoft.com/office/powerpoint/2010/main" val="239497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F295F3-005C-49D0-AB7B-91316817BB1B}" type="slidenum">
              <a:rPr lang="en-US" altLang="en-US"/>
              <a:pPr eaLnBrk="1" hangingPunct="1"/>
              <a:t>60</a:t>
            </a:fld>
            <a:endParaRPr lang="en-US" alt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1572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DE0D50-E4E0-497F-813A-E3D038545B22}" type="slidenum">
              <a:rPr lang="en-US" altLang="en-US"/>
              <a:pPr eaLnBrk="1" hangingPunct="1"/>
              <a:t>61</a:t>
            </a:fld>
            <a:endParaRPr lang="en-US" alt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2947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616E66-3785-4879-9158-39A69D6460E1}" type="slidenum">
              <a:rPr lang="en-US" altLang="en-US"/>
              <a:pPr eaLnBrk="1" hangingPunct="1"/>
              <a:t>62</a:t>
            </a:fld>
            <a:endParaRPr lang="en-US" alt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90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20C08A-E625-4589-A624-B06BF86D1E50}" type="slidenum">
              <a:rPr lang="en-US" altLang="en-US"/>
              <a:pPr eaLnBrk="1" hangingPunct="1"/>
              <a:t>65</a:t>
            </a:fld>
            <a:endParaRPr lang="en-US" alt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7564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0ECE55-AA7B-47BD-BC96-AA1251257B77}" type="slidenum">
              <a:rPr lang="en-US" altLang="en-US"/>
              <a:pPr eaLnBrk="1" hangingPunct="1"/>
              <a:t>66</a:t>
            </a:fld>
            <a:endParaRPr lang="en-US" alt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1127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2F8112C-CB32-4AC2-A1A2-BC0F152489DD}"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fld id="{413C4739-0980-4DE7-94F2-4BBA89F04B61}" type="slidenum">
              <a:rPr lang="en-US" smtClean="0"/>
              <a:pPr/>
              <a:t>‹#›</a:t>
            </a:fld>
            <a:endParaRPr 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6CA4722-F675-4E5E-A60B-4922CDF81171}"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pPr>
              <a:defRPr/>
            </a:pPr>
            <a:fld id="{31602985-AFDD-46A4-94E2-1197110CA2C5}"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9E754C9-C657-4DE5-BC32-79DD0AB689E8}"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pPr>
              <a:defRPr/>
            </a:pPr>
            <a:fld id="{7F0BE601-2898-42B6-9084-133D441D382E}"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638D44-4BBC-416A-BFA1-AA95B3B19BC2}" type="datetime1">
              <a:rPr lang="en-US" smtClean="0"/>
              <a:t>5/12/2020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Dawit</a:t>
            </a:r>
            <a:endParaRPr lang="en-US"/>
          </a:p>
        </p:txBody>
      </p:sp>
      <p:sp>
        <p:nvSpPr>
          <p:cNvPr id="7" name="Slide Number Placeholder 5"/>
          <p:cNvSpPr>
            <a:spLocks noGrp="1"/>
          </p:cNvSpPr>
          <p:nvPr>
            <p:ph type="sldNum" sz="quarter" idx="12"/>
          </p:nvPr>
        </p:nvSpPr>
        <p:spPr/>
        <p:txBody>
          <a:bodyPr/>
          <a:lstStyle>
            <a:lvl1pPr>
              <a:defRPr/>
            </a:lvl1pPr>
          </a:lstStyle>
          <a:p>
            <a:fld id="{66D41405-8616-4992-86FB-A7454BD7F754}" type="slidenum">
              <a:rPr lang="en-US" altLang="en-US"/>
              <a:pPr/>
              <a:t>‹#›</a:t>
            </a:fld>
            <a:endParaRPr lang="en-US" altLang="en-US"/>
          </a:p>
        </p:txBody>
      </p:sp>
    </p:spTree>
    <p:extLst>
      <p:ext uri="{BB962C8B-B14F-4D97-AF65-F5344CB8AC3E}">
        <p14:creationId xmlns:p14="http://schemas.microsoft.com/office/powerpoint/2010/main" val="20341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353406E-7EF5-456D-8461-CCC1C014B73F}"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pPr>
              <a:defRPr/>
            </a:pPr>
            <a:fld id="{4912C910-B6CA-42D6-947A-C54E6B967BB7}"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EC551B7-D36F-49CC-8CC6-4F4B83538663}"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pPr>
              <a:defRPr/>
            </a:pPr>
            <a:fld id="{E6295C15-271A-4B1D-9E91-A701CF546FA5}"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5F909BD-FEE1-47C6-BBF2-7B61472DB9FA}"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
        <p:nvSpPr>
          <p:cNvPr id="7" name="Slide Number Placeholder 6"/>
          <p:cNvSpPr>
            <a:spLocks noGrp="1"/>
          </p:cNvSpPr>
          <p:nvPr>
            <p:ph type="sldNum" sz="quarter" idx="12"/>
          </p:nvPr>
        </p:nvSpPr>
        <p:spPr/>
        <p:txBody>
          <a:bodyPr/>
          <a:lstStyle/>
          <a:p>
            <a:pPr>
              <a:defRPr/>
            </a:pPr>
            <a:fld id="{FBDEC4B1-795D-4C00-8A8F-1EBA1D73B1DA}"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6C36DC2-5587-4BDC-A025-5A567B94EBEF}" type="datetime1">
              <a:rPr lang="en-US" smtClean="0"/>
              <a:t>5/12/2020</a:t>
            </a:fld>
            <a:endParaRPr lang="en-US" dirty="0"/>
          </a:p>
        </p:txBody>
      </p:sp>
      <p:sp>
        <p:nvSpPr>
          <p:cNvPr id="8" name="Footer Placeholder 7"/>
          <p:cNvSpPr>
            <a:spLocks noGrp="1"/>
          </p:cNvSpPr>
          <p:nvPr>
            <p:ph type="ftr" sz="quarter" idx="11"/>
          </p:nvPr>
        </p:nvSpPr>
        <p:spPr/>
        <p:txBody>
          <a:bodyPr/>
          <a:lstStyle/>
          <a:p>
            <a:pPr>
              <a:defRPr/>
            </a:pPr>
            <a:r>
              <a:rPr lang="en-US" smtClean="0"/>
              <a:t>Dawit</a:t>
            </a:r>
            <a:endParaRPr lang="en-US" dirty="0"/>
          </a:p>
        </p:txBody>
      </p:sp>
      <p:sp>
        <p:nvSpPr>
          <p:cNvPr id="9" name="Slide Number Placeholder 8"/>
          <p:cNvSpPr>
            <a:spLocks noGrp="1"/>
          </p:cNvSpPr>
          <p:nvPr>
            <p:ph type="sldNum" sz="quarter" idx="12"/>
          </p:nvPr>
        </p:nvSpPr>
        <p:spPr/>
        <p:txBody>
          <a:bodyPr/>
          <a:lstStyle/>
          <a:p>
            <a:pPr>
              <a:defRPr/>
            </a:pPr>
            <a:fld id="{6B09D4C0-86EC-4AD6-88C1-D4DC4225D2F6}"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3BB9C7C-477E-4013-827E-FCA58D7CB0DA}"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
        <p:nvSpPr>
          <p:cNvPr id="5" name="Slide Number Placeholder 4"/>
          <p:cNvSpPr>
            <a:spLocks noGrp="1"/>
          </p:cNvSpPr>
          <p:nvPr>
            <p:ph type="sldNum" sz="quarter" idx="12"/>
          </p:nvPr>
        </p:nvSpPr>
        <p:spPr/>
        <p:txBody>
          <a:bodyPr/>
          <a:lstStyle/>
          <a:p>
            <a:pPr>
              <a:defRPr/>
            </a:pPr>
            <a:fld id="{8592F4C8-18E8-43EB-8102-96C7C4C5E745}"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B3F7C5-D9FB-4D5B-B3E6-5146787B2FA4}"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DD44DF94-B742-4A1A-86D7-7197C221CBB9}"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B5D628B-0277-44D9-AECA-7FF6C9B473B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
        <p:nvSpPr>
          <p:cNvPr id="7" name="Slide Number Placeholder 6"/>
          <p:cNvSpPr>
            <a:spLocks noGrp="1"/>
          </p:cNvSpPr>
          <p:nvPr>
            <p:ph type="sldNum" sz="quarter" idx="12"/>
          </p:nvPr>
        </p:nvSpPr>
        <p:spPr/>
        <p:txBody>
          <a:bodyPr/>
          <a:lstStyle/>
          <a:p>
            <a:pPr>
              <a:defRPr/>
            </a:pPr>
            <a:fld id="{5AEE6A4B-DB1D-434D-AD9D-4DFCF9927CF2}"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49B978-2EE9-4D23-8C9A-5F2EDEC14801}"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
        <p:nvSpPr>
          <p:cNvPr id="7" name="Slide Number Placeholder 6"/>
          <p:cNvSpPr>
            <a:spLocks noGrp="1"/>
          </p:cNvSpPr>
          <p:nvPr>
            <p:ph type="sldNum" sz="quarter" idx="12"/>
          </p:nvPr>
        </p:nvSpPr>
        <p:spPr/>
        <p:txBody>
          <a:bodyPr/>
          <a:lstStyle/>
          <a:p>
            <a:pPr>
              <a:defRPr/>
            </a:pPr>
            <a:fld id="{B760466A-3C6D-4659-9201-E72A5678E0A5}" type="slidenum">
              <a:rPr lang="fi-FI" smtClean="0"/>
              <a:pPr>
                <a:defRPr/>
              </a:pPr>
              <a:t>‹#›</a:t>
            </a:fld>
            <a:endParaRPr lang="fi-FI"/>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055A40-3130-4549-82DE-73FCCE8C97AA}" type="datetime1">
              <a:rPr lang="en-US" smtClean="0"/>
              <a:t>5/12/2020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Dawit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F11A39-74DB-4BB9-B679-4C43C7316E3D}" type="slidenum">
              <a:rPr lang="fi-FI" smtClean="0"/>
              <a:pPr>
                <a:defRPr/>
              </a:pPr>
              <a:t>‹#›</a:t>
            </a:fld>
            <a:endParaRPr lang="fi-FI"/>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ransition>
    <p:random/>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sz="quarter"/>
          </p:nvPr>
        </p:nvSpPr>
        <p:spPr>
          <a:xfrm>
            <a:off x="0" y="533400"/>
            <a:ext cx="8991600" cy="914400"/>
          </a:xfrm>
        </p:spPr>
        <p:txBody>
          <a:bodyPr>
            <a:normAutofit/>
          </a:bodyPr>
          <a:lstStyle/>
          <a:p>
            <a:pPr eaLnBrk="1" hangingPunct="1"/>
            <a:r>
              <a:rPr lang="en-US" altLang="en-US" dirty="0" smtClean="0"/>
              <a:t> </a:t>
            </a:r>
          </a:p>
        </p:txBody>
      </p:sp>
      <p:sp>
        <p:nvSpPr>
          <p:cNvPr id="2" name="Subtitle 1"/>
          <p:cNvSpPr>
            <a:spLocks noGrp="1"/>
          </p:cNvSpPr>
          <p:nvPr>
            <p:ph type="subTitle" idx="1"/>
          </p:nvPr>
        </p:nvSpPr>
        <p:spPr>
          <a:xfrm>
            <a:off x="685800" y="1447800"/>
            <a:ext cx="7772400" cy="4800600"/>
          </a:xfrm>
        </p:spPr>
        <p:txBody>
          <a:bodyPr>
            <a:normAutofit/>
          </a:bodyPr>
          <a:lstStyle/>
          <a:p>
            <a:pPr>
              <a:lnSpc>
                <a:spcPct val="150000"/>
              </a:lnSpc>
            </a:pPr>
            <a:r>
              <a:rPr lang="en-GB" sz="4000" b="1" dirty="0" smtClean="0">
                <a:solidFill>
                  <a:srgbClr val="0000FF"/>
                </a:solidFill>
                <a:latin typeface="High Tower Text" panose="02040502050506030303" pitchFamily="18" charset="0"/>
                <a:cs typeface="Times New Roman" pitchFamily="18" charset="0"/>
              </a:rPr>
              <a:t> Unit Six:</a:t>
            </a:r>
          </a:p>
          <a:p>
            <a:pPr>
              <a:lnSpc>
                <a:spcPct val="150000"/>
              </a:lnSpc>
            </a:pPr>
            <a:r>
              <a:rPr lang="en-US" altLang="en-US" sz="4000" dirty="0" smtClean="0">
                <a:solidFill>
                  <a:srgbClr val="0000FF"/>
                </a:solidFill>
                <a:latin typeface="High Tower Text" panose="02040502050506030303" pitchFamily="18" charset="0"/>
              </a:rPr>
              <a:t>Managing </a:t>
            </a:r>
            <a:r>
              <a:rPr lang="en-US" altLang="en-US" sz="4000" dirty="0">
                <a:solidFill>
                  <a:srgbClr val="0000FF"/>
                </a:solidFill>
                <a:latin typeface="High Tower Text" panose="02040502050506030303" pitchFamily="18" charset="0"/>
              </a:rPr>
              <a:t>Resources for Health</a:t>
            </a:r>
            <a:r>
              <a:rPr lang="en-GB" sz="2400" b="1" dirty="0">
                <a:latin typeface="High Tower Text" panose="02040502050506030303" pitchFamily="18" charset="0"/>
                <a:cs typeface="Times New Roman" pitchFamily="18" charset="0"/>
              </a:rPr>
              <a:t/>
            </a:r>
            <a:br>
              <a:rPr lang="en-GB" sz="2400" b="1" dirty="0">
                <a:latin typeface="High Tower Text" panose="02040502050506030303" pitchFamily="18" charset="0"/>
                <a:cs typeface="Times New Roman" pitchFamily="18" charset="0"/>
              </a:rPr>
            </a:br>
            <a:endParaRPr lang="en-GB" sz="2400" b="1" dirty="0" smtClean="0">
              <a:latin typeface="High Tower Text" panose="02040502050506030303" pitchFamily="18" charset="0"/>
              <a:cs typeface="Times New Roman" pitchFamily="18" charset="0"/>
            </a:endParaRPr>
          </a:p>
          <a:p>
            <a:pPr>
              <a:lnSpc>
                <a:spcPct val="150000"/>
              </a:lnSpc>
            </a:pPr>
            <a:endParaRPr lang="en-US" dirty="0">
              <a:latin typeface="High Tower Text" panose="02040502050506030303" pitchFamily="18" charset="0"/>
            </a:endParaRPr>
          </a:p>
        </p:txBody>
      </p:sp>
      <p:sp>
        <p:nvSpPr>
          <p:cNvPr id="4" name="Slide Number Placeholder 3"/>
          <p:cNvSpPr>
            <a:spLocks noGrp="1"/>
          </p:cNvSpPr>
          <p:nvPr>
            <p:ph type="sldNum" sz="quarter" idx="12"/>
          </p:nvPr>
        </p:nvSpPr>
        <p:spPr/>
        <p:txBody>
          <a:bodyPr/>
          <a:lstStyle/>
          <a:p>
            <a:fld id="{413C4739-0980-4DE7-94F2-4BBA89F04B61}" type="slidenum">
              <a:rPr lang="en-US" smtClean="0"/>
              <a:pPr/>
              <a:t>1</a:t>
            </a:fld>
            <a:endParaRPr lang="en-US" dirty="0"/>
          </a:p>
        </p:txBody>
      </p:sp>
      <p:sp>
        <p:nvSpPr>
          <p:cNvPr id="3" name="Date Placeholder 2"/>
          <p:cNvSpPr>
            <a:spLocks noGrp="1"/>
          </p:cNvSpPr>
          <p:nvPr>
            <p:ph type="dt" sz="half" idx="10"/>
          </p:nvPr>
        </p:nvSpPr>
        <p:spPr/>
        <p:txBody>
          <a:bodyPr/>
          <a:lstStyle/>
          <a:p>
            <a:pPr>
              <a:defRPr/>
            </a:pPr>
            <a:fld id="{BFE2E3AF-16E5-40F5-9EE5-0311BE346F76}"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929249132"/>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pPr algn="l"/>
            <a:r>
              <a:rPr lang="en-GB" b="1" i="1" dirty="0" smtClean="0"/>
              <a:t>          2. Recruitment</a:t>
            </a:r>
            <a:endParaRPr lang="en-US" dirty="0"/>
          </a:p>
        </p:txBody>
      </p:sp>
      <p:sp>
        <p:nvSpPr>
          <p:cNvPr id="3" name="Content Placeholder 2"/>
          <p:cNvSpPr>
            <a:spLocks noGrp="1"/>
          </p:cNvSpPr>
          <p:nvPr>
            <p:ph idx="1"/>
          </p:nvPr>
        </p:nvSpPr>
        <p:spPr>
          <a:xfrm>
            <a:off x="304800" y="990600"/>
            <a:ext cx="8628888" cy="5638800"/>
          </a:xfrm>
        </p:spPr>
        <p:txBody>
          <a:bodyPr>
            <a:normAutofit/>
          </a:bodyPr>
          <a:lstStyle/>
          <a:p>
            <a:r>
              <a:rPr lang="en-US" altLang="en-US" sz="2800" b="1" dirty="0">
                <a:solidFill>
                  <a:srgbClr val="0000CC"/>
                </a:solidFill>
                <a:latin typeface="Times" panose="02020603050405020304" pitchFamily="18" charset="0"/>
                <a:cs typeface="Times" panose="02020603050405020304" pitchFamily="18" charset="0"/>
              </a:rPr>
              <a:t>Recruitment: </a:t>
            </a:r>
            <a:r>
              <a:rPr lang="en-US" altLang="en-US" sz="2800" dirty="0">
                <a:latin typeface="Times" panose="02020603050405020304" pitchFamily="18" charset="0"/>
                <a:cs typeface="Times" panose="02020603050405020304" pitchFamily="18" charset="0"/>
              </a:rPr>
              <a:t>Process of </a:t>
            </a:r>
            <a:r>
              <a:rPr lang="en-US" altLang="en-US" sz="2800" dirty="0">
                <a:solidFill>
                  <a:srgbClr val="7030A0"/>
                </a:solidFill>
                <a:latin typeface="Times" panose="02020603050405020304" pitchFamily="18" charset="0"/>
                <a:cs typeface="Times" panose="02020603050405020304" pitchFamily="18" charset="0"/>
              </a:rPr>
              <a:t>searching </a:t>
            </a:r>
            <a:r>
              <a:rPr lang="en-US" altLang="en-US" sz="2800" dirty="0" smtClean="0">
                <a:solidFill>
                  <a:srgbClr val="7030A0"/>
                </a:solidFill>
                <a:latin typeface="Times" panose="02020603050405020304" pitchFamily="18" charset="0"/>
                <a:cs typeface="Times" panose="02020603050405020304" pitchFamily="18" charset="0"/>
              </a:rPr>
              <a:t>/attracting </a:t>
            </a:r>
            <a:r>
              <a:rPr lang="en-US" altLang="en-US" sz="2800" dirty="0">
                <a:latin typeface="Times" panose="02020603050405020304" pitchFamily="18" charset="0"/>
                <a:cs typeface="Times" panose="02020603050405020304" pitchFamily="18" charset="0"/>
              </a:rPr>
              <a:t>potential candidates </a:t>
            </a:r>
            <a:r>
              <a:rPr lang="en-US" altLang="en-US" sz="2800" dirty="0" smtClean="0">
                <a:latin typeface="Times" panose="02020603050405020304" pitchFamily="18" charset="0"/>
                <a:cs typeface="Times" panose="02020603050405020304" pitchFamily="18" charset="0"/>
              </a:rPr>
              <a:t>to fill the vacant position</a:t>
            </a:r>
            <a:r>
              <a:rPr lang="en-US" altLang="en-US" sz="2800" dirty="0" smtClean="0">
                <a:solidFill>
                  <a:srgbClr val="0000CC"/>
                </a:solidFill>
                <a:latin typeface="Times" panose="02020603050405020304" pitchFamily="18" charset="0"/>
                <a:cs typeface="Times" panose="02020603050405020304" pitchFamily="18" charset="0"/>
              </a:rPr>
              <a:t> </a:t>
            </a:r>
            <a:r>
              <a:rPr lang="en-GB" sz="2800" dirty="0">
                <a:latin typeface="Times" panose="02020603050405020304" pitchFamily="18" charset="0"/>
                <a:cs typeface="Times" panose="02020603050405020304" pitchFamily="18" charset="0"/>
              </a:rPr>
              <a:t>in </a:t>
            </a:r>
            <a:r>
              <a:rPr lang="en-GB" sz="2800" dirty="0" smtClean="0">
                <a:latin typeface="Times" panose="02020603050405020304" pitchFamily="18" charset="0"/>
                <a:cs typeface="Times" panose="02020603050405020304" pitchFamily="18" charset="0"/>
              </a:rPr>
              <a:t>accordance with HRP</a:t>
            </a:r>
            <a:endParaRPr lang="en-US" altLang="en-US" sz="2800" dirty="0">
              <a:solidFill>
                <a:srgbClr val="0000CC"/>
              </a:solidFill>
              <a:latin typeface="Times" panose="02020603050405020304" pitchFamily="18" charset="0"/>
              <a:cs typeface="Times" panose="02020603050405020304" pitchFamily="18" charset="0"/>
            </a:endParaRPr>
          </a:p>
          <a:p>
            <a:r>
              <a:rPr lang="en-GB" sz="2800" b="1" i="1" dirty="0" smtClean="0">
                <a:latin typeface="Times" panose="02020603050405020304" pitchFamily="18" charset="0"/>
                <a:cs typeface="Times" panose="02020603050405020304" pitchFamily="18" charset="0"/>
              </a:rPr>
              <a:t>Recruitment includes</a:t>
            </a:r>
            <a:r>
              <a:rPr lang="en-GB" sz="2800" dirty="0" smtClean="0">
                <a:latin typeface="Times" panose="02020603050405020304" pitchFamily="18"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a:p>
            <a:pPr marL="514350" indent="-457200" algn="just">
              <a:buFont typeface="Wingdings" pitchFamily="2" charset="2"/>
              <a:buAutoNum type="arabicPeriod"/>
              <a:defRPr/>
            </a:pPr>
            <a:r>
              <a:rPr lang="en-GB" sz="2800" b="1" i="1" dirty="0" smtClean="0">
                <a:solidFill>
                  <a:srgbClr val="FF0000"/>
                </a:solidFill>
                <a:latin typeface="Times" panose="02020603050405020304" pitchFamily="18" charset="0"/>
                <a:cs typeface="Times" panose="02020603050405020304" pitchFamily="18" charset="0"/>
              </a:rPr>
              <a:t>Job description</a:t>
            </a:r>
            <a:r>
              <a:rPr lang="en-GB" sz="2800" dirty="0" smtClean="0">
                <a:latin typeface="Times" panose="02020603050405020304" pitchFamily="18" charset="0"/>
                <a:cs typeface="Times" panose="02020603050405020304" pitchFamily="18" charset="0"/>
              </a:rPr>
              <a:t>: </a:t>
            </a:r>
            <a:r>
              <a:rPr lang="en-US" sz="2800" dirty="0">
                <a:latin typeface="Times" panose="02020603050405020304" pitchFamily="18" charset="0"/>
                <a:cs typeface="Times" panose="02020603050405020304" pitchFamily="18" charset="0"/>
              </a:rPr>
              <a:t>is a written document that shows the </a:t>
            </a:r>
            <a:r>
              <a:rPr lang="en-US" sz="2800" dirty="0">
                <a:solidFill>
                  <a:srgbClr val="0033CC"/>
                </a:solidFill>
                <a:latin typeface="Times" panose="02020603050405020304" pitchFamily="18" charset="0"/>
                <a:cs typeface="Times" panose="02020603050405020304" pitchFamily="18" charset="0"/>
              </a:rPr>
              <a:t>nature and characteristics </a:t>
            </a:r>
            <a:r>
              <a:rPr lang="en-US" sz="2800" dirty="0">
                <a:latin typeface="Times" panose="02020603050405020304" pitchFamily="18" charset="0"/>
                <a:cs typeface="Times" panose="02020603050405020304" pitchFamily="18" charset="0"/>
              </a:rPr>
              <a:t>of the task to be </a:t>
            </a:r>
            <a:r>
              <a:rPr lang="en-US" sz="2800" dirty="0" smtClean="0">
                <a:latin typeface="Times" panose="02020603050405020304" pitchFamily="18" charset="0"/>
                <a:cs typeface="Times" panose="02020603050405020304" pitchFamily="18" charset="0"/>
              </a:rPr>
              <a:t>performed.</a:t>
            </a:r>
          </a:p>
          <a:p>
            <a:pPr marL="57150" indent="0" algn="just">
              <a:buNone/>
              <a:defRPr/>
            </a:pPr>
            <a:endParaRPr lang="en-US" sz="2800" dirty="0" smtClean="0">
              <a:latin typeface="Times" panose="02020603050405020304" pitchFamily="18" charset="0"/>
              <a:cs typeface="Times" panose="02020603050405020304" pitchFamily="18" charset="0"/>
            </a:endParaRPr>
          </a:p>
          <a:p>
            <a:pPr marL="514350" indent="-457200" algn="just">
              <a:buFont typeface="Wingdings" pitchFamily="2" charset="2"/>
              <a:buAutoNum type="arabicPeriod"/>
              <a:defRPr/>
            </a:pPr>
            <a:r>
              <a:rPr lang="en-GB" sz="2800" b="1" i="1" dirty="0" smtClean="0">
                <a:solidFill>
                  <a:srgbClr val="FF0000"/>
                </a:solidFill>
                <a:latin typeface="Times" panose="02020603050405020304" pitchFamily="18" charset="0"/>
                <a:cs typeface="Times" panose="02020603050405020304" pitchFamily="18" charset="0"/>
              </a:rPr>
              <a:t>Job  </a:t>
            </a:r>
            <a:r>
              <a:rPr lang="en-GB" sz="2800" b="1" i="1" dirty="0">
                <a:solidFill>
                  <a:srgbClr val="FF0000"/>
                </a:solidFill>
                <a:latin typeface="Times" panose="02020603050405020304" pitchFamily="18" charset="0"/>
                <a:cs typeface="Times" panose="02020603050405020304" pitchFamily="18" charset="0"/>
              </a:rPr>
              <a:t>specification</a:t>
            </a:r>
            <a:r>
              <a:rPr lang="en-GB" sz="2800" dirty="0">
                <a:latin typeface="Times" panose="02020603050405020304" pitchFamily="18" charset="0"/>
                <a:cs typeface="Times" panose="02020603050405020304" pitchFamily="18" charset="0"/>
              </a:rPr>
              <a:t>: a written description of the education, experience, and skills needed to perform a job or fill a position effectively     </a:t>
            </a:r>
            <a:endParaRPr lang="en-US" sz="2800" dirty="0">
              <a:latin typeface="Times" panose="02020603050405020304" pitchFamily="18" charset="0"/>
              <a:cs typeface="Times" panose="02020603050405020304" pitchFamily="18" charset="0"/>
            </a:endParaRPr>
          </a:p>
          <a:p>
            <a:pPr lvl="1" algn="just">
              <a:lnSpc>
                <a:spcPct val="90000"/>
              </a:lnSpc>
            </a:pPr>
            <a:r>
              <a:rPr lang="en-US" b="1" dirty="0" smtClean="0">
                <a:latin typeface="Times" panose="02020603050405020304" pitchFamily="18" charset="0"/>
                <a:cs typeface="Times" panose="02020603050405020304" pitchFamily="18" charset="0"/>
              </a:rPr>
              <a:t>Note</a:t>
            </a:r>
            <a:r>
              <a:rPr lang="en-US" b="1"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Every employee should be provided with a job description. </a:t>
            </a:r>
            <a:endParaRPr lang="en-US" dirty="0">
              <a:latin typeface="Times" panose="02020603050405020304" pitchFamily="18" charset="0"/>
              <a:cs typeface="Times" panose="02020603050405020304" pitchFamily="18" charset="0"/>
            </a:endParaRPr>
          </a:p>
          <a:p>
            <a:pPr>
              <a:buNone/>
            </a:pPr>
            <a:endParaRPr lang="en-US" sz="2800"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10</a:t>
            </a:fld>
            <a:endParaRPr lang="fi-FI"/>
          </a:p>
        </p:txBody>
      </p:sp>
      <p:sp>
        <p:nvSpPr>
          <p:cNvPr id="4" name="Date Placeholder 3"/>
          <p:cNvSpPr>
            <a:spLocks noGrp="1"/>
          </p:cNvSpPr>
          <p:nvPr>
            <p:ph type="dt" sz="half" idx="10"/>
          </p:nvPr>
        </p:nvSpPr>
        <p:spPr/>
        <p:txBody>
          <a:bodyPr/>
          <a:lstStyle/>
          <a:p>
            <a:pPr>
              <a:defRPr/>
            </a:pPr>
            <a:fld id="{A53A7F49-6BBA-4E50-AFD1-FF56D50F8835}"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92960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95488" cy="639762"/>
          </a:xfrm>
        </p:spPr>
        <p:txBody>
          <a:bodyPr>
            <a:normAutofit fontScale="90000"/>
          </a:bodyPr>
          <a:lstStyle/>
          <a:p>
            <a:pPr algn="l"/>
            <a:r>
              <a:rPr lang="en-US" b="1" dirty="0" smtClean="0">
                <a:latin typeface="Arial" pitchFamily="34" charset="0"/>
                <a:cs typeface="Arial" pitchFamily="34" charset="0"/>
              </a:rPr>
              <a:t>                        HRM…</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28600" y="1143000"/>
            <a:ext cx="8705088" cy="5410200"/>
          </a:xfrm>
        </p:spPr>
        <p:txBody>
          <a:bodyPr>
            <a:normAutofit lnSpcReduction="10000"/>
          </a:bodyPr>
          <a:lstStyle/>
          <a:p>
            <a:pPr>
              <a:lnSpc>
                <a:spcPct val="150000"/>
              </a:lnSpc>
              <a:buNone/>
            </a:pPr>
            <a:r>
              <a:rPr lang="en-GB" sz="2800" b="1" i="1" dirty="0" smtClean="0">
                <a:latin typeface="Times" panose="02020603050405020304" pitchFamily="18" charset="0"/>
                <a:cs typeface="Times" panose="02020603050405020304" pitchFamily="18" charset="0"/>
              </a:rPr>
              <a:t>Methods of recruitment </a:t>
            </a:r>
            <a:endParaRPr lang="en-US" sz="2800" dirty="0" smtClean="0">
              <a:latin typeface="Times" panose="02020603050405020304" pitchFamily="18" charset="0"/>
              <a:cs typeface="Times" panose="02020603050405020304" pitchFamily="18" charset="0"/>
            </a:endParaRPr>
          </a:p>
          <a:p>
            <a:pPr lvl="0">
              <a:lnSpc>
                <a:spcPct val="150000"/>
              </a:lnSpc>
            </a:pPr>
            <a:r>
              <a:rPr lang="en-GB" sz="2800" b="1" dirty="0" smtClean="0">
                <a:solidFill>
                  <a:schemeClr val="accent6">
                    <a:lumMod val="50000"/>
                  </a:schemeClr>
                </a:solidFill>
                <a:latin typeface="Times" panose="02020603050405020304" pitchFamily="18" charset="0"/>
                <a:cs typeface="Times" panose="02020603050405020304" pitchFamily="18" charset="0"/>
              </a:rPr>
              <a:t>Peer recruiter </a:t>
            </a:r>
            <a:r>
              <a:rPr lang="en-GB" sz="2800" dirty="0" smtClean="0">
                <a:latin typeface="Times" panose="02020603050405020304" pitchFamily="18" charset="0"/>
                <a:cs typeface="Times" panose="02020603050405020304" pitchFamily="18" charset="0"/>
              </a:rPr>
              <a:t>(advantage: well informed person is identified)</a:t>
            </a:r>
            <a:endParaRPr lang="en-US" sz="2800" dirty="0" smtClean="0">
              <a:latin typeface="Times" panose="02020603050405020304" pitchFamily="18" charset="0"/>
              <a:cs typeface="Times" panose="02020603050405020304" pitchFamily="18" charset="0"/>
            </a:endParaRPr>
          </a:p>
          <a:p>
            <a:pPr lvl="0">
              <a:lnSpc>
                <a:spcPct val="150000"/>
              </a:lnSpc>
            </a:pPr>
            <a:r>
              <a:rPr lang="en-GB" sz="2800" b="1" dirty="0" smtClean="0">
                <a:solidFill>
                  <a:schemeClr val="accent6">
                    <a:lumMod val="50000"/>
                  </a:schemeClr>
                </a:solidFill>
                <a:latin typeface="Times" panose="02020603050405020304" pitchFamily="18" charset="0"/>
                <a:cs typeface="Times" panose="02020603050405020304" pitchFamily="18" charset="0"/>
              </a:rPr>
              <a:t>Within the organization </a:t>
            </a:r>
            <a:r>
              <a:rPr lang="en-GB" sz="2800" dirty="0" smtClean="0">
                <a:latin typeface="Times" panose="02020603050405020304" pitchFamily="18" charset="0"/>
                <a:cs typeface="Times" panose="02020603050405020304" pitchFamily="18" charset="0"/>
              </a:rPr>
              <a:t>(advantage: familiar, inspiring, less expensive)</a:t>
            </a:r>
            <a:endParaRPr lang="en-US" sz="2800" dirty="0" smtClean="0">
              <a:latin typeface="Times" panose="02020603050405020304" pitchFamily="18" charset="0"/>
              <a:cs typeface="Times" panose="02020603050405020304" pitchFamily="18" charset="0"/>
            </a:endParaRPr>
          </a:p>
          <a:p>
            <a:pPr lvl="0">
              <a:lnSpc>
                <a:spcPct val="150000"/>
              </a:lnSpc>
            </a:pPr>
            <a:r>
              <a:rPr lang="en-GB" sz="2800" b="1" dirty="0" smtClean="0">
                <a:solidFill>
                  <a:schemeClr val="accent6">
                    <a:lumMod val="50000"/>
                  </a:schemeClr>
                </a:solidFill>
                <a:latin typeface="Times" panose="02020603050405020304" pitchFamily="18" charset="0"/>
                <a:cs typeface="Times" panose="02020603050405020304" pitchFamily="18" charset="0"/>
              </a:rPr>
              <a:t>Outside the organization </a:t>
            </a:r>
            <a:r>
              <a:rPr lang="en-GB" sz="2800" dirty="0" smtClean="0">
                <a:latin typeface="Times" panose="02020603050405020304" pitchFamily="18" charset="0"/>
                <a:cs typeface="Times" panose="02020603050405020304" pitchFamily="18" charset="0"/>
              </a:rPr>
              <a:t>(e.g. colleges, graduate schools, other organizations)</a:t>
            </a:r>
            <a:endParaRPr lang="en-US" sz="2800" dirty="0" smtClean="0">
              <a:latin typeface="Times" panose="02020603050405020304" pitchFamily="18" charset="0"/>
              <a:cs typeface="Times" panose="02020603050405020304" pitchFamily="18" charset="0"/>
            </a:endParaRPr>
          </a:p>
          <a:p>
            <a:pPr lvl="0">
              <a:lnSpc>
                <a:spcPct val="150000"/>
              </a:lnSpc>
            </a:pPr>
            <a:r>
              <a:rPr lang="en-GB" sz="2800" b="1" dirty="0" smtClean="0">
                <a:solidFill>
                  <a:schemeClr val="accent6">
                    <a:lumMod val="50000"/>
                  </a:schemeClr>
                </a:solidFill>
                <a:latin typeface="Times" panose="02020603050405020304" pitchFamily="18" charset="0"/>
                <a:cs typeface="Times" panose="02020603050405020304" pitchFamily="18" charset="0"/>
              </a:rPr>
              <a:t>Formal announcement </a:t>
            </a:r>
            <a:r>
              <a:rPr lang="en-GB" sz="2800" dirty="0" smtClean="0">
                <a:latin typeface="Times" panose="02020603050405020304" pitchFamily="18" charset="0"/>
                <a:cs typeface="Times" panose="02020603050405020304" pitchFamily="18" charset="0"/>
              </a:rPr>
              <a:t>(mass media)</a:t>
            </a:r>
            <a:endParaRPr lang="en-US" sz="2800" dirty="0" smtClean="0">
              <a:latin typeface="Times" panose="02020603050405020304" pitchFamily="18" charset="0"/>
              <a:cs typeface="Times" panose="02020603050405020304" pitchFamily="18" charset="0"/>
            </a:endParaRPr>
          </a:p>
          <a:p>
            <a:pPr>
              <a:lnSpc>
                <a:spcPct val="150000"/>
              </a:lnSpc>
            </a:pPr>
            <a:endParaRPr lang="en-US" sz="2800"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11</a:t>
            </a:fld>
            <a:endParaRPr lang="fi-FI"/>
          </a:p>
        </p:txBody>
      </p:sp>
      <p:sp>
        <p:nvSpPr>
          <p:cNvPr id="4" name="Date Placeholder 3"/>
          <p:cNvSpPr>
            <a:spLocks noGrp="1"/>
          </p:cNvSpPr>
          <p:nvPr>
            <p:ph type="dt" sz="half" idx="10"/>
          </p:nvPr>
        </p:nvSpPr>
        <p:spPr/>
        <p:txBody>
          <a:bodyPr/>
          <a:lstStyle/>
          <a:p>
            <a:pPr>
              <a:defRPr/>
            </a:pPr>
            <a:fld id="{7F9797BE-2AC4-4391-A8E5-ABCDA906E69A}"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b="1" i="1" dirty="0">
                <a:solidFill>
                  <a:srgbClr val="FF0000"/>
                </a:solidFill>
                <a:latin typeface="Arial" pitchFamily="34" charset="0"/>
                <a:cs typeface="Arial" pitchFamily="34" charset="0"/>
              </a:rPr>
              <a:t/>
            </a:r>
            <a:br>
              <a:rPr lang="en-GB" b="1" i="1" dirty="0">
                <a:solidFill>
                  <a:srgbClr val="FF0000"/>
                </a:solidFill>
                <a:latin typeface="Arial" pitchFamily="34" charset="0"/>
                <a:cs typeface="Arial" pitchFamily="34" charset="0"/>
              </a:rPr>
            </a:br>
            <a:r>
              <a:rPr lang="en-GB" b="1" i="1" dirty="0" smtClean="0">
                <a:solidFill>
                  <a:srgbClr val="FF0000"/>
                </a:solidFill>
                <a:latin typeface="Arial" pitchFamily="34" charset="0"/>
                <a:cs typeface="Arial" pitchFamily="34" charset="0"/>
              </a:rPr>
              <a:t>Legal considerations</a:t>
            </a: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266700" y="1235075"/>
            <a:ext cx="8610600" cy="5486400"/>
          </a:xfrm>
        </p:spPr>
        <p:txBody>
          <a:bodyPr>
            <a:normAutofit fontScale="77500" lnSpcReduction="20000"/>
          </a:bodyPr>
          <a:lstStyle/>
          <a:p>
            <a:pPr marL="514350" indent="-514350">
              <a:lnSpc>
                <a:spcPct val="160000"/>
              </a:lnSpc>
              <a:buAutoNum type="arabicPeriod"/>
            </a:pPr>
            <a:r>
              <a:rPr lang="en-GB" dirty="0" smtClean="0">
                <a:solidFill>
                  <a:srgbClr val="0033CC"/>
                </a:solidFill>
                <a:latin typeface="Arial" pitchFamily="34" charset="0"/>
                <a:cs typeface="Arial" pitchFamily="34" charset="0"/>
              </a:rPr>
              <a:t>Prohibiting discrimination </a:t>
            </a:r>
            <a:r>
              <a:rPr lang="en-GB" dirty="0" smtClean="0">
                <a:latin typeface="Arial" pitchFamily="34" charset="0"/>
                <a:cs typeface="Arial" pitchFamily="34" charset="0"/>
              </a:rPr>
              <a:t>by: Race, Sex, Age, Colour, National origin </a:t>
            </a:r>
          </a:p>
          <a:p>
            <a:pPr marL="514350" indent="-514350">
              <a:lnSpc>
                <a:spcPct val="160000"/>
              </a:lnSpc>
              <a:buAutoNum type="arabicPeriod"/>
            </a:pPr>
            <a:r>
              <a:rPr lang="en-US" dirty="0" smtClean="0">
                <a:solidFill>
                  <a:srgbClr val="0033CC"/>
                </a:solidFill>
                <a:latin typeface="Arial" pitchFamily="34" charset="0"/>
                <a:cs typeface="Arial" pitchFamily="34" charset="0"/>
              </a:rPr>
              <a:t>Equal</a:t>
            </a:r>
            <a:r>
              <a:rPr lang="en-US" dirty="0" smtClean="0">
                <a:latin typeface="Arial" pitchFamily="34" charset="0"/>
                <a:cs typeface="Arial" pitchFamily="34" charset="0"/>
              </a:rPr>
              <a:t> employment opportunity, which   should  apply to both public and private sectors.</a:t>
            </a:r>
          </a:p>
          <a:p>
            <a:pPr marL="514350" indent="-514350">
              <a:lnSpc>
                <a:spcPct val="160000"/>
              </a:lnSpc>
              <a:buNone/>
            </a:pPr>
            <a:r>
              <a:rPr lang="en-US" dirty="0" smtClean="0">
                <a:latin typeface="Arial" pitchFamily="34" charset="0"/>
                <a:cs typeface="Arial" pitchFamily="34" charset="0"/>
              </a:rPr>
              <a:t>3. </a:t>
            </a:r>
            <a:r>
              <a:rPr lang="en-US" dirty="0" smtClean="0">
                <a:solidFill>
                  <a:srgbClr val="0033CC"/>
                </a:solidFill>
                <a:latin typeface="Arial" pitchFamily="34" charset="0"/>
                <a:cs typeface="Arial" pitchFamily="34" charset="0"/>
              </a:rPr>
              <a:t>Affirmative action </a:t>
            </a:r>
            <a:r>
              <a:rPr lang="en-US" dirty="0" smtClean="0">
                <a:latin typeface="Arial" pitchFamily="34" charset="0"/>
                <a:cs typeface="Arial" pitchFamily="34" charset="0"/>
              </a:rPr>
              <a:t>for like job for women, disable persons</a:t>
            </a:r>
          </a:p>
          <a:p>
            <a:pPr marL="514350" indent="-514350">
              <a:lnSpc>
                <a:spcPct val="160000"/>
              </a:lnSpc>
              <a:buNone/>
            </a:pPr>
            <a:r>
              <a:rPr lang="en-US" dirty="0" smtClean="0">
                <a:latin typeface="Arial" pitchFamily="34" charset="0"/>
                <a:cs typeface="Arial" pitchFamily="34" charset="0"/>
              </a:rPr>
              <a:t>4. Comparable worth /equivalent/: Different jobs that require comparable skills and knowledge deserve comparable pay </a:t>
            </a:r>
            <a:r>
              <a:rPr lang="en-US" dirty="0" smtClean="0">
                <a:solidFill>
                  <a:srgbClr val="0033CC"/>
                </a:solidFill>
                <a:latin typeface="Arial" pitchFamily="34" charset="0"/>
                <a:cs typeface="Arial" pitchFamily="34" charset="0"/>
              </a:rPr>
              <a:t>( like pay for like job)</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12</a:t>
            </a:fld>
            <a:endParaRPr lang="fi-FI"/>
          </a:p>
        </p:txBody>
      </p:sp>
      <p:sp>
        <p:nvSpPr>
          <p:cNvPr id="4" name="Date Placeholder 3"/>
          <p:cNvSpPr>
            <a:spLocks noGrp="1"/>
          </p:cNvSpPr>
          <p:nvPr>
            <p:ph type="dt" sz="half" idx="10"/>
          </p:nvPr>
        </p:nvSpPr>
        <p:spPr/>
        <p:txBody>
          <a:bodyPr/>
          <a:lstStyle/>
          <a:p>
            <a:pPr>
              <a:defRPr/>
            </a:pPr>
            <a:fld id="{4E897EA4-3742-4700-80DF-2711F36BD380}"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24088" cy="685800"/>
          </a:xfrm>
        </p:spPr>
        <p:txBody>
          <a:bodyPr>
            <a:normAutofit fontScale="90000"/>
          </a:bodyPr>
          <a:lstStyle/>
          <a:p>
            <a:pPr algn="l"/>
            <a:r>
              <a:rPr lang="en-US" sz="4400" b="1" dirty="0" smtClean="0">
                <a:latin typeface="Arial" pitchFamily="34" charset="0"/>
                <a:cs typeface="Arial" pitchFamily="34" charset="0"/>
              </a:rPr>
              <a:t/>
            </a:r>
            <a:br>
              <a:rPr lang="en-US" sz="4400" b="1" dirty="0" smtClean="0">
                <a:latin typeface="Arial" pitchFamily="34" charset="0"/>
                <a:cs typeface="Arial" pitchFamily="34" charset="0"/>
              </a:rPr>
            </a:br>
            <a:r>
              <a:rPr lang="en-US" sz="4400" b="1" dirty="0" smtClean="0">
                <a:latin typeface="Arial" pitchFamily="34" charset="0"/>
                <a:cs typeface="Arial" pitchFamily="34" charset="0"/>
              </a:rPr>
              <a:t>           3. Selection </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066800"/>
            <a:ext cx="8705088" cy="5715000"/>
          </a:xfrm>
        </p:spPr>
        <p:txBody>
          <a:bodyPr>
            <a:normAutofit/>
          </a:bodyPr>
          <a:lstStyle/>
          <a:p>
            <a:pPr>
              <a:lnSpc>
                <a:spcPct val="150000"/>
              </a:lnSpc>
              <a:spcBef>
                <a:spcPts val="1800"/>
              </a:spcBef>
            </a:pPr>
            <a:r>
              <a:rPr lang="en-US" sz="2400" dirty="0" smtClean="0">
                <a:latin typeface="Arial" pitchFamily="34" charset="0"/>
                <a:cs typeface="Arial" pitchFamily="34" charset="0"/>
              </a:rPr>
              <a:t>It is the process of </a:t>
            </a:r>
            <a:r>
              <a:rPr lang="en-US" sz="2400" dirty="0" smtClean="0">
                <a:solidFill>
                  <a:srgbClr val="FF0000"/>
                </a:solidFill>
                <a:latin typeface="Arial" pitchFamily="34" charset="0"/>
                <a:cs typeface="Arial" pitchFamily="34" charset="0"/>
              </a:rPr>
              <a:t>choosing individuals </a:t>
            </a:r>
            <a:r>
              <a:rPr lang="en-US" sz="2400" dirty="0" smtClean="0">
                <a:latin typeface="Arial" pitchFamily="34" charset="0"/>
                <a:cs typeface="Arial" pitchFamily="34" charset="0"/>
              </a:rPr>
              <a:t>who can </a:t>
            </a:r>
            <a:r>
              <a:rPr lang="en-US" sz="2400" dirty="0" smtClean="0">
                <a:solidFill>
                  <a:srgbClr val="FF0000"/>
                </a:solidFill>
                <a:latin typeface="Arial" pitchFamily="34" charset="0"/>
                <a:cs typeface="Arial" pitchFamily="34" charset="0"/>
              </a:rPr>
              <a:t>successfully perform</a:t>
            </a:r>
            <a:r>
              <a:rPr lang="en-US" sz="2400" dirty="0" smtClean="0">
                <a:latin typeface="Arial" pitchFamily="34" charset="0"/>
                <a:cs typeface="Arial" pitchFamily="34" charset="0"/>
              </a:rPr>
              <a:t> a job from available candidates</a:t>
            </a:r>
          </a:p>
          <a:p>
            <a:pPr>
              <a:lnSpc>
                <a:spcPct val="150000"/>
              </a:lnSpc>
              <a:spcBef>
                <a:spcPts val="1800"/>
              </a:spcBef>
            </a:pPr>
            <a:r>
              <a:rPr lang="en-US" sz="2400" dirty="0" smtClean="0">
                <a:latin typeface="Arial" pitchFamily="34" charset="0"/>
                <a:cs typeface="Arial" pitchFamily="34" charset="0"/>
              </a:rPr>
              <a:t>It is a crucial process in management and requires constant attention, interest and concern of management.</a:t>
            </a:r>
          </a:p>
          <a:p>
            <a:pPr>
              <a:lnSpc>
                <a:spcPct val="150000"/>
              </a:lnSpc>
              <a:spcBef>
                <a:spcPts val="1800"/>
              </a:spcBef>
            </a:pPr>
            <a:r>
              <a:rPr lang="en-US" sz="2400" dirty="0" smtClean="0">
                <a:latin typeface="Arial" pitchFamily="34" charset="0"/>
                <a:cs typeface="Arial" pitchFamily="34" charset="0"/>
              </a:rPr>
              <a:t>The three sources of information used in selection are </a:t>
            </a:r>
            <a:r>
              <a:rPr lang="en-US" sz="2400" b="1" dirty="0" smtClean="0">
                <a:latin typeface="Arial" pitchFamily="34" charset="0"/>
                <a:cs typeface="Arial" pitchFamily="34" charset="0"/>
              </a:rPr>
              <a:t>application forms, pre-employment interviews and testing </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13</a:t>
            </a:fld>
            <a:endParaRPr lang="fi-FI"/>
          </a:p>
        </p:txBody>
      </p:sp>
      <p:sp>
        <p:nvSpPr>
          <p:cNvPr id="4" name="Date Placeholder 3"/>
          <p:cNvSpPr>
            <a:spLocks noGrp="1"/>
          </p:cNvSpPr>
          <p:nvPr>
            <p:ph type="dt" sz="half" idx="10"/>
          </p:nvPr>
        </p:nvSpPr>
        <p:spPr/>
        <p:txBody>
          <a:bodyPr/>
          <a:lstStyle/>
          <a:p>
            <a:pPr>
              <a:defRPr/>
            </a:pPr>
            <a:fld id="{402C1770-4277-4B16-BFB1-1B404482A280}"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227013"/>
            <a:ext cx="8229600" cy="1143000"/>
          </a:xfrm>
        </p:spPr>
        <p:txBody>
          <a:bodyPr>
            <a:normAutofit fontScale="90000"/>
          </a:bodyPr>
          <a:lstStyle/>
          <a:p>
            <a:r>
              <a:rPr lang="en-US" b="1" dirty="0" smtClean="0"/>
              <a:t/>
            </a:r>
            <a:br>
              <a:rPr lang="en-US" b="1" dirty="0" smtClean="0"/>
            </a:br>
            <a:r>
              <a:rPr lang="en-US" b="1" dirty="0" smtClean="0"/>
              <a:t>4</a:t>
            </a:r>
            <a:r>
              <a:rPr lang="en-US" b="1" dirty="0"/>
              <a:t>. Introduction (Socialization) and </a:t>
            </a:r>
            <a:r>
              <a:rPr lang="en-US" b="1" dirty="0" smtClean="0"/>
              <a:t>Orientation</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normAutofit/>
          </a:bodyPr>
          <a:lstStyle/>
          <a:p>
            <a:pPr>
              <a:spcBef>
                <a:spcPts val="2400"/>
              </a:spcBef>
            </a:pPr>
            <a:r>
              <a:rPr lang="en-US" sz="2600" dirty="0">
                <a:latin typeface="Times New Roman" panose="02020603050405020304" pitchFamily="18" charset="0"/>
                <a:cs typeface="Times New Roman" panose="02020603050405020304" pitchFamily="18" charset="0"/>
              </a:rPr>
              <a:t>When the candidate is selected and offered a job, </a:t>
            </a:r>
            <a:r>
              <a:rPr lang="en-US" sz="2600" dirty="0">
                <a:solidFill>
                  <a:srgbClr val="FF0000"/>
                </a:solidFill>
                <a:latin typeface="Times New Roman" panose="02020603050405020304" pitchFamily="18" charset="0"/>
                <a:cs typeface="Times New Roman" panose="02020603050405020304" pitchFamily="18" charset="0"/>
              </a:rPr>
              <a:t>it is necessary to introduce the new employee to the  rules and polices, </a:t>
            </a:r>
            <a:r>
              <a:rPr lang="en-US" sz="2600" dirty="0" err="1">
                <a:solidFill>
                  <a:srgbClr val="FF0000"/>
                </a:solidFill>
                <a:latin typeface="Times New Roman" panose="02020603050405020304" pitchFamily="18" charset="0"/>
                <a:cs typeface="Times New Roman" panose="02020603050405020304" pitchFamily="18" charset="0"/>
              </a:rPr>
              <a:t>etc</a:t>
            </a:r>
            <a:r>
              <a:rPr lang="en-US" sz="2600" dirty="0">
                <a:solidFill>
                  <a:srgbClr val="FF0000"/>
                </a:solidFill>
                <a:latin typeface="Times New Roman" panose="02020603050405020304" pitchFamily="18" charset="0"/>
                <a:cs typeface="Times New Roman" panose="02020603050405020304" pitchFamily="18" charset="0"/>
              </a:rPr>
              <a:t>  of the organization</a:t>
            </a:r>
            <a:r>
              <a:rPr lang="en-US" sz="2600" dirty="0">
                <a:latin typeface="Times New Roman" panose="02020603050405020304" pitchFamily="18" charset="0"/>
                <a:cs typeface="Times New Roman" panose="02020603050405020304" pitchFamily="18" charset="0"/>
              </a:rPr>
              <a:t>. </a:t>
            </a:r>
          </a:p>
          <a:p>
            <a:pPr>
              <a:spcBef>
                <a:spcPts val="2400"/>
              </a:spcBef>
            </a:pPr>
            <a:r>
              <a:rPr lang="en-US" sz="2600" dirty="0">
                <a:latin typeface="Times New Roman" panose="02020603050405020304" pitchFamily="18" charset="0"/>
                <a:cs typeface="Times New Roman" panose="02020603050405020304" pitchFamily="18" charset="0"/>
              </a:rPr>
              <a:t>Thus, before the employee begins his/her work, he/she should be </a:t>
            </a:r>
            <a:r>
              <a:rPr lang="en-US" sz="2600" dirty="0" smtClean="0">
                <a:latin typeface="Times New Roman" panose="02020603050405020304" pitchFamily="18" charset="0"/>
                <a:cs typeface="Times New Roman" panose="02020603050405020304" pitchFamily="18" charset="0"/>
              </a:rPr>
              <a:t>assimilated /full understand/ </a:t>
            </a:r>
            <a:r>
              <a:rPr lang="en-US" sz="2600" dirty="0">
                <a:latin typeface="Times New Roman" panose="02020603050405020304" pitchFamily="18" charset="0"/>
                <a:cs typeface="Times New Roman" panose="02020603050405020304" pitchFamily="18" charset="0"/>
              </a:rPr>
              <a:t>to job and organizational environment</a:t>
            </a:r>
            <a:r>
              <a:rPr lang="en-US" sz="2600" dirty="0" smtClean="0">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a:p>
            <a:pPr algn="just">
              <a:spcBef>
                <a:spcPts val="2400"/>
              </a:spcBef>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Introduce employee </a:t>
            </a:r>
            <a:r>
              <a:rPr lang="en-US" altLang="en-US" sz="2600" dirty="0">
                <a:solidFill>
                  <a:srgbClr val="0070C0"/>
                </a:solidFill>
                <a:latin typeface="Times New Roman" panose="02020603050405020304" pitchFamily="18" charset="0"/>
                <a:cs typeface="Times New Roman" panose="02020603050405020304" pitchFamily="18" charset="0"/>
              </a:rPr>
              <a:t>peers, superiors &amp; subordinates</a:t>
            </a:r>
            <a:r>
              <a:rPr lang="en-US" altLang="en-US" sz="2600" dirty="0" smtClean="0">
                <a:solidFill>
                  <a:srgbClr val="0070C0"/>
                </a:solidFill>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a:p>
            <a:pPr algn="just">
              <a:spcBef>
                <a:spcPts val="2400"/>
              </a:spcBef>
            </a:pPr>
            <a:r>
              <a:rPr lang="en-US" altLang="en-US" sz="2600" dirty="0">
                <a:solidFill>
                  <a:srgbClr val="0070C0"/>
                </a:solidFill>
                <a:latin typeface="Times New Roman" panose="02020603050405020304" pitchFamily="18" charset="0"/>
                <a:cs typeface="Times New Roman" panose="02020603050405020304" pitchFamily="18" charset="0"/>
              </a:rPr>
              <a:t>Orienting </a:t>
            </a:r>
            <a:r>
              <a:rPr lang="en-US" altLang="en-US" sz="2600" dirty="0">
                <a:latin typeface="Times New Roman" panose="02020603050405020304" pitchFamily="18" charset="0"/>
                <a:cs typeface="Times New Roman" panose="02020603050405020304" pitchFamily="18" charset="0"/>
              </a:rPr>
              <a:t>him/her to the new working environment</a:t>
            </a:r>
            <a:r>
              <a:rPr lang="en-US" altLang="en-US" sz="2600" b="1" dirty="0">
                <a:latin typeface="Times New Roman" panose="02020603050405020304" pitchFamily="18" charset="0"/>
                <a:cs typeface="Times New Roman" panose="02020603050405020304" pitchFamily="18" charset="0"/>
              </a:rPr>
              <a:t>. </a:t>
            </a:r>
          </a:p>
          <a:p>
            <a:pPr>
              <a:spcBef>
                <a:spcPts val="2400"/>
              </a:spcBef>
            </a:pPr>
            <a:endParaRPr lang="en-US" sz="2600" dirty="0">
              <a:latin typeface="Times New Roman" panose="02020603050405020304" pitchFamily="18" charset="0"/>
              <a:cs typeface="Times New Roman" panose="02020603050405020304" pitchFamily="18" charset="0"/>
            </a:endParaRPr>
          </a:p>
          <a:p>
            <a:pPr>
              <a:spcBef>
                <a:spcPts val="2400"/>
              </a:spcBef>
            </a:pPr>
            <a:endParaRPr lang="en-US" sz="2600" i="1" dirty="0">
              <a:latin typeface="Times New Roman" panose="02020603050405020304" pitchFamily="18" charset="0"/>
              <a:cs typeface="Times New Roman" panose="02020603050405020304" pitchFamily="18" charset="0"/>
            </a:endParaRPr>
          </a:p>
          <a:p>
            <a:pPr>
              <a:spcBef>
                <a:spcPts val="2400"/>
              </a:spcBef>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14</a:t>
            </a:fld>
            <a:endParaRPr lang="fi-FI"/>
          </a:p>
        </p:txBody>
      </p:sp>
      <p:sp>
        <p:nvSpPr>
          <p:cNvPr id="4" name="Date Placeholder 3"/>
          <p:cNvSpPr>
            <a:spLocks noGrp="1"/>
          </p:cNvSpPr>
          <p:nvPr>
            <p:ph type="dt" sz="half" idx="10"/>
          </p:nvPr>
        </p:nvSpPr>
        <p:spPr/>
        <p:txBody>
          <a:bodyPr/>
          <a:lstStyle/>
          <a:p>
            <a:pPr>
              <a:defRPr/>
            </a:pPr>
            <a:fld id="{67346083-D60F-4072-99E2-715FCFB85DC6}"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30315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639762"/>
          </a:xfrm>
        </p:spPr>
        <p:txBody>
          <a:bodyPr>
            <a:noAutofit/>
          </a:bodyPr>
          <a:lstStyle/>
          <a:p>
            <a:r>
              <a:rPr lang="en-US" sz="3200" b="1" dirty="0" smtClean="0">
                <a:latin typeface="+mn-lt"/>
                <a:cs typeface="Arial" pitchFamily="34" charset="0"/>
              </a:rPr>
              <a:t>Socialization…</a:t>
            </a:r>
            <a:endParaRPr lang="en-US" sz="3200" b="1" dirty="0">
              <a:latin typeface="+mn-lt"/>
              <a:cs typeface="Arial" pitchFamily="34" charset="0"/>
            </a:endParaRPr>
          </a:p>
        </p:txBody>
      </p:sp>
      <p:sp>
        <p:nvSpPr>
          <p:cNvPr id="3" name="Content Placeholder 2"/>
          <p:cNvSpPr>
            <a:spLocks noGrp="1"/>
          </p:cNvSpPr>
          <p:nvPr>
            <p:ph idx="1"/>
          </p:nvPr>
        </p:nvSpPr>
        <p:spPr>
          <a:xfrm>
            <a:off x="762000" y="1188820"/>
            <a:ext cx="8001000" cy="4906963"/>
          </a:xfrm>
        </p:spPr>
        <p:txBody>
          <a:bodyPr>
            <a:normAutofit/>
          </a:bodyPr>
          <a:lstStyle/>
          <a:p>
            <a:pPr>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Employee’s  concerns:</a:t>
            </a:r>
          </a:p>
          <a:p>
            <a:pPr lvl="1">
              <a:lnSpc>
                <a:spcPct val="150000"/>
              </a:lnSpc>
              <a:buNone/>
            </a:pPr>
            <a:r>
              <a:rPr lang="en-US" sz="2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Anxious (new environment)</a:t>
            </a:r>
          </a:p>
          <a:p>
            <a:pPr lvl="1">
              <a:lnSpc>
                <a:spcPct val="150000"/>
              </a:lnSpc>
              <a:buNone/>
            </a:pPr>
            <a:r>
              <a:rPr lang="en-US" sz="2400" dirty="0" smtClean="0">
                <a:latin typeface="Times New Roman" panose="02020603050405020304" pitchFamily="18" charset="0"/>
                <a:cs typeface="Times New Roman" panose="02020603050405020304" pitchFamily="18" charset="0"/>
              </a:rPr>
              <a:t>• Perception of the tasks and performance</a:t>
            </a:r>
          </a:p>
          <a:p>
            <a:pPr lvl="1">
              <a:lnSpc>
                <a:spcPct val="150000"/>
              </a:lnSpc>
              <a:buNone/>
            </a:pPr>
            <a:r>
              <a:rPr lang="en-US" sz="2400" dirty="0" smtClean="0">
                <a:latin typeface="Times New Roman" panose="02020603050405020304" pitchFamily="18" charset="0"/>
                <a:cs typeface="Times New Roman" panose="02020603050405020304" pitchFamily="18" charset="0"/>
              </a:rPr>
              <a:t>• Experience in relation to job &amp; organization </a:t>
            </a:r>
          </a:p>
          <a:p>
            <a:pPr lvl="1">
              <a:lnSpc>
                <a:spcPct val="150000"/>
              </a:lnSpc>
              <a:buNone/>
            </a:pPr>
            <a:r>
              <a:rPr lang="en-US" sz="2400" dirty="0" smtClean="0">
                <a:latin typeface="Times New Roman" panose="02020603050405020304" pitchFamily="18" charset="0"/>
                <a:cs typeface="Times New Roman" panose="02020603050405020304" pitchFamily="18" charset="0"/>
              </a:rPr>
              <a:t>• How to go along with other employee</a:t>
            </a:r>
          </a:p>
          <a:p>
            <a:pPr lvl="1">
              <a:lnSpc>
                <a:spcPct val="150000"/>
              </a:lnSpc>
              <a:buNone/>
            </a:pPr>
            <a:r>
              <a:rPr lang="en-US" sz="2400" dirty="0" smtClean="0">
                <a:latin typeface="Times New Roman" panose="02020603050405020304" pitchFamily="18" charset="0"/>
                <a:cs typeface="Times New Roman" panose="02020603050405020304" pitchFamily="18" charset="0"/>
              </a:rPr>
              <a:t>• Personal and family problems</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15</a:t>
            </a:fld>
            <a:endParaRPr lang="fi-FI"/>
          </a:p>
        </p:txBody>
      </p:sp>
      <p:sp>
        <p:nvSpPr>
          <p:cNvPr id="4" name="Date Placeholder 3"/>
          <p:cNvSpPr>
            <a:spLocks noGrp="1"/>
          </p:cNvSpPr>
          <p:nvPr>
            <p:ph type="dt" sz="half" idx="10"/>
          </p:nvPr>
        </p:nvSpPr>
        <p:spPr/>
        <p:txBody>
          <a:bodyPr/>
          <a:lstStyle/>
          <a:p>
            <a:pPr>
              <a:defRPr/>
            </a:pPr>
            <a:fld id="{F9800F95-5FE5-48F7-9413-52DC977E378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85902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295401"/>
            <a:ext cx="8229600" cy="4830763"/>
          </a:xfrm>
        </p:spPr>
        <p:txBody>
          <a:bodyPr/>
          <a:lstStyle/>
          <a:p>
            <a:pPr>
              <a:buNone/>
            </a:pPr>
            <a:r>
              <a:rPr lang="en-US" dirty="0" smtClean="0"/>
              <a:t>.</a:t>
            </a:r>
            <a:endParaRPr lang="en-US" dirty="0"/>
          </a:p>
        </p:txBody>
      </p:sp>
      <p:pic>
        <p:nvPicPr>
          <p:cNvPr id="48130" name="Picture 2" descr="http://www.olaalaa.com/wp-content/uploads/2012/12/funny-managers-staff-pictures.jpg"/>
          <p:cNvPicPr>
            <a:picLocks noChangeAspect="1" noChangeArrowheads="1"/>
          </p:cNvPicPr>
          <p:nvPr/>
        </p:nvPicPr>
        <p:blipFill>
          <a:blip r:embed="rId2"/>
          <a:srcRect/>
          <a:stretch>
            <a:fillRect/>
          </a:stretch>
        </p:blipFill>
        <p:spPr bwMode="auto">
          <a:xfrm>
            <a:off x="0" y="2"/>
            <a:ext cx="9144000" cy="6857999"/>
          </a:xfrm>
          <a:prstGeom prst="rect">
            <a:avLst/>
          </a:prstGeom>
          <a:noFill/>
        </p:spPr>
      </p:pic>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16</a:t>
            </a:fld>
            <a:endParaRPr lang="fi-FI"/>
          </a:p>
        </p:txBody>
      </p:sp>
      <p:sp>
        <p:nvSpPr>
          <p:cNvPr id="5" name="Date Placeholder 4"/>
          <p:cNvSpPr>
            <a:spLocks noGrp="1"/>
          </p:cNvSpPr>
          <p:nvPr>
            <p:ph type="dt" sz="half" idx="10"/>
          </p:nvPr>
        </p:nvSpPr>
        <p:spPr/>
        <p:txBody>
          <a:bodyPr/>
          <a:lstStyle/>
          <a:p>
            <a:pPr>
              <a:defRPr/>
            </a:pPr>
            <a:fld id="{43D6FF39-9842-4214-8D26-FFF04ACA7BDE}"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5654647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00288" cy="914400"/>
          </a:xfrm>
        </p:spPr>
        <p:txBody>
          <a:bodyPr>
            <a:normAutofit fontScale="90000"/>
          </a:bodyPr>
          <a:lstStyle/>
          <a:p>
            <a:pPr algn="l"/>
            <a:r>
              <a:rPr lang="en-US" sz="4400" b="1" dirty="0" smtClean="0"/>
              <a:t/>
            </a:r>
            <a:br>
              <a:rPr lang="en-US" sz="4400" b="1" dirty="0" smtClean="0"/>
            </a:br>
            <a:r>
              <a:rPr lang="en-US" sz="4000" b="1" dirty="0" smtClean="0">
                <a:latin typeface="+mn-lt"/>
              </a:rPr>
              <a:t>5. Training and development</a:t>
            </a:r>
            <a:r>
              <a:rPr lang="en-US" sz="4400" dirty="0" smtClean="0"/>
              <a:t/>
            </a:r>
            <a:br>
              <a:rPr lang="en-US" sz="4400" dirty="0" smtClean="0"/>
            </a:br>
            <a:endParaRPr lang="en-US" dirty="0"/>
          </a:p>
        </p:txBody>
      </p:sp>
      <p:sp>
        <p:nvSpPr>
          <p:cNvPr id="3" name="Content Placeholder 2"/>
          <p:cNvSpPr>
            <a:spLocks noGrp="1"/>
          </p:cNvSpPr>
          <p:nvPr>
            <p:ph idx="1"/>
          </p:nvPr>
        </p:nvSpPr>
        <p:spPr>
          <a:xfrm>
            <a:off x="105156" y="990600"/>
            <a:ext cx="8933688" cy="4953000"/>
          </a:xfrm>
        </p:spPr>
        <p:txBody>
          <a:bodyPr>
            <a:normAutofit/>
          </a:bodyPr>
          <a:lstStyle/>
          <a:p>
            <a:pPr lvl="1">
              <a:spcBef>
                <a:spcPts val="2400"/>
              </a:spcBef>
              <a:buFont typeface="Wingdings" pitchFamily="2" charset="2"/>
              <a:buChar char="Ø"/>
            </a:pPr>
            <a:r>
              <a:rPr lang="en-US" sz="2600" dirty="0" smtClean="0">
                <a:solidFill>
                  <a:srgbClr val="0033CC"/>
                </a:solidFill>
                <a:latin typeface="Times New Roman" panose="02020603050405020304" pitchFamily="18" charset="0"/>
                <a:cs typeface="Times New Roman" panose="02020603050405020304" pitchFamily="18" charset="0"/>
              </a:rPr>
              <a:t>Training</a:t>
            </a:r>
            <a:r>
              <a:rPr lang="en-US" sz="2600" dirty="0" smtClean="0">
                <a:latin typeface="Times New Roman" panose="02020603050405020304" pitchFamily="18" charset="0"/>
                <a:cs typeface="Times New Roman" panose="02020603050405020304" pitchFamily="18" charset="0"/>
              </a:rPr>
              <a:t> begins at the first day, which is designed to improve the person’s </a:t>
            </a:r>
            <a:r>
              <a:rPr lang="en-US" sz="2600" dirty="0" smtClean="0">
                <a:solidFill>
                  <a:srgbClr val="FF0000"/>
                </a:solidFill>
                <a:latin typeface="Times New Roman" panose="02020603050405020304" pitchFamily="18" charset="0"/>
                <a:cs typeface="Times New Roman" panose="02020603050405020304" pitchFamily="18" charset="0"/>
              </a:rPr>
              <a:t>skills and knowledge </a:t>
            </a:r>
            <a:r>
              <a:rPr lang="en-US" sz="2600" dirty="0" smtClean="0">
                <a:latin typeface="Times New Roman" panose="02020603050405020304" pitchFamily="18" charset="0"/>
                <a:cs typeface="Times New Roman" panose="02020603050405020304" pitchFamily="18" charset="0"/>
              </a:rPr>
              <a:t>to do the </a:t>
            </a:r>
            <a:r>
              <a:rPr lang="en-US" sz="2600" dirty="0" smtClean="0">
                <a:solidFill>
                  <a:srgbClr val="FF0000"/>
                </a:solidFill>
                <a:latin typeface="Times New Roman" panose="02020603050405020304" pitchFamily="18" charset="0"/>
                <a:cs typeface="Times New Roman" panose="02020603050405020304" pitchFamily="18" charset="0"/>
              </a:rPr>
              <a:t>current job </a:t>
            </a:r>
            <a:r>
              <a:rPr lang="en-US" sz="2600" dirty="0" smtClean="0">
                <a:latin typeface="Times New Roman" panose="02020603050405020304" pitchFamily="18" charset="0"/>
                <a:cs typeface="Times New Roman" panose="02020603050405020304" pitchFamily="18" charset="0"/>
              </a:rPr>
              <a:t>at high level</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lvl="1">
              <a:spcBef>
                <a:spcPts val="2400"/>
              </a:spcBef>
              <a:buFont typeface="Wingdings" pitchFamily="2" charset="2"/>
              <a:buChar char="Ø"/>
            </a:pPr>
            <a:r>
              <a:rPr lang="en-US" sz="2600" dirty="0" smtClean="0">
                <a:latin typeface="Times New Roman" panose="02020603050405020304" pitchFamily="18" charset="0"/>
                <a:cs typeface="Times New Roman" panose="02020603050405020304" pitchFamily="18" charset="0"/>
              </a:rPr>
              <a:t>Designed </a:t>
            </a:r>
            <a:r>
              <a:rPr lang="en-US" sz="2600" dirty="0">
                <a:latin typeface="Times New Roman" panose="02020603050405020304" pitchFamily="18" charset="0"/>
                <a:cs typeface="Times New Roman" panose="02020603050405020304" pitchFamily="18" charset="0"/>
              </a:rPr>
              <a:t>to provide learners with the knowledge and skills needed for their present jobs – </a:t>
            </a:r>
            <a:r>
              <a:rPr lang="en-US" sz="2600" i="1" dirty="0">
                <a:solidFill>
                  <a:srgbClr val="0033CC"/>
                </a:solidFill>
                <a:latin typeface="Times New Roman" panose="02020603050405020304" pitchFamily="18" charset="0"/>
                <a:cs typeface="Times New Roman" panose="02020603050405020304" pitchFamily="18" charset="0"/>
              </a:rPr>
              <a:t>formal and </a:t>
            </a:r>
            <a:r>
              <a:rPr lang="en-US" sz="2600" i="1" dirty="0" smtClean="0">
                <a:solidFill>
                  <a:srgbClr val="0033CC"/>
                </a:solidFill>
                <a:latin typeface="Times New Roman" panose="02020603050405020304" pitchFamily="18" charset="0"/>
                <a:cs typeface="Times New Roman" panose="02020603050405020304" pitchFamily="18" charset="0"/>
              </a:rPr>
              <a:t>informal</a:t>
            </a:r>
            <a:r>
              <a:rPr lang="en-US" sz="2600" dirty="0" smtClean="0">
                <a:solidFill>
                  <a:srgbClr val="0033CC"/>
                </a:solidFill>
                <a:latin typeface="Times New Roman" panose="02020603050405020304" pitchFamily="18" charset="0"/>
                <a:cs typeface="Times New Roman" panose="02020603050405020304" pitchFamily="18" charset="0"/>
              </a:rPr>
              <a:t>.</a:t>
            </a:r>
          </a:p>
          <a:p>
            <a:pPr lvl="1">
              <a:spcBef>
                <a:spcPts val="2400"/>
              </a:spcBef>
              <a:buFont typeface="Wingdings" pitchFamily="2" charset="2"/>
              <a:buChar char="Ø"/>
            </a:pPr>
            <a:r>
              <a:rPr lang="en-US" sz="2600" dirty="0" smtClean="0">
                <a:solidFill>
                  <a:srgbClr val="0033CC"/>
                </a:solidFill>
                <a:latin typeface="Times New Roman" panose="02020603050405020304" pitchFamily="18" charset="0"/>
                <a:cs typeface="Times New Roman" panose="02020603050405020304" pitchFamily="18" charset="0"/>
              </a:rPr>
              <a:t> Development </a:t>
            </a:r>
            <a:r>
              <a:rPr lang="en-US" sz="2600" dirty="0" smtClean="0">
                <a:latin typeface="Times New Roman" panose="02020603050405020304" pitchFamily="18" charset="0"/>
                <a:cs typeface="Times New Roman" panose="02020603050405020304" pitchFamily="18" charset="0"/>
              </a:rPr>
              <a:t>refers to the organizations efforts to help employee’s acquire </a:t>
            </a:r>
            <a:r>
              <a:rPr lang="en-US" sz="2600" b="1" dirty="0" smtClean="0">
                <a:latin typeface="Times New Roman" panose="02020603050405020304" pitchFamily="18" charset="0"/>
                <a:cs typeface="Times New Roman" panose="02020603050405020304" pitchFamily="18" charset="0"/>
              </a:rPr>
              <a:t>knowledge, skills and behavior </a:t>
            </a:r>
            <a:r>
              <a:rPr lang="en-US" sz="2600" dirty="0" smtClean="0">
                <a:latin typeface="Times New Roman" panose="02020603050405020304" pitchFamily="18" charset="0"/>
                <a:cs typeface="Times New Roman" panose="02020603050405020304" pitchFamily="18" charset="0"/>
              </a:rPr>
              <a:t>that improve their ability to meet changes in job requirements and customer needs</a:t>
            </a:r>
            <a:r>
              <a:rPr lang="en-US" sz="2600" dirty="0">
                <a:latin typeface="Times New Roman" panose="02020603050405020304" pitchFamily="18" charset="0"/>
                <a:cs typeface="Times New Roman" panose="02020603050405020304" pitchFamily="18" charset="0"/>
              </a:rPr>
              <a:t>. Involves learning that goes beyond today's job – </a:t>
            </a:r>
            <a:r>
              <a:rPr lang="en-US" sz="2600" b="1" dirty="0">
                <a:latin typeface="Times New Roman" panose="02020603050405020304" pitchFamily="18" charset="0"/>
                <a:cs typeface="Times New Roman" panose="02020603050405020304" pitchFamily="18" charset="0"/>
              </a:rPr>
              <a:t>more long-term </a:t>
            </a:r>
            <a:r>
              <a:rPr lang="en-US" sz="2600" b="1" dirty="0" smtClean="0">
                <a:latin typeface="Times New Roman" panose="02020603050405020304" pitchFamily="18" charset="0"/>
                <a:cs typeface="Times New Roman" panose="02020603050405020304" pitchFamily="18" charset="0"/>
              </a:rPr>
              <a:t>focus.</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17</a:t>
            </a:fld>
            <a:endParaRPr lang="fi-FI"/>
          </a:p>
        </p:txBody>
      </p:sp>
      <p:sp>
        <p:nvSpPr>
          <p:cNvPr id="4" name="Date Placeholder 3"/>
          <p:cNvSpPr>
            <a:spLocks noGrp="1"/>
          </p:cNvSpPr>
          <p:nvPr>
            <p:ph type="dt" sz="half" idx="10"/>
          </p:nvPr>
        </p:nvSpPr>
        <p:spPr/>
        <p:txBody>
          <a:bodyPr/>
          <a:lstStyle/>
          <a:p>
            <a:pPr>
              <a:defRPr/>
            </a:pPr>
            <a:fld id="{816DA68A-85E3-4FB6-B825-C2A8D56BEF52}"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6019800" cy="715962"/>
          </a:xfrm>
        </p:spPr>
        <p:txBody>
          <a:bodyPr>
            <a:normAutofit/>
          </a:bodyPr>
          <a:lstStyle/>
          <a:p>
            <a:r>
              <a:rPr lang="en-US" sz="2800" b="1" dirty="0" smtClean="0">
                <a:solidFill>
                  <a:srgbClr val="FF0000"/>
                </a:solidFill>
              </a:rPr>
              <a:t>Training and Development</a:t>
            </a:r>
            <a:r>
              <a:rPr lang="en-US" sz="2800" dirty="0" smtClean="0">
                <a:solidFill>
                  <a:srgbClr val="FF0000"/>
                </a:solidFill>
              </a:rPr>
              <a:t>…</a:t>
            </a:r>
            <a:endParaRPr lang="en-US" sz="2800" dirty="0">
              <a:solidFill>
                <a:srgbClr val="FF0000"/>
              </a:solidFill>
            </a:endParaRPr>
          </a:p>
        </p:txBody>
      </p:sp>
      <p:sp>
        <p:nvSpPr>
          <p:cNvPr id="3" name="Content Placeholder 2"/>
          <p:cNvSpPr>
            <a:spLocks noGrp="1"/>
          </p:cNvSpPr>
          <p:nvPr>
            <p:ph idx="1"/>
          </p:nvPr>
        </p:nvSpPr>
        <p:spPr>
          <a:xfrm>
            <a:off x="193964" y="838200"/>
            <a:ext cx="8705088" cy="5181600"/>
          </a:xfrm>
        </p:spPr>
        <p:txBody>
          <a:bodyPr>
            <a:noAutofit/>
          </a:bodyPr>
          <a:lstStyle/>
          <a:p>
            <a:pPr>
              <a:spcBef>
                <a:spcPts val="1800"/>
              </a:spcBef>
              <a:buNone/>
            </a:pPr>
            <a:r>
              <a:rPr lang="en-US" sz="2400" b="1" dirty="0" smtClean="0">
                <a:solidFill>
                  <a:srgbClr val="0033CC"/>
                </a:solidFill>
              </a:rPr>
              <a:t>Approaches to training </a:t>
            </a:r>
          </a:p>
          <a:p>
            <a:pPr>
              <a:spcBef>
                <a:spcPts val="1800"/>
              </a:spcBef>
              <a:buNone/>
            </a:pPr>
            <a:r>
              <a:rPr lang="en-US" sz="2400" b="1" dirty="0" smtClean="0">
                <a:solidFill>
                  <a:srgbClr val="0033CC"/>
                </a:solidFill>
              </a:rPr>
              <a:t>On-the-job training</a:t>
            </a:r>
            <a:endParaRPr lang="en-US" sz="2400" dirty="0" smtClean="0"/>
          </a:p>
          <a:p>
            <a:pPr marL="495300" indent="-495300">
              <a:spcBef>
                <a:spcPts val="1800"/>
              </a:spcBef>
              <a:buFont typeface="Wingdings" pitchFamily="2" charset="2"/>
              <a:buChar char="v"/>
            </a:pPr>
            <a:r>
              <a:rPr lang="en-US" sz="2400" b="1" dirty="0" smtClean="0">
                <a:cs typeface="Times New Roman" pitchFamily="18" charset="0"/>
              </a:rPr>
              <a:t>Job rotation</a:t>
            </a:r>
            <a:r>
              <a:rPr lang="en-US" sz="2400" dirty="0" smtClean="0">
                <a:cs typeface="Times New Roman" pitchFamily="18" charset="0"/>
              </a:rPr>
              <a:t>: Employees move from one job to another to broaden experience.</a:t>
            </a:r>
          </a:p>
          <a:p>
            <a:pPr marL="495300" indent="-495300">
              <a:spcBef>
                <a:spcPts val="1800"/>
              </a:spcBef>
              <a:buFont typeface="Wingdings" pitchFamily="2" charset="2"/>
              <a:buChar char="ü"/>
            </a:pPr>
            <a:r>
              <a:rPr lang="en-US" sz="2400" dirty="0" smtClean="0">
                <a:cs typeface="Times New Roman" pitchFamily="18" charset="0"/>
              </a:rPr>
              <a:t> Helps new employees understand variety of jobs</a:t>
            </a:r>
          </a:p>
          <a:p>
            <a:pPr algn="just">
              <a:lnSpc>
                <a:spcPct val="170000"/>
              </a:lnSpc>
              <a:spcBef>
                <a:spcPts val="1800"/>
              </a:spcBef>
              <a:buFont typeface="Wingdings" pitchFamily="2" charset="2"/>
              <a:buChar char="v"/>
            </a:pPr>
            <a:r>
              <a:rPr lang="en-US" sz="2400" b="1" dirty="0" smtClean="0">
                <a:cs typeface="Times New Roman" pitchFamily="18" charset="0"/>
              </a:rPr>
              <a:t>Internship</a:t>
            </a:r>
            <a:r>
              <a:rPr lang="en-US" sz="2400" dirty="0" smtClean="0">
                <a:cs typeface="Times New Roman" pitchFamily="18" charset="0"/>
              </a:rPr>
              <a:t>: Combined </a:t>
            </a:r>
            <a:r>
              <a:rPr lang="en-US" sz="2400" dirty="0" smtClean="0">
                <a:solidFill>
                  <a:srgbClr val="0033CC"/>
                </a:solidFill>
                <a:cs typeface="Times New Roman" pitchFamily="18" charset="0"/>
              </a:rPr>
              <a:t>classroom teaching</a:t>
            </a:r>
            <a:r>
              <a:rPr lang="en-US" sz="2400" dirty="0" smtClean="0">
                <a:cs typeface="Times New Roman" pitchFamily="18" charset="0"/>
              </a:rPr>
              <a:t>, that offer students the opportunity  to gain </a:t>
            </a:r>
            <a:r>
              <a:rPr lang="en-US" sz="2400" dirty="0" smtClean="0">
                <a:solidFill>
                  <a:srgbClr val="0033CC"/>
                </a:solidFill>
                <a:cs typeface="Times New Roman" pitchFamily="18" charset="0"/>
              </a:rPr>
              <a:t>real-life experience </a:t>
            </a:r>
            <a:r>
              <a:rPr lang="en-US" sz="2400" dirty="0" smtClean="0">
                <a:cs typeface="Times New Roman" pitchFamily="18" charset="0"/>
              </a:rPr>
              <a:t>while  allowing them to find out how they will perform in work organizations.</a:t>
            </a:r>
            <a:endParaRPr lang="en-US" sz="2400" dirty="0" smtClean="0"/>
          </a:p>
          <a:p>
            <a:pPr>
              <a:lnSpc>
                <a:spcPct val="170000"/>
              </a:lnSpc>
              <a:spcBef>
                <a:spcPts val="1800"/>
              </a:spcBef>
              <a:buFont typeface="Wingdings" pitchFamily="2" charset="2"/>
              <a:buChar char="v"/>
            </a:pPr>
            <a:r>
              <a:rPr lang="en-US" sz="2400" b="1" dirty="0" smtClean="0"/>
              <a:t>Apprenticeship</a:t>
            </a:r>
            <a:r>
              <a:rPr lang="en-US" sz="2400" dirty="0" smtClean="0"/>
              <a:t>: training under guidance of skilled </a:t>
            </a:r>
            <a:r>
              <a:rPr lang="en-US" sz="2400" dirty="0" smtClean="0">
                <a:solidFill>
                  <a:srgbClr val="0033CC"/>
                </a:solidFill>
              </a:rPr>
              <a:t>co-worker</a:t>
            </a:r>
          </a:p>
          <a:p>
            <a:pPr>
              <a:lnSpc>
                <a:spcPct val="170000"/>
              </a:lnSpc>
              <a:spcBef>
                <a:spcPts val="1800"/>
              </a:spcBef>
              <a:buNone/>
            </a:pPr>
            <a:r>
              <a:rPr lang="en-US" sz="2400" dirty="0" smtClean="0"/>
              <a:t> </a:t>
            </a:r>
            <a:endParaRPr lang="en-US" sz="2400" b="1" dirty="0" smtClean="0"/>
          </a:p>
          <a:p>
            <a:pPr>
              <a:spcBef>
                <a:spcPts val="1800"/>
              </a:spcBef>
            </a:pPr>
            <a:endParaRPr lang="en-US" sz="2400"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18</a:t>
            </a:fld>
            <a:endParaRPr lang="fi-FI"/>
          </a:p>
        </p:txBody>
      </p:sp>
      <p:sp>
        <p:nvSpPr>
          <p:cNvPr id="4" name="Date Placeholder 3"/>
          <p:cNvSpPr>
            <a:spLocks noGrp="1"/>
          </p:cNvSpPr>
          <p:nvPr>
            <p:ph type="dt" sz="half" idx="10"/>
          </p:nvPr>
        </p:nvSpPr>
        <p:spPr/>
        <p:txBody>
          <a:bodyPr/>
          <a:lstStyle/>
          <a:p>
            <a:pPr>
              <a:defRPr/>
            </a:pPr>
            <a:fld id="{FF23505E-2711-42C4-B77D-AF1343AD17C6}"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Training and Development</a:t>
            </a:r>
            <a:r>
              <a:rPr lang="en-US" dirty="0" smtClean="0">
                <a:solidFill>
                  <a:srgbClr val="FF0000"/>
                </a:solidFill>
              </a:rPr>
              <a:t>…</a:t>
            </a:r>
            <a:endParaRPr lang="en-US" dirty="0"/>
          </a:p>
        </p:txBody>
      </p:sp>
      <p:sp>
        <p:nvSpPr>
          <p:cNvPr id="3" name="Content Placeholder 2"/>
          <p:cNvSpPr>
            <a:spLocks noGrp="1"/>
          </p:cNvSpPr>
          <p:nvPr>
            <p:ph idx="1"/>
          </p:nvPr>
        </p:nvSpPr>
        <p:spPr>
          <a:xfrm>
            <a:off x="152400" y="1143000"/>
            <a:ext cx="8534400" cy="4983163"/>
          </a:xfrm>
        </p:spPr>
        <p:txBody>
          <a:bodyPr>
            <a:normAutofit/>
          </a:bodyPr>
          <a:lstStyle/>
          <a:p>
            <a:pPr>
              <a:lnSpc>
                <a:spcPct val="170000"/>
              </a:lnSpc>
              <a:spcBef>
                <a:spcPts val="2400"/>
              </a:spcBef>
              <a:buNone/>
            </a:pPr>
            <a:r>
              <a:rPr lang="en-US" sz="2400" b="1" dirty="0" smtClean="0">
                <a:solidFill>
                  <a:srgbClr val="0033CC"/>
                </a:solidFill>
                <a:latin typeface="Times New Roman" panose="02020603050405020304" pitchFamily="18" charset="0"/>
                <a:cs typeface="Times New Roman" panose="02020603050405020304" pitchFamily="18" charset="0"/>
              </a:rPr>
              <a:t>Off- the-job training</a:t>
            </a:r>
            <a:endParaRPr lang="en-US" sz="2400" dirty="0" smtClean="0">
              <a:solidFill>
                <a:srgbClr val="0033CC"/>
              </a:solidFill>
              <a:latin typeface="Times New Roman" panose="02020603050405020304" pitchFamily="18" charset="0"/>
              <a:cs typeface="Times New Roman" panose="02020603050405020304" pitchFamily="18" charset="0"/>
            </a:endParaRPr>
          </a:p>
          <a:p>
            <a:pPr>
              <a:lnSpc>
                <a:spcPct val="170000"/>
              </a:lnSpc>
              <a:spcBef>
                <a:spcPts val="2400"/>
              </a:spcBef>
            </a:pPr>
            <a:r>
              <a:rPr lang="en-US" sz="2400" b="1" dirty="0">
                <a:latin typeface="Times New Roman" panose="02020603050405020304" pitchFamily="18" charset="0"/>
                <a:cs typeface="Times New Roman" panose="02020603050405020304" pitchFamily="18" charset="0"/>
              </a:rPr>
              <a:t>Vestibule training</a:t>
            </a:r>
            <a:r>
              <a:rPr lang="en-US" sz="2400" dirty="0">
                <a:latin typeface="Times New Roman" panose="02020603050405020304" pitchFamily="18" charset="0"/>
                <a:cs typeface="Times New Roman" panose="02020603050405020304" pitchFamily="18" charset="0"/>
              </a:rPr>
              <a:t>: training on realistic job setting or equipment.</a:t>
            </a:r>
          </a:p>
          <a:p>
            <a:pPr>
              <a:lnSpc>
                <a:spcPct val="170000"/>
              </a:lnSpc>
              <a:spcBef>
                <a:spcPts val="2400"/>
              </a:spcBef>
            </a:pPr>
            <a:r>
              <a:rPr lang="en-US" sz="2400" b="1" dirty="0" smtClean="0">
                <a:latin typeface="Times New Roman" panose="02020603050405020304" pitchFamily="18" charset="0"/>
                <a:cs typeface="Times New Roman" panose="02020603050405020304" pitchFamily="18" charset="0"/>
              </a:rPr>
              <a:t>Behaviorally experienced training</a:t>
            </a:r>
            <a:r>
              <a:rPr lang="en-US" sz="2400" dirty="0" smtClean="0">
                <a:latin typeface="Times New Roman" panose="02020603050405020304" pitchFamily="18" charset="0"/>
                <a:cs typeface="Times New Roman" panose="02020603050405020304" pitchFamily="18" charset="0"/>
              </a:rPr>
              <a:t>: simulation exercises, cases, games, role-playing (done outside the organization).</a:t>
            </a:r>
          </a:p>
          <a:p>
            <a:pPr>
              <a:spcBef>
                <a:spcPts val="2400"/>
              </a:spcBef>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19</a:t>
            </a:fld>
            <a:endParaRPr lang="fi-FI"/>
          </a:p>
        </p:txBody>
      </p:sp>
      <p:sp>
        <p:nvSpPr>
          <p:cNvPr id="4" name="Date Placeholder 3"/>
          <p:cNvSpPr>
            <a:spLocks noGrp="1"/>
          </p:cNvSpPr>
          <p:nvPr>
            <p:ph type="dt" sz="half" idx="10"/>
          </p:nvPr>
        </p:nvSpPr>
        <p:spPr/>
        <p:txBody>
          <a:bodyPr/>
          <a:lstStyle/>
          <a:p>
            <a:pPr>
              <a:defRPr/>
            </a:pPr>
            <a:fld id="{99F6591D-A9B7-4081-889A-FE9F083F6107}"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altLang="en-US" dirty="0">
                <a:latin typeface="Times New Roman" panose="02020603050405020304" pitchFamily="18" charset="0"/>
                <a:cs typeface="Times New Roman" panose="02020603050405020304" pitchFamily="18" charset="0"/>
              </a:rPr>
              <a:t>Brain </a:t>
            </a:r>
            <a:r>
              <a:rPr lang="en-US" altLang="en-US" dirty="0" smtClean="0">
                <a:latin typeface="Times New Roman" panose="02020603050405020304" pitchFamily="18" charset="0"/>
                <a:cs typeface="Times New Roman" panose="02020603050405020304" pitchFamily="18" charset="0"/>
              </a:rPr>
              <a:t>storming</a:t>
            </a:r>
            <a:endParaRPr lang="en-US" dirty="0"/>
          </a:p>
        </p:txBody>
      </p:sp>
      <p:sp>
        <p:nvSpPr>
          <p:cNvPr id="3" name="Content Placeholder 2"/>
          <p:cNvSpPr>
            <a:spLocks noGrp="1"/>
          </p:cNvSpPr>
          <p:nvPr>
            <p:ph idx="1"/>
          </p:nvPr>
        </p:nvSpPr>
        <p:spPr>
          <a:xfrm>
            <a:off x="304800" y="2057400"/>
            <a:ext cx="8382000" cy="4068763"/>
          </a:xfrm>
        </p:spPr>
        <p:txBody>
          <a:bodyPr/>
          <a:lstStyle/>
          <a:p>
            <a:pPr>
              <a:buNone/>
            </a:pPr>
            <a:r>
              <a:rPr lang="en-US" altLang="en-US" dirty="0" smtClean="0">
                <a:latin typeface="Times New Roman" panose="02020603050405020304" pitchFamily="18" charset="0"/>
                <a:cs typeface="Times New Roman" panose="02020603050405020304" pitchFamily="18" charset="0"/>
              </a:rPr>
              <a:t>What are the major resources in an organization</a:t>
            </a:r>
            <a:r>
              <a:rPr lang="en-US" altLang="en-US" dirty="0">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
            </a:r>
            <a:br>
              <a:rPr lang="en-US" altLang="en-US" sz="4000" b="1" dirty="0">
                <a:latin typeface="Times New Roman" panose="02020603050405020304" pitchFamily="18" charset="0"/>
                <a:cs typeface="Times New Roman" panose="02020603050405020304" pitchFamily="18" charset="0"/>
              </a:rPr>
            </a:br>
            <a:endParaRPr lang="en-US"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a:t>
            </a:fld>
            <a:endParaRPr lang="fi-FI"/>
          </a:p>
        </p:txBody>
      </p:sp>
      <p:sp>
        <p:nvSpPr>
          <p:cNvPr id="4" name="Date Placeholder 3"/>
          <p:cNvSpPr>
            <a:spLocks noGrp="1"/>
          </p:cNvSpPr>
          <p:nvPr>
            <p:ph type="dt" sz="half" idx="10"/>
          </p:nvPr>
        </p:nvSpPr>
        <p:spPr/>
        <p:txBody>
          <a:bodyPr/>
          <a:lstStyle/>
          <a:p>
            <a:pPr>
              <a:defRPr/>
            </a:pPr>
            <a:fld id="{C66A2080-5911-4B14-89C9-E5CFC866B168}"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6884960"/>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33CC"/>
                </a:solidFill>
              </a:rPr>
              <a:t>Training and Development</a:t>
            </a:r>
            <a:endParaRPr lang="en-US" b="1" dirty="0">
              <a:solidFill>
                <a:srgbClr val="0033CC"/>
              </a:solidFill>
            </a:endParaRPr>
          </a:p>
        </p:txBody>
      </p:sp>
      <p:sp>
        <p:nvSpPr>
          <p:cNvPr id="3" name="Content Placeholder 2"/>
          <p:cNvSpPr>
            <a:spLocks noGrp="1"/>
          </p:cNvSpPr>
          <p:nvPr>
            <p:ph idx="1"/>
          </p:nvPr>
        </p:nvSpPr>
        <p:spPr>
          <a:xfrm>
            <a:off x="609600" y="1219200"/>
            <a:ext cx="8229600" cy="5334000"/>
          </a:xfrm>
        </p:spPr>
        <p:txBody>
          <a:bodyPr>
            <a:normAutofit/>
          </a:bodyPr>
          <a:lstStyle/>
          <a:p>
            <a:pPr algn="just">
              <a:spcBef>
                <a:spcPts val="2400"/>
              </a:spcBef>
              <a:buNone/>
            </a:pPr>
            <a:r>
              <a:rPr lang="en-US" sz="2400" b="1" dirty="0" smtClean="0">
                <a:latin typeface="Times New Roman" panose="02020603050405020304" pitchFamily="18" charset="0"/>
                <a:cs typeface="Times New Roman" panose="02020603050405020304" pitchFamily="18" charset="0"/>
              </a:rPr>
              <a:t>Procedures to determine training needs of individuals:</a:t>
            </a:r>
          </a:p>
          <a:p>
            <a:pPr>
              <a:spcBef>
                <a:spcPts val="2400"/>
              </a:spcBef>
              <a:buNone/>
            </a:pPr>
            <a:r>
              <a:rPr lang="en-US" sz="2800" dirty="0" smtClean="0">
                <a:latin typeface="Times New Roman" panose="02020603050405020304" pitchFamily="18" charset="0"/>
                <a:cs typeface="Times New Roman" panose="02020603050405020304" pitchFamily="18" charset="0"/>
              </a:rPr>
              <a:t>1. Performance appraisal</a:t>
            </a:r>
          </a:p>
          <a:p>
            <a:pPr>
              <a:spcBef>
                <a:spcPts val="2400"/>
              </a:spcBef>
              <a:buNone/>
            </a:pPr>
            <a:r>
              <a:rPr lang="en-US" sz="2800" dirty="0" smtClean="0">
                <a:latin typeface="Times New Roman" panose="02020603050405020304" pitchFamily="18" charset="0"/>
                <a:cs typeface="Times New Roman" panose="02020603050405020304" pitchFamily="18" charset="0"/>
              </a:rPr>
              <a:t>2. Analysis of job requirements</a:t>
            </a:r>
          </a:p>
          <a:p>
            <a:pPr>
              <a:spcBef>
                <a:spcPts val="2400"/>
              </a:spcBef>
              <a:buNone/>
            </a:pPr>
            <a:r>
              <a:rPr lang="en-US" sz="2800" dirty="0" smtClean="0">
                <a:latin typeface="Times New Roman" panose="02020603050405020304" pitchFamily="18" charset="0"/>
                <a:cs typeface="Times New Roman" panose="02020603050405020304" pitchFamily="18" charset="0"/>
              </a:rPr>
              <a:t>3. Organizational analysis</a:t>
            </a:r>
          </a:p>
          <a:p>
            <a:pPr>
              <a:spcBef>
                <a:spcPts val="2400"/>
              </a:spcBef>
              <a:buNone/>
            </a:pPr>
            <a:r>
              <a:rPr lang="en-US" sz="2800" dirty="0" smtClean="0">
                <a:latin typeface="Times New Roman" panose="02020603050405020304" pitchFamily="18" charset="0"/>
                <a:cs typeface="Times New Roman" panose="02020603050405020304" pitchFamily="18" charset="0"/>
              </a:rPr>
              <a:t>4. Employee survey</a:t>
            </a: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20</a:t>
            </a:fld>
            <a:endParaRPr lang="fi-FI"/>
          </a:p>
        </p:txBody>
      </p:sp>
      <p:sp>
        <p:nvSpPr>
          <p:cNvPr id="4" name="Date Placeholder 3"/>
          <p:cNvSpPr>
            <a:spLocks noGrp="1"/>
          </p:cNvSpPr>
          <p:nvPr>
            <p:ph type="dt" sz="half" idx="10"/>
          </p:nvPr>
        </p:nvSpPr>
        <p:spPr/>
        <p:txBody>
          <a:bodyPr/>
          <a:lstStyle/>
          <a:p>
            <a:pPr>
              <a:defRPr/>
            </a:pPr>
            <a:fld id="{FDE9737A-E00F-4FDA-9C4E-4DF3097579A1}"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solidFill>
                  <a:srgbClr val="0033CC"/>
                </a:solidFill>
              </a:rPr>
              <a:t>6.</a:t>
            </a:r>
            <a:r>
              <a:rPr lang="en-US" b="1" dirty="0">
                <a:solidFill>
                  <a:srgbClr val="0033CC"/>
                </a:solidFill>
              </a:rPr>
              <a:t> Performance Appraisal</a:t>
            </a:r>
            <a:br>
              <a:rPr lang="en-US" b="1" dirty="0">
                <a:solidFill>
                  <a:srgbClr val="0033CC"/>
                </a:solidFill>
              </a:rPr>
            </a:br>
            <a:r>
              <a:rPr lang="en-US" dirty="0" smtClean="0">
                <a:solidFill>
                  <a:srgbClr val="0033CC"/>
                </a:solidFill>
              </a:rPr>
              <a:t> </a:t>
            </a:r>
            <a:endParaRPr lang="en-US" dirty="0">
              <a:solidFill>
                <a:srgbClr val="0033CC"/>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1447800"/>
            <a:ext cx="7696200" cy="5029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21</a:t>
            </a:fld>
            <a:endParaRPr lang="fi-FI"/>
          </a:p>
        </p:txBody>
      </p:sp>
      <p:sp>
        <p:nvSpPr>
          <p:cNvPr id="3" name="Date Placeholder 2"/>
          <p:cNvSpPr>
            <a:spLocks noGrp="1"/>
          </p:cNvSpPr>
          <p:nvPr>
            <p:ph type="dt" sz="half" idx="10"/>
          </p:nvPr>
        </p:nvSpPr>
        <p:spPr/>
        <p:txBody>
          <a:bodyPr/>
          <a:lstStyle/>
          <a:p>
            <a:pPr>
              <a:defRPr/>
            </a:pPr>
            <a:fld id="{F81AEA15-6266-4EB7-8380-879B4A16A512}"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563562"/>
          </a:xfrm>
        </p:spPr>
        <p:txBody>
          <a:bodyPr>
            <a:normAutofit fontScale="90000"/>
          </a:bodyPr>
          <a:lstStyle/>
          <a:p>
            <a:r>
              <a:rPr lang="en-US" sz="4400" b="1" dirty="0" smtClean="0"/>
              <a:t/>
            </a:r>
            <a:br>
              <a:rPr lang="en-US" sz="4400" b="1" dirty="0" smtClean="0"/>
            </a:br>
            <a:r>
              <a:rPr lang="en-US" sz="4400" b="1" dirty="0" smtClean="0">
                <a:solidFill>
                  <a:srgbClr val="FFFF00"/>
                </a:solidFill>
              </a:rPr>
              <a:t> </a:t>
            </a:r>
            <a:r>
              <a:rPr lang="en-US" sz="4400" b="1" dirty="0" smtClean="0"/>
              <a:t>Performance Appraisal</a:t>
            </a:r>
            <a:br>
              <a:rPr lang="en-US" sz="4400" b="1" dirty="0" smtClean="0"/>
            </a:br>
            <a:endParaRPr lang="en-US" dirty="0"/>
          </a:p>
        </p:txBody>
      </p:sp>
      <p:sp>
        <p:nvSpPr>
          <p:cNvPr id="3" name="Content Placeholder 2"/>
          <p:cNvSpPr>
            <a:spLocks noGrp="1"/>
          </p:cNvSpPr>
          <p:nvPr>
            <p:ph idx="1"/>
          </p:nvPr>
        </p:nvSpPr>
        <p:spPr>
          <a:xfrm>
            <a:off x="304800" y="990600"/>
            <a:ext cx="8628888" cy="5638800"/>
          </a:xfrm>
        </p:spPr>
        <p:txBody>
          <a:bodyPr>
            <a:noAutofit/>
          </a:bodyPr>
          <a:lstStyle/>
          <a:p>
            <a:pPr algn="just">
              <a:spcBef>
                <a:spcPts val="3000"/>
              </a:spcBef>
              <a:buFont typeface="Wingdings" pitchFamily="2" charset="2"/>
              <a:buChar char="Ø"/>
            </a:pPr>
            <a:r>
              <a:rPr lang="en-US" altLang="zh-TW" sz="2800" dirty="0" smtClean="0">
                <a:latin typeface="Times New Roman" panose="02020603050405020304" pitchFamily="18" charset="0"/>
                <a:ea typeface="新細明體" pitchFamily="18" charset="-120"/>
                <a:cs typeface="Times New Roman" panose="02020603050405020304" pitchFamily="18" charset="0"/>
              </a:rPr>
              <a:t>The </a:t>
            </a:r>
            <a:r>
              <a:rPr lang="en-US" altLang="zh-TW" sz="2800" u="sng" dirty="0" smtClean="0">
                <a:solidFill>
                  <a:schemeClr val="hlink"/>
                </a:solidFill>
                <a:latin typeface="Times New Roman" panose="02020603050405020304" pitchFamily="18" charset="0"/>
                <a:ea typeface="新細明體" pitchFamily="18" charset="-120"/>
                <a:cs typeface="Times New Roman" panose="02020603050405020304" pitchFamily="18" charset="0"/>
              </a:rPr>
              <a:t>process</a:t>
            </a:r>
            <a:r>
              <a:rPr lang="en-US" altLang="zh-TW" sz="2800" dirty="0" smtClean="0">
                <a:latin typeface="Times New Roman" panose="02020603050405020304" pitchFamily="18" charset="0"/>
                <a:ea typeface="新細明體" pitchFamily="18" charset="-120"/>
                <a:cs typeface="Times New Roman" panose="02020603050405020304" pitchFamily="18" charset="0"/>
              </a:rPr>
              <a:t> by which an employee’s </a:t>
            </a:r>
            <a:r>
              <a:rPr lang="en-US" altLang="zh-TW" sz="2800" u="sng" dirty="0" smtClean="0">
                <a:solidFill>
                  <a:schemeClr val="hlink"/>
                </a:solidFill>
                <a:latin typeface="Times New Roman" panose="02020603050405020304" pitchFamily="18" charset="0"/>
                <a:ea typeface="新細明體" pitchFamily="18" charset="-120"/>
                <a:cs typeface="Times New Roman" panose="02020603050405020304" pitchFamily="18" charset="0"/>
              </a:rPr>
              <a:t>contribution</a:t>
            </a:r>
            <a:r>
              <a:rPr lang="en-US" altLang="zh-TW" sz="2800" dirty="0" smtClean="0">
                <a:latin typeface="Times New Roman" panose="02020603050405020304" pitchFamily="18" charset="0"/>
                <a:ea typeface="新細明體" pitchFamily="18" charset="-120"/>
                <a:cs typeface="Times New Roman" panose="02020603050405020304" pitchFamily="18" charset="0"/>
              </a:rPr>
              <a:t> to the </a:t>
            </a:r>
            <a:r>
              <a:rPr lang="en-US" altLang="zh-TW" sz="2800" u="sng" dirty="0" smtClean="0">
                <a:solidFill>
                  <a:schemeClr val="hlink"/>
                </a:solidFill>
                <a:latin typeface="Times New Roman" panose="02020603050405020304" pitchFamily="18" charset="0"/>
                <a:ea typeface="新細明體" pitchFamily="18" charset="-120"/>
                <a:cs typeface="Times New Roman" panose="02020603050405020304" pitchFamily="18" charset="0"/>
              </a:rPr>
              <a:t>organization</a:t>
            </a:r>
            <a:r>
              <a:rPr lang="en-US" altLang="zh-TW" sz="2800" dirty="0" smtClean="0">
                <a:latin typeface="Times New Roman" panose="02020603050405020304" pitchFamily="18" charset="0"/>
                <a:ea typeface="新細明體" pitchFamily="18" charset="-120"/>
                <a:cs typeface="Times New Roman" panose="02020603050405020304" pitchFamily="18" charset="0"/>
              </a:rPr>
              <a:t> during a specified </a:t>
            </a:r>
            <a:r>
              <a:rPr lang="en-US" altLang="zh-TW" sz="2800" u="sng" dirty="0" smtClean="0">
                <a:solidFill>
                  <a:schemeClr val="hlink"/>
                </a:solidFill>
                <a:latin typeface="Times New Roman" panose="02020603050405020304" pitchFamily="18" charset="0"/>
                <a:ea typeface="新細明體" pitchFamily="18" charset="-120"/>
                <a:cs typeface="Times New Roman" panose="02020603050405020304" pitchFamily="18" charset="0"/>
              </a:rPr>
              <a:t>period</a:t>
            </a:r>
            <a:r>
              <a:rPr lang="en-US" altLang="zh-TW" sz="2800" dirty="0" smtClean="0">
                <a:latin typeface="Times New Roman" panose="02020603050405020304" pitchFamily="18" charset="0"/>
                <a:ea typeface="新細明體" pitchFamily="18" charset="-120"/>
                <a:cs typeface="Times New Roman" panose="02020603050405020304" pitchFamily="18" charset="0"/>
              </a:rPr>
              <a:t> of time is </a:t>
            </a:r>
            <a:r>
              <a:rPr lang="en-US" altLang="zh-TW" sz="2800" u="sng" dirty="0" smtClean="0">
                <a:solidFill>
                  <a:schemeClr val="hlink"/>
                </a:solidFill>
                <a:latin typeface="Times New Roman" panose="02020603050405020304" pitchFamily="18" charset="0"/>
                <a:ea typeface="新細明體" pitchFamily="18" charset="-120"/>
                <a:cs typeface="Times New Roman" panose="02020603050405020304" pitchFamily="18" charset="0"/>
              </a:rPr>
              <a:t>assessed</a:t>
            </a:r>
            <a:r>
              <a:rPr lang="en-US" altLang="zh-TW" sz="2800" dirty="0" smtClean="0">
                <a:latin typeface="Times New Roman" panose="02020603050405020304" pitchFamily="18" charset="0"/>
                <a:ea typeface="新細明體" pitchFamily="18" charset="-120"/>
                <a:cs typeface="Times New Roman" panose="02020603050405020304" pitchFamily="18" charset="0"/>
              </a:rPr>
              <a:t>.</a:t>
            </a:r>
          </a:p>
          <a:p>
            <a:pPr algn="just">
              <a:spcBef>
                <a:spcPts val="3000"/>
              </a:spcBef>
              <a:buFont typeface="Wingdings" pitchFamily="2" charset="2"/>
              <a:buChar char="Ø"/>
            </a:pPr>
            <a:r>
              <a:rPr lang="en-US" sz="2800" dirty="0" smtClean="0">
                <a:latin typeface="Times New Roman" panose="02020603050405020304" pitchFamily="18" charset="0"/>
                <a:cs typeface="Times New Roman" panose="02020603050405020304" pitchFamily="18" charset="0"/>
              </a:rPr>
              <a:t>It is the process through which a manager measures employees’ </a:t>
            </a:r>
            <a:r>
              <a:rPr lang="en-US" sz="2800" dirty="0" smtClean="0">
                <a:solidFill>
                  <a:srgbClr val="0033CC"/>
                </a:solidFill>
                <a:latin typeface="Times New Roman" panose="02020603050405020304" pitchFamily="18" charset="0"/>
                <a:cs typeface="Times New Roman" panose="02020603050405020304" pitchFamily="18" charset="0"/>
              </a:rPr>
              <a:t>activities and output against organizations objectives.</a:t>
            </a:r>
          </a:p>
          <a:p>
            <a:pPr algn="just">
              <a:spcBef>
                <a:spcPts val="3000"/>
              </a:spcBef>
              <a:buFont typeface="Wingdings" pitchFamily="2" charset="2"/>
              <a:buChar char="Ø"/>
            </a:pPr>
            <a:r>
              <a:rPr lang="en-US" sz="2800" dirty="0" smtClean="0">
                <a:latin typeface="Times New Roman" panose="02020603050405020304" pitchFamily="18" charset="0"/>
                <a:cs typeface="Times New Roman" panose="02020603050405020304" pitchFamily="18" charset="0"/>
              </a:rPr>
              <a:t>It involves measuring actual performance of an employee and providing information about his/her </a:t>
            </a:r>
            <a:r>
              <a:rPr lang="en-US" sz="2800" dirty="0" smtClean="0">
                <a:solidFill>
                  <a:srgbClr val="0033CC"/>
                </a:solidFill>
                <a:latin typeface="Times New Roman" panose="02020603050405020304" pitchFamily="18" charset="0"/>
                <a:cs typeface="Times New Roman" panose="02020603050405020304" pitchFamily="18" charset="0"/>
              </a:rPr>
              <a:t>strengths and weakness.</a:t>
            </a:r>
          </a:p>
          <a:p>
            <a:pPr algn="just">
              <a:spcBef>
                <a:spcPts val="3000"/>
              </a:spcBef>
              <a:buFont typeface="Wingdings" pitchFamily="2" charset="2"/>
              <a:buChar char="Ø"/>
            </a:pPr>
            <a:r>
              <a:rPr lang="en-US" sz="2800" dirty="0" smtClean="0">
                <a:latin typeface="Times New Roman" panose="02020603050405020304" pitchFamily="18" charset="0"/>
                <a:cs typeface="Times New Roman" panose="02020603050405020304" pitchFamily="18" charset="0"/>
              </a:rPr>
              <a:t>It is systematic, periodic review and analysis of employees’ performance. </a:t>
            </a:r>
          </a:p>
          <a:p>
            <a:pPr>
              <a:lnSpc>
                <a:spcPct val="150000"/>
              </a:lnSpc>
              <a:spcBef>
                <a:spcPts val="3000"/>
              </a:spcBef>
              <a:buNone/>
            </a:pPr>
            <a:endParaRPr lang="en-US" dirty="0" smtClean="0">
              <a:latin typeface="Times New Roman" panose="02020603050405020304" pitchFamily="18" charset="0"/>
              <a:cs typeface="Times New Roman" panose="02020603050405020304" pitchFamily="18" charset="0"/>
            </a:endParaRPr>
          </a:p>
          <a:p>
            <a:pPr>
              <a:lnSpc>
                <a:spcPct val="150000"/>
              </a:lnSpc>
              <a:spcBef>
                <a:spcPts val="3000"/>
              </a:spcBef>
              <a:buFont typeface="Wingdings" pitchFamily="2" charset="2"/>
              <a:buChar char="Ø"/>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22</a:t>
            </a:fld>
            <a:endParaRPr lang="fi-FI"/>
          </a:p>
        </p:txBody>
      </p:sp>
      <p:sp>
        <p:nvSpPr>
          <p:cNvPr id="4" name="Date Placeholder 3"/>
          <p:cNvSpPr>
            <a:spLocks noGrp="1"/>
          </p:cNvSpPr>
          <p:nvPr>
            <p:ph type="dt" sz="half" idx="10"/>
          </p:nvPr>
        </p:nvSpPr>
        <p:spPr/>
        <p:txBody>
          <a:bodyPr/>
          <a:lstStyle/>
          <a:p>
            <a:pPr>
              <a:defRPr/>
            </a:pPr>
            <a:fld id="{66A3438D-168A-49AA-8174-7A3052A3ABC6}"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792162"/>
          </a:xfrm>
        </p:spPr>
        <p:txBody>
          <a:bodyPr>
            <a:noAutofit/>
          </a:bodyPr>
          <a:lstStyle/>
          <a:p>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Performance Appraisal…</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4909" y="1052945"/>
            <a:ext cx="8229600" cy="4525963"/>
          </a:xfrm>
        </p:spPr>
        <p:txBody>
          <a:bodyPr>
            <a:normAutofit/>
          </a:bodyPr>
          <a:lstStyle/>
          <a:p>
            <a:pPr>
              <a:lnSpc>
                <a:spcPct val="150000"/>
              </a:lnSpc>
              <a:buNone/>
            </a:pPr>
            <a:r>
              <a:rPr lang="en-US" sz="2800" b="1" dirty="0" smtClean="0">
                <a:solidFill>
                  <a:schemeClr val="hlink"/>
                </a:solidFill>
                <a:latin typeface="Times New Roman" panose="02020603050405020304" pitchFamily="18" charset="0"/>
                <a:cs typeface="Times New Roman" panose="02020603050405020304" pitchFamily="18" charset="0"/>
              </a:rPr>
              <a:t>Purpose</a:t>
            </a:r>
            <a:r>
              <a:rPr lang="en-US" sz="2800" dirty="0" smtClean="0">
                <a:solidFill>
                  <a:schemeClr val="hlink"/>
                </a:solidFill>
                <a:latin typeface="Times New Roman" panose="02020603050405020304" pitchFamily="18" charset="0"/>
                <a:cs typeface="Times New Roman" panose="02020603050405020304" pitchFamily="18" charset="0"/>
              </a:rPr>
              <a:t>: </a:t>
            </a:r>
          </a:p>
          <a:p>
            <a:pPr>
              <a:lnSpc>
                <a:spcPct val="150000"/>
              </a:lnSpc>
            </a:pPr>
            <a:r>
              <a:rPr lang="en-US" sz="2800" dirty="0" smtClean="0">
                <a:latin typeface="Times New Roman" panose="02020603050405020304" pitchFamily="18" charset="0"/>
                <a:cs typeface="Times New Roman" panose="02020603050405020304" pitchFamily="18" charset="0"/>
              </a:rPr>
              <a:t>To give feedback, </a:t>
            </a:r>
          </a:p>
          <a:p>
            <a:pPr>
              <a:lnSpc>
                <a:spcPct val="150000"/>
              </a:lnSpc>
            </a:pPr>
            <a:r>
              <a:rPr lang="en-US" sz="2800" dirty="0" smtClean="0">
                <a:latin typeface="Times New Roman" panose="02020603050405020304" pitchFamily="18" charset="0"/>
                <a:cs typeface="Times New Roman" panose="02020603050405020304" pitchFamily="18" charset="0"/>
              </a:rPr>
              <a:t>To recognize outstanding performance,</a:t>
            </a:r>
          </a:p>
          <a:p>
            <a:pPr>
              <a:lnSpc>
                <a:spcPct val="150000"/>
              </a:lnSpc>
            </a:pPr>
            <a:r>
              <a:rPr lang="en-US" sz="2800" dirty="0" smtClean="0">
                <a:latin typeface="Times New Roman" panose="02020603050405020304" pitchFamily="18" charset="0"/>
                <a:cs typeface="Times New Roman" panose="02020603050405020304" pitchFamily="18" charset="0"/>
              </a:rPr>
              <a:t>To locate the need for additional training </a:t>
            </a:r>
          </a:p>
          <a:p>
            <a:pPr>
              <a:lnSpc>
                <a:spcPct val="150000"/>
              </a:lnSpc>
            </a:pPr>
            <a:r>
              <a:rPr lang="en-US" sz="2800" dirty="0" smtClean="0">
                <a:latin typeface="Times New Roman" panose="02020603050405020304" pitchFamily="18" charset="0"/>
                <a:cs typeface="Times New Roman" panose="02020603050405020304" pitchFamily="18" charset="0"/>
              </a:rPr>
              <a:t>To identify candidates for promotion</a:t>
            </a: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23</a:t>
            </a:fld>
            <a:endParaRPr lang="fi-FI"/>
          </a:p>
        </p:txBody>
      </p:sp>
      <p:sp>
        <p:nvSpPr>
          <p:cNvPr id="4" name="Date Placeholder 3"/>
          <p:cNvSpPr>
            <a:spLocks noGrp="1"/>
          </p:cNvSpPr>
          <p:nvPr>
            <p:ph type="dt" sz="half" idx="10"/>
          </p:nvPr>
        </p:nvSpPr>
        <p:spPr/>
        <p:txBody>
          <a:bodyPr/>
          <a:lstStyle/>
          <a:p>
            <a:pPr>
              <a:defRPr/>
            </a:pPr>
            <a:fld id="{AE47F896-37BF-4D6A-8CD5-F0E20B7081D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Performance appraisal …</a:t>
            </a:r>
            <a:endParaRPr lang="en-US" sz="4000" b="1" dirty="0"/>
          </a:p>
        </p:txBody>
      </p:sp>
      <p:sp>
        <p:nvSpPr>
          <p:cNvPr id="3" name="Content Placeholder 2"/>
          <p:cNvSpPr>
            <a:spLocks noGrp="1"/>
          </p:cNvSpPr>
          <p:nvPr>
            <p:ph idx="1"/>
          </p:nvPr>
        </p:nvSpPr>
        <p:spPr>
          <a:xfrm>
            <a:off x="436418" y="1219200"/>
            <a:ext cx="8229600" cy="5502275"/>
          </a:xfrm>
        </p:spPr>
        <p:txBody>
          <a:bodyPr>
            <a:noAutofit/>
          </a:bodyPr>
          <a:lstStyle/>
          <a:p>
            <a:pPr lvl="0">
              <a:spcBef>
                <a:spcPts val="1800"/>
              </a:spcBef>
              <a:buNone/>
            </a:pPr>
            <a:r>
              <a:rPr lang="en-GB" b="1" i="1" dirty="0">
                <a:latin typeface="Times New Roman" panose="02020603050405020304" pitchFamily="18" charset="0"/>
                <a:cs typeface="Times New Roman" panose="02020603050405020304" pitchFamily="18" charset="0"/>
              </a:rPr>
              <a:t>Types</a:t>
            </a:r>
            <a:r>
              <a:rPr lang="en-GB" dirty="0">
                <a:latin typeface="Times New Roman" panose="02020603050405020304" pitchFamily="18" charset="0"/>
                <a:cs typeface="Times New Roman" panose="02020603050405020304" pitchFamily="18" charset="0"/>
              </a:rPr>
              <a:t>: informal appraisal and formal systematic appraisal</a:t>
            </a:r>
            <a:endParaRPr lang="en-US" dirty="0">
              <a:latin typeface="Times New Roman" panose="02020603050405020304" pitchFamily="18" charset="0"/>
              <a:cs typeface="Times New Roman" panose="02020603050405020304" pitchFamily="18" charset="0"/>
            </a:endParaRPr>
          </a:p>
          <a:p>
            <a:pPr>
              <a:spcBef>
                <a:spcPts val="1800"/>
              </a:spcBef>
            </a:pPr>
            <a:r>
              <a:rPr lang="en-US" dirty="0">
                <a:solidFill>
                  <a:srgbClr val="0033CC"/>
                </a:solidFill>
                <a:latin typeface="Times New Roman" panose="02020603050405020304" pitchFamily="18" charset="0"/>
                <a:cs typeface="Times New Roman" panose="02020603050405020304" pitchFamily="18" charset="0"/>
              </a:rPr>
              <a:t>Formal appraisals</a:t>
            </a:r>
          </a:p>
          <a:p>
            <a:pPr lvl="1">
              <a:spcBef>
                <a:spcPts val="1800"/>
              </a:spcBef>
            </a:pPr>
            <a:r>
              <a:rPr lang="en-US" dirty="0">
                <a:latin typeface="Times New Roman" panose="02020603050405020304" pitchFamily="18" charset="0"/>
                <a:cs typeface="Times New Roman" panose="02020603050405020304" pitchFamily="18" charset="0"/>
              </a:rPr>
              <a:t>An appraisal conducted at a set time during the year and based on performance dimensions that were specified in advance</a:t>
            </a:r>
            <a:r>
              <a:rPr lang="en-GB" dirty="0">
                <a:latin typeface="Times New Roman" panose="02020603050405020304" pitchFamily="18" charset="0"/>
                <a:cs typeface="Times New Roman" panose="02020603050405020304" pitchFamily="18" charset="0"/>
              </a:rPr>
              <a:t>(usually semi-annually or annually)</a:t>
            </a:r>
            <a:endParaRPr lang="en-US" dirty="0">
              <a:latin typeface="Times New Roman" panose="02020603050405020304" pitchFamily="18" charset="0"/>
              <a:cs typeface="Times New Roman" panose="02020603050405020304" pitchFamily="18" charset="0"/>
            </a:endParaRPr>
          </a:p>
          <a:p>
            <a:pPr>
              <a:spcBef>
                <a:spcPts val="1800"/>
              </a:spcBef>
            </a:pPr>
            <a:r>
              <a:rPr lang="en-US" dirty="0">
                <a:solidFill>
                  <a:srgbClr val="0033CC"/>
                </a:solidFill>
                <a:latin typeface="Times New Roman" panose="02020603050405020304" pitchFamily="18" charset="0"/>
                <a:cs typeface="Times New Roman" panose="02020603050405020304" pitchFamily="18" charset="0"/>
              </a:rPr>
              <a:t>Informal appraisals</a:t>
            </a:r>
          </a:p>
          <a:p>
            <a:pPr lvl="1">
              <a:spcBef>
                <a:spcPts val="1800"/>
              </a:spcBef>
            </a:pPr>
            <a:r>
              <a:rPr lang="en-US" dirty="0">
                <a:latin typeface="Times New Roman" panose="02020603050405020304" pitchFamily="18" charset="0"/>
                <a:cs typeface="Times New Roman" panose="02020603050405020304" pitchFamily="18" charset="0"/>
              </a:rPr>
              <a:t>An unscheduled appraisal of ongoing progress and areas for improvement</a:t>
            </a:r>
          </a:p>
          <a:p>
            <a:pPr>
              <a:spcBef>
                <a:spcPts val="1800"/>
              </a:spcBef>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24</a:t>
            </a:fld>
            <a:endParaRPr lang="fi-FI"/>
          </a:p>
        </p:txBody>
      </p:sp>
      <p:sp>
        <p:nvSpPr>
          <p:cNvPr id="4" name="Date Placeholder 3"/>
          <p:cNvSpPr>
            <a:spLocks noGrp="1"/>
          </p:cNvSpPr>
          <p:nvPr>
            <p:ph type="dt" sz="half" idx="10"/>
          </p:nvPr>
        </p:nvSpPr>
        <p:spPr/>
        <p:txBody>
          <a:bodyPr/>
          <a:lstStyle/>
          <a:p>
            <a:pPr>
              <a:defRPr/>
            </a:pPr>
            <a:fld id="{A1E672F4-3ECD-4F47-B6F6-75B38FBA258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7627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792162"/>
          </a:xfrm>
        </p:spPr>
        <p:txBody>
          <a:bodyPr>
            <a:normAutofit/>
          </a:bodyPr>
          <a:lstStyle/>
          <a:p>
            <a:r>
              <a:rPr lang="en-US" sz="3600" b="1" dirty="0">
                <a:solidFill>
                  <a:srgbClr val="0033CC"/>
                </a:solidFill>
                <a:latin typeface="Times New Roman" pitchFamily="18" charset="0"/>
                <a:cs typeface="Times New Roman" pitchFamily="18" charset="0"/>
              </a:rPr>
              <a:t>Who Appraises Performance?</a:t>
            </a:r>
            <a:endParaRPr lang="en-US" sz="3600" dirty="0"/>
          </a:p>
        </p:txBody>
      </p:sp>
      <p:sp>
        <p:nvSpPr>
          <p:cNvPr id="3" name="Content Placeholder 2"/>
          <p:cNvSpPr>
            <a:spLocks noGrp="1"/>
          </p:cNvSpPr>
          <p:nvPr>
            <p:ph idx="1"/>
          </p:nvPr>
        </p:nvSpPr>
        <p:spPr>
          <a:xfrm>
            <a:off x="457200" y="1219200"/>
            <a:ext cx="8229600" cy="5257800"/>
          </a:xfrm>
        </p:spPr>
        <p:txBody>
          <a:bodyPr>
            <a:noAutofit/>
          </a:bodyPr>
          <a:lstStyle/>
          <a:p>
            <a:pPr>
              <a:lnSpc>
                <a:spcPct val="80000"/>
              </a:lnSpc>
              <a:spcBef>
                <a:spcPts val="2400"/>
              </a:spcBef>
            </a:pPr>
            <a:r>
              <a:rPr lang="en-US" b="1" dirty="0">
                <a:latin typeface="Times New Roman" panose="02020603050405020304" pitchFamily="18" charset="0"/>
                <a:cs typeface="Times New Roman" panose="02020603050405020304" pitchFamily="18" charset="0"/>
              </a:rPr>
              <a:t>Self</a:t>
            </a:r>
          </a:p>
          <a:p>
            <a:pPr lvl="1" algn="just">
              <a:lnSpc>
                <a:spcPct val="80000"/>
              </a:lnSpc>
              <a:spcBef>
                <a:spcPts val="2400"/>
              </a:spcBef>
            </a:pPr>
            <a:r>
              <a:rPr lang="en-US" dirty="0">
                <a:latin typeface="Times New Roman" panose="02020603050405020304" pitchFamily="18" charset="0"/>
                <a:cs typeface="Times New Roman" panose="02020603050405020304" pitchFamily="18" charset="0"/>
              </a:rPr>
              <a:t>Self appraisals can supplement manager view.</a:t>
            </a:r>
          </a:p>
          <a:p>
            <a:pPr algn="just">
              <a:lnSpc>
                <a:spcPct val="80000"/>
              </a:lnSpc>
              <a:spcBef>
                <a:spcPts val="2400"/>
              </a:spcBef>
            </a:pPr>
            <a:r>
              <a:rPr lang="en-US" b="1" dirty="0">
                <a:latin typeface="Times New Roman" panose="02020603050405020304" pitchFamily="18" charset="0"/>
                <a:cs typeface="Times New Roman" panose="02020603050405020304" pitchFamily="18" charset="0"/>
              </a:rPr>
              <a:t>Peer appraisal</a:t>
            </a:r>
          </a:p>
          <a:p>
            <a:pPr lvl="1" algn="just">
              <a:lnSpc>
                <a:spcPct val="80000"/>
              </a:lnSpc>
              <a:spcBef>
                <a:spcPts val="2400"/>
              </a:spcBef>
            </a:pPr>
            <a:r>
              <a:rPr lang="en-US" dirty="0">
                <a:latin typeface="Times New Roman" panose="02020603050405020304" pitchFamily="18" charset="0"/>
                <a:cs typeface="Times New Roman" panose="02020603050405020304" pitchFamily="18" charset="0"/>
              </a:rPr>
              <a:t>Coworkers provide appraisal; common in team settings.</a:t>
            </a:r>
          </a:p>
          <a:p>
            <a:pPr algn="just">
              <a:lnSpc>
                <a:spcPct val="80000"/>
              </a:lnSpc>
              <a:spcBef>
                <a:spcPts val="2400"/>
              </a:spcBef>
            </a:pPr>
            <a:r>
              <a:rPr lang="en-US" b="1" dirty="0">
                <a:latin typeface="Times New Roman" panose="02020603050405020304" pitchFamily="18" charset="0"/>
                <a:cs typeface="Times New Roman" panose="02020603050405020304" pitchFamily="18" charset="0"/>
              </a:rPr>
              <a:t>360 Degree</a:t>
            </a:r>
          </a:p>
          <a:p>
            <a:pPr lvl="1" algn="just">
              <a:spcBef>
                <a:spcPts val="2400"/>
              </a:spcBef>
            </a:pPr>
            <a:r>
              <a:rPr lang="en-US" dirty="0">
                <a:latin typeface="Times New Roman" panose="02020603050405020304" pitchFamily="18" charset="0"/>
                <a:cs typeface="Times New Roman" panose="02020603050405020304" pitchFamily="18" charset="0"/>
              </a:rPr>
              <a:t>A performance appraisal by </a:t>
            </a:r>
            <a:r>
              <a:rPr lang="en-US" dirty="0">
                <a:solidFill>
                  <a:srgbClr val="0000FF"/>
                </a:solidFill>
                <a:latin typeface="Times New Roman" panose="02020603050405020304" pitchFamily="18" charset="0"/>
                <a:cs typeface="Times New Roman" panose="02020603050405020304" pitchFamily="18" charset="0"/>
              </a:rPr>
              <a:t>peers, subordinates, superiors, and clients</a:t>
            </a:r>
            <a:r>
              <a:rPr lang="en-US" dirty="0">
                <a:latin typeface="Times New Roman" panose="02020603050405020304" pitchFamily="18" charset="0"/>
                <a:cs typeface="Times New Roman" panose="02020603050405020304" pitchFamily="18" charset="0"/>
              </a:rPr>
              <a:t> who are in a position to evaluate a manager’s performance</a:t>
            </a:r>
          </a:p>
          <a:p>
            <a:pPr>
              <a:spcBef>
                <a:spcPts val="2400"/>
              </a:spcBef>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25</a:t>
            </a:fld>
            <a:endParaRPr lang="fi-FI"/>
          </a:p>
        </p:txBody>
      </p:sp>
      <p:sp>
        <p:nvSpPr>
          <p:cNvPr id="4" name="Date Placeholder 3"/>
          <p:cNvSpPr>
            <a:spLocks noGrp="1"/>
          </p:cNvSpPr>
          <p:nvPr>
            <p:ph type="dt" sz="half" idx="10"/>
          </p:nvPr>
        </p:nvSpPr>
        <p:spPr/>
        <p:txBody>
          <a:bodyPr/>
          <a:lstStyle/>
          <a:p>
            <a:pPr>
              <a:defRPr/>
            </a:pPr>
            <a:fld id="{3A0878E5-9E91-4E25-85E9-B707298A11D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96452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0"/>
            <a:ext cx="82296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j-ea"/>
                <a:cs typeface="Times New Roman" panose="02020603050405020304" pitchFamily="18" charset="0"/>
              </a:rPr>
              <a:t>Why Performance Appraisal Fails?</a:t>
            </a:r>
            <a:endParaRPr kumimoji="0" lang="en-US" altLang="zh-TW" sz="3200" b="0" i="0" u="none" strike="noStrike" kern="1200" cap="none" spc="0" normalizeH="0" baseline="0" noProof="0" dirty="0">
              <a:ln>
                <a:noFill/>
              </a:ln>
              <a:solidFill>
                <a:schemeClr val="tx1"/>
              </a:solidFill>
              <a:effectLst/>
              <a:uLnTx/>
              <a:uFillTx/>
              <a:latin typeface="Times New Roman" panose="02020603050405020304" pitchFamily="18" charset="0"/>
              <a:ea typeface="新細明體" pitchFamily="18" charset="-120"/>
              <a:cs typeface="Times New Roman" panose="02020603050405020304" pitchFamily="18" charset="0"/>
            </a:endParaRPr>
          </a:p>
        </p:txBody>
      </p:sp>
      <p:grpSp>
        <p:nvGrpSpPr>
          <p:cNvPr id="7" name="Group 29"/>
          <p:cNvGrpSpPr>
            <a:grpSpLocks/>
          </p:cNvGrpSpPr>
          <p:nvPr/>
        </p:nvGrpSpPr>
        <p:grpSpPr bwMode="auto">
          <a:xfrm>
            <a:off x="1523243" y="837396"/>
            <a:ext cx="6553780" cy="6020604"/>
            <a:chOff x="1013" y="626"/>
            <a:chExt cx="4207" cy="3694"/>
          </a:xfrm>
        </p:grpSpPr>
        <p:sp>
          <p:nvSpPr>
            <p:cNvPr id="9" name="Oval 8"/>
            <p:cNvSpPr>
              <a:spLocks noChangeArrowheads="1"/>
            </p:cNvSpPr>
            <p:nvPr/>
          </p:nvSpPr>
          <p:spPr bwMode="auto">
            <a:xfrm>
              <a:off x="1307" y="673"/>
              <a:ext cx="1076" cy="748"/>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smtClean="0">
                  <a:latin typeface="Arial Narrow" pitchFamily="34" charset="0"/>
                  <a:ea typeface="新細明體" pitchFamily="18" charset="-120"/>
                </a:rPr>
                <a:t>Insufficient  Rewards</a:t>
              </a:r>
              <a:endParaRPr lang="en-US" altLang="zh-TW" b="1" dirty="0">
                <a:latin typeface="Arial Narrow" pitchFamily="34" charset="0"/>
                <a:ea typeface="新細明體" pitchFamily="18" charset="-120"/>
              </a:endParaRPr>
            </a:p>
          </p:txBody>
        </p:sp>
        <p:sp>
          <p:nvSpPr>
            <p:cNvPr id="10" name="Oval 9"/>
            <p:cNvSpPr>
              <a:spLocks noChangeArrowheads="1"/>
            </p:cNvSpPr>
            <p:nvPr/>
          </p:nvSpPr>
          <p:spPr bwMode="auto">
            <a:xfrm>
              <a:off x="4320" y="1842"/>
              <a:ext cx="900" cy="701"/>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smtClean="0">
                  <a:latin typeface="Arial Narrow" pitchFamily="34" charset="0"/>
                  <a:ea typeface="新細明體" pitchFamily="18" charset="-120"/>
                </a:rPr>
                <a:t>Manager </a:t>
              </a:r>
              <a:r>
                <a:rPr lang="en-US" altLang="zh-TW" b="1" dirty="0">
                  <a:latin typeface="Arial Narrow" pitchFamily="34" charset="0"/>
                  <a:ea typeface="新細明體" pitchFamily="18" charset="-120"/>
                </a:rPr>
                <a:t>not prepared</a:t>
              </a:r>
            </a:p>
          </p:txBody>
        </p:sp>
        <p:sp>
          <p:nvSpPr>
            <p:cNvPr id="11" name="Oval 10"/>
            <p:cNvSpPr>
              <a:spLocks noChangeArrowheads="1"/>
            </p:cNvSpPr>
            <p:nvPr/>
          </p:nvSpPr>
          <p:spPr bwMode="auto">
            <a:xfrm>
              <a:off x="1013" y="2871"/>
              <a:ext cx="1051" cy="608"/>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a:latin typeface="Arial Narrow" pitchFamily="34" charset="0"/>
                  <a:ea typeface="新細明體" pitchFamily="18" charset="-120"/>
                </a:rPr>
                <a:t>No on-going feedback</a:t>
              </a:r>
            </a:p>
          </p:txBody>
        </p:sp>
        <p:sp>
          <p:nvSpPr>
            <p:cNvPr id="12" name="Oval 11"/>
            <p:cNvSpPr>
              <a:spLocks noChangeArrowheads="1"/>
            </p:cNvSpPr>
            <p:nvPr/>
          </p:nvSpPr>
          <p:spPr bwMode="auto">
            <a:xfrm>
              <a:off x="1017" y="1937"/>
              <a:ext cx="855" cy="700"/>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Mgr not honest or</a:t>
              </a:r>
            </a:p>
            <a:p>
              <a:pPr algn="ctr"/>
              <a:r>
                <a:rPr lang="en-US" altLang="zh-TW" b="1" dirty="0">
                  <a:latin typeface="Arial Narrow" pitchFamily="34" charset="0"/>
                  <a:ea typeface="新細明體" pitchFamily="18" charset="-120"/>
                </a:rPr>
                <a:t>sincere</a:t>
              </a:r>
            </a:p>
          </p:txBody>
        </p:sp>
        <p:sp>
          <p:nvSpPr>
            <p:cNvPr id="13" name="Oval 12"/>
            <p:cNvSpPr>
              <a:spLocks noChangeArrowheads="1"/>
            </p:cNvSpPr>
            <p:nvPr/>
          </p:nvSpPr>
          <p:spPr bwMode="auto">
            <a:xfrm>
              <a:off x="1728" y="3504"/>
              <a:ext cx="900" cy="816"/>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Ineffective discussion</a:t>
              </a:r>
            </a:p>
          </p:txBody>
        </p:sp>
        <p:sp>
          <p:nvSpPr>
            <p:cNvPr id="14" name="Oval 13"/>
            <p:cNvSpPr>
              <a:spLocks noChangeArrowheads="1"/>
            </p:cNvSpPr>
            <p:nvPr/>
          </p:nvSpPr>
          <p:spPr bwMode="auto">
            <a:xfrm>
              <a:off x="4144" y="626"/>
              <a:ext cx="978" cy="795"/>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Lack appraisal skills</a:t>
              </a:r>
            </a:p>
          </p:txBody>
        </p:sp>
        <p:sp>
          <p:nvSpPr>
            <p:cNvPr id="15" name="Oval 14"/>
            <p:cNvSpPr>
              <a:spLocks noChangeArrowheads="1"/>
            </p:cNvSpPr>
            <p:nvPr/>
          </p:nvSpPr>
          <p:spPr bwMode="auto">
            <a:xfrm>
              <a:off x="2921" y="3509"/>
              <a:ext cx="783" cy="624"/>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Mgr Lacks </a:t>
              </a:r>
              <a:r>
                <a:rPr lang="en-US" altLang="zh-TW" b="1" dirty="0" smtClean="0">
                  <a:latin typeface="Arial Narrow" pitchFamily="34" charset="0"/>
                  <a:ea typeface="新細明體" pitchFamily="18" charset="-120"/>
                </a:rPr>
                <a:t>Information</a:t>
              </a:r>
              <a:endParaRPr lang="en-US" altLang="zh-TW" b="1" dirty="0">
                <a:latin typeface="Arial Narrow" pitchFamily="34" charset="0"/>
                <a:ea typeface="新細明體" pitchFamily="18" charset="-120"/>
              </a:endParaRPr>
            </a:p>
          </p:txBody>
        </p:sp>
        <p:pic>
          <p:nvPicPr>
            <p:cNvPr id="17" name="Picture 17" descr="PE01508_[1]"/>
            <p:cNvPicPr>
              <a:picLocks noChangeAspect="1" noChangeArrowheads="1"/>
            </p:cNvPicPr>
            <p:nvPr/>
          </p:nvPicPr>
          <p:blipFill>
            <a:blip r:embed="rId3" cstate="print"/>
            <a:srcRect/>
            <a:stretch>
              <a:fillRect/>
            </a:stretch>
          </p:blipFill>
          <p:spPr bwMode="auto">
            <a:xfrm>
              <a:off x="2208" y="1776"/>
              <a:ext cx="1728" cy="1488"/>
            </a:xfrm>
            <a:prstGeom prst="rect">
              <a:avLst/>
            </a:prstGeom>
            <a:noFill/>
            <a:ln/>
            <a:effectLst/>
          </p:spPr>
        </p:pic>
        <p:sp>
          <p:nvSpPr>
            <p:cNvPr id="18" name="Line 19"/>
            <p:cNvSpPr>
              <a:spLocks noChangeShapeType="1"/>
            </p:cNvSpPr>
            <p:nvPr/>
          </p:nvSpPr>
          <p:spPr bwMode="auto">
            <a:xfrm flipH="1">
              <a:off x="2530" y="3216"/>
              <a:ext cx="254" cy="356"/>
            </a:xfrm>
            <a:prstGeom prst="line">
              <a:avLst/>
            </a:prstGeom>
            <a:noFill/>
            <a:ln w="57150">
              <a:solidFill>
                <a:schemeClr val="accent2"/>
              </a:solidFill>
              <a:round/>
              <a:headEnd/>
              <a:tailEnd type="triangle" w="med" len="med"/>
            </a:ln>
            <a:effectLst/>
          </p:spPr>
          <p:txBody>
            <a:bodyPr/>
            <a:lstStyle/>
            <a:p>
              <a:endParaRPr lang="en-US"/>
            </a:p>
          </p:txBody>
        </p:sp>
        <p:sp>
          <p:nvSpPr>
            <p:cNvPr id="19" name="Line 21"/>
            <p:cNvSpPr>
              <a:spLocks noChangeShapeType="1"/>
            </p:cNvSpPr>
            <p:nvPr/>
          </p:nvSpPr>
          <p:spPr bwMode="auto">
            <a:xfrm flipH="1">
              <a:off x="1872" y="2291"/>
              <a:ext cx="756" cy="13"/>
            </a:xfrm>
            <a:prstGeom prst="line">
              <a:avLst/>
            </a:prstGeom>
            <a:noFill/>
            <a:ln w="57150">
              <a:solidFill>
                <a:schemeClr val="accent2"/>
              </a:solidFill>
              <a:round/>
              <a:headEnd/>
              <a:tailEnd type="triangle" w="med" len="med"/>
            </a:ln>
            <a:effectLst/>
          </p:spPr>
          <p:txBody>
            <a:bodyPr/>
            <a:lstStyle/>
            <a:p>
              <a:endParaRPr lang="en-US"/>
            </a:p>
          </p:txBody>
        </p:sp>
        <p:sp>
          <p:nvSpPr>
            <p:cNvPr id="20" name="Line 22"/>
            <p:cNvSpPr>
              <a:spLocks noChangeShapeType="1"/>
            </p:cNvSpPr>
            <p:nvPr/>
          </p:nvSpPr>
          <p:spPr bwMode="auto">
            <a:xfrm flipH="1">
              <a:off x="3662" y="1217"/>
              <a:ext cx="548" cy="688"/>
            </a:xfrm>
            <a:prstGeom prst="line">
              <a:avLst/>
            </a:prstGeom>
            <a:noFill/>
            <a:ln w="57150">
              <a:solidFill>
                <a:schemeClr val="accent2"/>
              </a:solidFill>
              <a:round/>
              <a:headEnd type="triangle" w="med" len="med"/>
              <a:tailEnd/>
            </a:ln>
            <a:effectLst/>
          </p:spPr>
          <p:txBody>
            <a:bodyPr/>
            <a:lstStyle/>
            <a:p>
              <a:endParaRPr lang="en-US"/>
            </a:p>
          </p:txBody>
        </p:sp>
        <p:sp>
          <p:nvSpPr>
            <p:cNvPr id="21" name="Line 23"/>
            <p:cNvSpPr>
              <a:spLocks noChangeShapeType="1"/>
            </p:cNvSpPr>
            <p:nvPr/>
          </p:nvSpPr>
          <p:spPr bwMode="auto">
            <a:xfrm flipH="1">
              <a:off x="2041" y="2784"/>
              <a:ext cx="263" cy="227"/>
            </a:xfrm>
            <a:prstGeom prst="line">
              <a:avLst/>
            </a:prstGeom>
            <a:noFill/>
            <a:ln w="57150">
              <a:solidFill>
                <a:schemeClr val="accent2"/>
              </a:solidFill>
              <a:round/>
              <a:headEnd/>
              <a:tailEnd type="triangle" w="med" len="med"/>
            </a:ln>
            <a:effectLst/>
          </p:spPr>
          <p:txBody>
            <a:bodyPr/>
            <a:lstStyle/>
            <a:p>
              <a:endParaRPr lang="en-US"/>
            </a:p>
          </p:txBody>
        </p:sp>
        <p:sp>
          <p:nvSpPr>
            <p:cNvPr id="22" name="Line 24"/>
            <p:cNvSpPr>
              <a:spLocks noChangeShapeType="1"/>
            </p:cNvSpPr>
            <p:nvPr/>
          </p:nvSpPr>
          <p:spPr bwMode="auto">
            <a:xfrm>
              <a:off x="3753" y="2263"/>
              <a:ext cx="538" cy="28"/>
            </a:xfrm>
            <a:prstGeom prst="line">
              <a:avLst/>
            </a:prstGeom>
            <a:noFill/>
            <a:ln w="57150">
              <a:solidFill>
                <a:schemeClr val="accent2"/>
              </a:solidFill>
              <a:round/>
              <a:headEnd/>
              <a:tailEnd type="triangle" w="med" len="med"/>
            </a:ln>
            <a:effectLst/>
          </p:spPr>
          <p:txBody>
            <a:bodyPr/>
            <a:lstStyle/>
            <a:p>
              <a:endParaRPr lang="en-US"/>
            </a:p>
          </p:txBody>
        </p:sp>
        <p:sp>
          <p:nvSpPr>
            <p:cNvPr id="25" name="Line 27"/>
            <p:cNvSpPr>
              <a:spLocks noChangeShapeType="1"/>
            </p:cNvSpPr>
            <p:nvPr/>
          </p:nvSpPr>
          <p:spPr bwMode="auto">
            <a:xfrm>
              <a:off x="3414" y="3255"/>
              <a:ext cx="96" cy="288"/>
            </a:xfrm>
            <a:prstGeom prst="line">
              <a:avLst/>
            </a:prstGeom>
            <a:noFill/>
            <a:ln w="57150">
              <a:solidFill>
                <a:schemeClr val="accent2"/>
              </a:solidFill>
              <a:round/>
              <a:headEnd/>
              <a:tailEnd type="triangle" w="med" len="med"/>
            </a:ln>
            <a:effectLst/>
          </p:spPr>
          <p:txBody>
            <a:bodyPr/>
            <a:lstStyle/>
            <a:p>
              <a:endParaRPr lang="en-US"/>
            </a:p>
          </p:txBody>
        </p:sp>
      </p:grpSp>
      <p:sp>
        <p:nvSpPr>
          <p:cNvPr id="27" name="Line 28"/>
          <p:cNvSpPr>
            <a:spLocks noChangeShapeType="1"/>
          </p:cNvSpPr>
          <p:nvPr/>
        </p:nvSpPr>
        <p:spPr bwMode="auto">
          <a:xfrm>
            <a:off x="5715000" y="4495800"/>
            <a:ext cx="602479" cy="517144"/>
          </a:xfrm>
          <a:prstGeom prst="line">
            <a:avLst/>
          </a:prstGeom>
          <a:noFill/>
          <a:ln w="57150">
            <a:solidFill>
              <a:schemeClr val="accent2"/>
            </a:solidFill>
            <a:round/>
            <a:headEnd/>
            <a:tailEnd type="triangle" w="med" len="med"/>
          </a:ln>
          <a:effectLst/>
        </p:spPr>
        <p:txBody>
          <a:bodyPr/>
          <a:lstStyle/>
          <a:p>
            <a:endParaRPr lang="en-US"/>
          </a:p>
        </p:txBody>
      </p:sp>
      <p:sp>
        <p:nvSpPr>
          <p:cNvPr id="31" name="Oval 30"/>
          <p:cNvSpPr>
            <a:spLocks noChangeArrowheads="1"/>
          </p:cNvSpPr>
          <p:nvPr/>
        </p:nvSpPr>
        <p:spPr bwMode="auto">
          <a:xfrm>
            <a:off x="6248400" y="4572000"/>
            <a:ext cx="1600200" cy="1371600"/>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b="1" dirty="0" smtClean="0"/>
              <a:t>Fear of Hurt Feelings</a:t>
            </a:r>
            <a:endParaRPr lang="en-US" altLang="zh-TW" b="1" dirty="0">
              <a:latin typeface="Arial Narrow" pitchFamily="34" charset="0"/>
              <a:ea typeface="新細明體" pitchFamily="18" charset="-120"/>
            </a:endParaRPr>
          </a:p>
        </p:txBody>
      </p:sp>
      <p:sp>
        <p:nvSpPr>
          <p:cNvPr id="32" name="Line 22"/>
          <p:cNvSpPr>
            <a:spLocks noChangeShapeType="1"/>
          </p:cNvSpPr>
          <p:nvPr/>
        </p:nvSpPr>
        <p:spPr bwMode="auto">
          <a:xfrm>
            <a:off x="4889442" y="2064660"/>
            <a:ext cx="215957" cy="797412"/>
          </a:xfrm>
          <a:prstGeom prst="line">
            <a:avLst/>
          </a:prstGeom>
          <a:noFill/>
          <a:ln w="57150">
            <a:solidFill>
              <a:schemeClr val="accent2"/>
            </a:solidFill>
            <a:round/>
            <a:headEnd type="triangle" w="med" len="med"/>
            <a:tailEnd/>
          </a:ln>
          <a:effectLst/>
        </p:spPr>
        <p:txBody>
          <a:bodyPr/>
          <a:lstStyle/>
          <a:p>
            <a:endParaRPr lang="en-US"/>
          </a:p>
        </p:txBody>
      </p:sp>
      <p:sp>
        <p:nvSpPr>
          <p:cNvPr id="53" name="Oval 52"/>
          <p:cNvSpPr>
            <a:spLocks noChangeArrowheads="1"/>
          </p:cNvSpPr>
          <p:nvPr/>
        </p:nvSpPr>
        <p:spPr bwMode="auto">
          <a:xfrm>
            <a:off x="4267200" y="609600"/>
            <a:ext cx="1524000" cy="1447801"/>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sz="1400" b="1" dirty="0" smtClean="0"/>
              <a:t>Ineffective Application                of Standards</a:t>
            </a:r>
            <a:endParaRPr lang="en-US" altLang="zh-TW" sz="1400" b="1" dirty="0">
              <a:latin typeface="Arial Narrow" pitchFamily="34" charset="0"/>
              <a:ea typeface="新細明體" pitchFamily="18" charset="-120"/>
            </a:endParaRPr>
          </a:p>
        </p:txBody>
      </p:sp>
      <p:sp>
        <p:nvSpPr>
          <p:cNvPr id="29" name="Line 25"/>
          <p:cNvSpPr>
            <a:spLocks noChangeShapeType="1"/>
          </p:cNvSpPr>
          <p:nvPr/>
        </p:nvSpPr>
        <p:spPr bwMode="auto">
          <a:xfrm>
            <a:off x="3213221" y="2064660"/>
            <a:ext cx="673246" cy="722757"/>
          </a:xfrm>
          <a:prstGeom prst="line">
            <a:avLst/>
          </a:prstGeom>
          <a:noFill/>
          <a:ln w="57150">
            <a:solidFill>
              <a:schemeClr val="accent2"/>
            </a:solidFill>
            <a:round/>
            <a:headEnd type="triangle" w="med" len="med"/>
            <a:tailEnd/>
          </a:ln>
          <a:effectLst/>
        </p:spPr>
        <p:txBody>
          <a:bodyPr/>
          <a:lstStyle/>
          <a:p>
            <a:endParaRPr lang="en-US"/>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26</a:t>
            </a:fld>
            <a:endParaRPr lang="fi-FI"/>
          </a:p>
        </p:txBody>
      </p:sp>
      <p:sp>
        <p:nvSpPr>
          <p:cNvPr id="2" name="Date Placeholder 1"/>
          <p:cNvSpPr>
            <a:spLocks noGrp="1"/>
          </p:cNvSpPr>
          <p:nvPr>
            <p:ph type="dt" sz="half" idx="10"/>
          </p:nvPr>
        </p:nvSpPr>
        <p:spPr/>
        <p:txBody>
          <a:bodyPr/>
          <a:lstStyle/>
          <a:p>
            <a:pPr>
              <a:defRPr/>
            </a:pPr>
            <a:fld id="{7B4AE2CC-1471-4F18-810F-0C37FD7798A4}"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a:bodyPr>
          <a:lstStyle/>
          <a:p>
            <a:r>
              <a:rPr lang="en-US" sz="3600" dirty="0" smtClean="0">
                <a:solidFill>
                  <a:srgbClr val="0033CC"/>
                </a:solidFill>
                <a:latin typeface="Times New Roman" panose="02020603050405020304" pitchFamily="18" charset="0"/>
                <a:cs typeface="Times New Roman" panose="02020603050405020304" pitchFamily="18" charset="0"/>
              </a:rPr>
              <a:t>Poorly Implemented PM Systems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403897"/>
            <a:ext cx="6553200" cy="4525963"/>
          </a:xfrm>
        </p:spPr>
        <p:txBody>
          <a:bodyPr>
            <a:noAutofit/>
          </a:bodyPr>
          <a:lstStyle/>
          <a:p>
            <a:pPr>
              <a:lnSpc>
                <a:spcPct val="150000"/>
              </a:lnSpc>
            </a:pPr>
            <a:r>
              <a:rPr lang="en-US" sz="2300" dirty="0" smtClean="0">
                <a:latin typeface="Times New Roman" panose="02020603050405020304" pitchFamily="18" charset="0"/>
                <a:cs typeface="Times New Roman" panose="02020603050405020304" pitchFamily="18" charset="0"/>
              </a:rPr>
              <a:t>False and misleading information</a:t>
            </a:r>
          </a:p>
          <a:p>
            <a:pPr>
              <a:lnSpc>
                <a:spcPct val="150000"/>
              </a:lnSpc>
            </a:pPr>
            <a:r>
              <a:rPr lang="en-US" sz="2300" dirty="0" smtClean="0">
                <a:latin typeface="Times New Roman" panose="02020603050405020304" pitchFamily="18" charset="0"/>
                <a:cs typeface="Times New Roman" panose="02020603050405020304" pitchFamily="18" charset="0"/>
              </a:rPr>
              <a:t>Increased turnover</a:t>
            </a:r>
          </a:p>
          <a:p>
            <a:pPr>
              <a:lnSpc>
                <a:spcPct val="150000"/>
              </a:lnSpc>
            </a:pPr>
            <a:r>
              <a:rPr lang="en-US" sz="2300" dirty="0" smtClean="0">
                <a:latin typeface="Times New Roman" panose="02020603050405020304" pitchFamily="18" charset="0"/>
                <a:cs typeface="Times New Roman" panose="02020603050405020304" pitchFamily="18" charset="0"/>
              </a:rPr>
              <a:t>Wasted time and money</a:t>
            </a:r>
          </a:p>
          <a:p>
            <a:pPr>
              <a:lnSpc>
                <a:spcPct val="150000"/>
              </a:lnSpc>
            </a:pPr>
            <a:r>
              <a:rPr lang="en-US" sz="2300" dirty="0" smtClean="0">
                <a:latin typeface="Times New Roman" panose="02020603050405020304" pitchFamily="18" charset="0"/>
                <a:cs typeface="Times New Roman" panose="02020603050405020304" pitchFamily="18" charset="0"/>
              </a:rPr>
              <a:t>Damaged relationships</a:t>
            </a:r>
          </a:p>
          <a:p>
            <a:pPr>
              <a:lnSpc>
                <a:spcPct val="150000"/>
              </a:lnSpc>
            </a:pPr>
            <a:r>
              <a:rPr lang="en-US" sz="2300" dirty="0" smtClean="0">
                <a:latin typeface="Times New Roman" panose="02020603050405020304" pitchFamily="18" charset="0"/>
                <a:cs typeface="Times New Roman" panose="02020603050405020304" pitchFamily="18" charset="0"/>
              </a:rPr>
              <a:t>Decreased motivation</a:t>
            </a:r>
          </a:p>
          <a:p>
            <a:pPr>
              <a:lnSpc>
                <a:spcPct val="150000"/>
              </a:lnSpc>
            </a:pPr>
            <a:r>
              <a:rPr lang="en-US" sz="2300" dirty="0" smtClean="0">
                <a:latin typeface="Times New Roman" panose="02020603050405020304" pitchFamily="18" charset="0"/>
                <a:cs typeface="Times New Roman" panose="02020603050405020304" pitchFamily="18" charset="0"/>
              </a:rPr>
              <a:t>Job dissatisfaction</a:t>
            </a:r>
          </a:p>
          <a:p>
            <a:pPr>
              <a:lnSpc>
                <a:spcPct val="150000"/>
              </a:lnSpc>
            </a:pPr>
            <a:r>
              <a:rPr lang="en-US" sz="2300" dirty="0" smtClean="0">
                <a:latin typeface="Times New Roman" panose="02020603050405020304" pitchFamily="18" charset="0"/>
                <a:cs typeface="Times New Roman" panose="02020603050405020304" pitchFamily="18" charset="0"/>
              </a:rPr>
              <a:t>Risk of litigation</a:t>
            </a:r>
          </a:p>
          <a:p>
            <a:pPr>
              <a:lnSpc>
                <a:spcPct val="150000"/>
              </a:lnSpc>
            </a:pPr>
            <a:r>
              <a:rPr lang="en-US" sz="2300" dirty="0" smtClean="0">
                <a:latin typeface="Times New Roman" panose="02020603050405020304" pitchFamily="18" charset="0"/>
                <a:cs typeface="Times New Roman" panose="02020603050405020304" pitchFamily="18" charset="0"/>
              </a:rPr>
              <a:t>Unfair standards</a:t>
            </a:r>
          </a:p>
          <a:p>
            <a:pPr>
              <a:lnSpc>
                <a:spcPct val="150000"/>
              </a:lnSpc>
              <a:buNone/>
            </a:pPr>
            <a:endParaRPr lang="en-US" sz="2300" dirty="0" smtClean="0">
              <a:latin typeface="Times New Roman" panose="02020603050405020304" pitchFamily="18" charset="0"/>
              <a:cs typeface="Times New Roman" panose="02020603050405020304" pitchFamily="18" charset="0"/>
            </a:endParaRPr>
          </a:p>
          <a:p>
            <a:pPr>
              <a:lnSpc>
                <a:spcPct val="150000"/>
              </a:lnSpc>
              <a:buNone/>
            </a:pPr>
            <a:endParaRPr lang="en-US" sz="23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27</a:t>
            </a:fld>
            <a:endParaRPr lang="fi-FI"/>
          </a:p>
        </p:txBody>
      </p:sp>
      <p:sp>
        <p:nvSpPr>
          <p:cNvPr id="4" name="Date Placeholder 3"/>
          <p:cNvSpPr>
            <a:spLocks noGrp="1"/>
          </p:cNvSpPr>
          <p:nvPr>
            <p:ph type="dt" sz="half" idx="10"/>
          </p:nvPr>
        </p:nvSpPr>
        <p:spPr/>
        <p:txBody>
          <a:bodyPr/>
          <a:lstStyle/>
          <a:p>
            <a:pPr>
              <a:defRPr/>
            </a:pPr>
            <a:fld id="{20F1D88A-26A2-47F1-872E-AAF51A1A31D2}"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565149"/>
          </a:xfrm>
        </p:spPr>
        <p:txBody>
          <a:bodyPr>
            <a:noAutofit/>
          </a:bodyPr>
          <a:lstStyle/>
          <a:p>
            <a:pPr algn="ctr"/>
            <a:r>
              <a:rPr lang="en-US" sz="3600" b="1" dirty="0" smtClean="0">
                <a:latin typeface="High Tower Text" panose="02040502050506030303" pitchFamily="18" charset="0"/>
              </a:rPr>
              <a:t/>
            </a:r>
            <a:br>
              <a:rPr lang="en-US" sz="3600" b="1" dirty="0" smtClean="0">
                <a:latin typeface="High Tower Text" panose="02040502050506030303" pitchFamily="18" charset="0"/>
              </a:rPr>
            </a:br>
            <a:r>
              <a:rPr lang="en-US" sz="2800" b="1" dirty="0" smtClean="0">
                <a:latin typeface="High Tower Text" panose="02040502050506030303" pitchFamily="18" charset="0"/>
              </a:rPr>
              <a:t>7. Promotion, Transfer, Demotion and Separation</a:t>
            </a:r>
            <a:r>
              <a:rPr lang="en-US" sz="3600" dirty="0" smtClean="0">
                <a:latin typeface="High Tower Text" panose="02040502050506030303" pitchFamily="18" charset="0"/>
              </a:rPr>
              <a:t/>
            </a:r>
            <a:br>
              <a:rPr lang="en-US" sz="3600" dirty="0" smtClean="0">
                <a:latin typeface="High Tower Text" panose="02040502050506030303" pitchFamily="18" charset="0"/>
              </a:rPr>
            </a:br>
            <a:endParaRPr lang="en-US" sz="3600" dirty="0">
              <a:latin typeface="High Tower Text" panose="02040502050506030303" pitchFamily="18" charset="0"/>
            </a:endParaRPr>
          </a:p>
        </p:txBody>
      </p:sp>
      <p:sp>
        <p:nvSpPr>
          <p:cNvPr id="3" name="Content Placeholder 2"/>
          <p:cNvSpPr>
            <a:spLocks noGrp="1"/>
          </p:cNvSpPr>
          <p:nvPr>
            <p:ph idx="1"/>
          </p:nvPr>
        </p:nvSpPr>
        <p:spPr>
          <a:xfrm>
            <a:off x="257556" y="976312"/>
            <a:ext cx="8628888" cy="5562600"/>
          </a:xfrm>
        </p:spPr>
        <p:txBody>
          <a:bodyPr>
            <a:normAutofit/>
          </a:bodyPr>
          <a:lstStyle/>
          <a:p>
            <a:pPr>
              <a:lnSpc>
                <a:spcPct val="90000"/>
              </a:lnSpc>
              <a:buNone/>
            </a:pPr>
            <a:r>
              <a:rPr lang="en-US" sz="2800" b="1" dirty="0" smtClean="0">
                <a:solidFill>
                  <a:srgbClr val="0033CC"/>
                </a:solidFill>
                <a:latin typeface="Times" panose="02020603050405020304" pitchFamily="18" charset="0"/>
                <a:cs typeface="Times" panose="02020603050405020304" pitchFamily="18" charset="0"/>
              </a:rPr>
              <a:t>Promotion</a:t>
            </a:r>
          </a:p>
          <a:p>
            <a:pPr>
              <a:lnSpc>
                <a:spcPct val="90000"/>
              </a:lnSpc>
            </a:pPr>
            <a:r>
              <a:rPr lang="en-US" sz="2800" dirty="0" smtClean="0">
                <a:latin typeface="Times" panose="02020603050405020304" pitchFamily="18" charset="0"/>
                <a:cs typeface="Times" panose="02020603050405020304" pitchFamily="18" charset="0"/>
              </a:rPr>
              <a:t>Moving to a higher position and responsibility </a:t>
            </a:r>
          </a:p>
          <a:p>
            <a:pPr>
              <a:lnSpc>
                <a:spcPct val="90000"/>
              </a:lnSpc>
            </a:pPr>
            <a:r>
              <a:rPr lang="en-US" sz="2800" dirty="0" smtClean="0">
                <a:latin typeface="Times" panose="02020603050405020304" pitchFamily="18" charset="0"/>
                <a:cs typeface="Times" panose="02020603050405020304" pitchFamily="18" charset="0"/>
              </a:rPr>
              <a:t> Recognize outstanding performance </a:t>
            </a:r>
          </a:p>
          <a:p>
            <a:pPr>
              <a:buNone/>
            </a:pPr>
            <a:r>
              <a:rPr lang="en-US" sz="2800" b="1" dirty="0" smtClean="0">
                <a:solidFill>
                  <a:srgbClr val="0033CC"/>
                </a:solidFill>
                <a:latin typeface="Times" panose="02020603050405020304" pitchFamily="18" charset="0"/>
                <a:cs typeface="Times" panose="02020603050405020304" pitchFamily="18" charset="0"/>
              </a:rPr>
              <a:t>Transfer</a:t>
            </a:r>
          </a:p>
          <a:p>
            <a:pPr>
              <a:buNone/>
            </a:pPr>
            <a:r>
              <a:rPr lang="en-US" sz="2800" dirty="0" smtClean="0">
                <a:latin typeface="Times" panose="02020603050405020304" pitchFamily="18" charset="0"/>
                <a:cs typeface="Times" panose="02020603050405020304" pitchFamily="18" charset="0"/>
              </a:rPr>
              <a:t>Shift to other positions without change in status or pay.</a:t>
            </a:r>
          </a:p>
          <a:p>
            <a:r>
              <a:rPr lang="en-US" sz="2800" dirty="0" smtClean="0">
                <a:latin typeface="Times" panose="02020603050405020304" pitchFamily="18" charset="0"/>
                <a:cs typeface="Times" panose="02020603050405020304" pitchFamily="18" charset="0"/>
              </a:rPr>
              <a:t>For experience</a:t>
            </a:r>
          </a:p>
          <a:p>
            <a:r>
              <a:rPr lang="en-US" sz="2800" dirty="0" smtClean="0">
                <a:latin typeface="Times" panose="02020603050405020304" pitchFamily="18" charset="0"/>
                <a:cs typeface="Times" panose="02020603050405020304" pitchFamily="18" charset="0"/>
              </a:rPr>
              <a:t>To fill gap</a:t>
            </a:r>
          </a:p>
          <a:p>
            <a:r>
              <a:rPr lang="en-US" sz="2800" dirty="0" smtClean="0">
                <a:latin typeface="Times" panose="02020603050405020304" pitchFamily="18" charset="0"/>
                <a:cs typeface="Times" panose="02020603050405020304" pitchFamily="18" charset="0"/>
              </a:rPr>
              <a:t>To keep promotion ladders open</a:t>
            </a:r>
          </a:p>
          <a:p>
            <a:r>
              <a:rPr lang="en-US" sz="2800" dirty="0" smtClean="0">
                <a:latin typeface="Times" panose="02020603050405020304" pitchFamily="18" charset="0"/>
                <a:cs typeface="Times" panose="02020603050405020304" pitchFamily="18" charset="0"/>
              </a:rPr>
              <a:t>To keep individuals interest in the job sometimes, for those with inadequate performance</a:t>
            </a:r>
          </a:p>
          <a:p>
            <a:pPr>
              <a:buNone/>
            </a:pPr>
            <a:endParaRPr lang="en-US" sz="2800" dirty="0" smtClean="0">
              <a:latin typeface="Times" panose="02020603050405020304" pitchFamily="18" charset="0"/>
              <a:cs typeface="Times" panose="02020603050405020304" pitchFamily="18" charset="0"/>
            </a:endParaRPr>
          </a:p>
          <a:p>
            <a:pPr>
              <a:lnSpc>
                <a:spcPct val="90000"/>
              </a:lnSpc>
            </a:pPr>
            <a:endParaRPr lang="en-US" sz="2800" dirty="0" smtClean="0">
              <a:latin typeface="Times" panose="02020603050405020304" pitchFamily="18" charset="0"/>
              <a:cs typeface="Times" panose="02020603050405020304" pitchFamily="18" charset="0"/>
            </a:endParaRPr>
          </a:p>
          <a:p>
            <a:pPr>
              <a:lnSpc>
                <a:spcPct val="90000"/>
              </a:lnSpc>
              <a:buNone/>
            </a:pPr>
            <a:endParaRPr lang="en-US" sz="2800" dirty="0" smtClean="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28</a:t>
            </a:fld>
            <a:endParaRPr lang="fi-FI"/>
          </a:p>
        </p:txBody>
      </p:sp>
      <p:sp>
        <p:nvSpPr>
          <p:cNvPr id="4" name="Date Placeholder 3"/>
          <p:cNvSpPr>
            <a:spLocks noGrp="1"/>
          </p:cNvSpPr>
          <p:nvPr>
            <p:ph type="dt" sz="half" idx="10"/>
          </p:nvPr>
        </p:nvSpPr>
        <p:spPr/>
        <p:txBody>
          <a:bodyPr/>
          <a:lstStyle/>
          <a:p>
            <a:pPr>
              <a:defRPr/>
            </a:pPr>
            <a:fld id="{617985B6-CFEE-4B01-BEB7-17403E02FCD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010400" cy="533400"/>
          </a:xfrm>
        </p:spPr>
        <p:txBody>
          <a:bodyPr>
            <a:normAutofit/>
          </a:bodyPr>
          <a:lstStyle/>
          <a:p>
            <a:r>
              <a:rPr lang="en-US" sz="2800" b="1" dirty="0" smtClean="0">
                <a:solidFill>
                  <a:srgbClr val="0033CC"/>
                </a:solidFill>
                <a:latin typeface="High Tower Text" panose="02040502050506030303" pitchFamily="18" charset="0"/>
                <a:cs typeface="Times New Roman" panose="02020603050405020304" pitchFamily="18" charset="0"/>
              </a:rPr>
              <a:t>Discipline, Demotion and Separation </a:t>
            </a:r>
            <a:endParaRPr lang="en-US" sz="2800" dirty="0" smtClean="0">
              <a:solidFill>
                <a:srgbClr val="0033CC"/>
              </a:solidFill>
              <a:latin typeface="High Tower Text" panose="02040502050506030303" pitchFamily="18" charset="0"/>
              <a:cs typeface="Times New Roman" panose="02020603050405020304" pitchFamily="18" charset="0"/>
            </a:endParaRPr>
          </a:p>
        </p:txBody>
      </p:sp>
      <p:sp>
        <p:nvSpPr>
          <p:cNvPr id="3" name="Content Placeholder 2"/>
          <p:cNvSpPr>
            <a:spLocks noGrp="1"/>
          </p:cNvSpPr>
          <p:nvPr>
            <p:ph idx="1"/>
          </p:nvPr>
        </p:nvSpPr>
        <p:spPr>
          <a:xfrm>
            <a:off x="257556" y="863023"/>
            <a:ext cx="8628888" cy="5486400"/>
          </a:xfrm>
        </p:spPr>
        <p:txBody>
          <a:bodyPr>
            <a:noAutofit/>
          </a:bodyPr>
          <a:lstStyle/>
          <a:p>
            <a:pPr>
              <a:buNone/>
            </a:pPr>
            <a:r>
              <a:rPr lang="en-US" sz="2600" dirty="0" smtClean="0">
                <a:latin typeface="High Tower Text" panose="02040502050506030303" pitchFamily="18" charset="0"/>
                <a:cs typeface="Times New Roman" panose="02020603050405020304" pitchFamily="18" charset="0"/>
              </a:rPr>
              <a:t>When the organization’s policy is violated.</a:t>
            </a:r>
          </a:p>
          <a:p>
            <a:pPr>
              <a:buNone/>
            </a:pPr>
            <a:r>
              <a:rPr lang="en-US" sz="2600" b="1" dirty="0" smtClean="0">
                <a:latin typeface="High Tower Text" panose="02040502050506030303" pitchFamily="18" charset="0"/>
                <a:cs typeface="Times New Roman" panose="02020603050405020304" pitchFamily="18" charset="0"/>
              </a:rPr>
              <a:t>Steps:</a:t>
            </a:r>
          </a:p>
          <a:p>
            <a:r>
              <a:rPr lang="en-US" sz="2600" dirty="0" smtClean="0">
                <a:latin typeface="High Tower Text" panose="02040502050506030303" pitchFamily="18" charset="0"/>
                <a:cs typeface="Times New Roman" panose="02020603050405020304" pitchFamily="18" charset="0"/>
              </a:rPr>
              <a:t>Warning</a:t>
            </a:r>
          </a:p>
          <a:p>
            <a:r>
              <a:rPr lang="en-US" sz="2600" dirty="0" smtClean="0">
                <a:latin typeface="High Tower Text" panose="02040502050506030303" pitchFamily="18" charset="0"/>
                <a:cs typeface="Times New Roman" panose="02020603050405020304" pitchFamily="18" charset="0"/>
              </a:rPr>
              <a:t>Admonishment-Counseling/Advising</a:t>
            </a:r>
          </a:p>
          <a:p>
            <a:r>
              <a:rPr lang="en-US" sz="2600" dirty="0" smtClean="0">
                <a:latin typeface="High Tower Text" panose="02040502050506030303" pitchFamily="18" charset="0"/>
                <a:cs typeface="Times New Roman" panose="02020603050405020304" pitchFamily="18" charset="0"/>
              </a:rPr>
              <a:t>Probation Testing</a:t>
            </a:r>
          </a:p>
          <a:p>
            <a:r>
              <a:rPr lang="en-US" sz="2600" dirty="0" smtClean="0">
                <a:latin typeface="High Tower Text" panose="02040502050506030303" pitchFamily="18" charset="0"/>
                <a:cs typeface="Times New Roman" panose="02020603050405020304" pitchFamily="18" charset="0"/>
              </a:rPr>
              <a:t>Suspension </a:t>
            </a:r>
          </a:p>
          <a:p>
            <a:r>
              <a:rPr lang="en-US" sz="2600" dirty="0" smtClean="0">
                <a:latin typeface="High Tower Text" panose="02040502050506030303" pitchFamily="18" charset="0"/>
                <a:cs typeface="Times New Roman" panose="02020603050405020304" pitchFamily="18" charset="0"/>
              </a:rPr>
              <a:t>Disciplinary transfer </a:t>
            </a:r>
          </a:p>
          <a:p>
            <a:r>
              <a:rPr lang="en-US" sz="2600" dirty="0" smtClean="0">
                <a:latin typeface="High Tower Text" panose="02040502050506030303" pitchFamily="18" charset="0"/>
                <a:cs typeface="Times New Roman" panose="02020603050405020304" pitchFamily="18" charset="0"/>
              </a:rPr>
              <a:t>Demotion </a:t>
            </a:r>
            <a:endParaRPr lang="en-US" sz="2600" dirty="0">
              <a:latin typeface="High Tower Text" panose="02040502050506030303" pitchFamily="18" charset="0"/>
              <a:cs typeface="Times New Roman" panose="02020603050405020304" pitchFamily="18" charset="0"/>
            </a:endParaRPr>
          </a:p>
          <a:p>
            <a:r>
              <a:rPr lang="en-US" sz="2600" dirty="0" smtClean="0">
                <a:latin typeface="High Tower Text" panose="02040502050506030303" pitchFamily="18" charset="0"/>
                <a:cs typeface="Times New Roman" panose="02020603050405020304" pitchFamily="18" charset="0"/>
              </a:rPr>
              <a:t>Discharge/separation </a:t>
            </a:r>
          </a:p>
          <a:p>
            <a:pPr marL="0" indent="0">
              <a:buNone/>
            </a:pPr>
            <a:r>
              <a:rPr lang="en-GB" sz="2600" i="1" dirty="0" smtClean="0">
                <a:latin typeface="High Tower Text" panose="02040502050506030303" pitchFamily="18" charset="0"/>
                <a:cs typeface="Times New Roman" panose="02020603050405020304" pitchFamily="18" charset="0"/>
              </a:rPr>
              <a:t>“</a:t>
            </a:r>
            <a:r>
              <a:rPr lang="en-GB" sz="2600" b="1" i="1" dirty="0" smtClean="0">
                <a:solidFill>
                  <a:srgbClr val="FF0000"/>
                </a:solidFill>
                <a:latin typeface="High Tower Text" panose="02040502050506030303" pitchFamily="18" charset="0"/>
                <a:cs typeface="Times New Roman" panose="02020603050405020304" pitchFamily="18" charset="0"/>
              </a:rPr>
              <a:t>For poor performance, separation is better than letting the employee stay on the job”. </a:t>
            </a:r>
            <a:endParaRPr lang="en-US" sz="2600" b="1" i="1" dirty="0" smtClean="0">
              <a:solidFill>
                <a:srgbClr val="FF0000"/>
              </a:solidFill>
              <a:latin typeface="High Tower Text" panose="02040502050506030303" pitchFamily="18" charset="0"/>
              <a:cs typeface="Times New Roman" panose="02020603050405020304" pitchFamily="18" charset="0"/>
            </a:endParaRPr>
          </a:p>
          <a:p>
            <a:pPr>
              <a:buNone/>
            </a:pPr>
            <a:endParaRPr lang="en-US" sz="2600" dirty="0">
              <a:latin typeface="High Tower Text" panose="02040502050506030303"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29</a:t>
            </a:fld>
            <a:endParaRPr lang="fi-FI"/>
          </a:p>
        </p:txBody>
      </p:sp>
      <p:sp>
        <p:nvSpPr>
          <p:cNvPr id="4" name="Date Placeholder 3"/>
          <p:cNvSpPr>
            <a:spLocks noGrp="1"/>
          </p:cNvSpPr>
          <p:nvPr>
            <p:ph type="dt" sz="half" idx="10"/>
          </p:nvPr>
        </p:nvSpPr>
        <p:spPr/>
        <p:txBody>
          <a:bodyPr/>
          <a:lstStyle/>
          <a:p>
            <a:pPr>
              <a:defRPr/>
            </a:pPr>
            <a:fld id="{6BF36233-36E6-49D7-8C07-628A737A49D5}"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315200" cy="4068763"/>
          </a:xfrm>
        </p:spPr>
        <p:txBody>
          <a:bodyPr/>
          <a:lstStyle/>
          <a:p>
            <a:pPr marL="0" indent="0">
              <a:buNone/>
            </a:pPr>
            <a:r>
              <a:rPr lang="en-US" b="1" dirty="0" smtClean="0">
                <a:solidFill>
                  <a:srgbClr val="0000FF"/>
                </a:solidFill>
                <a:latin typeface="Times New Roman" panose="02020603050405020304" pitchFamily="18" charset="0"/>
                <a:cs typeface="Times New Roman" panose="02020603050405020304" pitchFamily="18" charset="0"/>
              </a:rPr>
              <a:t>      1.</a:t>
            </a:r>
            <a:r>
              <a:rPr lang="en-US" b="1" dirty="0" smtClean="0">
                <a:solidFill>
                  <a:srgbClr val="0000FF"/>
                </a:solidFill>
                <a:latin typeface="Arial" pitchFamily="34" charset="0"/>
                <a:cs typeface="Arial" pitchFamily="34" charset="0"/>
              </a:rPr>
              <a:t>  </a:t>
            </a:r>
            <a:r>
              <a:rPr lang="en-US" b="1" dirty="0" smtClean="0">
                <a:solidFill>
                  <a:srgbClr val="0000FF"/>
                </a:solidFill>
                <a:latin typeface="High Tower Text" panose="02040502050506030303" pitchFamily="18" charset="0"/>
                <a:cs typeface="Arial" pitchFamily="34" charset="0"/>
              </a:rPr>
              <a:t>Human Resource Management</a:t>
            </a:r>
            <a:endParaRPr lang="en-GB" b="1" dirty="0">
              <a:solidFill>
                <a:srgbClr val="0000FF"/>
              </a:solidFill>
              <a:latin typeface="High Tower Text" panose="02040502050506030303" pitchFamily="18" charset="0"/>
              <a:cs typeface="Times New Roman" pitchFamily="18" charset="0"/>
            </a:endParaRPr>
          </a:p>
          <a:p>
            <a:pPr algn="ctr">
              <a:lnSpc>
                <a:spcPct val="80000"/>
              </a:lnSpc>
              <a:buFontTx/>
              <a:buNone/>
            </a:pPr>
            <a:endParaRPr lang="en-GB" b="1" dirty="0">
              <a:latin typeface="Times New Roman" pitchFamily="18" charset="0"/>
              <a:cs typeface="Times New Roman" pitchFamily="18" charset="0"/>
            </a:endParaRPr>
          </a:p>
          <a:p>
            <a:pPr marL="0" indent="0">
              <a:buNone/>
            </a:pP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3</a:t>
            </a:fld>
            <a:endParaRPr lang="fi-FI"/>
          </a:p>
        </p:txBody>
      </p:sp>
      <p:sp>
        <p:nvSpPr>
          <p:cNvPr id="4" name="Date Placeholder 3"/>
          <p:cNvSpPr>
            <a:spLocks noGrp="1"/>
          </p:cNvSpPr>
          <p:nvPr>
            <p:ph type="dt" sz="half" idx="10"/>
          </p:nvPr>
        </p:nvSpPr>
        <p:spPr/>
        <p:txBody>
          <a:bodyPr/>
          <a:lstStyle/>
          <a:p>
            <a:pPr>
              <a:defRPr/>
            </a:pPr>
            <a:fld id="{266B1E88-86BE-4C55-8D91-24651C04580B}"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31528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67000"/>
            <a:ext cx="8382000" cy="1447800"/>
          </a:xfrm>
        </p:spPr>
        <p:txBody>
          <a:bodyPr>
            <a:noAutofit/>
          </a:bodyPr>
          <a:lstStyle/>
          <a:p>
            <a:pPr>
              <a:buNone/>
            </a:pPr>
            <a:r>
              <a:rPr lang="en-US" sz="3600" b="1" dirty="0" smtClean="0">
                <a:solidFill>
                  <a:srgbClr val="C00000"/>
                </a:solidFill>
                <a:latin typeface="Times New Roman" panose="02020603050405020304" pitchFamily="18" charset="0"/>
                <a:cs typeface="Times New Roman" panose="02020603050405020304" pitchFamily="18" charset="0"/>
              </a:rPr>
              <a:t>    2. MANAGEMENT </a:t>
            </a:r>
            <a:r>
              <a:rPr lang="en-US" sz="3600" b="1" dirty="0">
                <a:solidFill>
                  <a:srgbClr val="C00000"/>
                </a:solidFill>
                <a:latin typeface="Times New Roman" panose="02020603050405020304" pitchFamily="18" charset="0"/>
                <a:cs typeface="Times New Roman" panose="02020603050405020304" pitchFamily="18" charset="0"/>
              </a:rPr>
              <a:t>OF FINANCE</a:t>
            </a:r>
            <a:br>
              <a:rPr lang="en-US" sz="3600" b="1" dirty="0">
                <a:solidFill>
                  <a:srgbClr val="C00000"/>
                </a:solidFill>
                <a:latin typeface="Times New Roman" panose="02020603050405020304" pitchFamily="18" charset="0"/>
                <a:cs typeface="Times New Roman" panose="02020603050405020304" pitchFamily="18" charset="0"/>
              </a:rPr>
            </a:br>
            <a:endParaRPr lang="en-US" sz="3600" b="1" dirty="0">
              <a:solidFill>
                <a:srgbClr val="C00000"/>
              </a:solidFill>
              <a:latin typeface="Times New Roman" panose="02020603050405020304" pitchFamily="18" charset="0"/>
              <a:cs typeface="Times New Roman" panose="02020603050405020304" pitchFamily="18" charset="0"/>
            </a:endParaRPr>
          </a:p>
          <a:p>
            <a:pPr>
              <a:buNone/>
            </a:pPr>
            <a:endParaRPr lang="en-US" sz="4000" b="1" dirty="0">
              <a:solidFill>
                <a:srgbClr val="C00000"/>
              </a:solidFill>
              <a:cs typeface="Arial" charset="0"/>
            </a:endParaRPr>
          </a:p>
          <a:p>
            <a:pPr>
              <a:buNone/>
            </a:pPr>
            <a:endParaRPr lang="en-US" sz="4000" b="1" dirty="0">
              <a:solidFill>
                <a:srgbClr val="C00000"/>
              </a:solidFill>
              <a:cs typeface="Arial" charset="0"/>
            </a:endParaRPr>
          </a:p>
          <a:p>
            <a:pPr>
              <a:buNone/>
            </a:pPr>
            <a:r>
              <a:rPr lang="en-US" sz="4000" b="1" dirty="0">
                <a:solidFill>
                  <a:srgbClr val="C00000"/>
                </a:solidFill>
                <a:latin typeface="Book Antiqua" pitchFamily="18" charset="0"/>
              </a:rPr>
              <a:t>          </a:t>
            </a:r>
            <a:endParaRPr lang="en-US" sz="4000" dirty="0"/>
          </a:p>
          <a:p>
            <a:endParaRPr lang="en-US" sz="4000" dirty="0"/>
          </a:p>
        </p:txBody>
      </p:sp>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30</a:t>
            </a:fld>
            <a:endParaRPr lang="fi-FI"/>
          </a:p>
        </p:txBody>
      </p:sp>
      <p:sp>
        <p:nvSpPr>
          <p:cNvPr id="4" name="Date Placeholder 3"/>
          <p:cNvSpPr>
            <a:spLocks noGrp="1"/>
          </p:cNvSpPr>
          <p:nvPr>
            <p:ph type="dt" sz="half" idx="10"/>
          </p:nvPr>
        </p:nvSpPr>
        <p:spPr/>
        <p:txBody>
          <a:bodyPr/>
          <a:lstStyle/>
          <a:p>
            <a:pPr>
              <a:defRPr/>
            </a:pPr>
            <a:fld id="{29040F74-A881-4F09-B02B-6DFA8645F575}"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427801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Define </a:t>
            </a:r>
            <a:r>
              <a:rPr lang="en-US" altLang="en-US" dirty="0">
                <a:latin typeface="Times New Roman" panose="02020603050405020304" pitchFamily="18" charset="0"/>
                <a:cs typeface="Times New Roman" panose="02020603050405020304" pitchFamily="18" charset="0"/>
              </a:rPr>
              <a:t>Finance, Budget and Budgeting.</a:t>
            </a: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Describe the different types of budgeting</a:t>
            </a: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Mention the different models and codes of line item budgeting</a:t>
            </a:r>
          </a:p>
          <a:p>
            <a:pPr>
              <a:lnSpc>
                <a:spcPct val="150000"/>
              </a:lnSpc>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31</a:t>
            </a:fld>
            <a:endParaRPr lang="fi-FI"/>
          </a:p>
        </p:txBody>
      </p:sp>
      <p:sp>
        <p:nvSpPr>
          <p:cNvPr id="4" name="Date Placeholder 3"/>
          <p:cNvSpPr>
            <a:spLocks noGrp="1"/>
          </p:cNvSpPr>
          <p:nvPr>
            <p:ph type="dt" sz="half" idx="10"/>
          </p:nvPr>
        </p:nvSpPr>
        <p:spPr/>
        <p:txBody>
          <a:bodyPr/>
          <a:lstStyle/>
          <a:p>
            <a:pPr>
              <a:defRPr/>
            </a:pPr>
            <a:fld id="{629E6D5F-CC54-4320-AF67-9C1055BBE21D}"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97190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0770" name="Picture 2"/>
          <p:cNvPicPr>
            <a:picLocks noGrp="1" noChangeAspect="1" noChangeArrowheads="1"/>
          </p:cNvPicPr>
          <p:nvPr>
            <p:ph idx="1"/>
          </p:nvPr>
        </p:nvPicPr>
        <p:blipFill>
          <a:blip r:embed="rId2"/>
          <a:srcRect/>
          <a:stretch>
            <a:fillRect/>
          </a:stretch>
        </p:blipFill>
        <p:spPr bwMode="auto">
          <a:xfrm>
            <a:off x="533400" y="279401"/>
            <a:ext cx="8001000" cy="6288617"/>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711AE98C-4DCB-4E7F-B2B5-DF2A6FAA499A}"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32</a:t>
            </a:fld>
            <a:endParaRPr lang="fi-FI"/>
          </a:p>
        </p:txBody>
      </p:sp>
    </p:spTree>
    <p:extLst>
      <p:ext uri="{BB962C8B-B14F-4D97-AF65-F5344CB8AC3E}">
        <p14:creationId xmlns:p14="http://schemas.microsoft.com/office/powerpoint/2010/main" val="950643300"/>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7239000" cy="944562"/>
          </a:xfrm>
        </p:spPr>
        <p:txBody>
          <a:bodyPr/>
          <a:lstStyle/>
          <a:p>
            <a:pPr eaLnBrk="1" hangingPunct="1"/>
            <a:r>
              <a:rPr lang="en-US" altLang="en-US" sz="3600" b="1" dirty="0" smtClean="0">
                <a:solidFill>
                  <a:schemeClr val="tx1"/>
                </a:solidFill>
                <a:latin typeface="High Tower Text" panose="02040502050506030303" pitchFamily="18" charset="0"/>
                <a:cs typeface="Times New Roman" panose="02020603050405020304" pitchFamily="18" charset="0"/>
              </a:rPr>
              <a:t>Financial  Management</a:t>
            </a:r>
          </a:p>
        </p:txBody>
      </p:sp>
      <p:sp>
        <p:nvSpPr>
          <p:cNvPr id="4099" name="Rectangle 3"/>
          <p:cNvSpPr>
            <a:spLocks noGrp="1" noChangeArrowheads="1"/>
          </p:cNvSpPr>
          <p:nvPr>
            <p:ph type="body" idx="1"/>
          </p:nvPr>
        </p:nvSpPr>
        <p:spPr>
          <a:xfrm>
            <a:off x="304800" y="1371600"/>
            <a:ext cx="8382000" cy="5029200"/>
          </a:xfrm>
        </p:spPr>
        <p:txBody>
          <a:bodyPr>
            <a:normAutofit/>
          </a:bodyPr>
          <a:lstStyle/>
          <a:p>
            <a:pPr>
              <a:spcBef>
                <a:spcPts val="1800"/>
              </a:spcBef>
              <a:buFont typeface="Wingdings" panose="05000000000000000000" pitchFamily="2" charset="2"/>
              <a:buChar char="§"/>
            </a:pPr>
            <a:r>
              <a:rPr lang="en-US" altLang="en-US" sz="2800" dirty="0" smtClean="0">
                <a:latin typeface="High Tower Text" panose="02040502050506030303" pitchFamily="18" charset="0"/>
                <a:cs typeface="Times New Roman" panose="02020603050405020304" pitchFamily="18" charset="0"/>
              </a:rPr>
              <a:t>one of the useful  resources for running Health Sector Organizations is finance.</a:t>
            </a:r>
          </a:p>
          <a:p>
            <a:pPr>
              <a:spcBef>
                <a:spcPts val="1800"/>
              </a:spcBef>
              <a:buFont typeface="Wingdings" panose="05000000000000000000" pitchFamily="2" charset="2"/>
              <a:buChar char="§"/>
            </a:pPr>
            <a:r>
              <a:rPr lang="en-US" altLang="en-US" sz="2800" dirty="0" smtClean="0">
                <a:latin typeface="High Tower Text" panose="02040502050506030303" pitchFamily="18" charset="0"/>
                <a:cs typeface="Times New Roman" panose="02020603050405020304" pitchFamily="18" charset="0"/>
              </a:rPr>
              <a:t>It needs to be handled and managed properly. </a:t>
            </a:r>
          </a:p>
          <a:p>
            <a:pPr eaLnBrk="1" hangingPunct="1">
              <a:lnSpc>
                <a:spcPct val="90000"/>
              </a:lnSpc>
              <a:spcBef>
                <a:spcPts val="1800"/>
              </a:spcBef>
              <a:buFontTx/>
              <a:buNone/>
            </a:pPr>
            <a:endParaRPr lang="en-US" altLang="en-US" sz="2800" dirty="0" smtClean="0">
              <a:latin typeface="High Tower Text" panose="02040502050506030303"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33</a:t>
            </a:fld>
            <a:endParaRPr lang="fi-FI"/>
          </a:p>
        </p:txBody>
      </p:sp>
      <p:sp>
        <p:nvSpPr>
          <p:cNvPr id="2" name="Date Placeholder 1"/>
          <p:cNvSpPr>
            <a:spLocks noGrp="1"/>
          </p:cNvSpPr>
          <p:nvPr>
            <p:ph type="dt" sz="half" idx="10"/>
          </p:nvPr>
        </p:nvSpPr>
        <p:spPr/>
        <p:txBody>
          <a:bodyPr/>
          <a:lstStyle/>
          <a:p>
            <a:pPr>
              <a:defRPr/>
            </a:pPr>
            <a:fld id="{C0616F23-6C11-4975-9950-65F8BD440F8A}"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02664411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68362"/>
          </a:xfrm>
        </p:spPr>
        <p:txBody>
          <a:bodyPr>
            <a:normAutofit/>
          </a:bodyPr>
          <a:lstStyle/>
          <a:p>
            <a:r>
              <a:rPr lang="en-US" altLang="en-US" sz="3200" b="1" smtClean="0">
                <a:solidFill>
                  <a:srgbClr val="FF0000"/>
                </a:solidFill>
                <a:latin typeface="High Tower Text" panose="02040502050506030303" pitchFamily="18" charset="0"/>
              </a:rPr>
              <a:t>Why FM is Important?</a:t>
            </a:r>
          </a:p>
        </p:txBody>
      </p:sp>
      <p:sp>
        <p:nvSpPr>
          <p:cNvPr id="3" name="Content Placeholder 2"/>
          <p:cNvSpPr>
            <a:spLocks noGrp="1"/>
          </p:cNvSpPr>
          <p:nvPr>
            <p:ph idx="1"/>
          </p:nvPr>
        </p:nvSpPr>
        <p:spPr>
          <a:xfrm>
            <a:off x="457200" y="1219200"/>
            <a:ext cx="8229600" cy="4906963"/>
          </a:xfrm>
        </p:spPr>
        <p:txBody>
          <a:bodyPr>
            <a:normAutofit/>
          </a:bodyPr>
          <a:lstStyle/>
          <a:p>
            <a:pPr algn="just">
              <a:lnSpc>
                <a:spcPct val="90000"/>
              </a:lnSpc>
            </a:pPr>
            <a:r>
              <a:rPr lang="en-US" sz="2800" dirty="0">
                <a:latin typeface="High Tower Text" panose="02040502050506030303" pitchFamily="18" charset="0"/>
                <a:cs typeface="Times New Roman" pitchFamily="-12" charset="0"/>
              </a:rPr>
              <a:t>Could not implement our plans with out </a:t>
            </a:r>
            <a:r>
              <a:rPr lang="en-US" sz="2800" dirty="0" smtClean="0">
                <a:latin typeface="High Tower Text" panose="02040502050506030303" pitchFamily="18" charset="0"/>
                <a:cs typeface="Times New Roman" pitchFamily="-12" charset="0"/>
              </a:rPr>
              <a:t>finance</a:t>
            </a:r>
            <a:r>
              <a:rPr lang="en-US" sz="2800" dirty="0">
                <a:latin typeface="High Tower Text" panose="02040502050506030303" pitchFamily="18" charset="0"/>
                <a:cs typeface="Times New Roman" pitchFamily="-12" charset="0"/>
              </a:rPr>
              <a:t>.</a:t>
            </a:r>
          </a:p>
          <a:p>
            <a:pPr>
              <a:lnSpc>
                <a:spcPct val="150000"/>
              </a:lnSpc>
            </a:pPr>
            <a:r>
              <a:rPr lang="en-US" altLang="en-US" sz="2800" dirty="0" smtClean="0">
                <a:latin typeface="High Tower Text" panose="02040502050506030303" pitchFamily="18" charset="0"/>
              </a:rPr>
              <a:t>To be more </a:t>
            </a:r>
            <a:r>
              <a:rPr lang="en-US" altLang="en-US" sz="2800" b="1" dirty="0" smtClean="0">
                <a:latin typeface="High Tower Text" panose="02040502050506030303" pitchFamily="18" charset="0"/>
              </a:rPr>
              <a:t>accountable</a:t>
            </a:r>
            <a:r>
              <a:rPr lang="en-US" altLang="en-US" sz="2800" dirty="0" smtClean="0">
                <a:latin typeface="High Tower Text" panose="02040502050506030303" pitchFamily="18" charset="0"/>
              </a:rPr>
              <a:t> to donors</a:t>
            </a:r>
          </a:p>
          <a:p>
            <a:pPr>
              <a:lnSpc>
                <a:spcPct val="150000"/>
              </a:lnSpc>
            </a:pPr>
            <a:r>
              <a:rPr lang="en-US" altLang="en-US" sz="2800" dirty="0" smtClean="0">
                <a:latin typeface="High Tower Text" panose="02040502050506030303" pitchFamily="18" charset="0"/>
              </a:rPr>
              <a:t>Gain the respect and confidence of funding agencies, partners, beneficiaries</a:t>
            </a:r>
          </a:p>
          <a:p>
            <a:pPr>
              <a:lnSpc>
                <a:spcPct val="150000"/>
              </a:lnSpc>
            </a:pPr>
            <a:r>
              <a:rPr lang="en-US" altLang="en-US" sz="2800" dirty="0" smtClean="0">
                <a:latin typeface="High Tower Text" panose="02040502050506030303" pitchFamily="18" charset="0"/>
              </a:rPr>
              <a:t>Give the HSO a competitive advantage for increasingly scarce resources</a:t>
            </a:r>
          </a:p>
          <a:p>
            <a:pPr>
              <a:lnSpc>
                <a:spcPct val="150000"/>
              </a:lnSpc>
            </a:pPr>
            <a:r>
              <a:rPr lang="en-US" altLang="en-US" sz="2800" dirty="0" smtClean="0">
                <a:latin typeface="High Tower Text" panose="02040502050506030303" pitchFamily="18" charset="0"/>
              </a:rPr>
              <a:t>For financial sustainability</a:t>
            </a: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34</a:t>
            </a:fld>
            <a:endParaRPr lang="fi-FI"/>
          </a:p>
        </p:txBody>
      </p:sp>
      <p:sp>
        <p:nvSpPr>
          <p:cNvPr id="2" name="Date Placeholder 1"/>
          <p:cNvSpPr>
            <a:spLocks noGrp="1"/>
          </p:cNvSpPr>
          <p:nvPr>
            <p:ph type="dt" sz="half" idx="10"/>
          </p:nvPr>
        </p:nvSpPr>
        <p:spPr/>
        <p:txBody>
          <a:bodyPr/>
          <a:lstStyle/>
          <a:p>
            <a:pPr>
              <a:defRPr/>
            </a:pPr>
            <a:fld id="{89D2D2B9-B7DF-477E-A587-1DD823A278B9}"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4060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altLang="en-US" sz="3600" dirty="0" smtClean="0">
                <a:latin typeface="High Tower Text" panose="02040502050506030303" pitchFamily="18" charset="0"/>
              </a:rPr>
              <a:t>Financial Management…</a:t>
            </a:r>
          </a:p>
        </p:txBody>
      </p:sp>
      <p:sp>
        <p:nvSpPr>
          <p:cNvPr id="10243" name="Content Placeholder 2"/>
          <p:cNvSpPr>
            <a:spLocks noGrp="1"/>
          </p:cNvSpPr>
          <p:nvPr>
            <p:ph idx="1"/>
          </p:nvPr>
        </p:nvSpPr>
        <p:spPr>
          <a:xfrm>
            <a:off x="228600" y="1410711"/>
            <a:ext cx="8458200" cy="4525963"/>
          </a:xfrm>
        </p:spPr>
        <p:txBody>
          <a:bodyPr>
            <a:normAutofit/>
          </a:bodyPr>
          <a:lstStyle/>
          <a:p>
            <a:pPr marL="0" indent="0">
              <a:lnSpc>
                <a:spcPct val="150000"/>
              </a:lnSpc>
              <a:buNone/>
            </a:pPr>
            <a:r>
              <a:rPr lang="en-US" altLang="en-US" sz="2800" b="1" dirty="0" smtClean="0">
                <a:latin typeface="High Tower Text" panose="02040502050506030303" pitchFamily="18" charset="0"/>
              </a:rPr>
              <a:t>Who Is Responsible For Financial Management?</a:t>
            </a:r>
          </a:p>
          <a:p>
            <a:pPr algn="just">
              <a:lnSpc>
                <a:spcPct val="90000"/>
              </a:lnSpc>
            </a:pPr>
            <a:r>
              <a:rPr lang="en-US" sz="2800" dirty="0">
                <a:latin typeface="High Tower Text" panose="02040502050506030303" pitchFamily="18" charset="0"/>
                <a:cs typeface="Times New Roman" pitchFamily="18" charset="0"/>
              </a:rPr>
              <a:t>Managers are more responsible to use it more effectively and efficiently.</a:t>
            </a:r>
          </a:p>
          <a:p>
            <a:pPr algn="just">
              <a:lnSpc>
                <a:spcPct val="90000"/>
              </a:lnSpc>
              <a:buFontTx/>
              <a:buChar char="-"/>
            </a:pPr>
            <a:endParaRPr lang="en-US" sz="2800" dirty="0">
              <a:latin typeface="High Tower Text" panose="02040502050506030303" pitchFamily="18" charset="0"/>
              <a:cs typeface="Times New Roman" pitchFamily="18" charset="0"/>
            </a:endParaRPr>
          </a:p>
          <a:p>
            <a:pPr algn="just">
              <a:lnSpc>
                <a:spcPct val="90000"/>
              </a:lnSpc>
            </a:pPr>
            <a:r>
              <a:rPr lang="en-US" sz="2800" dirty="0">
                <a:latin typeface="High Tower Text" panose="02040502050506030303" pitchFamily="18" charset="0"/>
                <a:cs typeface="Times New Roman" pitchFamily="18" charset="0"/>
              </a:rPr>
              <a:t>Given in the form of budget.</a:t>
            </a:r>
            <a:endParaRPr lang="en-US" sz="2800" dirty="0">
              <a:latin typeface="High Tower Text" panose="02040502050506030303" pitchFamily="18" charset="0"/>
            </a:endParaRPr>
          </a:p>
          <a:p>
            <a:pPr marL="0" indent="0">
              <a:lnSpc>
                <a:spcPct val="150000"/>
              </a:lnSpc>
              <a:buNone/>
            </a:pPr>
            <a:endParaRPr lang="en-US" altLang="en-US" sz="2800" dirty="0" smtClean="0">
              <a:latin typeface="High Tower Text" panose="02040502050506030303"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35</a:t>
            </a:fld>
            <a:endParaRPr lang="fi-FI"/>
          </a:p>
        </p:txBody>
      </p:sp>
      <p:sp>
        <p:nvSpPr>
          <p:cNvPr id="2" name="Date Placeholder 1"/>
          <p:cNvSpPr>
            <a:spLocks noGrp="1"/>
          </p:cNvSpPr>
          <p:nvPr>
            <p:ph type="dt" sz="half" idx="10"/>
          </p:nvPr>
        </p:nvSpPr>
        <p:spPr/>
        <p:txBody>
          <a:bodyPr/>
          <a:lstStyle/>
          <a:p>
            <a:pPr>
              <a:defRPr/>
            </a:pPr>
            <a:fld id="{8A502A4F-A125-42F6-A8CD-DFFB3B6D3983}"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937420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867400" cy="563562"/>
          </a:xfrm>
        </p:spPr>
        <p:txBody>
          <a:bodyPr>
            <a:noAutofit/>
          </a:bodyPr>
          <a:lstStyle/>
          <a:p>
            <a:r>
              <a:rPr lang="en-US" sz="3600" b="1" dirty="0">
                <a:latin typeface="High Tower Text" panose="02040502050506030303" pitchFamily="18" charset="0"/>
                <a:cs typeface="Times New Roman" pitchFamily="18" charset="0"/>
              </a:rPr>
              <a:t>Budget</a:t>
            </a:r>
            <a:endParaRPr lang="en-US" sz="3600" dirty="0">
              <a:latin typeface="High Tower Text" panose="02040502050506030303" pitchFamily="18" charset="0"/>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gn="just">
              <a:buFont typeface="Wingdings" panose="05000000000000000000" pitchFamily="2" charset="2"/>
              <a:buChar char="§"/>
            </a:pPr>
            <a:r>
              <a:rPr lang="en-US" dirty="0">
                <a:latin typeface="High Tower Text" panose="02040502050506030303" pitchFamily="18" charset="0"/>
                <a:cs typeface="Times New Roman" pitchFamily="18" charset="0"/>
              </a:rPr>
              <a:t>An estimate of income and expenditure for a specified period of time. </a:t>
            </a:r>
            <a:endParaRPr lang="en-US" dirty="0" smtClean="0">
              <a:latin typeface="High Tower Text" panose="02040502050506030303" pitchFamily="18" charset="0"/>
              <a:cs typeface="Times New Roman" pitchFamily="18" charset="0"/>
            </a:endParaRPr>
          </a:p>
          <a:p>
            <a:pPr marL="0" indent="0" algn="just">
              <a:buNone/>
            </a:pPr>
            <a:endParaRPr lang="en-US" sz="1500" dirty="0">
              <a:latin typeface="High Tower Text" panose="02040502050506030303" pitchFamily="18" charset="0"/>
              <a:cs typeface="Times New Roman" pitchFamily="18" charset="0"/>
            </a:endParaRPr>
          </a:p>
          <a:p>
            <a:pPr algn="just"/>
            <a:r>
              <a:rPr lang="en-US" dirty="0" smtClean="0">
                <a:solidFill>
                  <a:srgbClr val="FF0000"/>
                </a:solidFill>
                <a:latin typeface="High Tower Text" panose="02040502050506030303" pitchFamily="18" charset="0"/>
                <a:cs typeface="Times New Roman" pitchFamily="18" charset="0"/>
              </a:rPr>
              <a:t>Budget</a:t>
            </a:r>
            <a:r>
              <a:rPr lang="en-US" dirty="0" smtClean="0">
                <a:latin typeface="High Tower Text" panose="02040502050506030303" pitchFamily="18" charset="0"/>
                <a:cs typeface="Times New Roman" pitchFamily="18" charset="0"/>
              </a:rPr>
              <a:t> </a:t>
            </a:r>
            <a:r>
              <a:rPr lang="en-US" dirty="0">
                <a:latin typeface="High Tower Text" panose="02040502050506030303" pitchFamily="18" charset="0"/>
                <a:cs typeface="Times New Roman" pitchFamily="18" charset="0"/>
              </a:rPr>
              <a:t>is </a:t>
            </a:r>
            <a:r>
              <a:rPr lang="en-US" dirty="0">
                <a:solidFill>
                  <a:srgbClr val="0000FF"/>
                </a:solidFill>
                <a:latin typeface="High Tower Text" panose="02040502050506030303" pitchFamily="18" charset="0"/>
                <a:cs typeface="Times New Roman" pitchFamily="18" charset="0"/>
              </a:rPr>
              <a:t>a plan </a:t>
            </a:r>
            <a:r>
              <a:rPr lang="en-US" dirty="0">
                <a:latin typeface="High Tower Text" panose="02040502050506030303" pitchFamily="18" charset="0"/>
                <a:cs typeface="Times New Roman" pitchFamily="18" charset="0"/>
              </a:rPr>
              <a:t>for the allocation of resources and </a:t>
            </a:r>
            <a:r>
              <a:rPr lang="en-US" dirty="0">
                <a:solidFill>
                  <a:srgbClr val="0000FF"/>
                </a:solidFill>
                <a:latin typeface="High Tower Text" panose="02040502050506030303" pitchFamily="18" charset="0"/>
                <a:cs typeface="Times New Roman" pitchFamily="18" charset="0"/>
              </a:rPr>
              <a:t>a control </a:t>
            </a:r>
            <a:r>
              <a:rPr lang="en-US" dirty="0">
                <a:latin typeface="High Tower Text" panose="02040502050506030303" pitchFamily="18" charset="0"/>
                <a:cs typeface="Times New Roman" pitchFamily="18" charset="0"/>
              </a:rPr>
              <a:t>for ensuring that the results comply with the plans</a:t>
            </a:r>
            <a:r>
              <a:rPr lang="en-US" dirty="0" smtClean="0">
                <a:latin typeface="High Tower Text" panose="02040502050506030303" pitchFamily="18" charset="0"/>
                <a:cs typeface="Times New Roman" pitchFamily="18" charset="0"/>
              </a:rPr>
              <a:t>.</a:t>
            </a:r>
          </a:p>
          <a:p>
            <a:pPr algn="just">
              <a:buNone/>
            </a:pPr>
            <a:endParaRPr lang="en-US" sz="1500" dirty="0">
              <a:latin typeface="High Tower Text" panose="02040502050506030303" pitchFamily="18" charset="0"/>
              <a:cs typeface="Times New Roman" pitchFamily="18" charset="0"/>
            </a:endParaRPr>
          </a:p>
          <a:p>
            <a:pPr algn="just">
              <a:buFont typeface="Wingdings" pitchFamily="2" charset="2"/>
              <a:buChar char="ü"/>
            </a:pPr>
            <a:r>
              <a:rPr lang="en-US" dirty="0">
                <a:latin typeface="High Tower Text" panose="02040502050506030303" pitchFamily="18" charset="0"/>
                <a:cs typeface="Times New Roman" pitchFamily="18" charset="0"/>
              </a:rPr>
              <a:t>The results are expressed in quantitative terms. </a:t>
            </a:r>
          </a:p>
          <a:p>
            <a:pPr algn="just">
              <a:buFont typeface="Wingdings" pitchFamily="2" charset="2"/>
              <a:buChar char="ü"/>
            </a:pPr>
            <a:r>
              <a:rPr lang="en-US" dirty="0">
                <a:solidFill>
                  <a:srgbClr val="FF0000"/>
                </a:solidFill>
                <a:latin typeface="High Tower Text" panose="02040502050506030303" pitchFamily="18" charset="0"/>
                <a:cs typeface="Times New Roman" pitchFamily="18" charset="0"/>
              </a:rPr>
              <a:t>Budgeting</a:t>
            </a:r>
            <a:r>
              <a:rPr lang="en-US" dirty="0">
                <a:latin typeface="High Tower Text" panose="02040502050506030303" pitchFamily="18" charset="0"/>
                <a:cs typeface="Times New Roman" pitchFamily="18" charset="0"/>
              </a:rPr>
              <a:t> – is the process of planning and controlling future operations by comparing actual results with planned expectations.</a:t>
            </a:r>
          </a:p>
          <a:p>
            <a:endParaRPr lang="en-US" dirty="0">
              <a:latin typeface="High Tower Text" panose="02040502050506030303"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36</a:t>
            </a:fld>
            <a:endParaRPr lang="fi-FI"/>
          </a:p>
        </p:txBody>
      </p:sp>
      <p:sp>
        <p:nvSpPr>
          <p:cNvPr id="4" name="Date Placeholder 3"/>
          <p:cNvSpPr>
            <a:spLocks noGrp="1"/>
          </p:cNvSpPr>
          <p:nvPr>
            <p:ph type="dt" sz="half" idx="10"/>
          </p:nvPr>
        </p:nvSpPr>
        <p:spPr/>
        <p:txBody>
          <a:bodyPr/>
          <a:lstStyle/>
          <a:p>
            <a:pPr>
              <a:defRPr/>
            </a:pPr>
            <a:fld id="{8C57126B-AB1A-426E-9B2B-0E4D24E29B9A}"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048899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74638"/>
            <a:ext cx="8382000" cy="639762"/>
          </a:xfrm>
        </p:spPr>
        <p:txBody>
          <a:bodyPr>
            <a:normAutofit fontScale="90000"/>
          </a:bodyPr>
          <a:lstStyle/>
          <a:p>
            <a:pPr eaLnBrk="1" hangingPunct="1"/>
            <a:r>
              <a:rPr lang="en-US" altLang="en-US" sz="4000" b="1" smtClean="0">
                <a:solidFill>
                  <a:srgbClr val="FF0000"/>
                </a:solidFill>
                <a:latin typeface="Book Antiqua" panose="02040602050305030304" pitchFamily="18" charset="0"/>
              </a:rPr>
              <a:t>Types of Budget</a:t>
            </a:r>
            <a:endParaRPr lang="en-US" altLang="en-US" sz="4000" b="1" smtClean="0">
              <a:latin typeface="Book Antiqua" panose="02040602050305030304" pitchFamily="18" charset="0"/>
            </a:endParaRPr>
          </a:p>
        </p:txBody>
      </p:sp>
      <p:sp>
        <p:nvSpPr>
          <p:cNvPr id="14339" name="Rectangle 3"/>
          <p:cNvSpPr>
            <a:spLocks noGrp="1" noChangeArrowheads="1"/>
          </p:cNvSpPr>
          <p:nvPr>
            <p:ph type="body" idx="1"/>
          </p:nvPr>
        </p:nvSpPr>
        <p:spPr>
          <a:xfrm>
            <a:off x="304800" y="629155"/>
            <a:ext cx="8610600" cy="5486400"/>
          </a:xfrm>
        </p:spPr>
        <p:txBody>
          <a:bodyPr>
            <a:noAutofit/>
          </a:bodyPr>
          <a:lstStyle/>
          <a:p>
            <a:pPr algn="just" eaLnBrk="1" hangingPunct="1">
              <a:lnSpc>
                <a:spcPct val="80000"/>
              </a:lnSpc>
              <a:spcBef>
                <a:spcPts val="1800"/>
              </a:spcBef>
              <a:buFontTx/>
              <a:buNone/>
            </a:pPr>
            <a:endParaRPr lang="en-US" altLang="en-US" sz="2800" dirty="0" smtClean="0">
              <a:latin typeface="Perpetua" panose="02020502060401020303" pitchFamily="18" charset="0"/>
            </a:endParaRPr>
          </a:p>
          <a:p>
            <a:pPr algn="just" eaLnBrk="1" hangingPunct="1">
              <a:lnSpc>
                <a:spcPct val="110000"/>
              </a:lnSpc>
              <a:spcBef>
                <a:spcPts val="1800"/>
              </a:spcBef>
              <a:buFontTx/>
              <a:buNone/>
            </a:pPr>
            <a:r>
              <a:rPr lang="en-US" altLang="en-US" sz="2800" b="1" dirty="0" smtClean="0">
                <a:latin typeface="Perpetua" panose="02020502060401020303" pitchFamily="18" charset="0"/>
              </a:rPr>
              <a:t>1. </a:t>
            </a:r>
            <a:r>
              <a:rPr lang="en-US" altLang="en-US" sz="2800" b="1" dirty="0" smtClean="0">
                <a:solidFill>
                  <a:srgbClr val="0000FF"/>
                </a:solidFill>
                <a:latin typeface="Perpetua" panose="02020502060401020303" pitchFamily="18" charset="0"/>
                <a:cs typeface="Arial" panose="020B0604020202020204" pitchFamily="34" charset="0"/>
              </a:rPr>
              <a:t>Revenue Budget</a:t>
            </a:r>
            <a:r>
              <a:rPr lang="en-US" altLang="en-US" sz="2800" b="1" dirty="0" smtClean="0">
                <a:latin typeface="Perpetua" panose="02020502060401020303" pitchFamily="18" charset="0"/>
                <a:cs typeface="Arial" panose="020B0604020202020204" pitchFamily="34" charset="0"/>
              </a:rPr>
              <a:t>: </a:t>
            </a:r>
            <a:r>
              <a:rPr lang="en-US" altLang="en-US" sz="2700" dirty="0" smtClean="0">
                <a:latin typeface="Perpetua" panose="02020502060401020303" pitchFamily="18" charset="0"/>
                <a:cs typeface="Arial" panose="020B0604020202020204" pitchFamily="34" charset="0"/>
              </a:rPr>
              <a:t>It is the organization’s statements of expected revenues  for the coming year. e.g. taxes, surpluses, etc.</a:t>
            </a:r>
          </a:p>
          <a:p>
            <a:pPr algn="just" eaLnBrk="1" hangingPunct="1">
              <a:spcBef>
                <a:spcPts val="1800"/>
              </a:spcBef>
              <a:buFontTx/>
              <a:buNone/>
            </a:pPr>
            <a:r>
              <a:rPr lang="en-US" altLang="en-US" sz="2800" b="1" dirty="0" smtClean="0">
                <a:latin typeface="Perpetua" panose="02020502060401020303" pitchFamily="18" charset="0"/>
                <a:cs typeface="Arial" panose="020B0604020202020204" pitchFamily="34" charset="0"/>
              </a:rPr>
              <a:t>2. </a:t>
            </a:r>
            <a:r>
              <a:rPr lang="en-US" altLang="en-US" sz="2800" b="1" dirty="0" smtClean="0">
                <a:solidFill>
                  <a:srgbClr val="0000FF"/>
                </a:solidFill>
                <a:latin typeface="Perpetua" panose="02020502060401020303" pitchFamily="18" charset="0"/>
                <a:cs typeface="Arial" panose="020B0604020202020204" pitchFamily="34" charset="0"/>
              </a:rPr>
              <a:t>Expenditure Budget</a:t>
            </a:r>
          </a:p>
          <a:p>
            <a:pPr marL="1028700" lvl="1" indent="-514350">
              <a:spcBef>
                <a:spcPts val="1800"/>
              </a:spcBef>
              <a:buFont typeface="Arial" pitchFamily="34" charset="0"/>
              <a:buAutoNum type="alphaUcPeriod"/>
            </a:pPr>
            <a:r>
              <a:rPr lang="en-US" altLang="en-US" b="1" dirty="0" smtClean="0">
                <a:solidFill>
                  <a:srgbClr val="FF0000"/>
                </a:solidFill>
                <a:latin typeface="Perpetua" panose="02020502060401020303" pitchFamily="18" charset="0"/>
                <a:cs typeface="Times New Roman" panose="02020603050405020304" pitchFamily="18" charset="0"/>
              </a:rPr>
              <a:t>Recurrent</a:t>
            </a:r>
            <a:r>
              <a:rPr lang="en-US" altLang="en-US" b="1" dirty="0" smtClean="0">
                <a:latin typeface="Perpetua" panose="02020502060401020303" pitchFamily="18" charset="0"/>
                <a:cs typeface="Times New Roman" panose="02020603050405020304" pitchFamily="18" charset="0"/>
              </a:rPr>
              <a:t> expenditures: </a:t>
            </a:r>
            <a:r>
              <a:rPr lang="en-US" altLang="en-US" dirty="0" smtClean="0">
                <a:latin typeface="Perpetua" panose="02020502060401020303" pitchFamily="18" charset="0"/>
                <a:cs typeface="Times New Roman" panose="02020603050405020304" pitchFamily="18" charset="0"/>
              </a:rPr>
              <a:t>activities </a:t>
            </a:r>
            <a:r>
              <a:rPr lang="en-US" altLang="en-US" dirty="0">
                <a:latin typeface="Perpetua" panose="02020502060401020303" pitchFamily="18" charset="0"/>
                <a:cs typeface="Times New Roman" panose="02020603050405020304" pitchFamily="18" charset="0"/>
              </a:rPr>
              <a:t>that are </a:t>
            </a:r>
            <a:r>
              <a:rPr lang="en-US" altLang="en-US" dirty="0">
                <a:solidFill>
                  <a:srgbClr val="FF0000"/>
                </a:solidFill>
                <a:latin typeface="Perpetua" panose="02020502060401020303" pitchFamily="18" charset="0"/>
                <a:cs typeface="Times New Roman" panose="02020603050405020304" pitchFamily="18" charset="0"/>
              </a:rPr>
              <a:t>recurring and continuous </a:t>
            </a:r>
            <a:r>
              <a:rPr lang="en-US" altLang="en-US" dirty="0">
                <a:latin typeface="Perpetua" panose="02020502060401020303" pitchFamily="18" charset="0"/>
                <a:cs typeface="Times New Roman" panose="02020603050405020304" pitchFamily="18" charset="0"/>
              </a:rPr>
              <a:t>in </a:t>
            </a:r>
            <a:r>
              <a:rPr lang="en-US" altLang="en-US" dirty="0" smtClean="0">
                <a:latin typeface="Perpetua" panose="02020502060401020303" pitchFamily="18" charset="0"/>
                <a:cs typeface="Times New Roman" panose="02020603050405020304" pitchFamily="18" charset="0"/>
              </a:rPr>
              <a:t>nature </a:t>
            </a:r>
            <a:r>
              <a:rPr lang="en-US" dirty="0" smtClean="0">
                <a:latin typeface="Perpetua" panose="02020502060401020303" pitchFamily="18" charset="0"/>
                <a:cs typeface="Times New Roman" pitchFamily="18" charset="0"/>
              </a:rPr>
              <a:t>(</a:t>
            </a:r>
            <a:r>
              <a:rPr lang="en-US" dirty="0">
                <a:latin typeface="Perpetua" panose="02020502060401020303" pitchFamily="18" charset="0"/>
                <a:cs typeface="Times New Roman" pitchFamily="18" charset="0"/>
              </a:rPr>
              <a:t>like </a:t>
            </a:r>
            <a:r>
              <a:rPr lang="en-US" dirty="0">
                <a:solidFill>
                  <a:srgbClr val="FF0000"/>
                </a:solidFill>
                <a:latin typeface="Perpetua" panose="02020502060401020303" pitchFamily="18" charset="0"/>
                <a:cs typeface="Times New Roman" pitchFamily="18" charset="0"/>
              </a:rPr>
              <a:t>salaries</a:t>
            </a:r>
            <a:r>
              <a:rPr lang="en-US" dirty="0">
                <a:latin typeface="Perpetua" panose="02020502060401020303" pitchFamily="18" charset="0"/>
                <a:cs typeface="Times New Roman" pitchFamily="18" charset="0"/>
              </a:rPr>
              <a:t> of civil </a:t>
            </a:r>
            <a:r>
              <a:rPr lang="en-US" dirty="0" smtClean="0">
                <a:latin typeface="Perpetua" panose="02020502060401020303" pitchFamily="18" charset="0"/>
                <a:cs typeface="Times New Roman" pitchFamily="18" charset="0"/>
              </a:rPr>
              <a:t>servants)</a:t>
            </a:r>
          </a:p>
          <a:p>
            <a:pPr marL="1028700" lvl="1" indent="-514350">
              <a:spcBef>
                <a:spcPts val="1800"/>
              </a:spcBef>
              <a:buFont typeface="Arial" pitchFamily="34" charset="0"/>
              <a:buAutoNum type="alphaUcPeriod"/>
            </a:pPr>
            <a:r>
              <a:rPr lang="en-US" altLang="en-US" b="1" dirty="0" smtClean="0">
                <a:solidFill>
                  <a:srgbClr val="FF0000"/>
                </a:solidFill>
                <a:latin typeface="Perpetua" panose="02020502060401020303" pitchFamily="18" charset="0"/>
                <a:cs typeface="Times New Roman" panose="02020603050405020304" pitchFamily="18" charset="0"/>
              </a:rPr>
              <a:t>Capital</a:t>
            </a:r>
            <a:r>
              <a:rPr lang="en-US" altLang="en-US" b="1" dirty="0" smtClean="0">
                <a:latin typeface="Perpetua" panose="02020502060401020303" pitchFamily="18" charset="0"/>
                <a:cs typeface="Times New Roman" panose="02020603050405020304" pitchFamily="18" charset="0"/>
              </a:rPr>
              <a:t> expenditures: </a:t>
            </a:r>
            <a:r>
              <a:rPr lang="en-US" altLang="en-US" dirty="0" smtClean="0">
                <a:solidFill>
                  <a:srgbClr val="FF0000"/>
                </a:solidFill>
                <a:latin typeface="Perpetua" panose="02020502060401020303" pitchFamily="18" charset="0"/>
                <a:cs typeface="Times New Roman" panose="02020603050405020304" pitchFamily="18" charset="0"/>
              </a:rPr>
              <a:t>Short-term </a:t>
            </a:r>
            <a:r>
              <a:rPr lang="en-US" altLang="en-US" dirty="0">
                <a:solidFill>
                  <a:srgbClr val="FF0000"/>
                </a:solidFill>
                <a:latin typeface="Perpetua" panose="02020502060401020303" pitchFamily="18" charset="0"/>
                <a:cs typeface="Times New Roman" panose="02020603050405020304" pitchFamily="18" charset="0"/>
              </a:rPr>
              <a:t>activities </a:t>
            </a:r>
            <a:r>
              <a:rPr lang="en-US" altLang="en-US" dirty="0">
                <a:latin typeface="Perpetua" panose="02020502060401020303" pitchFamily="18" charset="0"/>
                <a:cs typeface="Times New Roman" panose="02020603050405020304" pitchFamily="18" charset="0"/>
              </a:rPr>
              <a:t>that are project in nature are included in capital budget (e.g. </a:t>
            </a:r>
            <a:r>
              <a:rPr lang="en-US" dirty="0">
                <a:solidFill>
                  <a:srgbClr val="0070C0"/>
                </a:solidFill>
                <a:latin typeface="Perpetua" panose="02020502060401020303" pitchFamily="18" charset="0"/>
                <a:cs typeface="Times New Roman" pitchFamily="18" charset="0"/>
              </a:rPr>
              <a:t>construction of roads, buildings or </a:t>
            </a:r>
            <a:r>
              <a:rPr lang="en-US" dirty="0" smtClean="0">
                <a:solidFill>
                  <a:srgbClr val="0070C0"/>
                </a:solidFill>
                <a:latin typeface="Perpetua" panose="02020502060401020303" pitchFamily="18" charset="0"/>
                <a:cs typeface="Times New Roman" pitchFamily="18" charset="0"/>
              </a:rPr>
              <a:t>other infrastructures</a:t>
            </a:r>
            <a:r>
              <a:rPr lang="en-US" dirty="0">
                <a:solidFill>
                  <a:srgbClr val="0070C0"/>
                </a:solidFill>
                <a:latin typeface="Perpetua" panose="02020502060401020303" pitchFamily="18" charset="0"/>
                <a:cs typeface="Times New Roman" pitchFamily="18" charset="0"/>
              </a:rPr>
              <a:t>)</a:t>
            </a:r>
            <a:endParaRPr lang="en-US" altLang="en-US" dirty="0">
              <a:solidFill>
                <a:srgbClr val="0070C0"/>
              </a:solidFill>
              <a:latin typeface="Perpetua" panose="02020502060401020303" pitchFamily="18" charset="0"/>
              <a:cs typeface="Times New Roman" panose="02020603050405020304" pitchFamily="18" charset="0"/>
            </a:endParaRPr>
          </a:p>
          <a:p>
            <a:pPr marL="1428750" lvl="2" indent="-514350">
              <a:spcBef>
                <a:spcPts val="1800"/>
              </a:spcBef>
              <a:buAutoNum type="alphaUcPeriod"/>
            </a:pPr>
            <a:endParaRPr lang="en-US" altLang="en-US" sz="2800" dirty="0" smtClean="0">
              <a:latin typeface="Perpetua" panose="02020502060401020303" pitchFamily="18" charset="0"/>
              <a:cs typeface="Times New Roman" panose="02020603050405020304" pitchFamily="18" charset="0"/>
            </a:endParaRPr>
          </a:p>
          <a:p>
            <a:pPr marL="0" indent="0">
              <a:spcBef>
                <a:spcPts val="1800"/>
              </a:spcBef>
              <a:buNone/>
            </a:pPr>
            <a:r>
              <a:rPr lang="en-US" altLang="en-US" sz="2800" dirty="0">
                <a:latin typeface="Perpetua" panose="02020502060401020303" pitchFamily="18" charset="0"/>
                <a:cs typeface="Times New Roman" panose="02020603050405020304" pitchFamily="18" charset="0"/>
              </a:rPr>
              <a:t> </a:t>
            </a:r>
            <a:r>
              <a:rPr lang="en-US" altLang="en-US" sz="2800" dirty="0" smtClean="0">
                <a:latin typeface="Perpetua" panose="02020502060401020303" pitchFamily="18" charset="0"/>
                <a:cs typeface="Times New Roman" panose="02020603050405020304" pitchFamily="18" charset="0"/>
              </a:rPr>
              <a:t>  </a:t>
            </a:r>
            <a:endParaRPr lang="en-US" altLang="en-US" sz="2800" dirty="0" smtClean="0">
              <a:latin typeface="Perpetua" panose="02020502060401020303" pitchFamily="18" charset="0"/>
              <a:cs typeface="Arial" panose="020B0604020202020204" pitchFamily="34" charset="0"/>
            </a:endParaRPr>
          </a:p>
          <a:p>
            <a:pPr algn="just" eaLnBrk="1" hangingPunct="1">
              <a:lnSpc>
                <a:spcPct val="80000"/>
              </a:lnSpc>
              <a:spcBef>
                <a:spcPts val="1800"/>
              </a:spcBef>
              <a:buFontTx/>
              <a:buNone/>
            </a:pPr>
            <a:endParaRPr lang="en-US" altLang="en-US" sz="2800" b="1" dirty="0" smtClean="0">
              <a:latin typeface="Perpetua" panose="02020502060401020303"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37</a:t>
            </a:fld>
            <a:endParaRPr lang="fi-FI"/>
          </a:p>
        </p:txBody>
      </p:sp>
      <p:sp>
        <p:nvSpPr>
          <p:cNvPr id="2" name="Date Placeholder 1"/>
          <p:cNvSpPr>
            <a:spLocks noGrp="1"/>
          </p:cNvSpPr>
          <p:nvPr>
            <p:ph type="dt" sz="half" idx="10"/>
          </p:nvPr>
        </p:nvSpPr>
        <p:spPr/>
        <p:txBody>
          <a:bodyPr/>
          <a:lstStyle/>
          <a:p>
            <a:pPr>
              <a:defRPr/>
            </a:pPr>
            <a:fld id="{E81BD9B2-B547-429F-BFC2-231AD2E9E8B7}"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6213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229600" cy="639762"/>
          </a:xfrm>
        </p:spPr>
        <p:txBody>
          <a:bodyPr>
            <a:noAutofit/>
          </a:bodyPr>
          <a:lstStyle/>
          <a:p>
            <a:pPr algn="l"/>
            <a:r>
              <a:rPr lang="en-US" altLang="en-US" sz="3200" b="1" dirty="0" smtClean="0">
                <a:latin typeface="Book Antiqua" panose="02040602050305030304" pitchFamily="18" charset="0"/>
              </a:rPr>
              <a:t>BUDGET </a:t>
            </a:r>
            <a:r>
              <a:rPr lang="en-US" altLang="en-US" sz="3200" b="1" dirty="0" err="1" smtClean="0">
                <a:latin typeface="Book Antiqua" panose="02040602050305030304" pitchFamily="18" charset="0"/>
              </a:rPr>
              <a:t>Cont</a:t>
            </a:r>
            <a:r>
              <a:rPr lang="en-US" altLang="en-US" sz="3200" b="1" dirty="0" smtClean="0">
                <a:latin typeface="Book Antiqua" panose="02040602050305030304" pitchFamily="18" charset="0"/>
              </a:rPr>
              <a:t>…</a:t>
            </a:r>
            <a:endParaRPr lang="en-US" altLang="en-US" sz="3200" dirty="0" smtClean="0"/>
          </a:p>
        </p:txBody>
      </p:sp>
      <p:sp>
        <p:nvSpPr>
          <p:cNvPr id="10243" name="Content Placeholder 2"/>
          <p:cNvSpPr>
            <a:spLocks noGrp="1"/>
          </p:cNvSpPr>
          <p:nvPr>
            <p:ph idx="1"/>
          </p:nvPr>
        </p:nvSpPr>
        <p:spPr>
          <a:xfrm>
            <a:off x="304800" y="762000"/>
            <a:ext cx="8534400" cy="5715000"/>
          </a:xfrm>
        </p:spPr>
        <p:txBody>
          <a:bodyPr>
            <a:normAutofit fontScale="70000" lnSpcReduction="20000"/>
          </a:bodyPr>
          <a:lstStyle/>
          <a:p>
            <a:pPr marL="0" indent="0" eaLnBrk="1" hangingPunct="1">
              <a:lnSpc>
                <a:spcPct val="80000"/>
              </a:lnSpc>
              <a:buNone/>
            </a:pPr>
            <a:r>
              <a:rPr lang="en-US" altLang="en-US" sz="3400" b="1" dirty="0" smtClean="0">
                <a:solidFill>
                  <a:srgbClr val="FF0000"/>
                </a:solidFill>
                <a:latin typeface="Book Antiqua" panose="02040602050305030304" pitchFamily="18" charset="0"/>
              </a:rPr>
              <a:t>            Other types</a:t>
            </a:r>
          </a:p>
          <a:p>
            <a:pPr algn="just" eaLnBrk="1" hangingPunct="1">
              <a:lnSpc>
                <a:spcPct val="150000"/>
              </a:lnSpc>
              <a:buFontTx/>
              <a:buNone/>
            </a:pPr>
            <a:r>
              <a:rPr lang="en-US" altLang="en-US" b="1" dirty="0" smtClean="0">
                <a:latin typeface="Book Antiqua" panose="02040602050305030304" pitchFamily="18" charset="0"/>
              </a:rPr>
              <a:t>	1. </a:t>
            </a:r>
            <a:r>
              <a:rPr lang="en-US" altLang="en-US" b="1" dirty="0" smtClean="0">
                <a:solidFill>
                  <a:srgbClr val="0000FF"/>
                </a:solidFill>
                <a:latin typeface="Book Antiqua" panose="02040602050305030304" pitchFamily="18" charset="0"/>
              </a:rPr>
              <a:t>Line-Item Budgeting: </a:t>
            </a:r>
          </a:p>
          <a:p>
            <a:pPr algn="just" eaLnBrk="1" hangingPunct="1">
              <a:lnSpc>
                <a:spcPct val="150000"/>
              </a:lnSpc>
            </a:pPr>
            <a:r>
              <a:rPr lang="en-US" altLang="en-US" b="1" dirty="0" smtClean="0">
                <a:latin typeface="Book Antiqua" panose="02040602050305030304" pitchFamily="18" charset="0"/>
              </a:rPr>
              <a:t>Fixed amount of money is allocated to a given item &amp; expenditure.</a:t>
            </a:r>
          </a:p>
          <a:p>
            <a:pPr algn="just">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H</a:t>
            </a:r>
            <a:r>
              <a:rPr lang="en-US" altLang="en-US" dirty="0" smtClean="0">
                <a:latin typeface="Times New Roman" panose="02020603050405020304" pitchFamily="18" charset="0"/>
                <a:cs typeface="Times New Roman" panose="02020603050405020304" pitchFamily="18" charset="0"/>
              </a:rPr>
              <a:t>as </a:t>
            </a:r>
            <a:r>
              <a:rPr lang="en-US" altLang="en-US" dirty="0">
                <a:latin typeface="Times New Roman" panose="02020603050405020304" pitchFamily="18" charset="0"/>
                <a:cs typeface="Times New Roman" panose="02020603050405020304" pitchFamily="18" charset="0"/>
              </a:rPr>
              <a:t>a number of advantages: First, it </a:t>
            </a:r>
            <a:r>
              <a:rPr lang="en-US" altLang="en-US" dirty="0">
                <a:solidFill>
                  <a:srgbClr val="FF0000"/>
                </a:solidFill>
                <a:latin typeface="Times New Roman" panose="02020603050405020304" pitchFamily="18" charset="0"/>
                <a:cs typeface="Times New Roman" panose="02020603050405020304" pitchFamily="18" charset="0"/>
              </a:rPr>
              <a:t>promotes control </a:t>
            </a:r>
            <a:r>
              <a:rPr lang="en-US" altLang="en-US" dirty="0">
                <a:latin typeface="Times New Roman" panose="02020603050405020304" pitchFamily="18" charset="0"/>
                <a:cs typeface="Times New Roman" panose="02020603050405020304" pitchFamily="18" charset="0"/>
              </a:rPr>
              <a:t>since the budget is detailed down to particulate expenditure items.</a:t>
            </a:r>
          </a:p>
          <a:p>
            <a:pPr algn="just"/>
            <a:endParaRPr lang="en-US" altLang="en-US" sz="1200"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The use of the budget of one line item for another may </a:t>
            </a:r>
            <a:r>
              <a:rPr lang="en-US" altLang="en-US" dirty="0">
                <a:solidFill>
                  <a:srgbClr val="FF0000"/>
                </a:solidFill>
                <a:latin typeface="Times New Roman" panose="02020603050405020304" pitchFamily="18" charset="0"/>
                <a:cs typeface="Times New Roman" panose="02020603050405020304" pitchFamily="18" charset="0"/>
              </a:rPr>
              <a:t>require</a:t>
            </a:r>
            <a:r>
              <a:rPr lang="en-US" altLang="en-US" dirty="0">
                <a:latin typeface="Times New Roman" panose="02020603050405020304" pitchFamily="18" charset="0"/>
                <a:cs typeface="Times New Roman" panose="02020603050405020304" pitchFamily="18" charset="0"/>
              </a:rPr>
              <a:t> the </a:t>
            </a:r>
            <a:r>
              <a:rPr lang="en-US" altLang="en-US" dirty="0">
                <a:solidFill>
                  <a:srgbClr val="FF0000"/>
                </a:solidFill>
                <a:latin typeface="Times New Roman" panose="02020603050405020304" pitchFamily="18" charset="0"/>
                <a:cs typeface="Times New Roman" panose="02020603050405020304" pitchFamily="18" charset="0"/>
              </a:rPr>
              <a:t>verification</a:t>
            </a:r>
            <a:r>
              <a:rPr lang="en-US" altLang="en-US" dirty="0">
                <a:latin typeface="Times New Roman" panose="02020603050405020304" pitchFamily="18" charset="0"/>
                <a:cs typeface="Times New Roman" panose="02020603050405020304" pitchFamily="18" charset="0"/>
              </a:rPr>
              <a:t> of both the finance and health office</a:t>
            </a:r>
            <a:r>
              <a:rPr lang="en-US" altLang="en-US" dirty="0" smtClean="0">
                <a:latin typeface="Times New Roman" panose="02020603050405020304" pitchFamily="18" charset="0"/>
                <a:cs typeface="Times New Roman" panose="02020603050405020304" pitchFamily="18" charset="0"/>
              </a:rPr>
              <a:t>.</a:t>
            </a:r>
            <a:endParaRPr lang="en-US" altLang="en-US" b="1" dirty="0" smtClean="0">
              <a:latin typeface="Book Antiqua" panose="02040602050305030304" pitchFamily="18" charset="0"/>
            </a:endParaRPr>
          </a:p>
          <a:p>
            <a:pPr algn="just" eaLnBrk="1" hangingPunct="1">
              <a:lnSpc>
                <a:spcPct val="150000"/>
              </a:lnSpc>
              <a:buFontTx/>
              <a:buNone/>
            </a:pPr>
            <a:r>
              <a:rPr lang="en-US" altLang="en-US" b="1" dirty="0" smtClean="0">
                <a:latin typeface="Book Antiqua" panose="02040602050305030304" pitchFamily="18" charset="0"/>
              </a:rPr>
              <a:t>	2. </a:t>
            </a:r>
            <a:r>
              <a:rPr lang="en-US" altLang="en-US" b="1" dirty="0" smtClean="0">
                <a:solidFill>
                  <a:srgbClr val="0000FF"/>
                </a:solidFill>
                <a:latin typeface="Book Antiqua" panose="02040602050305030304" pitchFamily="18" charset="0"/>
              </a:rPr>
              <a:t>Program Budgeting</a:t>
            </a:r>
            <a:r>
              <a:rPr lang="en-US" altLang="en-US" b="1" dirty="0" smtClean="0">
                <a:latin typeface="Book Antiqua" panose="02040602050305030304" pitchFamily="18" charset="0"/>
              </a:rPr>
              <a:t>.</a:t>
            </a:r>
          </a:p>
          <a:p>
            <a:pPr algn="just" eaLnBrk="1" hangingPunct="1">
              <a:lnSpc>
                <a:spcPct val="150000"/>
              </a:lnSpc>
            </a:pPr>
            <a:r>
              <a:rPr lang="en-US" altLang="en-US" b="1" dirty="0" smtClean="0">
                <a:latin typeface="Book Antiqua" panose="02040602050305030304" pitchFamily="18" charset="0"/>
              </a:rPr>
              <a:t>Budget is allocated for the program/project rather than for specific items.</a:t>
            </a:r>
          </a:p>
          <a:p>
            <a:pPr algn="just">
              <a:lnSpc>
                <a:spcPct val="150000"/>
              </a:lnSpc>
            </a:pPr>
            <a:r>
              <a:rPr lang="en-US" altLang="en-US" dirty="0">
                <a:latin typeface="Times New Roman" panose="02020603050405020304" pitchFamily="18" charset="0"/>
                <a:cs typeface="Times New Roman" panose="02020603050405020304" pitchFamily="18" charset="0"/>
              </a:rPr>
              <a:t>used by large </a:t>
            </a:r>
            <a:r>
              <a:rPr lang="en-US" altLang="en-US" dirty="0" smtClean="0">
                <a:latin typeface="Times New Roman" panose="02020603050405020304" pitchFamily="18" charset="0"/>
                <a:cs typeface="Times New Roman" panose="02020603050405020304" pitchFamily="18" charset="0"/>
              </a:rPr>
              <a:t>organizations</a:t>
            </a:r>
          </a:p>
          <a:p>
            <a:r>
              <a:rPr lang="en-US" altLang="en-US" dirty="0">
                <a:latin typeface="Times New Roman" panose="02020603050405020304" pitchFamily="18" charset="0"/>
                <a:cs typeface="Times New Roman" panose="02020603050405020304" pitchFamily="18" charset="0"/>
              </a:rPr>
              <a:t>flexible decisions</a:t>
            </a:r>
          </a:p>
          <a:p>
            <a:r>
              <a:rPr lang="en-US" altLang="en-US" dirty="0">
                <a:latin typeface="Times New Roman" panose="02020603050405020304" pitchFamily="18" charset="0"/>
                <a:cs typeface="Times New Roman" panose="02020603050405020304" pitchFamily="18" charset="0"/>
              </a:rPr>
              <a:t> usually obtained from </a:t>
            </a:r>
            <a:r>
              <a:rPr lang="en-US" altLang="en-US" dirty="0">
                <a:solidFill>
                  <a:srgbClr val="FF0000"/>
                </a:solidFill>
                <a:latin typeface="Times New Roman" panose="02020603050405020304" pitchFamily="18" charset="0"/>
                <a:cs typeface="Times New Roman" panose="02020603050405020304" pitchFamily="18" charset="0"/>
              </a:rPr>
              <a:t>aids</a:t>
            </a:r>
            <a:r>
              <a:rPr lang="en-US" altLang="en-US" dirty="0">
                <a:latin typeface="Times New Roman" panose="02020603050405020304" pitchFamily="18" charset="0"/>
                <a:cs typeface="Times New Roman" panose="02020603050405020304" pitchFamily="18" charset="0"/>
              </a:rPr>
              <a:t> and </a:t>
            </a:r>
            <a:r>
              <a:rPr lang="en-US" altLang="en-US" dirty="0" smtClean="0">
                <a:solidFill>
                  <a:srgbClr val="FF0000"/>
                </a:solidFill>
                <a:latin typeface="Times New Roman" panose="02020603050405020304" pitchFamily="18" charset="0"/>
                <a:cs typeface="Times New Roman" panose="02020603050405020304" pitchFamily="18" charset="0"/>
              </a:rPr>
              <a:t>funds</a:t>
            </a:r>
            <a:endParaRPr lang="en-US" altLang="en-US"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pPr>
            <a:endParaRPr lang="en-US" altLang="en-US" b="1" dirty="0" smtClean="0">
              <a:latin typeface="Book Antiqua" panose="02040602050305030304" pitchFamily="18" charset="0"/>
            </a:endParaRPr>
          </a:p>
          <a:p>
            <a:endParaRPr lang="en-US" altLang="en-US" dirty="0" smtClean="0"/>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38</a:t>
            </a:fld>
            <a:endParaRPr lang="fi-FI"/>
          </a:p>
        </p:txBody>
      </p:sp>
      <p:sp>
        <p:nvSpPr>
          <p:cNvPr id="2" name="Date Placeholder 1"/>
          <p:cNvSpPr>
            <a:spLocks noGrp="1"/>
          </p:cNvSpPr>
          <p:nvPr>
            <p:ph type="dt" sz="half" idx="10"/>
          </p:nvPr>
        </p:nvSpPr>
        <p:spPr/>
        <p:txBody>
          <a:bodyPr/>
          <a:lstStyle/>
          <a:p>
            <a:pPr>
              <a:defRPr/>
            </a:pPr>
            <a:fld id="{7FB6E409-2B03-4ACA-99D5-F8BB8C3B8E5B}"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624174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marL="463550" indent="-463550" algn="l" eaLnBrk="1" hangingPunct="1">
              <a:lnSpc>
                <a:spcPct val="90000"/>
              </a:lnSpc>
            </a:pPr>
            <a:r>
              <a:rPr lang="en-GB" altLang="en-US" sz="3200" b="1" dirty="0" smtClean="0">
                <a:solidFill>
                  <a:srgbClr val="FF0000"/>
                </a:solidFill>
                <a:latin typeface="Book Antiqua" panose="02040602050305030304" pitchFamily="18" charset="0"/>
              </a:rPr>
              <a:t>Line-item budgeting in Ethiopia</a:t>
            </a:r>
          </a:p>
        </p:txBody>
      </p:sp>
      <p:sp>
        <p:nvSpPr>
          <p:cNvPr id="22531" name="Rectangle 3"/>
          <p:cNvSpPr>
            <a:spLocks noGrp="1" noChangeArrowheads="1"/>
          </p:cNvSpPr>
          <p:nvPr>
            <p:ph type="body" idx="1"/>
          </p:nvPr>
        </p:nvSpPr>
        <p:spPr>
          <a:xfrm>
            <a:off x="304800" y="1143000"/>
            <a:ext cx="8382000" cy="5562600"/>
          </a:xfrm>
        </p:spPr>
        <p:txBody>
          <a:bodyPr>
            <a:normAutofit/>
          </a:bodyPr>
          <a:lstStyle/>
          <a:p>
            <a:pPr marL="463550" indent="-463550" algn="just" eaLnBrk="1" hangingPunct="1">
              <a:lnSpc>
                <a:spcPct val="90000"/>
              </a:lnSpc>
              <a:buFontTx/>
              <a:buBlip>
                <a:blip r:embed="rId2"/>
              </a:buBlip>
            </a:pPr>
            <a:r>
              <a:rPr lang="en-GB" altLang="en-US" dirty="0" smtClean="0">
                <a:latin typeface="Perpetua" panose="02020502060401020303" pitchFamily="18" charset="0"/>
              </a:rPr>
              <a:t>The Ethiopian government prepares its revenue and expenditure budgets using Line item budgeting. </a:t>
            </a:r>
          </a:p>
          <a:p>
            <a:pPr marL="0" indent="0" algn="just" eaLnBrk="1" hangingPunct="1">
              <a:lnSpc>
                <a:spcPct val="90000"/>
              </a:lnSpc>
              <a:buNone/>
            </a:pPr>
            <a:endParaRPr lang="en-GB" altLang="en-US" sz="1400" dirty="0" smtClean="0">
              <a:latin typeface="Perpetua" panose="02020502060401020303" pitchFamily="18" charset="0"/>
            </a:endParaRPr>
          </a:p>
          <a:p>
            <a:pPr marL="463550" indent="-463550" algn="just" eaLnBrk="1" hangingPunct="1">
              <a:lnSpc>
                <a:spcPct val="90000"/>
              </a:lnSpc>
              <a:buFontTx/>
              <a:buBlip>
                <a:blip r:embed="rId2"/>
              </a:buBlip>
            </a:pPr>
            <a:r>
              <a:rPr lang="en-GB" altLang="en-US" i="1" dirty="0" smtClean="0">
                <a:solidFill>
                  <a:srgbClr val="0000FF"/>
                </a:solidFill>
                <a:latin typeface="Perpetua" panose="02020502060401020303" pitchFamily="18" charset="0"/>
              </a:rPr>
              <a:t>In line-item budgeting a fixed amount of money is allocated to a given item.</a:t>
            </a:r>
            <a:r>
              <a:rPr lang="en-GB" altLang="en-US" dirty="0" smtClean="0">
                <a:solidFill>
                  <a:srgbClr val="0000FF"/>
                </a:solidFill>
                <a:latin typeface="Perpetua" panose="02020502060401020303" pitchFamily="18" charset="0"/>
              </a:rPr>
              <a:t> </a:t>
            </a:r>
          </a:p>
          <a:p>
            <a:pPr marL="0" indent="0" algn="just" eaLnBrk="1" hangingPunct="1">
              <a:lnSpc>
                <a:spcPct val="90000"/>
              </a:lnSpc>
              <a:buNone/>
            </a:pPr>
            <a:endParaRPr lang="en-GB" altLang="en-US" sz="1200" dirty="0" smtClean="0">
              <a:solidFill>
                <a:srgbClr val="0000FF"/>
              </a:solidFill>
              <a:latin typeface="Perpetua" panose="02020502060401020303" pitchFamily="18" charset="0"/>
            </a:endParaRPr>
          </a:p>
          <a:p>
            <a:pPr marL="463550" indent="-463550" algn="just" eaLnBrk="1" hangingPunct="1">
              <a:lnSpc>
                <a:spcPct val="90000"/>
              </a:lnSpc>
              <a:buFontTx/>
              <a:buBlip>
                <a:blip r:embed="rId2"/>
              </a:buBlip>
            </a:pPr>
            <a:r>
              <a:rPr lang="en-GB" altLang="en-US" dirty="0" smtClean="0">
                <a:latin typeface="Perpetua" panose="02020502060401020303" pitchFamily="18" charset="0"/>
              </a:rPr>
              <a:t>Expenditures </a:t>
            </a:r>
            <a:r>
              <a:rPr lang="en-GB" altLang="en-US" dirty="0" smtClean="0">
                <a:solidFill>
                  <a:srgbClr val="00B050"/>
                </a:solidFill>
                <a:latin typeface="Perpetua" panose="02020502060401020303" pitchFamily="18" charset="0"/>
              </a:rPr>
              <a:t>above the allocation</a:t>
            </a:r>
            <a:r>
              <a:rPr lang="en-GB" altLang="en-US" dirty="0" smtClean="0">
                <a:latin typeface="Perpetua" panose="02020502060401020303" pitchFamily="18" charset="0"/>
              </a:rPr>
              <a:t> or </a:t>
            </a:r>
            <a:r>
              <a:rPr lang="en-GB" altLang="en-US" dirty="0" smtClean="0">
                <a:solidFill>
                  <a:srgbClr val="00B050"/>
                </a:solidFill>
                <a:latin typeface="Perpetua" panose="02020502060401020303" pitchFamily="18" charset="0"/>
              </a:rPr>
              <a:t>transfer of allocation</a:t>
            </a:r>
            <a:r>
              <a:rPr lang="en-GB" altLang="en-US" dirty="0" smtClean="0">
                <a:latin typeface="Perpetua" panose="02020502060401020303" pitchFamily="18" charset="0"/>
              </a:rPr>
              <a:t>, whole or in part, from item to another is impossible without prior request and authorization from government. </a:t>
            </a:r>
          </a:p>
          <a:p>
            <a:pPr marL="463550" indent="-463550" algn="just" eaLnBrk="1" hangingPunct="1">
              <a:lnSpc>
                <a:spcPct val="90000"/>
              </a:lnSpc>
              <a:buFontTx/>
              <a:buNone/>
            </a:pPr>
            <a:endParaRPr lang="en-US" altLang="en-US" dirty="0" smtClean="0">
              <a:latin typeface="Perpetua" panose="02020502060401020303" pitchFamily="18" charset="0"/>
            </a:endParaRPr>
          </a:p>
          <a:p>
            <a:pPr marL="463550" indent="-463550" eaLnBrk="1" hangingPunct="1">
              <a:lnSpc>
                <a:spcPct val="90000"/>
              </a:lnSpc>
              <a:buFontTx/>
              <a:buNone/>
            </a:pPr>
            <a:endParaRPr lang="en-US" altLang="en-US" dirty="0" smtClean="0">
              <a:latin typeface="Perpetua" panose="02020502060401020303"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39</a:t>
            </a:fld>
            <a:endParaRPr lang="fi-FI"/>
          </a:p>
        </p:txBody>
      </p:sp>
      <p:sp>
        <p:nvSpPr>
          <p:cNvPr id="2" name="Date Placeholder 1"/>
          <p:cNvSpPr>
            <a:spLocks noGrp="1"/>
          </p:cNvSpPr>
          <p:nvPr>
            <p:ph type="dt" sz="half" idx="10"/>
          </p:nvPr>
        </p:nvSpPr>
        <p:spPr/>
        <p:txBody>
          <a:bodyPr/>
          <a:lstStyle/>
          <a:p>
            <a:pPr>
              <a:defRPr/>
            </a:pPr>
            <a:fld id="{47EFA8E7-A9E4-4F52-8D1C-32BB6734A3B1}"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642502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00FF"/>
                </a:solidFill>
                <a:latin typeface="High Tower Text" panose="02040502050506030303" pitchFamily="18" charset="0"/>
                <a:cs typeface="Arial" pitchFamily="34" charset="0"/>
              </a:rPr>
              <a:t>Human Resource Management</a:t>
            </a:r>
            <a:endParaRPr lang="en-US" sz="3200" dirty="0">
              <a:latin typeface="High Tower Text" panose="02040502050506030303"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nSpc>
                <a:spcPct val="150000"/>
              </a:lnSpc>
              <a:buNone/>
            </a:pPr>
            <a:r>
              <a:rPr lang="en-US" sz="2800" b="1" dirty="0" smtClean="0">
                <a:solidFill>
                  <a:schemeClr val="tx1">
                    <a:lumMod val="85000"/>
                    <a:lumOff val="15000"/>
                  </a:schemeClr>
                </a:solidFill>
                <a:latin typeface="High Tower Text" panose="02040502050506030303" pitchFamily="18" charset="0"/>
                <a:cs typeface="Arial" pitchFamily="34" charset="0"/>
              </a:rPr>
              <a:t>           Session objectives</a:t>
            </a:r>
            <a:endParaRPr lang="en-US" sz="2800" dirty="0" smtClean="0">
              <a:solidFill>
                <a:schemeClr val="tx1">
                  <a:lumMod val="85000"/>
                  <a:lumOff val="15000"/>
                </a:schemeClr>
              </a:solidFill>
              <a:latin typeface="High Tower Text" panose="02040502050506030303" pitchFamily="18" charset="0"/>
              <a:cs typeface="Arial" pitchFamily="34" charset="0"/>
            </a:endParaRPr>
          </a:p>
          <a:p>
            <a:pPr>
              <a:lnSpc>
                <a:spcPct val="150000"/>
              </a:lnSpc>
              <a:buFont typeface="Wingdings" panose="05000000000000000000" pitchFamily="2" charset="2"/>
              <a:buChar char="Ø"/>
            </a:pPr>
            <a:r>
              <a:rPr lang="en-US" sz="2800" dirty="0" smtClean="0">
                <a:solidFill>
                  <a:schemeClr val="tx1">
                    <a:lumMod val="85000"/>
                    <a:lumOff val="15000"/>
                  </a:schemeClr>
                </a:solidFill>
                <a:latin typeface="High Tower Text" panose="02040502050506030303" pitchFamily="18" charset="0"/>
                <a:cs typeface="Arial" pitchFamily="34" charset="0"/>
              </a:rPr>
              <a:t>Define </a:t>
            </a:r>
            <a:r>
              <a:rPr lang="en-US" sz="2800" dirty="0">
                <a:solidFill>
                  <a:schemeClr val="tx1">
                    <a:lumMod val="85000"/>
                    <a:lumOff val="15000"/>
                  </a:schemeClr>
                </a:solidFill>
                <a:latin typeface="High Tower Text" panose="02040502050506030303" pitchFamily="18" charset="0"/>
                <a:cs typeface="Arial" pitchFamily="34" charset="0"/>
              </a:rPr>
              <a:t>human resource </a:t>
            </a:r>
            <a:r>
              <a:rPr lang="en-US" sz="2800" dirty="0" smtClean="0">
                <a:solidFill>
                  <a:schemeClr val="tx1">
                    <a:lumMod val="85000"/>
                    <a:lumOff val="15000"/>
                  </a:schemeClr>
                </a:solidFill>
                <a:latin typeface="High Tower Text" panose="02040502050506030303" pitchFamily="18" charset="0"/>
                <a:cs typeface="Arial" pitchFamily="34" charset="0"/>
              </a:rPr>
              <a:t>management</a:t>
            </a:r>
          </a:p>
          <a:p>
            <a:pPr>
              <a:lnSpc>
                <a:spcPct val="150000"/>
              </a:lnSpc>
              <a:buFont typeface="Wingdings" panose="05000000000000000000" pitchFamily="2" charset="2"/>
              <a:buChar char="Ø"/>
            </a:pPr>
            <a:r>
              <a:rPr lang="en-US" sz="2800" dirty="0" smtClean="0">
                <a:solidFill>
                  <a:schemeClr val="tx1">
                    <a:lumMod val="85000"/>
                    <a:lumOff val="15000"/>
                  </a:schemeClr>
                </a:solidFill>
                <a:latin typeface="High Tower Text" panose="02040502050506030303" pitchFamily="18" charset="0"/>
                <a:cs typeface="Arial" pitchFamily="34" charset="0"/>
              </a:rPr>
              <a:t>Identify </a:t>
            </a:r>
            <a:r>
              <a:rPr lang="en-US" sz="2800" dirty="0">
                <a:solidFill>
                  <a:schemeClr val="tx1">
                    <a:lumMod val="85000"/>
                    <a:lumOff val="15000"/>
                  </a:schemeClr>
                </a:solidFill>
                <a:latin typeface="High Tower Text" panose="02040502050506030303" pitchFamily="18" charset="0"/>
                <a:cs typeface="Arial" pitchFamily="34" charset="0"/>
              </a:rPr>
              <a:t>components of </a:t>
            </a:r>
            <a:r>
              <a:rPr lang="en-US" sz="2800" dirty="0" smtClean="0">
                <a:solidFill>
                  <a:schemeClr val="tx1">
                    <a:lumMod val="85000"/>
                    <a:lumOff val="15000"/>
                  </a:schemeClr>
                </a:solidFill>
                <a:latin typeface="High Tower Text" panose="02040502050506030303" pitchFamily="18" charset="0"/>
                <a:cs typeface="Arial" pitchFamily="34" charset="0"/>
              </a:rPr>
              <a:t>HRM  activities/functions</a:t>
            </a:r>
          </a:p>
          <a:p>
            <a:pPr>
              <a:lnSpc>
                <a:spcPct val="150000"/>
              </a:lnSpc>
              <a:buFont typeface="Wingdings" panose="05000000000000000000" pitchFamily="2" charset="2"/>
              <a:buChar char="Ø"/>
            </a:pPr>
            <a:r>
              <a:rPr lang="en-US" sz="2800" dirty="0">
                <a:solidFill>
                  <a:schemeClr val="tx1">
                    <a:lumMod val="85000"/>
                    <a:lumOff val="15000"/>
                  </a:schemeClr>
                </a:solidFill>
                <a:latin typeface="High Tower Text" panose="02040502050506030303" pitchFamily="18" charset="0"/>
                <a:cs typeface="Arial" pitchFamily="34" charset="0"/>
              </a:rPr>
              <a:t> </a:t>
            </a:r>
            <a:r>
              <a:rPr lang="en-US" sz="2800" dirty="0" smtClean="0">
                <a:solidFill>
                  <a:schemeClr val="tx1">
                    <a:lumMod val="85000"/>
                    <a:lumOff val="15000"/>
                  </a:schemeClr>
                </a:solidFill>
                <a:latin typeface="High Tower Text" panose="02040502050506030303" pitchFamily="18" charset="0"/>
                <a:cs typeface="Arial" pitchFamily="34" charset="0"/>
              </a:rPr>
              <a:t>Describe </a:t>
            </a:r>
            <a:r>
              <a:rPr lang="en-US" sz="2800" dirty="0">
                <a:solidFill>
                  <a:schemeClr val="tx1">
                    <a:lumMod val="85000"/>
                    <a:lumOff val="15000"/>
                  </a:schemeClr>
                </a:solidFill>
                <a:latin typeface="High Tower Text" panose="02040502050506030303" pitchFamily="18" charset="0"/>
                <a:cs typeface="Arial" pitchFamily="34" charset="0"/>
              </a:rPr>
              <a:t>different stages of disciplinary </a:t>
            </a:r>
            <a:r>
              <a:rPr lang="en-US" sz="2800" dirty="0" smtClean="0">
                <a:solidFill>
                  <a:schemeClr val="tx1">
                    <a:lumMod val="85000"/>
                    <a:lumOff val="15000"/>
                  </a:schemeClr>
                </a:solidFill>
                <a:latin typeface="High Tower Text" panose="02040502050506030303" pitchFamily="18" charset="0"/>
                <a:cs typeface="Arial" pitchFamily="34" charset="0"/>
              </a:rPr>
              <a:t>actions</a:t>
            </a:r>
          </a:p>
          <a:p>
            <a:pPr>
              <a:lnSpc>
                <a:spcPct val="150000"/>
              </a:lnSpc>
              <a:buFont typeface="Wingdings" panose="05000000000000000000" pitchFamily="2" charset="2"/>
              <a:buChar char="Ø"/>
            </a:pPr>
            <a:r>
              <a:rPr lang="en-US" sz="2800" dirty="0" smtClean="0">
                <a:solidFill>
                  <a:schemeClr val="tx1">
                    <a:lumMod val="85000"/>
                    <a:lumOff val="15000"/>
                  </a:schemeClr>
                </a:solidFill>
                <a:latin typeface="High Tower Text" panose="02040502050506030303" pitchFamily="18" charset="0"/>
                <a:cs typeface="Arial" pitchFamily="34" charset="0"/>
              </a:rPr>
              <a:t>Discuss </a:t>
            </a:r>
            <a:r>
              <a:rPr lang="en-US" sz="2800" dirty="0">
                <a:solidFill>
                  <a:schemeClr val="tx1">
                    <a:lumMod val="85000"/>
                    <a:lumOff val="15000"/>
                  </a:schemeClr>
                </a:solidFill>
                <a:latin typeface="High Tower Text" panose="02040502050506030303" pitchFamily="18" charset="0"/>
                <a:cs typeface="Arial" pitchFamily="34" charset="0"/>
              </a:rPr>
              <a:t>on performance appraisal types</a:t>
            </a:r>
            <a:br>
              <a:rPr lang="en-US" sz="2800" dirty="0">
                <a:solidFill>
                  <a:schemeClr val="tx1">
                    <a:lumMod val="85000"/>
                    <a:lumOff val="15000"/>
                  </a:schemeClr>
                </a:solidFill>
                <a:latin typeface="High Tower Text" panose="02040502050506030303" pitchFamily="18" charset="0"/>
                <a:cs typeface="Arial" pitchFamily="34" charset="0"/>
              </a:rPr>
            </a:br>
            <a:endParaRPr lang="en-US" sz="2800" dirty="0">
              <a:latin typeface="High Tower Text" panose="02040502050506030303"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4</a:t>
            </a:fld>
            <a:endParaRPr lang="fi-FI"/>
          </a:p>
        </p:txBody>
      </p:sp>
      <p:sp>
        <p:nvSpPr>
          <p:cNvPr id="4" name="Date Placeholder 3"/>
          <p:cNvSpPr>
            <a:spLocks noGrp="1"/>
          </p:cNvSpPr>
          <p:nvPr>
            <p:ph type="dt" sz="half" idx="10"/>
          </p:nvPr>
        </p:nvSpPr>
        <p:spPr/>
        <p:txBody>
          <a:bodyPr/>
          <a:lstStyle/>
          <a:p>
            <a:pPr>
              <a:defRPr/>
            </a:pPr>
            <a:fld id="{D48771AF-ACAC-42A3-8F25-82663D2F4C5C}"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54485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563562"/>
          </a:xfrm>
        </p:spPr>
        <p:txBody>
          <a:bodyPr>
            <a:normAutofit fontScale="90000"/>
          </a:bodyPr>
          <a:lstStyle/>
          <a:p>
            <a:r>
              <a:rPr lang="en-US" altLang="en-US" sz="3600" b="1" dirty="0" smtClean="0">
                <a:latin typeface="High Tower Text" panose="02040502050506030303" pitchFamily="18" charset="0"/>
              </a:rPr>
              <a:t>Budgeting Techniques</a:t>
            </a:r>
          </a:p>
        </p:txBody>
      </p:sp>
      <p:sp>
        <p:nvSpPr>
          <p:cNvPr id="16387" name="Content Placeholder 2"/>
          <p:cNvSpPr>
            <a:spLocks noGrp="1"/>
          </p:cNvSpPr>
          <p:nvPr>
            <p:ph idx="1"/>
          </p:nvPr>
        </p:nvSpPr>
        <p:spPr>
          <a:xfrm>
            <a:off x="457200" y="990600"/>
            <a:ext cx="8229600" cy="5410200"/>
          </a:xfrm>
        </p:spPr>
        <p:txBody>
          <a:bodyPr>
            <a:normAutofit fontScale="92500"/>
          </a:bodyPr>
          <a:lstStyle/>
          <a:p>
            <a:pPr>
              <a:buFontTx/>
              <a:buNone/>
            </a:pPr>
            <a:r>
              <a:rPr lang="en-US" altLang="en-US" smtClean="0"/>
              <a:t>1. </a:t>
            </a:r>
            <a:r>
              <a:rPr lang="en-US" altLang="en-US" b="1" smtClean="0"/>
              <a:t>Incremental budgeting</a:t>
            </a:r>
          </a:p>
          <a:p>
            <a:pPr>
              <a:lnSpc>
                <a:spcPct val="150000"/>
              </a:lnSpc>
            </a:pPr>
            <a:r>
              <a:rPr lang="en-US" altLang="en-US" smtClean="0"/>
              <a:t>This approach </a:t>
            </a:r>
            <a:r>
              <a:rPr lang="en-US" altLang="en-US" smtClean="0">
                <a:solidFill>
                  <a:srgbClr val="0000FF"/>
                </a:solidFill>
              </a:rPr>
              <a:t>bases</a:t>
            </a:r>
            <a:r>
              <a:rPr lang="en-US" altLang="en-US" smtClean="0"/>
              <a:t> </a:t>
            </a:r>
            <a:r>
              <a:rPr lang="en-US" altLang="en-US" smtClean="0">
                <a:solidFill>
                  <a:srgbClr val="0000FF"/>
                </a:solidFill>
              </a:rPr>
              <a:t>any year’s budget on the previous year’s actual</a:t>
            </a:r>
            <a:r>
              <a:rPr lang="en-US" altLang="en-US" smtClean="0"/>
              <a:t>, or budgeted, figures with an allowance for inflation and known changes in activity levels</a:t>
            </a:r>
          </a:p>
          <a:p>
            <a:pPr>
              <a:lnSpc>
                <a:spcPct val="150000"/>
              </a:lnSpc>
            </a:pPr>
            <a:r>
              <a:rPr lang="en-US" altLang="en-US" smtClean="0"/>
              <a:t>Most useful for organisations where activity and resource levels </a:t>
            </a:r>
            <a:r>
              <a:rPr lang="en-US" altLang="en-US" smtClean="0">
                <a:solidFill>
                  <a:srgbClr val="0000FF"/>
                </a:solidFill>
              </a:rPr>
              <a:t>change little from year to year</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40</a:t>
            </a:fld>
            <a:endParaRPr lang="fi-FI"/>
          </a:p>
        </p:txBody>
      </p:sp>
      <p:sp>
        <p:nvSpPr>
          <p:cNvPr id="2" name="Date Placeholder 1"/>
          <p:cNvSpPr>
            <a:spLocks noGrp="1"/>
          </p:cNvSpPr>
          <p:nvPr>
            <p:ph type="dt" sz="half" idx="10"/>
          </p:nvPr>
        </p:nvSpPr>
        <p:spPr/>
        <p:txBody>
          <a:bodyPr/>
          <a:lstStyle/>
          <a:p>
            <a:pPr>
              <a:defRPr/>
            </a:pPr>
            <a:fld id="{55A7A666-E21C-4918-9F77-E12D1C18F92E}"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9701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normAutofit fontScale="90000"/>
          </a:bodyPr>
          <a:lstStyle/>
          <a:p>
            <a:r>
              <a:rPr lang="en-US" altLang="en-US" b="1" smtClean="0"/>
              <a:t>Budgeting Techniques</a:t>
            </a:r>
            <a:endParaRPr lang="en-US" altLang="en-US" smtClean="0"/>
          </a:p>
        </p:txBody>
      </p:sp>
      <p:sp>
        <p:nvSpPr>
          <p:cNvPr id="17411" name="Content Placeholder 2"/>
          <p:cNvSpPr>
            <a:spLocks noGrp="1"/>
          </p:cNvSpPr>
          <p:nvPr>
            <p:ph idx="1"/>
          </p:nvPr>
        </p:nvSpPr>
        <p:spPr>
          <a:xfrm>
            <a:off x="457200" y="1219200"/>
            <a:ext cx="8229600" cy="5257800"/>
          </a:xfrm>
        </p:spPr>
        <p:txBody>
          <a:bodyPr>
            <a:normAutofit lnSpcReduction="10000"/>
          </a:bodyPr>
          <a:lstStyle/>
          <a:p>
            <a:pPr>
              <a:lnSpc>
                <a:spcPct val="150000"/>
              </a:lnSpc>
              <a:buFontTx/>
              <a:buNone/>
            </a:pPr>
            <a:r>
              <a:rPr lang="en-US" altLang="en-US" b="1" dirty="0" smtClean="0"/>
              <a:t>2. Zero-based budgeting</a:t>
            </a:r>
          </a:p>
          <a:p>
            <a:pPr>
              <a:lnSpc>
                <a:spcPct val="150000"/>
              </a:lnSpc>
            </a:pPr>
            <a:r>
              <a:rPr lang="en-US" altLang="en-US" dirty="0" smtClean="0"/>
              <a:t>Start with a </a:t>
            </a:r>
            <a:r>
              <a:rPr lang="en-US" altLang="en-US" dirty="0" smtClean="0">
                <a:solidFill>
                  <a:srgbClr val="FF0000"/>
                </a:solidFill>
              </a:rPr>
              <a:t>clean sheet </a:t>
            </a:r>
            <a:r>
              <a:rPr lang="en-US" altLang="en-US" dirty="0" smtClean="0"/>
              <a:t>– a zero base.</a:t>
            </a:r>
          </a:p>
          <a:p>
            <a:pPr>
              <a:lnSpc>
                <a:spcPct val="150000"/>
              </a:lnSpc>
            </a:pPr>
            <a:r>
              <a:rPr lang="en-US" altLang="en-US" dirty="0" smtClean="0"/>
              <a:t>Zero-base budgeting (ZBB) ignores previous experience and starts with </a:t>
            </a:r>
            <a:r>
              <a:rPr lang="en-US" altLang="en-US" dirty="0" smtClean="0">
                <a:solidFill>
                  <a:srgbClr val="FF0000"/>
                </a:solidFill>
              </a:rPr>
              <a:t>next year’s targets and activities</a:t>
            </a:r>
          </a:p>
          <a:p>
            <a:pPr>
              <a:lnSpc>
                <a:spcPct val="150000"/>
              </a:lnSpc>
            </a:pPr>
            <a:r>
              <a:rPr lang="en-US" altLang="en-US" dirty="0" smtClean="0"/>
              <a:t>May suit organizations going through a period of </a:t>
            </a:r>
            <a:r>
              <a:rPr lang="en-US" altLang="en-US" dirty="0" smtClean="0">
                <a:solidFill>
                  <a:srgbClr val="0000FF"/>
                </a:solidFill>
              </a:rPr>
              <a:t>rapid change</a:t>
            </a:r>
            <a:endParaRPr lang="en-US" altLang="en-US" b="1" dirty="0" smtClean="0">
              <a:solidFill>
                <a:srgbClr val="0000FF"/>
              </a:solidFill>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41</a:t>
            </a:fld>
            <a:endParaRPr lang="fi-FI"/>
          </a:p>
        </p:txBody>
      </p:sp>
      <p:sp>
        <p:nvSpPr>
          <p:cNvPr id="2" name="Date Placeholder 1"/>
          <p:cNvSpPr>
            <a:spLocks noGrp="1"/>
          </p:cNvSpPr>
          <p:nvPr>
            <p:ph type="dt" sz="half" idx="10"/>
          </p:nvPr>
        </p:nvSpPr>
        <p:spPr/>
        <p:txBody>
          <a:bodyPr/>
          <a:lstStyle/>
          <a:p>
            <a:pPr>
              <a:defRPr/>
            </a:pPr>
            <a:fld id="{914498C0-3197-4F8A-8310-AD44FC0E663B}"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5287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normAutofit/>
          </a:bodyPr>
          <a:lstStyle/>
          <a:p>
            <a:pPr eaLnBrk="1" hangingPunct="1"/>
            <a:r>
              <a:rPr lang="en-US" altLang="en-US" sz="3200" b="1" dirty="0" smtClean="0">
                <a:latin typeface="Perpetua" panose="02020502060401020303" pitchFamily="18" charset="0"/>
              </a:rPr>
              <a:t>BUDGET…</a:t>
            </a:r>
          </a:p>
        </p:txBody>
      </p:sp>
      <p:sp>
        <p:nvSpPr>
          <p:cNvPr id="18435" name="Rectangle 3"/>
          <p:cNvSpPr>
            <a:spLocks noGrp="1" noChangeArrowheads="1"/>
          </p:cNvSpPr>
          <p:nvPr>
            <p:ph type="body" idx="1"/>
          </p:nvPr>
        </p:nvSpPr>
        <p:spPr>
          <a:xfrm>
            <a:off x="457200" y="1143000"/>
            <a:ext cx="8229600" cy="5257800"/>
          </a:xfrm>
        </p:spPr>
        <p:txBody>
          <a:bodyPr/>
          <a:lstStyle/>
          <a:p>
            <a:pPr algn="just" eaLnBrk="1" hangingPunct="1">
              <a:lnSpc>
                <a:spcPct val="90000"/>
              </a:lnSpc>
            </a:pPr>
            <a:r>
              <a:rPr lang="en-US" altLang="en-US" sz="2800" b="1" dirty="0" smtClean="0">
                <a:solidFill>
                  <a:srgbClr val="FF0000"/>
                </a:solidFill>
                <a:latin typeface="Times" panose="02020603050405020304" pitchFamily="18" charset="0"/>
                <a:cs typeface="Times" panose="02020603050405020304" pitchFamily="18" charset="0"/>
              </a:rPr>
              <a:t>Budget Cycle</a:t>
            </a:r>
          </a:p>
          <a:p>
            <a:pPr algn="just" eaLnBrk="1" hangingPunct="1">
              <a:lnSpc>
                <a:spcPct val="90000"/>
              </a:lnSpc>
              <a:buFontTx/>
              <a:buNone/>
            </a:pPr>
            <a:r>
              <a:rPr lang="en-US" altLang="en-US" sz="2800" b="1" dirty="0" smtClean="0">
                <a:latin typeface="Times" panose="02020603050405020304" pitchFamily="18" charset="0"/>
                <a:cs typeface="Times" panose="02020603050405020304" pitchFamily="18" charset="0"/>
              </a:rPr>
              <a:t>	</a:t>
            </a:r>
            <a:r>
              <a:rPr lang="en-US" altLang="en-US" sz="2800" b="1" dirty="0" smtClean="0">
                <a:solidFill>
                  <a:srgbClr val="0000FF"/>
                </a:solidFill>
                <a:latin typeface="Times" panose="02020603050405020304" pitchFamily="18" charset="0"/>
                <a:cs typeface="Times" panose="02020603050405020304" pitchFamily="18" charset="0"/>
              </a:rPr>
              <a:t>- </a:t>
            </a:r>
            <a:r>
              <a:rPr lang="en-US" altLang="en-US" sz="2800" dirty="0" smtClean="0">
                <a:solidFill>
                  <a:srgbClr val="0000FF"/>
                </a:solidFill>
                <a:latin typeface="Times" panose="02020603050405020304" pitchFamily="18" charset="0"/>
                <a:cs typeface="Times" panose="02020603050405020304" pitchFamily="18" charset="0"/>
              </a:rPr>
              <a:t>Budget preparation</a:t>
            </a:r>
          </a:p>
          <a:p>
            <a:pPr algn="just" eaLnBrk="1" hangingPunct="1">
              <a:lnSpc>
                <a:spcPct val="90000"/>
              </a:lnSpc>
              <a:buFontTx/>
              <a:buNone/>
            </a:pPr>
            <a:r>
              <a:rPr lang="en-US" altLang="en-US" sz="2800" dirty="0" smtClean="0">
                <a:solidFill>
                  <a:srgbClr val="0000FF"/>
                </a:solidFill>
                <a:latin typeface="Times" panose="02020603050405020304" pitchFamily="18" charset="0"/>
                <a:cs typeface="Times" panose="02020603050405020304" pitchFamily="18" charset="0"/>
              </a:rPr>
              <a:t>	- Budget compiling and approval</a:t>
            </a:r>
          </a:p>
          <a:p>
            <a:pPr algn="just" eaLnBrk="1" hangingPunct="1">
              <a:lnSpc>
                <a:spcPct val="90000"/>
              </a:lnSpc>
              <a:buFontTx/>
              <a:buNone/>
            </a:pPr>
            <a:r>
              <a:rPr lang="en-US" altLang="en-US" sz="2800" dirty="0" smtClean="0">
                <a:solidFill>
                  <a:srgbClr val="0000FF"/>
                </a:solidFill>
                <a:latin typeface="Times" panose="02020603050405020304" pitchFamily="18" charset="0"/>
                <a:cs typeface="Times" panose="02020603050405020304" pitchFamily="18" charset="0"/>
              </a:rPr>
              <a:t>	- Budget execution</a:t>
            </a:r>
          </a:p>
          <a:p>
            <a:pPr algn="just" eaLnBrk="1" hangingPunct="1">
              <a:lnSpc>
                <a:spcPct val="90000"/>
              </a:lnSpc>
              <a:buFontTx/>
              <a:buNone/>
            </a:pPr>
            <a:r>
              <a:rPr lang="en-US" altLang="en-US" sz="2800" dirty="0" smtClean="0">
                <a:solidFill>
                  <a:srgbClr val="0000FF"/>
                </a:solidFill>
                <a:latin typeface="Times" panose="02020603050405020304" pitchFamily="18" charset="0"/>
                <a:cs typeface="Times" panose="02020603050405020304" pitchFamily="18" charset="0"/>
              </a:rPr>
              <a:t>	- Budget audit</a:t>
            </a:r>
          </a:p>
          <a:p>
            <a:pPr algn="just" eaLnBrk="1" hangingPunct="1">
              <a:lnSpc>
                <a:spcPct val="90000"/>
              </a:lnSpc>
              <a:buFontTx/>
              <a:buNone/>
            </a:pPr>
            <a:endParaRPr lang="en-US" altLang="en-US" sz="2800" b="1" dirty="0" smtClean="0">
              <a:latin typeface="Times" panose="02020603050405020304" pitchFamily="18" charset="0"/>
              <a:cs typeface="Times" panose="02020603050405020304" pitchFamily="18" charset="0"/>
            </a:endParaRPr>
          </a:p>
          <a:p>
            <a:pPr algn="just" eaLnBrk="1" hangingPunct="1">
              <a:lnSpc>
                <a:spcPct val="90000"/>
              </a:lnSpc>
              <a:buFontTx/>
              <a:buNone/>
            </a:pPr>
            <a:r>
              <a:rPr lang="en-US" altLang="en-US" sz="2800" b="1" dirty="0" smtClean="0">
                <a:solidFill>
                  <a:srgbClr val="FF0000"/>
                </a:solidFill>
                <a:latin typeface="Times" panose="02020603050405020304" pitchFamily="18" charset="0"/>
                <a:cs typeface="Times" panose="02020603050405020304" pitchFamily="18" charset="0"/>
              </a:rPr>
              <a:t>Fiscal Year</a:t>
            </a:r>
            <a:r>
              <a:rPr lang="en-US" altLang="en-US" sz="2800" b="1" dirty="0" smtClean="0">
                <a:latin typeface="Times" panose="02020603050405020304" pitchFamily="18" charset="0"/>
                <a:cs typeface="Times" panose="02020603050405020304" pitchFamily="18" charset="0"/>
              </a:rPr>
              <a:t>: </a:t>
            </a:r>
            <a:r>
              <a:rPr lang="en-US" altLang="en-US" sz="2800" dirty="0" smtClean="0">
                <a:latin typeface="Times" panose="02020603050405020304" pitchFamily="18" charset="0"/>
                <a:cs typeface="Times" panose="02020603050405020304" pitchFamily="18" charset="0"/>
              </a:rPr>
              <a:t>A specified 12-month period during which operational and financial performance is measured.</a:t>
            </a:r>
          </a:p>
          <a:p>
            <a:pPr algn="just" eaLnBrk="1" hangingPunct="1">
              <a:lnSpc>
                <a:spcPct val="90000"/>
              </a:lnSpc>
              <a:buFont typeface="Wingdings" panose="05000000000000000000" pitchFamily="2" charset="2"/>
              <a:buChar char="ü"/>
            </a:pPr>
            <a:r>
              <a:rPr lang="en-US" altLang="en-US" sz="2800" dirty="0" smtClean="0">
                <a:latin typeface="Times" panose="02020603050405020304" pitchFamily="18" charset="0"/>
                <a:cs typeface="Times" panose="02020603050405020304" pitchFamily="18" charset="0"/>
              </a:rPr>
              <a:t>Budget allocated has to be used within this time. </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42</a:t>
            </a:fld>
            <a:endParaRPr lang="fi-FI"/>
          </a:p>
        </p:txBody>
      </p:sp>
      <p:sp>
        <p:nvSpPr>
          <p:cNvPr id="2" name="Date Placeholder 1"/>
          <p:cNvSpPr>
            <a:spLocks noGrp="1"/>
          </p:cNvSpPr>
          <p:nvPr>
            <p:ph type="dt" sz="half" idx="10"/>
          </p:nvPr>
        </p:nvSpPr>
        <p:spPr/>
        <p:txBody>
          <a:bodyPr/>
          <a:lstStyle/>
          <a:p>
            <a:pPr>
              <a:defRPr/>
            </a:pPr>
            <a:fld id="{4668F75A-E0C3-440E-B8A9-C6168907642D}"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37113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Budget Cycle: </a:t>
            </a:r>
            <a:br>
              <a:rPr lang="en-US" smtClean="0"/>
            </a:br>
            <a:endParaRPr lang="en-US"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43</a:t>
            </a:fld>
            <a:endParaRPr lang="fi-FI"/>
          </a:p>
        </p:txBody>
      </p:sp>
      <p:sp>
        <p:nvSpPr>
          <p:cNvPr id="3" name="Date Placeholder 2"/>
          <p:cNvSpPr>
            <a:spLocks noGrp="1"/>
          </p:cNvSpPr>
          <p:nvPr>
            <p:ph type="dt" sz="half" idx="10"/>
          </p:nvPr>
        </p:nvSpPr>
        <p:spPr/>
        <p:txBody>
          <a:bodyPr/>
          <a:lstStyle/>
          <a:p>
            <a:pPr>
              <a:defRPr/>
            </a:pPr>
            <a:fld id="{59C09F4A-A965-4533-B6DA-93BCB1C4FA29}"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397994130"/>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4724400" cy="258762"/>
          </a:xfrm>
        </p:spPr>
        <p:txBody>
          <a:bodyPr>
            <a:normAutofit fontScale="90000"/>
          </a:bodyPr>
          <a:lstStyle/>
          <a:p>
            <a:r>
              <a:rPr lang="en-US" altLang="en-US" sz="3600" dirty="0" smtClean="0">
                <a:solidFill>
                  <a:schemeClr val="tx1"/>
                </a:solidFill>
              </a:rPr>
              <a:t/>
            </a:r>
            <a:br>
              <a:rPr lang="en-US" altLang="en-US" sz="3600" dirty="0" smtClean="0">
                <a:solidFill>
                  <a:schemeClr val="tx1"/>
                </a:solidFill>
              </a:rPr>
            </a:br>
            <a:r>
              <a:rPr lang="en-US" altLang="en-US" sz="3600" b="1" dirty="0" smtClean="0">
                <a:solidFill>
                  <a:srgbClr val="0000FF"/>
                </a:solidFill>
              </a:rPr>
              <a:t>AUDIT</a:t>
            </a:r>
            <a:endParaRPr lang="en-US" altLang="en-US" sz="3600" b="1" dirty="0" smtClean="0"/>
          </a:p>
        </p:txBody>
      </p:sp>
      <p:sp>
        <p:nvSpPr>
          <p:cNvPr id="3" name="Content Placeholder 2"/>
          <p:cNvSpPr>
            <a:spLocks noGrp="1"/>
          </p:cNvSpPr>
          <p:nvPr>
            <p:ph idx="1"/>
          </p:nvPr>
        </p:nvSpPr>
        <p:spPr>
          <a:xfrm>
            <a:off x="457200" y="1219200"/>
            <a:ext cx="8305800" cy="5137150"/>
          </a:xfrm>
        </p:spPr>
        <p:txBody>
          <a:bodyPr>
            <a:normAutofit fontScale="92500" lnSpcReduction="20000"/>
          </a:bodyPr>
          <a:lstStyle/>
          <a:p>
            <a:pPr algn="just">
              <a:lnSpc>
                <a:spcPct val="120000"/>
              </a:lnSpc>
              <a:spcBef>
                <a:spcPts val="1800"/>
              </a:spcBef>
              <a:buFontTx/>
              <a:buNone/>
            </a:pPr>
            <a:r>
              <a:rPr lang="en-US" altLang="en-US" sz="2800" b="1" dirty="0">
                <a:latin typeface="Times" panose="02020603050405020304" pitchFamily="18" charset="0"/>
                <a:cs typeface="Times" panose="02020603050405020304" pitchFamily="18" charset="0"/>
              </a:rPr>
              <a:t>WHAT IS AN </a:t>
            </a:r>
            <a:r>
              <a:rPr lang="en-US" altLang="en-US" sz="2800" b="1" dirty="0" smtClean="0">
                <a:solidFill>
                  <a:srgbClr val="0000FF"/>
                </a:solidFill>
                <a:latin typeface="Times" panose="02020603050405020304" pitchFamily="18" charset="0"/>
                <a:cs typeface="Times" panose="02020603050405020304" pitchFamily="18" charset="0"/>
              </a:rPr>
              <a:t>AUDIT</a:t>
            </a:r>
            <a:r>
              <a:rPr lang="en-US" altLang="en-US" sz="2800" b="1" dirty="0" smtClean="0">
                <a:latin typeface="Times" panose="02020603050405020304" pitchFamily="18" charset="0"/>
                <a:cs typeface="Times" panose="02020603050405020304" pitchFamily="18" charset="0"/>
              </a:rPr>
              <a:t>?</a:t>
            </a:r>
            <a:endParaRPr lang="en-US" altLang="en-US" sz="2800" b="1" dirty="0">
              <a:latin typeface="Times" panose="02020603050405020304" pitchFamily="18" charset="0"/>
              <a:cs typeface="Times" panose="02020603050405020304" pitchFamily="18" charset="0"/>
            </a:endParaRPr>
          </a:p>
          <a:p>
            <a:pPr algn="just">
              <a:lnSpc>
                <a:spcPct val="120000"/>
              </a:lnSpc>
              <a:spcBef>
                <a:spcPts val="1800"/>
              </a:spcBef>
              <a:buFont typeface="Wingdings" panose="05000000000000000000" pitchFamily="2" charset="2"/>
              <a:buChar char="ü"/>
            </a:pPr>
            <a:r>
              <a:rPr lang="en-US" altLang="en-US" sz="2800" dirty="0" smtClean="0">
                <a:latin typeface="Times" panose="02020603050405020304" pitchFamily="18" charset="0"/>
                <a:cs typeface="Times" panose="02020603050405020304" pitchFamily="18" charset="0"/>
              </a:rPr>
              <a:t>An </a:t>
            </a:r>
            <a:r>
              <a:rPr lang="en-US" altLang="en-US" sz="2800" dirty="0" smtClean="0">
                <a:solidFill>
                  <a:srgbClr val="0000FF"/>
                </a:solidFill>
                <a:latin typeface="Times" panose="02020603050405020304" pitchFamily="18" charset="0"/>
                <a:cs typeface="Times" panose="02020603050405020304" pitchFamily="18" charset="0"/>
              </a:rPr>
              <a:t>independent</a:t>
            </a:r>
            <a:r>
              <a:rPr lang="en-US" altLang="en-US" sz="2800" dirty="0" smtClean="0">
                <a:latin typeface="Times" panose="02020603050405020304" pitchFamily="18" charset="0"/>
                <a:cs typeface="Times" panose="02020603050405020304" pitchFamily="18" charset="0"/>
              </a:rPr>
              <a:t> examination of records, procedures and activities of an organization resulting in a report on the findings.</a:t>
            </a:r>
          </a:p>
          <a:p>
            <a:pPr>
              <a:lnSpc>
                <a:spcPct val="120000"/>
              </a:lnSpc>
              <a:spcBef>
                <a:spcPts val="1800"/>
              </a:spcBef>
              <a:buFontTx/>
              <a:buNone/>
            </a:pPr>
            <a:r>
              <a:rPr lang="en-US" altLang="en-US" sz="2800" b="1" dirty="0" smtClean="0">
                <a:latin typeface="Times" panose="02020603050405020304" pitchFamily="18" charset="0"/>
                <a:cs typeface="Times" panose="02020603050405020304" pitchFamily="18" charset="0"/>
              </a:rPr>
              <a:t>Why do we need audit?</a:t>
            </a:r>
          </a:p>
          <a:p>
            <a:pPr>
              <a:lnSpc>
                <a:spcPct val="120000"/>
              </a:lnSpc>
              <a:spcBef>
                <a:spcPts val="1800"/>
              </a:spcBef>
            </a:pPr>
            <a:r>
              <a:rPr lang="en-US" altLang="en-US" sz="2800" dirty="0" smtClean="0">
                <a:latin typeface="Times" panose="02020603050405020304" pitchFamily="18" charset="0"/>
                <a:cs typeface="Times" panose="02020603050405020304" pitchFamily="18" charset="0"/>
              </a:rPr>
              <a:t>Accountability</a:t>
            </a:r>
          </a:p>
          <a:p>
            <a:pPr>
              <a:lnSpc>
                <a:spcPct val="120000"/>
              </a:lnSpc>
              <a:spcBef>
                <a:spcPts val="1800"/>
              </a:spcBef>
            </a:pPr>
            <a:r>
              <a:rPr lang="en-US" altLang="en-US" sz="2800" dirty="0" smtClean="0">
                <a:latin typeface="Times" panose="02020603050405020304" pitchFamily="18" charset="0"/>
                <a:cs typeface="Times" panose="02020603050405020304" pitchFamily="18" charset="0"/>
              </a:rPr>
              <a:t>Credibility</a:t>
            </a:r>
          </a:p>
          <a:p>
            <a:pPr>
              <a:lnSpc>
                <a:spcPct val="120000"/>
              </a:lnSpc>
              <a:spcBef>
                <a:spcPts val="1800"/>
              </a:spcBef>
            </a:pPr>
            <a:r>
              <a:rPr lang="en-US" altLang="en-US" sz="2800" dirty="0" smtClean="0">
                <a:latin typeface="Times" panose="02020603050405020304" pitchFamily="18" charset="0"/>
                <a:cs typeface="Times" panose="02020603050405020304" pitchFamily="18" charset="0"/>
              </a:rPr>
              <a:t>Transparency</a:t>
            </a:r>
          </a:p>
          <a:p>
            <a:pPr>
              <a:lnSpc>
                <a:spcPct val="120000"/>
              </a:lnSpc>
              <a:spcBef>
                <a:spcPts val="1800"/>
              </a:spcBef>
            </a:pPr>
            <a:r>
              <a:rPr lang="en-US" altLang="en-US" sz="2800" dirty="0" smtClean="0">
                <a:latin typeface="Times" panose="02020603050405020304" pitchFamily="18" charset="0"/>
                <a:cs typeface="Times" panose="02020603050405020304" pitchFamily="18" charset="0"/>
              </a:rPr>
              <a:t>Legal requirement.</a:t>
            </a: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44</a:t>
            </a:fld>
            <a:endParaRPr lang="fi-FI"/>
          </a:p>
        </p:txBody>
      </p:sp>
      <p:sp>
        <p:nvSpPr>
          <p:cNvPr id="2" name="Date Placeholder 1"/>
          <p:cNvSpPr>
            <a:spLocks noGrp="1"/>
          </p:cNvSpPr>
          <p:nvPr>
            <p:ph type="dt" sz="half" idx="10"/>
          </p:nvPr>
        </p:nvSpPr>
        <p:spPr/>
        <p:txBody>
          <a:bodyPr/>
          <a:lstStyle/>
          <a:p>
            <a:pPr>
              <a:defRPr/>
            </a:pPr>
            <a:fld id="{38BA7095-E19A-4412-9DD8-CDF5EDDC974D}"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08734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44562"/>
          </a:xfrm>
        </p:spPr>
        <p:txBody>
          <a:bodyPr/>
          <a:lstStyle/>
          <a:p>
            <a:pPr eaLnBrk="1" hangingPunct="1"/>
            <a:r>
              <a:rPr lang="en-US" altLang="en-US" sz="4000" b="1" smtClean="0">
                <a:solidFill>
                  <a:srgbClr val="0033CC"/>
                </a:solidFill>
                <a:latin typeface="Book Antiqua" panose="02040602050305030304" pitchFamily="18" charset="0"/>
              </a:rPr>
              <a:t>Coding the line item budget</a:t>
            </a:r>
          </a:p>
        </p:txBody>
      </p:sp>
      <p:sp>
        <p:nvSpPr>
          <p:cNvPr id="23555" name="Rectangle 3"/>
          <p:cNvSpPr>
            <a:spLocks noGrp="1" noChangeArrowheads="1"/>
          </p:cNvSpPr>
          <p:nvPr>
            <p:ph type="body" idx="1"/>
          </p:nvPr>
        </p:nvSpPr>
        <p:spPr>
          <a:xfrm>
            <a:off x="304800" y="1295400"/>
            <a:ext cx="8534400" cy="5181600"/>
          </a:xfrm>
        </p:spPr>
        <p:txBody>
          <a:bodyPr/>
          <a:lstStyle/>
          <a:p>
            <a:pPr algn="just" eaLnBrk="1" hangingPunct="1">
              <a:lnSpc>
                <a:spcPct val="150000"/>
              </a:lnSpc>
              <a:buFontTx/>
              <a:buNone/>
            </a:pPr>
            <a:r>
              <a:rPr lang="en-GB" altLang="en-US" b="1" dirty="0" smtClean="0">
                <a:solidFill>
                  <a:srgbClr val="FF0000"/>
                </a:solidFill>
                <a:latin typeface="Times" panose="02020603050405020304" pitchFamily="18" charset="0"/>
                <a:cs typeface="Times" panose="02020603050405020304" pitchFamily="18" charset="0"/>
              </a:rPr>
              <a:t>There are three major line of item Coding</a:t>
            </a:r>
          </a:p>
          <a:p>
            <a:pPr algn="just" eaLnBrk="1" hangingPunct="1">
              <a:lnSpc>
                <a:spcPct val="150000"/>
              </a:lnSpc>
            </a:pPr>
            <a:r>
              <a:rPr lang="en-GB" altLang="en-US" b="1" dirty="0" smtClean="0">
                <a:solidFill>
                  <a:srgbClr val="0000FF"/>
                </a:solidFill>
                <a:latin typeface="Times" panose="02020603050405020304" pitchFamily="18" charset="0"/>
                <a:cs typeface="Times" panose="02020603050405020304" pitchFamily="18" charset="0"/>
              </a:rPr>
              <a:t>1000</a:t>
            </a:r>
            <a:r>
              <a:rPr lang="en-GB" altLang="en-US" b="1" dirty="0" smtClean="0">
                <a:latin typeface="Times" panose="02020603050405020304" pitchFamily="18" charset="0"/>
                <a:cs typeface="Times" panose="02020603050405020304" pitchFamily="18" charset="0"/>
              </a:rPr>
              <a:t>: Revenue items</a:t>
            </a:r>
          </a:p>
          <a:p>
            <a:pPr algn="just" eaLnBrk="1" hangingPunct="1">
              <a:lnSpc>
                <a:spcPct val="150000"/>
              </a:lnSpc>
            </a:pPr>
            <a:r>
              <a:rPr lang="en-GB" altLang="en-US" b="1" dirty="0" smtClean="0">
                <a:solidFill>
                  <a:srgbClr val="0000FF"/>
                </a:solidFill>
                <a:latin typeface="Times" panose="02020603050405020304" pitchFamily="18" charset="0"/>
                <a:cs typeface="Times" panose="02020603050405020304" pitchFamily="18" charset="0"/>
              </a:rPr>
              <a:t>6000</a:t>
            </a:r>
            <a:r>
              <a:rPr lang="en-GB" altLang="en-US" b="1" dirty="0" smtClean="0">
                <a:latin typeface="Times" panose="02020603050405020304" pitchFamily="18" charset="0"/>
                <a:cs typeface="Times" panose="02020603050405020304" pitchFamily="18" charset="0"/>
              </a:rPr>
              <a:t>: Items for recurrent budget: </a:t>
            </a:r>
          </a:p>
          <a:p>
            <a:pPr algn="just" eaLnBrk="1" hangingPunct="1">
              <a:lnSpc>
                <a:spcPct val="150000"/>
              </a:lnSpc>
              <a:buFontTx/>
              <a:buNone/>
            </a:pPr>
            <a:r>
              <a:rPr lang="en-US" altLang="en-US" b="1" dirty="0" smtClean="0">
                <a:latin typeface="Times" panose="02020603050405020304" pitchFamily="18" charset="0"/>
                <a:cs typeface="Times" panose="02020603050405020304" pitchFamily="18" charset="0"/>
              </a:rPr>
              <a:t>	e.g. 6101, 6102, 6201, 6202, 6301</a:t>
            </a:r>
            <a:endParaRPr lang="en-GB" altLang="en-US" b="1" dirty="0" smtClean="0">
              <a:latin typeface="Times" panose="02020603050405020304" pitchFamily="18" charset="0"/>
              <a:cs typeface="Times" panose="02020603050405020304" pitchFamily="18" charset="0"/>
            </a:endParaRPr>
          </a:p>
          <a:p>
            <a:pPr algn="just" eaLnBrk="1" hangingPunct="1">
              <a:lnSpc>
                <a:spcPct val="150000"/>
              </a:lnSpc>
            </a:pPr>
            <a:r>
              <a:rPr lang="en-GB" altLang="en-US" b="1" dirty="0" smtClean="0">
                <a:solidFill>
                  <a:srgbClr val="0000FF"/>
                </a:solidFill>
                <a:latin typeface="Times" panose="02020603050405020304" pitchFamily="18" charset="0"/>
                <a:cs typeface="Times" panose="02020603050405020304" pitchFamily="18" charset="0"/>
              </a:rPr>
              <a:t>8000:</a:t>
            </a:r>
            <a:r>
              <a:rPr lang="en-GB" altLang="en-US" b="1" dirty="0" smtClean="0">
                <a:latin typeface="Times" panose="02020603050405020304" pitchFamily="18" charset="0"/>
                <a:cs typeface="Times" panose="02020603050405020304" pitchFamily="18" charset="0"/>
              </a:rPr>
              <a:t>  Item for capital budget</a:t>
            </a:r>
            <a:endParaRPr lang="en-US" altLang="en-US" sz="2400" b="1" dirty="0" smtClean="0">
              <a:latin typeface="Times" panose="02020603050405020304" pitchFamily="18" charset="0"/>
              <a:cs typeface="Times" panose="02020603050405020304" pitchFamily="18" charset="0"/>
            </a:endParaRPr>
          </a:p>
          <a:p>
            <a:pPr algn="just" eaLnBrk="1" hangingPunct="1">
              <a:lnSpc>
                <a:spcPct val="150000"/>
              </a:lnSpc>
            </a:pPr>
            <a:endParaRPr lang="en-US" altLang="en-US" b="1" dirty="0" smtClean="0">
              <a:latin typeface="Times" panose="02020603050405020304" pitchFamily="18" charset="0"/>
              <a:cs typeface="Times" panose="02020603050405020304" pitchFamily="18" charset="0"/>
            </a:endParaRPr>
          </a:p>
          <a:p>
            <a:pPr algn="just" eaLnBrk="1" hangingPunct="1">
              <a:lnSpc>
                <a:spcPct val="150000"/>
              </a:lnSpc>
              <a:buFontTx/>
              <a:buNone/>
            </a:pPr>
            <a:endParaRPr lang="en-US" altLang="en-US" b="1" dirty="0" smtClean="0">
              <a:latin typeface="Times" panose="02020603050405020304" pitchFamily="18" charset="0"/>
              <a:cs typeface="Times"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45</a:t>
            </a:fld>
            <a:endParaRPr lang="fi-FI"/>
          </a:p>
        </p:txBody>
      </p:sp>
      <p:sp>
        <p:nvSpPr>
          <p:cNvPr id="2" name="Date Placeholder 1"/>
          <p:cNvSpPr>
            <a:spLocks noGrp="1"/>
          </p:cNvSpPr>
          <p:nvPr>
            <p:ph type="dt" sz="half" idx="10"/>
          </p:nvPr>
        </p:nvSpPr>
        <p:spPr/>
        <p:txBody>
          <a:bodyPr/>
          <a:lstStyle/>
          <a:p>
            <a:pPr>
              <a:defRPr/>
            </a:pPr>
            <a:fld id="{CD504B79-BADC-49A0-8565-432CC36E9065}"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45368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pPr eaLnBrk="1" hangingPunct="1">
              <a:lnSpc>
                <a:spcPct val="80000"/>
              </a:lnSpc>
            </a:pPr>
            <a:r>
              <a:rPr lang="en-GB" altLang="en-US" sz="4000" b="1" smtClean="0">
                <a:latin typeface="Book Antiqua" panose="02040602050305030304" pitchFamily="18" charset="0"/>
              </a:rPr>
              <a:t>Line Item Budgeting</a:t>
            </a:r>
          </a:p>
        </p:txBody>
      </p:sp>
      <p:sp>
        <p:nvSpPr>
          <p:cNvPr id="11267" name="Rectangle 3"/>
          <p:cNvSpPr>
            <a:spLocks noGrp="1" noChangeArrowheads="1"/>
          </p:cNvSpPr>
          <p:nvPr>
            <p:ph type="body" idx="1"/>
          </p:nvPr>
        </p:nvSpPr>
        <p:spPr>
          <a:xfrm>
            <a:off x="228600" y="1219200"/>
            <a:ext cx="8458200" cy="5486400"/>
          </a:xfrm>
        </p:spPr>
        <p:txBody>
          <a:bodyPr/>
          <a:lstStyle/>
          <a:p>
            <a:pPr algn="just" eaLnBrk="1" hangingPunct="1">
              <a:lnSpc>
                <a:spcPct val="80000"/>
              </a:lnSpc>
              <a:buFontTx/>
              <a:buNone/>
              <a:defRPr/>
            </a:pPr>
            <a:r>
              <a:rPr lang="en-GB" sz="2400" b="1" dirty="0" smtClean="0">
                <a:latin typeface="+mj-lt"/>
              </a:rPr>
              <a:t>Once approved-money can not be transferred from one category of item to another</a:t>
            </a:r>
          </a:p>
          <a:p>
            <a:pPr algn="just" eaLnBrk="1" hangingPunct="1">
              <a:lnSpc>
                <a:spcPct val="80000"/>
              </a:lnSpc>
              <a:buFontTx/>
              <a:buNone/>
              <a:defRPr/>
            </a:pPr>
            <a:r>
              <a:rPr lang="en-GB" sz="2400" b="1" dirty="0" smtClean="0">
                <a:solidFill>
                  <a:srgbClr val="FF0000"/>
                </a:solidFill>
                <a:latin typeface="+mj-lt"/>
              </a:rPr>
              <a:t>61:</a:t>
            </a:r>
            <a:r>
              <a:rPr lang="en-GB" sz="2400" b="1" dirty="0" smtClean="0">
                <a:latin typeface="+mj-lt"/>
              </a:rPr>
              <a:t>	Item for salaries</a:t>
            </a:r>
          </a:p>
          <a:p>
            <a:pPr algn="just" eaLnBrk="1" hangingPunct="1">
              <a:lnSpc>
                <a:spcPct val="80000"/>
              </a:lnSpc>
              <a:buFontTx/>
              <a:buNone/>
              <a:defRPr/>
            </a:pPr>
            <a:r>
              <a:rPr lang="en-GB" sz="2400" b="1" dirty="0" smtClean="0">
                <a:solidFill>
                  <a:srgbClr val="FF0000"/>
                </a:solidFill>
                <a:latin typeface="+mj-lt"/>
              </a:rPr>
              <a:t>6101:</a:t>
            </a:r>
            <a:r>
              <a:rPr lang="en-GB" sz="2400" b="1" dirty="0" smtClean="0">
                <a:latin typeface="+mj-lt"/>
              </a:rPr>
              <a:t> Salary for civil servants</a:t>
            </a:r>
          </a:p>
          <a:p>
            <a:pPr algn="just" eaLnBrk="1" hangingPunct="1">
              <a:lnSpc>
                <a:spcPct val="80000"/>
              </a:lnSpc>
              <a:buFontTx/>
              <a:buNone/>
              <a:defRPr/>
            </a:pPr>
            <a:r>
              <a:rPr lang="en-GB" sz="2400" b="1" dirty="0" smtClean="0">
                <a:solidFill>
                  <a:srgbClr val="FF0000"/>
                </a:solidFill>
                <a:latin typeface="+mj-lt"/>
              </a:rPr>
              <a:t>62:</a:t>
            </a:r>
            <a:r>
              <a:rPr lang="en-GB" sz="2400" b="1" dirty="0" smtClean="0">
                <a:latin typeface="+mj-lt"/>
              </a:rPr>
              <a:t> Line item for diff, services (Budget)</a:t>
            </a:r>
          </a:p>
          <a:p>
            <a:pPr algn="just" eaLnBrk="1" hangingPunct="1">
              <a:lnSpc>
                <a:spcPct val="80000"/>
              </a:lnSpc>
              <a:buFontTx/>
              <a:buNone/>
              <a:defRPr/>
            </a:pPr>
            <a:r>
              <a:rPr lang="en-GB" sz="2400" b="1" dirty="0" smtClean="0">
                <a:solidFill>
                  <a:srgbClr val="FF0000"/>
                </a:solidFill>
                <a:latin typeface="+mj-lt"/>
              </a:rPr>
              <a:t>6201</a:t>
            </a:r>
            <a:r>
              <a:rPr lang="en-GB" sz="2400" b="1" dirty="0" smtClean="0">
                <a:latin typeface="+mj-lt"/>
              </a:rPr>
              <a:t>: Item for postage, water, telephone and electric bill</a:t>
            </a:r>
          </a:p>
          <a:p>
            <a:pPr algn="just" eaLnBrk="1" hangingPunct="1">
              <a:lnSpc>
                <a:spcPct val="80000"/>
              </a:lnSpc>
              <a:buFontTx/>
              <a:buNone/>
              <a:defRPr/>
            </a:pPr>
            <a:r>
              <a:rPr lang="en-GB" sz="2400" b="1" dirty="0" smtClean="0">
                <a:solidFill>
                  <a:srgbClr val="FF0000"/>
                </a:solidFill>
                <a:latin typeface="+mj-lt"/>
              </a:rPr>
              <a:t>6202:</a:t>
            </a:r>
            <a:r>
              <a:rPr lang="en-GB" sz="2400" b="1" dirty="0" smtClean="0">
                <a:latin typeface="+mj-lt"/>
              </a:rPr>
              <a:t> Transport and per diem</a:t>
            </a:r>
          </a:p>
          <a:p>
            <a:pPr algn="just" eaLnBrk="1" hangingPunct="1">
              <a:lnSpc>
                <a:spcPct val="80000"/>
              </a:lnSpc>
              <a:buFontTx/>
              <a:buNone/>
              <a:defRPr/>
            </a:pPr>
            <a:r>
              <a:rPr lang="en-GB" sz="2400" b="1" dirty="0" smtClean="0">
                <a:solidFill>
                  <a:srgbClr val="FF0000"/>
                </a:solidFill>
                <a:latin typeface="+mj-lt"/>
              </a:rPr>
              <a:t>6203:</a:t>
            </a:r>
            <a:r>
              <a:rPr lang="en-GB" sz="2400" b="1" dirty="0" smtClean="0">
                <a:latin typeface="+mj-lt"/>
              </a:rPr>
              <a:t> Information advertisement and publication </a:t>
            </a:r>
          </a:p>
          <a:p>
            <a:pPr algn="just" eaLnBrk="1" hangingPunct="1">
              <a:lnSpc>
                <a:spcPct val="80000"/>
              </a:lnSpc>
              <a:buFontTx/>
              <a:buNone/>
              <a:defRPr/>
            </a:pPr>
            <a:r>
              <a:rPr lang="en-GB" sz="2400" b="1" dirty="0" smtClean="0">
                <a:solidFill>
                  <a:srgbClr val="FF0000"/>
                </a:solidFill>
                <a:latin typeface="+mj-lt"/>
              </a:rPr>
              <a:t>6204</a:t>
            </a:r>
            <a:r>
              <a:rPr lang="en-GB" sz="2400" b="1" dirty="0" smtClean="0">
                <a:latin typeface="+mj-lt"/>
              </a:rPr>
              <a:t>: Equipment, building and fence repair and maintenance</a:t>
            </a:r>
          </a:p>
          <a:p>
            <a:pPr algn="just" eaLnBrk="1" hangingPunct="1">
              <a:lnSpc>
                <a:spcPct val="80000"/>
              </a:lnSpc>
              <a:buFontTx/>
              <a:buNone/>
              <a:defRPr/>
            </a:pPr>
            <a:r>
              <a:rPr lang="en-GB" sz="2400" b="1" dirty="0" smtClean="0">
                <a:solidFill>
                  <a:srgbClr val="FF0000"/>
                </a:solidFill>
                <a:latin typeface="+mj-lt"/>
              </a:rPr>
              <a:t>6205</a:t>
            </a:r>
            <a:r>
              <a:rPr lang="en-GB" sz="2400" b="1" dirty="0" smtClean="0">
                <a:latin typeface="+mj-lt"/>
              </a:rPr>
              <a:t>: Repair and maintenance of vehicles</a:t>
            </a:r>
          </a:p>
          <a:p>
            <a:pPr algn="just" eaLnBrk="1" hangingPunct="1">
              <a:lnSpc>
                <a:spcPct val="80000"/>
              </a:lnSpc>
              <a:buFontTx/>
              <a:buNone/>
              <a:defRPr/>
            </a:pPr>
            <a:r>
              <a:rPr lang="en-GB" sz="2400" b="1" dirty="0" smtClean="0">
                <a:solidFill>
                  <a:srgbClr val="FF0000"/>
                </a:solidFill>
                <a:latin typeface="+mj-lt"/>
              </a:rPr>
              <a:t>6206</a:t>
            </a:r>
            <a:r>
              <a:rPr lang="en-GB" sz="2400" b="1" dirty="0" smtClean="0">
                <a:latin typeface="+mj-lt"/>
              </a:rPr>
              <a:t>: For rent</a:t>
            </a:r>
          </a:p>
          <a:p>
            <a:pPr algn="just" eaLnBrk="1" hangingPunct="1">
              <a:lnSpc>
                <a:spcPct val="80000"/>
              </a:lnSpc>
              <a:buFontTx/>
              <a:buNone/>
              <a:defRPr/>
            </a:pPr>
            <a:r>
              <a:rPr lang="en-GB" sz="2400" b="1" dirty="0" smtClean="0">
                <a:solidFill>
                  <a:srgbClr val="FF0000"/>
                </a:solidFill>
                <a:latin typeface="+mj-lt"/>
              </a:rPr>
              <a:t>63	:</a:t>
            </a:r>
            <a:r>
              <a:rPr lang="en-GB" sz="2400" b="1" dirty="0" smtClean="0">
                <a:latin typeface="+mj-lt"/>
              </a:rPr>
              <a:t> Line item for expendable items</a:t>
            </a:r>
          </a:p>
          <a:p>
            <a:pPr algn="just" eaLnBrk="1" hangingPunct="1">
              <a:lnSpc>
                <a:spcPct val="80000"/>
              </a:lnSpc>
              <a:buFontTx/>
              <a:buNone/>
              <a:defRPr/>
            </a:pPr>
            <a:r>
              <a:rPr lang="en-GB" sz="2400" b="1" dirty="0" smtClean="0">
                <a:solidFill>
                  <a:srgbClr val="FF0000"/>
                </a:solidFill>
                <a:latin typeface="+mj-lt"/>
              </a:rPr>
              <a:t>6301</a:t>
            </a:r>
            <a:r>
              <a:rPr lang="en-GB" sz="2400" b="1" dirty="0" smtClean="0">
                <a:latin typeface="+mj-lt"/>
              </a:rPr>
              <a:t>:	For food</a:t>
            </a:r>
            <a:endParaRPr lang="en-US" sz="2400" b="1" dirty="0" smtClean="0">
              <a:latin typeface="+mj-lt"/>
            </a:endParaRPr>
          </a:p>
          <a:p>
            <a:pPr eaLnBrk="1" hangingPunct="1">
              <a:lnSpc>
                <a:spcPct val="80000"/>
              </a:lnSpc>
              <a:buFontTx/>
              <a:buNone/>
              <a:defRPr/>
            </a:pPr>
            <a:endParaRPr lang="en-US" sz="2400" b="1" dirty="0" smtClean="0">
              <a:latin typeface="+mj-lt"/>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46</a:t>
            </a:fld>
            <a:endParaRPr lang="fi-FI"/>
          </a:p>
        </p:txBody>
      </p:sp>
      <p:sp>
        <p:nvSpPr>
          <p:cNvPr id="2" name="Date Placeholder 1"/>
          <p:cNvSpPr>
            <a:spLocks noGrp="1"/>
          </p:cNvSpPr>
          <p:nvPr>
            <p:ph type="dt" sz="half" idx="10"/>
          </p:nvPr>
        </p:nvSpPr>
        <p:spPr/>
        <p:txBody>
          <a:bodyPr/>
          <a:lstStyle/>
          <a:p>
            <a:pPr>
              <a:defRPr/>
            </a:pPr>
            <a:fld id="{8CE22C27-B1DC-4860-8A70-034284C0A61A}"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4237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p:spPr>
        <p:txBody>
          <a:bodyPr/>
          <a:lstStyle/>
          <a:p>
            <a:pPr eaLnBrk="1" hangingPunct="1"/>
            <a:r>
              <a:rPr lang="en-GB" altLang="en-US" sz="4000" b="1" smtClean="0">
                <a:solidFill>
                  <a:srgbClr val="0033CC"/>
                </a:solidFill>
                <a:latin typeface="Book Antiqua" panose="02040602050305030304" pitchFamily="18" charset="0"/>
              </a:rPr>
              <a:t>Line Item Budgeting...</a:t>
            </a:r>
            <a:endParaRPr lang="en-US" altLang="en-US" sz="4000" b="1" smtClean="0">
              <a:solidFill>
                <a:srgbClr val="0033CC"/>
              </a:solidFill>
              <a:latin typeface="Book Antiqua" panose="02040602050305030304" pitchFamily="18" charset="0"/>
            </a:endParaRPr>
          </a:p>
        </p:txBody>
      </p:sp>
      <p:sp>
        <p:nvSpPr>
          <p:cNvPr id="25603" name="Rectangle 3"/>
          <p:cNvSpPr>
            <a:spLocks noGrp="1" noChangeArrowheads="1"/>
          </p:cNvSpPr>
          <p:nvPr>
            <p:ph type="body" idx="1"/>
          </p:nvPr>
        </p:nvSpPr>
        <p:spPr>
          <a:xfrm>
            <a:off x="228600" y="1066800"/>
            <a:ext cx="8610600" cy="5562600"/>
          </a:xfrm>
        </p:spPr>
        <p:txBody>
          <a:bodyPr/>
          <a:lstStyle/>
          <a:p>
            <a:pPr algn="just" eaLnBrk="1" hangingPunct="1">
              <a:lnSpc>
                <a:spcPct val="90000"/>
              </a:lnSpc>
              <a:buFontTx/>
              <a:buNone/>
            </a:pPr>
            <a:r>
              <a:rPr lang="en-GB" altLang="en-US" sz="2400" b="1" dirty="0" smtClean="0">
                <a:solidFill>
                  <a:srgbClr val="FF0000"/>
                </a:solidFill>
                <a:latin typeface="Book Antiqua" panose="02040602050305030304" pitchFamily="18" charset="0"/>
              </a:rPr>
              <a:t>6302:</a:t>
            </a:r>
            <a:r>
              <a:rPr lang="en-GB" altLang="en-US" sz="2400" b="1" dirty="0" smtClean="0">
                <a:latin typeface="Book Antiqua" panose="02040602050305030304" pitchFamily="18" charset="0"/>
              </a:rPr>
              <a:t>	</a:t>
            </a:r>
            <a:r>
              <a:rPr lang="en-GB" altLang="en-US" sz="2400" b="1" dirty="0" smtClean="0">
                <a:cs typeface="Arial" panose="020B0604020202020204" pitchFamily="34" charset="0"/>
              </a:rPr>
              <a:t>Drugs and equipment</a:t>
            </a:r>
          </a:p>
          <a:p>
            <a:pPr algn="just" eaLnBrk="1" hangingPunct="1">
              <a:lnSpc>
                <a:spcPct val="90000"/>
              </a:lnSpc>
              <a:buFontTx/>
              <a:buNone/>
            </a:pPr>
            <a:r>
              <a:rPr lang="en-GB" altLang="en-US" sz="2400" b="1" dirty="0" smtClean="0">
                <a:solidFill>
                  <a:srgbClr val="FF0000"/>
                </a:solidFill>
                <a:cs typeface="Arial" panose="020B0604020202020204" pitchFamily="34" charset="0"/>
              </a:rPr>
              <a:t>6304:</a:t>
            </a:r>
            <a:r>
              <a:rPr lang="en-GB" altLang="en-US" sz="2400" b="1" dirty="0" smtClean="0">
                <a:cs typeface="Arial" panose="020B0604020202020204" pitchFamily="34" charset="0"/>
              </a:rPr>
              <a:t>	For clothing</a:t>
            </a:r>
          </a:p>
          <a:p>
            <a:pPr algn="just" eaLnBrk="1" hangingPunct="1">
              <a:lnSpc>
                <a:spcPct val="90000"/>
              </a:lnSpc>
              <a:buFontTx/>
              <a:buNone/>
            </a:pPr>
            <a:r>
              <a:rPr lang="en-GB" altLang="en-US" sz="2400" b="1" dirty="0" smtClean="0">
                <a:solidFill>
                  <a:srgbClr val="FF0000"/>
                </a:solidFill>
                <a:cs typeface="Arial" panose="020B0604020202020204" pitchFamily="34" charset="0"/>
              </a:rPr>
              <a:t>6305:</a:t>
            </a:r>
            <a:r>
              <a:rPr lang="en-GB" altLang="en-US" sz="2400" b="1" dirty="0" smtClean="0">
                <a:cs typeface="Arial" panose="020B0604020202020204" pitchFamily="34" charset="0"/>
              </a:rPr>
              <a:t>	Fuel for cars</a:t>
            </a:r>
          </a:p>
          <a:p>
            <a:pPr algn="just" eaLnBrk="1" hangingPunct="1">
              <a:lnSpc>
                <a:spcPct val="90000"/>
              </a:lnSpc>
              <a:buFontTx/>
              <a:buNone/>
            </a:pPr>
            <a:r>
              <a:rPr lang="en-GB" altLang="en-US" sz="2400" b="1" dirty="0" smtClean="0">
                <a:solidFill>
                  <a:srgbClr val="FF0000"/>
                </a:solidFill>
                <a:cs typeface="Arial" panose="020B0604020202020204" pitchFamily="34" charset="0"/>
              </a:rPr>
              <a:t>6306:</a:t>
            </a:r>
            <a:r>
              <a:rPr lang="en-GB" altLang="en-US" sz="2400" b="1" dirty="0" smtClean="0">
                <a:cs typeface="Arial" panose="020B0604020202020204" pitchFamily="34" charset="0"/>
              </a:rPr>
              <a:t>	For stationers</a:t>
            </a:r>
          </a:p>
          <a:p>
            <a:pPr algn="just" eaLnBrk="1" hangingPunct="1">
              <a:lnSpc>
                <a:spcPct val="90000"/>
              </a:lnSpc>
              <a:buFontTx/>
              <a:buNone/>
            </a:pPr>
            <a:r>
              <a:rPr lang="en-GB" altLang="en-US" sz="2400" b="1" dirty="0" smtClean="0">
                <a:solidFill>
                  <a:srgbClr val="FF0000"/>
                </a:solidFill>
                <a:cs typeface="Arial" panose="020B0604020202020204" pitchFamily="34" charset="0"/>
              </a:rPr>
              <a:t>6307:</a:t>
            </a:r>
            <a:r>
              <a:rPr lang="en-GB" altLang="en-US" sz="2400" b="1" dirty="0" smtClean="0">
                <a:cs typeface="Arial" panose="020B0604020202020204" pitchFamily="34" charset="0"/>
              </a:rPr>
              <a:t>	Contingency fund for which item not set for  </a:t>
            </a:r>
          </a:p>
          <a:p>
            <a:pPr algn="just" eaLnBrk="1" hangingPunct="1">
              <a:lnSpc>
                <a:spcPct val="90000"/>
              </a:lnSpc>
              <a:buFontTx/>
              <a:buNone/>
            </a:pPr>
            <a:r>
              <a:rPr lang="en-GB" altLang="en-US" sz="2400" b="1" dirty="0" smtClean="0">
                <a:solidFill>
                  <a:srgbClr val="FF0000"/>
                </a:solidFill>
                <a:cs typeface="Arial" panose="020B0604020202020204" pitchFamily="34" charset="0"/>
              </a:rPr>
              <a:t>64	:     </a:t>
            </a:r>
            <a:r>
              <a:rPr lang="en-GB" altLang="en-US" sz="2400" b="1" dirty="0" smtClean="0">
                <a:cs typeface="Arial" panose="020B0604020202020204" pitchFamily="34" charset="0"/>
              </a:rPr>
              <a:t>Item for supportive fund</a:t>
            </a:r>
          </a:p>
          <a:p>
            <a:pPr algn="just" eaLnBrk="1" hangingPunct="1">
              <a:lnSpc>
                <a:spcPct val="90000"/>
              </a:lnSpc>
              <a:buFontTx/>
              <a:buNone/>
            </a:pPr>
            <a:r>
              <a:rPr lang="en-GB" altLang="en-US" sz="2400" b="1" dirty="0" smtClean="0">
                <a:solidFill>
                  <a:srgbClr val="FF0000"/>
                </a:solidFill>
                <a:cs typeface="Arial" panose="020B0604020202020204" pitchFamily="34" charset="0"/>
              </a:rPr>
              <a:t>6401</a:t>
            </a:r>
            <a:r>
              <a:rPr lang="en-GB" altLang="en-US" sz="2400" b="1" dirty="0" smtClean="0">
                <a:cs typeface="Arial" panose="020B0604020202020204" pitchFamily="34" charset="0"/>
              </a:rPr>
              <a:t>:	For individual support</a:t>
            </a:r>
          </a:p>
          <a:p>
            <a:pPr algn="just" eaLnBrk="1" hangingPunct="1">
              <a:lnSpc>
                <a:spcPct val="90000"/>
              </a:lnSpc>
              <a:buFontTx/>
              <a:buNone/>
            </a:pPr>
            <a:r>
              <a:rPr lang="en-GB" altLang="en-US" sz="2400" b="1" dirty="0" smtClean="0">
                <a:solidFill>
                  <a:srgbClr val="FF0000"/>
                </a:solidFill>
                <a:cs typeface="Arial" panose="020B0604020202020204" pitchFamily="34" charset="0"/>
              </a:rPr>
              <a:t>6402:</a:t>
            </a:r>
            <a:r>
              <a:rPr lang="en-GB" altLang="en-US" sz="2400" b="1" dirty="0" smtClean="0">
                <a:cs typeface="Arial" panose="020B0604020202020204" pitchFamily="34" charset="0"/>
              </a:rPr>
              <a:t>	For organization support</a:t>
            </a:r>
          </a:p>
          <a:p>
            <a:pPr algn="just" eaLnBrk="1" hangingPunct="1">
              <a:lnSpc>
                <a:spcPct val="90000"/>
              </a:lnSpc>
              <a:buFontTx/>
              <a:buNone/>
            </a:pPr>
            <a:r>
              <a:rPr lang="en-GB" altLang="en-US" sz="2400" b="1" dirty="0" smtClean="0">
                <a:solidFill>
                  <a:srgbClr val="FF0000"/>
                </a:solidFill>
                <a:cs typeface="Arial" panose="020B0604020202020204" pitchFamily="34" charset="0"/>
              </a:rPr>
              <a:t>6403:</a:t>
            </a:r>
            <a:r>
              <a:rPr lang="en-GB" altLang="en-US" sz="2400" b="1" dirty="0" smtClean="0">
                <a:cs typeface="Arial" panose="020B0604020202020204" pitchFamily="34" charset="0"/>
              </a:rPr>
              <a:t>	For international organization support</a:t>
            </a:r>
          </a:p>
          <a:p>
            <a:pPr algn="just" eaLnBrk="1" hangingPunct="1">
              <a:lnSpc>
                <a:spcPct val="90000"/>
              </a:lnSpc>
              <a:buFontTx/>
              <a:buNone/>
            </a:pPr>
            <a:r>
              <a:rPr lang="en-GB" altLang="en-US" sz="2400" b="1" dirty="0" smtClean="0">
                <a:solidFill>
                  <a:srgbClr val="FF0000"/>
                </a:solidFill>
                <a:cs typeface="Arial" panose="020B0604020202020204" pitchFamily="34" charset="0"/>
              </a:rPr>
              <a:t>65:</a:t>
            </a:r>
            <a:r>
              <a:rPr lang="en-GB" altLang="en-US" sz="2400" b="1" dirty="0" smtClean="0">
                <a:cs typeface="Arial" panose="020B0604020202020204" pitchFamily="34" charset="0"/>
              </a:rPr>
              <a:t>	Line item for non-expendable items</a:t>
            </a:r>
          </a:p>
          <a:p>
            <a:pPr algn="just" eaLnBrk="1" hangingPunct="1">
              <a:lnSpc>
                <a:spcPct val="90000"/>
              </a:lnSpc>
              <a:buFontTx/>
              <a:buNone/>
            </a:pPr>
            <a:r>
              <a:rPr lang="en-GB" altLang="en-US" sz="2400" b="1" dirty="0" smtClean="0">
                <a:solidFill>
                  <a:srgbClr val="FF0000"/>
                </a:solidFill>
                <a:cs typeface="Arial" panose="020B0604020202020204" pitchFamily="34" charset="0"/>
              </a:rPr>
              <a:t>6501</a:t>
            </a:r>
            <a:r>
              <a:rPr lang="en-GB" altLang="en-US" sz="2400" b="1" dirty="0" smtClean="0">
                <a:cs typeface="Arial" panose="020B0604020202020204" pitchFamily="34" charset="0"/>
              </a:rPr>
              <a:t>:For parches of cars</a:t>
            </a:r>
          </a:p>
          <a:p>
            <a:pPr algn="just" eaLnBrk="1" hangingPunct="1">
              <a:lnSpc>
                <a:spcPct val="90000"/>
              </a:lnSpc>
              <a:buFontTx/>
              <a:buNone/>
            </a:pPr>
            <a:r>
              <a:rPr lang="en-GB" altLang="en-US" sz="2400" b="1" dirty="0" smtClean="0">
                <a:cs typeface="Arial" panose="020B0604020202020204" pitchFamily="34" charset="0"/>
              </a:rPr>
              <a:t> </a:t>
            </a:r>
            <a:endParaRPr lang="en-US" altLang="en-US" sz="2400" b="1" dirty="0" smtClean="0">
              <a:cs typeface="Arial" panose="020B0604020202020204" pitchFamily="34" charset="0"/>
            </a:endParaRPr>
          </a:p>
          <a:p>
            <a:pPr eaLnBrk="1" hangingPunct="1">
              <a:lnSpc>
                <a:spcPct val="90000"/>
              </a:lnSpc>
              <a:buFontTx/>
              <a:buNone/>
            </a:pPr>
            <a:endParaRPr lang="en-US" altLang="en-US" sz="2400" b="1" dirty="0" smtClean="0">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47</a:t>
            </a:fld>
            <a:endParaRPr lang="fi-FI"/>
          </a:p>
        </p:txBody>
      </p:sp>
      <p:sp>
        <p:nvSpPr>
          <p:cNvPr id="2" name="Date Placeholder 1"/>
          <p:cNvSpPr>
            <a:spLocks noGrp="1"/>
          </p:cNvSpPr>
          <p:nvPr>
            <p:ph type="dt" sz="half" idx="10"/>
          </p:nvPr>
        </p:nvSpPr>
        <p:spPr/>
        <p:txBody>
          <a:bodyPr/>
          <a:lstStyle/>
          <a:p>
            <a:pPr>
              <a:defRPr/>
            </a:pPr>
            <a:fld id="{00517F65-29B0-4BD8-A29B-12E35A737407}"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36860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GB" altLang="en-US" sz="4000" b="1" smtClean="0">
                <a:solidFill>
                  <a:srgbClr val="0033CC"/>
                </a:solidFill>
                <a:latin typeface="Book Antiqua" panose="02040602050305030304" pitchFamily="18" charset="0"/>
              </a:rPr>
              <a:t>Line Item Budgeting...</a:t>
            </a:r>
            <a:endParaRPr lang="en-US" altLang="en-US" sz="4000" b="1" smtClean="0">
              <a:latin typeface="Book Antiqua" panose="02040602050305030304" pitchFamily="18" charset="0"/>
            </a:endParaRPr>
          </a:p>
        </p:txBody>
      </p:sp>
      <p:sp>
        <p:nvSpPr>
          <p:cNvPr id="26627" name="Rectangle 3"/>
          <p:cNvSpPr>
            <a:spLocks noGrp="1" noChangeArrowheads="1"/>
          </p:cNvSpPr>
          <p:nvPr>
            <p:ph type="body" idx="1"/>
          </p:nvPr>
        </p:nvSpPr>
        <p:spPr>
          <a:xfrm>
            <a:off x="304800" y="1066800"/>
            <a:ext cx="8610600" cy="5562600"/>
          </a:xfrm>
        </p:spPr>
        <p:txBody>
          <a:bodyPr/>
          <a:lstStyle/>
          <a:p>
            <a:pPr algn="just" eaLnBrk="1" hangingPunct="1">
              <a:buFontTx/>
              <a:buNone/>
            </a:pPr>
            <a:r>
              <a:rPr lang="en-GB" altLang="en-US" sz="2800" b="1" smtClean="0">
                <a:solidFill>
                  <a:srgbClr val="FF0000"/>
                </a:solidFill>
                <a:latin typeface="Book Antiqua" panose="02040602050305030304" pitchFamily="18" charset="0"/>
              </a:rPr>
              <a:t>There are six major items or recurrent budget</a:t>
            </a:r>
          </a:p>
          <a:p>
            <a:pPr algn="just" eaLnBrk="1" hangingPunct="1">
              <a:buFontTx/>
              <a:buNone/>
            </a:pPr>
            <a:r>
              <a:rPr lang="en-GB"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6000</a:t>
            </a:r>
            <a:r>
              <a:rPr lang="en-GB" altLang="en-US" sz="2800" b="1" smtClean="0">
                <a:latin typeface="Book Antiqua" panose="02040602050305030304" pitchFamily="18" charset="0"/>
              </a:rPr>
              <a:t>: Recurrent Budget</a:t>
            </a:r>
          </a:p>
          <a:p>
            <a:pPr algn="just" eaLnBrk="1" hangingPunct="1">
              <a:buFontTx/>
              <a:buNone/>
            </a:pPr>
            <a:r>
              <a:rPr lang="en-GB"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6100</a:t>
            </a:r>
            <a:r>
              <a:rPr lang="en-GB" altLang="en-US" sz="2800" b="1" smtClean="0">
                <a:latin typeface="Book Antiqua" panose="02040602050305030304" pitchFamily="18" charset="0"/>
              </a:rPr>
              <a:t>: Expenditure for social service</a:t>
            </a:r>
          </a:p>
          <a:p>
            <a:pPr algn="just" eaLnBrk="1" hangingPunct="1">
              <a:buFontTx/>
              <a:buNone/>
            </a:pPr>
            <a:r>
              <a:rPr lang="en-GB"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6200:</a:t>
            </a:r>
            <a:r>
              <a:rPr lang="en-GB" altLang="en-US" sz="2800" b="1" smtClean="0">
                <a:latin typeface="Book Antiqua" panose="02040602050305030304" pitchFamily="18" charset="0"/>
              </a:rPr>
              <a:t> Non-social contract based service</a:t>
            </a:r>
            <a:r>
              <a:rPr lang="en-US" altLang="en-US" sz="2800" b="1" smtClean="0">
                <a:latin typeface="Book Antiqua" panose="02040602050305030304" pitchFamily="18" charset="0"/>
              </a:rPr>
              <a:t> </a:t>
            </a:r>
          </a:p>
          <a:p>
            <a:pPr algn="just" eaLnBrk="1" hangingPunct="1">
              <a:buFontTx/>
              <a:buNone/>
            </a:pPr>
            <a:r>
              <a:rPr lang="en-US"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6300:</a:t>
            </a:r>
            <a:r>
              <a:rPr lang="en-GB" altLang="en-US" sz="2800" b="1" smtClean="0">
                <a:latin typeface="Book Antiqua" panose="02040602050305030304" pitchFamily="18" charset="0"/>
              </a:rPr>
              <a:t> Expendable (consumable) goods and </a:t>
            </a:r>
          </a:p>
          <a:p>
            <a:pPr algn="just" eaLnBrk="1" hangingPunct="1">
              <a:buFontTx/>
              <a:buNone/>
            </a:pPr>
            <a:r>
              <a:rPr lang="en-GB" altLang="en-US" sz="2800" b="1" smtClean="0">
                <a:latin typeface="Book Antiqua" panose="02040602050305030304" pitchFamily="18" charset="0"/>
              </a:rPr>
              <a:t>	         equipment</a:t>
            </a:r>
            <a:endParaRPr lang="en-US" altLang="en-US" sz="2800" b="1" smtClean="0">
              <a:latin typeface="Book Antiqua" panose="02040602050305030304" pitchFamily="18" charset="0"/>
            </a:endParaRPr>
          </a:p>
          <a:p>
            <a:pPr algn="just" eaLnBrk="1" hangingPunct="1">
              <a:buFontTx/>
              <a:buNone/>
            </a:pPr>
            <a:r>
              <a:rPr lang="en-GB"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6400</a:t>
            </a:r>
            <a:r>
              <a:rPr lang="en-GB" altLang="en-US" sz="2800" b="1" smtClean="0">
                <a:latin typeface="Book Antiqua" panose="02040602050305030304" pitchFamily="18" charset="0"/>
              </a:rPr>
              <a:t>: Support and contribution</a:t>
            </a:r>
            <a:r>
              <a:rPr lang="en-US" altLang="en-US" sz="2800" b="1" smtClean="0">
                <a:latin typeface="Book Antiqua" panose="02040602050305030304" pitchFamily="18" charset="0"/>
              </a:rPr>
              <a:t> </a:t>
            </a:r>
          </a:p>
          <a:p>
            <a:pPr algn="just" eaLnBrk="1" hangingPunct="1">
              <a:buFontTx/>
              <a:buNone/>
            </a:pPr>
            <a:r>
              <a:rPr lang="en-GB"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6500</a:t>
            </a:r>
            <a:r>
              <a:rPr lang="en-GB" altLang="en-US" sz="2800" b="1" smtClean="0">
                <a:latin typeface="Book Antiqua" panose="02040602050305030304" pitchFamily="18" charset="0"/>
              </a:rPr>
              <a:t>: Purchase of vehicles and machines</a:t>
            </a:r>
            <a:r>
              <a:rPr lang="en-US" altLang="en-US" sz="2800" b="1" smtClean="0">
                <a:latin typeface="Book Antiqua" panose="02040602050305030304" pitchFamily="18" charset="0"/>
              </a:rPr>
              <a:t> </a:t>
            </a:r>
          </a:p>
          <a:p>
            <a:pPr eaLnBrk="1" hangingPunct="1">
              <a:buFontTx/>
              <a:buNone/>
            </a:pPr>
            <a:r>
              <a:rPr lang="en-GB" altLang="en-US" sz="2800" b="1" smtClean="0">
                <a:latin typeface="Book Antiqua" panose="02040602050305030304" pitchFamily="18" charset="0"/>
              </a:rPr>
              <a:t>   </a:t>
            </a:r>
            <a:r>
              <a:rPr lang="en-GB" altLang="en-US" sz="2800" b="1" smtClean="0">
                <a:solidFill>
                  <a:srgbClr val="0033CC"/>
                </a:solidFill>
                <a:latin typeface="Book Antiqua" panose="02040602050305030304" pitchFamily="18" charset="0"/>
              </a:rPr>
              <a:t>6600</a:t>
            </a:r>
            <a:r>
              <a:rPr lang="en-GB" altLang="en-US" sz="2800" b="1" smtClean="0">
                <a:latin typeface="Book Antiqua" panose="02040602050305030304" pitchFamily="18" charset="0"/>
              </a:rPr>
              <a:t>: Military construction works and equipment</a:t>
            </a:r>
            <a:r>
              <a:rPr lang="en-US" altLang="en-US" sz="2800" smtClean="0"/>
              <a:t> </a:t>
            </a:r>
          </a:p>
          <a:p>
            <a:pPr eaLnBrk="1" hangingPunct="1">
              <a:buFontTx/>
              <a:buNone/>
            </a:pPr>
            <a:endParaRPr lang="en-US" altLang="en-US" sz="2800" smtClean="0"/>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48</a:t>
            </a:fld>
            <a:endParaRPr lang="fi-FI"/>
          </a:p>
        </p:txBody>
      </p:sp>
      <p:sp>
        <p:nvSpPr>
          <p:cNvPr id="2" name="Date Placeholder 1"/>
          <p:cNvSpPr>
            <a:spLocks noGrp="1"/>
          </p:cNvSpPr>
          <p:nvPr>
            <p:ph type="dt" sz="half" idx="10"/>
          </p:nvPr>
        </p:nvSpPr>
        <p:spPr/>
        <p:txBody>
          <a:bodyPr/>
          <a:lstStyle/>
          <a:p>
            <a:pPr>
              <a:defRPr/>
            </a:pPr>
            <a:fld id="{7CC12B19-0909-4CD1-9A20-13B95AFEE382}"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4058955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GB" altLang="en-US" sz="4000" b="1" smtClean="0">
                <a:solidFill>
                  <a:srgbClr val="0033CC"/>
                </a:solidFill>
                <a:latin typeface="Book Antiqua" panose="02040602050305030304" pitchFamily="18" charset="0"/>
              </a:rPr>
              <a:t>Line Item Budgeting...</a:t>
            </a:r>
            <a:endParaRPr lang="en-US" altLang="en-US" sz="4000" b="1" smtClean="0">
              <a:latin typeface="Book Antiqua" panose="02040602050305030304" pitchFamily="18" charset="0"/>
            </a:endParaRPr>
          </a:p>
        </p:txBody>
      </p:sp>
      <p:sp>
        <p:nvSpPr>
          <p:cNvPr id="14339" name="Rectangle 3"/>
          <p:cNvSpPr>
            <a:spLocks noGrp="1" noChangeArrowheads="1"/>
          </p:cNvSpPr>
          <p:nvPr>
            <p:ph type="body" idx="1"/>
          </p:nvPr>
        </p:nvSpPr>
        <p:spPr>
          <a:xfrm>
            <a:off x="228600" y="1143000"/>
            <a:ext cx="8610600" cy="5486400"/>
          </a:xfrm>
        </p:spPr>
        <p:txBody>
          <a:bodyPr/>
          <a:lstStyle/>
          <a:p>
            <a:pPr algn="just" eaLnBrk="1" hangingPunct="1">
              <a:lnSpc>
                <a:spcPct val="80000"/>
              </a:lnSpc>
              <a:buFontTx/>
              <a:buNone/>
              <a:defRPr/>
            </a:pPr>
            <a:r>
              <a:rPr lang="en-GB" sz="2600" b="1" dirty="0" smtClean="0">
                <a:solidFill>
                  <a:srgbClr val="FF0000"/>
                </a:solidFill>
                <a:latin typeface="+mj-lt"/>
              </a:rPr>
              <a:t>8000: Capital Budget</a:t>
            </a:r>
          </a:p>
          <a:p>
            <a:pPr algn="just" eaLnBrk="1" hangingPunct="1">
              <a:lnSpc>
                <a:spcPct val="80000"/>
              </a:lnSpc>
              <a:buFontTx/>
              <a:buNone/>
              <a:defRPr/>
            </a:pPr>
            <a:r>
              <a:rPr lang="en-GB" sz="2600" b="1" dirty="0" smtClean="0">
                <a:solidFill>
                  <a:srgbClr val="FF0000"/>
                </a:solidFill>
              </a:rPr>
              <a:t>8100</a:t>
            </a:r>
            <a:r>
              <a:rPr lang="en-GB" sz="2600" b="1" dirty="0" smtClean="0"/>
              <a:t>: </a:t>
            </a:r>
            <a:r>
              <a:rPr lang="en-GB" sz="2600" dirty="0" smtClean="0"/>
              <a:t>Surveying, surveillance, Design and Engineering works</a:t>
            </a:r>
          </a:p>
          <a:p>
            <a:pPr algn="just" eaLnBrk="1" hangingPunct="1">
              <a:lnSpc>
                <a:spcPct val="80000"/>
              </a:lnSpc>
              <a:buFontTx/>
              <a:buNone/>
              <a:defRPr/>
            </a:pPr>
            <a:r>
              <a:rPr lang="en-GB" sz="2600" dirty="0" smtClean="0">
                <a:solidFill>
                  <a:srgbClr val="FF0000"/>
                </a:solidFill>
              </a:rPr>
              <a:t>8101:</a:t>
            </a:r>
            <a:r>
              <a:rPr lang="en-GB" sz="2600" dirty="0" smtClean="0"/>
              <a:t> Preliminary studies and surveillance</a:t>
            </a:r>
          </a:p>
          <a:p>
            <a:pPr algn="just" eaLnBrk="1" hangingPunct="1">
              <a:lnSpc>
                <a:spcPct val="80000"/>
              </a:lnSpc>
              <a:buFontTx/>
              <a:buNone/>
              <a:defRPr/>
            </a:pPr>
            <a:r>
              <a:rPr lang="en-GB" sz="2600" dirty="0" smtClean="0">
                <a:solidFill>
                  <a:srgbClr val="FF0000"/>
                </a:solidFill>
              </a:rPr>
              <a:t>8102:</a:t>
            </a:r>
            <a:r>
              <a:rPr lang="en-GB" sz="2600" dirty="0" smtClean="0"/>
              <a:t> Engineering works and technical designs</a:t>
            </a:r>
          </a:p>
          <a:p>
            <a:pPr algn="just" eaLnBrk="1" hangingPunct="1">
              <a:lnSpc>
                <a:spcPct val="80000"/>
              </a:lnSpc>
              <a:buFontTx/>
              <a:buNone/>
              <a:defRPr/>
            </a:pPr>
            <a:r>
              <a:rPr lang="en-GB" sz="2600" dirty="0" smtClean="0">
                <a:solidFill>
                  <a:srgbClr val="FF0000"/>
                </a:solidFill>
              </a:rPr>
              <a:t>8200</a:t>
            </a:r>
            <a:r>
              <a:rPr lang="en-GB" sz="2600" dirty="0" smtClean="0"/>
              <a:t>: Building construction and related works:</a:t>
            </a:r>
          </a:p>
          <a:p>
            <a:pPr algn="just" eaLnBrk="1" hangingPunct="1">
              <a:lnSpc>
                <a:spcPct val="80000"/>
              </a:lnSpc>
              <a:buFontTx/>
              <a:buNone/>
              <a:defRPr/>
            </a:pPr>
            <a:r>
              <a:rPr lang="en-GB" sz="2600" dirty="0" smtClean="0">
                <a:solidFill>
                  <a:srgbClr val="FF0000"/>
                </a:solidFill>
              </a:rPr>
              <a:t>8201</a:t>
            </a:r>
            <a:r>
              <a:rPr lang="en-GB" sz="2600" dirty="0" smtClean="0"/>
              <a:t>: Residential Buildings</a:t>
            </a:r>
          </a:p>
          <a:p>
            <a:pPr algn="just" eaLnBrk="1" hangingPunct="1">
              <a:lnSpc>
                <a:spcPct val="80000"/>
              </a:lnSpc>
              <a:buFontTx/>
              <a:buNone/>
              <a:defRPr/>
            </a:pPr>
            <a:r>
              <a:rPr lang="en-GB" sz="2600" dirty="0" smtClean="0">
                <a:solidFill>
                  <a:srgbClr val="FF0000"/>
                </a:solidFill>
              </a:rPr>
              <a:t>8205:</a:t>
            </a:r>
            <a:r>
              <a:rPr lang="en-GB" sz="2600" dirty="0" smtClean="0"/>
              <a:t> Transport equipment (vehicles. etc)</a:t>
            </a:r>
          </a:p>
          <a:p>
            <a:pPr algn="just" eaLnBrk="1" hangingPunct="1">
              <a:lnSpc>
                <a:spcPct val="80000"/>
              </a:lnSpc>
              <a:buFontTx/>
              <a:buNone/>
              <a:defRPr/>
            </a:pPr>
            <a:r>
              <a:rPr lang="en-GB" sz="2600" dirty="0" smtClean="0">
                <a:solidFill>
                  <a:srgbClr val="FF0000"/>
                </a:solidFill>
              </a:rPr>
              <a:t>8300:</a:t>
            </a:r>
            <a:r>
              <a:rPr lang="en-GB" sz="2600" dirty="0" smtClean="0"/>
              <a:t> Labour and running expenses:</a:t>
            </a:r>
          </a:p>
          <a:p>
            <a:pPr algn="just" eaLnBrk="1" hangingPunct="1">
              <a:lnSpc>
                <a:spcPct val="80000"/>
              </a:lnSpc>
              <a:buFontTx/>
              <a:buNone/>
              <a:defRPr/>
            </a:pPr>
            <a:r>
              <a:rPr lang="en-GB" sz="2600" dirty="0" smtClean="0">
                <a:solidFill>
                  <a:srgbClr val="FF0000"/>
                </a:solidFill>
              </a:rPr>
              <a:t>8301</a:t>
            </a:r>
            <a:r>
              <a:rPr lang="en-GB" sz="2600" dirty="0" smtClean="0"/>
              <a:t>: Management and Control</a:t>
            </a:r>
          </a:p>
          <a:p>
            <a:pPr algn="just" eaLnBrk="1" hangingPunct="1">
              <a:lnSpc>
                <a:spcPct val="80000"/>
              </a:lnSpc>
              <a:buFontTx/>
              <a:buNone/>
              <a:defRPr/>
            </a:pPr>
            <a:r>
              <a:rPr lang="en-GB" sz="2600" dirty="0" smtClean="0">
                <a:solidFill>
                  <a:srgbClr val="FF0000"/>
                </a:solidFill>
              </a:rPr>
              <a:t>8304</a:t>
            </a:r>
            <a:r>
              <a:rPr lang="en-GB" sz="2600" dirty="0" smtClean="0"/>
              <a:t>: Financial expenses:</a:t>
            </a:r>
          </a:p>
          <a:p>
            <a:pPr algn="just" eaLnBrk="1" hangingPunct="1">
              <a:lnSpc>
                <a:spcPct val="80000"/>
              </a:lnSpc>
              <a:buFontTx/>
              <a:buNone/>
              <a:defRPr/>
            </a:pPr>
            <a:r>
              <a:rPr lang="en-GB" sz="2600" dirty="0" smtClean="0">
                <a:solidFill>
                  <a:srgbClr val="FF0000"/>
                </a:solidFill>
              </a:rPr>
              <a:t>8400</a:t>
            </a:r>
            <a:r>
              <a:rPr lang="en-GB" sz="2600" dirty="0" smtClean="0"/>
              <a:t>: Capital Transfer</a:t>
            </a:r>
            <a:r>
              <a:rPr lang="en-GB" sz="2600" b="1" dirty="0" smtClean="0"/>
              <a:t>:</a:t>
            </a:r>
          </a:p>
          <a:p>
            <a:pPr eaLnBrk="1" hangingPunct="1">
              <a:lnSpc>
                <a:spcPct val="80000"/>
              </a:lnSpc>
              <a:buFontTx/>
              <a:buNone/>
              <a:defRPr/>
            </a:pPr>
            <a:endParaRPr lang="en-US" sz="2600" b="1" dirty="0" smtClean="0">
              <a:latin typeface="Book Antiqua"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49</a:t>
            </a:fld>
            <a:endParaRPr lang="fi-FI"/>
          </a:p>
        </p:txBody>
      </p:sp>
      <p:sp>
        <p:nvSpPr>
          <p:cNvPr id="2" name="Date Placeholder 1"/>
          <p:cNvSpPr>
            <a:spLocks noGrp="1"/>
          </p:cNvSpPr>
          <p:nvPr>
            <p:ph type="dt" sz="half" idx="10"/>
          </p:nvPr>
        </p:nvSpPr>
        <p:spPr/>
        <p:txBody>
          <a:bodyPr/>
          <a:lstStyle/>
          <a:p>
            <a:pPr>
              <a:defRPr/>
            </a:pPr>
            <a:fld id="{2C5A3057-CD97-4151-9081-4B3A48C14971}"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04531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Human Resource Management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5</a:t>
            </a:fld>
            <a:endParaRPr lang="fi-FI"/>
          </a:p>
        </p:txBody>
      </p:sp>
      <p:pic>
        <p:nvPicPr>
          <p:cNvPr id="1026" name="Picture 2" descr="Stock Image - human resources. Fotosearch - Search Stock Photos, Mural Pictures, Photographs, and Photo Clipart"/>
          <p:cNvPicPr>
            <a:picLocks noChangeAspect="1" noChangeArrowheads="1"/>
          </p:cNvPicPr>
          <p:nvPr/>
        </p:nvPicPr>
        <p:blipFill>
          <a:blip r:embed="rId2"/>
          <a:srcRect/>
          <a:stretch>
            <a:fillRect/>
          </a:stretch>
        </p:blipFill>
        <p:spPr bwMode="auto">
          <a:xfrm>
            <a:off x="381000" y="1295400"/>
            <a:ext cx="8305800" cy="5257800"/>
          </a:xfrm>
          <a:prstGeom prst="rect">
            <a:avLst/>
          </a:prstGeom>
          <a:noFill/>
        </p:spPr>
      </p:pic>
      <p:sp>
        <p:nvSpPr>
          <p:cNvPr id="5" name="Date Placeholder 4"/>
          <p:cNvSpPr>
            <a:spLocks noGrp="1"/>
          </p:cNvSpPr>
          <p:nvPr>
            <p:ph type="dt" sz="half" idx="10"/>
          </p:nvPr>
        </p:nvSpPr>
        <p:spPr/>
        <p:txBody>
          <a:bodyPr/>
          <a:lstStyle/>
          <a:p>
            <a:pPr>
              <a:defRPr/>
            </a:pPr>
            <a:fld id="{9DEB7916-98F9-4CE6-A45F-E72A7B454B6C}"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51749477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eaLnBrk="1" hangingPunct="1">
              <a:lnSpc>
                <a:spcPct val="90000"/>
              </a:lnSpc>
              <a:defRPr/>
            </a:pPr>
            <a:r>
              <a:rPr lang="en-GB" sz="3200" b="1" dirty="0" smtClean="0">
                <a:latin typeface="Perpetua" panose="02020502060401020303" pitchFamily="18" charset="0"/>
              </a:rPr>
              <a:t>Models dealing with property and finance</a:t>
            </a:r>
          </a:p>
        </p:txBody>
      </p:sp>
      <p:sp>
        <p:nvSpPr>
          <p:cNvPr id="5" name="Content Placeholder 2"/>
          <p:cNvSpPr txBox="1">
            <a:spLocks/>
          </p:cNvSpPr>
          <p:nvPr/>
        </p:nvSpPr>
        <p:spPr>
          <a:xfrm>
            <a:off x="457200" y="1219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FF0000"/>
                </a:solidFill>
                <a:latin typeface="Times New Roman" pitchFamily="18" charset="0"/>
                <a:cs typeface="Times New Roman" pitchFamily="18" charset="0"/>
              </a:rPr>
              <a:t>Model 20</a:t>
            </a:r>
            <a:r>
              <a:rPr lang="en-US" sz="2800" dirty="0" smtClean="0">
                <a:latin typeface="Times New Roman" pitchFamily="18" charset="0"/>
                <a:cs typeface="Times New Roman" pitchFamily="18" charset="0"/>
              </a:rPr>
              <a:t>:Model for requesting items/drugs</a:t>
            </a:r>
          </a:p>
          <a:p>
            <a:r>
              <a:rPr lang="en-US" sz="2800" b="1" dirty="0" smtClean="0">
                <a:solidFill>
                  <a:srgbClr val="FF0000"/>
                </a:solidFill>
                <a:latin typeface="Times New Roman" pitchFamily="18" charset="0"/>
                <a:cs typeface="Times New Roman" pitchFamily="18" charset="0"/>
              </a:rPr>
              <a:t>Model 21</a:t>
            </a:r>
            <a:r>
              <a:rPr lang="en-US" sz="2800" dirty="0" smtClean="0">
                <a:latin typeface="Times New Roman" pitchFamily="18" charset="0"/>
                <a:cs typeface="Times New Roman" pitchFamily="18" charset="0"/>
              </a:rPr>
              <a:t>:Model for approving item delivery by person in authority </a:t>
            </a:r>
          </a:p>
          <a:p>
            <a:r>
              <a:rPr lang="en-US" sz="2800" b="1" dirty="0" smtClean="0">
                <a:solidFill>
                  <a:srgbClr val="FF0000"/>
                </a:solidFill>
                <a:latin typeface="Times New Roman" pitchFamily="18" charset="0"/>
                <a:cs typeface="Times New Roman" pitchFamily="18" charset="0"/>
              </a:rPr>
              <a:t>Model 22</a:t>
            </a:r>
            <a:r>
              <a:rPr lang="en-US" sz="2800" dirty="0" smtClean="0">
                <a:latin typeface="Times New Roman" pitchFamily="18" charset="0"/>
                <a:cs typeface="Times New Roman" pitchFamily="18" charset="0"/>
              </a:rPr>
              <a:t>:Model for issuing items/drugs</a:t>
            </a:r>
          </a:p>
          <a:p>
            <a:r>
              <a:rPr lang="en-US" sz="2800" b="1" dirty="0" smtClean="0">
                <a:solidFill>
                  <a:srgbClr val="FF0000"/>
                </a:solidFill>
                <a:latin typeface="Times New Roman" pitchFamily="18" charset="0"/>
                <a:cs typeface="Times New Roman" pitchFamily="18" charset="0"/>
              </a:rPr>
              <a:t>Model 19</a:t>
            </a:r>
            <a:r>
              <a:rPr lang="en-US" sz="2800" dirty="0" smtClean="0">
                <a:latin typeface="Times New Roman" pitchFamily="18" charset="0"/>
                <a:cs typeface="Times New Roman" pitchFamily="18" charset="0"/>
              </a:rPr>
              <a:t>: Model for confirming delivery of items</a:t>
            </a:r>
          </a:p>
          <a:p>
            <a:r>
              <a:rPr lang="en-US" sz="2800" b="1" dirty="0" smtClean="0">
                <a:solidFill>
                  <a:srgbClr val="FF0000"/>
                </a:solidFill>
                <a:latin typeface="Times New Roman" pitchFamily="18" charset="0"/>
                <a:cs typeface="Times New Roman" pitchFamily="18" charset="0"/>
              </a:rPr>
              <a:t>Model 33: </a:t>
            </a:r>
            <a:r>
              <a:rPr lang="en-US" sz="2800" dirty="0" smtClean="0">
                <a:latin typeface="Times New Roman" pitchFamily="18" charset="0"/>
                <a:cs typeface="Times New Roman" pitchFamily="18" charset="0"/>
              </a:rPr>
              <a:t>(Pay roll) – payment of salary</a:t>
            </a:r>
          </a:p>
          <a:p>
            <a:r>
              <a:rPr lang="en-US" sz="2800" b="1" dirty="0" smtClean="0">
                <a:solidFill>
                  <a:srgbClr val="FF0000"/>
                </a:solidFill>
                <a:latin typeface="Times New Roman" pitchFamily="18" charset="0"/>
                <a:cs typeface="Times New Roman" pitchFamily="18" charset="0"/>
              </a:rPr>
              <a:t>Model 85: </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to deposit money</a:t>
            </a:r>
          </a:p>
          <a:p>
            <a:r>
              <a:rPr lang="en-US" sz="2800" b="1" dirty="0" smtClean="0">
                <a:solidFill>
                  <a:srgbClr val="FF0000"/>
                </a:solidFill>
                <a:latin typeface="Times New Roman" pitchFamily="18" charset="0"/>
                <a:cs typeface="Times New Roman" pitchFamily="18" charset="0"/>
              </a:rPr>
              <a:t>Model 86 : </a:t>
            </a:r>
            <a:r>
              <a:rPr lang="en-US" sz="2800" dirty="0" smtClean="0">
                <a:latin typeface="Times New Roman" pitchFamily="18" charset="0"/>
                <a:cs typeface="Times New Roman" pitchFamily="18" charset="0"/>
              </a:rPr>
              <a:t>to release deposited money</a:t>
            </a:r>
          </a:p>
          <a:p>
            <a:endParaRPr lang="en-US" sz="2800" dirty="0" smtClean="0">
              <a:latin typeface="Times New Roman" pitchFamily="18" charset="0"/>
              <a:cs typeface="Times New Roman" pitchFamily="18" charset="0"/>
            </a:endParaRPr>
          </a:p>
          <a:p>
            <a:endParaRPr lang="en-US" sz="2800"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50</a:t>
            </a:fld>
            <a:endParaRPr lang="fi-FI"/>
          </a:p>
        </p:txBody>
      </p:sp>
      <p:sp>
        <p:nvSpPr>
          <p:cNvPr id="3" name="Date Placeholder 2"/>
          <p:cNvSpPr>
            <a:spLocks noGrp="1"/>
          </p:cNvSpPr>
          <p:nvPr>
            <p:ph type="dt" sz="half" idx="10"/>
          </p:nvPr>
        </p:nvSpPr>
        <p:spPr/>
        <p:txBody>
          <a:bodyPr/>
          <a:lstStyle/>
          <a:p>
            <a:pPr>
              <a:defRPr/>
            </a:pPr>
            <a:fld id="{87BC330D-7D4A-4A25-9BFE-71C00866D99A}"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68209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0800"/>
            <a:ext cx="8534400" cy="838200"/>
          </a:xfrm>
        </p:spPr>
        <p:txBody>
          <a:bodyPr>
            <a:normAutofit fontScale="25000" lnSpcReduction="20000"/>
          </a:bodyPr>
          <a:lstStyle/>
          <a:p>
            <a:pPr marL="0" indent="0" algn="ctr">
              <a:buNone/>
            </a:pPr>
            <a:endParaRPr lang="en-US" b="1" dirty="0" smtClean="0">
              <a:solidFill>
                <a:srgbClr val="0000CC"/>
              </a:solidFill>
              <a:latin typeface="Constantia" panose="02030602050306030303" pitchFamily="18" charset="0"/>
            </a:endParaRPr>
          </a:p>
          <a:p>
            <a:pPr marL="0" indent="0" algn="ctr">
              <a:buNone/>
            </a:pPr>
            <a:r>
              <a:rPr lang="en-US" sz="19200" b="1" dirty="0" smtClean="0">
                <a:solidFill>
                  <a:srgbClr val="0000CC"/>
                </a:solidFill>
                <a:latin typeface="Times New Roman" pitchFamily="18" charset="0"/>
                <a:cs typeface="Times New Roman" pitchFamily="18" charset="0"/>
              </a:rPr>
              <a:t>3. Managing </a:t>
            </a:r>
            <a:r>
              <a:rPr lang="en-US" sz="19200" b="1" dirty="0">
                <a:solidFill>
                  <a:srgbClr val="0000CC"/>
                </a:solidFill>
                <a:latin typeface="Times New Roman" pitchFamily="18" charset="0"/>
                <a:cs typeface="Times New Roman" pitchFamily="18" charset="0"/>
              </a:rPr>
              <a:t>Time</a:t>
            </a:r>
            <a:endParaRPr lang="en-US" sz="192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51</a:t>
            </a:fld>
            <a:endParaRPr lang="fi-FI"/>
          </a:p>
        </p:txBody>
      </p:sp>
      <p:sp>
        <p:nvSpPr>
          <p:cNvPr id="2" name="Date Placeholder 1"/>
          <p:cNvSpPr>
            <a:spLocks noGrp="1"/>
          </p:cNvSpPr>
          <p:nvPr>
            <p:ph type="dt" sz="half" idx="10"/>
          </p:nvPr>
        </p:nvSpPr>
        <p:spPr/>
        <p:txBody>
          <a:bodyPr/>
          <a:lstStyle/>
          <a:p>
            <a:pPr>
              <a:defRPr/>
            </a:pPr>
            <a:fld id="{548CE2E8-D9D8-4A52-9DC0-67DE6300659C}"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94717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Session objectives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876800"/>
          </a:xfrm>
        </p:spPr>
        <p:txBody>
          <a:bodyPr>
            <a:normAutofit/>
          </a:bodyPr>
          <a:lstStyle/>
          <a:p>
            <a:pPr algn="just">
              <a:lnSpc>
                <a:spcPct val="150000"/>
              </a:lnSpc>
            </a:pPr>
            <a:r>
              <a:rPr lang="en-US" sz="2800" dirty="0" smtClean="0">
                <a:latin typeface="Times New Roman" pitchFamily="18" charset="0"/>
                <a:cs typeface="Times New Roman" pitchFamily="18" charset="0"/>
              </a:rPr>
              <a:t>Understand the concept of time management</a:t>
            </a:r>
          </a:p>
          <a:p>
            <a:pPr algn="just">
              <a:lnSpc>
                <a:spcPct val="150000"/>
              </a:lnSpc>
            </a:pPr>
            <a:r>
              <a:rPr lang="en-US" sz="2800" dirty="0" smtClean="0">
                <a:latin typeface="Times New Roman" pitchFamily="18" charset="0"/>
                <a:cs typeface="Times New Roman" pitchFamily="18" charset="0"/>
              </a:rPr>
              <a:t>Explain benefits of time management</a:t>
            </a:r>
          </a:p>
          <a:p>
            <a:pPr algn="just">
              <a:lnSpc>
                <a:spcPct val="150000"/>
              </a:lnSpc>
            </a:pPr>
            <a:r>
              <a:rPr lang="en-US" sz="2800" dirty="0">
                <a:latin typeface="Times New Roman" pitchFamily="18" charset="0"/>
                <a:cs typeface="Times New Roman" pitchFamily="18" charset="0"/>
              </a:rPr>
              <a:t>Describe strategies of effective Time management</a:t>
            </a:r>
          </a:p>
          <a:p>
            <a:pPr algn="just">
              <a:lnSpc>
                <a:spcPct val="150000"/>
              </a:lnSpc>
            </a:pPr>
            <a:r>
              <a:rPr lang="en-US" sz="2800" dirty="0">
                <a:latin typeface="Times New Roman" pitchFamily="18" charset="0"/>
                <a:cs typeface="Times New Roman" pitchFamily="18" charset="0"/>
              </a:rPr>
              <a:t>Understand  time management matrix</a:t>
            </a:r>
          </a:p>
          <a:p>
            <a:pPr algn="just">
              <a:lnSpc>
                <a:spcPct val="150000"/>
              </a:lnSpc>
            </a:pPr>
            <a:r>
              <a:rPr lang="en-US" sz="2800" dirty="0" smtClean="0">
                <a:latin typeface="Times New Roman" pitchFamily="18" charset="0"/>
                <a:cs typeface="Times New Roman" pitchFamily="18" charset="0"/>
              </a:rPr>
              <a:t>Obstacles to effective time management</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52</a:t>
            </a:fld>
            <a:endParaRPr lang="fi-FI"/>
          </a:p>
        </p:txBody>
      </p:sp>
      <p:sp>
        <p:nvSpPr>
          <p:cNvPr id="4" name="Date Placeholder 3"/>
          <p:cNvSpPr>
            <a:spLocks noGrp="1"/>
          </p:cNvSpPr>
          <p:nvPr>
            <p:ph type="dt" sz="half" idx="10"/>
          </p:nvPr>
        </p:nvSpPr>
        <p:spPr/>
        <p:txBody>
          <a:bodyPr/>
          <a:lstStyle/>
          <a:p>
            <a:pPr>
              <a:defRPr/>
            </a:pPr>
            <a:fld id="{08E89952-666B-4CFC-B74C-66567B69B508}"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38834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idx="1"/>
          </p:nvPr>
        </p:nvPicPr>
        <p:blipFill>
          <a:blip r:embed="rId2" cstate="print"/>
          <a:srcRect/>
          <a:stretch>
            <a:fillRect/>
          </a:stretch>
        </p:blipFill>
        <p:spPr bwMode="auto">
          <a:xfrm>
            <a:off x="228600" y="986156"/>
            <a:ext cx="3627119" cy="4978400"/>
          </a:xfrm>
          <a:prstGeom prst="rect">
            <a:avLst/>
          </a:prstGeom>
          <a:noFill/>
          <a:ln w="9525">
            <a:noFill/>
            <a:miter lim="800000"/>
            <a:headEnd/>
            <a:tailEnd/>
          </a:ln>
          <a:effectLst/>
        </p:spPr>
      </p:pic>
      <p:pic>
        <p:nvPicPr>
          <p:cNvPr id="54274" name="Picture 2" descr="Office worker overworked - stock photo"/>
          <p:cNvPicPr>
            <a:picLocks noChangeAspect="1" noChangeArrowheads="1"/>
          </p:cNvPicPr>
          <p:nvPr/>
        </p:nvPicPr>
        <p:blipFill>
          <a:blip r:embed="rId3"/>
          <a:srcRect/>
          <a:stretch>
            <a:fillRect/>
          </a:stretch>
        </p:blipFill>
        <p:spPr bwMode="auto">
          <a:xfrm>
            <a:off x="4267200" y="1447801"/>
            <a:ext cx="4551680" cy="4124961"/>
          </a:xfrm>
          <a:prstGeom prst="rect">
            <a:avLst/>
          </a:prstGeom>
          <a:noFill/>
        </p:spPr>
      </p:pic>
      <p:sp>
        <p:nvSpPr>
          <p:cNvPr id="3" name="Rectangle 2"/>
          <p:cNvSpPr/>
          <p:nvPr/>
        </p:nvSpPr>
        <p:spPr>
          <a:xfrm>
            <a:off x="2298241" y="219774"/>
            <a:ext cx="3447354" cy="584775"/>
          </a:xfrm>
          <a:prstGeom prst="rect">
            <a:avLst/>
          </a:prstGeom>
        </p:spPr>
        <p:txBody>
          <a:bodyPr wrap="none">
            <a:spAutoFit/>
          </a:bodyPr>
          <a:lstStyle/>
          <a:p>
            <a:r>
              <a:rPr lang="en-US" sz="3200" b="1" dirty="0">
                <a:solidFill>
                  <a:srgbClr val="0033CC"/>
                </a:solidFill>
                <a:latin typeface="Times New Roman" pitchFamily="18" charset="0"/>
                <a:cs typeface="Times New Roman" pitchFamily="18" charset="0"/>
              </a:rPr>
              <a:t>T</a:t>
            </a:r>
            <a:r>
              <a:rPr lang="en-US" sz="3200" b="1" dirty="0" smtClean="0">
                <a:solidFill>
                  <a:srgbClr val="0033CC"/>
                </a:solidFill>
                <a:latin typeface="Times New Roman" pitchFamily="18" charset="0"/>
                <a:cs typeface="Times New Roman" pitchFamily="18" charset="0"/>
              </a:rPr>
              <a:t>ime </a:t>
            </a:r>
            <a:r>
              <a:rPr lang="en-US" sz="3200" b="1" dirty="0">
                <a:solidFill>
                  <a:srgbClr val="0033CC"/>
                </a:solidFill>
                <a:latin typeface="Times New Roman" pitchFamily="18" charset="0"/>
                <a:cs typeface="Times New Roman" pitchFamily="18" charset="0"/>
              </a:rPr>
              <a:t>management</a:t>
            </a:r>
            <a:endParaRPr lang="en-US" b="1" dirty="0">
              <a:solidFill>
                <a:srgbClr val="0033CC"/>
              </a:solidFill>
            </a:endParaRPr>
          </a:p>
        </p:txBody>
      </p:sp>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53</a:t>
            </a:fld>
            <a:endParaRPr lang="fi-FI"/>
          </a:p>
        </p:txBody>
      </p:sp>
      <p:sp>
        <p:nvSpPr>
          <p:cNvPr id="4" name="Date Placeholder 3"/>
          <p:cNvSpPr>
            <a:spLocks noGrp="1"/>
          </p:cNvSpPr>
          <p:nvPr>
            <p:ph type="dt" sz="half" idx="10"/>
          </p:nvPr>
        </p:nvSpPr>
        <p:spPr/>
        <p:txBody>
          <a:bodyPr/>
          <a:lstStyle/>
          <a:p>
            <a:pPr>
              <a:defRPr/>
            </a:pPr>
            <a:fld id="{1B43FE94-9C49-46FE-BD93-3679BB9C9C55}"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95209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30"/>
            <a:ext cx="8229600" cy="668231"/>
          </a:xfrm>
        </p:spPr>
        <p:txBody>
          <a:bodyPr>
            <a:normAutofit fontScale="90000"/>
          </a:bodyPr>
          <a:lstStyle/>
          <a:p>
            <a:r>
              <a:rPr lang="en-US" b="1" dirty="0" smtClean="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53161"/>
            <a:ext cx="8382000" cy="4793192"/>
          </a:xfrm>
        </p:spPr>
        <p:txBody>
          <a:bodyPr>
            <a:normAutofit lnSpcReduction="10000"/>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It is a </a:t>
            </a:r>
            <a:r>
              <a:rPr lang="en-US" sz="2800" b="1" dirty="0" smtClean="0">
                <a:latin typeface="Times New Roman" panose="02020603050405020304" pitchFamily="18" charset="0"/>
                <a:cs typeface="Times New Roman" panose="02020603050405020304" pitchFamily="18" charset="0"/>
              </a:rPr>
              <a:t>non-renewable</a:t>
            </a:r>
            <a:r>
              <a:rPr lang="en-US" sz="2800" dirty="0" smtClean="0">
                <a:latin typeface="Times New Roman" panose="02020603050405020304" pitchFamily="18" charset="0"/>
                <a:cs typeface="Times New Roman" panose="02020603050405020304" pitchFamily="18" charset="0"/>
              </a:rPr>
              <a:t> resource</a:t>
            </a:r>
          </a:p>
          <a:p>
            <a:pPr algn="just">
              <a:lnSpc>
                <a:spcPct val="150000"/>
              </a:lnSpc>
            </a:pPr>
            <a:r>
              <a:rPr lang="en-US" sz="2800" dirty="0" smtClean="0">
                <a:latin typeface="Times New Roman" panose="02020603050405020304" pitchFamily="18" charset="0"/>
                <a:cs typeface="Times New Roman" panose="02020603050405020304" pitchFamily="18" charset="0"/>
              </a:rPr>
              <a:t>No event can take place unless there is time for it.</a:t>
            </a:r>
          </a:p>
          <a:p>
            <a:pPr algn="just">
              <a:lnSpc>
                <a:spcPct val="150000"/>
              </a:lnSpc>
            </a:pPr>
            <a:r>
              <a:rPr lang="en-US" sz="2800" dirty="0" smtClean="0">
                <a:latin typeface="Times New Roman" panose="02020603050405020304" pitchFamily="18" charset="0"/>
                <a:cs typeface="Times New Roman" panose="02020603050405020304" pitchFamily="18" charset="0"/>
              </a:rPr>
              <a:t>Using time efficiently requires managerial skills.</a:t>
            </a:r>
          </a:p>
          <a:p>
            <a:pPr algn="just">
              <a:lnSpc>
                <a:spcPct val="150000"/>
              </a:lnSpc>
            </a:pPr>
            <a:r>
              <a:rPr lang="en-US" sz="2800" dirty="0" smtClean="0">
                <a:latin typeface="Times New Roman" panose="02020603050405020304" pitchFamily="18" charset="0"/>
                <a:cs typeface="Times New Roman" panose="02020603050405020304" pitchFamily="18" charset="0"/>
              </a:rPr>
              <a:t>Time can not be stored </a:t>
            </a:r>
          </a:p>
          <a:p>
            <a:pPr algn="just">
              <a:lnSpc>
                <a:spcPct val="150000"/>
              </a:lnSpc>
            </a:pPr>
            <a:r>
              <a:rPr lang="en-US" sz="2800" dirty="0" smtClean="0">
                <a:latin typeface="Times New Roman" panose="02020603050405020304" pitchFamily="18" charset="0"/>
                <a:cs typeface="Times New Roman" panose="02020603050405020304" pitchFamily="18" charset="0"/>
              </a:rPr>
              <a:t>Time is equally shared to people</a:t>
            </a:r>
          </a:p>
          <a:p>
            <a:pPr lvl="1" algn="just">
              <a:lnSpc>
                <a:spcPct val="150000"/>
              </a:lnSpc>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NB-</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Our ability to manage our time is the ONE to </a:t>
            </a:r>
            <a:r>
              <a:rPr lang="en-US" dirty="0" smtClean="0">
                <a:latin typeface="Times New Roman" panose="02020603050405020304" pitchFamily="18" charset="0"/>
                <a:cs typeface="Times New Roman" panose="02020603050405020304" pitchFamily="18" charset="0"/>
              </a:rPr>
              <a:t>  make </a:t>
            </a:r>
            <a:r>
              <a:rPr lang="en-US" dirty="0">
                <a:latin typeface="Times New Roman" panose="02020603050405020304" pitchFamily="18" charset="0"/>
                <a:cs typeface="Times New Roman" panose="02020603050405020304" pitchFamily="18" charset="0"/>
              </a:rPr>
              <a:t>difference in life</a:t>
            </a:r>
          </a:p>
          <a:p>
            <a:pPr marL="0" indent="0" algn="just">
              <a:lnSpc>
                <a:spcPct val="150000"/>
              </a:lnSpc>
              <a:buNone/>
            </a:pPr>
            <a:endParaRPr lang="en-US" sz="28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54</a:t>
            </a:fld>
            <a:endParaRPr lang="fi-FI"/>
          </a:p>
        </p:txBody>
      </p:sp>
      <p:sp>
        <p:nvSpPr>
          <p:cNvPr id="4" name="Date Placeholder 3"/>
          <p:cNvSpPr>
            <a:spLocks noGrp="1"/>
          </p:cNvSpPr>
          <p:nvPr>
            <p:ph type="dt" sz="half" idx="10"/>
          </p:nvPr>
        </p:nvSpPr>
        <p:spPr/>
        <p:txBody>
          <a:bodyPr/>
          <a:lstStyle/>
          <a:p>
            <a:pPr>
              <a:defRPr/>
            </a:pPr>
            <a:fld id="{53537D0B-9B0F-418A-B6D2-879B1BA27CBF}"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05281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57200" y="484930"/>
            <a:ext cx="8229600" cy="739351"/>
          </a:xfrm>
        </p:spPr>
        <p:txBody>
          <a:bodyPr>
            <a:normAutofit/>
          </a:bodyPr>
          <a:lstStyle/>
          <a:p>
            <a:pPr eaLnBrk="1" hangingPunct="1"/>
            <a:r>
              <a:rPr lang="en-US" sz="3200" dirty="0" smtClean="0">
                <a:solidFill>
                  <a:srgbClr val="0033CC"/>
                </a:solidFill>
                <a:latin typeface="Times New Roman" pitchFamily="18" charset="0"/>
                <a:cs typeface="Times New Roman" pitchFamily="18" charset="0"/>
              </a:rPr>
              <a:t>What is time management?</a:t>
            </a:r>
          </a:p>
        </p:txBody>
      </p:sp>
      <p:sp>
        <p:nvSpPr>
          <p:cNvPr id="12291" name="Rectangle 1027"/>
          <p:cNvSpPr>
            <a:spLocks noGrp="1" noChangeArrowheads="1"/>
          </p:cNvSpPr>
          <p:nvPr>
            <p:ph type="body" idx="1"/>
          </p:nvPr>
        </p:nvSpPr>
        <p:spPr>
          <a:xfrm>
            <a:off x="304800" y="1295400"/>
            <a:ext cx="8686800" cy="5120640"/>
          </a:xfrm>
        </p:spPr>
        <p:txBody>
          <a:bodyPr>
            <a:normAutofit/>
          </a:bodyPr>
          <a:lstStyle/>
          <a:p>
            <a:pPr>
              <a:lnSpc>
                <a:spcPct val="120000"/>
              </a:lnSpc>
              <a:spcBef>
                <a:spcPts val="2400"/>
              </a:spcBef>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It is the ability to decide </a:t>
            </a:r>
            <a:r>
              <a:rPr lang="en-US" altLang="en-US" sz="2800" dirty="0">
                <a:solidFill>
                  <a:srgbClr val="FF0000"/>
                </a:solidFill>
                <a:latin typeface="Times New Roman" panose="02020603050405020304" pitchFamily="18" charset="0"/>
                <a:cs typeface="Times New Roman" panose="02020603050405020304" pitchFamily="18" charset="0"/>
              </a:rPr>
              <a:t>what is important in life,</a:t>
            </a:r>
            <a:r>
              <a:rPr lang="en-US" altLang="en-US" sz="2800" dirty="0">
                <a:latin typeface="Times New Roman" panose="02020603050405020304" pitchFamily="18" charset="0"/>
                <a:cs typeface="Times New Roman" panose="02020603050405020304" pitchFamily="18" charset="0"/>
              </a:rPr>
              <a:t> both at work,  in our home and personal life. </a:t>
            </a:r>
          </a:p>
          <a:p>
            <a:pPr>
              <a:lnSpc>
                <a:spcPct val="120000"/>
              </a:lnSpc>
              <a:spcBef>
                <a:spcPts val="2400"/>
              </a:spcBef>
              <a:buFont typeface="Wingdings" panose="05000000000000000000" pitchFamily="2" charset="2"/>
              <a:buChar char="§"/>
            </a:pPr>
            <a:r>
              <a:rPr lang="en-US" altLang="en-US" sz="2800" dirty="0" smtClean="0">
                <a:latin typeface="Times New Roman" panose="02020603050405020304" pitchFamily="18" charset="0"/>
                <a:ea typeface="Calibri" panose="020F0502020204030204" pitchFamily="34" charset="0"/>
                <a:cs typeface="Times New Roman" panose="02020603050405020304" pitchFamily="18" charset="0"/>
              </a:rPr>
              <a:t>Simply</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it is devoting most of  </a:t>
            </a:r>
            <a:r>
              <a:rPr lang="en-US" altLang="en-US"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time and energy </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for the </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bold goal</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eaLnBrk="1" hangingPunct="1">
              <a:lnSpc>
                <a:spcPct val="120000"/>
              </a:lnSpc>
              <a:spcBef>
                <a:spcPts val="2400"/>
              </a:spcBef>
            </a:pPr>
            <a:r>
              <a:rPr lang="en-US" sz="2800" dirty="0" smtClean="0">
                <a:latin typeface="Times New Roman" pitchFamily="18" charset="0"/>
                <a:cs typeface="Times New Roman" pitchFamily="18" charset="0"/>
              </a:rPr>
              <a:t>It is not a way to make you </a:t>
            </a:r>
            <a:r>
              <a:rPr lang="en-US" sz="2800" dirty="0" smtClean="0">
                <a:solidFill>
                  <a:srgbClr val="FF0000"/>
                </a:solidFill>
                <a:latin typeface="Times New Roman" pitchFamily="18" charset="0"/>
                <a:cs typeface="Times New Roman" pitchFamily="18" charset="0"/>
              </a:rPr>
              <a:t>work harder </a:t>
            </a:r>
            <a:r>
              <a:rPr lang="en-US" sz="2800" dirty="0" smtClean="0">
                <a:latin typeface="Times New Roman" pitchFamily="18" charset="0"/>
                <a:cs typeface="Times New Roman" pitchFamily="18" charset="0"/>
              </a:rPr>
              <a:t>and </a:t>
            </a:r>
            <a:r>
              <a:rPr lang="en-US" sz="2800" dirty="0" smtClean="0">
                <a:solidFill>
                  <a:srgbClr val="FF0000"/>
                </a:solidFill>
                <a:latin typeface="Times New Roman" pitchFamily="18" charset="0"/>
                <a:cs typeface="Times New Roman" pitchFamily="18" charset="0"/>
              </a:rPr>
              <a:t>longer</a:t>
            </a:r>
            <a:r>
              <a:rPr lang="en-US" sz="2800" dirty="0" smtClean="0">
                <a:latin typeface="Times New Roman" pitchFamily="18" charset="0"/>
                <a:cs typeface="Times New Roman" pitchFamily="18" charset="0"/>
              </a:rPr>
              <a:t>, but a means to help you work </a:t>
            </a:r>
            <a:r>
              <a:rPr lang="en-US" sz="2800" dirty="0" smtClean="0">
                <a:solidFill>
                  <a:srgbClr val="FF0000"/>
                </a:solidFill>
                <a:latin typeface="Times New Roman" pitchFamily="18" charset="0"/>
                <a:cs typeface="Times New Roman" pitchFamily="18" charset="0"/>
              </a:rPr>
              <a:t>smarter</a:t>
            </a:r>
            <a:r>
              <a:rPr lang="en-US" sz="2800" dirty="0" smtClean="0">
                <a:latin typeface="Times New Roman" pitchFamily="18" charset="0"/>
                <a:cs typeface="Times New Roman" pitchFamily="18" charset="0"/>
              </a:rPr>
              <a:t> to accomplish your work more easily and rapidly. </a:t>
            </a:r>
          </a:p>
          <a:p>
            <a:pPr algn="just" eaLnBrk="1" hangingPunct="1">
              <a:lnSpc>
                <a:spcPct val="120000"/>
              </a:lnSpc>
              <a:spcBef>
                <a:spcPts val="2400"/>
              </a:spcBef>
            </a:pPr>
            <a:r>
              <a:rPr lang="en-US" sz="2800" dirty="0" smtClean="0">
                <a:latin typeface="Times New Roman" pitchFamily="18" charset="0"/>
                <a:cs typeface="Times New Roman" pitchFamily="18" charset="0"/>
              </a:rPr>
              <a:t>Spending time on important, not just urgent matters</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55</a:t>
            </a:fld>
            <a:endParaRPr lang="fi-FI"/>
          </a:p>
        </p:txBody>
      </p:sp>
      <p:sp>
        <p:nvSpPr>
          <p:cNvPr id="2" name="Date Placeholder 1"/>
          <p:cNvSpPr>
            <a:spLocks noGrp="1"/>
          </p:cNvSpPr>
          <p:nvPr>
            <p:ph type="dt" sz="half" idx="10"/>
          </p:nvPr>
        </p:nvSpPr>
        <p:spPr/>
        <p:txBody>
          <a:bodyPr/>
          <a:lstStyle/>
          <a:p>
            <a:pPr>
              <a:defRPr/>
            </a:pPr>
            <a:fld id="{EA69CBF2-5CF6-4F45-A313-B63C3E36A410}"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9346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304800"/>
            <a:ext cx="5105400" cy="6172200"/>
          </a:xfrm>
        </p:spPr>
      </p:pic>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56</a:t>
            </a:fld>
            <a:endParaRPr lang="fi-FI"/>
          </a:p>
        </p:txBody>
      </p:sp>
      <p:sp>
        <p:nvSpPr>
          <p:cNvPr id="3" name="Date Placeholder 2"/>
          <p:cNvSpPr>
            <a:spLocks noGrp="1"/>
          </p:cNvSpPr>
          <p:nvPr>
            <p:ph type="dt" sz="half" idx="10"/>
          </p:nvPr>
        </p:nvSpPr>
        <p:spPr/>
        <p:txBody>
          <a:bodyPr/>
          <a:lstStyle/>
          <a:p>
            <a:pPr>
              <a:defRPr/>
            </a:pPr>
            <a:fld id="{D0E1DD53-6BCE-41CF-AD14-1938D0229751}"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36104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563562"/>
          </a:xfrm>
        </p:spPr>
        <p:txBody>
          <a:bodyPr>
            <a:normAutofit fontScale="90000"/>
          </a:bodyPr>
          <a:lstStyle/>
          <a:p>
            <a:r>
              <a:rPr lang="en-US" altLang="en-US" sz="3600" b="1" smtClean="0">
                <a:latin typeface="Times New Roman" panose="02020603050405020304" pitchFamily="18" charset="0"/>
                <a:cs typeface="Times New Roman" panose="02020603050405020304" pitchFamily="18" charset="0"/>
              </a:rPr>
              <a:t/>
            </a:r>
            <a:br>
              <a:rPr lang="en-US" altLang="en-US" sz="3600" b="1" smtClean="0">
                <a:latin typeface="Times New Roman" panose="02020603050405020304" pitchFamily="18" charset="0"/>
                <a:cs typeface="Times New Roman" panose="02020603050405020304" pitchFamily="18" charset="0"/>
              </a:rPr>
            </a:br>
            <a:r>
              <a:rPr lang="en-US" altLang="en-US" sz="3600" b="1" smtClean="0">
                <a:latin typeface="Times New Roman" panose="02020603050405020304" pitchFamily="18" charset="0"/>
                <a:cs typeface="Times New Roman" panose="02020603050405020304" pitchFamily="18" charset="0"/>
              </a:rPr>
              <a:t>Time Management… </a:t>
            </a:r>
            <a:r>
              <a:rPr lang="en-US" altLang="en-US" sz="3600" smtClean="0">
                <a:latin typeface="Times New Roman" panose="02020603050405020304" pitchFamily="18" charset="0"/>
                <a:cs typeface="Times New Roman" panose="02020603050405020304" pitchFamily="18" charset="0"/>
              </a:rPr>
              <a:t/>
            </a:r>
            <a:br>
              <a:rPr lang="en-US" altLang="en-US" sz="3600" smtClean="0">
                <a:latin typeface="Times New Roman" panose="02020603050405020304" pitchFamily="18" charset="0"/>
                <a:cs typeface="Times New Roman" panose="02020603050405020304" pitchFamily="18" charset="0"/>
              </a:rPr>
            </a:br>
            <a:endParaRPr lang="en-US" altLang="en-US" sz="3600" smtClean="0"/>
          </a:p>
        </p:txBody>
      </p:sp>
      <p:sp>
        <p:nvSpPr>
          <p:cNvPr id="9219" name="Content Placeholder 2"/>
          <p:cNvSpPr>
            <a:spLocks noGrp="1"/>
          </p:cNvSpPr>
          <p:nvPr>
            <p:ph sz="half" idx="1"/>
          </p:nvPr>
        </p:nvSpPr>
        <p:spPr>
          <a:xfrm>
            <a:off x="457200" y="1371600"/>
            <a:ext cx="4038600" cy="4724400"/>
          </a:xfrm>
        </p:spPr>
        <p:txBody>
          <a:bodyPr>
            <a:normAutofit lnSpcReduction="10000"/>
          </a:bodyPr>
          <a:lstStyle/>
          <a:p>
            <a:pPr>
              <a:buFont typeface="Wingdings" panose="05000000000000000000" pitchFamily="2" charset="2"/>
              <a:buChar char="§"/>
            </a:pPr>
            <a:r>
              <a:rPr lang="en-US" altLang="en-US" b="1" smtClean="0">
                <a:latin typeface="Times New Roman" panose="02020603050405020304" pitchFamily="18" charset="0"/>
                <a:cs typeface="Times New Roman" panose="02020603050405020304" pitchFamily="18" charset="0"/>
              </a:rPr>
              <a:t>Efficient time use</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Plan the time daily</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Prioritize activities</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Time for </a:t>
            </a:r>
            <a:r>
              <a:rPr lang="en-US" altLang="en-US" smtClean="0">
                <a:solidFill>
                  <a:srgbClr val="0070C0"/>
                </a:solidFill>
                <a:latin typeface="Times New Roman" panose="02020603050405020304" pitchFamily="18" charset="0"/>
                <a:cs typeface="Times New Roman" panose="02020603050405020304" pitchFamily="18" charset="0"/>
              </a:rPr>
              <a:t>important one</a:t>
            </a:r>
            <a:r>
              <a:rPr lang="en-US" altLang="en-US" smtClean="0">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Set recording system</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Resources before start</a:t>
            </a:r>
          </a:p>
          <a:p>
            <a:pPr lvl="1">
              <a:buFont typeface="Arial" panose="020B0604020202020204" pitchFamily="34" charset="0"/>
              <a:buChar char="•"/>
            </a:pPr>
            <a:r>
              <a:rPr lang="en-US" altLang="en-US" smtClean="0">
                <a:solidFill>
                  <a:srgbClr val="0070C0"/>
                </a:solidFill>
                <a:latin typeface="Times New Roman" panose="02020603050405020304" pitchFamily="18" charset="0"/>
                <a:cs typeface="Times New Roman" panose="02020603050405020304" pitchFamily="18" charset="0"/>
              </a:rPr>
              <a:t>Do one activity at a time</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Decide time limit for every activity</a:t>
            </a:r>
          </a:p>
          <a:p>
            <a:pPr lvl="1">
              <a:buFont typeface="Arial" panose="020B0604020202020204" pitchFamily="34" charset="0"/>
              <a:buChar char="•"/>
            </a:pPr>
            <a:r>
              <a:rPr lang="en-US" altLang="en-US" smtClean="0">
                <a:latin typeface="Times New Roman" panose="02020603050405020304" pitchFamily="18" charset="0"/>
                <a:cs typeface="Times New Roman" panose="02020603050405020304" pitchFamily="18" charset="0"/>
              </a:rPr>
              <a:t>Take rest whenever necessary</a:t>
            </a:r>
          </a:p>
          <a:p>
            <a:endParaRPr lang="en-US" altLang="en-US" smtClean="0"/>
          </a:p>
        </p:txBody>
      </p:sp>
      <p:sp>
        <p:nvSpPr>
          <p:cNvPr id="9220" name="Content Placeholder 3"/>
          <p:cNvSpPr>
            <a:spLocks noGrp="1"/>
          </p:cNvSpPr>
          <p:nvPr>
            <p:ph sz="half" idx="2"/>
          </p:nvPr>
        </p:nvSpPr>
        <p:spPr>
          <a:xfrm>
            <a:off x="4191000" y="1295400"/>
            <a:ext cx="4495800" cy="4800600"/>
          </a:xfrm>
        </p:spPr>
        <p:txBody>
          <a:bodyPr>
            <a:normAutofit lnSpcReduction="10000"/>
          </a:bodyPr>
          <a:lstStyle/>
          <a:p>
            <a:pPr lvl="1" algn="just">
              <a:buFont typeface="Wingdings" panose="05000000000000000000" pitchFamily="2" charset="2"/>
              <a:buChar char="§"/>
            </a:pPr>
            <a:r>
              <a:rPr lang="en-US" altLang="en-US" sz="2800" b="1" dirty="0" smtClean="0">
                <a:latin typeface="Times New Roman" panose="02020603050405020304" pitchFamily="18" charset="0"/>
                <a:cs typeface="Times New Roman" panose="02020603050405020304" pitchFamily="18" charset="0"/>
              </a:rPr>
              <a:t>Inefficient time use</a:t>
            </a:r>
          </a:p>
          <a:p>
            <a:pPr lvl="2"/>
            <a:r>
              <a:rPr lang="en-US" altLang="en-US" sz="2400" dirty="0" smtClean="0">
                <a:latin typeface="Times New Roman" panose="02020603050405020304" pitchFamily="18" charset="0"/>
                <a:cs typeface="Times New Roman" panose="02020603050405020304" pitchFamily="18" charset="0"/>
              </a:rPr>
              <a:t>Disorganized desk and cluttered files</a:t>
            </a:r>
          </a:p>
          <a:p>
            <a:pPr lvl="2"/>
            <a:r>
              <a:rPr lang="en-US" altLang="en-US" sz="2400" dirty="0" smtClean="0">
                <a:latin typeface="Times New Roman" panose="02020603050405020304" pitchFamily="18" charset="0"/>
                <a:cs typeface="Times New Roman" panose="02020603050405020304" pitchFamily="18" charset="0"/>
              </a:rPr>
              <a:t>Wrong appointments,</a:t>
            </a:r>
          </a:p>
          <a:p>
            <a:pPr lvl="2"/>
            <a:r>
              <a:rPr lang="en-US" altLang="en-US" sz="2400" dirty="0" smtClean="0">
                <a:latin typeface="Times New Roman" panose="02020603050405020304" pitchFamily="18" charset="0"/>
                <a:cs typeface="Times New Roman" panose="02020603050405020304" pitchFamily="18" charset="0"/>
              </a:rPr>
              <a:t>Lack of delegation, </a:t>
            </a:r>
          </a:p>
          <a:p>
            <a:pPr lvl="2"/>
            <a:r>
              <a:rPr lang="en-US" altLang="en-US" sz="2400" dirty="0" smtClean="0">
                <a:latin typeface="Times New Roman" panose="02020603050405020304" pitchFamily="18" charset="0"/>
                <a:cs typeface="Times New Roman" panose="02020603050405020304" pitchFamily="18" charset="0"/>
              </a:rPr>
              <a:t>Stress/ tiredness ,</a:t>
            </a:r>
          </a:p>
          <a:p>
            <a:pPr lvl="2"/>
            <a:r>
              <a:rPr lang="en-US" altLang="en-US" sz="2400" dirty="0" smtClean="0">
                <a:latin typeface="Times New Roman" panose="02020603050405020304" pitchFamily="18" charset="0"/>
                <a:cs typeface="Times New Roman" panose="02020603050405020304" pitchFamily="18" charset="0"/>
              </a:rPr>
              <a:t>Counting saying no as guilty,</a:t>
            </a:r>
          </a:p>
          <a:p>
            <a:pPr lvl="2"/>
            <a:r>
              <a:rPr lang="en-US" altLang="en-US" sz="2400" dirty="0" smtClean="0">
                <a:latin typeface="Times New Roman" panose="02020603050405020304" pitchFamily="18" charset="0"/>
                <a:cs typeface="Times New Roman" panose="02020603050405020304" pitchFamily="18" charset="0"/>
              </a:rPr>
              <a:t> Getting early or staying late at work,</a:t>
            </a:r>
          </a:p>
          <a:p>
            <a:pPr lvl="2"/>
            <a:endParaRPr lang="en-US" altLang="en-US"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FBDEC4B1-795D-4C00-8A8F-1EBA1D73B1DA}" type="slidenum">
              <a:rPr lang="fi-FI" smtClean="0"/>
              <a:pPr>
                <a:defRPr/>
              </a:pPr>
              <a:t>57</a:t>
            </a:fld>
            <a:endParaRPr lang="fi-FI"/>
          </a:p>
        </p:txBody>
      </p:sp>
      <p:sp>
        <p:nvSpPr>
          <p:cNvPr id="2" name="Date Placeholder 1"/>
          <p:cNvSpPr>
            <a:spLocks noGrp="1"/>
          </p:cNvSpPr>
          <p:nvPr>
            <p:ph type="dt" sz="half" idx="10"/>
          </p:nvPr>
        </p:nvSpPr>
        <p:spPr/>
        <p:txBody>
          <a:bodyPr/>
          <a:lstStyle/>
          <a:p>
            <a:pPr>
              <a:defRPr/>
            </a:pPr>
            <a:fld id="{4ECF5975-90D5-4A8C-9065-7F927CBA37A2}"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838459823"/>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143000" y="304800"/>
            <a:ext cx="7399338" cy="533400"/>
          </a:xfrm>
          <a:prstGeom prst="rect">
            <a:avLst/>
          </a:prstGeom>
        </p:spPr>
        <p:txBody>
          <a:bodyPr/>
          <a:lstStyle/>
          <a:p>
            <a:pPr algn="ctr" eaLnBrk="0" hangingPunct="0">
              <a:defRPr/>
            </a:pPr>
            <a:r>
              <a:rPr lang="en-US" sz="2800" b="1" dirty="0">
                <a:solidFill>
                  <a:srgbClr val="0000FF"/>
                </a:solidFill>
                <a:latin typeface="Times New Roman" pitchFamily="18" charset="0"/>
                <a:ea typeface="+mj-ea"/>
                <a:cs typeface="Times New Roman" pitchFamily="18" charset="0"/>
              </a:rPr>
              <a:t>The Benefits of Time Management</a:t>
            </a:r>
            <a:r>
              <a:rPr lang="en-US" sz="2800" b="1" dirty="0">
                <a:latin typeface="Times New Roman" pitchFamily="18" charset="0"/>
                <a:ea typeface="+mj-ea"/>
                <a:cs typeface="Times New Roman" pitchFamily="18" charset="0"/>
              </a:rPr>
              <a:t/>
            </a:r>
            <a:br>
              <a:rPr lang="en-US" sz="2800" b="1" dirty="0">
                <a:latin typeface="Times New Roman" pitchFamily="18" charset="0"/>
                <a:ea typeface="+mj-ea"/>
                <a:cs typeface="Times New Roman" pitchFamily="18" charset="0"/>
              </a:rPr>
            </a:br>
            <a:endParaRPr lang="en-US" sz="2800" b="1" dirty="0">
              <a:latin typeface="Times New Roman" pitchFamily="18" charset="0"/>
              <a:ea typeface="+mj-ea"/>
              <a:cs typeface="Times New Roman" pitchFamily="18" charset="0"/>
            </a:endParaRPr>
          </a:p>
        </p:txBody>
      </p:sp>
      <p:pic>
        <p:nvPicPr>
          <p:cNvPr id="5" name="Picture 7" descr="MPj04003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22050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p:cNvSpPr>
            <a:spLocks noChangeArrowheads="1"/>
          </p:cNvSpPr>
          <p:nvPr/>
        </p:nvSpPr>
        <p:spPr bwMode="auto">
          <a:xfrm>
            <a:off x="0" y="838200"/>
            <a:ext cx="2133600" cy="914400"/>
          </a:xfrm>
          <a:prstGeom prst="wedgeEllipseCallout">
            <a:avLst>
              <a:gd name="adj1" fmla="val -6769"/>
              <a:gd name="adj2" fmla="val 83333"/>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t>Yes!</a:t>
            </a:r>
          </a:p>
        </p:txBody>
      </p:sp>
      <p:sp>
        <p:nvSpPr>
          <p:cNvPr id="7" name="Text Box 9"/>
          <p:cNvSpPr txBox="1">
            <a:spLocks noChangeArrowheads="1"/>
          </p:cNvSpPr>
          <p:nvPr/>
        </p:nvSpPr>
        <p:spPr bwMode="auto">
          <a:xfrm>
            <a:off x="381000" y="7620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a:p>
        </p:txBody>
      </p:sp>
      <p:sp>
        <p:nvSpPr>
          <p:cNvPr id="8" name="Text Box 10"/>
          <p:cNvSpPr txBox="1">
            <a:spLocks noChangeArrowheads="1"/>
          </p:cNvSpPr>
          <p:nvPr/>
        </p:nvSpPr>
        <p:spPr bwMode="auto">
          <a:xfrm>
            <a:off x="3035300" y="1295400"/>
            <a:ext cx="5507038" cy="57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Increases </a:t>
            </a:r>
            <a:r>
              <a:rPr lang="en-US" altLang="en-US" sz="2800" dirty="0">
                <a:solidFill>
                  <a:srgbClr val="FF0000"/>
                </a:solidFill>
                <a:latin typeface="Times New Roman" panose="02020603050405020304" pitchFamily="18" charset="0"/>
                <a:cs typeface="Times New Roman" panose="02020603050405020304" pitchFamily="18" charset="0"/>
              </a:rPr>
              <a:t>productivity,</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Reduces </a:t>
            </a:r>
            <a:r>
              <a:rPr lang="en-US" altLang="en-US" sz="2800" dirty="0">
                <a:solidFill>
                  <a:srgbClr val="FF0000"/>
                </a:solidFill>
                <a:latin typeface="Times New Roman" panose="02020603050405020304" pitchFamily="18" charset="0"/>
                <a:cs typeface="Times New Roman" panose="02020603050405020304" pitchFamily="18" charset="0"/>
              </a:rPr>
              <a:t>stress</a:t>
            </a:r>
            <a:r>
              <a:rPr lang="en-US" altLang="en-US" sz="2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Improve </a:t>
            </a:r>
            <a:r>
              <a:rPr lang="en-US" altLang="en-US" sz="2800" dirty="0">
                <a:solidFill>
                  <a:srgbClr val="FF0000"/>
                </a:solidFill>
                <a:latin typeface="Times New Roman" panose="02020603050405020304" pitchFamily="18" charset="0"/>
                <a:cs typeface="Times New Roman" panose="02020603050405020304" pitchFamily="18" charset="0"/>
              </a:rPr>
              <a:t>self-esteem,</a:t>
            </a:r>
            <a:endParaRPr lang="en-US" altLang="en-US" sz="2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Avoids </a:t>
            </a:r>
            <a:r>
              <a:rPr lang="en-US" altLang="en-US" sz="2800" dirty="0">
                <a:solidFill>
                  <a:srgbClr val="FF0000"/>
                </a:solidFill>
                <a:latin typeface="Times New Roman" panose="02020603050405020304" pitchFamily="18" charset="0"/>
                <a:cs typeface="Times New Roman" panose="02020603050405020304" pitchFamily="18" charset="0"/>
              </a:rPr>
              <a:t>meltdowns,</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Develops </a:t>
            </a:r>
            <a:r>
              <a:rPr lang="en-US" altLang="en-US" sz="2800" dirty="0">
                <a:solidFill>
                  <a:srgbClr val="FF0000"/>
                </a:solidFill>
                <a:latin typeface="Times New Roman" panose="02020603050405020304" pitchFamily="18" charset="0"/>
                <a:cs typeface="Times New Roman" panose="02020603050405020304" pitchFamily="18" charset="0"/>
              </a:rPr>
              <a:t>confidence</a:t>
            </a:r>
            <a:r>
              <a:rPr lang="en-US" altLang="en-US" sz="2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Reach </a:t>
            </a:r>
            <a:r>
              <a:rPr lang="en-US" altLang="en-US" sz="2800" dirty="0">
                <a:solidFill>
                  <a:srgbClr val="FF0000"/>
                </a:solidFill>
                <a:latin typeface="Times New Roman" panose="02020603050405020304" pitchFamily="18" charset="0"/>
                <a:cs typeface="Times New Roman" panose="02020603050405020304" pitchFamily="18" charset="0"/>
              </a:rPr>
              <a:t>goals</a:t>
            </a:r>
            <a:r>
              <a:rPr lang="en-US" altLang="en-US" sz="2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sz="2800" dirty="0" smtClean="0">
                <a:effectLst>
                  <a:outerShdw blurRad="38100" dist="38100" dir="2700000" algn="tl">
                    <a:srgbClr val="C0C0C0"/>
                  </a:outerShdw>
                </a:effectLst>
                <a:latin typeface="Times New Roman" pitchFamily="18" charset="0"/>
                <a:cs typeface="Times New Roman" pitchFamily="18" charset="0"/>
              </a:rPr>
              <a:t>Achieve </a:t>
            </a:r>
            <a:r>
              <a:rPr lang="en-US" altLang="en-US" sz="2800" dirty="0" smtClean="0">
                <a:solidFill>
                  <a:srgbClr val="FF0000"/>
                </a:solidFill>
                <a:latin typeface="Times New Roman" panose="02020603050405020304" pitchFamily="18" charset="0"/>
                <a:cs typeface="Times New Roman" panose="02020603050405020304" pitchFamily="18" charset="0"/>
              </a:rPr>
              <a:t>Balance</a:t>
            </a:r>
            <a:r>
              <a:rPr lang="en-US" altLang="en-US" sz="2800" dirty="0">
                <a:latin typeface="Times New Roman" panose="02020603050405020304" pitchFamily="18" charset="0"/>
                <a:cs typeface="Times New Roman" panose="02020603050405020304" pitchFamily="18" charset="0"/>
              </a:rPr>
              <a:t> </a:t>
            </a:r>
            <a:r>
              <a:rPr lang="en-US" sz="2800" dirty="0" smtClean="0">
                <a:effectLst>
                  <a:outerShdw blurRad="38100" dist="38100" dir="2700000" algn="tl">
                    <a:srgbClr val="C0C0C0"/>
                  </a:outerShdw>
                </a:effectLst>
                <a:latin typeface="Times New Roman" pitchFamily="18" charset="0"/>
                <a:cs typeface="Times New Roman" pitchFamily="18" charset="0"/>
              </a:rPr>
              <a:t>in </a:t>
            </a:r>
            <a:r>
              <a:rPr lang="en-US" sz="2800" dirty="0">
                <a:effectLst>
                  <a:outerShdw blurRad="38100" dist="38100" dir="2700000" algn="tl">
                    <a:srgbClr val="C0C0C0"/>
                  </a:outerShdw>
                </a:effectLst>
                <a:latin typeface="Times New Roman" pitchFamily="18" charset="0"/>
                <a:cs typeface="Times New Roman" pitchFamily="18" charset="0"/>
              </a:rPr>
              <a:t>your life.</a:t>
            </a:r>
          </a:p>
          <a:p>
            <a:pPr>
              <a:lnSpc>
                <a:spcPct val="150000"/>
              </a:lnSpc>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a:lnSpc>
                <a:spcPct val="150000"/>
              </a:lnSpc>
            </a:pPr>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DD44DF94-B742-4A1A-86D7-7197C221CBB9}" type="slidenum">
              <a:rPr lang="fi-FI" smtClean="0"/>
              <a:pPr>
                <a:defRPr/>
              </a:pPr>
              <a:t>58</a:t>
            </a:fld>
            <a:endParaRPr lang="fi-FI"/>
          </a:p>
        </p:txBody>
      </p:sp>
      <p:sp>
        <p:nvSpPr>
          <p:cNvPr id="2" name="Date Placeholder 1"/>
          <p:cNvSpPr>
            <a:spLocks noGrp="1"/>
          </p:cNvSpPr>
          <p:nvPr>
            <p:ph type="dt" sz="half" idx="10"/>
          </p:nvPr>
        </p:nvSpPr>
        <p:spPr/>
        <p:txBody>
          <a:bodyPr/>
          <a:lstStyle/>
          <a:p>
            <a:pPr>
              <a:defRPr/>
            </a:pPr>
            <a:fld id="{1E9CC562-0A01-45AD-84C5-E392338371C9}" type="datetime1">
              <a:rPr lang="en-US" smtClean="0"/>
              <a:t>5/12/2020</a:t>
            </a:fld>
            <a:endParaRPr lang="en-US" dirty="0"/>
          </a:p>
        </p:txBody>
      </p:sp>
      <p:sp>
        <p:nvSpPr>
          <p:cNvPr id="9" name="Footer Placeholder 8"/>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073497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43680" y="533400"/>
            <a:ext cx="8229600" cy="792162"/>
          </a:xfrm>
        </p:spPr>
        <p:txBody>
          <a:bodyPr>
            <a:normAutofit/>
          </a:bodyPr>
          <a:lstStyle/>
          <a:p>
            <a:r>
              <a:rPr lang="en-US" altLang="en-US" sz="3200" b="1" smtClean="0">
                <a:latin typeface="Times New Roman" panose="02020603050405020304" pitchFamily="18" charset="0"/>
                <a:cs typeface="Times New Roman" panose="02020603050405020304" pitchFamily="18" charset="0"/>
              </a:rPr>
              <a:t>Time Management…</a:t>
            </a:r>
          </a:p>
        </p:txBody>
      </p:sp>
      <p:sp>
        <p:nvSpPr>
          <p:cNvPr id="11267" name="Content Placeholder 2"/>
          <p:cNvSpPr>
            <a:spLocks noGrp="1"/>
          </p:cNvSpPr>
          <p:nvPr>
            <p:ph idx="1"/>
          </p:nvPr>
        </p:nvSpPr>
        <p:spPr>
          <a:xfrm>
            <a:off x="811161" y="1600200"/>
            <a:ext cx="7494639" cy="5257800"/>
          </a:xfrm>
        </p:spPr>
        <p:txBody>
          <a:bodyPr/>
          <a:lstStyle/>
          <a:p>
            <a:pPr marL="742950" indent="-742950">
              <a:buFont typeface="Arial" panose="020B0604020202020204" pitchFamily="34" charset="0"/>
              <a:buNone/>
            </a:pPr>
            <a:r>
              <a:rPr lang="en-US" altLang="en-US" b="1" dirty="0" smtClean="0">
                <a:solidFill>
                  <a:srgbClr val="0033CC"/>
                </a:solidFill>
                <a:latin typeface="Times New Roman" panose="02020603050405020304" pitchFamily="18" charset="0"/>
                <a:cs typeface="Times New Roman" panose="02020603050405020304" pitchFamily="18" charset="0"/>
              </a:rPr>
              <a:t>Strategies to Effective Time Management</a:t>
            </a:r>
            <a:r>
              <a:rPr lang="en-US" altLang="en-US" b="1" dirty="0" smtClean="0">
                <a:latin typeface="Times New Roman" panose="02020603050405020304" pitchFamily="18" charset="0"/>
                <a:cs typeface="Times New Roman" panose="02020603050405020304" pitchFamily="18" charset="0"/>
              </a:rPr>
              <a:t> </a:t>
            </a:r>
          </a:p>
          <a:p>
            <a:pPr marL="742950" indent="-742950">
              <a:buFont typeface="Arial" panose="020B0604020202020204" pitchFamily="34" charset="0"/>
              <a:buAutoNum type="arabicPeriod"/>
            </a:pPr>
            <a:r>
              <a:rPr lang="en-US" altLang="en-US" dirty="0" smtClean="0">
                <a:latin typeface="Times New Roman" panose="02020603050405020304" pitchFamily="18" charset="0"/>
                <a:cs typeface="Times New Roman" panose="02020603050405020304" pitchFamily="18" charset="0"/>
              </a:rPr>
              <a:t>Set Goals</a:t>
            </a:r>
          </a:p>
          <a:p>
            <a:pPr marL="742950" indent="-742950">
              <a:buFont typeface="Arial" panose="020B0604020202020204" pitchFamily="34" charset="0"/>
              <a:buAutoNum type="arabicPeriod"/>
            </a:pPr>
            <a:r>
              <a:rPr lang="en-US" altLang="en-US" dirty="0" smtClean="0">
                <a:latin typeface="Times New Roman" panose="02020603050405020304" pitchFamily="18" charset="0"/>
                <a:cs typeface="Times New Roman" panose="02020603050405020304" pitchFamily="18" charset="0"/>
              </a:rPr>
              <a:t>Set priorities</a:t>
            </a:r>
          </a:p>
          <a:p>
            <a:pPr marL="742950" indent="-742950">
              <a:buFont typeface="Arial" panose="020B0604020202020204" pitchFamily="34" charset="0"/>
              <a:buAutoNum type="arabicPeriod"/>
            </a:pPr>
            <a:r>
              <a:rPr lang="en-US" altLang="en-US" dirty="0" smtClean="0">
                <a:latin typeface="Times New Roman" panose="02020603050405020304" pitchFamily="18" charset="0"/>
                <a:cs typeface="Times New Roman" panose="02020603050405020304" pitchFamily="18" charset="0"/>
              </a:rPr>
              <a:t>Plan your time</a:t>
            </a:r>
          </a:p>
          <a:p>
            <a:pPr marL="742950" indent="-742950">
              <a:buFont typeface="Arial" panose="020B0604020202020204" pitchFamily="34" charset="0"/>
              <a:buAutoNum type="arabicPeriod"/>
            </a:pPr>
            <a:r>
              <a:rPr lang="en-US" altLang="en-US" dirty="0" smtClean="0">
                <a:latin typeface="Times New Roman" panose="02020603050405020304" pitchFamily="18" charset="0"/>
                <a:cs typeface="Times New Roman" panose="02020603050405020304" pitchFamily="18" charset="0"/>
              </a:rPr>
              <a:t>Avoid Procrastination</a:t>
            </a:r>
          </a:p>
          <a:p>
            <a:pPr marL="742950" indent="-742950">
              <a:buFont typeface="Arial" panose="020B0604020202020204" pitchFamily="34" charset="0"/>
              <a:buAutoNum type="arabicPeriod"/>
            </a:pPr>
            <a:r>
              <a:rPr lang="en-US" altLang="en-US" dirty="0" smtClean="0">
                <a:latin typeface="Times New Roman" panose="02020603050405020304" pitchFamily="18" charset="0"/>
                <a:cs typeface="Times New Roman" panose="02020603050405020304" pitchFamily="18" charset="0"/>
              </a:rPr>
              <a:t>Delegation</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59</a:t>
            </a:fld>
            <a:endParaRPr lang="fi-FI"/>
          </a:p>
        </p:txBody>
      </p:sp>
      <p:sp>
        <p:nvSpPr>
          <p:cNvPr id="2" name="Date Placeholder 1"/>
          <p:cNvSpPr>
            <a:spLocks noGrp="1"/>
          </p:cNvSpPr>
          <p:nvPr>
            <p:ph type="dt" sz="half" idx="10"/>
          </p:nvPr>
        </p:nvSpPr>
        <p:spPr/>
        <p:txBody>
          <a:bodyPr/>
          <a:lstStyle/>
          <a:p>
            <a:pPr>
              <a:defRPr/>
            </a:pPr>
            <a:fld id="{B44DDAD4-215F-4D71-B3DF-947B5C2A9CE7}"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21752610"/>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latin typeface="High Tower Text" panose="02040502050506030303" pitchFamily="18" charset="0"/>
                <a:cs typeface="Arial" pitchFamily="34" charset="0"/>
              </a:rPr>
              <a:t>Human Resource Management</a:t>
            </a:r>
            <a:endParaRPr lang="en-US" sz="3200" b="1" dirty="0">
              <a:latin typeface="High Tower Text" panose="02040502050506030303" pitchFamily="18" charset="0"/>
              <a:cs typeface="Arial" pitchFamily="34" charset="0"/>
            </a:endParaRPr>
          </a:p>
        </p:txBody>
      </p:sp>
      <p:sp>
        <p:nvSpPr>
          <p:cNvPr id="3" name="Content Placeholder 2"/>
          <p:cNvSpPr>
            <a:spLocks noGrp="1"/>
          </p:cNvSpPr>
          <p:nvPr>
            <p:ph idx="1"/>
          </p:nvPr>
        </p:nvSpPr>
        <p:spPr>
          <a:xfrm>
            <a:off x="228600" y="990600"/>
            <a:ext cx="8686800" cy="5486400"/>
          </a:xfrm>
        </p:spPr>
        <p:txBody>
          <a:bodyPr>
            <a:noAutofit/>
          </a:bodyPr>
          <a:lstStyle/>
          <a:p>
            <a:pPr algn="just">
              <a:lnSpc>
                <a:spcPct val="150000"/>
              </a:lnSpc>
              <a:spcBef>
                <a:spcPts val="2400"/>
              </a:spcBef>
            </a:pPr>
            <a:r>
              <a:rPr lang="en-AU" sz="2600" dirty="0" smtClean="0">
                <a:latin typeface="High Tower Text" panose="02040502050506030303" pitchFamily="18" charset="0"/>
                <a:cs typeface="Times" panose="02020603050405020304" pitchFamily="18" charset="0"/>
              </a:rPr>
              <a:t>The process of </a:t>
            </a:r>
            <a:r>
              <a:rPr lang="en-AU" sz="2600" dirty="0" smtClean="0">
                <a:solidFill>
                  <a:srgbClr val="FF0000"/>
                </a:solidFill>
                <a:latin typeface="High Tower Text" panose="02040502050506030303" pitchFamily="18" charset="0"/>
                <a:cs typeface="Times" panose="02020603050405020304" pitchFamily="18" charset="0"/>
              </a:rPr>
              <a:t>attracting</a:t>
            </a:r>
            <a:r>
              <a:rPr lang="en-AU" sz="2600" dirty="0" smtClean="0">
                <a:latin typeface="High Tower Text" panose="02040502050506030303" pitchFamily="18" charset="0"/>
                <a:cs typeface="Times" panose="02020603050405020304" pitchFamily="18" charset="0"/>
              </a:rPr>
              <a:t>, </a:t>
            </a:r>
            <a:r>
              <a:rPr lang="en-AU" sz="2600" dirty="0" smtClean="0">
                <a:solidFill>
                  <a:srgbClr val="FF0000"/>
                </a:solidFill>
                <a:latin typeface="High Tower Text" panose="02040502050506030303" pitchFamily="18" charset="0"/>
                <a:cs typeface="Times" panose="02020603050405020304" pitchFamily="18" charset="0"/>
              </a:rPr>
              <a:t>developing</a:t>
            </a:r>
            <a:r>
              <a:rPr lang="en-AU" sz="2600" dirty="0" smtClean="0">
                <a:latin typeface="High Tower Text" panose="02040502050506030303" pitchFamily="18" charset="0"/>
                <a:cs typeface="Times" panose="02020603050405020304" pitchFamily="18" charset="0"/>
              </a:rPr>
              <a:t> and </a:t>
            </a:r>
            <a:r>
              <a:rPr lang="en-AU" sz="2600" dirty="0" smtClean="0">
                <a:solidFill>
                  <a:srgbClr val="FF0000"/>
                </a:solidFill>
                <a:latin typeface="High Tower Text" panose="02040502050506030303" pitchFamily="18" charset="0"/>
                <a:cs typeface="Times" panose="02020603050405020304" pitchFamily="18" charset="0"/>
              </a:rPr>
              <a:t>maintaining</a:t>
            </a:r>
            <a:r>
              <a:rPr lang="en-AU" sz="2600" dirty="0" smtClean="0">
                <a:latin typeface="High Tower Text" panose="02040502050506030303" pitchFamily="18" charset="0"/>
                <a:cs typeface="Times" panose="02020603050405020304" pitchFamily="18" charset="0"/>
              </a:rPr>
              <a:t> a talented and energetic workforce to support organisational mission, objectives and strategies.</a:t>
            </a:r>
          </a:p>
          <a:p>
            <a:pPr>
              <a:lnSpc>
                <a:spcPct val="150000"/>
              </a:lnSpc>
              <a:spcBef>
                <a:spcPts val="2400"/>
              </a:spcBef>
            </a:pPr>
            <a:r>
              <a:rPr lang="en-US" sz="2600" dirty="0">
                <a:latin typeface="High Tower Text" panose="02040502050506030303" pitchFamily="18" charset="0"/>
                <a:cs typeface="Times" panose="02020603050405020304" pitchFamily="18" charset="0"/>
              </a:rPr>
              <a:t>HRM is </a:t>
            </a:r>
            <a:r>
              <a:rPr lang="en-US" altLang="en-US" sz="2600" dirty="0">
                <a:latin typeface="High Tower Text" panose="02040502050506030303" pitchFamily="18" charset="0"/>
                <a:cs typeface="Times" panose="02020603050405020304" pitchFamily="18" charset="0"/>
              </a:rPr>
              <a:t>supplying organizations with the </a:t>
            </a:r>
            <a:r>
              <a:rPr lang="en-US" altLang="en-US" sz="2600" i="1" dirty="0">
                <a:solidFill>
                  <a:srgbClr val="0070C0"/>
                </a:solidFill>
                <a:latin typeface="High Tower Text" panose="02040502050506030303" pitchFamily="18" charset="0"/>
                <a:cs typeface="Times" panose="02020603050405020304" pitchFamily="18" charset="0"/>
              </a:rPr>
              <a:t>right people</a:t>
            </a:r>
            <a:r>
              <a:rPr lang="en-US" altLang="en-US" sz="2600" dirty="0">
                <a:solidFill>
                  <a:srgbClr val="0070C0"/>
                </a:solidFill>
                <a:latin typeface="High Tower Text" panose="02040502050506030303" pitchFamily="18" charset="0"/>
                <a:cs typeface="Times" panose="02020603050405020304" pitchFamily="18" charset="0"/>
              </a:rPr>
              <a:t> </a:t>
            </a:r>
            <a:r>
              <a:rPr lang="en-US" altLang="en-US" sz="2600" dirty="0">
                <a:latin typeface="High Tower Text" panose="02040502050506030303" pitchFamily="18" charset="0"/>
                <a:cs typeface="Times" panose="02020603050405020304" pitchFamily="18" charset="0"/>
              </a:rPr>
              <a:t>in the </a:t>
            </a:r>
            <a:r>
              <a:rPr lang="en-US" altLang="en-US" sz="2600" i="1" dirty="0">
                <a:solidFill>
                  <a:srgbClr val="0070C0"/>
                </a:solidFill>
                <a:latin typeface="High Tower Text" panose="02040502050506030303" pitchFamily="18" charset="0"/>
                <a:cs typeface="Times" panose="02020603050405020304" pitchFamily="18" charset="0"/>
              </a:rPr>
              <a:t>right position</a:t>
            </a:r>
            <a:r>
              <a:rPr lang="en-US" altLang="en-US" sz="2600" dirty="0">
                <a:latin typeface="High Tower Text" panose="02040502050506030303" pitchFamily="18" charset="0"/>
                <a:cs typeface="Times" panose="02020603050405020304" pitchFamily="18" charset="0"/>
              </a:rPr>
              <a:t>, when they are needed.</a:t>
            </a:r>
            <a:endParaRPr lang="en-US" sz="2600" dirty="0">
              <a:latin typeface="High Tower Text" panose="02040502050506030303" pitchFamily="18" charset="0"/>
              <a:cs typeface="Times" panose="02020603050405020304" pitchFamily="18" charset="0"/>
            </a:endParaRPr>
          </a:p>
          <a:p>
            <a:pPr>
              <a:lnSpc>
                <a:spcPct val="150000"/>
              </a:lnSpc>
              <a:spcBef>
                <a:spcPts val="2400"/>
              </a:spcBef>
            </a:pPr>
            <a:r>
              <a:rPr lang="en-US" sz="2600" dirty="0" smtClean="0">
                <a:latin typeface="High Tower Text" panose="02040502050506030303" pitchFamily="18" charset="0"/>
                <a:cs typeface="Times" panose="02020603050405020304" pitchFamily="18" charset="0"/>
              </a:rPr>
              <a:t>HRM is the integrated use of procedures, policies and practices to </a:t>
            </a:r>
            <a:r>
              <a:rPr lang="en-US" sz="2600" dirty="0" smtClean="0">
                <a:solidFill>
                  <a:srgbClr val="0000FF"/>
                </a:solidFill>
                <a:latin typeface="High Tower Text" panose="02040502050506030303" pitchFamily="18" charset="0"/>
                <a:cs typeface="Times" panose="02020603050405020304" pitchFamily="18" charset="0"/>
              </a:rPr>
              <a:t>recruit, maintain and develop</a:t>
            </a:r>
            <a:r>
              <a:rPr lang="en-US" sz="2600" dirty="0" smtClean="0">
                <a:latin typeface="High Tower Text" panose="02040502050506030303" pitchFamily="18" charset="0"/>
                <a:cs typeface="Times" panose="02020603050405020304" pitchFamily="18" charset="0"/>
              </a:rPr>
              <a:t> employees to meet the desired goals of the organization.</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6</a:t>
            </a:fld>
            <a:endParaRPr lang="fi-FI"/>
          </a:p>
        </p:txBody>
      </p:sp>
      <p:sp>
        <p:nvSpPr>
          <p:cNvPr id="4" name="Date Placeholder 3"/>
          <p:cNvSpPr>
            <a:spLocks noGrp="1"/>
          </p:cNvSpPr>
          <p:nvPr>
            <p:ph type="dt" sz="half" idx="10"/>
          </p:nvPr>
        </p:nvSpPr>
        <p:spPr/>
        <p:txBody>
          <a:bodyPr/>
          <a:lstStyle/>
          <a:p>
            <a:pPr>
              <a:defRPr/>
            </a:pPr>
            <a:fld id="{4CBB389A-8A84-4FA8-B5C9-AE9BA70033F0}"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838200" y="1828800"/>
            <a:ext cx="4932363" cy="4495800"/>
          </a:xfrm>
        </p:spPr>
        <p:txBody>
          <a:bodyPr>
            <a:normAutofit/>
          </a:bodyPr>
          <a:lstStyle/>
          <a:p>
            <a:pP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Start  with big, then set smaller goals.</a:t>
            </a:r>
          </a:p>
          <a:p>
            <a:pP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Make your goals </a:t>
            </a:r>
            <a:r>
              <a:rPr lang="en-US" altLang="en-US" sz="2800" dirty="0" smtClean="0">
                <a:solidFill>
                  <a:srgbClr val="FF0000"/>
                </a:solidFill>
                <a:latin typeface="Times New Roman" panose="02020603050405020304" pitchFamily="18" charset="0"/>
                <a:cs typeface="Times New Roman" panose="02020603050405020304" pitchFamily="18" charset="0"/>
              </a:rPr>
              <a:t>specific</a:t>
            </a:r>
            <a:r>
              <a:rPr lang="en-US" altLang="en-US" sz="2800" dirty="0" smtClean="0">
                <a:latin typeface="Times New Roman" panose="02020603050405020304" pitchFamily="18" charset="0"/>
                <a:cs typeface="Times New Roman" panose="02020603050405020304" pitchFamily="18" charset="0"/>
              </a:rPr>
              <a:t> and </a:t>
            </a:r>
            <a:r>
              <a:rPr lang="en-US" altLang="en-US" sz="2800" dirty="0" smtClean="0">
                <a:solidFill>
                  <a:srgbClr val="FF0000"/>
                </a:solidFill>
                <a:latin typeface="Times New Roman" panose="02020603050405020304" pitchFamily="18" charset="0"/>
                <a:cs typeface="Times New Roman" panose="02020603050405020304" pitchFamily="18" charset="0"/>
              </a:rPr>
              <a:t>concrete</a:t>
            </a:r>
            <a:r>
              <a:rPr lang="en-US" altLang="en-US" sz="2800" dirty="0" smtClean="0">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Set both long and short-term goals support one other.</a:t>
            </a:r>
          </a:p>
          <a:p>
            <a:pPr>
              <a:lnSpc>
                <a:spcPct val="90000"/>
              </a:lnSpc>
              <a:buFont typeface="Wingdings" panose="05000000000000000000" pitchFamily="2" charset="2"/>
              <a:buChar char="§"/>
            </a:pPr>
            <a:r>
              <a:rPr lang="en-US" sz="2800" dirty="0">
                <a:latin typeface="Times New Roman" pitchFamily="18" charset="0"/>
                <a:cs typeface="Times New Roman" pitchFamily="18" charset="0"/>
              </a:rPr>
              <a:t>Integrate your goals: school, personal and career</a:t>
            </a:r>
            <a:r>
              <a:rPr lang="en-US" sz="2800" dirty="0" smtClean="0">
                <a:latin typeface="Times New Roman" pitchFamily="18" charset="0"/>
                <a:cs typeface="Times New Roman" pitchFamily="18" charset="0"/>
              </a:rPr>
              <a:t>.</a:t>
            </a:r>
            <a:endParaRPr lang="en-US" altLang="en-US" sz="28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Set a </a:t>
            </a:r>
            <a:r>
              <a:rPr lang="en-US" altLang="en-US" sz="2800" dirty="0" smtClean="0">
                <a:solidFill>
                  <a:srgbClr val="FF0000"/>
                </a:solidFill>
                <a:latin typeface="Times New Roman" panose="02020603050405020304" pitchFamily="18" charset="0"/>
                <a:cs typeface="Times New Roman" panose="02020603050405020304" pitchFamily="18" charset="0"/>
              </a:rPr>
              <a:t>deadline</a:t>
            </a:r>
            <a:r>
              <a:rPr lang="en-US" altLang="en-US" sz="2800" dirty="0" smtClean="0">
                <a:latin typeface="Times New Roman" panose="02020603050405020304" pitchFamily="18" charset="0"/>
                <a:cs typeface="Times New Roman" panose="02020603050405020304" pitchFamily="18" charset="0"/>
              </a:rPr>
              <a:t> for your goals.</a:t>
            </a:r>
          </a:p>
          <a:p>
            <a:pPr eaLnBrk="1" hangingPunct="1">
              <a:lnSpc>
                <a:spcPct val="90000"/>
              </a:lnSpc>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p:txBody>
      </p:sp>
      <p:pic>
        <p:nvPicPr>
          <p:cNvPr id="9220" name="Picture 4" descr="MCj0197655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91200" y="2057400"/>
            <a:ext cx="2754313" cy="3276600"/>
          </a:xfrm>
        </p:spPr>
      </p:pic>
      <p:sp>
        <p:nvSpPr>
          <p:cNvPr id="9222" name="AutoShape 6"/>
          <p:cNvSpPr>
            <a:spLocks noChangeArrowheads="1"/>
          </p:cNvSpPr>
          <p:nvPr/>
        </p:nvSpPr>
        <p:spPr bwMode="auto">
          <a:xfrm>
            <a:off x="7391400" y="381000"/>
            <a:ext cx="1752600" cy="1524000"/>
          </a:xfrm>
          <a:prstGeom prst="cloudCallout">
            <a:avLst>
              <a:gd name="adj1" fmla="val -27718"/>
              <a:gd name="adj2" fmla="val 7520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Go for the goal!</a:t>
            </a:r>
          </a:p>
        </p:txBody>
      </p:sp>
      <p:sp>
        <p:nvSpPr>
          <p:cNvPr id="9223" name="Rectangle 7"/>
          <p:cNvSpPr>
            <a:spLocks noGrp="1" noChangeArrowheads="1"/>
          </p:cNvSpPr>
          <p:nvPr>
            <p:ph type="title"/>
          </p:nvPr>
        </p:nvSpPr>
        <p:spPr>
          <a:xfrm>
            <a:off x="685800" y="381000"/>
            <a:ext cx="5257800" cy="609600"/>
          </a:xfrm>
        </p:spPr>
        <p:txBody>
          <a:bodyPr>
            <a:normAutofit fontScale="90000"/>
          </a:bodyPr>
          <a:lstStyle/>
          <a:p>
            <a:pPr eaLnBrk="1" hangingPunct="1"/>
            <a:r>
              <a:rPr lang="en-US" altLang="en-US" sz="3600" b="1" smtClean="0">
                <a:latin typeface="Times New Roman" panose="02020603050405020304" pitchFamily="18" charset="0"/>
                <a:cs typeface="Times New Roman" panose="02020603050405020304" pitchFamily="18" charset="0"/>
              </a:rPr>
              <a:t>Where to start?</a:t>
            </a:r>
          </a:p>
        </p:txBody>
      </p:sp>
      <p:sp>
        <p:nvSpPr>
          <p:cNvPr id="9224" name="Text Box 8"/>
          <p:cNvSpPr txBox="1">
            <a:spLocks noChangeArrowheads="1"/>
          </p:cNvSpPr>
          <p:nvPr/>
        </p:nvSpPr>
        <p:spPr bwMode="auto">
          <a:xfrm>
            <a:off x="1066800" y="12954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1. Set Goals!</a:t>
            </a:r>
          </a:p>
        </p:txBody>
      </p:sp>
      <p:sp>
        <p:nvSpPr>
          <p:cNvPr id="3" name="Slide Number Placeholder 2"/>
          <p:cNvSpPr>
            <a:spLocks noGrp="1"/>
          </p:cNvSpPr>
          <p:nvPr>
            <p:ph type="sldNum" sz="quarter" idx="12"/>
          </p:nvPr>
        </p:nvSpPr>
        <p:spPr/>
        <p:txBody>
          <a:bodyPr/>
          <a:lstStyle/>
          <a:p>
            <a:fld id="{66D41405-8616-4992-86FB-A7454BD7F754}" type="slidenum">
              <a:rPr lang="en-US" altLang="en-US" smtClean="0"/>
              <a:pPr/>
              <a:t>60</a:t>
            </a:fld>
            <a:endParaRPr lang="en-US" altLang="en-US"/>
          </a:p>
        </p:txBody>
      </p:sp>
      <p:sp>
        <p:nvSpPr>
          <p:cNvPr id="2" name="Date Placeholder 1"/>
          <p:cNvSpPr>
            <a:spLocks noGrp="1"/>
          </p:cNvSpPr>
          <p:nvPr>
            <p:ph type="dt" sz="half" idx="10"/>
          </p:nvPr>
        </p:nvSpPr>
        <p:spPr/>
        <p:txBody>
          <a:bodyPr/>
          <a:lstStyle/>
          <a:p>
            <a:pPr>
              <a:defRPr/>
            </a:pPr>
            <a:fld id="{B1CBF903-FCB3-4E47-9294-8008CB093262}" type="datetime1">
              <a:rPr lang="en-US" smtClean="0"/>
              <a:t>5/12/2020</a:t>
            </a:fld>
            <a:endParaRPr lang="en-US"/>
          </a:p>
        </p:txBody>
      </p:sp>
      <p:sp>
        <p:nvSpPr>
          <p:cNvPr id="4" name="Footer Placeholder 3"/>
          <p:cNvSpPr>
            <a:spLocks noGrp="1"/>
          </p:cNvSpPr>
          <p:nvPr>
            <p:ph type="ftr" sz="quarter" idx="11"/>
          </p:nvPr>
        </p:nvSpPr>
        <p:spPr/>
        <p:txBody>
          <a:bodyPr/>
          <a:lstStyle/>
          <a:p>
            <a:pPr>
              <a:defRPr/>
            </a:pPr>
            <a:r>
              <a:rPr lang="en-US" smtClean="0"/>
              <a:t>Dawit</a:t>
            </a:r>
            <a:endParaRPr lang="en-US"/>
          </a:p>
        </p:txBody>
      </p:sp>
    </p:spTree>
    <p:extLst>
      <p:ext uri="{BB962C8B-B14F-4D97-AF65-F5344CB8AC3E}">
        <p14:creationId xmlns:p14="http://schemas.microsoft.com/office/powerpoint/2010/main" val="3280138608"/>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381000" y="1447800"/>
            <a:ext cx="7162800" cy="5145087"/>
          </a:xfrm>
        </p:spPr>
        <p:txBody>
          <a:bodyPr>
            <a:normAutofit/>
          </a:bodyPr>
          <a:lstStyle/>
          <a:p>
            <a:pPr algn="just" eaLnBrk="1" hangingPunct="1">
              <a:lnSpc>
                <a:spcPct val="90000"/>
              </a:lnSpc>
              <a:spcBef>
                <a:spcPts val="1800"/>
              </a:spcBef>
              <a:buFont typeface="Arial" panose="020B0604020202020204" pitchFamily="34" charset="0"/>
              <a:buNone/>
            </a:pPr>
            <a:r>
              <a:rPr lang="en-US" altLang="en-US" sz="2800" b="1" dirty="0" smtClean="0">
                <a:solidFill>
                  <a:srgbClr val="0000FF"/>
                </a:solidFill>
                <a:latin typeface="Times New Roman" panose="02020603050405020304" pitchFamily="18" charset="0"/>
                <a:cs typeface="Times New Roman" panose="02020603050405020304" pitchFamily="18" charset="0"/>
              </a:rPr>
              <a:t>2. Set priorities</a:t>
            </a:r>
          </a:p>
          <a:p>
            <a:pPr algn="just" eaLnBrk="1" hangingPunct="1">
              <a:lnSpc>
                <a:spcPct val="90000"/>
              </a:lnSpc>
              <a:spcBef>
                <a:spcPts val="1800"/>
              </a:spcBef>
            </a:pPr>
            <a:r>
              <a:rPr lang="en-US" altLang="en-US" sz="2800" dirty="0" smtClean="0">
                <a:latin typeface="Times New Roman" panose="02020603050405020304" pitchFamily="18" charset="0"/>
                <a:cs typeface="Times New Roman" panose="02020603050405020304" pitchFamily="18" charset="0"/>
              </a:rPr>
              <a:t>Select what’s important and what is not?</a:t>
            </a:r>
          </a:p>
          <a:p>
            <a:pPr algn="just" eaLnBrk="1" hangingPunct="1">
              <a:lnSpc>
                <a:spcPct val="90000"/>
              </a:lnSpc>
              <a:spcBef>
                <a:spcPts val="1800"/>
              </a:spcBef>
            </a:pPr>
            <a:r>
              <a:rPr lang="en-US" altLang="en-US" sz="2800" dirty="0" smtClean="0">
                <a:latin typeface="Times New Roman" panose="02020603050405020304" pitchFamily="18" charset="0"/>
                <a:cs typeface="Times New Roman" panose="02020603050405020304" pitchFamily="18" charset="0"/>
              </a:rPr>
              <a:t>What order do things need to be done?</a:t>
            </a:r>
          </a:p>
          <a:p>
            <a:pPr algn="just">
              <a:lnSpc>
                <a:spcPct val="150000"/>
              </a:lnSpc>
              <a:spcBef>
                <a:spcPts val="1800"/>
              </a:spcBef>
            </a:pPr>
            <a:r>
              <a:rPr lang="en-US" sz="2800" dirty="0">
                <a:latin typeface="Times New Roman" pitchFamily="18" charset="0"/>
                <a:cs typeface="Times New Roman" pitchFamily="18" charset="0"/>
              </a:rPr>
              <a:t>Based on your priorities, plan out a schedule for the time period</a:t>
            </a:r>
          </a:p>
          <a:p>
            <a:pPr algn="just">
              <a:lnSpc>
                <a:spcPct val="150000"/>
              </a:lnSpc>
              <a:spcBef>
                <a:spcPts val="1800"/>
              </a:spcBef>
            </a:pPr>
            <a:r>
              <a:rPr lang="en-US" sz="2800" dirty="0">
                <a:latin typeface="Times New Roman" pitchFamily="18" charset="0"/>
                <a:cs typeface="Times New Roman" pitchFamily="18" charset="0"/>
              </a:rPr>
              <a:t>Planning may seem hard at first, but the more you do it, the easier and more natural it gets.</a:t>
            </a:r>
          </a:p>
          <a:p>
            <a:pPr algn="just" eaLnBrk="1" hangingPunct="1">
              <a:lnSpc>
                <a:spcPct val="90000"/>
              </a:lnSpc>
              <a:spcBef>
                <a:spcPts val="1800"/>
              </a:spcBef>
            </a:pPr>
            <a:endParaRPr lang="en-US" altLang="en-US" sz="2800" dirty="0" smtClean="0">
              <a:latin typeface="Times New Roman" panose="02020603050405020304" pitchFamily="18" charset="0"/>
              <a:cs typeface="Times New Roman" panose="02020603050405020304" pitchFamily="18" charset="0"/>
            </a:endParaRPr>
          </a:p>
          <a:p>
            <a:pPr algn="just" eaLnBrk="1" hangingPunct="1">
              <a:lnSpc>
                <a:spcPct val="90000"/>
              </a:lnSpc>
              <a:spcBef>
                <a:spcPts val="1800"/>
              </a:spcBef>
              <a:buFont typeface="Arial" panose="020B0604020202020204" pitchFamily="34" charset="0"/>
              <a:buNone/>
            </a:pPr>
            <a:endParaRPr lang="en-US" altLang="en-US" sz="2800" dirty="0" smtClean="0">
              <a:latin typeface="Times New Roman" panose="02020603050405020304" pitchFamily="18" charset="0"/>
              <a:cs typeface="Times New Roman" panose="02020603050405020304" pitchFamily="18" charset="0"/>
            </a:endParaRPr>
          </a:p>
        </p:txBody>
      </p:sp>
      <p:sp>
        <p:nvSpPr>
          <p:cNvPr id="125956" name="WordArt 4"/>
          <p:cNvSpPr>
            <a:spLocks noChangeArrowheads="1" noChangeShapeType="1" noTextEdit="1"/>
          </p:cNvSpPr>
          <p:nvPr/>
        </p:nvSpPr>
        <p:spPr bwMode="auto">
          <a:xfrm>
            <a:off x="7784690" y="1590368"/>
            <a:ext cx="685800" cy="1371600"/>
          </a:xfrm>
          <a:prstGeom prst="rect">
            <a:avLst/>
          </a:prstGeom>
        </p:spPr>
        <p:txBody>
          <a:bodyPr wrap="none" fromWordArt="1">
            <a:prstTxWarp prst="textPlain">
              <a:avLst>
                <a:gd name="adj" fmla="val 50000"/>
              </a:avLst>
            </a:prstTxWarp>
          </a:bodyPr>
          <a:lstStyle/>
          <a:p>
            <a:r>
              <a:rPr lang="en-US" sz="3600" kern="10" dirty="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25957" name="WordArt 5"/>
          <p:cNvSpPr>
            <a:spLocks noChangeArrowheads="1" noChangeShapeType="1" noTextEdit="1"/>
          </p:cNvSpPr>
          <p:nvPr/>
        </p:nvSpPr>
        <p:spPr bwMode="auto">
          <a:xfrm>
            <a:off x="7784690" y="3145477"/>
            <a:ext cx="762000" cy="14478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2</a:t>
            </a:r>
          </a:p>
        </p:txBody>
      </p:sp>
      <p:sp>
        <p:nvSpPr>
          <p:cNvPr id="125958" name="WordArt 6"/>
          <p:cNvSpPr>
            <a:spLocks noChangeArrowheads="1" noChangeShapeType="1" noTextEdit="1"/>
          </p:cNvSpPr>
          <p:nvPr/>
        </p:nvSpPr>
        <p:spPr bwMode="auto">
          <a:xfrm>
            <a:off x="7784690" y="4776787"/>
            <a:ext cx="957263" cy="1547813"/>
          </a:xfrm>
          <a:prstGeom prst="rect">
            <a:avLst/>
          </a:prstGeom>
        </p:spPr>
        <p:txBody>
          <a:bodyPr wrap="none" fromWordArt="1">
            <a:prstTxWarp prst="textDoubleWave1">
              <a:avLst>
                <a:gd name="adj1" fmla="val 6500"/>
                <a:gd name="adj2" fmla="val 0"/>
              </a:avLst>
            </a:prstTxWarp>
          </a:bodyPr>
          <a:lstStyle/>
          <a:p>
            <a:r>
              <a:rPr lang="en-US" sz="3600" kern="10" spc="-360" dirty="0">
                <a:ln w="12700">
                  <a:solidFill>
                    <a:srgbClr val="000099"/>
                  </a:solidFill>
                  <a:miter lim="800000"/>
                  <a:headEnd/>
                  <a:tailEnd/>
                </a:ln>
                <a:solidFill>
                  <a:srgbClr val="33CCFF"/>
                </a:solidFill>
                <a:effectLst>
                  <a:outerShdw dist="125724" dir="18900000" algn="ctr" rotWithShape="0">
                    <a:srgbClr val="000099"/>
                  </a:outerShdw>
                </a:effectLst>
                <a:latin typeface="Impact" panose="020B0806030902050204" pitchFamily="34" charset="0"/>
              </a:rPr>
              <a:t>3</a:t>
            </a:r>
          </a:p>
        </p:txBody>
      </p:sp>
      <p:sp>
        <p:nvSpPr>
          <p:cNvPr id="13318" name="Text Box 7"/>
          <p:cNvSpPr txBox="1">
            <a:spLocks noChangeArrowheads="1"/>
          </p:cNvSpPr>
          <p:nvPr/>
        </p:nvSpPr>
        <p:spPr bwMode="auto">
          <a:xfrm>
            <a:off x="762000" y="5334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Time Management…</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61</a:t>
            </a:fld>
            <a:endParaRPr lang="fi-FI"/>
          </a:p>
        </p:txBody>
      </p:sp>
      <p:sp>
        <p:nvSpPr>
          <p:cNvPr id="2" name="Date Placeholder 1"/>
          <p:cNvSpPr>
            <a:spLocks noGrp="1"/>
          </p:cNvSpPr>
          <p:nvPr>
            <p:ph type="dt" sz="half" idx="10"/>
          </p:nvPr>
        </p:nvSpPr>
        <p:spPr/>
        <p:txBody>
          <a:bodyPr/>
          <a:lstStyle/>
          <a:p>
            <a:pPr>
              <a:defRPr/>
            </a:pPr>
            <a:fld id="{C72ABFC5-0147-4A9B-AB6C-028C6FB26A93}"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321068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p:cTn id="7" dur="500" fill="hold"/>
                                        <p:tgtEl>
                                          <p:spTgt spid="125956"/>
                                        </p:tgtEl>
                                        <p:attrNameLst>
                                          <p:attrName>ppt_w</p:attrName>
                                        </p:attrNameLst>
                                      </p:cBhvr>
                                      <p:tavLst>
                                        <p:tav tm="0">
                                          <p:val>
                                            <p:fltVal val="0"/>
                                          </p:val>
                                        </p:tav>
                                        <p:tav tm="100000">
                                          <p:val>
                                            <p:strVal val="#ppt_w"/>
                                          </p:val>
                                        </p:tav>
                                      </p:tavLst>
                                    </p:anim>
                                    <p:anim calcmode="lin" valueType="num">
                                      <p:cBhvr>
                                        <p:cTn id="8" dur="500" fill="hold"/>
                                        <p:tgtEl>
                                          <p:spTgt spid="125956"/>
                                        </p:tgtEl>
                                        <p:attrNameLst>
                                          <p:attrName>ppt_h</p:attrName>
                                        </p:attrNameLst>
                                      </p:cBhvr>
                                      <p:tavLst>
                                        <p:tav tm="0">
                                          <p:val>
                                            <p:fltVal val="0"/>
                                          </p:val>
                                        </p:tav>
                                        <p:tav tm="100000">
                                          <p:val>
                                            <p:strVal val="#ppt_h"/>
                                          </p:val>
                                        </p:tav>
                                      </p:tavLst>
                                    </p:anim>
                                    <p:animEffect transition="in" filter="fade">
                                      <p:cBhvr>
                                        <p:cTn id="9" dur="500"/>
                                        <p:tgtEl>
                                          <p:spTgt spid="125956"/>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25957"/>
                                        </p:tgtEl>
                                        <p:attrNameLst>
                                          <p:attrName>style.visibility</p:attrName>
                                        </p:attrNameLst>
                                      </p:cBhvr>
                                      <p:to>
                                        <p:strVal val="visible"/>
                                      </p:to>
                                    </p:set>
                                    <p:anim calcmode="lin" valueType="num">
                                      <p:cBhvr>
                                        <p:cTn id="13" dur="500" fill="hold"/>
                                        <p:tgtEl>
                                          <p:spTgt spid="125957"/>
                                        </p:tgtEl>
                                        <p:attrNameLst>
                                          <p:attrName>ppt_w</p:attrName>
                                        </p:attrNameLst>
                                      </p:cBhvr>
                                      <p:tavLst>
                                        <p:tav tm="0">
                                          <p:val>
                                            <p:fltVal val="0"/>
                                          </p:val>
                                        </p:tav>
                                        <p:tav tm="100000">
                                          <p:val>
                                            <p:strVal val="#ppt_w"/>
                                          </p:val>
                                        </p:tav>
                                      </p:tavLst>
                                    </p:anim>
                                    <p:anim calcmode="lin" valueType="num">
                                      <p:cBhvr>
                                        <p:cTn id="14" dur="500" fill="hold"/>
                                        <p:tgtEl>
                                          <p:spTgt spid="125957"/>
                                        </p:tgtEl>
                                        <p:attrNameLst>
                                          <p:attrName>ppt_h</p:attrName>
                                        </p:attrNameLst>
                                      </p:cBhvr>
                                      <p:tavLst>
                                        <p:tav tm="0">
                                          <p:val>
                                            <p:fltVal val="0"/>
                                          </p:val>
                                        </p:tav>
                                        <p:tav tm="100000">
                                          <p:val>
                                            <p:strVal val="#ppt_h"/>
                                          </p:val>
                                        </p:tav>
                                      </p:tavLst>
                                    </p:anim>
                                    <p:animEffect transition="in" filter="fade">
                                      <p:cBhvr>
                                        <p:cTn id="15" dur="500"/>
                                        <p:tgtEl>
                                          <p:spTgt spid="125957"/>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25958"/>
                                        </p:tgtEl>
                                        <p:attrNameLst>
                                          <p:attrName>style.visibility</p:attrName>
                                        </p:attrNameLst>
                                      </p:cBhvr>
                                      <p:to>
                                        <p:strVal val="visible"/>
                                      </p:to>
                                    </p:set>
                                    <p:anim calcmode="lin" valueType="num">
                                      <p:cBhvr>
                                        <p:cTn id="19" dur="500" fill="hold"/>
                                        <p:tgtEl>
                                          <p:spTgt spid="125958"/>
                                        </p:tgtEl>
                                        <p:attrNameLst>
                                          <p:attrName>ppt_w</p:attrName>
                                        </p:attrNameLst>
                                      </p:cBhvr>
                                      <p:tavLst>
                                        <p:tav tm="0">
                                          <p:val>
                                            <p:fltVal val="0"/>
                                          </p:val>
                                        </p:tav>
                                        <p:tav tm="100000">
                                          <p:val>
                                            <p:strVal val="#ppt_w"/>
                                          </p:val>
                                        </p:tav>
                                      </p:tavLst>
                                    </p:anim>
                                    <p:anim calcmode="lin" valueType="num">
                                      <p:cBhvr>
                                        <p:cTn id="20" dur="500" fill="hold"/>
                                        <p:tgtEl>
                                          <p:spTgt spid="125958"/>
                                        </p:tgtEl>
                                        <p:attrNameLst>
                                          <p:attrName>ppt_h</p:attrName>
                                        </p:attrNameLst>
                                      </p:cBhvr>
                                      <p:tavLst>
                                        <p:tav tm="0">
                                          <p:val>
                                            <p:fltVal val="0"/>
                                          </p:val>
                                        </p:tav>
                                        <p:tav tm="100000">
                                          <p:val>
                                            <p:strVal val="#ppt_h"/>
                                          </p:val>
                                        </p:tav>
                                      </p:tavLst>
                                    </p:anim>
                                    <p:animEffect transition="in" filter="fade">
                                      <p:cBhvr>
                                        <p:cTn id="21"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304800"/>
            <a:ext cx="8458200" cy="685800"/>
          </a:xfrm>
        </p:spPr>
        <p:txBody>
          <a:bodyPr/>
          <a:lstStyle/>
          <a:p>
            <a:pPr marL="666750" indent="-666750" eaLnBrk="1" hangingPunct="1"/>
            <a:r>
              <a:rPr lang="en-US" altLang="en-US" sz="3600" b="1" smtClean="0">
                <a:latin typeface="Times New Roman" panose="02020603050405020304" pitchFamily="18" charset="0"/>
                <a:cs typeface="Times New Roman" panose="02020603050405020304" pitchFamily="18" charset="0"/>
              </a:rPr>
              <a:t>Time Management…</a:t>
            </a:r>
            <a:endParaRPr lang="en-US" altLang="en-US" sz="2000" smtClean="0">
              <a:latin typeface="Arial Unicode MS" panose="020B0604020202020204" pitchFamily="34" charset="-128"/>
            </a:endParaRPr>
          </a:p>
        </p:txBody>
      </p:sp>
      <p:sp>
        <p:nvSpPr>
          <p:cNvPr id="117763" name="Rectangle 3"/>
          <p:cNvSpPr>
            <a:spLocks noGrp="1" noChangeArrowheads="1"/>
          </p:cNvSpPr>
          <p:nvPr>
            <p:ph type="body" idx="1"/>
          </p:nvPr>
        </p:nvSpPr>
        <p:spPr>
          <a:xfrm>
            <a:off x="381000" y="1295400"/>
            <a:ext cx="6172200" cy="4495800"/>
          </a:xfrm>
        </p:spPr>
        <p:txBody>
          <a:bodyPr>
            <a:normAutofit fontScale="77500" lnSpcReduction="20000"/>
          </a:bodyPr>
          <a:lstStyle/>
          <a:p>
            <a:pPr marL="0" indent="0">
              <a:buNone/>
            </a:pPr>
            <a:r>
              <a:rPr lang="en-US" altLang="en-US" b="1" dirty="0" smtClean="0">
                <a:solidFill>
                  <a:srgbClr val="0000FF"/>
                </a:solidFill>
                <a:latin typeface="Times New Roman" panose="02020603050405020304" pitchFamily="18" charset="0"/>
                <a:cs typeface="Times New Roman" panose="02020603050405020304" pitchFamily="18" charset="0"/>
              </a:rPr>
              <a:t>3</a:t>
            </a:r>
            <a:r>
              <a:rPr lang="en-US" altLang="en-US" b="1" dirty="0" smtClean="0">
                <a:solidFill>
                  <a:srgbClr val="0033CC"/>
                </a:solidFill>
                <a:latin typeface="Times New Roman" panose="02020603050405020304" pitchFamily="18" charset="0"/>
                <a:cs typeface="Times New Roman" panose="02020603050405020304" pitchFamily="18" charset="0"/>
              </a:rPr>
              <a:t>. </a:t>
            </a:r>
            <a:r>
              <a:rPr lang="en-US" altLang="en-US" b="1" dirty="0">
                <a:solidFill>
                  <a:srgbClr val="0033CC"/>
                </a:solidFill>
                <a:latin typeface="Times New Roman" panose="02020603050405020304" pitchFamily="18" charset="0"/>
                <a:cs typeface="Times New Roman" panose="02020603050405020304" pitchFamily="18" charset="0"/>
              </a:rPr>
              <a:t>Plan your time</a:t>
            </a:r>
          </a:p>
          <a:p>
            <a:pPr>
              <a:spcBef>
                <a:spcPts val="1800"/>
              </a:spcBef>
              <a:buFont typeface="Wingdings" panose="05000000000000000000" pitchFamily="2" charset="2"/>
              <a:buChar char="§"/>
            </a:pPr>
            <a:r>
              <a:rPr lang="en-US" dirty="0" smtClean="0">
                <a:latin typeface="Times New Roman" pitchFamily="18" charset="0"/>
                <a:cs typeface="Times New Roman" pitchFamily="18" charset="0"/>
              </a:rPr>
              <a:t>Begin </a:t>
            </a:r>
            <a:r>
              <a:rPr lang="en-US" dirty="0">
                <a:latin typeface="Times New Roman" pitchFamily="18" charset="0"/>
                <a:cs typeface="Times New Roman" pitchFamily="18" charset="0"/>
              </a:rPr>
              <a:t>with blocking/portion/ all activities</a:t>
            </a:r>
            <a:r>
              <a:rPr lang="en-US" dirty="0" smtClean="0">
                <a:latin typeface="Times New Roman" pitchFamily="18" charset="0"/>
                <a:cs typeface="Times New Roman" pitchFamily="18" charset="0"/>
              </a:rPr>
              <a:t>.</a:t>
            </a:r>
            <a:endParaRPr lang="en-US" altLang="en-US" dirty="0" smtClean="0">
              <a:latin typeface="Times New Roman" panose="02020603050405020304" pitchFamily="18" charset="0"/>
              <a:cs typeface="Times New Roman" panose="02020603050405020304" pitchFamily="18" charset="0"/>
            </a:endParaRPr>
          </a:p>
          <a:p>
            <a:pPr eaLnBrk="1" hangingPunct="1">
              <a:spcBef>
                <a:spcPts val="1800"/>
              </a:spcBef>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Consider: office work, field work, social work, religious worships, meetings, so on.</a:t>
            </a:r>
          </a:p>
          <a:p>
            <a:pPr eaLnBrk="1" hangingPunct="1">
              <a:spcBef>
                <a:spcPts val="1800"/>
              </a:spcBef>
              <a:buFont typeface="Wingdings" panose="05000000000000000000" pitchFamily="2" charset="2"/>
              <a:buChar char="§"/>
            </a:pPr>
            <a:r>
              <a:rPr lang="en-US" altLang="en-US" dirty="0" smtClean="0">
                <a:solidFill>
                  <a:srgbClr val="FF0000"/>
                </a:solidFill>
                <a:latin typeface="Times New Roman" panose="02020603050405020304" pitchFamily="18" charset="0"/>
                <a:cs typeface="Times New Roman" panose="02020603050405020304" pitchFamily="18" charset="0"/>
              </a:rPr>
              <a:t>Highlight all project due dates.</a:t>
            </a:r>
          </a:p>
          <a:p>
            <a:pPr eaLnBrk="1" hangingPunct="1">
              <a:spcBef>
                <a:spcPts val="1800"/>
              </a:spcBef>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Identify routine work days. </a:t>
            </a:r>
          </a:p>
          <a:p>
            <a:pPr eaLnBrk="1" hangingPunct="1">
              <a:spcBef>
                <a:spcPts val="1800"/>
              </a:spcBef>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Avoid temptation to socialize when you’ve scheduled work.</a:t>
            </a:r>
          </a:p>
          <a:p>
            <a:pPr eaLnBrk="1" hangingPunct="1">
              <a:spcBef>
                <a:spcPts val="1800"/>
              </a:spcBef>
              <a:buFont typeface="Wingdings" panose="05000000000000000000" pitchFamily="2" charset="2"/>
              <a:buChar char="§"/>
            </a:pPr>
            <a:endParaRPr lang="en-US" altLang="en-US" dirty="0" smtClean="0">
              <a:latin typeface="Times New Roman" panose="02020603050405020304" pitchFamily="18" charset="0"/>
              <a:cs typeface="Times New Roman" panose="02020603050405020304" pitchFamily="18" charset="0"/>
            </a:endParaRPr>
          </a:p>
          <a:p>
            <a:pPr eaLnBrk="1" hangingPunct="1">
              <a:spcBef>
                <a:spcPts val="1800"/>
              </a:spcBef>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p:txBody>
      </p:sp>
      <p:sp>
        <p:nvSpPr>
          <p:cNvPr id="7" name="AutoShape 11"/>
          <p:cNvSpPr>
            <a:spLocks noChangeArrowheads="1"/>
          </p:cNvSpPr>
          <p:nvPr/>
        </p:nvSpPr>
        <p:spPr bwMode="auto">
          <a:xfrm>
            <a:off x="6553200" y="762000"/>
            <a:ext cx="2286000" cy="1676400"/>
          </a:xfrm>
          <a:prstGeom prst="wedgeRoundRectCallout">
            <a:avLst>
              <a:gd name="adj1" fmla="val -5329"/>
              <a:gd name="adj2" fmla="val 9556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2400" b="1" i="1" dirty="0">
                <a:solidFill>
                  <a:srgbClr val="FF0000"/>
                </a:solidFill>
                <a:latin typeface="Times New Roman" panose="02020603050405020304" pitchFamily="18" charset="0"/>
                <a:cs typeface="Times New Roman" panose="02020603050405020304" pitchFamily="18" charset="0"/>
              </a:rPr>
              <a:t>No! I have a study group tonight.  Are you free on Thursday?</a:t>
            </a:r>
          </a:p>
        </p:txBody>
      </p:sp>
      <p:pic>
        <p:nvPicPr>
          <p:cNvPr id="143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124200"/>
            <a:ext cx="19161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62</a:t>
            </a:fld>
            <a:endParaRPr lang="fi-FI"/>
          </a:p>
        </p:txBody>
      </p:sp>
      <p:sp>
        <p:nvSpPr>
          <p:cNvPr id="2" name="Date Placeholder 1"/>
          <p:cNvSpPr>
            <a:spLocks noGrp="1"/>
          </p:cNvSpPr>
          <p:nvPr>
            <p:ph type="dt" sz="half" idx="10"/>
          </p:nvPr>
        </p:nvSpPr>
        <p:spPr/>
        <p:txBody>
          <a:bodyPr/>
          <a:lstStyle/>
          <a:p>
            <a:pPr>
              <a:defRPr/>
            </a:pPr>
            <a:fld id="{EC8F0F86-90A5-4FA0-BC4D-4035B705FD71}"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45525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fontScale="90000"/>
          </a:bodyPr>
          <a:lstStyle/>
          <a:p>
            <a:r>
              <a:rPr lang="en-US" altLang="en-US" sz="3600" b="1" smtClean="0">
                <a:latin typeface="Times New Roman" panose="02020603050405020304" pitchFamily="18" charset="0"/>
                <a:cs typeface="Times New Roman" panose="02020603050405020304" pitchFamily="18" charset="0"/>
              </a:rPr>
              <a:t>Time Management…</a:t>
            </a:r>
            <a:endParaRPr lang="en-US" altLang="en-US" sz="3600" smtClean="0"/>
          </a:p>
        </p:txBody>
      </p:sp>
      <p:sp>
        <p:nvSpPr>
          <p:cNvPr id="10243" name="Content Placeholder 2"/>
          <p:cNvSpPr>
            <a:spLocks noGrp="1"/>
          </p:cNvSpPr>
          <p:nvPr>
            <p:ph idx="1"/>
          </p:nvPr>
        </p:nvSpPr>
        <p:spPr>
          <a:xfrm>
            <a:off x="457200" y="838200"/>
            <a:ext cx="8229600" cy="5486400"/>
          </a:xfrm>
        </p:spPr>
        <p:txBody>
          <a:bodyPr>
            <a:normAutofit/>
          </a:bodyPr>
          <a:lstStyle/>
          <a:p>
            <a:pPr>
              <a:spcBef>
                <a:spcPts val="1800"/>
              </a:spcBef>
              <a:buNone/>
            </a:pPr>
            <a:r>
              <a:rPr lang="en-US" sz="2800" dirty="0" smtClean="0">
                <a:solidFill>
                  <a:srgbClr val="0000FF"/>
                </a:solidFill>
                <a:latin typeface="Times New Roman" pitchFamily="18" charset="0"/>
                <a:cs typeface="Times New Roman" pitchFamily="18" charset="0"/>
              </a:rPr>
              <a:t>3. </a:t>
            </a:r>
            <a:r>
              <a:rPr lang="en-US" sz="2800" dirty="0">
                <a:solidFill>
                  <a:srgbClr val="0000FF"/>
                </a:solidFill>
                <a:latin typeface="Times New Roman" pitchFamily="18" charset="0"/>
                <a:cs typeface="Times New Roman" pitchFamily="18" charset="0"/>
              </a:rPr>
              <a:t>Plan your </a:t>
            </a:r>
            <a:r>
              <a:rPr lang="en-US" sz="2800" dirty="0" smtClean="0">
                <a:solidFill>
                  <a:srgbClr val="0000FF"/>
                </a:solidFill>
                <a:latin typeface="Times New Roman" pitchFamily="18" charset="0"/>
                <a:cs typeface="Times New Roman" pitchFamily="18" charset="0"/>
              </a:rPr>
              <a:t>time…</a:t>
            </a:r>
            <a:endParaRPr lang="en-US" altLang="en-US" sz="2800" b="1" dirty="0" smtClean="0">
              <a:latin typeface="Times New Roman" panose="02020603050405020304" pitchFamily="18" charset="0"/>
              <a:cs typeface="Times New Roman" panose="02020603050405020304" pitchFamily="18" charset="0"/>
            </a:endParaRPr>
          </a:p>
          <a:p>
            <a:pPr>
              <a:spcBef>
                <a:spcPts val="1800"/>
              </a:spcBef>
              <a:buFont typeface="Wingdings" panose="05000000000000000000" pitchFamily="2" charset="2"/>
              <a:buChar char="§"/>
            </a:pPr>
            <a:r>
              <a:rPr lang="en-US" sz="2800" dirty="0" smtClean="0">
                <a:latin typeface="Times New Roman" pitchFamily="18" charset="0"/>
                <a:cs typeface="Times New Roman" pitchFamily="18" charset="0"/>
              </a:rPr>
              <a:t>common </a:t>
            </a:r>
            <a:r>
              <a:rPr lang="en-US" sz="2800" dirty="0">
                <a:latin typeface="Times New Roman" pitchFamily="18" charset="0"/>
                <a:cs typeface="Times New Roman" pitchFamily="18" charset="0"/>
              </a:rPr>
              <a:t>ways of time plan arrangement:</a:t>
            </a:r>
          </a:p>
          <a:p>
            <a:pPr>
              <a:spcBef>
                <a:spcPts val="1800"/>
              </a:spcBef>
              <a:buFont typeface="Wingdings" panose="05000000000000000000" pitchFamily="2" charset="2"/>
              <a:buChar char="§"/>
            </a:pPr>
            <a:r>
              <a:rPr lang="en-US" altLang="en-US" sz="2800" b="1" dirty="0" smtClean="0">
                <a:solidFill>
                  <a:srgbClr val="0070C0"/>
                </a:solidFill>
                <a:latin typeface="Times New Roman" panose="02020603050405020304" pitchFamily="18" charset="0"/>
                <a:cs typeface="Times New Roman" panose="02020603050405020304" pitchFamily="18" charset="0"/>
              </a:rPr>
              <a:t>Time table:- </a:t>
            </a:r>
            <a:r>
              <a:rPr lang="en-US" altLang="en-US" sz="2800" dirty="0" smtClean="0">
                <a:latin typeface="Times New Roman" panose="02020603050405020304" pitchFamily="18" charset="0"/>
                <a:cs typeface="Times New Roman" panose="02020603050405020304" pitchFamily="18" charset="0"/>
              </a:rPr>
              <a:t>used for daily/weekly </a:t>
            </a:r>
            <a:r>
              <a:rPr lang="en-US" altLang="en-US" sz="2800" u="sng" dirty="0" smtClean="0">
                <a:latin typeface="Times New Roman" panose="02020603050405020304" pitchFamily="18" charset="0"/>
                <a:cs typeface="Times New Roman" panose="02020603050405020304" pitchFamily="18" charset="0"/>
              </a:rPr>
              <a:t>recurring and regular </a:t>
            </a:r>
            <a:r>
              <a:rPr lang="en-US" altLang="en-US" sz="2800" dirty="0" smtClean="0">
                <a:latin typeface="Times New Roman" panose="02020603050405020304" pitchFamily="18" charset="0"/>
                <a:cs typeface="Times New Roman" panose="02020603050405020304" pitchFamily="18" charset="0"/>
              </a:rPr>
              <a:t>events, e.g. staff meeting, classes, etc.</a:t>
            </a:r>
          </a:p>
          <a:p>
            <a:pPr>
              <a:spcBef>
                <a:spcPts val="1800"/>
              </a:spcBef>
              <a:buFont typeface="Wingdings" panose="05000000000000000000" pitchFamily="2" charset="2"/>
              <a:buChar char="§"/>
            </a:pPr>
            <a:r>
              <a:rPr lang="en-US" altLang="en-US" sz="2800" b="1" dirty="0" smtClean="0">
                <a:solidFill>
                  <a:srgbClr val="0070C0"/>
                </a:solidFill>
                <a:latin typeface="Times New Roman" panose="02020603050405020304" pitchFamily="18" charset="0"/>
                <a:cs typeface="Times New Roman" panose="02020603050405020304" pitchFamily="18" charset="0"/>
              </a:rPr>
              <a:t>Schedule:- </a:t>
            </a:r>
            <a:r>
              <a:rPr lang="en-US" altLang="en-US" sz="2800" dirty="0" smtClean="0">
                <a:latin typeface="Times New Roman" panose="02020603050405020304" pitchFamily="18" charset="0"/>
                <a:cs typeface="Times New Roman" panose="02020603050405020304" pitchFamily="18" charset="0"/>
              </a:rPr>
              <a:t>for </a:t>
            </a:r>
            <a:r>
              <a:rPr lang="en-US" altLang="en-US" sz="2800" u="sng" dirty="0">
                <a:latin typeface="Times New Roman" panose="02020603050405020304" pitchFamily="18" charset="0"/>
                <a:cs typeface="Times New Roman" panose="02020603050405020304" pitchFamily="18" charset="0"/>
              </a:rPr>
              <a:t>i</a:t>
            </a:r>
            <a:r>
              <a:rPr lang="en-US" altLang="en-US" sz="2800" u="sng" dirty="0" smtClean="0">
                <a:latin typeface="Times New Roman" panose="02020603050405020304" pitchFamily="18" charset="0"/>
                <a:cs typeface="Times New Roman" panose="02020603050405020304" pitchFamily="18" charset="0"/>
              </a:rPr>
              <a:t>ntermittent, irregular or variable events</a:t>
            </a:r>
            <a:r>
              <a:rPr lang="en-US" altLang="en-US" sz="2800" dirty="0" smtClean="0">
                <a:latin typeface="Times New Roman" panose="02020603050405020304" pitchFamily="18" charset="0"/>
                <a:cs typeface="Times New Roman" panose="02020603050405020304" pitchFamily="18" charset="0"/>
              </a:rPr>
              <a:t>, e.g. visit to peripheral health centers.</a:t>
            </a:r>
          </a:p>
          <a:p>
            <a:pPr>
              <a:spcBef>
                <a:spcPts val="1800"/>
              </a:spcBef>
              <a:buFont typeface="Wingdings" panose="05000000000000000000" pitchFamily="2" charset="2"/>
              <a:buChar char="§"/>
            </a:pPr>
            <a:r>
              <a:rPr lang="en-US" altLang="en-US" sz="2800" b="1" dirty="0" smtClean="0">
                <a:solidFill>
                  <a:srgbClr val="0070C0"/>
                </a:solidFill>
                <a:latin typeface="Times New Roman" panose="02020603050405020304" pitchFamily="18" charset="0"/>
                <a:cs typeface="Times New Roman" panose="02020603050405020304" pitchFamily="18" charset="0"/>
              </a:rPr>
              <a:t>Program: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 </a:t>
            </a:r>
            <a:r>
              <a:rPr lang="en-US" altLang="en-US" sz="2800" u="sng" dirty="0" smtClean="0">
                <a:latin typeface="Times New Roman" panose="02020603050405020304" pitchFamily="18" charset="0"/>
                <a:cs typeface="Times New Roman" panose="02020603050405020304" pitchFamily="18" charset="0"/>
              </a:rPr>
              <a:t>Long term arrangements of events </a:t>
            </a:r>
            <a:r>
              <a:rPr lang="en-US" altLang="en-US" sz="2800" dirty="0" smtClean="0">
                <a:latin typeface="Times New Roman" panose="02020603050405020304" pitchFamily="18" charset="0"/>
                <a:cs typeface="Times New Roman" panose="02020603050405020304" pitchFamily="18" charset="0"/>
              </a:rPr>
              <a:t>e.g. TTP, apprentice, semester break, etc.</a:t>
            </a:r>
          </a:p>
          <a:p>
            <a:pPr>
              <a:spcBef>
                <a:spcPts val="1800"/>
              </a:spcBef>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63</a:t>
            </a:fld>
            <a:endParaRPr lang="fi-FI"/>
          </a:p>
        </p:txBody>
      </p:sp>
      <p:sp>
        <p:nvSpPr>
          <p:cNvPr id="2" name="Date Placeholder 1"/>
          <p:cNvSpPr>
            <a:spLocks noGrp="1"/>
          </p:cNvSpPr>
          <p:nvPr>
            <p:ph type="dt" sz="half" idx="10"/>
          </p:nvPr>
        </p:nvSpPr>
        <p:spPr/>
        <p:txBody>
          <a:bodyPr/>
          <a:lstStyle/>
          <a:p>
            <a:pPr>
              <a:defRPr/>
            </a:pPr>
            <a:fld id="{EC5472B9-AC06-43CA-BEDF-DFDE38B19963}"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97225845"/>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305800" cy="762000"/>
          </a:xfrm>
        </p:spPr>
        <p:txBody>
          <a:bodyPr/>
          <a:lstStyle/>
          <a:p>
            <a:r>
              <a:rPr lang="en-US" altLang="en-US" sz="3600" b="1" smtClean="0">
                <a:latin typeface="Times New Roman" panose="02020603050405020304" pitchFamily="18" charset="0"/>
                <a:cs typeface="Times New Roman" panose="02020603050405020304" pitchFamily="18" charset="0"/>
              </a:rPr>
              <a:t>Time Management…</a:t>
            </a:r>
          </a:p>
        </p:txBody>
      </p:sp>
      <p:sp>
        <p:nvSpPr>
          <p:cNvPr id="15363" name="Content Placeholder 2"/>
          <p:cNvSpPr>
            <a:spLocks noGrp="1"/>
          </p:cNvSpPr>
          <p:nvPr>
            <p:ph idx="1"/>
          </p:nvPr>
        </p:nvSpPr>
        <p:spPr>
          <a:xfrm>
            <a:off x="457200" y="1143000"/>
            <a:ext cx="8153400" cy="5257800"/>
          </a:xfrm>
        </p:spPr>
        <p:txBody>
          <a:bodyPr>
            <a:normAutofit/>
          </a:bodyPr>
          <a:lstStyle/>
          <a:p>
            <a:pPr algn="just">
              <a:spcBef>
                <a:spcPts val="1800"/>
              </a:spcBef>
              <a:buFont typeface="Arial" panose="020B0604020202020204" pitchFamily="34" charset="0"/>
              <a:buNone/>
              <a:defRPr/>
            </a:pPr>
            <a:r>
              <a:rPr lang="en-US" sz="2800" b="1" dirty="0" smtClean="0">
                <a:solidFill>
                  <a:srgbClr val="0033CC"/>
                </a:solidFill>
                <a:latin typeface="Times New Roman" pitchFamily="18" charset="0"/>
                <a:cs typeface="Times New Roman" pitchFamily="18" charset="0"/>
              </a:rPr>
              <a:t>4. Avoid Procrastination</a:t>
            </a:r>
          </a:p>
          <a:p>
            <a:pPr algn="just"/>
            <a:r>
              <a:rPr lang="en-US" sz="2800" b="1" dirty="0" smtClean="0">
                <a:latin typeface="Times New Roman" pitchFamily="18" charset="0"/>
                <a:cs typeface="Times New Roman" pitchFamily="18" charset="0"/>
              </a:rPr>
              <a:t>“Procrastination is </a:t>
            </a:r>
            <a:r>
              <a:rPr lang="en-US" sz="2800" b="1" dirty="0">
                <a:latin typeface="Times New Roman" pitchFamily="18" charset="0"/>
                <a:cs typeface="Times New Roman" pitchFamily="18" charset="0"/>
              </a:rPr>
              <a:t>the theft  of time” </a:t>
            </a:r>
            <a:r>
              <a:rPr lang="en-US" sz="2800" dirty="0">
                <a:latin typeface="Times New Roman" pitchFamily="18" charset="0"/>
                <a:cs typeface="Times New Roman" pitchFamily="18" charset="0"/>
              </a:rPr>
              <a:t>– it is a time waster. </a:t>
            </a:r>
          </a:p>
          <a:p>
            <a:pPr algn="just"/>
            <a:r>
              <a:rPr lang="en-US" sz="2800" dirty="0">
                <a:latin typeface="Times New Roman" pitchFamily="18" charset="0"/>
                <a:cs typeface="Times New Roman" pitchFamily="18" charset="0"/>
              </a:rPr>
              <a:t>It is the act of postponing tasks that could have been done now.</a:t>
            </a:r>
          </a:p>
          <a:p>
            <a:pPr algn="just">
              <a:spcBef>
                <a:spcPts val="1800"/>
              </a:spcBef>
              <a:buFont typeface="Wingdings" pitchFamily="2" charset="2"/>
              <a:buChar char="§"/>
              <a:defRPr/>
            </a:pPr>
            <a:r>
              <a:rPr lang="en-US" sz="2800" dirty="0" smtClean="0">
                <a:latin typeface="Times New Roman" pitchFamily="18" charset="0"/>
                <a:cs typeface="Times New Roman" pitchFamily="18" charset="0"/>
              </a:rPr>
              <a:t>Note: Deadlines are really important, doing things at the last minute is much more expensive than just before the last minute</a:t>
            </a:r>
          </a:p>
          <a:p>
            <a:pPr algn="just">
              <a:spcBef>
                <a:spcPts val="1800"/>
              </a:spcBef>
              <a:buFont typeface="Wingdings" pitchFamily="2" charset="2"/>
              <a:buChar char="§"/>
              <a:defRPr/>
            </a:pPr>
            <a:endParaRPr lang="en-US" sz="2800" dirty="0" smtClean="0">
              <a:latin typeface="Times New Roman" pitchFamily="18" charset="0"/>
              <a:cs typeface="Times New Roman" pitchFamily="18" charset="0"/>
            </a:endParaRPr>
          </a:p>
          <a:p>
            <a:pPr>
              <a:spcBef>
                <a:spcPts val="1800"/>
              </a:spcBef>
              <a:buFont typeface="Wingdings" pitchFamily="2" charset="2"/>
              <a:buChar char="§"/>
              <a:defRPr/>
            </a:pPr>
            <a:endParaRPr lang="en-US" sz="28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64</a:t>
            </a:fld>
            <a:endParaRPr lang="fi-FI"/>
          </a:p>
        </p:txBody>
      </p:sp>
      <p:sp>
        <p:nvSpPr>
          <p:cNvPr id="2" name="Date Placeholder 1"/>
          <p:cNvSpPr>
            <a:spLocks noGrp="1"/>
          </p:cNvSpPr>
          <p:nvPr>
            <p:ph type="dt" sz="half" idx="10"/>
          </p:nvPr>
        </p:nvSpPr>
        <p:spPr/>
        <p:txBody>
          <a:bodyPr/>
          <a:lstStyle/>
          <a:p>
            <a:pPr>
              <a:defRPr/>
            </a:pPr>
            <a:fld id="{B7BE2927-2D9B-44F0-BAFB-D967A4858115}"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4200546748"/>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458200" cy="762000"/>
          </a:xfrm>
        </p:spPr>
        <p:txBody>
          <a:bodyPr/>
          <a:lstStyle/>
          <a:p>
            <a:pPr eaLnBrk="1" hangingPunct="1"/>
            <a:r>
              <a:rPr lang="en-US" altLang="en-US" sz="3400" smtClean="0">
                <a:latin typeface="Arial Unicode MS" panose="020B0604020202020204" pitchFamily="34" charset="-128"/>
              </a:rPr>
              <a:t>         </a:t>
            </a:r>
            <a:r>
              <a:rPr lang="en-US" altLang="en-US" b="1" smtClean="0">
                <a:latin typeface="Times New Roman" panose="02020603050405020304" pitchFamily="18" charset="0"/>
                <a:cs typeface="Times New Roman" panose="02020603050405020304" pitchFamily="18" charset="0"/>
              </a:rPr>
              <a:t>Time Management…</a:t>
            </a:r>
            <a:endParaRPr lang="en-US" altLang="en-US" sz="3200" b="1" smtClean="0">
              <a:solidFill>
                <a:srgbClr val="0000FF"/>
              </a:solidFill>
              <a:latin typeface="Times New Roman" panose="02020603050405020304" pitchFamily="18" charset="0"/>
            </a:endParaRPr>
          </a:p>
        </p:txBody>
      </p:sp>
      <p:sp>
        <p:nvSpPr>
          <p:cNvPr id="15363" name="Rectangle 3"/>
          <p:cNvSpPr>
            <a:spLocks noGrp="1" noChangeArrowheads="1"/>
          </p:cNvSpPr>
          <p:nvPr>
            <p:ph type="body" sz="half" idx="1"/>
          </p:nvPr>
        </p:nvSpPr>
        <p:spPr>
          <a:xfrm>
            <a:off x="685800" y="1066800"/>
            <a:ext cx="8229600" cy="5715000"/>
          </a:xfrm>
        </p:spPr>
        <p:txBody>
          <a:bodyPr>
            <a:normAutofit/>
          </a:bodyPr>
          <a:lstStyle/>
          <a:p>
            <a:pPr algn="just" eaLnBrk="1" hangingPunct="1">
              <a:buFont typeface="Wingdings" panose="05000000000000000000" pitchFamily="2" charset="2"/>
              <a:buNone/>
            </a:pPr>
            <a:r>
              <a:rPr lang="en-US" altLang="en-US" sz="2800" b="1" dirty="0" smtClean="0">
                <a:latin typeface="Times New Roman" panose="02020603050405020304" pitchFamily="18" charset="0"/>
                <a:cs typeface="Times New Roman" panose="02020603050405020304" pitchFamily="18" charset="0"/>
              </a:rPr>
              <a:t>4. Avoid Procrastination…</a:t>
            </a:r>
          </a:p>
          <a:p>
            <a:pPr algn="just" eaLnBrk="1" hangingPunct="1">
              <a:buFont typeface="Wingdings" panose="05000000000000000000" pitchFamily="2" charset="2"/>
              <a:buNone/>
            </a:pPr>
            <a:r>
              <a:rPr lang="en-US" altLang="en-US" sz="2800" b="1" dirty="0" smtClean="0">
                <a:solidFill>
                  <a:srgbClr val="0033CC"/>
                </a:solidFill>
                <a:latin typeface="Times New Roman" panose="02020603050405020304" pitchFamily="18" charset="0"/>
                <a:cs typeface="Times New Roman" panose="02020603050405020304" pitchFamily="18" charset="0"/>
              </a:rPr>
              <a:t>Forms of procrastination:</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Ignoring the task, hoping it will go away.</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Underestimating how long it will take.</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Overestimating your abilities and resources.</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Telling yourself: poor performance is okay.</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Doing something else that isn’t very important</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Believing that repeated delays not  hurt you</a:t>
            </a:r>
          </a:p>
        </p:txBody>
      </p:sp>
      <p:sp>
        <p:nvSpPr>
          <p:cNvPr id="3" name="Slide Number Placeholder 2"/>
          <p:cNvSpPr>
            <a:spLocks noGrp="1"/>
          </p:cNvSpPr>
          <p:nvPr>
            <p:ph type="sldNum" sz="quarter" idx="12"/>
          </p:nvPr>
        </p:nvSpPr>
        <p:spPr/>
        <p:txBody>
          <a:bodyPr/>
          <a:lstStyle/>
          <a:p>
            <a:fld id="{66D41405-8616-4992-86FB-A7454BD7F754}" type="slidenum">
              <a:rPr lang="en-US" altLang="en-US" smtClean="0"/>
              <a:pPr/>
              <a:t>65</a:t>
            </a:fld>
            <a:endParaRPr lang="en-US" altLang="en-US"/>
          </a:p>
        </p:txBody>
      </p:sp>
      <p:sp>
        <p:nvSpPr>
          <p:cNvPr id="2" name="Date Placeholder 1"/>
          <p:cNvSpPr>
            <a:spLocks noGrp="1"/>
          </p:cNvSpPr>
          <p:nvPr>
            <p:ph type="dt" sz="half" idx="10"/>
          </p:nvPr>
        </p:nvSpPr>
        <p:spPr/>
        <p:txBody>
          <a:bodyPr/>
          <a:lstStyle/>
          <a:p>
            <a:pPr>
              <a:defRPr/>
            </a:pPr>
            <a:fld id="{A2E43FAC-910B-4363-A667-0DC69AE068C8}" type="datetime1">
              <a:rPr lang="en-US" smtClean="0"/>
              <a:t>5/12/2020</a:t>
            </a:fld>
            <a:endParaRPr lang="en-US"/>
          </a:p>
        </p:txBody>
      </p:sp>
      <p:sp>
        <p:nvSpPr>
          <p:cNvPr id="4" name="Footer Placeholder 3"/>
          <p:cNvSpPr>
            <a:spLocks noGrp="1"/>
          </p:cNvSpPr>
          <p:nvPr>
            <p:ph type="ftr" sz="quarter" idx="11"/>
          </p:nvPr>
        </p:nvSpPr>
        <p:spPr/>
        <p:txBody>
          <a:bodyPr/>
          <a:lstStyle/>
          <a:p>
            <a:pPr>
              <a:defRPr/>
            </a:pPr>
            <a:r>
              <a:rPr lang="en-US" smtClean="0"/>
              <a:t>Dawit</a:t>
            </a:r>
            <a:endParaRPr lang="en-US"/>
          </a:p>
        </p:txBody>
      </p:sp>
    </p:spTree>
    <p:extLst>
      <p:ext uri="{BB962C8B-B14F-4D97-AF65-F5344CB8AC3E}">
        <p14:creationId xmlns:p14="http://schemas.microsoft.com/office/powerpoint/2010/main" val="1757509175"/>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3600" b="1" smtClean="0">
                <a:latin typeface="Times New Roman" panose="02020603050405020304" pitchFamily="18" charset="0"/>
                <a:cs typeface="Times New Roman" panose="02020603050405020304" pitchFamily="18" charset="0"/>
              </a:rPr>
              <a:t>Time Management…</a:t>
            </a:r>
            <a:endParaRPr lang="en-US" altLang="en-US" sz="3600" smtClean="0">
              <a:latin typeface="Times New Roman" panose="02020603050405020304" pitchFamily="18" charset="0"/>
              <a:cs typeface="Times New Roman" panose="02020603050405020304" pitchFamily="18" charset="0"/>
            </a:endParaRPr>
          </a:p>
        </p:txBody>
      </p:sp>
      <p:sp>
        <p:nvSpPr>
          <p:cNvPr id="17415" name="Rectangle 7"/>
          <p:cNvSpPr>
            <a:spLocks noGrp="1" noChangeArrowheads="1"/>
          </p:cNvSpPr>
          <p:nvPr>
            <p:ph type="body" idx="1"/>
          </p:nvPr>
        </p:nvSpPr>
        <p:spPr>
          <a:xfrm>
            <a:off x="685800" y="838200"/>
            <a:ext cx="7924800" cy="5562600"/>
          </a:xfrm>
        </p:spPr>
        <p:txBody>
          <a:bodyPr>
            <a:normAutofit lnSpcReduction="10000"/>
          </a:bodyPr>
          <a:lstStyle/>
          <a:p>
            <a:pPr algn="just" eaLnBrk="1" hangingPunct="1">
              <a:buFont typeface="Arial" panose="020B0604020202020204" pitchFamily="34" charset="0"/>
              <a:buNone/>
            </a:pPr>
            <a:r>
              <a:rPr lang="en-US" altLang="en-US" b="1" dirty="0" smtClean="0">
                <a:solidFill>
                  <a:srgbClr val="0033CC"/>
                </a:solidFill>
                <a:latin typeface="Times New Roman" panose="02020603050405020304" pitchFamily="18" charset="0"/>
                <a:cs typeface="Times New Roman" panose="02020603050405020304" pitchFamily="18" charset="0"/>
              </a:rPr>
              <a:t>4. Avoid Procrastination…</a:t>
            </a:r>
          </a:p>
          <a:p>
            <a:pPr algn="just" eaLnBrk="1" hangingPunct="1">
              <a:buFont typeface="Arial" panose="020B0604020202020204" pitchFamily="34" charset="0"/>
              <a:buNone/>
            </a:pPr>
            <a:r>
              <a:rPr lang="en-US" altLang="en-US" sz="2800" b="1" dirty="0" smtClean="0">
                <a:solidFill>
                  <a:schemeClr val="accent6">
                    <a:lumMod val="50000"/>
                  </a:schemeClr>
                </a:solidFill>
                <a:latin typeface="Times New Roman" panose="02020603050405020304" pitchFamily="18" charset="0"/>
                <a:cs typeface="Times New Roman" panose="02020603050405020304" pitchFamily="18" charset="0"/>
              </a:rPr>
              <a:t>How to Overcome Procrastination:</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Win mental battle to being on time.</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Organize, schedule &amp; plan</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Set and keep deadlines.</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Divide a big job into smaller ones.</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Make game of your work or make it fun.</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Reward yourself when you have done it.</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Tell your friends to remind deadlines.</a:t>
            </a:r>
          </a:p>
          <a:p>
            <a:pPr algn="just">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Use  memo</a:t>
            </a:r>
          </a:p>
          <a:p>
            <a:pPr algn="just" eaLnBrk="1" hangingPunct="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Learn to say “no” to time wasters.</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66</a:t>
            </a:fld>
            <a:endParaRPr lang="fi-FI"/>
          </a:p>
        </p:txBody>
      </p:sp>
      <p:sp>
        <p:nvSpPr>
          <p:cNvPr id="2" name="Date Placeholder 1"/>
          <p:cNvSpPr>
            <a:spLocks noGrp="1"/>
          </p:cNvSpPr>
          <p:nvPr>
            <p:ph type="dt" sz="half" idx="10"/>
          </p:nvPr>
        </p:nvSpPr>
        <p:spPr/>
        <p:txBody>
          <a:bodyPr/>
          <a:lstStyle/>
          <a:p>
            <a:pPr>
              <a:defRPr/>
            </a:pPr>
            <a:fld id="{2AB7FAA3-E0B5-45D9-B7D8-2D53007EAAEC}"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550224716"/>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latin typeface="Times New Roman" panose="02020603050405020304" pitchFamily="18" charset="0"/>
                <a:cs typeface="Times New Roman" panose="02020603050405020304" pitchFamily="18" charset="0"/>
              </a:rPr>
              <a:t>Time Management…</a:t>
            </a:r>
            <a:endParaRPr lang="en-US" altLang="en-US" b="1" smtClean="0">
              <a:solidFill>
                <a:srgbClr val="0000FF"/>
              </a:solidFill>
            </a:endParaRPr>
          </a:p>
        </p:txBody>
      </p:sp>
      <p:sp>
        <p:nvSpPr>
          <p:cNvPr id="18435" name="Content Placeholder 2"/>
          <p:cNvSpPr>
            <a:spLocks noGrp="1"/>
          </p:cNvSpPr>
          <p:nvPr>
            <p:ph idx="1"/>
          </p:nvPr>
        </p:nvSpPr>
        <p:spPr>
          <a:xfrm>
            <a:off x="609600" y="1219200"/>
            <a:ext cx="8305800" cy="5410200"/>
          </a:xfrm>
        </p:spPr>
        <p:txBody>
          <a:bodyPr/>
          <a:lstStyle/>
          <a:p>
            <a:pPr>
              <a:spcBef>
                <a:spcPts val="1200"/>
              </a:spcBef>
              <a:buFont typeface="Arial" panose="020B0604020202020204" pitchFamily="34" charset="0"/>
              <a:buNone/>
              <a:defRPr/>
            </a:pPr>
            <a:r>
              <a:rPr lang="en-US" sz="2800" b="1" dirty="0" smtClean="0">
                <a:latin typeface="Times New Roman" pitchFamily="18" charset="0"/>
                <a:cs typeface="Times New Roman" pitchFamily="18" charset="0"/>
              </a:rPr>
              <a:t>5. Delegation</a:t>
            </a:r>
          </a:p>
          <a:p>
            <a:pPr>
              <a:spcBef>
                <a:spcPts val="1200"/>
              </a:spcBef>
              <a:buFont typeface="Arial" panose="020B0604020202020204" pitchFamily="34" charset="0"/>
              <a:buNone/>
              <a:defRPr/>
            </a:pPr>
            <a:r>
              <a:rPr lang="en-US" sz="2800" b="1" dirty="0" smtClean="0">
                <a:solidFill>
                  <a:srgbClr val="0000FF"/>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“Delegation: is </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granting authority with responsibility” </a:t>
            </a:r>
          </a:p>
          <a:p>
            <a:pPr>
              <a:spcBef>
                <a:spcPts val="1200"/>
              </a:spcBef>
              <a:buFont typeface="Wingdings" pitchFamily="2" charset="2"/>
              <a:buChar char="§"/>
              <a:defRPr/>
            </a:pPr>
            <a:r>
              <a:rPr lang="en-US" sz="2800" dirty="0" smtClean="0">
                <a:latin typeface="Times New Roman" pitchFamily="18" charset="0"/>
                <a:cs typeface="Times New Roman" pitchFamily="18" charset="0"/>
              </a:rPr>
              <a:t>No one is an island</a:t>
            </a:r>
          </a:p>
          <a:p>
            <a:pPr>
              <a:spcBef>
                <a:spcPts val="1200"/>
              </a:spcBef>
              <a:buFont typeface="Wingdings" pitchFamily="2" charset="2"/>
              <a:buChar char="§"/>
              <a:defRPr/>
            </a:pPr>
            <a:r>
              <a:rPr lang="en-US" sz="2800" dirty="0" smtClean="0">
                <a:latin typeface="Times New Roman" pitchFamily="18" charset="0"/>
                <a:cs typeface="Times New Roman" pitchFamily="18" charset="0"/>
              </a:rPr>
              <a:t>Delegation is not dumping/discarding tasks. </a:t>
            </a:r>
          </a:p>
          <a:p>
            <a:pPr>
              <a:spcBef>
                <a:spcPts val="1200"/>
              </a:spcBef>
              <a:buFont typeface="Wingdings" pitchFamily="2" charset="2"/>
              <a:buChar char="§"/>
              <a:defRPr/>
            </a:pPr>
            <a:r>
              <a:rPr lang="en-US" sz="2800" dirty="0" smtClean="0">
                <a:latin typeface="Times New Roman" pitchFamily="18" charset="0"/>
                <a:cs typeface="Times New Roman" pitchFamily="18" charset="0"/>
              </a:rPr>
              <a:t>Treat your people well by delegating for tasks</a:t>
            </a:r>
          </a:p>
          <a:p>
            <a:pPr>
              <a:spcBef>
                <a:spcPts val="1200"/>
              </a:spcBef>
              <a:buFont typeface="Wingdings" pitchFamily="2" charset="2"/>
              <a:buChar char="§"/>
              <a:defRPr/>
            </a:pPr>
            <a:r>
              <a:rPr lang="en-US" sz="2800" dirty="0" smtClean="0">
                <a:latin typeface="Times New Roman" pitchFamily="18" charset="0"/>
                <a:cs typeface="Times New Roman" pitchFamily="18" charset="0"/>
              </a:rPr>
              <a:t>We can accomplish a lot more with help</a:t>
            </a:r>
          </a:p>
          <a:p>
            <a:pPr>
              <a:spcBef>
                <a:spcPts val="1200"/>
              </a:spcBef>
              <a:buFont typeface="Wingdings" pitchFamily="2" charset="2"/>
              <a:buChar char="§"/>
              <a:defRPr/>
            </a:pPr>
            <a:r>
              <a:rPr lang="en-US" sz="2800" dirty="0" smtClean="0">
                <a:latin typeface="Times New Roman" pitchFamily="18" charset="0"/>
                <a:cs typeface="Times New Roman" pitchFamily="18" charset="0"/>
              </a:rPr>
              <a:t>Graduate students, subordinates, secretaries, families, colleagues etc. can be delegated.</a:t>
            </a:r>
          </a:p>
          <a:p>
            <a:pPr>
              <a:spcBef>
                <a:spcPts val="1200"/>
              </a:spcBef>
              <a:buFont typeface="Wingdings" pitchFamily="2" charset="2"/>
              <a:buChar char="§"/>
              <a:defRPr/>
            </a:pPr>
            <a:endParaRPr lang="en-US" sz="28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67</a:t>
            </a:fld>
            <a:endParaRPr lang="fi-FI"/>
          </a:p>
        </p:txBody>
      </p:sp>
      <p:sp>
        <p:nvSpPr>
          <p:cNvPr id="2" name="Date Placeholder 1"/>
          <p:cNvSpPr>
            <a:spLocks noGrp="1"/>
          </p:cNvSpPr>
          <p:nvPr>
            <p:ph type="dt" sz="half" idx="10"/>
          </p:nvPr>
        </p:nvSpPr>
        <p:spPr/>
        <p:txBody>
          <a:bodyPr/>
          <a:lstStyle/>
          <a:p>
            <a:pPr>
              <a:defRPr/>
            </a:pPr>
            <a:fld id="{5DAA0E6A-CF38-4C9F-8A53-E86246239C66}"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4287712427"/>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480948"/>
          </a:xfrm>
        </p:spPr>
        <p:txBody>
          <a:bodyPr>
            <a:normAutofit fontScale="90000"/>
          </a:bodyPr>
          <a:lstStyle/>
          <a:p>
            <a:r>
              <a:rPr lang="en-US" b="1" dirty="0" smtClean="0">
                <a:latin typeface="High Tower Text" panose="02040502050506030303" pitchFamily="18" charset="0"/>
                <a:cs typeface="Times New Roman" pitchFamily="18" charset="0"/>
              </a:rPr>
              <a:t>Time management Matrix</a:t>
            </a:r>
            <a:endParaRPr lang="en-US" b="1" dirty="0">
              <a:latin typeface="High Tower Text" panose="02040502050506030303"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6182319"/>
              </p:ext>
            </p:extLst>
          </p:nvPr>
        </p:nvGraphicFramePr>
        <p:xfrm>
          <a:off x="228601" y="868679"/>
          <a:ext cx="8686800" cy="5693665"/>
        </p:xfrm>
        <a:graphic>
          <a:graphicData uri="http://schemas.openxmlformats.org/drawingml/2006/table">
            <a:tbl>
              <a:tblPr firstRow="1" bandRow="1">
                <a:tableStyleId>{5C22544A-7EE6-4342-B048-85BDC9FD1C3A}</a:tableStyleId>
              </a:tblPr>
              <a:tblGrid>
                <a:gridCol w="519725">
                  <a:extLst>
                    <a:ext uri="{9D8B030D-6E8A-4147-A177-3AD203B41FA5}">
                      <a16:colId xmlns:a16="http://schemas.microsoft.com/office/drawing/2014/main" val="20000"/>
                    </a:ext>
                  </a:extLst>
                </a:gridCol>
                <a:gridCol w="4173145">
                  <a:extLst>
                    <a:ext uri="{9D8B030D-6E8A-4147-A177-3AD203B41FA5}">
                      <a16:colId xmlns:a16="http://schemas.microsoft.com/office/drawing/2014/main" val="20001"/>
                    </a:ext>
                  </a:extLst>
                </a:gridCol>
                <a:gridCol w="3993930">
                  <a:extLst>
                    <a:ext uri="{9D8B030D-6E8A-4147-A177-3AD203B41FA5}">
                      <a16:colId xmlns:a16="http://schemas.microsoft.com/office/drawing/2014/main" val="20002"/>
                    </a:ext>
                  </a:extLst>
                </a:gridCol>
              </a:tblGrid>
              <a:tr h="540512">
                <a:tc>
                  <a:txBody>
                    <a:bodyPr/>
                    <a:lstStyle/>
                    <a:p>
                      <a:endParaRPr lang="en-US" sz="1700" dirty="0">
                        <a:solidFill>
                          <a:schemeClr val="tx1"/>
                        </a:solidFill>
                        <a:effectLst/>
                        <a:latin typeface="Times New Roman" pitchFamily="18" charset="0"/>
                        <a:cs typeface="Times New Roman" pitchFamily="18" charset="0"/>
                      </a:endParaRPr>
                    </a:p>
                  </a:txBody>
                  <a:tcPr marT="42672" marB="42672"/>
                </a:tc>
                <a:tc>
                  <a:txBody>
                    <a:bodyPr/>
                    <a:lstStyle/>
                    <a:p>
                      <a:r>
                        <a:rPr lang="en-US" sz="3000" dirty="0" smtClean="0">
                          <a:solidFill>
                            <a:srgbClr val="0033CC"/>
                          </a:solidFill>
                          <a:effectLst/>
                          <a:latin typeface="Times New Roman" pitchFamily="18" charset="0"/>
                          <a:cs typeface="Times New Roman" pitchFamily="18" charset="0"/>
                        </a:rPr>
                        <a:t>Urgent</a:t>
                      </a:r>
                      <a:endParaRPr lang="en-US" sz="3000" dirty="0">
                        <a:solidFill>
                          <a:srgbClr val="0033CC"/>
                        </a:solidFill>
                        <a:effectLst/>
                        <a:latin typeface="Times New Roman" pitchFamily="18" charset="0"/>
                        <a:cs typeface="Times New Roman" pitchFamily="18" charset="0"/>
                      </a:endParaRPr>
                    </a:p>
                  </a:txBody>
                  <a:tcPr marT="42672" marB="42672">
                    <a:solidFill>
                      <a:schemeClr val="accent2">
                        <a:lumMod val="40000"/>
                        <a:lumOff val="60000"/>
                      </a:schemeClr>
                    </a:solidFill>
                  </a:tcPr>
                </a:tc>
                <a:tc>
                  <a:txBody>
                    <a:bodyPr/>
                    <a:lstStyle/>
                    <a:p>
                      <a:r>
                        <a:rPr lang="en-US" sz="3000" dirty="0" smtClean="0">
                          <a:solidFill>
                            <a:srgbClr val="0033CC"/>
                          </a:solidFill>
                          <a:effectLst/>
                          <a:latin typeface="Times New Roman" pitchFamily="18" charset="0"/>
                          <a:cs typeface="Times New Roman" pitchFamily="18" charset="0"/>
                        </a:rPr>
                        <a:t>Not Urgent</a:t>
                      </a:r>
                      <a:endParaRPr lang="en-US" sz="3000" dirty="0">
                        <a:solidFill>
                          <a:srgbClr val="0033CC"/>
                        </a:solidFill>
                        <a:effectLst/>
                        <a:latin typeface="Times New Roman" pitchFamily="18" charset="0"/>
                        <a:cs typeface="Times New Roman" pitchFamily="18" charset="0"/>
                      </a:endParaRPr>
                    </a:p>
                  </a:txBody>
                  <a:tcPr marT="42672" marB="42672">
                    <a:solidFill>
                      <a:schemeClr val="accent2">
                        <a:lumMod val="40000"/>
                        <a:lumOff val="60000"/>
                      </a:schemeClr>
                    </a:solidFill>
                  </a:tcPr>
                </a:tc>
                <a:extLst>
                  <a:ext uri="{0D108BD9-81ED-4DB2-BD59-A6C34878D82A}">
                    <a16:rowId xmlns:a16="http://schemas.microsoft.com/office/drawing/2014/main" val="10000"/>
                  </a:ext>
                </a:extLst>
              </a:tr>
              <a:tr h="2474977">
                <a:tc>
                  <a:txBody>
                    <a:bodyPr/>
                    <a:lstStyle/>
                    <a:p>
                      <a:r>
                        <a:rPr lang="en-US" sz="1700" b="1" dirty="0" smtClean="0">
                          <a:solidFill>
                            <a:srgbClr val="0033CC"/>
                          </a:solidFill>
                          <a:effectLst/>
                          <a:latin typeface="Times New Roman" pitchFamily="18" charset="0"/>
                          <a:cs typeface="Times New Roman" pitchFamily="18" charset="0"/>
                        </a:rPr>
                        <a:t>I</a:t>
                      </a:r>
                    </a:p>
                    <a:p>
                      <a:r>
                        <a:rPr lang="en-US" sz="1700" b="1" dirty="0" smtClean="0">
                          <a:solidFill>
                            <a:srgbClr val="0033CC"/>
                          </a:solidFill>
                          <a:effectLst/>
                          <a:latin typeface="Times New Roman" pitchFamily="18" charset="0"/>
                          <a:cs typeface="Times New Roman" pitchFamily="18" charset="0"/>
                        </a:rPr>
                        <a:t>M</a:t>
                      </a:r>
                    </a:p>
                    <a:p>
                      <a:r>
                        <a:rPr lang="en-US" sz="1700" b="1" dirty="0" smtClean="0">
                          <a:solidFill>
                            <a:srgbClr val="0033CC"/>
                          </a:solidFill>
                          <a:effectLst/>
                          <a:latin typeface="Times New Roman" pitchFamily="18" charset="0"/>
                          <a:cs typeface="Times New Roman" pitchFamily="18" charset="0"/>
                        </a:rPr>
                        <a:t>P</a:t>
                      </a:r>
                    </a:p>
                    <a:p>
                      <a:r>
                        <a:rPr lang="en-US" sz="1700" b="1" dirty="0" smtClean="0">
                          <a:solidFill>
                            <a:srgbClr val="0033CC"/>
                          </a:solidFill>
                          <a:effectLst/>
                          <a:latin typeface="Times New Roman" pitchFamily="18" charset="0"/>
                          <a:cs typeface="Times New Roman" pitchFamily="18" charset="0"/>
                        </a:rPr>
                        <a:t>O</a:t>
                      </a:r>
                    </a:p>
                    <a:p>
                      <a:r>
                        <a:rPr lang="en-US" sz="1700" b="1" dirty="0" smtClean="0">
                          <a:solidFill>
                            <a:srgbClr val="0033CC"/>
                          </a:solidFill>
                          <a:effectLst/>
                          <a:latin typeface="Times New Roman" pitchFamily="18" charset="0"/>
                          <a:cs typeface="Times New Roman" pitchFamily="18" charset="0"/>
                        </a:rPr>
                        <a:t>R</a:t>
                      </a:r>
                    </a:p>
                    <a:p>
                      <a:r>
                        <a:rPr lang="en-US" sz="1700" b="1" dirty="0" smtClean="0">
                          <a:solidFill>
                            <a:srgbClr val="0033CC"/>
                          </a:solidFill>
                          <a:effectLst/>
                          <a:latin typeface="Times New Roman" pitchFamily="18" charset="0"/>
                          <a:cs typeface="Times New Roman" pitchFamily="18" charset="0"/>
                        </a:rPr>
                        <a:t>T</a:t>
                      </a:r>
                    </a:p>
                    <a:p>
                      <a:r>
                        <a:rPr lang="en-US" sz="1700" b="1" dirty="0" smtClean="0">
                          <a:solidFill>
                            <a:srgbClr val="0033CC"/>
                          </a:solidFill>
                          <a:effectLst/>
                          <a:latin typeface="Times New Roman" pitchFamily="18" charset="0"/>
                          <a:cs typeface="Times New Roman" pitchFamily="18" charset="0"/>
                        </a:rPr>
                        <a:t>A</a:t>
                      </a:r>
                    </a:p>
                    <a:p>
                      <a:r>
                        <a:rPr lang="en-US" sz="1700" b="1" dirty="0" smtClean="0">
                          <a:solidFill>
                            <a:srgbClr val="0033CC"/>
                          </a:solidFill>
                          <a:effectLst/>
                          <a:latin typeface="Times New Roman" pitchFamily="18" charset="0"/>
                          <a:cs typeface="Times New Roman" pitchFamily="18" charset="0"/>
                        </a:rPr>
                        <a:t>N</a:t>
                      </a:r>
                    </a:p>
                    <a:p>
                      <a:r>
                        <a:rPr lang="en-US" sz="1700" b="1" dirty="0" smtClean="0">
                          <a:solidFill>
                            <a:srgbClr val="0033CC"/>
                          </a:solidFill>
                          <a:effectLst/>
                          <a:latin typeface="Times New Roman" pitchFamily="18" charset="0"/>
                          <a:cs typeface="Times New Roman" pitchFamily="18" charset="0"/>
                        </a:rPr>
                        <a:t>T</a:t>
                      </a:r>
                    </a:p>
                  </a:txBody>
                  <a:tcPr marT="42672" marB="42672">
                    <a:solidFill>
                      <a:schemeClr val="accent2">
                        <a:lumMod val="60000"/>
                        <a:lumOff val="40000"/>
                      </a:schemeClr>
                    </a:solidFill>
                  </a:tcPr>
                </a:tc>
                <a:tc>
                  <a:txBody>
                    <a:bodyPr/>
                    <a:lstStyle/>
                    <a:p>
                      <a:pPr algn="ctr" eaLnBrk="0" hangingPunct="0">
                        <a:lnSpc>
                          <a:spcPct val="90000"/>
                        </a:lnSpc>
                        <a:tabLst>
                          <a:tab pos="346075" algn="l"/>
                        </a:tabLst>
                      </a:pPr>
                      <a:r>
                        <a:rPr lang="en-US" sz="1700" b="1" dirty="0" smtClean="0">
                          <a:solidFill>
                            <a:schemeClr val="tx1"/>
                          </a:solidFill>
                          <a:effectLst/>
                          <a:latin typeface="Times New Roman" pitchFamily="18" charset="0"/>
                          <a:cs typeface="Times New Roman" pitchFamily="18" charset="0"/>
                        </a:rPr>
                        <a:t>	</a:t>
                      </a:r>
                      <a:r>
                        <a:rPr lang="en-US" sz="2800" b="1" i="0" dirty="0" smtClean="0">
                          <a:solidFill>
                            <a:schemeClr val="tx1"/>
                          </a:solidFill>
                          <a:effectLst/>
                          <a:latin typeface="Times New Roman" pitchFamily="18" charset="0"/>
                          <a:cs typeface="Times New Roman" pitchFamily="18" charset="0"/>
                        </a:rPr>
                        <a:t>I</a:t>
                      </a:r>
                      <a:endParaRPr lang="en-US" sz="3700" b="1" i="0" dirty="0" smtClean="0">
                        <a:solidFill>
                          <a:schemeClr val="tx1"/>
                        </a:solidFill>
                        <a:effectLst/>
                        <a:latin typeface="Times New Roman" pitchFamily="18" charset="0"/>
                        <a:cs typeface="Times New Roman" pitchFamily="18" charset="0"/>
                      </a:endParaRPr>
                    </a:p>
                    <a:p>
                      <a:pPr eaLnBrk="0" hangingPunct="0">
                        <a:lnSpc>
                          <a:spcPct val="90000"/>
                        </a:lnSpc>
                        <a:buFont typeface="Wingdings" pitchFamily="2" charset="2"/>
                        <a:buChar char="§"/>
                        <a:tabLst>
                          <a:tab pos="346075" algn="l"/>
                        </a:tabLst>
                      </a:pPr>
                      <a:r>
                        <a:rPr lang="en-US" sz="2200" b="0" dirty="0" smtClean="0">
                          <a:solidFill>
                            <a:schemeClr val="tx1"/>
                          </a:solidFill>
                          <a:effectLst/>
                          <a:latin typeface="High Tower Text" panose="02040502050506030303" pitchFamily="18" charset="0"/>
                          <a:cs typeface="Times New Roman" pitchFamily="18" charset="0"/>
                        </a:rPr>
                        <a:t>  Crisis</a:t>
                      </a:r>
                    </a:p>
                    <a:p>
                      <a:pPr eaLnBrk="0" hangingPunct="0">
                        <a:lnSpc>
                          <a:spcPct val="90000"/>
                        </a:lnSpc>
                        <a:buFont typeface="Wingdings" pitchFamily="2" charset="2"/>
                        <a:buChar char="§"/>
                        <a:tabLst>
                          <a:tab pos="346075" algn="l"/>
                        </a:tabLst>
                      </a:pPr>
                      <a:r>
                        <a:rPr lang="en-US" sz="2200" b="0" baseline="0" dirty="0" smtClean="0">
                          <a:solidFill>
                            <a:schemeClr val="tx1"/>
                          </a:solidFill>
                          <a:effectLst/>
                          <a:latin typeface="High Tower Text" panose="02040502050506030303" pitchFamily="18" charset="0"/>
                          <a:cs typeface="Times New Roman" pitchFamily="18" charset="0"/>
                        </a:rPr>
                        <a:t>  </a:t>
                      </a:r>
                      <a:r>
                        <a:rPr lang="en-US" sz="2200" b="0" dirty="0" smtClean="0">
                          <a:solidFill>
                            <a:schemeClr val="tx1"/>
                          </a:solidFill>
                          <a:effectLst/>
                          <a:latin typeface="High Tower Text" panose="02040502050506030303" pitchFamily="18" charset="0"/>
                          <a:cs typeface="Times New Roman" pitchFamily="18" charset="0"/>
                        </a:rPr>
                        <a:t>Pressing problems</a:t>
                      </a:r>
                    </a:p>
                    <a:p>
                      <a:pPr eaLnBrk="0" hangingPunct="0">
                        <a:lnSpc>
                          <a:spcPct val="90000"/>
                        </a:lnSpc>
                        <a:buFont typeface="Wingdings" pitchFamily="2" charset="2"/>
                        <a:buChar char="§"/>
                        <a:tabLst>
                          <a:tab pos="346075" algn="l"/>
                        </a:tabLst>
                      </a:pPr>
                      <a:r>
                        <a:rPr lang="en-US" sz="2200" b="0" dirty="0" smtClean="0">
                          <a:solidFill>
                            <a:schemeClr val="tx1"/>
                          </a:solidFill>
                          <a:effectLst/>
                          <a:latin typeface="High Tower Text" panose="02040502050506030303" pitchFamily="18" charset="0"/>
                          <a:cs typeface="Times New Roman" pitchFamily="18" charset="0"/>
                        </a:rPr>
                        <a:t>Deadline-driven projects, 	meetings, preparations</a:t>
                      </a:r>
                    </a:p>
                    <a:p>
                      <a:pPr eaLnBrk="0" hangingPunct="0">
                        <a:lnSpc>
                          <a:spcPct val="90000"/>
                        </a:lnSpc>
                        <a:buFont typeface="Wingdings" pitchFamily="2" charset="2"/>
                        <a:buChar char="§"/>
                        <a:tabLst>
                          <a:tab pos="346075" algn="l"/>
                        </a:tabLst>
                      </a:pPr>
                      <a:r>
                        <a:rPr lang="en-US" sz="2200" b="0" dirty="0" smtClean="0">
                          <a:solidFill>
                            <a:schemeClr val="tx1"/>
                          </a:solidFill>
                          <a:effectLst/>
                          <a:latin typeface="High Tower Text" panose="02040502050506030303" pitchFamily="18" charset="0"/>
                          <a:cs typeface="Times New Roman" pitchFamily="18" charset="0"/>
                        </a:rPr>
                        <a:t> vital programs/schedules</a:t>
                      </a:r>
                      <a:endParaRPr lang="en-US" sz="2200" b="0" dirty="0">
                        <a:solidFill>
                          <a:schemeClr val="tx1"/>
                        </a:solidFill>
                        <a:effectLst/>
                        <a:latin typeface="High Tower Text" panose="02040502050506030303" pitchFamily="18" charset="0"/>
                        <a:cs typeface="Times New Roman" pitchFamily="18" charset="0"/>
                      </a:endParaRPr>
                    </a:p>
                  </a:txBody>
                  <a:tcPr marT="42672" marB="42672">
                    <a:solidFill>
                      <a:schemeClr val="accent6">
                        <a:lumMod val="20000"/>
                        <a:lumOff val="80000"/>
                      </a:schemeClr>
                    </a:solidFill>
                  </a:tcPr>
                </a:tc>
                <a:tc>
                  <a:txBody>
                    <a:bodyPr/>
                    <a:lstStyle/>
                    <a:p>
                      <a:pPr algn="ctr" eaLnBrk="0" fontAlgn="auto" hangingPunct="0">
                        <a:spcBef>
                          <a:spcPct val="50000"/>
                        </a:spcBef>
                        <a:spcAft>
                          <a:spcPts val="0"/>
                        </a:spcAft>
                        <a:defRPr/>
                      </a:pPr>
                      <a:r>
                        <a:rPr lang="en-US" sz="2200" b="1" i="0" dirty="0" smtClean="0">
                          <a:solidFill>
                            <a:schemeClr val="tx1"/>
                          </a:solidFill>
                          <a:effectLst/>
                          <a:latin typeface="Times New Roman" pitchFamily="18" charset="0"/>
                          <a:cs typeface="Times New Roman" pitchFamily="18" charset="0"/>
                        </a:rPr>
                        <a:t>II</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Preparation</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 	Prevention</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 	Values clarification</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 	Planning</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 	Relationship building</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 	True re-creation</a:t>
                      </a:r>
                    </a:p>
                  </a:txBody>
                  <a:tcPr marT="42672" marB="42672">
                    <a:solidFill>
                      <a:schemeClr val="accent4">
                        <a:lumMod val="40000"/>
                        <a:lumOff val="60000"/>
                      </a:schemeClr>
                    </a:solidFill>
                  </a:tcPr>
                </a:tc>
                <a:extLst>
                  <a:ext uri="{0D108BD9-81ED-4DB2-BD59-A6C34878D82A}">
                    <a16:rowId xmlns:a16="http://schemas.microsoft.com/office/drawing/2014/main" val="10001"/>
                  </a:ext>
                </a:extLst>
              </a:tr>
              <a:tr h="2645664">
                <a:tc>
                  <a:txBody>
                    <a:bodyPr/>
                    <a:lstStyle/>
                    <a:p>
                      <a:r>
                        <a:rPr lang="en-US" sz="1700" b="1" dirty="0" smtClean="0">
                          <a:solidFill>
                            <a:srgbClr val="0033CC"/>
                          </a:solidFill>
                          <a:effectLst/>
                          <a:latin typeface="Times New Roman" pitchFamily="18" charset="0"/>
                          <a:cs typeface="Times New Roman" pitchFamily="18" charset="0"/>
                        </a:rPr>
                        <a:t>Not</a:t>
                      </a:r>
                    </a:p>
                    <a:p>
                      <a:r>
                        <a:rPr lang="en-US" sz="1700" b="1" dirty="0" smtClean="0">
                          <a:solidFill>
                            <a:srgbClr val="0033CC"/>
                          </a:solidFill>
                          <a:effectLst/>
                          <a:latin typeface="Times New Roman" pitchFamily="18" charset="0"/>
                          <a:cs typeface="Times New Roman" pitchFamily="18" charset="0"/>
                        </a:rPr>
                        <a:t>I</a:t>
                      </a:r>
                    </a:p>
                    <a:p>
                      <a:r>
                        <a:rPr lang="en-US" sz="1700" b="1" dirty="0" smtClean="0">
                          <a:solidFill>
                            <a:srgbClr val="0033CC"/>
                          </a:solidFill>
                          <a:effectLst/>
                          <a:latin typeface="Times New Roman" pitchFamily="18" charset="0"/>
                          <a:cs typeface="Times New Roman" pitchFamily="18" charset="0"/>
                        </a:rPr>
                        <a:t>M</a:t>
                      </a:r>
                    </a:p>
                    <a:p>
                      <a:r>
                        <a:rPr lang="en-US" sz="1700" b="1" dirty="0" smtClean="0">
                          <a:solidFill>
                            <a:srgbClr val="0033CC"/>
                          </a:solidFill>
                          <a:effectLst/>
                          <a:latin typeface="Times New Roman" pitchFamily="18" charset="0"/>
                          <a:cs typeface="Times New Roman" pitchFamily="18" charset="0"/>
                        </a:rPr>
                        <a:t>P</a:t>
                      </a:r>
                    </a:p>
                    <a:p>
                      <a:r>
                        <a:rPr lang="en-US" sz="1700" b="1" dirty="0" smtClean="0">
                          <a:solidFill>
                            <a:srgbClr val="0033CC"/>
                          </a:solidFill>
                          <a:effectLst/>
                          <a:latin typeface="Times New Roman" pitchFamily="18" charset="0"/>
                          <a:cs typeface="Times New Roman" pitchFamily="18" charset="0"/>
                        </a:rPr>
                        <a:t>O</a:t>
                      </a:r>
                    </a:p>
                    <a:p>
                      <a:r>
                        <a:rPr lang="en-US" sz="1700" b="1" dirty="0" smtClean="0">
                          <a:solidFill>
                            <a:srgbClr val="0033CC"/>
                          </a:solidFill>
                          <a:effectLst/>
                          <a:latin typeface="Times New Roman" pitchFamily="18" charset="0"/>
                          <a:cs typeface="Times New Roman" pitchFamily="18" charset="0"/>
                        </a:rPr>
                        <a:t>R</a:t>
                      </a:r>
                    </a:p>
                    <a:p>
                      <a:r>
                        <a:rPr lang="en-US" sz="1700" b="1" dirty="0" smtClean="0">
                          <a:solidFill>
                            <a:srgbClr val="0033CC"/>
                          </a:solidFill>
                          <a:effectLst/>
                          <a:latin typeface="Times New Roman" pitchFamily="18" charset="0"/>
                          <a:cs typeface="Times New Roman" pitchFamily="18" charset="0"/>
                        </a:rPr>
                        <a:t>T</a:t>
                      </a:r>
                    </a:p>
                    <a:p>
                      <a:r>
                        <a:rPr lang="en-US" sz="1700" b="1" dirty="0" smtClean="0">
                          <a:solidFill>
                            <a:srgbClr val="0033CC"/>
                          </a:solidFill>
                          <a:effectLst/>
                          <a:latin typeface="Times New Roman" pitchFamily="18" charset="0"/>
                          <a:cs typeface="Times New Roman" pitchFamily="18" charset="0"/>
                        </a:rPr>
                        <a:t>A</a:t>
                      </a:r>
                    </a:p>
                    <a:p>
                      <a:r>
                        <a:rPr lang="en-US" sz="1700" b="1" dirty="0" smtClean="0">
                          <a:solidFill>
                            <a:srgbClr val="0033CC"/>
                          </a:solidFill>
                          <a:effectLst/>
                          <a:latin typeface="Times New Roman" pitchFamily="18" charset="0"/>
                          <a:cs typeface="Times New Roman" pitchFamily="18" charset="0"/>
                        </a:rPr>
                        <a:t>N</a:t>
                      </a:r>
                    </a:p>
                    <a:p>
                      <a:r>
                        <a:rPr lang="en-US" sz="1700" b="1" dirty="0" smtClean="0">
                          <a:solidFill>
                            <a:srgbClr val="0033CC"/>
                          </a:solidFill>
                          <a:effectLst/>
                          <a:latin typeface="Times New Roman" pitchFamily="18" charset="0"/>
                          <a:cs typeface="Times New Roman" pitchFamily="18" charset="0"/>
                        </a:rPr>
                        <a:t>T</a:t>
                      </a:r>
                      <a:endParaRPr lang="en-US" sz="1700" b="1" dirty="0">
                        <a:solidFill>
                          <a:srgbClr val="0033CC"/>
                        </a:solidFill>
                        <a:effectLst/>
                        <a:latin typeface="Times New Roman" pitchFamily="18" charset="0"/>
                        <a:cs typeface="Times New Roman" pitchFamily="18" charset="0"/>
                      </a:endParaRPr>
                    </a:p>
                  </a:txBody>
                  <a:tcPr marT="42672" marB="42672">
                    <a:solidFill>
                      <a:schemeClr val="accent2">
                        <a:lumMod val="60000"/>
                        <a:lumOff val="40000"/>
                      </a:schemeClr>
                    </a:solidFill>
                  </a:tcPr>
                </a:tc>
                <a:tc>
                  <a:txBody>
                    <a:bodyPr/>
                    <a:lstStyle/>
                    <a:p>
                      <a:pPr marL="0" marR="0" indent="0" algn="ctr" defTabSz="914400" rtl="0" eaLnBrk="0" fontAlgn="auto" latinLnBrk="0" hangingPunct="0">
                        <a:lnSpc>
                          <a:spcPct val="90000"/>
                        </a:lnSpc>
                        <a:spcBef>
                          <a:spcPts val="0"/>
                        </a:spcBef>
                        <a:spcAft>
                          <a:spcPts val="0"/>
                        </a:spcAft>
                        <a:buClrTx/>
                        <a:buSzTx/>
                        <a:buFontTx/>
                        <a:buNone/>
                        <a:tabLst>
                          <a:tab pos="346075" algn="l"/>
                        </a:tabLst>
                        <a:defRPr/>
                      </a:pPr>
                      <a:r>
                        <a:rPr lang="en-US" sz="2600" b="1" i="0" dirty="0" smtClean="0">
                          <a:solidFill>
                            <a:schemeClr val="tx1"/>
                          </a:solidFill>
                          <a:effectLst/>
                          <a:latin typeface="Times New Roman" pitchFamily="18" charset="0"/>
                          <a:cs typeface="Times New Roman" pitchFamily="18" charset="0"/>
                        </a:rPr>
                        <a:t>III</a:t>
                      </a:r>
                    </a:p>
                    <a:p>
                      <a:pPr eaLnBrk="0" hangingPunct="0">
                        <a:lnSpc>
                          <a:spcPct val="90000"/>
                        </a:lnSpc>
                        <a:buFont typeface="Arial" pitchFamily="34" charset="0"/>
                        <a:buChar char="•"/>
                        <a:tabLst>
                          <a:tab pos="346075" algn="l"/>
                        </a:tabLst>
                      </a:pPr>
                      <a:r>
                        <a:rPr lang="en-US" sz="2200" b="0" dirty="0" smtClean="0">
                          <a:solidFill>
                            <a:schemeClr val="tx1"/>
                          </a:solidFill>
                          <a:effectLst/>
                          <a:latin typeface="Times New Roman" pitchFamily="18" charset="0"/>
                          <a:cs typeface="Times New Roman" pitchFamily="18" charset="0"/>
                        </a:rPr>
                        <a:t> </a:t>
                      </a:r>
                      <a:r>
                        <a:rPr lang="en-US" sz="2200" b="0" dirty="0" smtClean="0">
                          <a:solidFill>
                            <a:schemeClr val="tx1"/>
                          </a:solidFill>
                          <a:effectLst/>
                          <a:latin typeface="High Tower Text" panose="02040502050506030303" pitchFamily="18" charset="0"/>
                          <a:cs typeface="Times New Roman" pitchFamily="18" charset="0"/>
                        </a:rPr>
                        <a:t>Interruptions, some </a:t>
                      </a:r>
                      <a:r>
                        <a:rPr lang="en-US" sz="2200" b="0" baseline="0" dirty="0" smtClean="0">
                          <a:solidFill>
                            <a:schemeClr val="tx1"/>
                          </a:solidFill>
                          <a:effectLst/>
                          <a:latin typeface="High Tower Text" panose="02040502050506030303" pitchFamily="18" charset="0"/>
                          <a:cs typeface="Times New Roman" pitchFamily="18" charset="0"/>
                        </a:rPr>
                        <a:t> </a:t>
                      </a:r>
                      <a:r>
                        <a:rPr lang="en-US" sz="2200" b="0" dirty="0" smtClean="0">
                          <a:solidFill>
                            <a:schemeClr val="tx1"/>
                          </a:solidFill>
                          <a:effectLst/>
                          <a:latin typeface="High Tower Text" panose="02040502050506030303" pitchFamily="18" charset="0"/>
                          <a:cs typeface="Times New Roman" pitchFamily="18" charset="0"/>
                        </a:rPr>
                        <a:t>phone calls</a:t>
                      </a:r>
                    </a:p>
                    <a:p>
                      <a:pPr eaLnBrk="0" hangingPunct="0">
                        <a:lnSpc>
                          <a:spcPct val="90000"/>
                        </a:lnSpc>
                        <a:buFont typeface="Arial" pitchFamily="34" charset="0"/>
                        <a:buChar char="•"/>
                        <a:tabLst>
                          <a:tab pos="346075" algn="l"/>
                        </a:tabLst>
                      </a:pPr>
                      <a:r>
                        <a:rPr lang="en-US" sz="2200" b="0" dirty="0" smtClean="0">
                          <a:solidFill>
                            <a:schemeClr val="tx1"/>
                          </a:solidFill>
                          <a:effectLst/>
                          <a:latin typeface="High Tower Text" panose="02040502050506030303" pitchFamily="18" charset="0"/>
                          <a:cs typeface="Times New Roman" pitchFamily="18" charset="0"/>
                        </a:rPr>
                        <a:t> Some mail, some reports </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.Some meetings</a:t>
                      </a:r>
                    </a:p>
                    <a:p>
                      <a:pPr eaLnBrk="0" hangingPunct="0">
                        <a:lnSpc>
                          <a:spcPct val="90000"/>
                        </a:lnSpc>
                        <a:tabLst>
                          <a:tab pos="346075" algn="l"/>
                        </a:tabLst>
                      </a:pPr>
                      <a:r>
                        <a:rPr lang="en-US" sz="2200" b="0" dirty="0" smtClean="0">
                          <a:solidFill>
                            <a:schemeClr val="tx1"/>
                          </a:solidFill>
                          <a:effectLst/>
                          <a:latin typeface="High Tower Text" panose="02040502050506030303" pitchFamily="18" charset="0"/>
                          <a:cs typeface="Times New Roman" pitchFamily="18" charset="0"/>
                        </a:rPr>
                        <a:t>. Many popular activities- breaking news</a:t>
                      </a:r>
                      <a:endParaRPr lang="en-US" sz="2200" b="0" dirty="0">
                        <a:solidFill>
                          <a:schemeClr val="tx1"/>
                        </a:solidFill>
                        <a:effectLst/>
                        <a:latin typeface="High Tower Text" panose="02040502050506030303" pitchFamily="18" charset="0"/>
                        <a:cs typeface="Times New Roman" pitchFamily="18" charset="0"/>
                      </a:endParaRPr>
                    </a:p>
                  </a:txBody>
                  <a:tcPr marT="42672" marB="426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dirty="0" smtClean="0">
                          <a:solidFill>
                            <a:schemeClr val="tx1"/>
                          </a:solidFill>
                          <a:effectLst/>
                          <a:latin typeface="Times New Roman" pitchFamily="18" charset="0"/>
                          <a:cs typeface="Times New Roman" pitchFamily="18" charset="0"/>
                        </a:rPr>
                        <a:t>IV</a:t>
                      </a:r>
                    </a:p>
                    <a:p>
                      <a:pPr marL="342900" indent="-342900" fontAlgn="auto">
                        <a:lnSpc>
                          <a:spcPct val="90000"/>
                        </a:lnSpc>
                        <a:spcBef>
                          <a:spcPts val="0"/>
                        </a:spcBef>
                        <a:spcAft>
                          <a:spcPts val="0"/>
                        </a:spcAft>
                        <a:buFont typeface="Wingdings" pitchFamily="2" charset="2"/>
                        <a:buChar char="§"/>
                        <a:defRPr/>
                      </a:pPr>
                      <a:r>
                        <a:rPr lang="en-US" sz="2200" b="0" dirty="0" smtClean="0">
                          <a:solidFill>
                            <a:schemeClr val="tx1"/>
                          </a:solidFill>
                          <a:effectLst/>
                          <a:latin typeface="High Tower Text" panose="02040502050506030303" pitchFamily="18" charset="0"/>
                          <a:cs typeface="Times New Roman" pitchFamily="18" charset="0"/>
                        </a:rPr>
                        <a:t>Irrelevant talks</a:t>
                      </a:r>
                    </a:p>
                    <a:p>
                      <a:pPr marL="342900" indent="-342900" fontAlgn="auto">
                        <a:lnSpc>
                          <a:spcPct val="90000"/>
                        </a:lnSpc>
                        <a:spcBef>
                          <a:spcPts val="0"/>
                        </a:spcBef>
                        <a:spcAft>
                          <a:spcPts val="0"/>
                        </a:spcAft>
                        <a:buFont typeface="Wingdings" pitchFamily="2" charset="2"/>
                        <a:buChar char="§"/>
                        <a:defRPr/>
                      </a:pPr>
                      <a:r>
                        <a:rPr lang="en-US" sz="2200" b="0" dirty="0" smtClean="0">
                          <a:solidFill>
                            <a:schemeClr val="tx1"/>
                          </a:solidFill>
                          <a:effectLst/>
                          <a:latin typeface="High Tower Text" panose="02040502050506030303" pitchFamily="18" charset="0"/>
                          <a:cs typeface="Times New Roman" pitchFamily="18" charset="0"/>
                        </a:rPr>
                        <a:t>Some Time wasters</a:t>
                      </a:r>
                    </a:p>
                    <a:p>
                      <a:pPr marL="342900" indent="-342900" fontAlgn="auto">
                        <a:lnSpc>
                          <a:spcPct val="90000"/>
                        </a:lnSpc>
                        <a:spcBef>
                          <a:spcPts val="0"/>
                        </a:spcBef>
                        <a:spcAft>
                          <a:spcPts val="0"/>
                        </a:spcAft>
                        <a:buFont typeface="Wingdings" pitchFamily="2" charset="2"/>
                        <a:buChar char="§"/>
                        <a:defRPr/>
                      </a:pPr>
                      <a:r>
                        <a:rPr lang="en-US" sz="2200" b="0" dirty="0" smtClean="0">
                          <a:solidFill>
                            <a:schemeClr val="tx1"/>
                          </a:solidFill>
                          <a:effectLst/>
                          <a:latin typeface="High Tower Text" panose="02040502050506030303" pitchFamily="18" charset="0"/>
                          <a:cs typeface="Times New Roman" pitchFamily="18" charset="0"/>
                        </a:rPr>
                        <a:t>Irrelevant e-mail, chat</a:t>
                      </a:r>
                    </a:p>
                    <a:p>
                      <a:pPr marL="342900" indent="-342900" fontAlgn="auto">
                        <a:lnSpc>
                          <a:spcPct val="90000"/>
                        </a:lnSpc>
                        <a:spcBef>
                          <a:spcPts val="0"/>
                        </a:spcBef>
                        <a:spcAft>
                          <a:spcPts val="0"/>
                        </a:spcAft>
                        <a:buFont typeface="Wingdings" pitchFamily="2" charset="2"/>
                        <a:buChar char="§"/>
                        <a:defRPr/>
                      </a:pPr>
                      <a:r>
                        <a:rPr lang="en-US" sz="2200" b="0" baseline="0" dirty="0" smtClean="0">
                          <a:solidFill>
                            <a:schemeClr val="tx1"/>
                          </a:solidFill>
                          <a:effectLst/>
                          <a:latin typeface="High Tower Text" panose="02040502050506030303" pitchFamily="18" charset="0"/>
                          <a:cs typeface="Times New Roman" pitchFamily="18" charset="0"/>
                        </a:rPr>
                        <a:t> </a:t>
                      </a:r>
                      <a:r>
                        <a:rPr lang="en-US" sz="2200" b="0" dirty="0" smtClean="0">
                          <a:solidFill>
                            <a:schemeClr val="tx1"/>
                          </a:solidFill>
                          <a:effectLst/>
                          <a:latin typeface="High Tower Text" panose="02040502050506030303" pitchFamily="18" charset="0"/>
                          <a:cs typeface="Times New Roman" pitchFamily="18" charset="0"/>
                        </a:rPr>
                        <a:t>Excessive TV</a:t>
                      </a:r>
                    </a:p>
                    <a:p>
                      <a:pPr marL="342900" indent="-342900" fontAlgn="auto">
                        <a:lnSpc>
                          <a:spcPct val="90000"/>
                        </a:lnSpc>
                        <a:spcBef>
                          <a:spcPts val="0"/>
                        </a:spcBef>
                        <a:spcAft>
                          <a:spcPts val="0"/>
                        </a:spcAft>
                        <a:buFont typeface="Wingdings" pitchFamily="2" charset="2"/>
                        <a:buChar char="§"/>
                        <a:defRPr/>
                      </a:pPr>
                      <a:r>
                        <a:rPr lang="en-US" sz="2200" b="0" dirty="0" smtClean="0">
                          <a:solidFill>
                            <a:schemeClr val="tx1"/>
                          </a:solidFill>
                          <a:effectLst/>
                          <a:latin typeface="High Tower Text" panose="02040502050506030303" pitchFamily="18" charset="0"/>
                          <a:cs typeface="Times New Roman" pitchFamily="18" charset="0"/>
                        </a:rPr>
                        <a:t>Long fictions/</a:t>
                      </a:r>
                      <a:r>
                        <a:rPr lang="en-US" sz="2200" dirty="0" smtClean="0">
                          <a:solidFill>
                            <a:schemeClr val="tx1"/>
                          </a:solidFill>
                          <a:effectLst/>
                          <a:latin typeface="High Tower Text" panose="02040502050506030303" pitchFamily="18" charset="0"/>
                          <a:cs typeface="Times New Roman" pitchFamily="18" charset="0"/>
                        </a:rPr>
                        <a:t>novels</a:t>
                      </a:r>
                    </a:p>
                    <a:p>
                      <a:pPr marL="342900" indent="-342900" fontAlgn="auto">
                        <a:lnSpc>
                          <a:spcPct val="90000"/>
                        </a:lnSpc>
                        <a:spcBef>
                          <a:spcPts val="0"/>
                        </a:spcBef>
                        <a:spcAft>
                          <a:spcPts val="0"/>
                        </a:spcAft>
                        <a:buFont typeface="Wingdings" pitchFamily="2" charset="2"/>
                        <a:buChar char="§"/>
                        <a:defRPr/>
                      </a:pPr>
                      <a:endParaRPr lang="en-US" sz="2200" b="0" dirty="0" smtClean="0">
                        <a:solidFill>
                          <a:schemeClr val="tx1"/>
                        </a:solidFill>
                        <a:effectLst/>
                        <a:latin typeface="High Tower Text" panose="02040502050506030303" pitchFamily="18" charset="0"/>
                        <a:cs typeface="Times New Roman" pitchFamily="18" charset="0"/>
                      </a:endParaRPr>
                    </a:p>
                    <a:p>
                      <a:pPr marL="342900" indent="-342900" fontAlgn="auto">
                        <a:lnSpc>
                          <a:spcPct val="90000"/>
                        </a:lnSpc>
                        <a:spcBef>
                          <a:spcPts val="0"/>
                        </a:spcBef>
                        <a:spcAft>
                          <a:spcPts val="0"/>
                        </a:spcAft>
                        <a:buFont typeface="Wingdings" pitchFamily="2" charset="2"/>
                        <a:buChar char="§"/>
                        <a:defRPr/>
                      </a:pPr>
                      <a:endParaRPr lang="en-US" sz="2200" b="0" dirty="0">
                        <a:solidFill>
                          <a:schemeClr val="tx1"/>
                        </a:solidFill>
                        <a:effectLst/>
                        <a:latin typeface="Times New Roman" pitchFamily="18" charset="0"/>
                        <a:cs typeface="Times New Roman" pitchFamily="18" charset="0"/>
                      </a:endParaRPr>
                    </a:p>
                  </a:txBody>
                  <a:tcPr marT="42672" marB="42672">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68</a:t>
            </a:fld>
            <a:endParaRPr lang="fi-FI"/>
          </a:p>
        </p:txBody>
      </p:sp>
      <p:sp>
        <p:nvSpPr>
          <p:cNvPr id="3" name="Date Placeholder 2"/>
          <p:cNvSpPr>
            <a:spLocks noGrp="1"/>
          </p:cNvSpPr>
          <p:nvPr>
            <p:ph type="dt" sz="half" idx="10"/>
          </p:nvPr>
        </p:nvSpPr>
        <p:spPr/>
        <p:txBody>
          <a:bodyPr/>
          <a:lstStyle/>
          <a:p>
            <a:pPr>
              <a:defRPr/>
            </a:pPr>
            <a:fld id="{4C9A6B35-3C87-43CE-B894-558EE14A58D8}"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3325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42720" y="1295400"/>
          <a:ext cx="6543040" cy="419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bwMode="auto">
          <a:xfrm>
            <a:off x="944881" y="584200"/>
            <a:ext cx="1632797" cy="853440"/>
          </a:xfrm>
          <a:prstGeom prst="wedgeRectCallout">
            <a:avLst>
              <a:gd name="adj1" fmla="val 35147"/>
              <a:gd name="adj2" fmla="val 8155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867" dirty="0">
                <a:latin typeface="Arial" charset="0"/>
                <a:ea typeface="ＭＳ Ｐゴシック" charset="-128"/>
              </a:rPr>
              <a:t>Manage the best you can</a:t>
            </a:r>
          </a:p>
        </p:txBody>
      </p:sp>
      <p:sp>
        <p:nvSpPr>
          <p:cNvPr id="3076" name="Rectangular Callout 6"/>
          <p:cNvSpPr>
            <a:spLocks noChangeArrowheads="1"/>
          </p:cNvSpPr>
          <p:nvPr/>
        </p:nvSpPr>
        <p:spPr bwMode="auto">
          <a:xfrm>
            <a:off x="6776720" y="584200"/>
            <a:ext cx="1564640" cy="782320"/>
          </a:xfrm>
          <a:prstGeom prst="wedgeRectCallout">
            <a:avLst>
              <a:gd name="adj1" fmla="val -48722"/>
              <a:gd name="adj2" fmla="val 81463"/>
            </a:avLst>
          </a:prstGeom>
          <a:solidFill>
            <a:schemeClr val="accent1">
              <a:lumMod val="20000"/>
              <a:lumOff val="80000"/>
            </a:schemeClr>
          </a:solidFill>
          <a:ln w="9525" algn="ctr">
            <a:solidFill>
              <a:schemeClr val="tx1"/>
            </a:solidFill>
            <a:round/>
            <a:headEnd/>
            <a:tailEnd/>
          </a:ln>
        </p:spPr>
        <p:txBody>
          <a:bodyPr/>
          <a:lstStyle/>
          <a:p>
            <a:pPr algn="ctr">
              <a:defRPr/>
            </a:pPr>
            <a:r>
              <a:rPr lang="en-US" sz="1680" dirty="0"/>
              <a:t>Focus here</a:t>
            </a:r>
          </a:p>
        </p:txBody>
      </p:sp>
      <p:sp>
        <p:nvSpPr>
          <p:cNvPr id="3077" name="Rectangular Callout 7"/>
          <p:cNvSpPr>
            <a:spLocks noChangeArrowheads="1"/>
          </p:cNvSpPr>
          <p:nvPr/>
        </p:nvSpPr>
        <p:spPr bwMode="auto">
          <a:xfrm>
            <a:off x="6350002" y="5349240"/>
            <a:ext cx="2118783" cy="853440"/>
          </a:xfrm>
          <a:prstGeom prst="wedgeRectCallout">
            <a:avLst>
              <a:gd name="adj1" fmla="val -81935"/>
              <a:gd name="adj2" fmla="val -51389"/>
            </a:avLst>
          </a:prstGeom>
          <a:solidFill>
            <a:schemeClr val="accent1">
              <a:lumMod val="20000"/>
              <a:lumOff val="80000"/>
            </a:schemeClr>
          </a:solidFill>
          <a:ln w="9525" algn="ctr">
            <a:solidFill>
              <a:schemeClr val="tx1"/>
            </a:solidFill>
            <a:round/>
            <a:headEnd/>
            <a:tailEnd/>
          </a:ln>
        </p:spPr>
        <p:txBody>
          <a:bodyPr/>
          <a:lstStyle/>
          <a:p>
            <a:pPr algn="ctr">
              <a:defRPr/>
            </a:pPr>
            <a:r>
              <a:rPr lang="en-US" sz="1867" dirty="0"/>
              <a:t>Avoid as much as possible</a:t>
            </a:r>
          </a:p>
        </p:txBody>
      </p:sp>
      <p:sp>
        <p:nvSpPr>
          <p:cNvPr id="3078" name="Rectangular Callout 5"/>
          <p:cNvSpPr>
            <a:spLocks noChangeArrowheads="1"/>
          </p:cNvSpPr>
          <p:nvPr/>
        </p:nvSpPr>
        <p:spPr bwMode="auto">
          <a:xfrm>
            <a:off x="1087120" y="5491480"/>
            <a:ext cx="2204720" cy="711200"/>
          </a:xfrm>
          <a:prstGeom prst="wedgeRectCallout">
            <a:avLst>
              <a:gd name="adj1" fmla="val 37088"/>
              <a:gd name="adj2" fmla="val -94329"/>
            </a:avLst>
          </a:prstGeom>
          <a:solidFill>
            <a:schemeClr val="accent1">
              <a:lumMod val="20000"/>
              <a:lumOff val="80000"/>
            </a:schemeClr>
          </a:solidFill>
          <a:ln w="9525" algn="ctr">
            <a:solidFill>
              <a:schemeClr val="tx1"/>
            </a:solidFill>
            <a:round/>
            <a:headEnd/>
            <a:tailEnd/>
          </a:ln>
        </p:spPr>
        <p:txBody>
          <a:bodyPr wrap="none" anchor="ctr"/>
          <a:lstStyle/>
          <a:p>
            <a:pPr algn="ctr">
              <a:defRPr/>
            </a:pPr>
            <a:r>
              <a:rPr lang="en-US" sz="1867" dirty="0"/>
              <a:t>Be careful here</a:t>
            </a:r>
          </a:p>
        </p:txBody>
      </p:sp>
      <p:sp>
        <p:nvSpPr>
          <p:cNvPr id="10247" name="Curved Right Arrow 9"/>
          <p:cNvSpPr>
            <a:spLocks noChangeArrowheads="1"/>
          </p:cNvSpPr>
          <p:nvPr/>
        </p:nvSpPr>
        <p:spPr bwMode="auto">
          <a:xfrm rot="5400000">
            <a:off x="4180840" y="-802640"/>
            <a:ext cx="711200" cy="3484880"/>
          </a:xfrm>
          <a:prstGeom prst="curvedRightArrow">
            <a:avLst>
              <a:gd name="adj1" fmla="val 24999"/>
              <a:gd name="adj2" fmla="val 49998"/>
              <a:gd name="adj3" fmla="val 25000"/>
            </a:avLst>
          </a:prstGeom>
          <a:solidFill>
            <a:schemeClr val="tx1"/>
          </a:solidFill>
          <a:ln w="9525">
            <a:solidFill>
              <a:schemeClr val="tx1"/>
            </a:solidFill>
            <a:round/>
            <a:headEnd/>
            <a:tailEnd/>
          </a:ln>
        </p:spPr>
        <p:txBody>
          <a:bodyPr/>
          <a:lstStyle/>
          <a:p>
            <a:endParaRPr lang="en-US" sz="168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69</a:t>
            </a:fld>
            <a:endParaRPr lang="fi-FI"/>
          </a:p>
        </p:txBody>
      </p:sp>
      <p:sp>
        <p:nvSpPr>
          <p:cNvPr id="2" name="Date Placeholder 1"/>
          <p:cNvSpPr>
            <a:spLocks noGrp="1"/>
          </p:cNvSpPr>
          <p:nvPr>
            <p:ph type="dt" sz="half" idx="10"/>
          </p:nvPr>
        </p:nvSpPr>
        <p:spPr/>
        <p:txBody>
          <a:bodyPr/>
          <a:lstStyle/>
          <a:p>
            <a:pPr>
              <a:defRPr/>
            </a:pPr>
            <a:fld id="{7D1291D3-9AEE-42FA-BD94-57DC736C40FF}"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97487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00288" cy="533400"/>
          </a:xfrm>
        </p:spPr>
        <p:txBody>
          <a:bodyPr>
            <a:noAutofit/>
          </a:bodyPr>
          <a:lstStyle/>
          <a:p>
            <a:r>
              <a:rPr lang="en-US" sz="3600" b="1" dirty="0" smtClean="0">
                <a:latin typeface="High Tower Text" panose="02040502050506030303" pitchFamily="18" charset="0"/>
                <a:cs typeface="Arial" pitchFamily="34" charset="0"/>
              </a:rPr>
              <a:t>HRM…</a:t>
            </a:r>
            <a:endParaRPr lang="en-US" sz="3600" b="1" dirty="0">
              <a:latin typeface="High Tower Text" panose="02040502050506030303" pitchFamily="18" charset="0"/>
              <a:cs typeface="Arial" pitchFamily="34" charset="0"/>
            </a:endParaRPr>
          </a:p>
        </p:txBody>
      </p:sp>
      <p:sp>
        <p:nvSpPr>
          <p:cNvPr id="3" name="Content Placeholder 2"/>
          <p:cNvSpPr>
            <a:spLocks noGrp="1"/>
          </p:cNvSpPr>
          <p:nvPr>
            <p:ph idx="1"/>
          </p:nvPr>
        </p:nvSpPr>
        <p:spPr>
          <a:xfrm>
            <a:off x="838200" y="838200"/>
            <a:ext cx="8095488" cy="5715000"/>
          </a:xfrm>
        </p:spPr>
        <p:txBody>
          <a:bodyPr>
            <a:normAutofit fontScale="92500"/>
          </a:bodyPr>
          <a:lstStyle/>
          <a:p>
            <a:pPr marL="762000" indent="-762000">
              <a:lnSpc>
                <a:spcPct val="150000"/>
              </a:lnSpc>
              <a:buNone/>
            </a:pPr>
            <a:r>
              <a:rPr lang="en-US" sz="2800" b="1" dirty="0" smtClean="0">
                <a:latin typeface="High Tower Text" panose="02040502050506030303" pitchFamily="18" charset="0"/>
                <a:cs typeface="Times" panose="02020603050405020304" pitchFamily="18" charset="0"/>
              </a:rPr>
              <a:t>HRM includes </a:t>
            </a:r>
            <a:r>
              <a:rPr lang="en-US" sz="2800" b="1" dirty="0" smtClean="0">
                <a:solidFill>
                  <a:srgbClr val="FF0000"/>
                </a:solidFill>
                <a:latin typeface="High Tower Text" panose="02040502050506030303" pitchFamily="18" charset="0"/>
                <a:cs typeface="Times" panose="02020603050405020304" pitchFamily="18" charset="0"/>
              </a:rPr>
              <a:t>seven</a:t>
            </a:r>
            <a:r>
              <a:rPr lang="en-US" sz="2800" b="1" dirty="0" smtClean="0">
                <a:latin typeface="High Tower Text" panose="02040502050506030303" pitchFamily="18" charset="0"/>
                <a:cs typeface="Times" panose="02020603050405020304" pitchFamily="18" charset="0"/>
              </a:rPr>
              <a:t> basic activities</a:t>
            </a:r>
            <a:endParaRPr lang="en-US" sz="2800" dirty="0" smtClean="0">
              <a:latin typeface="High Tower Text" panose="02040502050506030303" pitchFamily="18" charset="0"/>
              <a:cs typeface="Times" panose="02020603050405020304" pitchFamily="18" charset="0"/>
            </a:endParaRPr>
          </a:p>
          <a:p>
            <a:pPr marL="762000" indent="-762000">
              <a:lnSpc>
                <a:spcPct val="150000"/>
              </a:lnSpc>
              <a:buNone/>
            </a:pPr>
            <a:r>
              <a:rPr lang="en-US" sz="2800" dirty="0" smtClean="0">
                <a:latin typeface="Times" panose="02020603050405020304" pitchFamily="18" charset="0"/>
                <a:cs typeface="Times" panose="02020603050405020304" pitchFamily="18" charset="0"/>
              </a:rPr>
              <a:t>1. </a:t>
            </a:r>
            <a:r>
              <a:rPr lang="en-US" sz="2800" dirty="0" smtClean="0">
                <a:latin typeface="High Tower Text" panose="02040502050506030303" pitchFamily="18" charset="0"/>
                <a:cs typeface="Times" panose="02020603050405020304" pitchFamily="18" charset="0"/>
              </a:rPr>
              <a:t>Human resource planning</a:t>
            </a:r>
          </a:p>
          <a:p>
            <a:pPr marL="762000" indent="-762000">
              <a:lnSpc>
                <a:spcPct val="150000"/>
              </a:lnSpc>
              <a:buNone/>
            </a:pPr>
            <a:r>
              <a:rPr lang="en-US" sz="2800" dirty="0" smtClean="0">
                <a:latin typeface="Times" panose="02020603050405020304" pitchFamily="18" charset="0"/>
                <a:cs typeface="Times" panose="02020603050405020304" pitchFamily="18" charset="0"/>
              </a:rPr>
              <a:t>2. </a:t>
            </a:r>
            <a:r>
              <a:rPr lang="en-US" sz="2800" dirty="0" smtClean="0">
                <a:latin typeface="High Tower Text" panose="02040502050506030303" pitchFamily="18" charset="0"/>
                <a:cs typeface="Times" panose="02020603050405020304" pitchFamily="18" charset="0"/>
              </a:rPr>
              <a:t>Recruitment</a:t>
            </a:r>
          </a:p>
          <a:p>
            <a:pPr>
              <a:lnSpc>
                <a:spcPct val="150000"/>
              </a:lnSpc>
              <a:buNone/>
            </a:pPr>
            <a:r>
              <a:rPr lang="en-US" sz="2800" dirty="0" smtClean="0">
                <a:latin typeface="Times" panose="02020603050405020304" pitchFamily="18" charset="0"/>
                <a:cs typeface="Times" panose="02020603050405020304" pitchFamily="18" charset="0"/>
              </a:rPr>
              <a:t>3. </a:t>
            </a:r>
            <a:r>
              <a:rPr lang="en-US" sz="2800" dirty="0" smtClean="0">
                <a:latin typeface="High Tower Text" panose="02040502050506030303" pitchFamily="18" charset="0"/>
                <a:cs typeface="Times" panose="02020603050405020304" pitchFamily="18" charset="0"/>
              </a:rPr>
              <a:t>Selection</a:t>
            </a:r>
          </a:p>
          <a:p>
            <a:pPr>
              <a:lnSpc>
                <a:spcPct val="150000"/>
              </a:lnSpc>
              <a:buNone/>
            </a:pPr>
            <a:r>
              <a:rPr lang="en-US" sz="2800" dirty="0" smtClean="0">
                <a:latin typeface="Times" panose="02020603050405020304" pitchFamily="18" charset="0"/>
                <a:cs typeface="Times" panose="02020603050405020304" pitchFamily="18" charset="0"/>
              </a:rPr>
              <a:t>4. </a:t>
            </a:r>
            <a:r>
              <a:rPr lang="en-US" sz="2800" dirty="0" smtClean="0">
                <a:latin typeface="High Tower Text" panose="02040502050506030303" pitchFamily="18" charset="0"/>
                <a:cs typeface="Times" panose="02020603050405020304" pitchFamily="18" charset="0"/>
              </a:rPr>
              <a:t>Socialization (Orientation)</a:t>
            </a:r>
          </a:p>
          <a:p>
            <a:pPr>
              <a:lnSpc>
                <a:spcPct val="150000"/>
              </a:lnSpc>
              <a:buNone/>
            </a:pPr>
            <a:r>
              <a:rPr lang="en-US" sz="2800" dirty="0" smtClean="0">
                <a:latin typeface="Times" panose="02020603050405020304" pitchFamily="18" charset="0"/>
                <a:cs typeface="Times" panose="02020603050405020304" pitchFamily="18" charset="0"/>
              </a:rPr>
              <a:t>5. </a:t>
            </a:r>
            <a:r>
              <a:rPr lang="en-US" sz="2800" dirty="0" smtClean="0">
                <a:latin typeface="High Tower Text" panose="02040502050506030303" pitchFamily="18" charset="0"/>
                <a:cs typeface="Times" panose="02020603050405020304" pitchFamily="18" charset="0"/>
              </a:rPr>
              <a:t>Training and Development</a:t>
            </a:r>
          </a:p>
          <a:p>
            <a:pPr>
              <a:lnSpc>
                <a:spcPct val="150000"/>
              </a:lnSpc>
              <a:buNone/>
            </a:pPr>
            <a:r>
              <a:rPr lang="en-US" sz="2800" dirty="0" smtClean="0">
                <a:latin typeface="Times" panose="02020603050405020304" pitchFamily="18" charset="0"/>
                <a:cs typeface="Times" panose="02020603050405020304" pitchFamily="18" charset="0"/>
              </a:rPr>
              <a:t>6. </a:t>
            </a:r>
            <a:r>
              <a:rPr lang="en-US" sz="2800" dirty="0" smtClean="0">
                <a:latin typeface="High Tower Text" panose="02040502050506030303" pitchFamily="18" charset="0"/>
                <a:cs typeface="Times" panose="02020603050405020304" pitchFamily="18" charset="0"/>
              </a:rPr>
              <a:t>Performance Appraisal </a:t>
            </a:r>
          </a:p>
          <a:p>
            <a:pPr>
              <a:lnSpc>
                <a:spcPct val="150000"/>
              </a:lnSpc>
              <a:buNone/>
            </a:pPr>
            <a:r>
              <a:rPr lang="en-US" sz="2800" dirty="0" smtClean="0">
                <a:latin typeface="Times" panose="02020603050405020304" pitchFamily="18" charset="0"/>
                <a:cs typeface="Times" panose="02020603050405020304" pitchFamily="18" charset="0"/>
              </a:rPr>
              <a:t>7. </a:t>
            </a:r>
            <a:r>
              <a:rPr lang="en-US" sz="2800" dirty="0" smtClean="0">
                <a:latin typeface="High Tower Text" panose="02040502050506030303" pitchFamily="18" charset="0"/>
                <a:cs typeface="Times" panose="02020603050405020304" pitchFamily="18" charset="0"/>
              </a:rPr>
              <a:t>Promotions, Transfers, Demotions, and Separations</a:t>
            </a:r>
          </a:p>
          <a:p>
            <a:pPr>
              <a:lnSpc>
                <a:spcPct val="150000"/>
              </a:lnSpc>
            </a:pPr>
            <a:endParaRPr lang="en-US" sz="2800"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7</a:t>
            </a:fld>
            <a:endParaRPr lang="fi-FI"/>
          </a:p>
        </p:txBody>
      </p:sp>
      <p:sp>
        <p:nvSpPr>
          <p:cNvPr id="4" name="Date Placeholder 3"/>
          <p:cNvSpPr>
            <a:spLocks noGrp="1"/>
          </p:cNvSpPr>
          <p:nvPr>
            <p:ph type="dt" sz="half" idx="10"/>
          </p:nvPr>
        </p:nvSpPr>
        <p:spPr/>
        <p:txBody>
          <a:bodyPr/>
          <a:lstStyle/>
          <a:p>
            <a:pPr>
              <a:defRPr/>
            </a:pPr>
            <a:fld id="{DDDDDCED-51D2-49CC-9B5B-FB46C51B3C64}"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81000"/>
            <a:ext cx="8763000" cy="1143000"/>
          </a:xfrm>
        </p:spPr>
        <p:txBody>
          <a:bodyPr>
            <a:normAutofit/>
          </a:bodyPr>
          <a:lstStyle/>
          <a:p>
            <a:r>
              <a:rPr lang="en-US" altLang="en-US" sz="3200" b="1" dirty="0" smtClean="0">
                <a:solidFill>
                  <a:srgbClr val="0033CC"/>
                </a:solidFill>
                <a:latin typeface="Times New Roman" panose="02020603050405020304" pitchFamily="18" charset="0"/>
                <a:cs typeface="Times New Roman" panose="02020603050405020304" pitchFamily="18" charset="0"/>
              </a:rPr>
              <a:t>Obstacles to effective Time Management</a:t>
            </a:r>
          </a:p>
        </p:txBody>
      </p:sp>
      <p:pic>
        <p:nvPicPr>
          <p:cNvPr id="15" name="Picture 4" descr="C:\WINNT\Profiles\tpietras\Application Data\Microsoft\Media Catalog\Downloaded Clips\cl45\j017443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0020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609600" y="2133600"/>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200" dirty="0">
                <a:latin typeface="Times New Roman" panose="02020603050405020304" pitchFamily="18" charset="0"/>
                <a:cs typeface="Times New Roman" panose="02020603050405020304" pitchFamily="18" charset="0"/>
              </a:rPr>
              <a:t>Unclear objectives</a:t>
            </a:r>
          </a:p>
        </p:txBody>
      </p:sp>
      <p:pic>
        <p:nvPicPr>
          <p:cNvPr id="17" name="Picture 9" descr="C:\WINNT\Profiles\tpietras\Application Data\Microsoft\Media Catalog\Downloaded Clips\cl31\j012428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200400"/>
            <a:ext cx="246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1"/>
          <p:cNvSpPr txBox="1">
            <a:spLocks noChangeArrowheads="1"/>
          </p:cNvSpPr>
          <p:nvPr/>
        </p:nvSpPr>
        <p:spPr bwMode="auto">
          <a:xfrm>
            <a:off x="762000" y="5257800"/>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200" dirty="0">
                <a:latin typeface="Times New Roman" panose="02020603050405020304" pitchFamily="18" charset="0"/>
                <a:cs typeface="Times New Roman" panose="02020603050405020304" pitchFamily="18" charset="0"/>
              </a:rPr>
              <a:t>Inability to say “no” </a:t>
            </a:r>
          </a:p>
        </p:txBody>
      </p:sp>
      <p:pic>
        <p:nvPicPr>
          <p:cNvPr id="19" name="Picture 12" descr="C:\WINNT\Profiles\tpietras\Application Data\Microsoft\Media Catalog\Downloaded Clips\cl0\BS01707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6482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70</a:t>
            </a:fld>
            <a:endParaRPr lang="fi-FI"/>
          </a:p>
        </p:txBody>
      </p:sp>
      <p:sp>
        <p:nvSpPr>
          <p:cNvPr id="2" name="Date Placeholder 1"/>
          <p:cNvSpPr>
            <a:spLocks noGrp="1"/>
          </p:cNvSpPr>
          <p:nvPr>
            <p:ph type="dt" sz="half" idx="10"/>
          </p:nvPr>
        </p:nvSpPr>
        <p:spPr/>
        <p:txBody>
          <a:bodyPr/>
          <a:lstStyle/>
          <a:p>
            <a:pPr>
              <a:defRPr/>
            </a:pPr>
            <a:fld id="{3985EEE9-62BE-416B-A5F1-BD674A91CCDB}"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3461414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1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10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2" fill="hold" nodeType="afterEffect">
                                  <p:stCondLst>
                                    <p:cond delay="10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8600" y="609600"/>
            <a:ext cx="8229600" cy="1143000"/>
          </a:xfrm>
        </p:spPr>
        <p:txBody>
          <a:bodyPr/>
          <a:lstStyle/>
          <a:p>
            <a:r>
              <a:rPr lang="en-US" altLang="en-US" sz="3200" b="1" smtClean="0">
                <a:latin typeface="Times New Roman" panose="02020603050405020304" pitchFamily="18" charset="0"/>
                <a:cs typeface="Times New Roman" panose="02020603050405020304" pitchFamily="18" charset="0"/>
              </a:rPr>
              <a:t>Obstacles to Effective Time Management…</a:t>
            </a:r>
            <a:endParaRPr lang="en-US" altLang="en-US" sz="3200" smtClean="0">
              <a:solidFill>
                <a:srgbClr val="003399"/>
              </a:solidFill>
            </a:endParaRPr>
          </a:p>
        </p:txBody>
      </p:sp>
      <p:sp>
        <p:nvSpPr>
          <p:cNvPr id="7" name="Text Box 4"/>
          <p:cNvSpPr txBox="1">
            <a:spLocks noChangeArrowheads="1"/>
          </p:cNvSpPr>
          <p:nvPr/>
        </p:nvSpPr>
        <p:spPr bwMode="auto">
          <a:xfrm>
            <a:off x="457200" y="20574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600">
                <a:latin typeface="Times New Roman" panose="02020603050405020304" pitchFamily="18" charset="0"/>
                <a:cs typeface="Times New Roman" panose="02020603050405020304" pitchFamily="18" charset="0"/>
              </a:rPr>
              <a:t>Too many things at once</a:t>
            </a:r>
          </a:p>
        </p:txBody>
      </p:sp>
      <p:pic>
        <p:nvPicPr>
          <p:cNvPr id="8" name="Picture 5" descr="C:\WINNT\Profiles\tpietras\Application Data\Microsoft\Media Catalog\Downloaded Clips\cl1f\j007862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609600" y="4038600"/>
            <a:ext cx="563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200">
                <a:latin typeface="Times New Roman" panose="02020603050405020304" pitchFamily="18" charset="0"/>
                <a:cs typeface="Times New Roman" panose="02020603050405020304" pitchFamily="18" charset="0"/>
              </a:rPr>
              <a:t>Stress and fatigue- always work, no play</a:t>
            </a:r>
          </a:p>
        </p:txBody>
      </p:sp>
      <p:pic>
        <p:nvPicPr>
          <p:cNvPr id="11" name="Picture 9" descr="C:\WINNT\Profiles\tpietras\Application Data\Microsoft\Media Catalog\Downloaded Clips\cl25\j009377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19600"/>
            <a:ext cx="15097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71</a:t>
            </a:fld>
            <a:endParaRPr lang="fi-FI"/>
          </a:p>
        </p:txBody>
      </p:sp>
      <p:sp>
        <p:nvSpPr>
          <p:cNvPr id="2" name="Date Placeholder 1"/>
          <p:cNvSpPr>
            <a:spLocks noGrp="1"/>
          </p:cNvSpPr>
          <p:nvPr>
            <p:ph type="dt" sz="half" idx="10"/>
          </p:nvPr>
        </p:nvSpPr>
        <p:spPr/>
        <p:txBody>
          <a:bodyPr/>
          <a:lstStyle/>
          <a:p>
            <a:pPr>
              <a:defRPr/>
            </a:pPr>
            <a:fld id="{EC570218-27E5-4308-A42C-1F4E5923F83E}"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1297075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600" b="1" smtClean="0">
                <a:latin typeface="Times New Roman" panose="02020603050405020304" pitchFamily="18" charset="0"/>
                <a:cs typeface="Times New Roman" panose="02020603050405020304" pitchFamily="18" charset="0"/>
              </a:rPr>
              <a:t>Importance of Time Management </a:t>
            </a:r>
          </a:p>
        </p:txBody>
      </p:sp>
      <p:sp>
        <p:nvSpPr>
          <p:cNvPr id="23555" name="Content Placeholder 2"/>
          <p:cNvSpPr>
            <a:spLocks noGrp="1"/>
          </p:cNvSpPr>
          <p:nvPr>
            <p:ph idx="1"/>
          </p:nvPr>
        </p:nvSpPr>
        <p:spPr/>
        <p:txBody>
          <a:bodyPr/>
          <a:lstStyle/>
          <a:p>
            <a:pPr>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Keeps balance in our lives</a:t>
            </a:r>
          </a:p>
          <a:p>
            <a:pPr>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A skill can be learnt, practiced and improved upon all the time.</a:t>
            </a:r>
          </a:p>
          <a:p>
            <a:pPr>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enable to fix our undivided attention on what needs to be done.</a:t>
            </a:r>
          </a:p>
          <a:p>
            <a:pPr>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A skill everyone needs unfortunately not everyone will acquire it.</a:t>
            </a:r>
          </a:p>
          <a:p>
            <a:endParaRPr lang="en-US" altLang="en-US"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72</a:t>
            </a:fld>
            <a:endParaRPr lang="fi-FI"/>
          </a:p>
        </p:txBody>
      </p:sp>
      <p:sp>
        <p:nvSpPr>
          <p:cNvPr id="2" name="Date Placeholder 1"/>
          <p:cNvSpPr>
            <a:spLocks noGrp="1"/>
          </p:cNvSpPr>
          <p:nvPr>
            <p:ph type="dt" sz="half" idx="10"/>
          </p:nvPr>
        </p:nvSpPr>
        <p:spPr/>
        <p:txBody>
          <a:bodyPr/>
          <a:lstStyle/>
          <a:p>
            <a:pPr>
              <a:defRPr/>
            </a:pPr>
            <a:fld id="{4BB45CE0-5904-44FA-B106-8131AE8DE8B3}"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23733391"/>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50938" y="214313"/>
            <a:ext cx="7793037" cy="230187"/>
          </a:xfrm>
        </p:spPr>
        <p:txBody>
          <a:bodyPr>
            <a:normAutofit fontScale="90000"/>
          </a:bodyPr>
          <a:lstStyle/>
          <a:p>
            <a:pPr eaLnBrk="1" hangingPunct="1">
              <a:defRPr/>
            </a:pPr>
            <a:endParaRPr lang="en-US" sz="4000" smtClean="0">
              <a:solidFill>
                <a:schemeClr val="hlink"/>
              </a:solidFill>
              <a:effectLst>
                <a:outerShdw blurRad="38100" dist="38100" dir="2700000" algn="tl">
                  <a:srgbClr val="C0C0C0"/>
                </a:outerShdw>
              </a:effectLst>
            </a:endParaRPr>
          </a:p>
        </p:txBody>
      </p:sp>
      <p:pic>
        <p:nvPicPr>
          <p:cNvPr id="25605" name="Picture 3" descr="Black%20Sea%20800x60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91140" name="Rectangle 4"/>
          <p:cNvSpPr>
            <a:spLocks noChangeArrowheads="1"/>
          </p:cNvSpPr>
          <p:nvPr/>
        </p:nvSpPr>
        <p:spPr bwMode="auto">
          <a:xfrm>
            <a:off x="228600" y="0"/>
            <a:ext cx="8534400" cy="1200150"/>
          </a:xfrm>
          <a:prstGeom prst="rect">
            <a:avLst/>
          </a:prstGeom>
          <a:noFill/>
          <a:ln w="9525">
            <a:noFill/>
            <a:miter lim="800000"/>
            <a:headEnd/>
            <a:tailEnd/>
          </a:ln>
          <a:effectLst/>
        </p:spPr>
        <p:txBody>
          <a:bodyPr>
            <a:spAutoFit/>
          </a:bodyPr>
          <a:lstStyle/>
          <a:p>
            <a:pPr algn="ctr">
              <a:defRPr/>
            </a:pPr>
            <a:r>
              <a:rPr lang="en-US" sz="2400" dirty="0">
                <a:solidFill>
                  <a:srgbClr val="0066FF"/>
                </a:solidFill>
                <a:effectLst>
                  <a:outerShdw blurRad="38100" dist="38100" dir="2700000" algn="tl">
                    <a:srgbClr val="C0C0C0"/>
                  </a:outerShdw>
                </a:effectLst>
                <a:latin typeface="Arial" charset="0"/>
                <a:cs typeface="Times New Roman" pitchFamily="18"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Don’t let this be you!</a:t>
            </a:r>
            <a:r>
              <a:rPr lang="bg-BG" sz="5400" b="1" dirty="0">
                <a:solidFill>
                  <a:srgbClr val="0000FF"/>
                </a:solidFill>
                <a:effectLst>
                  <a:outerShdw blurRad="38100" dist="38100" dir="2700000" algn="tl">
                    <a:srgbClr val="C0C0C0"/>
                  </a:outerShdw>
                </a:effectLst>
                <a:latin typeface="Times New Roman" pitchFamily="18" charset="0"/>
                <a:cs typeface="Times New Roman" pitchFamily="18" charset="0"/>
              </a:rPr>
              <a:t/>
            </a:r>
            <a:br>
              <a:rPr lang="bg-BG" sz="5400" b="1" dirty="0">
                <a:solidFill>
                  <a:srgbClr val="0000FF"/>
                </a:solidFill>
                <a:effectLst>
                  <a:outerShdw blurRad="38100" dist="38100" dir="2700000" algn="tl">
                    <a:srgbClr val="C0C0C0"/>
                  </a:outerShdw>
                </a:effectLst>
                <a:latin typeface="Times New Roman" pitchFamily="18" charset="0"/>
                <a:cs typeface="Times New Roman" pitchFamily="18" charset="0"/>
              </a:rPr>
            </a:b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25607" name="Picture 2" descr="https://encrypted-tbn1.gstatic.com/images?q=tbn:ANd9GcRjwrjLM1JxG6tGXO7DY2IuEauoHsTBRCsOW0DAtWJdawgRyRhp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73</a:t>
            </a:fld>
            <a:endParaRPr lang="fi-FI"/>
          </a:p>
        </p:txBody>
      </p:sp>
      <p:sp>
        <p:nvSpPr>
          <p:cNvPr id="2" name="Date Placeholder 1"/>
          <p:cNvSpPr>
            <a:spLocks noGrp="1"/>
          </p:cNvSpPr>
          <p:nvPr>
            <p:ph type="dt" sz="half" idx="10"/>
          </p:nvPr>
        </p:nvSpPr>
        <p:spPr/>
        <p:txBody>
          <a:bodyPr/>
          <a:lstStyle/>
          <a:p>
            <a:pPr>
              <a:defRPr/>
            </a:pPr>
            <a:fld id="{D93B04B1-0274-469F-B101-6C1A316F2855}"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180568857"/>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50940" y="428627"/>
            <a:ext cx="7793037" cy="214841"/>
          </a:xfrm>
        </p:spPr>
        <p:txBody>
          <a:bodyPr>
            <a:normAutofit fontScale="90000"/>
          </a:bodyPr>
          <a:lstStyle/>
          <a:p>
            <a:pPr eaLnBrk="1" hangingPunct="1">
              <a:defRPr/>
            </a:pPr>
            <a:endParaRPr lang="en-US" sz="4000">
              <a:solidFill>
                <a:schemeClr val="hlink"/>
              </a:solidFill>
              <a:effectLst>
                <a:outerShdw blurRad="38100" dist="38100" dir="2700000" algn="tl">
                  <a:srgbClr val="C0C0C0"/>
                </a:outerShdw>
              </a:effectLst>
            </a:endParaRPr>
          </a:p>
        </p:txBody>
      </p:sp>
      <p:pic>
        <p:nvPicPr>
          <p:cNvPr id="61445" name="Picture 3" descr="Black%20Sea%20800x600"/>
          <p:cNvPicPr>
            <a:picLocks noGrp="1" noChangeAspect="1" noChangeArrowheads="1"/>
          </p:cNvPicPr>
          <p:nvPr>
            <p:ph type="body" idx="1"/>
          </p:nvPr>
        </p:nvPicPr>
        <p:blipFill>
          <a:blip r:embed="rId2"/>
          <a:srcRect/>
          <a:stretch>
            <a:fillRect/>
          </a:stretch>
        </p:blipFill>
        <p:spPr>
          <a:xfrm>
            <a:off x="0" y="228600"/>
            <a:ext cx="9144000" cy="6400800"/>
          </a:xfrm>
          <a:noFill/>
        </p:spPr>
      </p:pic>
      <p:sp>
        <p:nvSpPr>
          <p:cNvPr id="91140" name="Rectangle 4"/>
          <p:cNvSpPr>
            <a:spLocks noChangeArrowheads="1"/>
          </p:cNvSpPr>
          <p:nvPr/>
        </p:nvSpPr>
        <p:spPr bwMode="auto">
          <a:xfrm>
            <a:off x="228600" y="228601"/>
            <a:ext cx="8534400" cy="2215991"/>
          </a:xfrm>
          <a:prstGeom prst="rect">
            <a:avLst/>
          </a:prstGeom>
          <a:noFill/>
          <a:ln w="9525">
            <a:noFill/>
            <a:miter lim="800000"/>
            <a:headEnd/>
            <a:tailEnd/>
          </a:ln>
          <a:effectLst/>
        </p:spPr>
        <p:txBody>
          <a:bodyPr wrap="square">
            <a:spAutoFit/>
          </a:bodyPr>
          <a:lstStyle/>
          <a:p>
            <a:pPr algn="ctr">
              <a:defRPr/>
            </a:pPr>
            <a:r>
              <a:rPr lang="en-US" sz="2400" dirty="0">
                <a:solidFill>
                  <a:srgbClr val="0066FF"/>
                </a:solidFill>
                <a:effectLst>
                  <a:outerShdw blurRad="38100" dist="38100" dir="2700000" algn="tl">
                    <a:srgbClr val="C0C0C0"/>
                  </a:outerShdw>
                </a:effectLst>
                <a:cs typeface="Times New Roman" pitchFamily="18" charset="0"/>
              </a:rPr>
              <a:t> </a:t>
            </a:r>
            <a:r>
              <a:rPr lang="en-US" sz="4800" b="1" dirty="0">
                <a:solidFill>
                  <a:srgbClr val="0000FF"/>
                </a:solidFill>
                <a:effectLst>
                  <a:outerShdw blurRad="38100" dist="38100" dir="2700000" algn="tl">
                    <a:srgbClr val="C0C0C0"/>
                  </a:outerShdw>
                </a:effectLst>
                <a:latin typeface="Times New Roman" pitchFamily="18" charset="0"/>
                <a:cs typeface="Times New Roman" pitchFamily="18" charset="0"/>
              </a:rPr>
              <a:t>manage your </a:t>
            </a:r>
            <a:r>
              <a:rPr lang="en-US" sz="4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time Manage your self</a:t>
            </a:r>
            <a:r>
              <a:rPr lang="en-US" sz="5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r>
              <a:rPr lang="bg-BG" sz="4000" b="1" dirty="0">
                <a:solidFill>
                  <a:srgbClr val="0000FF"/>
                </a:solidFill>
                <a:effectLst>
                  <a:outerShdw blurRad="38100" dist="38100" dir="2700000" algn="tl">
                    <a:srgbClr val="C0C0C0"/>
                  </a:outerShdw>
                </a:effectLst>
                <a:latin typeface="Times New Roman" pitchFamily="18" charset="0"/>
                <a:cs typeface="Times New Roman" pitchFamily="18" charset="0"/>
              </a:rPr>
              <a:t/>
            </a:r>
            <a:br>
              <a:rPr lang="bg-BG" sz="4000" b="1" dirty="0">
                <a:solidFill>
                  <a:srgbClr val="0000FF"/>
                </a:solidFill>
                <a:effectLst>
                  <a:outerShdw blurRad="38100" dist="38100" dir="2700000" algn="tl">
                    <a:srgbClr val="C0C0C0"/>
                  </a:outerShdw>
                </a:effectLst>
                <a:latin typeface="Times New Roman" pitchFamily="18" charset="0"/>
                <a:cs typeface="Times New Roman" pitchFamily="18" charset="0"/>
              </a:rPr>
            </a:b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12292" name="Picture 4" descr="http://theselfemployed.com/wp-content/uploads/2013/01/timemanagementapps.jpg"/>
          <p:cNvPicPr>
            <a:picLocks noChangeAspect="1" noChangeArrowheads="1"/>
          </p:cNvPicPr>
          <p:nvPr/>
        </p:nvPicPr>
        <p:blipFill>
          <a:blip r:embed="rId3"/>
          <a:srcRect/>
          <a:stretch>
            <a:fillRect/>
          </a:stretch>
        </p:blipFill>
        <p:spPr bwMode="auto">
          <a:xfrm>
            <a:off x="0" y="1828800"/>
            <a:ext cx="8915400" cy="4800601"/>
          </a:xfrm>
          <a:prstGeom prst="rect">
            <a:avLst/>
          </a:prstGeom>
          <a:noFill/>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74</a:t>
            </a:fld>
            <a:endParaRPr lang="fi-FI"/>
          </a:p>
        </p:txBody>
      </p:sp>
      <p:sp>
        <p:nvSpPr>
          <p:cNvPr id="2" name="Date Placeholder 1"/>
          <p:cNvSpPr>
            <a:spLocks noGrp="1"/>
          </p:cNvSpPr>
          <p:nvPr>
            <p:ph type="dt" sz="half" idx="10"/>
          </p:nvPr>
        </p:nvSpPr>
        <p:spPr/>
        <p:txBody>
          <a:bodyPr/>
          <a:lstStyle/>
          <a:p>
            <a:pPr>
              <a:defRPr/>
            </a:pPr>
            <a:fld id="{87E68E54-F843-41A8-A641-D135264FA71F}"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1305490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39100" cy="1676400"/>
          </a:xfrm>
        </p:spPr>
        <p:txBody>
          <a:bodyPr>
            <a:noAutofit/>
          </a:bodyPr>
          <a:lstStyle/>
          <a:p>
            <a:pPr marL="0" indent="0" algn="just">
              <a:buNone/>
            </a:pPr>
            <a:r>
              <a:rPr lang="en-US" sz="3600" i="1" kern="0" dirty="0" smtClean="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rPr>
              <a:t>“Never do tomorrow what you can do today”</a:t>
            </a:r>
          </a:p>
          <a:p>
            <a:pPr marL="0" indent="0" algn="just">
              <a:buNone/>
            </a:pPr>
            <a:endParaRPr lang="en-US" sz="3600" i="1" kern="0" dirty="0" smtClean="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endParaRPr>
          </a:p>
          <a:p>
            <a:pPr marL="0" indent="0" algn="ctr">
              <a:buNone/>
            </a:pPr>
            <a:r>
              <a:rPr lang="en-US" sz="3600" i="1" kern="0" dirty="0" smtClean="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rPr>
              <a:t>“Prioritize, and do the most </a:t>
            </a:r>
          </a:p>
          <a:p>
            <a:pPr marL="0" indent="0" algn="ctr">
              <a:buNone/>
            </a:pPr>
            <a:r>
              <a:rPr lang="en-US" sz="3600" i="1" kern="0" dirty="0" smtClean="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rPr>
              <a:t>important things first”</a:t>
            </a:r>
            <a:endParaRPr lang="en-US" sz="3600" dirty="0" smtClean="0">
              <a:latin typeface="High Tower Text" panose="02040502050506030303"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75</a:t>
            </a:fld>
            <a:endParaRPr lang="fi-FI"/>
          </a:p>
        </p:txBody>
      </p:sp>
      <p:sp>
        <p:nvSpPr>
          <p:cNvPr id="2" name="Date Placeholder 1"/>
          <p:cNvSpPr>
            <a:spLocks noGrp="1"/>
          </p:cNvSpPr>
          <p:nvPr>
            <p:ph type="dt" sz="half" idx="10"/>
          </p:nvPr>
        </p:nvSpPr>
        <p:spPr/>
        <p:txBody>
          <a:bodyPr/>
          <a:lstStyle/>
          <a:p>
            <a:pPr>
              <a:defRPr/>
            </a:pPr>
            <a:fld id="{413D5B5B-568A-4821-BF43-8A48D2FDECC3}"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2132832191"/>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7200" i="1" dirty="0" smtClean="0">
              <a:solidFill>
                <a:srgbClr val="0033CC"/>
              </a:solidFill>
              <a:latin typeface="High Tower Text" panose="02040502050506030303" pitchFamily="18" charset="0"/>
            </a:endParaRPr>
          </a:p>
          <a:p>
            <a:pPr marL="0" indent="0" algn="ctr">
              <a:buNone/>
            </a:pPr>
            <a:r>
              <a:rPr lang="en-US" sz="7200" i="1" dirty="0" smtClean="0">
                <a:solidFill>
                  <a:srgbClr val="0033CC"/>
                </a:solidFill>
                <a:latin typeface="High Tower Text" panose="02040502050506030303" pitchFamily="18" charset="0"/>
              </a:rPr>
              <a:t>Thank you!!</a:t>
            </a:r>
            <a:endParaRPr lang="en-US" sz="7200" i="1" dirty="0">
              <a:solidFill>
                <a:srgbClr val="0033CC"/>
              </a:solidFill>
              <a:latin typeface="High Tower Text" panose="02040502050506030303" pitchFamily="18" charset="0"/>
            </a:endParaRP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76</a:t>
            </a:fld>
            <a:endParaRPr lang="fi-FI"/>
          </a:p>
        </p:txBody>
      </p:sp>
      <p:sp>
        <p:nvSpPr>
          <p:cNvPr id="2" name="Date Placeholder 1"/>
          <p:cNvSpPr>
            <a:spLocks noGrp="1"/>
          </p:cNvSpPr>
          <p:nvPr>
            <p:ph type="dt" sz="half" idx="10"/>
          </p:nvPr>
        </p:nvSpPr>
        <p:spPr/>
        <p:txBody>
          <a:bodyPr/>
          <a:lstStyle/>
          <a:p>
            <a:pPr>
              <a:defRPr/>
            </a:pPr>
            <a:fld id="{8AADA190-1902-415B-AEA1-54A0AAEB8C4B}"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34853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371600"/>
          </a:xfrm>
        </p:spPr>
        <p:txBody>
          <a:bodyPr>
            <a:noAutofit/>
          </a:bodyPr>
          <a:lstStyle/>
          <a:p>
            <a:pPr algn="just"/>
            <a:r>
              <a:rPr lang="en-US" sz="2800" b="1" dirty="0" smtClean="0">
                <a:latin typeface="High Tower Text" panose="02040502050506030303" pitchFamily="18" charset="0"/>
                <a:cs typeface="Times New Roman" pitchFamily="18" charset="0"/>
              </a:rPr>
              <a:t/>
            </a:r>
            <a:br>
              <a:rPr lang="en-US" sz="2800" b="1" dirty="0" smtClean="0">
                <a:latin typeface="High Tower Text" panose="02040502050506030303" pitchFamily="18" charset="0"/>
                <a:cs typeface="Times New Roman" pitchFamily="18" charset="0"/>
              </a:rPr>
            </a:br>
            <a:r>
              <a:rPr lang="en-US" sz="3600" b="1" dirty="0" smtClean="0">
                <a:latin typeface="High Tower Text" panose="02040502050506030303" pitchFamily="18" charset="0"/>
                <a:cs typeface="Times New Roman" pitchFamily="18" charset="0"/>
              </a:rPr>
              <a:t>Quiz </a:t>
            </a:r>
            <a:r>
              <a:rPr lang="en-US" sz="2800" b="1" dirty="0" smtClean="0">
                <a:latin typeface="High Tower Text" panose="02040502050506030303" pitchFamily="18" charset="0"/>
                <a:cs typeface="Times New Roman" pitchFamily="18" charset="0"/>
              </a:rPr>
              <a:t/>
            </a:r>
            <a:br>
              <a:rPr lang="en-US" sz="2800" b="1" dirty="0" smtClean="0">
                <a:latin typeface="High Tower Text" panose="02040502050506030303" pitchFamily="18" charset="0"/>
                <a:cs typeface="Times New Roman" pitchFamily="18" charset="0"/>
              </a:rPr>
            </a:br>
            <a:r>
              <a:rPr lang="en-US" sz="2800" b="1" dirty="0" smtClean="0">
                <a:latin typeface="High Tower Text" panose="02040502050506030303" pitchFamily="18" charset="0"/>
                <a:cs typeface="Times New Roman" pitchFamily="18" charset="0"/>
              </a:rPr>
              <a:t>Develop your activities based on the following   time management Matrix and which quadrants are quadrant of quality and waste ?</a:t>
            </a:r>
            <a:endParaRPr lang="en-US" sz="2800" b="1" dirty="0">
              <a:latin typeface="High Tower Text" panose="02040502050506030303"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453836"/>
              </p:ext>
            </p:extLst>
          </p:nvPr>
        </p:nvGraphicFramePr>
        <p:xfrm>
          <a:off x="228600" y="2032000"/>
          <a:ext cx="8686800" cy="563575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0">
                <a:tc>
                  <a:txBody>
                    <a:bodyPr/>
                    <a:lstStyle/>
                    <a:p>
                      <a:endParaRPr lang="en-US" sz="1700" dirty="0">
                        <a:solidFill>
                          <a:schemeClr val="tx1"/>
                        </a:solidFill>
                        <a:effectLst/>
                        <a:latin typeface="Times New Roman" pitchFamily="18" charset="0"/>
                        <a:cs typeface="Times New Roman" pitchFamily="18" charset="0"/>
                      </a:endParaRPr>
                    </a:p>
                  </a:txBody>
                  <a:tcPr marT="42672" marB="42672"/>
                </a:tc>
                <a:tc>
                  <a:txBody>
                    <a:bodyPr/>
                    <a:lstStyle/>
                    <a:p>
                      <a:r>
                        <a:rPr lang="en-US" sz="3000" dirty="0" smtClean="0">
                          <a:solidFill>
                            <a:srgbClr val="0033CC"/>
                          </a:solidFill>
                          <a:effectLst/>
                          <a:latin typeface="Times New Roman" pitchFamily="18" charset="0"/>
                          <a:cs typeface="Times New Roman" pitchFamily="18" charset="0"/>
                        </a:rPr>
                        <a:t>Urgent</a:t>
                      </a:r>
                      <a:endParaRPr lang="en-US" sz="3000" dirty="0">
                        <a:solidFill>
                          <a:srgbClr val="0033CC"/>
                        </a:solidFill>
                        <a:effectLst/>
                        <a:latin typeface="Times New Roman" pitchFamily="18" charset="0"/>
                        <a:cs typeface="Times New Roman" pitchFamily="18" charset="0"/>
                      </a:endParaRPr>
                    </a:p>
                  </a:txBody>
                  <a:tcPr marT="42672" marB="42672">
                    <a:solidFill>
                      <a:schemeClr val="accent2">
                        <a:lumMod val="40000"/>
                        <a:lumOff val="60000"/>
                      </a:schemeClr>
                    </a:solidFill>
                  </a:tcPr>
                </a:tc>
                <a:tc>
                  <a:txBody>
                    <a:bodyPr/>
                    <a:lstStyle/>
                    <a:p>
                      <a:r>
                        <a:rPr lang="en-US" sz="3000" dirty="0" smtClean="0">
                          <a:solidFill>
                            <a:srgbClr val="0033CC"/>
                          </a:solidFill>
                          <a:effectLst/>
                          <a:latin typeface="Times New Roman" pitchFamily="18" charset="0"/>
                          <a:cs typeface="Times New Roman" pitchFamily="18" charset="0"/>
                        </a:rPr>
                        <a:t>Not Urgent</a:t>
                      </a:r>
                      <a:endParaRPr lang="en-US" sz="3000" dirty="0">
                        <a:solidFill>
                          <a:srgbClr val="0033CC"/>
                        </a:solidFill>
                        <a:effectLst/>
                        <a:latin typeface="Times New Roman" pitchFamily="18" charset="0"/>
                        <a:cs typeface="Times New Roman" pitchFamily="18" charset="0"/>
                      </a:endParaRPr>
                    </a:p>
                  </a:txBody>
                  <a:tcPr marT="42672" marB="42672">
                    <a:solidFill>
                      <a:schemeClr val="accent2">
                        <a:lumMod val="40000"/>
                        <a:lumOff val="60000"/>
                      </a:schemeClr>
                    </a:solidFill>
                  </a:tcPr>
                </a:tc>
                <a:extLst>
                  <a:ext uri="{0D108BD9-81ED-4DB2-BD59-A6C34878D82A}">
                    <a16:rowId xmlns:a16="http://schemas.microsoft.com/office/drawing/2014/main" val="10000"/>
                  </a:ext>
                </a:extLst>
              </a:tr>
              <a:tr h="2220980">
                <a:tc>
                  <a:txBody>
                    <a:bodyPr/>
                    <a:lstStyle/>
                    <a:p>
                      <a:r>
                        <a:rPr lang="en-US" sz="1700" b="1" dirty="0" smtClean="0">
                          <a:solidFill>
                            <a:srgbClr val="0033CC"/>
                          </a:solidFill>
                          <a:effectLst/>
                          <a:latin typeface="Times New Roman" pitchFamily="18" charset="0"/>
                          <a:cs typeface="Times New Roman" pitchFamily="18" charset="0"/>
                        </a:rPr>
                        <a:t>I</a:t>
                      </a:r>
                    </a:p>
                    <a:p>
                      <a:r>
                        <a:rPr lang="en-US" sz="1700" b="1" dirty="0" smtClean="0">
                          <a:solidFill>
                            <a:srgbClr val="0033CC"/>
                          </a:solidFill>
                          <a:effectLst/>
                          <a:latin typeface="Times New Roman" pitchFamily="18" charset="0"/>
                          <a:cs typeface="Times New Roman" pitchFamily="18" charset="0"/>
                        </a:rPr>
                        <a:t>M</a:t>
                      </a:r>
                    </a:p>
                    <a:p>
                      <a:r>
                        <a:rPr lang="en-US" sz="1700" b="1" dirty="0" smtClean="0">
                          <a:solidFill>
                            <a:srgbClr val="0033CC"/>
                          </a:solidFill>
                          <a:effectLst/>
                          <a:latin typeface="Times New Roman" pitchFamily="18" charset="0"/>
                          <a:cs typeface="Times New Roman" pitchFamily="18" charset="0"/>
                        </a:rPr>
                        <a:t>P</a:t>
                      </a:r>
                    </a:p>
                    <a:p>
                      <a:r>
                        <a:rPr lang="en-US" sz="1700" b="1" dirty="0" smtClean="0">
                          <a:solidFill>
                            <a:srgbClr val="0033CC"/>
                          </a:solidFill>
                          <a:effectLst/>
                          <a:latin typeface="Times New Roman" pitchFamily="18" charset="0"/>
                          <a:cs typeface="Times New Roman" pitchFamily="18" charset="0"/>
                        </a:rPr>
                        <a:t>O</a:t>
                      </a:r>
                    </a:p>
                    <a:p>
                      <a:r>
                        <a:rPr lang="en-US" sz="1700" b="1" dirty="0" smtClean="0">
                          <a:solidFill>
                            <a:srgbClr val="0033CC"/>
                          </a:solidFill>
                          <a:effectLst/>
                          <a:latin typeface="Times New Roman" pitchFamily="18" charset="0"/>
                          <a:cs typeface="Times New Roman" pitchFamily="18" charset="0"/>
                        </a:rPr>
                        <a:t>R</a:t>
                      </a:r>
                    </a:p>
                    <a:p>
                      <a:r>
                        <a:rPr lang="en-US" sz="1700" b="1" dirty="0" smtClean="0">
                          <a:solidFill>
                            <a:srgbClr val="0033CC"/>
                          </a:solidFill>
                          <a:effectLst/>
                          <a:latin typeface="Times New Roman" pitchFamily="18" charset="0"/>
                          <a:cs typeface="Times New Roman" pitchFamily="18" charset="0"/>
                        </a:rPr>
                        <a:t>T</a:t>
                      </a:r>
                    </a:p>
                    <a:p>
                      <a:r>
                        <a:rPr lang="en-US" sz="1700" b="1" dirty="0" smtClean="0">
                          <a:solidFill>
                            <a:srgbClr val="0033CC"/>
                          </a:solidFill>
                          <a:effectLst/>
                          <a:latin typeface="Times New Roman" pitchFamily="18" charset="0"/>
                          <a:cs typeface="Times New Roman" pitchFamily="18" charset="0"/>
                        </a:rPr>
                        <a:t>A</a:t>
                      </a:r>
                    </a:p>
                    <a:p>
                      <a:r>
                        <a:rPr lang="en-US" sz="1700" b="1" dirty="0" smtClean="0">
                          <a:solidFill>
                            <a:srgbClr val="0033CC"/>
                          </a:solidFill>
                          <a:effectLst/>
                          <a:latin typeface="Times New Roman" pitchFamily="18" charset="0"/>
                          <a:cs typeface="Times New Roman" pitchFamily="18" charset="0"/>
                        </a:rPr>
                        <a:t>N</a:t>
                      </a:r>
                    </a:p>
                    <a:p>
                      <a:r>
                        <a:rPr lang="en-US" sz="1700" b="1" dirty="0" smtClean="0">
                          <a:solidFill>
                            <a:srgbClr val="0033CC"/>
                          </a:solidFill>
                          <a:effectLst/>
                          <a:latin typeface="Times New Roman" pitchFamily="18" charset="0"/>
                          <a:cs typeface="Times New Roman" pitchFamily="18" charset="0"/>
                        </a:rPr>
                        <a:t>T</a:t>
                      </a:r>
                    </a:p>
                  </a:txBody>
                  <a:tcPr marT="42672" marB="42672">
                    <a:solidFill>
                      <a:schemeClr val="accent2">
                        <a:lumMod val="60000"/>
                        <a:lumOff val="40000"/>
                      </a:schemeClr>
                    </a:solidFill>
                  </a:tcPr>
                </a:tc>
                <a:tc>
                  <a:txBody>
                    <a:bodyPr/>
                    <a:lstStyle/>
                    <a:p>
                      <a:pPr algn="ctr" eaLnBrk="0" hangingPunct="0">
                        <a:lnSpc>
                          <a:spcPct val="90000"/>
                        </a:lnSpc>
                        <a:tabLst>
                          <a:tab pos="346075" algn="l"/>
                        </a:tabLst>
                      </a:pPr>
                      <a:r>
                        <a:rPr lang="en-US" sz="1700" b="1" dirty="0" smtClean="0">
                          <a:solidFill>
                            <a:schemeClr val="tx1"/>
                          </a:solidFill>
                          <a:effectLst/>
                          <a:latin typeface="Times New Roman" pitchFamily="18" charset="0"/>
                          <a:cs typeface="Times New Roman" pitchFamily="18" charset="0"/>
                        </a:rPr>
                        <a:t>	</a:t>
                      </a:r>
                      <a:r>
                        <a:rPr lang="en-US" sz="2800" b="1" i="0" dirty="0" smtClean="0">
                          <a:solidFill>
                            <a:schemeClr val="tx1"/>
                          </a:solidFill>
                          <a:effectLst/>
                          <a:latin typeface="Times New Roman" pitchFamily="18" charset="0"/>
                          <a:cs typeface="Times New Roman" pitchFamily="18" charset="0"/>
                        </a:rPr>
                        <a:t>I</a:t>
                      </a:r>
                      <a:endParaRPr lang="en-US" sz="3700" b="1" i="0" dirty="0" smtClean="0">
                        <a:solidFill>
                          <a:schemeClr val="tx1"/>
                        </a:solidFill>
                        <a:effectLst/>
                        <a:latin typeface="Times New Roman" pitchFamily="18" charset="0"/>
                        <a:cs typeface="Times New Roman" pitchFamily="18" charset="0"/>
                      </a:endParaRPr>
                    </a:p>
                  </a:txBody>
                  <a:tcPr marT="42672" marB="42672">
                    <a:solidFill>
                      <a:schemeClr val="accent6">
                        <a:lumMod val="20000"/>
                        <a:lumOff val="80000"/>
                      </a:schemeClr>
                    </a:solidFill>
                  </a:tcPr>
                </a:tc>
                <a:tc>
                  <a:txBody>
                    <a:bodyPr/>
                    <a:lstStyle/>
                    <a:p>
                      <a:pPr algn="ctr" eaLnBrk="0" fontAlgn="auto" hangingPunct="0">
                        <a:spcBef>
                          <a:spcPct val="50000"/>
                        </a:spcBef>
                        <a:spcAft>
                          <a:spcPts val="0"/>
                        </a:spcAft>
                        <a:defRPr/>
                      </a:pPr>
                      <a:r>
                        <a:rPr lang="en-US" sz="2200" b="1" i="0" dirty="0" smtClean="0">
                          <a:solidFill>
                            <a:schemeClr val="tx1"/>
                          </a:solidFill>
                          <a:effectLst/>
                          <a:latin typeface="Times New Roman" pitchFamily="18" charset="0"/>
                          <a:cs typeface="Times New Roman" pitchFamily="18" charset="0"/>
                        </a:rPr>
                        <a:t>II</a:t>
                      </a:r>
                    </a:p>
                  </a:txBody>
                  <a:tcPr marT="42672" marB="42672">
                    <a:solidFill>
                      <a:schemeClr val="accent4">
                        <a:lumMod val="40000"/>
                        <a:lumOff val="60000"/>
                      </a:schemeClr>
                    </a:solidFill>
                  </a:tcPr>
                </a:tc>
                <a:extLst>
                  <a:ext uri="{0D108BD9-81ED-4DB2-BD59-A6C34878D82A}">
                    <a16:rowId xmlns:a16="http://schemas.microsoft.com/office/drawing/2014/main" val="10001"/>
                  </a:ext>
                </a:extLst>
              </a:tr>
              <a:tr h="2459042">
                <a:tc>
                  <a:txBody>
                    <a:bodyPr/>
                    <a:lstStyle/>
                    <a:p>
                      <a:r>
                        <a:rPr lang="en-US" sz="1700" b="1" dirty="0" smtClean="0">
                          <a:solidFill>
                            <a:srgbClr val="0033CC"/>
                          </a:solidFill>
                          <a:effectLst/>
                          <a:latin typeface="Times New Roman" pitchFamily="18" charset="0"/>
                          <a:cs typeface="Times New Roman" pitchFamily="18" charset="0"/>
                        </a:rPr>
                        <a:t>Not</a:t>
                      </a:r>
                    </a:p>
                    <a:p>
                      <a:r>
                        <a:rPr lang="en-US" sz="1700" b="1" dirty="0" smtClean="0">
                          <a:solidFill>
                            <a:srgbClr val="0033CC"/>
                          </a:solidFill>
                          <a:effectLst/>
                          <a:latin typeface="Times New Roman" pitchFamily="18" charset="0"/>
                          <a:cs typeface="Times New Roman" pitchFamily="18" charset="0"/>
                        </a:rPr>
                        <a:t>I</a:t>
                      </a:r>
                    </a:p>
                    <a:p>
                      <a:r>
                        <a:rPr lang="en-US" sz="1700" b="1" dirty="0" smtClean="0">
                          <a:solidFill>
                            <a:srgbClr val="0033CC"/>
                          </a:solidFill>
                          <a:effectLst/>
                          <a:latin typeface="Times New Roman" pitchFamily="18" charset="0"/>
                          <a:cs typeface="Times New Roman" pitchFamily="18" charset="0"/>
                        </a:rPr>
                        <a:t>M</a:t>
                      </a:r>
                    </a:p>
                    <a:p>
                      <a:r>
                        <a:rPr lang="en-US" sz="1700" b="1" dirty="0" smtClean="0">
                          <a:solidFill>
                            <a:srgbClr val="0033CC"/>
                          </a:solidFill>
                          <a:effectLst/>
                          <a:latin typeface="Times New Roman" pitchFamily="18" charset="0"/>
                          <a:cs typeface="Times New Roman" pitchFamily="18" charset="0"/>
                        </a:rPr>
                        <a:t>P</a:t>
                      </a:r>
                    </a:p>
                    <a:p>
                      <a:r>
                        <a:rPr lang="en-US" sz="1700" b="1" dirty="0" smtClean="0">
                          <a:solidFill>
                            <a:srgbClr val="0033CC"/>
                          </a:solidFill>
                          <a:effectLst/>
                          <a:latin typeface="Times New Roman" pitchFamily="18" charset="0"/>
                          <a:cs typeface="Times New Roman" pitchFamily="18" charset="0"/>
                        </a:rPr>
                        <a:t>O</a:t>
                      </a:r>
                    </a:p>
                    <a:p>
                      <a:r>
                        <a:rPr lang="en-US" sz="1700" b="1" dirty="0" smtClean="0">
                          <a:solidFill>
                            <a:srgbClr val="0033CC"/>
                          </a:solidFill>
                          <a:effectLst/>
                          <a:latin typeface="Times New Roman" pitchFamily="18" charset="0"/>
                          <a:cs typeface="Times New Roman" pitchFamily="18" charset="0"/>
                        </a:rPr>
                        <a:t>R</a:t>
                      </a:r>
                    </a:p>
                    <a:p>
                      <a:r>
                        <a:rPr lang="en-US" sz="1700" b="1" dirty="0" smtClean="0">
                          <a:solidFill>
                            <a:srgbClr val="0033CC"/>
                          </a:solidFill>
                          <a:effectLst/>
                          <a:latin typeface="Times New Roman" pitchFamily="18" charset="0"/>
                          <a:cs typeface="Times New Roman" pitchFamily="18" charset="0"/>
                        </a:rPr>
                        <a:t>T</a:t>
                      </a:r>
                    </a:p>
                    <a:p>
                      <a:r>
                        <a:rPr lang="en-US" sz="1700" b="1" dirty="0" smtClean="0">
                          <a:solidFill>
                            <a:srgbClr val="0033CC"/>
                          </a:solidFill>
                          <a:effectLst/>
                          <a:latin typeface="Times New Roman" pitchFamily="18" charset="0"/>
                          <a:cs typeface="Times New Roman" pitchFamily="18" charset="0"/>
                        </a:rPr>
                        <a:t>A</a:t>
                      </a:r>
                    </a:p>
                    <a:p>
                      <a:r>
                        <a:rPr lang="en-US" sz="1700" b="1" dirty="0" smtClean="0">
                          <a:solidFill>
                            <a:srgbClr val="0033CC"/>
                          </a:solidFill>
                          <a:effectLst/>
                          <a:latin typeface="Times New Roman" pitchFamily="18" charset="0"/>
                          <a:cs typeface="Times New Roman" pitchFamily="18" charset="0"/>
                        </a:rPr>
                        <a:t>N</a:t>
                      </a:r>
                    </a:p>
                    <a:p>
                      <a:r>
                        <a:rPr lang="en-US" sz="1700" b="1" dirty="0" smtClean="0">
                          <a:solidFill>
                            <a:srgbClr val="0033CC"/>
                          </a:solidFill>
                          <a:effectLst/>
                          <a:latin typeface="Times New Roman" pitchFamily="18" charset="0"/>
                          <a:cs typeface="Times New Roman" pitchFamily="18" charset="0"/>
                        </a:rPr>
                        <a:t>T</a:t>
                      </a:r>
                      <a:endParaRPr lang="en-US" sz="1700" b="1" dirty="0">
                        <a:solidFill>
                          <a:srgbClr val="0033CC"/>
                        </a:solidFill>
                        <a:effectLst/>
                        <a:latin typeface="Times New Roman" pitchFamily="18" charset="0"/>
                        <a:cs typeface="Times New Roman" pitchFamily="18" charset="0"/>
                      </a:endParaRPr>
                    </a:p>
                  </a:txBody>
                  <a:tcPr marT="42672" marB="42672">
                    <a:solidFill>
                      <a:schemeClr val="accent2">
                        <a:lumMod val="60000"/>
                        <a:lumOff val="40000"/>
                      </a:schemeClr>
                    </a:solidFill>
                  </a:tcPr>
                </a:tc>
                <a:tc>
                  <a:txBody>
                    <a:bodyPr/>
                    <a:lstStyle/>
                    <a:p>
                      <a:pPr marL="0" marR="0" indent="0" algn="ctr" defTabSz="914400" rtl="0" eaLnBrk="0" fontAlgn="auto" latinLnBrk="0" hangingPunct="0">
                        <a:lnSpc>
                          <a:spcPct val="90000"/>
                        </a:lnSpc>
                        <a:spcBef>
                          <a:spcPts val="0"/>
                        </a:spcBef>
                        <a:spcAft>
                          <a:spcPts val="0"/>
                        </a:spcAft>
                        <a:buClrTx/>
                        <a:buSzTx/>
                        <a:buFontTx/>
                        <a:buNone/>
                        <a:tabLst>
                          <a:tab pos="346075" algn="l"/>
                        </a:tabLst>
                        <a:defRPr/>
                      </a:pPr>
                      <a:r>
                        <a:rPr lang="en-US" sz="2600" b="1" i="0" dirty="0" smtClean="0">
                          <a:solidFill>
                            <a:schemeClr val="tx1"/>
                          </a:solidFill>
                          <a:effectLst/>
                          <a:latin typeface="Times New Roman" pitchFamily="18" charset="0"/>
                          <a:cs typeface="Times New Roman" pitchFamily="18" charset="0"/>
                        </a:rPr>
                        <a:t>III</a:t>
                      </a:r>
                    </a:p>
                  </a:txBody>
                  <a:tcPr marT="42672" marB="426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dirty="0" smtClean="0">
                          <a:solidFill>
                            <a:schemeClr val="tx1"/>
                          </a:solidFill>
                          <a:effectLst/>
                          <a:latin typeface="Times New Roman" pitchFamily="18" charset="0"/>
                          <a:cs typeface="Times New Roman" pitchFamily="18" charset="0"/>
                        </a:rPr>
                        <a:t>IV</a:t>
                      </a:r>
                    </a:p>
                    <a:p>
                      <a:pPr marL="0" indent="0" fontAlgn="auto">
                        <a:lnSpc>
                          <a:spcPct val="90000"/>
                        </a:lnSpc>
                        <a:spcBef>
                          <a:spcPts val="0"/>
                        </a:spcBef>
                        <a:spcAft>
                          <a:spcPts val="0"/>
                        </a:spcAft>
                        <a:buFont typeface="Wingdings" pitchFamily="2" charset="2"/>
                        <a:buNone/>
                        <a:defRPr/>
                      </a:pPr>
                      <a:endParaRPr lang="en-US" sz="2200" b="0" dirty="0">
                        <a:solidFill>
                          <a:schemeClr val="tx1"/>
                        </a:solidFill>
                        <a:effectLst/>
                        <a:latin typeface="Times New Roman" pitchFamily="18" charset="0"/>
                        <a:cs typeface="Times New Roman" pitchFamily="18" charset="0"/>
                      </a:endParaRPr>
                    </a:p>
                  </a:txBody>
                  <a:tcPr marT="42672" marB="42672">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77</a:t>
            </a:fld>
            <a:endParaRPr lang="fi-FI"/>
          </a:p>
        </p:txBody>
      </p:sp>
      <p:sp>
        <p:nvSpPr>
          <p:cNvPr id="3" name="Date Placeholder 2"/>
          <p:cNvSpPr>
            <a:spLocks noGrp="1"/>
          </p:cNvSpPr>
          <p:nvPr>
            <p:ph type="dt" sz="half" idx="10"/>
          </p:nvPr>
        </p:nvSpPr>
        <p:spPr/>
        <p:txBody>
          <a:bodyPr/>
          <a:lstStyle/>
          <a:p>
            <a:pPr>
              <a:defRPr/>
            </a:pPr>
            <a:fld id="{F6367751-3A9F-413D-A5BF-229052D53DD9}"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extLst>
      <p:ext uri="{BB962C8B-B14F-4D97-AF65-F5344CB8AC3E}">
        <p14:creationId xmlns:p14="http://schemas.microsoft.com/office/powerpoint/2010/main" val="63419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fontScale="90000"/>
          </a:bodyPr>
          <a:lstStyle/>
          <a:p>
            <a:r>
              <a:rPr lang="en-US" dirty="0"/>
              <a:t> </a:t>
            </a:r>
            <a:br>
              <a:rPr lang="en-US" dirty="0"/>
            </a:br>
            <a:endParaRPr lang="en-US"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2449286"/>
            <a:ext cx="8458200" cy="653143"/>
          </a:xfrm>
        </p:spPr>
        <p:txBody>
          <a:bodyPr>
            <a:normAutofit/>
          </a:bodyPr>
          <a:lstStyle/>
          <a:p>
            <a:pPr marL="0" lvl="0" indent="0" algn="ctr">
              <a:lnSpc>
                <a:spcPct val="115000"/>
              </a:lnSpc>
              <a:spcBef>
                <a:spcPts val="0"/>
              </a:spcBef>
              <a:buNone/>
            </a:pPr>
            <a:r>
              <a:rPr lang="en-US" sz="2800" b="1" dirty="0" smtClean="0">
                <a:solidFill>
                  <a:srgbClr val="0000CC"/>
                </a:solidFill>
                <a:latin typeface="Times New Roman" pitchFamily="18" charset="0"/>
                <a:cs typeface="Times New Roman" pitchFamily="18" charset="0"/>
              </a:rPr>
              <a:t> 4: </a:t>
            </a:r>
            <a:r>
              <a:rPr lang="en-US" sz="2800" b="1" dirty="0">
                <a:solidFill>
                  <a:srgbClr val="0000CC"/>
                </a:solidFill>
                <a:latin typeface="Times New Roman" pitchFamily="18" charset="0"/>
                <a:cs typeface="Times New Roman" pitchFamily="18" charset="0"/>
              </a:rPr>
              <a:t>Logistics and </a:t>
            </a:r>
            <a:r>
              <a:rPr lang="en-US" sz="2800" b="1" dirty="0" smtClean="0">
                <a:solidFill>
                  <a:srgbClr val="0000CC"/>
                </a:solidFill>
                <a:latin typeface="Times New Roman" pitchFamily="18" charset="0"/>
                <a:cs typeface="Times New Roman" pitchFamily="18" charset="0"/>
              </a:rPr>
              <a:t>Pharmaceutical </a:t>
            </a:r>
            <a:r>
              <a:rPr lang="en-US" sz="2800" b="1" dirty="0">
                <a:solidFill>
                  <a:srgbClr val="0000CC"/>
                </a:solidFill>
                <a:latin typeface="Times New Roman" pitchFamily="18" charset="0"/>
                <a:cs typeface="Times New Roman" pitchFamily="18" charset="0"/>
              </a:rPr>
              <a:t>Management </a:t>
            </a:r>
            <a:endParaRPr lang="en-US" sz="2800" dirty="0">
              <a:solidFill>
                <a:srgbClr val="0000CC"/>
              </a:solidFill>
              <a:latin typeface="Times New Roman" pitchFamily="18" charset="0"/>
              <a:ea typeface="Calibri"/>
              <a:cs typeface="Times New Roman" pitchFamily="18" charset="0"/>
            </a:endParaRPr>
          </a:p>
        </p:txBody>
      </p:sp>
      <p:sp>
        <p:nvSpPr>
          <p:cNvPr id="4" name="Date Placeholder 3"/>
          <p:cNvSpPr>
            <a:spLocks noGrp="1"/>
          </p:cNvSpPr>
          <p:nvPr>
            <p:ph type="dt" sz="half" idx="10"/>
          </p:nvPr>
        </p:nvSpPr>
        <p:spPr/>
        <p:txBody>
          <a:bodyPr/>
          <a:lstStyle/>
          <a:p>
            <a:pPr>
              <a:defRPr/>
            </a:pPr>
            <a:fld id="{789D3174-E84F-4E8A-8198-7B7E20BE4276}" type="datetime1">
              <a:rPr lang="en-US" smtClean="0"/>
              <a:t>5/12/2020</a:t>
            </a:fld>
            <a:endParaRPr lang="en-US" dirty="0"/>
          </a:p>
        </p:txBody>
      </p:sp>
      <p:sp>
        <p:nvSpPr>
          <p:cNvPr id="5" name="Footer Placeholder 4"/>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pPr>
              <a:defRPr/>
            </a:pPr>
            <a:fld id="{4912C910-B6CA-42D6-947A-C54E6B967BB7}" type="slidenum">
              <a:rPr lang="fi-FI" smtClean="0"/>
              <a:pPr>
                <a:defRPr/>
              </a:pPr>
              <a:t>78</a:t>
            </a:fld>
            <a:endParaRPr lang="fi-FI"/>
          </a:p>
        </p:txBody>
      </p:sp>
    </p:spTree>
    <p:extLst>
      <p:ext uri="{BB962C8B-B14F-4D97-AF65-F5344CB8AC3E}">
        <p14:creationId xmlns:p14="http://schemas.microsoft.com/office/powerpoint/2010/main" val="1515331623"/>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9"/>
            <a:ext cx="8229600" cy="639762"/>
          </a:xfrm>
        </p:spPr>
        <p:txBody>
          <a:bodyPr>
            <a:normAutofit fontScale="90000"/>
          </a:bodyPr>
          <a:lstStyle/>
          <a:p>
            <a:r>
              <a:rPr lang="en-US" sz="4000" b="1" smtClean="0">
                <a:solidFill>
                  <a:srgbClr val="0000CC"/>
                </a:solidFill>
                <a:latin typeface="Times New Roman" pitchFamily="-12" charset="0"/>
                <a:cs typeface="Times New Roman" pitchFamily="-12" charset="0"/>
              </a:rPr>
              <a:t>Pharmaceutical Logistics Mgt. </a:t>
            </a:r>
            <a:endParaRPr lang="en-US" sz="4000" smtClean="0"/>
          </a:p>
        </p:txBody>
      </p:sp>
      <p:sp>
        <p:nvSpPr>
          <p:cNvPr id="23555" name="Content Placeholder 2"/>
          <p:cNvSpPr>
            <a:spLocks noGrp="1"/>
          </p:cNvSpPr>
          <p:nvPr>
            <p:ph idx="1"/>
          </p:nvPr>
        </p:nvSpPr>
        <p:spPr>
          <a:xfrm>
            <a:off x="457200" y="1066801"/>
            <a:ext cx="8229600" cy="5059363"/>
          </a:xfrm>
        </p:spPr>
        <p:txBody>
          <a:bodyPr/>
          <a:lstStyle/>
          <a:p>
            <a:pPr marL="0" indent="0" algn="just">
              <a:lnSpc>
                <a:spcPct val="115000"/>
              </a:lnSpc>
              <a:spcBef>
                <a:spcPct val="0"/>
              </a:spcBef>
              <a:buFontTx/>
              <a:buNone/>
            </a:pPr>
            <a:r>
              <a:rPr lang="en-US" smtClean="0">
                <a:latin typeface="Times New Roman" pitchFamily="-12" charset="0"/>
                <a:ea typeface="Calibri" pitchFamily="34" charset="0"/>
                <a:cs typeface="Times New Roman" pitchFamily="-12" charset="0"/>
              </a:rPr>
              <a:t>It  is a system of:</a:t>
            </a:r>
          </a:p>
          <a:p>
            <a:pPr lvl="1" algn="just">
              <a:lnSpc>
                <a:spcPct val="115000"/>
              </a:lnSpc>
              <a:spcBef>
                <a:spcPct val="0"/>
              </a:spcBef>
              <a:buFont typeface="Wingdings" pitchFamily="2" charset="2"/>
              <a:buChar char="§"/>
            </a:pPr>
            <a:r>
              <a:rPr lang="en-US" sz="3200" smtClean="0">
                <a:latin typeface="Times New Roman" pitchFamily="-12" charset="0"/>
                <a:ea typeface="Calibri" pitchFamily="34" charset="0"/>
                <a:cs typeface="Times New Roman" pitchFamily="-12" charset="0"/>
              </a:rPr>
              <a:t>Selecting </a:t>
            </a:r>
          </a:p>
          <a:p>
            <a:pPr lvl="1" algn="just">
              <a:lnSpc>
                <a:spcPct val="115000"/>
              </a:lnSpc>
              <a:spcBef>
                <a:spcPct val="0"/>
              </a:spcBef>
              <a:buFont typeface="Wingdings" pitchFamily="2" charset="2"/>
              <a:buChar char="§"/>
            </a:pPr>
            <a:r>
              <a:rPr lang="en-US" sz="3200" smtClean="0">
                <a:latin typeface="Times New Roman" pitchFamily="-12" charset="0"/>
                <a:ea typeface="Calibri" pitchFamily="34" charset="0"/>
                <a:cs typeface="Times New Roman" pitchFamily="-12" charset="0"/>
              </a:rPr>
              <a:t>Quantifying </a:t>
            </a:r>
          </a:p>
          <a:p>
            <a:pPr lvl="1" algn="just">
              <a:lnSpc>
                <a:spcPct val="115000"/>
              </a:lnSpc>
              <a:spcBef>
                <a:spcPct val="0"/>
              </a:spcBef>
              <a:buFont typeface="Wingdings" pitchFamily="2" charset="2"/>
              <a:buChar char="§"/>
            </a:pPr>
            <a:r>
              <a:rPr lang="en-US" sz="3200" smtClean="0">
                <a:latin typeface="Times New Roman" pitchFamily="-12" charset="0"/>
                <a:ea typeface="Calibri" pitchFamily="34" charset="0"/>
                <a:cs typeface="Times New Roman" pitchFamily="-12" charset="0"/>
              </a:rPr>
              <a:t>Supply-planning </a:t>
            </a:r>
          </a:p>
          <a:p>
            <a:pPr lvl="1" algn="just">
              <a:lnSpc>
                <a:spcPct val="115000"/>
              </a:lnSpc>
              <a:spcBef>
                <a:spcPct val="0"/>
              </a:spcBef>
              <a:buFont typeface="Wingdings" pitchFamily="2" charset="2"/>
              <a:buChar char="§"/>
            </a:pPr>
            <a:r>
              <a:rPr lang="en-US" sz="3200" smtClean="0">
                <a:latin typeface="Times New Roman" pitchFamily="-12" charset="0"/>
                <a:ea typeface="Calibri" pitchFamily="34" charset="0"/>
                <a:cs typeface="Times New Roman" pitchFamily="-12" charset="0"/>
              </a:rPr>
              <a:t>Ordering/procuring </a:t>
            </a:r>
          </a:p>
          <a:p>
            <a:pPr lvl="1" algn="just">
              <a:lnSpc>
                <a:spcPct val="115000"/>
              </a:lnSpc>
              <a:spcBef>
                <a:spcPct val="0"/>
              </a:spcBef>
              <a:buFont typeface="Wingdings" pitchFamily="2" charset="2"/>
              <a:buChar char="§"/>
            </a:pPr>
            <a:r>
              <a:rPr lang="en-US" sz="3200" smtClean="0">
                <a:latin typeface="Times New Roman" pitchFamily="-12" charset="0"/>
                <a:ea typeface="Calibri" pitchFamily="34" charset="0"/>
                <a:cs typeface="Times New Roman" pitchFamily="-12" charset="0"/>
              </a:rPr>
              <a:t>Distributing products from one level to another </a:t>
            </a:r>
          </a:p>
        </p:txBody>
      </p:sp>
      <p:sp>
        <p:nvSpPr>
          <p:cNvPr id="2" name="Date Placeholder 1"/>
          <p:cNvSpPr>
            <a:spLocks noGrp="1"/>
          </p:cNvSpPr>
          <p:nvPr>
            <p:ph type="dt" sz="half" idx="10"/>
          </p:nvPr>
        </p:nvSpPr>
        <p:spPr/>
        <p:txBody>
          <a:bodyPr/>
          <a:lstStyle/>
          <a:p>
            <a:pPr>
              <a:defRPr/>
            </a:pPr>
            <a:fld id="{EAD302EA-A8EF-4DD6-BD9D-AD3B9FB08968}"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79</a:t>
            </a:fld>
            <a:endParaRPr lang="fi-FI"/>
          </a:p>
        </p:txBody>
      </p:sp>
    </p:spTree>
    <p:extLst>
      <p:ext uri="{BB962C8B-B14F-4D97-AF65-F5344CB8AC3E}">
        <p14:creationId xmlns:p14="http://schemas.microsoft.com/office/powerpoint/2010/main" val="16703499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r>
              <a:rPr lang="en-US" dirty="0" smtClean="0"/>
              <a:t>1. </a:t>
            </a:r>
            <a:r>
              <a:rPr lang="en-US" sz="4000" dirty="0" smtClean="0">
                <a:latin typeface="Arial" pitchFamily="34" charset="0"/>
                <a:cs typeface="Arial" pitchFamily="34" charset="0"/>
              </a:rPr>
              <a:t>Human Resource Planning</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152400" y="1066800"/>
            <a:ext cx="8781288" cy="5638800"/>
          </a:xfrm>
        </p:spPr>
        <p:txBody>
          <a:bodyPr>
            <a:normAutofit lnSpcReduction="10000"/>
          </a:bodyPr>
          <a:lstStyle/>
          <a:p>
            <a:pPr marL="609600" indent="-609600">
              <a:lnSpc>
                <a:spcPct val="150000"/>
              </a:lnSpc>
              <a:spcBef>
                <a:spcPts val="2400"/>
              </a:spcBef>
            </a:pPr>
            <a:r>
              <a:rPr lang="en-US" sz="2800" dirty="0" smtClean="0">
                <a:latin typeface="Times" panose="02020603050405020304" pitchFamily="18" charset="0"/>
                <a:cs typeface="Times" panose="02020603050405020304" pitchFamily="18" charset="0"/>
              </a:rPr>
              <a:t>Planning for </a:t>
            </a:r>
            <a:r>
              <a:rPr lang="en-US" sz="2800" dirty="0" smtClean="0">
                <a:solidFill>
                  <a:srgbClr val="FF0000"/>
                </a:solidFill>
                <a:latin typeface="Times" panose="02020603050405020304" pitchFamily="18" charset="0"/>
                <a:cs typeface="Times" panose="02020603050405020304" pitchFamily="18" charset="0"/>
              </a:rPr>
              <a:t>the future personnel needs </a:t>
            </a:r>
            <a:r>
              <a:rPr lang="en-US" sz="2800" dirty="0" smtClean="0">
                <a:latin typeface="Times" panose="02020603050405020304" pitchFamily="18" charset="0"/>
                <a:cs typeface="Times" panose="02020603050405020304" pitchFamily="18" charset="0"/>
              </a:rPr>
              <a:t>of an organization taking into account analysis of both internal and external factors</a:t>
            </a:r>
            <a:r>
              <a:rPr lang="en-US" sz="2800" b="1" dirty="0" smtClean="0">
                <a:latin typeface="Times" panose="02020603050405020304" pitchFamily="18" charset="0"/>
                <a:cs typeface="Times" panose="02020603050405020304" pitchFamily="18" charset="0"/>
              </a:rPr>
              <a:t>.  </a:t>
            </a:r>
          </a:p>
          <a:p>
            <a:pPr marL="609600" indent="-609600">
              <a:lnSpc>
                <a:spcPct val="150000"/>
              </a:lnSpc>
              <a:spcBef>
                <a:spcPts val="2400"/>
              </a:spcBef>
            </a:pPr>
            <a:r>
              <a:rPr lang="en-US" sz="2800" dirty="0" smtClean="0">
                <a:latin typeface="Times" panose="02020603050405020304" pitchFamily="18" charset="0"/>
                <a:cs typeface="Times" panose="02020603050405020304" pitchFamily="18" charset="0"/>
              </a:rPr>
              <a:t>Human Resource Planning includes the estimation of </a:t>
            </a:r>
            <a:r>
              <a:rPr lang="en-US" sz="2800" dirty="0" smtClean="0">
                <a:solidFill>
                  <a:srgbClr val="FF0000"/>
                </a:solidFill>
                <a:latin typeface="Times" panose="02020603050405020304" pitchFamily="18" charset="0"/>
                <a:cs typeface="Times" panose="02020603050405020304" pitchFamily="18" charset="0"/>
              </a:rPr>
              <a:t>numbers and categories </a:t>
            </a:r>
            <a:r>
              <a:rPr lang="en-US" sz="2800" dirty="0" smtClean="0">
                <a:latin typeface="Times" panose="02020603050405020304" pitchFamily="18" charset="0"/>
                <a:cs typeface="Times" panose="02020603050405020304" pitchFamily="18" charset="0"/>
              </a:rPr>
              <a:t>of personnel required both in the </a:t>
            </a:r>
            <a:r>
              <a:rPr lang="en-US" sz="2800" dirty="0" smtClean="0">
                <a:solidFill>
                  <a:srgbClr val="FF0000"/>
                </a:solidFill>
                <a:latin typeface="Times" panose="02020603050405020304" pitchFamily="18" charset="0"/>
                <a:cs typeface="Times" panose="02020603050405020304" pitchFamily="18" charset="0"/>
              </a:rPr>
              <a:t>immediate and long-term </a:t>
            </a:r>
            <a:r>
              <a:rPr lang="en-US" sz="2800" dirty="0" smtClean="0">
                <a:latin typeface="Times" panose="02020603050405020304" pitchFamily="18" charset="0"/>
                <a:cs typeface="Times" panose="02020603050405020304" pitchFamily="18" charset="0"/>
              </a:rPr>
              <a:t>and the allocation of resources to train and pay these staff. </a:t>
            </a:r>
            <a:r>
              <a:rPr lang="en-US" sz="2800" b="1" dirty="0" smtClean="0">
                <a:latin typeface="Times" panose="02020603050405020304" pitchFamily="18" charset="0"/>
                <a:cs typeface="Times" panose="02020603050405020304" pitchFamily="18" charset="0"/>
              </a:rPr>
              <a:t> </a:t>
            </a:r>
          </a:p>
          <a:p>
            <a:pPr marL="609600" indent="-609600">
              <a:lnSpc>
                <a:spcPct val="150000"/>
              </a:lnSpc>
              <a:spcBef>
                <a:spcPts val="2400"/>
              </a:spcBef>
              <a:buNone/>
            </a:pPr>
            <a:r>
              <a:rPr lang="en-US" sz="2800" b="1" dirty="0" smtClean="0">
                <a:latin typeface="Times" panose="02020603050405020304" pitchFamily="18" charset="0"/>
                <a:cs typeface="Times" panose="02020603050405020304" pitchFamily="18" charset="0"/>
              </a:rPr>
              <a:t>   </a:t>
            </a:r>
            <a:endParaRPr lang="en-US" sz="2800" dirty="0" smtClean="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8</a:t>
            </a:fld>
            <a:endParaRPr lang="fi-FI"/>
          </a:p>
        </p:txBody>
      </p:sp>
      <p:sp>
        <p:nvSpPr>
          <p:cNvPr id="4" name="Date Placeholder 3"/>
          <p:cNvSpPr>
            <a:spLocks noGrp="1"/>
          </p:cNvSpPr>
          <p:nvPr>
            <p:ph type="dt" sz="half" idx="10"/>
          </p:nvPr>
        </p:nvSpPr>
        <p:spPr/>
        <p:txBody>
          <a:bodyPr/>
          <a:lstStyle/>
          <a:p>
            <a:pPr>
              <a:defRPr/>
            </a:pPr>
            <a:fld id="{49DDD0E1-87AC-469C-9396-2FAD32FF8BFE}"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1223963"/>
            <a:ext cx="8458200" cy="5389562"/>
          </a:xfrm>
        </p:spPr>
        <p:txBody>
          <a:bodyPr/>
          <a:lstStyle/>
          <a:p>
            <a:pPr algn="just">
              <a:spcBef>
                <a:spcPct val="0"/>
              </a:spcBef>
              <a:buFont typeface="Wingdings" pitchFamily="2" charset="2"/>
              <a:buChar char="§"/>
            </a:pPr>
            <a:r>
              <a:rPr lang="en-US" sz="2800" b="1" smtClean="0">
                <a:solidFill>
                  <a:srgbClr val="000000"/>
                </a:solidFill>
                <a:latin typeface="Times New Roman" pitchFamily="-12" charset="0"/>
                <a:ea typeface="Calibri" pitchFamily="34" charset="0"/>
                <a:cs typeface="Times New Roman" pitchFamily="-12" charset="0"/>
              </a:rPr>
              <a:t>Allocation or “Push” System</a:t>
            </a:r>
            <a:r>
              <a:rPr lang="en-US" sz="2800" smtClean="0">
                <a:solidFill>
                  <a:srgbClr val="000000"/>
                </a:solidFill>
                <a:latin typeface="Times New Roman" pitchFamily="-12" charset="0"/>
                <a:ea typeface="Calibri" pitchFamily="34" charset="0"/>
                <a:cs typeface="Times New Roman" pitchFamily="-12" charset="0"/>
              </a:rPr>
              <a:t>: the higher-level decides what, when and how much of each pharmaceuticals move down through the system</a:t>
            </a:r>
          </a:p>
          <a:p>
            <a:pPr algn="just">
              <a:lnSpc>
                <a:spcPct val="115000"/>
              </a:lnSpc>
              <a:spcBef>
                <a:spcPct val="0"/>
              </a:spcBef>
              <a:buFontTx/>
              <a:buNone/>
            </a:pPr>
            <a:endParaRPr lang="en-US" sz="2800" b="1" smtClean="0">
              <a:solidFill>
                <a:srgbClr val="000000"/>
              </a:solidFill>
              <a:latin typeface="Times New Roman" pitchFamily="-12" charset="0"/>
              <a:ea typeface="Calibri" pitchFamily="34" charset="0"/>
              <a:cs typeface="Times New Roman" pitchFamily="-12" charset="0"/>
            </a:endParaRPr>
          </a:p>
          <a:p>
            <a:pPr algn="just">
              <a:lnSpc>
                <a:spcPct val="115000"/>
              </a:lnSpc>
              <a:spcBef>
                <a:spcPct val="0"/>
              </a:spcBef>
              <a:buFont typeface="Wingdings" pitchFamily="2" charset="2"/>
              <a:buChar char="§"/>
            </a:pPr>
            <a:r>
              <a:rPr lang="en-US" sz="2800" b="1" smtClean="0">
                <a:solidFill>
                  <a:srgbClr val="000000"/>
                </a:solidFill>
                <a:latin typeface="Times New Roman" pitchFamily="-12" charset="0"/>
                <a:ea typeface="Calibri" pitchFamily="34" charset="0"/>
                <a:cs typeface="Times New Roman" pitchFamily="-12" charset="0"/>
              </a:rPr>
              <a:t>Requisition or “Pull” system</a:t>
            </a:r>
            <a:r>
              <a:rPr lang="en-US" sz="2800" smtClean="0">
                <a:solidFill>
                  <a:srgbClr val="000000"/>
                </a:solidFill>
                <a:latin typeface="Times New Roman" pitchFamily="-12" charset="0"/>
                <a:ea typeface="Calibri" pitchFamily="34" charset="0"/>
                <a:cs typeface="Times New Roman" pitchFamily="-12" charset="0"/>
              </a:rPr>
              <a:t>: the lower level orders what, when and how much of each pharmaceuticals, thus pulling or receiving through the system</a:t>
            </a:r>
          </a:p>
        </p:txBody>
      </p:sp>
      <p:sp>
        <p:nvSpPr>
          <p:cNvPr id="24579" name="Rectangle 4"/>
          <p:cNvSpPr>
            <a:spLocks noChangeArrowheads="1"/>
          </p:cNvSpPr>
          <p:nvPr/>
        </p:nvSpPr>
        <p:spPr bwMode="auto">
          <a:xfrm>
            <a:off x="304800" y="327026"/>
            <a:ext cx="8458200" cy="584775"/>
          </a:xfrm>
          <a:prstGeom prst="rect">
            <a:avLst/>
          </a:prstGeom>
          <a:noFill/>
          <a:ln w="9525">
            <a:noFill/>
            <a:miter lim="800000"/>
            <a:headEnd/>
            <a:tailEnd/>
          </a:ln>
        </p:spPr>
        <p:txBody>
          <a:bodyPr>
            <a:spAutoFit/>
          </a:bodyPr>
          <a:lstStyle/>
          <a:p>
            <a:pPr algn="ctr"/>
            <a:r>
              <a:rPr lang="en-US" sz="3200" b="1">
                <a:solidFill>
                  <a:srgbClr val="0000CC"/>
                </a:solidFill>
                <a:latin typeface="Times New Roman" pitchFamily="-12" charset="0"/>
                <a:ea typeface="Calibri" pitchFamily="34" charset="0"/>
                <a:cs typeface="Times New Roman" pitchFamily="-12" charset="0"/>
              </a:rPr>
              <a:t>Types of Logistics Systems </a:t>
            </a:r>
            <a:endParaRPr lang="en-US" sz="3200">
              <a:solidFill>
                <a:srgbClr val="000000"/>
              </a:solidFill>
              <a:latin typeface="Times New Roman" pitchFamily="-12" charset="0"/>
              <a:ea typeface="Calibri" pitchFamily="34" charset="0"/>
              <a:cs typeface="Times New Roman" pitchFamily="-12" charset="0"/>
            </a:endParaRPr>
          </a:p>
        </p:txBody>
      </p:sp>
      <p:sp>
        <p:nvSpPr>
          <p:cNvPr id="2" name="Date Placeholder 1"/>
          <p:cNvSpPr>
            <a:spLocks noGrp="1"/>
          </p:cNvSpPr>
          <p:nvPr>
            <p:ph type="dt" sz="half" idx="10"/>
          </p:nvPr>
        </p:nvSpPr>
        <p:spPr/>
        <p:txBody>
          <a:bodyPr/>
          <a:lstStyle/>
          <a:p>
            <a:pPr>
              <a:defRPr/>
            </a:pPr>
            <a:fld id="{F4026F88-8890-4F1F-BE66-118A07D53F1B}"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80</a:t>
            </a:fld>
            <a:endParaRPr lang="fi-FI"/>
          </a:p>
        </p:txBody>
      </p:sp>
    </p:spTree>
    <p:extLst>
      <p:ext uri="{BB962C8B-B14F-4D97-AF65-F5344CB8AC3E}">
        <p14:creationId xmlns:p14="http://schemas.microsoft.com/office/powerpoint/2010/main" val="2056692932"/>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1223963"/>
            <a:ext cx="8458200" cy="5389562"/>
          </a:xfrm>
        </p:spPr>
        <p:txBody>
          <a:bodyPr/>
          <a:lstStyle/>
          <a:p>
            <a:pPr algn="just">
              <a:buFont typeface="Wingdings" pitchFamily="2" charset="2"/>
              <a:buChar char="§"/>
            </a:pPr>
            <a:r>
              <a:rPr lang="en-US" sz="2800" smtClean="0">
                <a:latin typeface="Times New Roman" pitchFamily="-12" charset="0"/>
                <a:cs typeface="Times New Roman" pitchFamily="-12" charset="0"/>
              </a:rPr>
              <a:t>In the integrated pharmaceutical logistics system, pharmaceuticals are handled and managed in an integrated manner. </a:t>
            </a:r>
          </a:p>
          <a:p>
            <a:pPr algn="just">
              <a:buFont typeface="Wingdings" pitchFamily="2" charset="2"/>
              <a:buChar char="§"/>
            </a:pPr>
            <a:endParaRPr lang="en-US" sz="2800" smtClean="0">
              <a:latin typeface="Times New Roman" pitchFamily="-12" charset="0"/>
              <a:cs typeface="Times New Roman" pitchFamily="-12" charset="0"/>
            </a:endParaRPr>
          </a:p>
          <a:p>
            <a:pPr algn="just">
              <a:buFont typeface="Wingdings" pitchFamily="2" charset="2"/>
              <a:buChar char="§"/>
            </a:pPr>
            <a:r>
              <a:rPr lang="en-US" sz="2800" smtClean="0">
                <a:latin typeface="Times New Roman" pitchFamily="-12" charset="0"/>
                <a:cs typeface="Times New Roman" pitchFamily="-12" charset="0"/>
              </a:rPr>
              <a:t>There are three pipeline levels namely; </a:t>
            </a:r>
          </a:p>
          <a:p>
            <a:pPr lvl="1" algn="just">
              <a:buFont typeface="Wingdings" pitchFamily="2" charset="2"/>
              <a:buChar char="§"/>
            </a:pPr>
            <a:r>
              <a:rPr lang="en-US" smtClean="0">
                <a:latin typeface="Times New Roman" pitchFamily="-12" charset="0"/>
                <a:cs typeface="Times New Roman" pitchFamily="-12" charset="0"/>
              </a:rPr>
              <a:t>Central PFSA, </a:t>
            </a:r>
          </a:p>
          <a:p>
            <a:pPr lvl="1" algn="just">
              <a:buFont typeface="Wingdings" pitchFamily="2" charset="2"/>
              <a:buChar char="§"/>
            </a:pPr>
            <a:r>
              <a:rPr lang="en-US" smtClean="0">
                <a:latin typeface="Times New Roman" pitchFamily="-12" charset="0"/>
                <a:cs typeface="Times New Roman" pitchFamily="-12" charset="0"/>
              </a:rPr>
              <a:t>PFSA Hubs/branches and </a:t>
            </a:r>
          </a:p>
          <a:p>
            <a:pPr lvl="1" algn="just">
              <a:buFont typeface="Wingdings" pitchFamily="2" charset="2"/>
              <a:buChar char="§"/>
            </a:pPr>
            <a:r>
              <a:rPr lang="en-US" smtClean="0">
                <a:latin typeface="Times New Roman" pitchFamily="-12" charset="0"/>
                <a:cs typeface="Times New Roman" pitchFamily="-12" charset="0"/>
              </a:rPr>
              <a:t>Health Facilities (health centers and hospitals).</a:t>
            </a:r>
            <a:endParaRPr lang="en-US" sz="2200" smtClean="0">
              <a:solidFill>
                <a:srgbClr val="000000"/>
              </a:solidFill>
              <a:latin typeface="Times New Roman" pitchFamily="-12" charset="0"/>
              <a:ea typeface="Calibri" pitchFamily="34" charset="0"/>
              <a:cs typeface="Times New Roman" pitchFamily="-12" charset="0"/>
            </a:endParaRPr>
          </a:p>
        </p:txBody>
      </p:sp>
      <p:sp>
        <p:nvSpPr>
          <p:cNvPr id="25603" name="Rectangle 4"/>
          <p:cNvSpPr>
            <a:spLocks noChangeArrowheads="1"/>
          </p:cNvSpPr>
          <p:nvPr/>
        </p:nvSpPr>
        <p:spPr bwMode="auto">
          <a:xfrm>
            <a:off x="304800" y="327025"/>
            <a:ext cx="8458200" cy="523220"/>
          </a:xfrm>
          <a:prstGeom prst="rect">
            <a:avLst/>
          </a:prstGeom>
          <a:noFill/>
          <a:ln w="9525">
            <a:noFill/>
            <a:miter lim="800000"/>
            <a:headEnd/>
            <a:tailEnd/>
          </a:ln>
        </p:spPr>
        <p:txBody>
          <a:bodyPr>
            <a:spAutoFit/>
          </a:bodyPr>
          <a:lstStyle/>
          <a:p>
            <a:pPr algn="ctr"/>
            <a:r>
              <a:rPr lang="en-US" sz="2800" b="1">
                <a:latin typeface="Times New Roman" pitchFamily="-12" charset="0"/>
                <a:cs typeface="Times New Roman" pitchFamily="-12" charset="0"/>
              </a:rPr>
              <a:t>Integrated Pharmaceutical Logistics System (IPLS) </a:t>
            </a:r>
          </a:p>
        </p:txBody>
      </p:sp>
      <p:sp>
        <p:nvSpPr>
          <p:cNvPr id="2" name="Date Placeholder 1"/>
          <p:cNvSpPr>
            <a:spLocks noGrp="1"/>
          </p:cNvSpPr>
          <p:nvPr>
            <p:ph type="dt" sz="half" idx="10"/>
          </p:nvPr>
        </p:nvSpPr>
        <p:spPr/>
        <p:txBody>
          <a:bodyPr/>
          <a:lstStyle/>
          <a:p>
            <a:pPr>
              <a:defRPr/>
            </a:pPr>
            <a:fld id="{13E5556F-1743-4EA1-A606-101D74A4C4C5}"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81</a:t>
            </a:fld>
            <a:endParaRPr lang="fi-FI"/>
          </a:p>
        </p:txBody>
      </p:sp>
    </p:spTree>
    <p:extLst>
      <p:ext uri="{BB962C8B-B14F-4D97-AF65-F5344CB8AC3E}">
        <p14:creationId xmlns:p14="http://schemas.microsoft.com/office/powerpoint/2010/main" val="2021636841"/>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223963"/>
            <a:ext cx="8458200" cy="5389562"/>
          </a:xfrm>
        </p:spPr>
        <p:txBody>
          <a:bodyPr>
            <a:normAutofit/>
          </a:bodyPr>
          <a:lstStyle/>
          <a:p>
            <a:pPr algn="just">
              <a:buFont typeface="Wingdings" pitchFamily="2" charset="2"/>
              <a:buChar char="§"/>
            </a:pPr>
            <a:r>
              <a:rPr lang="en-US" sz="2400" dirty="0" smtClean="0">
                <a:latin typeface="Times New Roman" pitchFamily="-12" charset="0"/>
                <a:cs typeface="Times New Roman" pitchFamily="-12" charset="0"/>
              </a:rPr>
              <a:t>This level is the central medical store where pharmaceutical products are procured, received and stored. </a:t>
            </a:r>
          </a:p>
          <a:p>
            <a:pPr algn="just">
              <a:buFont typeface="Wingdings" pitchFamily="2" charset="2"/>
              <a:buChar char="§"/>
            </a:pPr>
            <a:endParaRPr lang="en-US" sz="2400" dirty="0" smtClean="0">
              <a:latin typeface="Times New Roman" pitchFamily="-12" charset="0"/>
              <a:cs typeface="Times New Roman" pitchFamily="-12" charset="0"/>
            </a:endParaRPr>
          </a:p>
          <a:p>
            <a:pPr algn="just">
              <a:buFont typeface="Wingdings" pitchFamily="2" charset="2"/>
              <a:buChar char="§"/>
            </a:pPr>
            <a:r>
              <a:rPr lang="en-US" sz="2400" dirty="0" smtClean="0">
                <a:latin typeface="Times New Roman" pitchFamily="-12" charset="0"/>
                <a:cs typeface="Times New Roman" pitchFamily="-12" charset="0"/>
              </a:rPr>
              <a:t>Major activities done at this level are: </a:t>
            </a:r>
          </a:p>
          <a:p>
            <a:pPr algn="just">
              <a:buFont typeface="Wingdings" pitchFamily="2" charset="2"/>
              <a:buChar char="§"/>
            </a:pPr>
            <a:endParaRPr lang="en-US" sz="2000" dirty="0" smtClean="0">
              <a:latin typeface="Times New Roman" pitchFamily="-12" charset="0"/>
              <a:cs typeface="Times New Roman" pitchFamily="-12" charset="0"/>
            </a:endParaRPr>
          </a:p>
          <a:p>
            <a:pPr marL="800100" lvl="1" indent="-342900" algn="just">
              <a:buFont typeface="Arial" charset="0"/>
              <a:buChar char="•"/>
            </a:pPr>
            <a:r>
              <a:rPr lang="en-US" sz="2400" dirty="0" smtClean="0">
                <a:latin typeface="Times New Roman" pitchFamily="-12" charset="0"/>
                <a:cs typeface="Times New Roman" pitchFamily="-12" charset="0"/>
              </a:rPr>
              <a:t>Perform forecasting and quantification and procure pharmaceutical products necessary for the country </a:t>
            </a:r>
          </a:p>
          <a:p>
            <a:pPr marL="800100" lvl="1" indent="-342900" algn="just">
              <a:buFont typeface="Arial" charset="0"/>
              <a:buChar char="•"/>
            </a:pPr>
            <a:endParaRPr lang="en-US" sz="2400" dirty="0" smtClean="0">
              <a:latin typeface="Times New Roman" pitchFamily="-12" charset="0"/>
              <a:cs typeface="Times New Roman" pitchFamily="-12" charset="0"/>
            </a:endParaRPr>
          </a:p>
          <a:p>
            <a:pPr marL="800100" lvl="1" indent="-342900" algn="just">
              <a:buFont typeface="Arial" charset="0"/>
              <a:buChar char="•"/>
            </a:pPr>
            <a:r>
              <a:rPr lang="en-US" sz="2400" dirty="0" smtClean="0">
                <a:latin typeface="Times New Roman" pitchFamily="-12" charset="0"/>
                <a:cs typeface="Times New Roman" pitchFamily="-12" charset="0"/>
              </a:rPr>
              <a:t>Perform supply planning, follow shipment status of procured supplies </a:t>
            </a:r>
          </a:p>
          <a:p>
            <a:pPr marL="800100" lvl="1" indent="-342900" algn="just">
              <a:buFont typeface="Arial" charset="0"/>
              <a:buChar char="•"/>
            </a:pPr>
            <a:endParaRPr lang="en-US" sz="2400" dirty="0" smtClean="0">
              <a:latin typeface="Times New Roman" pitchFamily="-12" charset="0"/>
              <a:cs typeface="Times New Roman" pitchFamily="-12" charset="0"/>
            </a:endParaRPr>
          </a:p>
          <a:p>
            <a:pPr marL="800100" lvl="1" indent="-342900" algn="just">
              <a:buFont typeface="Arial" charset="0"/>
              <a:buChar char="•"/>
            </a:pPr>
            <a:r>
              <a:rPr lang="en-US" sz="2400" dirty="0" smtClean="0">
                <a:latin typeface="Times New Roman" pitchFamily="-12" charset="0"/>
                <a:cs typeface="Times New Roman" pitchFamily="-12" charset="0"/>
              </a:rPr>
              <a:t>Receive, store, manage and distribute them to PFSA Hubs (branches) </a:t>
            </a:r>
          </a:p>
        </p:txBody>
      </p:sp>
      <p:sp>
        <p:nvSpPr>
          <p:cNvPr id="26627" name="Rectangle 4"/>
          <p:cNvSpPr>
            <a:spLocks noChangeArrowheads="1"/>
          </p:cNvSpPr>
          <p:nvPr/>
        </p:nvSpPr>
        <p:spPr bwMode="auto">
          <a:xfrm>
            <a:off x="304800" y="327026"/>
            <a:ext cx="8458200" cy="584775"/>
          </a:xfrm>
          <a:prstGeom prst="rect">
            <a:avLst/>
          </a:prstGeom>
          <a:noFill/>
          <a:ln w="9525">
            <a:noFill/>
            <a:miter lim="800000"/>
            <a:headEnd/>
            <a:tailEnd/>
          </a:ln>
        </p:spPr>
        <p:txBody>
          <a:bodyPr>
            <a:spAutoFit/>
          </a:bodyPr>
          <a:lstStyle/>
          <a:p>
            <a:pPr algn="ctr"/>
            <a:r>
              <a:rPr lang="en-US" sz="3200" b="1">
                <a:latin typeface="Times New Roman" pitchFamily="-12" charset="0"/>
                <a:cs typeface="Times New Roman" pitchFamily="-12" charset="0"/>
              </a:rPr>
              <a:t>I. Central Level (Central PFSA)</a:t>
            </a:r>
          </a:p>
        </p:txBody>
      </p:sp>
      <p:sp>
        <p:nvSpPr>
          <p:cNvPr id="2" name="Date Placeholder 1"/>
          <p:cNvSpPr>
            <a:spLocks noGrp="1"/>
          </p:cNvSpPr>
          <p:nvPr>
            <p:ph type="dt" sz="half" idx="10"/>
          </p:nvPr>
        </p:nvSpPr>
        <p:spPr/>
        <p:txBody>
          <a:bodyPr/>
          <a:lstStyle/>
          <a:p>
            <a:pPr>
              <a:defRPr/>
            </a:pPr>
            <a:fld id="{2E0F7F2F-E3BA-41BC-BF6F-8678B014DB65}"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82</a:t>
            </a:fld>
            <a:endParaRPr lang="fi-FI"/>
          </a:p>
        </p:txBody>
      </p:sp>
    </p:spTree>
    <p:extLst>
      <p:ext uri="{BB962C8B-B14F-4D97-AF65-F5344CB8AC3E}">
        <p14:creationId xmlns:p14="http://schemas.microsoft.com/office/powerpoint/2010/main" val="915484096"/>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81000" y="1223963"/>
            <a:ext cx="8458200" cy="5389562"/>
          </a:xfrm>
        </p:spPr>
        <p:txBody>
          <a:bodyPr/>
          <a:lstStyle/>
          <a:p>
            <a:pPr algn="just">
              <a:buFont typeface="Wingdings" pitchFamily="2" charset="2"/>
              <a:buChar char="§"/>
            </a:pPr>
            <a:r>
              <a:rPr lang="en-US" sz="2800" smtClean="0">
                <a:latin typeface="Times New Roman" pitchFamily="-12" charset="0"/>
                <a:cs typeface="Times New Roman" pitchFamily="-12" charset="0"/>
              </a:rPr>
              <a:t>Major responsibilities of branch PFSAs are: </a:t>
            </a:r>
          </a:p>
          <a:p>
            <a:pPr lvl="1" algn="just">
              <a:buFont typeface="Wingdings" pitchFamily="2" charset="2"/>
              <a:buChar char="§"/>
            </a:pPr>
            <a:r>
              <a:rPr lang="en-US" smtClean="0">
                <a:latin typeface="Times New Roman" pitchFamily="-12" charset="0"/>
                <a:cs typeface="Times New Roman" pitchFamily="-12" charset="0"/>
              </a:rPr>
              <a:t>Plan, quantify and request pharmaceutical requirement from central level for health facilities under their area, periodically. </a:t>
            </a:r>
          </a:p>
          <a:p>
            <a:pPr lvl="1" algn="just">
              <a:buFont typeface="Wingdings" pitchFamily="2" charset="2"/>
              <a:buChar char="§"/>
            </a:pPr>
            <a:r>
              <a:rPr lang="en-US" smtClean="0">
                <a:latin typeface="Times New Roman" pitchFamily="-12" charset="0"/>
                <a:cs typeface="Times New Roman" pitchFamily="-12" charset="0"/>
              </a:rPr>
              <a:t>Receive, store, and manage supplies coming from central level </a:t>
            </a:r>
          </a:p>
          <a:p>
            <a:pPr lvl="1" algn="just">
              <a:buFont typeface="Wingdings" pitchFamily="2" charset="2"/>
              <a:buChar char="§"/>
            </a:pPr>
            <a:r>
              <a:rPr lang="en-US" smtClean="0">
                <a:latin typeface="Times New Roman" pitchFamily="-12" charset="0"/>
                <a:cs typeface="Times New Roman" pitchFamily="-12" charset="0"/>
              </a:rPr>
              <a:t>Receive and check requests coming from facilities </a:t>
            </a:r>
          </a:p>
          <a:p>
            <a:pPr lvl="1" algn="just">
              <a:buFont typeface="Wingdings" pitchFamily="2" charset="2"/>
              <a:buChar char="§"/>
            </a:pPr>
            <a:r>
              <a:rPr lang="en-US" smtClean="0">
                <a:latin typeface="Times New Roman" pitchFamily="-12" charset="0"/>
                <a:cs typeface="Times New Roman" pitchFamily="-12" charset="0"/>
              </a:rPr>
              <a:t>Distribute products to facilities appropriately </a:t>
            </a:r>
          </a:p>
        </p:txBody>
      </p:sp>
      <p:sp>
        <p:nvSpPr>
          <p:cNvPr id="27651" name="Rectangle 4"/>
          <p:cNvSpPr>
            <a:spLocks noChangeArrowheads="1"/>
          </p:cNvSpPr>
          <p:nvPr/>
        </p:nvSpPr>
        <p:spPr bwMode="auto">
          <a:xfrm>
            <a:off x="304800" y="327025"/>
            <a:ext cx="8458200" cy="523220"/>
          </a:xfrm>
          <a:prstGeom prst="rect">
            <a:avLst/>
          </a:prstGeom>
          <a:noFill/>
          <a:ln w="9525">
            <a:noFill/>
            <a:miter lim="800000"/>
            <a:headEnd/>
            <a:tailEnd/>
          </a:ln>
        </p:spPr>
        <p:txBody>
          <a:bodyPr>
            <a:spAutoFit/>
          </a:bodyPr>
          <a:lstStyle/>
          <a:p>
            <a:pPr algn="ctr"/>
            <a:r>
              <a:rPr lang="en-US" sz="2800" b="1">
                <a:latin typeface="Times New Roman" pitchFamily="-12" charset="0"/>
                <a:cs typeface="Times New Roman" pitchFamily="-12" charset="0"/>
              </a:rPr>
              <a:t>II. PFSA Branch or PFSA Hub Level</a:t>
            </a:r>
          </a:p>
        </p:txBody>
      </p:sp>
      <p:sp>
        <p:nvSpPr>
          <p:cNvPr id="2" name="Date Placeholder 1"/>
          <p:cNvSpPr>
            <a:spLocks noGrp="1"/>
          </p:cNvSpPr>
          <p:nvPr>
            <p:ph type="dt" sz="half" idx="10"/>
          </p:nvPr>
        </p:nvSpPr>
        <p:spPr/>
        <p:txBody>
          <a:bodyPr/>
          <a:lstStyle/>
          <a:p>
            <a:pPr>
              <a:defRPr/>
            </a:pPr>
            <a:fld id="{B59C99D0-F66E-4A4B-A218-C36C3710D74C}"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83</a:t>
            </a:fld>
            <a:endParaRPr lang="fi-FI"/>
          </a:p>
        </p:txBody>
      </p:sp>
    </p:spTree>
    <p:extLst>
      <p:ext uri="{BB962C8B-B14F-4D97-AF65-F5344CB8AC3E}">
        <p14:creationId xmlns:p14="http://schemas.microsoft.com/office/powerpoint/2010/main" val="2785511450"/>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81000" y="1223963"/>
            <a:ext cx="8458200" cy="5389562"/>
          </a:xfrm>
        </p:spPr>
        <p:txBody>
          <a:bodyPr/>
          <a:lstStyle/>
          <a:p>
            <a:pPr algn="just">
              <a:buFont typeface="Wingdings" pitchFamily="2" charset="2"/>
              <a:buChar char="§"/>
            </a:pPr>
            <a:r>
              <a:rPr lang="en-US" sz="2800" smtClean="0">
                <a:latin typeface="Times New Roman" pitchFamily="-12" charset="0"/>
                <a:cs typeface="Times New Roman" pitchFamily="-12" charset="0"/>
              </a:rPr>
              <a:t>Prepare and submit their reports and requests on time </a:t>
            </a:r>
          </a:p>
          <a:p>
            <a:pPr algn="just">
              <a:buFont typeface="Wingdings" pitchFamily="2" charset="2"/>
              <a:buChar char="§"/>
            </a:pPr>
            <a:endParaRPr lang="en-US" sz="2800" smtClean="0">
              <a:latin typeface="Times New Roman" pitchFamily="-12" charset="0"/>
              <a:cs typeface="Times New Roman" pitchFamily="-12" charset="0"/>
            </a:endParaRPr>
          </a:p>
          <a:p>
            <a:pPr algn="just">
              <a:buFont typeface="Wingdings" pitchFamily="2" charset="2"/>
              <a:buChar char="§"/>
            </a:pPr>
            <a:r>
              <a:rPr lang="en-US" sz="2800" smtClean="0">
                <a:latin typeface="Times New Roman" pitchFamily="-12" charset="0"/>
                <a:cs typeface="Times New Roman" pitchFamily="-12" charset="0"/>
              </a:rPr>
              <a:t>Receive, store and manage supplies at their facility </a:t>
            </a:r>
          </a:p>
          <a:p>
            <a:pPr algn="just">
              <a:buFont typeface="Wingdings" pitchFamily="2" charset="2"/>
              <a:buChar char="§"/>
            </a:pPr>
            <a:endParaRPr lang="en-US" sz="2800" smtClean="0">
              <a:latin typeface="Times New Roman" pitchFamily="-12" charset="0"/>
              <a:cs typeface="Times New Roman" pitchFamily="-12" charset="0"/>
            </a:endParaRPr>
          </a:p>
          <a:p>
            <a:pPr algn="just">
              <a:buFont typeface="Wingdings" pitchFamily="2" charset="2"/>
              <a:buChar char="§"/>
            </a:pPr>
            <a:r>
              <a:rPr lang="en-US" sz="2800" smtClean="0">
                <a:latin typeface="Times New Roman" pitchFamily="-12" charset="0"/>
                <a:cs typeface="Times New Roman" pitchFamily="-12" charset="0"/>
              </a:rPr>
              <a:t>Receive periodic reports from different units (for health centers this includes from health posts) and issue supplies to them </a:t>
            </a:r>
          </a:p>
        </p:txBody>
      </p:sp>
      <p:sp>
        <p:nvSpPr>
          <p:cNvPr id="28675" name="Rectangle 4"/>
          <p:cNvSpPr>
            <a:spLocks noChangeArrowheads="1"/>
          </p:cNvSpPr>
          <p:nvPr/>
        </p:nvSpPr>
        <p:spPr bwMode="auto">
          <a:xfrm>
            <a:off x="304800" y="327026"/>
            <a:ext cx="8458200" cy="646331"/>
          </a:xfrm>
          <a:prstGeom prst="rect">
            <a:avLst/>
          </a:prstGeom>
          <a:noFill/>
          <a:ln w="9525">
            <a:noFill/>
            <a:miter lim="800000"/>
            <a:headEnd/>
            <a:tailEnd/>
          </a:ln>
        </p:spPr>
        <p:txBody>
          <a:bodyPr>
            <a:spAutoFit/>
          </a:bodyPr>
          <a:lstStyle/>
          <a:p>
            <a:pPr algn="ctr"/>
            <a:r>
              <a:rPr lang="en-US" sz="3600" b="1" smtClean="0">
                <a:latin typeface="Times New Roman" pitchFamily="-12" charset="0"/>
                <a:cs typeface="Times New Roman" pitchFamily="-12" charset="0"/>
              </a:rPr>
              <a:t>III. </a:t>
            </a:r>
            <a:r>
              <a:rPr lang="en-US" sz="3600" b="1" dirty="0">
                <a:latin typeface="Times New Roman" pitchFamily="-12" charset="0"/>
                <a:cs typeface="Times New Roman" pitchFamily="-12" charset="0"/>
              </a:rPr>
              <a:t>Facility Level</a:t>
            </a:r>
          </a:p>
        </p:txBody>
      </p:sp>
      <p:sp>
        <p:nvSpPr>
          <p:cNvPr id="2" name="Date Placeholder 1"/>
          <p:cNvSpPr>
            <a:spLocks noGrp="1"/>
          </p:cNvSpPr>
          <p:nvPr>
            <p:ph type="dt" sz="half" idx="10"/>
          </p:nvPr>
        </p:nvSpPr>
        <p:spPr/>
        <p:txBody>
          <a:bodyPr/>
          <a:lstStyle/>
          <a:p>
            <a:pPr>
              <a:defRPr/>
            </a:pPr>
            <a:fld id="{88B6F6C7-A3AF-41D2-8845-D8BB2AF24279}"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84</a:t>
            </a:fld>
            <a:endParaRPr lang="fi-FI"/>
          </a:p>
        </p:txBody>
      </p:sp>
    </p:spTree>
    <p:extLst>
      <p:ext uri="{BB962C8B-B14F-4D97-AF65-F5344CB8AC3E}">
        <p14:creationId xmlns:p14="http://schemas.microsoft.com/office/powerpoint/2010/main" val="155724698"/>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fontScale="90000"/>
          </a:bodyPr>
          <a:lstStyle/>
          <a:p>
            <a:pPr>
              <a:defRPr/>
            </a:pPr>
            <a:r>
              <a:rPr lang="en-US" dirty="0"/>
              <a:t> </a:t>
            </a:r>
            <a:br>
              <a:rPr lang="en-US" dirty="0"/>
            </a:br>
            <a:endParaRPr lang="en-US" dirty="0">
              <a:solidFill>
                <a:srgbClr val="0000CC"/>
              </a:solidFill>
              <a:cs typeface="Arial" panose="020B0604020202020204" pitchFamily="34" charset="0"/>
            </a:endParaRPr>
          </a:p>
        </p:txBody>
      </p:sp>
      <p:sp>
        <p:nvSpPr>
          <p:cNvPr id="30723" name="Rectangle 4"/>
          <p:cNvSpPr>
            <a:spLocks noChangeArrowheads="1"/>
          </p:cNvSpPr>
          <p:nvPr/>
        </p:nvSpPr>
        <p:spPr bwMode="auto">
          <a:xfrm>
            <a:off x="304800" y="327026"/>
            <a:ext cx="8610600" cy="587853"/>
          </a:xfrm>
          <a:prstGeom prst="rect">
            <a:avLst/>
          </a:prstGeom>
          <a:noFill/>
          <a:ln w="9525">
            <a:noFill/>
            <a:miter lim="800000"/>
            <a:headEnd/>
            <a:tailEnd/>
          </a:ln>
        </p:spPr>
        <p:txBody>
          <a:bodyPr>
            <a:spAutoFit/>
          </a:bodyPr>
          <a:lstStyle/>
          <a:p>
            <a:pPr algn="ctr">
              <a:lnSpc>
                <a:spcPct val="115000"/>
              </a:lnSpc>
            </a:pPr>
            <a:r>
              <a:rPr lang="en-US" sz="2800" b="1">
                <a:solidFill>
                  <a:srgbClr val="0000CC"/>
                </a:solidFill>
                <a:latin typeface="Times New Roman" pitchFamily="-12" charset="0"/>
                <a:ea typeface="Calibri" pitchFamily="34" charset="0"/>
                <a:cs typeface="Times New Roman" pitchFamily="-12" charset="0"/>
              </a:rPr>
              <a:t>Flow of pharmaceuticals and information in the IPLS </a:t>
            </a:r>
            <a:endParaRPr lang="en-US" sz="2800">
              <a:solidFill>
                <a:srgbClr val="0000CC"/>
              </a:solidFill>
              <a:latin typeface="Times New Roman" pitchFamily="-12" charset="0"/>
              <a:ea typeface="Calibri" pitchFamily="34" charset="0"/>
              <a:cs typeface="Times New Roman" pitchFamily="-12" charset="0"/>
            </a:endParaRPr>
          </a:p>
        </p:txBody>
      </p:sp>
      <p:pic>
        <p:nvPicPr>
          <p:cNvPr id="30724" name="Content Placeholder 5"/>
          <p:cNvPicPr>
            <a:picLocks noGrp="1"/>
          </p:cNvPicPr>
          <p:nvPr>
            <p:ph idx="1"/>
          </p:nvPr>
        </p:nvPicPr>
        <p:blipFill>
          <a:blip r:embed="rId2"/>
          <a:srcRect/>
          <a:stretch>
            <a:fillRect/>
          </a:stretch>
        </p:blipFill>
        <p:spPr>
          <a:xfrm>
            <a:off x="381000" y="1062039"/>
            <a:ext cx="8458200" cy="5468937"/>
          </a:xfrm>
        </p:spPr>
      </p:pic>
      <p:sp>
        <p:nvSpPr>
          <p:cNvPr id="3" name="Date Placeholder 2"/>
          <p:cNvSpPr>
            <a:spLocks noGrp="1"/>
          </p:cNvSpPr>
          <p:nvPr>
            <p:ph type="dt" sz="half" idx="10"/>
          </p:nvPr>
        </p:nvSpPr>
        <p:spPr/>
        <p:txBody>
          <a:bodyPr/>
          <a:lstStyle/>
          <a:p>
            <a:pPr>
              <a:defRPr/>
            </a:pPr>
            <a:fld id="{EBBEFD0C-89C6-494F-B62D-6B1D77A174C7}"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85</a:t>
            </a:fld>
            <a:endParaRPr lang="fi-FI"/>
          </a:p>
        </p:txBody>
      </p:sp>
    </p:spTree>
    <p:extLst>
      <p:ext uri="{BB962C8B-B14F-4D97-AF65-F5344CB8AC3E}">
        <p14:creationId xmlns:p14="http://schemas.microsoft.com/office/powerpoint/2010/main" val="2093884547"/>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79716"/>
            <a:ext cx="8534400" cy="5633356"/>
          </a:xfrm>
        </p:spPr>
        <p:txBody>
          <a:bodyPr>
            <a:normAutofit/>
          </a:bodyPr>
          <a:lstStyle/>
          <a:p>
            <a:pPr marL="0" marR="0" indent="0">
              <a:lnSpc>
                <a:spcPct val="150000"/>
              </a:lnSpc>
              <a:spcBef>
                <a:spcPts val="0"/>
              </a:spcBef>
              <a:spcAft>
                <a:spcPts val="1000"/>
              </a:spcAft>
              <a:buNone/>
            </a:pPr>
            <a:r>
              <a:rPr lang="en-US" sz="2800" dirty="0" smtClean="0">
                <a:latin typeface="Times New Roman" pitchFamily="18" charset="0"/>
                <a:ea typeface="Calibri"/>
                <a:cs typeface="Times New Roman" pitchFamily="18" charset="0"/>
              </a:rPr>
              <a:t>An </a:t>
            </a:r>
            <a:r>
              <a:rPr lang="en-US" sz="2800" b="1" dirty="0">
                <a:latin typeface="Times New Roman" pitchFamily="18" charset="0"/>
                <a:ea typeface="Calibri"/>
                <a:cs typeface="Times New Roman" pitchFamily="18" charset="0"/>
              </a:rPr>
              <a:t>inventory management </a:t>
            </a:r>
            <a:r>
              <a:rPr lang="en-US" sz="2800" dirty="0">
                <a:latin typeface="Times New Roman" pitchFamily="18" charset="0"/>
                <a:ea typeface="Calibri"/>
                <a:cs typeface="Times New Roman" pitchFamily="18" charset="0"/>
              </a:rPr>
              <a:t>is a system that informs the store </a:t>
            </a:r>
            <a:r>
              <a:rPr lang="en-US" sz="2800" dirty="0" smtClean="0">
                <a:latin typeface="Times New Roman" pitchFamily="18" charset="0"/>
                <a:ea typeface="Calibri"/>
                <a:cs typeface="Times New Roman" pitchFamily="18" charset="0"/>
              </a:rPr>
              <a:t>manager:</a:t>
            </a:r>
            <a:endParaRPr lang="en-US" sz="2800" dirty="0">
              <a:latin typeface="Times New Roman" pitchFamily="18" charset="0"/>
              <a:ea typeface="Calibri"/>
              <a:cs typeface="Times New Roman" pitchFamily="18" charset="0"/>
            </a:endParaRP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How much stock is available</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When to order more stock </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When to issue </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How much to order or issue and</a:t>
            </a:r>
          </a:p>
          <a:p>
            <a:pPr lvl="1">
              <a:lnSpc>
                <a:spcPct val="150000"/>
              </a:lnSpc>
              <a:spcBef>
                <a:spcPts val="0"/>
              </a:spcBef>
              <a:spcAft>
                <a:spcPts val="1000"/>
              </a:spcAft>
              <a:buFont typeface="Wingdings" panose="05000000000000000000" pitchFamily="2" charset="2"/>
              <a:buChar char="§"/>
            </a:pPr>
            <a:r>
              <a:rPr lang="en-US" dirty="0">
                <a:latin typeface="Times New Roman" pitchFamily="18" charset="0"/>
                <a:ea typeface="Calibri"/>
                <a:cs typeface="Times New Roman" pitchFamily="18" charset="0"/>
              </a:rPr>
              <a:t>How to maintain an appropriate stock </a:t>
            </a:r>
          </a:p>
          <a:p>
            <a:pPr marL="0" indent="0">
              <a:buNone/>
            </a:pPr>
            <a:endParaRPr lang="en-US" sz="4000" dirty="0">
              <a:solidFill>
                <a:srgbClr val="FF0000"/>
              </a:solidFill>
              <a:latin typeface="Constantia" panose="02030602050306030303" pitchFamily="18" charset="0"/>
            </a:endParaRPr>
          </a:p>
        </p:txBody>
      </p:sp>
      <p:sp>
        <p:nvSpPr>
          <p:cNvPr id="5" name="Rectangle 4"/>
          <p:cNvSpPr/>
          <p:nvPr/>
        </p:nvSpPr>
        <p:spPr>
          <a:xfrm>
            <a:off x="304800" y="244929"/>
            <a:ext cx="8458200" cy="517065"/>
          </a:xfrm>
          <a:prstGeom prst="rect">
            <a:avLst/>
          </a:prstGeom>
        </p:spPr>
        <p:txBody>
          <a:bodyPr wrap="square">
            <a:spAutoFit/>
          </a:bodyPr>
          <a:lstStyle/>
          <a:p>
            <a:pPr algn="ctr">
              <a:lnSpc>
                <a:spcPct val="115000"/>
              </a:lnSpc>
              <a:spcAft>
                <a:spcPts val="1000"/>
              </a:spcAft>
            </a:pPr>
            <a:r>
              <a:rPr lang="en-US" sz="2400" b="1" dirty="0">
                <a:solidFill>
                  <a:srgbClr val="0000CC"/>
                </a:solidFill>
                <a:latin typeface="Times New Roman" pitchFamily="18" charset="0"/>
                <a:ea typeface="Calibri"/>
                <a:cs typeface="Times New Roman" pitchFamily="18" charset="0"/>
              </a:rPr>
              <a:t>Inventory Management (Inventory Control) System </a:t>
            </a:r>
            <a:endParaRPr lang="en-US" sz="2400" dirty="0">
              <a:latin typeface="Times New Roman" pitchFamily="18" charset="0"/>
              <a:ea typeface="Calibri"/>
              <a:cs typeface="Times New Roman" pitchFamily="18" charset="0"/>
            </a:endParaRPr>
          </a:p>
        </p:txBody>
      </p:sp>
      <p:sp>
        <p:nvSpPr>
          <p:cNvPr id="2" name="Date Placeholder 1"/>
          <p:cNvSpPr>
            <a:spLocks noGrp="1"/>
          </p:cNvSpPr>
          <p:nvPr>
            <p:ph type="dt" sz="half" idx="10"/>
          </p:nvPr>
        </p:nvSpPr>
        <p:spPr/>
        <p:txBody>
          <a:bodyPr/>
          <a:lstStyle/>
          <a:p>
            <a:pPr>
              <a:defRPr/>
            </a:pPr>
            <a:fld id="{699A1ED0-62F2-495F-856B-93E9EC312E43}" type="datetime1">
              <a:rPr lang="en-US" smtClean="0"/>
              <a:t>5/12/2020</a:t>
            </a:fld>
            <a:endParaRPr lang="en-US" dirty="0"/>
          </a:p>
        </p:txBody>
      </p:sp>
      <p:sp>
        <p:nvSpPr>
          <p:cNvPr id="4" name="Footer Placeholder 3"/>
          <p:cNvSpPr>
            <a:spLocks noGrp="1"/>
          </p:cNvSpPr>
          <p:nvPr>
            <p:ph type="ftr" sz="quarter" idx="11"/>
          </p:nvPr>
        </p:nvSpPr>
        <p:spPr/>
        <p:txBody>
          <a:bodyPr/>
          <a:lstStyle/>
          <a:p>
            <a:pPr>
              <a:defRPr/>
            </a:pPr>
            <a:r>
              <a:rPr lang="en-US" smtClean="0"/>
              <a:t>Dawit</a:t>
            </a:r>
            <a:endParaRPr lang="en-US" dirty="0"/>
          </a:p>
        </p:txBody>
      </p:sp>
      <p:sp>
        <p:nvSpPr>
          <p:cNvPr id="6" name="Slide Number Placeholder 5"/>
          <p:cNvSpPr>
            <a:spLocks noGrp="1"/>
          </p:cNvSpPr>
          <p:nvPr>
            <p:ph type="sldNum" sz="quarter" idx="12"/>
          </p:nvPr>
        </p:nvSpPr>
        <p:spPr/>
        <p:txBody>
          <a:bodyPr/>
          <a:lstStyle/>
          <a:p>
            <a:pPr>
              <a:defRPr/>
            </a:pPr>
            <a:fld id="{4912C910-B6CA-42D6-947A-C54E6B967BB7}" type="slidenum">
              <a:rPr lang="fi-FI" smtClean="0"/>
              <a:pPr>
                <a:defRPr/>
              </a:pPr>
              <a:t>86</a:t>
            </a:fld>
            <a:endParaRPr lang="fi-FI"/>
          </a:p>
        </p:txBody>
      </p:sp>
    </p:spTree>
    <p:extLst>
      <p:ext uri="{BB962C8B-B14F-4D97-AF65-F5344CB8AC3E}">
        <p14:creationId xmlns:p14="http://schemas.microsoft.com/office/powerpoint/2010/main" val="856204629"/>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idx="4294967295"/>
          </p:nvPr>
        </p:nvSpPr>
        <p:spPr>
          <a:xfrm>
            <a:off x="533400" y="476672"/>
            <a:ext cx="8150225" cy="648072"/>
          </a:xfrm>
        </p:spPr>
        <p:txBody>
          <a:bodyPr>
            <a:noAutofit/>
          </a:bodyPr>
          <a:lstStyle/>
          <a:p>
            <a:r>
              <a:rPr lang="en-US" sz="5400" b="1" dirty="0" smtClean="0">
                <a:solidFill>
                  <a:srgbClr val="0033CC"/>
                </a:solidFill>
                <a:latin typeface="Times New Roman" pitchFamily="18" charset="0"/>
                <a:cs typeface="Times New Roman" pitchFamily="18" charset="0"/>
              </a:rPr>
              <a:t>Thank you very much!</a:t>
            </a:r>
            <a:endParaRPr lang="en-US" sz="5400" b="1" dirty="0">
              <a:solidFill>
                <a:srgbClr val="0033CC"/>
              </a:solidFill>
              <a:latin typeface="Times New Roman" pitchFamily="18" charset="0"/>
              <a:cs typeface="Times New Roman" pitchFamily="18" charset="0"/>
            </a:endParaRPr>
          </a:p>
        </p:txBody>
      </p:sp>
      <p:sp>
        <p:nvSpPr>
          <p:cNvPr id="945155" name="Rectangle 3"/>
          <p:cNvSpPr>
            <a:spLocks noGrp="1" noChangeArrowheads="1"/>
          </p:cNvSpPr>
          <p:nvPr>
            <p:ph type="body" idx="4294967295"/>
          </p:nvPr>
        </p:nvSpPr>
        <p:spPr>
          <a:xfrm>
            <a:off x="609600" y="1484784"/>
            <a:ext cx="8229600" cy="4992216"/>
          </a:xfrm>
        </p:spPr>
        <p:txBody>
          <a:bodyPr>
            <a:normAutofit/>
          </a:bodyPr>
          <a:lstStyle/>
          <a:p>
            <a:pPr lvl="1">
              <a:buNone/>
            </a:pP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2" descr="http://i.dailymail.co.uk/i/pix/2014/10/12/1413134857241_wps_2_Las_Encinas_Hospital.jpg"/>
          <p:cNvPicPr>
            <a:picLocks noChangeAspect="1" noChangeArrowheads="1"/>
          </p:cNvPicPr>
          <p:nvPr/>
        </p:nvPicPr>
        <p:blipFill>
          <a:blip r:embed="rId3"/>
          <a:srcRect/>
          <a:stretch>
            <a:fillRect/>
          </a:stretch>
        </p:blipFill>
        <p:spPr bwMode="auto">
          <a:xfrm>
            <a:off x="228600" y="1295400"/>
            <a:ext cx="8686800" cy="5410200"/>
          </a:xfrm>
          <a:prstGeom prst="rect">
            <a:avLst/>
          </a:prstGeom>
          <a:noFill/>
        </p:spPr>
      </p:pic>
      <p:sp>
        <p:nvSpPr>
          <p:cNvPr id="2" name="Date Placeholder 1"/>
          <p:cNvSpPr>
            <a:spLocks noGrp="1"/>
          </p:cNvSpPr>
          <p:nvPr>
            <p:ph type="dt" sz="half" idx="10"/>
          </p:nvPr>
        </p:nvSpPr>
        <p:spPr/>
        <p:txBody>
          <a:bodyPr/>
          <a:lstStyle/>
          <a:p>
            <a:pPr>
              <a:defRPr/>
            </a:pPr>
            <a:fld id="{C5817F9A-B886-4C58-A722-AD999562CB7A}" type="datetime1">
              <a:rPr lang="en-US" smtClean="0"/>
              <a:t>5/12/2020</a:t>
            </a:fld>
            <a:endParaRPr lang="en-US" dirty="0"/>
          </a:p>
        </p:txBody>
      </p:sp>
      <p:sp>
        <p:nvSpPr>
          <p:cNvPr id="3" name="Footer Placeholder 2"/>
          <p:cNvSpPr>
            <a:spLocks noGrp="1"/>
          </p:cNvSpPr>
          <p:nvPr>
            <p:ph type="ftr" sz="quarter" idx="11"/>
          </p:nvPr>
        </p:nvSpPr>
        <p:spPr/>
        <p:txBody>
          <a:bodyPr/>
          <a:lstStyle/>
          <a:p>
            <a:pPr>
              <a:defRPr/>
            </a:pPr>
            <a:r>
              <a:rPr lang="en-US" smtClean="0"/>
              <a:t>Dawit</a:t>
            </a:r>
            <a:endParaRPr lang="en-US" dirty="0"/>
          </a:p>
        </p:txBody>
      </p:sp>
      <p:sp>
        <p:nvSpPr>
          <p:cNvPr id="5" name="Slide Number Placeholder 4"/>
          <p:cNvSpPr>
            <a:spLocks noGrp="1"/>
          </p:cNvSpPr>
          <p:nvPr>
            <p:ph type="sldNum" sz="quarter" idx="12"/>
          </p:nvPr>
        </p:nvSpPr>
        <p:spPr/>
        <p:txBody>
          <a:bodyPr/>
          <a:lstStyle/>
          <a:p>
            <a:pPr>
              <a:defRPr/>
            </a:pPr>
            <a:fld id="{DD44DF94-B742-4A1A-86D7-7197C221CBB9}" type="slidenum">
              <a:rPr lang="fi-FI" smtClean="0"/>
              <a:pPr>
                <a:defRPr/>
              </a:pPr>
              <a:t>87</a:t>
            </a:fld>
            <a:endParaRPr lang="fi-FI"/>
          </a:p>
        </p:txBody>
      </p:sp>
    </p:spTree>
    <p:extLst>
      <p:ext uri="{BB962C8B-B14F-4D97-AF65-F5344CB8AC3E}">
        <p14:creationId xmlns:p14="http://schemas.microsoft.com/office/powerpoint/2010/main" val="232790197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chemeClr val="accent6">
                    <a:lumMod val="50000"/>
                  </a:schemeClr>
                </a:solidFill>
              </a:rPr>
              <a:t/>
            </a:r>
            <a:br>
              <a:rPr lang="en-US" sz="3200" b="1" i="1" dirty="0" smtClean="0">
                <a:solidFill>
                  <a:schemeClr val="accent6">
                    <a:lumMod val="50000"/>
                  </a:schemeClr>
                </a:solidFill>
              </a:rPr>
            </a:br>
            <a:r>
              <a:rPr lang="en-US" sz="3200" b="1" i="1" dirty="0" smtClean="0">
                <a:solidFill>
                  <a:schemeClr val="accent6">
                    <a:lumMod val="50000"/>
                  </a:schemeClr>
                </a:solidFill>
              </a:rPr>
              <a:t>Approaches used in calculating health personnel requirements</a:t>
            </a:r>
            <a:br>
              <a:rPr lang="en-US" sz="3200" b="1" i="1" dirty="0" smtClean="0">
                <a:solidFill>
                  <a:schemeClr val="accent6">
                    <a:lumMod val="50000"/>
                  </a:schemeClr>
                </a:solidFill>
              </a:rPr>
            </a:br>
            <a:endParaRPr lang="en-US" sz="3200" b="1" i="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Health needs approach</a:t>
            </a:r>
          </a:p>
          <a:p>
            <a:pPr>
              <a:lnSpc>
                <a:spcPct val="150000"/>
              </a:lnSpc>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Human resource to population ratios</a:t>
            </a:r>
          </a:p>
          <a:p>
            <a:pPr>
              <a:lnSpc>
                <a:spcPct val="150000"/>
              </a:lnSpc>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Service targets</a:t>
            </a:r>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9</a:t>
            </a:fld>
            <a:endParaRPr lang="fi-FI"/>
          </a:p>
        </p:txBody>
      </p:sp>
      <p:sp>
        <p:nvSpPr>
          <p:cNvPr id="4" name="Date Placeholder 3"/>
          <p:cNvSpPr>
            <a:spLocks noGrp="1"/>
          </p:cNvSpPr>
          <p:nvPr>
            <p:ph type="dt" sz="half" idx="10"/>
          </p:nvPr>
        </p:nvSpPr>
        <p:spPr/>
        <p:txBody>
          <a:bodyPr/>
          <a:lstStyle/>
          <a:p>
            <a:pPr>
              <a:defRPr/>
            </a:pPr>
            <a:fld id="{DF26BD39-B3BC-4F0C-B5FA-5E36FC27D642}" type="datetime1">
              <a:rPr lang="en-US" smtClean="0"/>
              <a:t>5/12/2020</a:t>
            </a:fld>
            <a:endParaRPr lang="en-US" dirty="0"/>
          </a:p>
        </p:txBody>
      </p:sp>
      <p:sp>
        <p:nvSpPr>
          <p:cNvPr id="6" name="Footer Placeholder 5"/>
          <p:cNvSpPr>
            <a:spLocks noGrp="1"/>
          </p:cNvSpPr>
          <p:nvPr>
            <p:ph type="ftr" sz="quarter" idx="11"/>
          </p:nvPr>
        </p:nvSpPr>
        <p:spPr/>
        <p:txBody>
          <a:bodyPr/>
          <a:lstStyle/>
          <a:p>
            <a:pPr>
              <a:defRPr/>
            </a:pPr>
            <a:r>
              <a:rPr lang="en-US" smtClean="0"/>
              <a:t>Dawit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9007</TotalTime>
  <Words>3865</Words>
  <Application>Microsoft Office PowerPoint</Application>
  <PresentationFormat>On-screen Show (4:3)</PresentationFormat>
  <Paragraphs>884</Paragraphs>
  <Slides>87</Slides>
  <Notes>15</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87</vt:i4>
      </vt:variant>
    </vt:vector>
  </HeadingPairs>
  <TitlesOfParts>
    <vt:vector size="102" baseType="lpstr">
      <vt:lpstr>ＭＳ Ｐゴシック</vt:lpstr>
      <vt:lpstr>Arial</vt:lpstr>
      <vt:lpstr>Arial Narrow</vt:lpstr>
      <vt:lpstr>Arial Unicode MS</vt:lpstr>
      <vt:lpstr>Book Antiqua</vt:lpstr>
      <vt:lpstr>Calibri</vt:lpstr>
      <vt:lpstr>Constantia</vt:lpstr>
      <vt:lpstr>High Tower Text</vt:lpstr>
      <vt:lpstr>Impact</vt:lpstr>
      <vt:lpstr>Perpetua</vt:lpstr>
      <vt:lpstr>新細明體</vt:lpstr>
      <vt:lpstr>Times</vt:lpstr>
      <vt:lpstr>Times New Roman</vt:lpstr>
      <vt:lpstr>Wingdings</vt:lpstr>
      <vt:lpstr>Office Theme</vt:lpstr>
      <vt:lpstr> </vt:lpstr>
      <vt:lpstr>Brain storming</vt:lpstr>
      <vt:lpstr>PowerPoint Presentation</vt:lpstr>
      <vt:lpstr>Human Resource Management</vt:lpstr>
      <vt:lpstr>Human Resource Management</vt:lpstr>
      <vt:lpstr>Human Resource Management</vt:lpstr>
      <vt:lpstr>HRM…</vt:lpstr>
      <vt:lpstr>1. Human Resource Planning</vt:lpstr>
      <vt:lpstr> Approaches used in calculating health personnel requirements </vt:lpstr>
      <vt:lpstr>          2. Recruitment</vt:lpstr>
      <vt:lpstr>                        HRM…</vt:lpstr>
      <vt:lpstr> Legal considerations </vt:lpstr>
      <vt:lpstr>            3. Selection  </vt:lpstr>
      <vt:lpstr> 4. Introduction (Socialization) and Orientation  </vt:lpstr>
      <vt:lpstr>Socialization…</vt:lpstr>
      <vt:lpstr>PowerPoint Presentation</vt:lpstr>
      <vt:lpstr> 5. Training and development </vt:lpstr>
      <vt:lpstr>Training and Development…</vt:lpstr>
      <vt:lpstr>Training and Development…</vt:lpstr>
      <vt:lpstr>Training and Development</vt:lpstr>
      <vt:lpstr> 6. Performance Appraisal  </vt:lpstr>
      <vt:lpstr>  Performance Appraisal </vt:lpstr>
      <vt:lpstr> Performance Appraisal… </vt:lpstr>
      <vt:lpstr>Performance appraisal …</vt:lpstr>
      <vt:lpstr>Who Appraises Performance?</vt:lpstr>
      <vt:lpstr>PowerPoint Presentation</vt:lpstr>
      <vt:lpstr>Poorly Implemented PM Systems</vt:lpstr>
      <vt:lpstr> 7. Promotion, Transfer, Demotion and Separation </vt:lpstr>
      <vt:lpstr>Discipline, Demotion and Separation </vt:lpstr>
      <vt:lpstr>PowerPoint Presentation</vt:lpstr>
      <vt:lpstr>Objectives </vt:lpstr>
      <vt:lpstr>PowerPoint Presentation</vt:lpstr>
      <vt:lpstr>Financial  Management</vt:lpstr>
      <vt:lpstr>Why FM is Important?</vt:lpstr>
      <vt:lpstr>Financial Management…</vt:lpstr>
      <vt:lpstr>Budget</vt:lpstr>
      <vt:lpstr>Types of Budget</vt:lpstr>
      <vt:lpstr>BUDGET Cont…</vt:lpstr>
      <vt:lpstr>Line-item budgeting in Ethiopia</vt:lpstr>
      <vt:lpstr>Budgeting Techniques</vt:lpstr>
      <vt:lpstr>Budgeting Techniques</vt:lpstr>
      <vt:lpstr>BUDGET…</vt:lpstr>
      <vt:lpstr>Budget Cycle:  </vt:lpstr>
      <vt:lpstr> AUDIT</vt:lpstr>
      <vt:lpstr>Coding the line item budget</vt:lpstr>
      <vt:lpstr>Line Item Budgeting</vt:lpstr>
      <vt:lpstr>Line Item Budgeting...</vt:lpstr>
      <vt:lpstr>Line Item Budgeting...</vt:lpstr>
      <vt:lpstr>Line Item Budgeting...</vt:lpstr>
      <vt:lpstr>Models dealing with property and finance</vt:lpstr>
      <vt:lpstr>PowerPoint Presentation</vt:lpstr>
      <vt:lpstr>Session objectives</vt:lpstr>
      <vt:lpstr>PowerPoint Presentation</vt:lpstr>
      <vt:lpstr>Time</vt:lpstr>
      <vt:lpstr>What is time management?</vt:lpstr>
      <vt:lpstr>PowerPoint Presentation</vt:lpstr>
      <vt:lpstr> Time Management…  </vt:lpstr>
      <vt:lpstr>PowerPoint Presentation</vt:lpstr>
      <vt:lpstr>Time Management…</vt:lpstr>
      <vt:lpstr>Where to start?</vt:lpstr>
      <vt:lpstr>PowerPoint Presentation</vt:lpstr>
      <vt:lpstr>Time Management…</vt:lpstr>
      <vt:lpstr>Time Management…</vt:lpstr>
      <vt:lpstr>Time Management…</vt:lpstr>
      <vt:lpstr>         Time Management…</vt:lpstr>
      <vt:lpstr>Time Management…</vt:lpstr>
      <vt:lpstr>Time Management…</vt:lpstr>
      <vt:lpstr>Time management Matrix</vt:lpstr>
      <vt:lpstr>PowerPoint Presentation</vt:lpstr>
      <vt:lpstr>Obstacles to effective Time Management</vt:lpstr>
      <vt:lpstr>Obstacles to Effective Time Management…</vt:lpstr>
      <vt:lpstr>Importance of Time Management </vt:lpstr>
      <vt:lpstr>PowerPoint Presentation</vt:lpstr>
      <vt:lpstr>PowerPoint Presentation</vt:lpstr>
      <vt:lpstr>PowerPoint Presentation</vt:lpstr>
      <vt:lpstr>PowerPoint Presentation</vt:lpstr>
      <vt:lpstr> Quiz  Develop your activities based on the following   time management Matrix and which quadrants are quadrant of quality and waste ?</vt:lpstr>
      <vt:lpstr>  </vt:lpstr>
      <vt:lpstr>Pharmaceutical Logistics Mgt. </vt:lpstr>
      <vt:lpstr>PowerPoint Presentation</vt:lpstr>
      <vt:lpstr>PowerPoint Presentation</vt:lpstr>
      <vt:lpstr>PowerPoint Presentation</vt:lpstr>
      <vt:lpstr>PowerPoint Presentation</vt:lpstr>
      <vt:lpstr>PowerPoint Presentation</vt:lpstr>
      <vt:lpstr>  </vt:lpstr>
      <vt:lpstr>PowerPoint Presentation</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Leading/Leadership</dc:title>
  <dc:creator>DSSUBREO</dc:creator>
  <cp:lastModifiedBy>cybernet</cp:lastModifiedBy>
  <cp:revision>670</cp:revision>
  <dcterms:created xsi:type="dcterms:W3CDTF">2011-11-11T10:45:06Z</dcterms:created>
  <dcterms:modified xsi:type="dcterms:W3CDTF">2020-05-12T07:35:07Z</dcterms:modified>
</cp:coreProperties>
</file>