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07"/>
  </p:notesMasterIdLst>
  <p:handoutMasterIdLst>
    <p:handoutMasterId r:id="rId108"/>
  </p:handoutMasterIdLst>
  <p:sldIdLst>
    <p:sldId id="590" r:id="rId2"/>
    <p:sldId id="361" r:id="rId3"/>
    <p:sldId id="450" r:id="rId4"/>
    <p:sldId id="369" r:id="rId5"/>
    <p:sldId id="574" r:id="rId6"/>
    <p:sldId id="258" r:id="rId7"/>
    <p:sldId id="259" r:id="rId8"/>
    <p:sldId id="576" r:id="rId9"/>
    <p:sldId id="367" r:id="rId10"/>
    <p:sldId id="578" r:id="rId11"/>
    <p:sldId id="569" r:id="rId12"/>
    <p:sldId id="506" r:id="rId13"/>
    <p:sldId id="583" r:id="rId14"/>
    <p:sldId id="262" r:id="rId15"/>
    <p:sldId id="457" r:id="rId16"/>
    <p:sldId id="458" r:id="rId17"/>
    <p:sldId id="459" r:id="rId18"/>
    <p:sldId id="460" r:id="rId19"/>
    <p:sldId id="568" r:id="rId20"/>
    <p:sldId id="372" r:id="rId21"/>
    <p:sldId id="264" r:id="rId22"/>
    <p:sldId id="550" r:id="rId23"/>
    <p:sldId id="584" r:id="rId24"/>
    <p:sldId id="553" r:id="rId25"/>
    <p:sldId id="374" r:id="rId26"/>
    <p:sldId id="561" r:id="rId27"/>
    <p:sldId id="375" r:id="rId28"/>
    <p:sldId id="376" r:id="rId29"/>
    <p:sldId id="265" r:id="rId30"/>
    <p:sldId id="266" r:id="rId31"/>
    <p:sldId id="565" r:id="rId32"/>
    <p:sldId id="267" r:id="rId33"/>
    <p:sldId id="268" r:id="rId34"/>
    <p:sldId id="358" r:id="rId35"/>
    <p:sldId id="490" r:id="rId36"/>
    <p:sldId id="532" r:id="rId37"/>
    <p:sldId id="496" r:id="rId38"/>
    <p:sldId id="498" r:id="rId39"/>
    <p:sldId id="499" r:id="rId40"/>
    <p:sldId id="530" r:id="rId41"/>
    <p:sldId id="529" r:id="rId42"/>
    <p:sldId id="500" r:id="rId43"/>
    <p:sldId id="501" r:id="rId44"/>
    <p:sldId id="502" r:id="rId45"/>
    <p:sldId id="592" r:id="rId46"/>
    <p:sldId id="593" r:id="rId47"/>
    <p:sldId id="512" r:id="rId48"/>
    <p:sldId id="513" r:id="rId49"/>
    <p:sldId id="514" r:id="rId50"/>
    <p:sldId id="586" r:id="rId51"/>
    <p:sldId id="587" r:id="rId52"/>
    <p:sldId id="515" r:id="rId53"/>
    <p:sldId id="516" r:id="rId54"/>
    <p:sldId id="517" r:id="rId55"/>
    <p:sldId id="518" r:id="rId56"/>
    <p:sldId id="567" r:id="rId57"/>
    <p:sldId id="522" r:id="rId58"/>
    <p:sldId id="519" r:id="rId59"/>
    <p:sldId id="523" r:id="rId60"/>
    <p:sldId id="534" r:id="rId61"/>
    <p:sldId id="537" r:id="rId62"/>
    <p:sldId id="535" r:id="rId63"/>
    <p:sldId id="536" r:id="rId64"/>
    <p:sldId id="524" r:id="rId65"/>
    <p:sldId id="538" r:id="rId66"/>
    <p:sldId id="525" r:id="rId67"/>
    <p:sldId id="539" r:id="rId68"/>
    <p:sldId id="526" r:id="rId69"/>
    <p:sldId id="540" r:id="rId70"/>
    <p:sldId id="571" r:id="rId71"/>
    <p:sldId id="505" r:id="rId72"/>
    <p:sldId id="594" r:id="rId73"/>
    <p:sldId id="595" r:id="rId74"/>
    <p:sldId id="596" r:id="rId75"/>
    <p:sldId id="597" r:id="rId76"/>
    <p:sldId id="598" r:id="rId77"/>
    <p:sldId id="599" r:id="rId78"/>
    <p:sldId id="600" r:id="rId79"/>
    <p:sldId id="601" r:id="rId80"/>
    <p:sldId id="602" r:id="rId81"/>
    <p:sldId id="603" r:id="rId82"/>
    <p:sldId id="604" r:id="rId83"/>
    <p:sldId id="605" r:id="rId84"/>
    <p:sldId id="606" r:id="rId85"/>
    <p:sldId id="607" r:id="rId86"/>
    <p:sldId id="608" r:id="rId87"/>
    <p:sldId id="609" r:id="rId88"/>
    <p:sldId id="610" r:id="rId89"/>
    <p:sldId id="611" r:id="rId90"/>
    <p:sldId id="612" r:id="rId91"/>
    <p:sldId id="613" r:id="rId92"/>
    <p:sldId id="614" r:id="rId93"/>
    <p:sldId id="615" r:id="rId94"/>
    <p:sldId id="616" r:id="rId95"/>
    <p:sldId id="617" r:id="rId96"/>
    <p:sldId id="618" r:id="rId97"/>
    <p:sldId id="619" r:id="rId98"/>
    <p:sldId id="620" r:id="rId99"/>
    <p:sldId id="621" r:id="rId100"/>
    <p:sldId id="622" r:id="rId101"/>
    <p:sldId id="623" r:id="rId102"/>
    <p:sldId id="624" r:id="rId103"/>
    <p:sldId id="625" r:id="rId104"/>
    <p:sldId id="626" r:id="rId105"/>
    <p:sldId id="627" r:id="rId10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343" autoAdjust="0"/>
  </p:normalViewPr>
  <p:slideViewPr>
    <p:cSldViewPr>
      <p:cViewPr varScale="1">
        <p:scale>
          <a:sx n="73" d="100"/>
          <a:sy n="73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C28A1-1C50-4614-AD1D-77D6C6B0585C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8AC1-04DA-441D-A8FB-6B964A3FE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54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8BE58-EAA1-4B83-BFB0-D6885F95B4B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BC838-10F8-4DD4-B235-81A72D990D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6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2465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187C1-9699-4ECB-AFCC-7FFCECAD7EB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6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4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3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BC838-10F8-4DD4-B235-81A72D990DA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0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6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8A5F-A1D7-4E88-BC4D-0C2649A109E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E4D4-F225-4071-A39D-C15531E5B97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96EB-88D4-46FE-BCEC-1A39E2E55AAE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ECB1-3882-4F16-9DEC-095A732D635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9523-DA04-405E-90C4-8AB7DC98DE2E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B1A41-CF65-4537-8CFF-621E4FED525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45C41-FEE0-4EDD-B710-E9007BBBB29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B733F-CC95-41CA-BC53-B41C36F478FE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95254-E2A9-4A49-9DB7-CDDE79AC022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98A2-7AFC-4FF1-A80B-4D4413B1D909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6081-8D1B-4518-AB59-8FA2617E485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3A108-4E3B-42B6-840B-F1D74585D87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4739-0980-4DE7-94F2-4BBA89F04B6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push dir="u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26" y="1371600"/>
            <a:ext cx="8229600" cy="498475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smtClean="0">
                <a:solidFill>
                  <a:srgbClr val="0000FF"/>
                </a:solidFill>
                <a:latin typeface="High Tower Text" panose="02040502050506030303" pitchFamily="18" charset="0"/>
              </a:rPr>
              <a:t>Unit Four: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sz="4800" dirty="0" smtClean="0">
                <a:latin typeface="High Tower Text" panose="02040502050506030303" pitchFamily="18" charset="0"/>
                <a:cs typeface="Times New Roman" pitchFamily="18" charset="0"/>
              </a:rPr>
              <a:t>Leading </a:t>
            </a:r>
            <a:r>
              <a:rPr lang="en-GB" sz="4800" dirty="0">
                <a:latin typeface="High Tower Text" panose="02040502050506030303" pitchFamily="18" charset="0"/>
                <a:cs typeface="Times New Roman" pitchFamily="18" charset="0"/>
              </a:rPr>
              <a:t>health care</a:t>
            </a:r>
            <a:endParaRPr lang="en-US" sz="4800" dirty="0" smtClean="0">
              <a:solidFill>
                <a:srgbClr val="0000FF"/>
              </a:solidFill>
              <a:latin typeface="High Tower Text" panose="0204050205050603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800" dirty="0" smtClean="0">
              <a:solidFill>
                <a:srgbClr val="0000FF"/>
              </a:solidFill>
              <a:latin typeface="High Tower Text" panose="02040502050506030303" pitchFamily="18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endParaRPr lang="en-GB" b="1" dirty="0" smtClean="0">
              <a:latin typeface="High Tower Text" panose="02040502050506030303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60578-E3DF-46B0-A180-3E14EBF1C3A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75CAA-9AF6-414D-A73B-ACE419301F4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331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100488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High Tower Text" panose="02040502050506030303" pitchFamily="18" charset="0"/>
              </a:rPr>
              <a:t>Who is a leader?</a:t>
            </a:r>
            <a:endParaRPr lang="en-US" sz="4000" dirty="0">
              <a:latin typeface="High Tower Text" panose="020405020505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14" descr="BD0497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7239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7162800" y="838200"/>
            <a:ext cx="16764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latin typeface="High Tower Text" panose="02040502050506030303" pitchFamily="18" charset="0"/>
              </a:rPr>
              <a:t>To achieve </a:t>
            </a:r>
          </a:p>
          <a:p>
            <a:r>
              <a:rPr lang="en-US" sz="2800" dirty="0" smtClean="0">
                <a:latin typeface="High Tower Text" panose="02040502050506030303" pitchFamily="18" charset="0"/>
              </a:rPr>
              <a:t>objectives</a:t>
            </a:r>
            <a:endParaRPr lang="en-US" sz="2800" dirty="0">
              <a:latin typeface="High Tower Text" panose="02040502050506030303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990600" y="2133600"/>
            <a:ext cx="1905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2800" dirty="0" smtClean="0">
                <a:latin typeface="High Tower Text" panose="02040502050506030303" pitchFamily="18" charset="0"/>
              </a:rPr>
              <a:t>Influence</a:t>
            </a:r>
          </a:p>
          <a:p>
            <a:pPr algn="just"/>
            <a:r>
              <a:rPr lang="en-US" sz="2800" dirty="0" smtClean="0">
                <a:latin typeface="High Tower Text" panose="02040502050506030303" pitchFamily="18" charset="0"/>
              </a:rPr>
              <a:t>followers </a:t>
            </a:r>
          </a:p>
          <a:p>
            <a:pPr algn="just"/>
            <a:r>
              <a:rPr lang="en-US" sz="2800" dirty="0" smtClean="0">
                <a:latin typeface="High Tower Text" panose="02040502050506030303" pitchFamily="18" charset="0"/>
              </a:rPr>
              <a:t>behavior</a:t>
            </a: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03D1-0528-4CF2-9EE9-3E9655DFA8F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7115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498080" cy="9144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Motivation Through Rewards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81288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Extrinsic Rewards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Payoffs granted to the individual by other rewards.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E.g. Money, employee benefits, promotions, recognition, status and praise.</a:t>
            </a:r>
          </a:p>
          <a:p>
            <a:pPr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Intrinsic Rewards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Self-granted and internally experienced payoffs.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E.g. Sense of accomplishment, self-esteem, and self-actualization.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114C-805A-4BAD-AAD4-92E910C70926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2722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Improving Performance with Extrinsic Rewards</a:t>
            </a:r>
          </a:p>
          <a:p>
            <a:pPr>
              <a:buNone/>
            </a:pPr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Rewards must satisfy individual needs.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Employees must believe effort will lead to reward.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Rewards must be equitable.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Rewards must be linked to performance.</a:t>
            </a:r>
          </a:p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Motivation through Employee Participation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– The process of empowering employees to assume greater control of the workplace.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Setting goals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Making decisions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Solving problems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Designing &amp; implementing organizational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2290-F655-4088-A877-CBE05EF053BD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3699"/>
      </p:ext>
    </p:extLst>
  </p:cSld>
  <p:clrMapOvr>
    <a:masterClrMapping/>
  </p:clrMapOvr>
  <p:transition>
    <p:push dir="u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SPECIAL ISSUES IN MOTIVATION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150000"/>
              </a:lnSpc>
              <a:buNone/>
            </a:pP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Motivating Professionals</a:t>
            </a:r>
          </a:p>
          <a:p>
            <a:pPr marL="609600" indent="-609600">
              <a:lnSpc>
                <a:spcPct val="150000"/>
              </a:lnSpc>
            </a:pP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Professionals are typically different from nonprofessionals. They have a strong and long-term commitment to their field of expertise. </a:t>
            </a:r>
          </a:p>
          <a:p>
            <a:pPr marL="609600" indent="-60960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Their loyalty is more often to their profession than to their employer</a:t>
            </a:r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9992A-F0C6-4140-A740-B54B70C8107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42924"/>
      </p:ext>
    </p:extLst>
  </p:cSld>
  <p:clrMapOvr>
    <a:masterClrMapping/>
  </p:clrMapOvr>
  <p:transition>
    <p:push dir="u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393113" cy="6248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They need to regularly update their knowledge, and their commitment to their profession.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Provide them with ongoing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challenging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projects.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Give them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autonomy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to follow their interests and allow them to structure their work in ways that they find productive.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Reward them with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educational opportunities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– training, workshops, attending conferences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 Also reward them with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recognition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, and ask questions and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engage in other actions</a:t>
            </a:r>
            <a:r>
              <a:rPr lang="en-US" sz="2800" dirty="0">
                <a:effectLst/>
                <a:latin typeface="Times New Roman" pitchFamily="18" charset="0"/>
                <a:cs typeface="Times New Roman" pitchFamily="18" charset="0"/>
              </a:rPr>
              <a:t> that demonstrate to them you're sincerely interested in what they're doing.</a:t>
            </a:r>
          </a:p>
          <a:p>
            <a:pPr>
              <a:lnSpc>
                <a:spcPct val="150000"/>
              </a:lnSpc>
            </a:pPr>
            <a:endParaRPr lang="en-US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3994-C5A5-4E4C-B20F-412926D6D513}" type="datetime1">
              <a:rPr lang="en-US" smtClean="0"/>
              <a:t>5/12/2020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0054"/>
      </p:ext>
    </p:extLst>
  </p:cSld>
  <p:clrMapOvr>
    <a:masterClrMapping/>
  </p:clrMapOvr>
  <p:transition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Motivating the Diversified Workforce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Not everyone is motivated by money. </a:t>
            </a:r>
          </a:p>
          <a:p>
            <a:pPr>
              <a:buNone/>
            </a:pPr>
            <a:endParaRPr lang="en-US" sz="320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effectLst/>
                <a:latin typeface="Times New Roman" pitchFamily="18" charset="0"/>
                <a:cs typeface="Times New Roman" pitchFamily="18" charset="0"/>
              </a:rPr>
              <a:t>Not everyone wants a challenging job.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AA827-ACCD-49F2-A23D-7A993402F593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32790"/>
      </p:ext>
    </p:extLst>
  </p:cSld>
  <p:clrMapOvr>
    <a:masterClrMapping/>
  </p:clrMapOvr>
  <p:transition>
    <p:push dir="u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  <a:solidFill>
            <a:srgbClr val="FFC000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6600" b="1" i="1" dirty="0">
                <a:latin typeface="Times New Roman" pitchFamily="18" charset="0"/>
                <a:cs typeface="Times New Roman" pitchFamily="18" charset="0"/>
              </a:rPr>
              <a:t>Thank You!</a:t>
            </a:r>
            <a:endParaRPr lang="en-US" sz="6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C566-68AB-4ED2-8048-751A5F9E7274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  <p:pic>
        <p:nvPicPr>
          <p:cNvPr id="1026" name="Picture 2" descr="C:\Users\Ewunet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5800" cy="502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965239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High Tower Text" panose="02040502050506030303" pitchFamily="18" charset="0"/>
              </a:rPr>
              <a:t>Dimensions of </a:t>
            </a:r>
            <a:r>
              <a:rPr lang="en-US" sz="3600" b="1" dirty="0" smtClean="0">
                <a:solidFill>
                  <a:srgbClr val="0033CC"/>
                </a:solidFill>
                <a:latin typeface="High Tower Text" panose="02040502050506030303" pitchFamily="18" charset="0"/>
              </a:rPr>
              <a:t>leadership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involves not just “doing” but  “being”  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 is exercised with others.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 is </a:t>
            </a:r>
            <a:r>
              <a:rPr lang="en-US" sz="3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not rank, title,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privilege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money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 and management are both necessary.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 is about </a:t>
            </a:r>
            <a:r>
              <a:rPr lang="en-US" sz="3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enabling people to face </a:t>
            </a:r>
            <a:r>
              <a:rPr lang="en-US" sz="3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sz="3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2877-E7C6-4F3A-97BF-1D1E21EED359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0301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Activity 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76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High Tower Text" panose="02040502050506030303" pitchFamily="18" charset="0"/>
                <a:cs typeface="Times New Roman" pitchFamily="18" charset="0"/>
              </a:rPr>
              <a:t>From your experience, try to describe at least one leader you know personally, or who is well known on a national or global scale, that you consider a role model of a successful leader.</a:t>
            </a:r>
          </a:p>
          <a:p>
            <a:pPr algn="just"/>
            <a:endParaRPr lang="en-US" sz="2800" dirty="0">
              <a:latin typeface="High Tower Text" panose="02040502050506030303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High Tower Text" panose="02040502050506030303" pitchFamily="18" charset="0"/>
                <a:cs typeface="Times New Roman" pitchFamily="18" charset="0"/>
              </a:rPr>
              <a:t>What in your opinion are the practices that made this person a successful </a:t>
            </a:r>
            <a:r>
              <a:rPr lang="en-US" sz="2800" dirty="0" smtClean="0">
                <a:latin typeface="High Tower Text" panose="02040502050506030303" pitchFamily="18" charset="0"/>
                <a:cs typeface="Times New Roman" pitchFamily="18" charset="0"/>
              </a:rPr>
              <a:t>leader?</a:t>
            </a:r>
            <a:r>
              <a:rPr lang="en-US" sz="2800" dirty="0">
                <a:latin typeface="High Tower Text" panose="02040502050506030303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CF600-166D-49EC-BF3D-D60C31A17575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3844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BFF081-B858-4AF5-AB4B-56AA063CB6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857"/>
            <a:ext cx="7086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solidFill>
                  <a:srgbClr val="3333FF"/>
                </a:solidFill>
                <a:latin typeface="High Tower Text" panose="02040502050506030303" pitchFamily="18" charset="0"/>
              </a:rPr>
              <a:t>Some of the Great leaders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1313949">
            <a:off x="5927951" y="729290"/>
            <a:ext cx="1991890" cy="2971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012" y="3939381"/>
            <a:ext cx="2667000" cy="259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186" y="3939381"/>
            <a:ext cx="2133600" cy="269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 descr="102802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5" y="930263"/>
            <a:ext cx="2512590" cy="301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2299" y="732733"/>
            <a:ext cx="2574101" cy="3090059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BF9A-AB95-42A8-B0AE-8B26C71343E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9057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0768"/>
            <a:ext cx="4191000" cy="5032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High Tower Text" panose="02040502050506030303" pitchFamily="18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33CC"/>
                </a:solidFill>
                <a:latin typeface="High Tower Text" panose="02040502050506030303" pitchFamily="18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33CC"/>
                </a:solidFill>
                <a:latin typeface="High Tower Text" panose="02040502050506030303" pitchFamily="18" charset="0"/>
                <a:cs typeface="Arial" pitchFamily="34" charset="0"/>
              </a:rPr>
              <a:t>Leading </a:t>
            </a:r>
            <a:r>
              <a:rPr lang="en-US" sz="2800" dirty="0">
                <a:solidFill>
                  <a:srgbClr val="0033CC"/>
                </a:solidFill>
                <a:latin typeface="High Tower Text" panose="02040502050506030303" pitchFamily="18" charset="0"/>
                <a:cs typeface="Arial" pitchFamily="34" charset="0"/>
              </a:rPr>
              <a:t>Practices</a:t>
            </a:r>
            <a:br>
              <a:rPr lang="en-US" sz="2800" dirty="0">
                <a:solidFill>
                  <a:srgbClr val="0033CC"/>
                </a:solidFill>
                <a:latin typeface="High Tower Text" panose="02040502050506030303" pitchFamily="18" charset="0"/>
                <a:cs typeface="Arial" pitchFamily="34" charset="0"/>
              </a:rPr>
            </a:br>
            <a:endParaRPr lang="en-US" sz="2800" b="1" dirty="0">
              <a:solidFill>
                <a:srgbClr val="0033CC"/>
              </a:solidFill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19646" y="1535113"/>
            <a:ext cx="3890554" cy="6397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Four </a:t>
            </a:r>
            <a:r>
              <a:rPr lang="en-US" dirty="0" smtClean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Leadership Practices </a:t>
            </a:r>
            <a:endParaRPr lang="en-US" dirty="0">
              <a:solidFill>
                <a:srgbClr val="0033CC"/>
              </a:solidFill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519646" y="2315983"/>
            <a:ext cx="4038600" cy="3018018"/>
          </a:xfrm>
          <a:prstGeom prst="rect">
            <a:avLst/>
          </a:prstGeom>
          <a:solidFill>
            <a:srgbClr val="CC0099">
              <a:alpha val="30980"/>
            </a:srgb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High Tower Text" panose="02040502050506030303" pitchFamily="18" charset="0"/>
              </a:rPr>
              <a:t>Scanning</a:t>
            </a:r>
            <a:endParaRPr lang="en-US" i="1" dirty="0">
              <a:latin typeface="High Tower Text" panose="02040502050506030303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High Tower Text" panose="02040502050506030303" pitchFamily="18" charset="0"/>
              </a:rPr>
              <a:t>Focusing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High Tower Text" panose="02040502050506030303" pitchFamily="18" charset="0"/>
              </a:rPr>
              <a:t>Aligning/</a:t>
            </a:r>
            <a:r>
              <a:rPr lang="en-US" sz="2000" dirty="0">
                <a:latin typeface="High Tower Text" panose="02040502050506030303" pitchFamily="18" charset="0"/>
              </a:rPr>
              <a:t>M</a:t>
            </a:r>
            <a:r>
              <a:rPr lang="en-US" sz="2000" dirty="0" smtClean="0">
                <a:latin typeface="High Tower Text" panose="02040502050506030303" pitchFamily="18" charset="0"/>
              </a:rPr>
              <a:t>obilizing</a:t>
            </a:r>
            <a:endParaRPr lang="en-US" dirty="0">
              <a:latin typeface="High Tower Text" panose="02040502050506030303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dirty="0" smtClean="0">
                <a:latin typeface="High Tower Text" panose="02040502050506030303" pitchFamily="18" charset="0"/>
              </a:rPr>
              <a:t>Inspiring</a:t>
            </a:r>
            <a:endParaRPr lang="en-US" sz="2000" dirty="0" smtClean="0">
              <a:latin typeface="High Tower Text" panose="02040502050506030303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3333FF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BECEB-2DC4-44AA-8DBC-EB1590B74FE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575452" cy="533399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L</a:t>
            </a:r>
            <a:r>
              <a:rPr lang="en-GB" sz="3200" dirty="0" smtClean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eadership Practice: Scanning</a:t>
            </a:r>
            <a:endParaRPr lang="en-US" sz="3200" dirty="0">
              <a:solidFill>
                <a:srgbClr val="0000FF"/>
              </a:solidFill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80052"/>
            <a:ext cx="8686800" cy="577314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encourage their teams to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 &amp; external environments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teams, and themselves.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client &amp; stakeholder need  &amp; priorities</a:t>
            </a:r>
          </a:p>
          <a:p>
            <a:pPr marL="800100" lvl="1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Recognize trends, opportunities, &amp; risks that affect organizations.</a:t>
            </a:r>
          </a:p>
          <a:p>
            <a:pPr marL="800100" lvl="1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capacities &amp; constraints.</a:t>
            </a:r>
          </a:p>
          <a:p>
            <a:pPr marL="800100" lvl="1" indent="-3429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Know yourself, your staff, &amp; your organization values, strengths, &amp; weakness.  </a:t>
            </a:r>
          </a:p>
          <a:p>
            <a:pPr>
              <a:lnSpc>
                <a:spcPct val="150000"/>
              </a:lnSpc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0E84-9911-43E2-9A5D-318990B9F31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267" y="609601"/>
            <a:ext cx="7870874" cy="457199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Leadership Practice: Focusing</a:t>
            </a:r>
            <a:endParaRPr lang="en-US" sz="3200" dirty="0">
              <a:solidFill>
                <a:srgbClr val="0000FF"/>
              </a:solidFill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01576" cy="5334000"/>
          </a:xfrm>
          <a:noFill/>
        </p:spPr>
        <p:txBody>
          <a:bodyPr>
            <a:noAutofit/>
          </a:bodyPr>
          <a:lstStyle/>
          <a:p>
            <a:pPr lvl="0" eaLnBrk="0" fontAlgn="base" hangingPunct="0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information from scanning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a response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focus their limited time, energy, and resources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people and things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are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most important. </a:t>
            </a:r>
          </a:p>
          <a:p>
            <a:pPr marL="857250" lvl="1" indent="-4572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Articulate the organization’s mission &amp; strategy</a:t>
            </a:r>
          </a:p>
          <a:p>
            <a:pPr marL="857250" lvl="1" indent="-4572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Identify critical challenges</a:t>
            </a:r>
          </a:p>
          <a:p>
            <a:pPr marL="857250" lvl="1" indent="-4572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Link goals with the overall organizational strategy</a:t>
            </a:r>
          </a:p>
          <a:p>
            <a:pPr marL="857250" lvl="1" indent="-457200" algn="just" fontAlgn="base">
              <a:lnSpc>
                <a:spcPct val="150000"/>
              </a:lnSpc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Determine key priorities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BBFF6-1960-4154-82E3-7C938E5E900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8740"/>
            <a:ext cx="8039686" cy="495984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Leadership Practice: Aligning/Mobilizing </a:t>
            </a:r>
            <a:endParaRPr lang="en-US" sz="3200" dirty="0">
              <a:solidFill>
                <a:srgbClr val="0000FF"/>
              </a:solidFill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05911" cy="5257799"/>
          </a:xfrm>
          <a:noFill/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 leader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aligns and mobilizes others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achieve objectives.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This means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seeking out other groups or people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whose objectives are in line with yours and getting them to work alongside you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align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mobilize stakeholders’ and staff time and energies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as well as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material and financial resources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support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organizational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goals and priorities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Facilitate teamwork.</a:t>
            </a:r>
          </a:p>
          <a:p>
            <a:pPr>
              <a:lnSpc>
                <a:spcPct val="150000"/>
              </a:lnSpc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01276-8E19-4905-8CE8-DA5FADED385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50"/>
            <a:ext cx="7899009" cy="457200"/>
          </a:xfrm>
        </p:spPr>
        <p:txBody>
          <a:bodyPr>
            <a:noAutofit/>
          </a:bodyPr>
          <a:lstStyle/>
          <a:p>
            <a:pPr algn="ctr"/>
            <a:r>
              <a:rPr lang="en-GB" sz="3200" dirty="0" smtClean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Leadership Practice: Inspiring</a:t>
            </a:r>
            <a:endParaRPr lang="en-US" sz="3200" dirty="0">
              <a:solidFill>
                <a:srgbClr val="0000FF"/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548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0" eaLnBrk="0" fontAlgn="base" hangingPunct="0">
              <a:lnSpc>
                <a:spcPct val="150000"/>
              </a:lnSpc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Helps staff to face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creatively.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the people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whose example moves us to follow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their footsteps.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Inspiring involves demonstrating</a:t>
            </a:r>
            <a:r>
              <a:rPr lang="en-GB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as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supporting staff</a:t>
            </a:r>
          </a:p>
          <a:p>
            <a:pPr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GB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“Walking the talk” -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deeds with words.</a:t>
            </a:r>
            <a:endParaRPr lang="en-GB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Trust &amp; confidence in staff, acknowledging their contribution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model of creativity, innovation ,learning&amp; supporting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8CF9F-9A81-47CE-AECE-84A090524C9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020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Manager Vs Leader</a:t>
            </a:r>
            <a:endParaRPr lang="en-US" sz="32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2192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used interchangeably.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emerges as a leader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manager is put in to his position by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manager cannot influence others he is not a good leader; though he is a manager.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good leaders who are not managers.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38E2-5BAA-42FD-8DEF-C817DE84D90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453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90600"/>
            <a:ext cx="8705088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 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this session you will be able to: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leadership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leadership practices.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different leadership theories, types &amp; styles.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Explain the differences between leader and manager.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on different types of power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8CC5C-9786-447A-BDB8-0501553E87D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718864"/>
              </p:ext>
            </p:extLst>
          </p:nvPr>
        </p:nvGraphicFramePr>
        <p:xfrm>
          <a:off x="152400" y="76198"/>
          <a:ext cx="8839200" cy="7162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8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0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540"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latin typeface="High Tower Text" panose="02040502050506030303" pitchFamily="18" charset="0"/>
                          <a:ea typeface="Calibri"/>
                          <a:cs typeface="Times New Roman"/>
                        </a:rPr>
                        <a:t>Managers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1" dirty="0">
                          <a:latin typeface="High Tower Text" panose="02040502050506030303" pitchFamily="18" charset="0"/>
                          <a:ea typeface="Calibri"/>
                          <a:cs typeface="Times New Roman"/>
                        </a:rPr>
                        <a:t>Leaders</a:t>
                      </a:r>
                      <a:endParaRPr lang="en-US" sz="2000" dirty="0">
                        <a:latin typeface="High Tower Text" panose="0204050205050603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3621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Cope 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with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 system complexity</a:t>
                      </a:r>
                      <a:endParaRPr lang="en-US" sz="2000" dirty="0">
                        <a:solidFill>
                          <a:srgbClr val="000000"/>
                        </a:solidFill>
                        <a:latin typeface="High Tower Text" panose="02040502050506030303" pitchFamily="18" charset="0"/>
                        <a:ea typeface="Calibri"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Plan and budget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Control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and solve problem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Seeks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change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Set direction and shared values </a:t>
                      </a: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Motivate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High Tower Text" panose="02040502050506030303" pitchFamily="18" charset="0"/>
                          <a:ea typeface="Calibri"/>
                        </a:rPr>
                        <a:t>people 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Administers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A copy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Maintains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Focuses on systems &amp;structure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Relies on control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Short- range view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Asks how and when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Eye on the bottom line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Imitates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Does things right 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Innovates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An original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Develops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Focuses on people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Inspires trust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Long-range perspective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Asks what and why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Eye on the horizon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Originates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  <a:cs typeface="Times New Roman" pitchFamily="18" charset="0"/>
                        </a:rPr>
                        <a:t>Does the right thing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1AE3F-BD77-49CB-B400-FC4AE102DD3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28888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anose="02040502050506030303" pitchFamily="18" charset="0"/>
              </a:rPr>
              <a:t/>
            </a:r>
            <a:br>
              <a:rPr lang="en-US" dirty="0" smtClean="0">
                <a:latin typeface="High Tower Text" panose="02040502050506030303" pitchFamily="18" charset="0"/>
              </a:rPr>
            </a:br>
            <a:r>
              <a:rPr lang="en-US" sz="3600" dirty="0" smtClean="0">
                <a:latin typeface="High Tower Text" panose="02040502050506030303" pitchFamily="18" charset="0"/>
                <a:cs typeface="Arial" pitchFamily="34" charset="0"/>
              </a:rPr>
              <a:t>Approaches  to leadership</a:t>
            </a:r>
            <a:r>
              <a:rPr lang="en-US" dirty="0" smtClean="0">
                <a:latin typeface="High Tower Text" panose="02040502050506030303" pitchFamily="18" charset="0"/>
                <a:cs typeface="Arial" pitchFamily="34" charset="0"/>
              </a:rPr>
              <a:t/>
            </a:r>
            <a:br>
              <a:rPr lang="en-US" dirty="0" smtClean="0">
                <a:latin typeface="High Tower Text" panose="02040502050506030303" pitchFamily="18" charset="0"/>
                <a:cs typeface="Arial" pitchFamily="34" charset="0"/>
              </a:rPr>
            </a:br>
            <a:endParaRPr lang="en-US" dirty="0"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05088" cy="5943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trait approach(Theory):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assumed that some people are set apart from others by virtue of their possession of some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or qualities of ‘greatness’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it is these people who become leaders. 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approach to leadership suggests that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personal characteristics, or traits, that differentiate leaders from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they lead.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“Leaders are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made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AA71-D491-4EE1-A6F8-6452BD52BCB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trait </a:t>
            </a:r>
            <a:r>
              <a:rPr lang="en-US" sz="2800" b="1" dirty="0" smtClean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approach…</a:t>
            </a:r>
            <a:endParaRPr lang="en-US" sz="28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24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leadership traits include </a:t>
            </a:r>
          </a:p>
          <a:p>
            <a:pPr lvl="1" algn="just">
              <a:spcBef>
                <a:spcPts val="2400"/>
              </a:spcBef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characteristics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(adaptability, dominance, self-confidence),</a:t>
            </a:r>
          </a:p>
          <a:p>
            <a:pPr lvl="1" algn="just">
              <a:spcBef>
                <a:spcPts val="2400"/>
              </a:spcBef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characteristics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(above-average height, medium weight, attractive appearance), and </a:t>
            </a:r>
          </a:p>
          <a:p>
            <a:pPr lvl="1" algn="just">
              <a:spcBef>
                <a:spcPts val="2400"/>
              </a:spcBef>
            </a:pP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(intelligence, task expertise, sensitivity in dealing with others).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spcBef>
                <a:spcPts val="240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2400"/>
              </a:spcBef>
              <a:buNone/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400"/>
              </a:spcBef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2D91-BA2B-4553-8DE6-2CF49C828F7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336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High Tower Text" panose="02040502050506030303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behavioral approach(Theory):</a:t>
            </a:r>
            <a:b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</a:br>
            <a:endParaRPr lang="en-US" sz="28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562600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Assumptions:</a:t>
            </a:r>
          </a:p>
          <a:p>
            <a:pPr algn="just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Leaders can be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rather than are born. </a:t>
            </a:r>
          </a:p>
          <a:p>
            <a:pPr algn="just"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Successful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is based in definable,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learnable behavior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theories of leadership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seek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inborn traits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capabilities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Rather, they look at what leaders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actually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do.</a:t>
            </a:r>
          </a:p>
          <a:p>
            <a:pPr lvl="1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Studied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characteristics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leaders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interact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subordinates;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522C-745C-442B-8AEB-0B87E7F21C6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683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igh Tower Text" panose="02040502050506030303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The contingency approach:</a:t>
            </a:r>
            <a:b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</a:br>
            <a:endParaRPr lang="en-US" sz="28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5947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vary with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or circumstances.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Focuses on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requirements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single trait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been shown to be common to all effective leaders and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 single style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has been found to be effective in improving staff performance in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situations.</a:t>
            </a:r>
          </a:p>
          <a:p>
            <a:pPr marL="0" indent="0"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management technique that best contributes to the attainment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goals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might vary in different types of situations or circumstances. 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B527-E1B2-4508-B54A-48FD4D8701C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5912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latin typeface="High Tower Text" panose="02040502050506030303" pitchFamily="18" charset="0"/>
              </a:rPr>
              <a:t/>
            </a:r>
            <a:br>
              <a:rPr lang="en-US" sz="3600" b="1" dirty="0" smtClean="0">
                <a:latin typeface="High Tower Text" panose="02040502050506030303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High Tower Text" panose="02040502050506030303" pitchFamily="18" charset="0"/>
              </a:rPr>
              <a:t>Types </a:t>
            </a:r>
            <a:r>
              <a:rPr lang="en-US" sz="3600" b="1" dirty="0">
                <a:solidFill>
                  <a:srgbClr val="002060"/>
                </a:solidFill>
                <a:latin typeface="High Tower Text" panose="02040502050506030303" pitchFamily="18" charset="0"/>
              </a:rPr>
              <a:t>of leaders</a:t>
            </a:r>
            <a:r>
              <a:rPr lang="en-US" sz="3600" dirty="0">
                <a:latin typeface="High Tower Text" panose="02040502050506030303" pitchFamily="18" charset="0"/>
              </a:rPr>
              <a:t/>
            </a:r>
            <a:br>
              <a:rPr lang="en-US" sz="3600" dirty="0">
                <a:latin typeface="High Tower Text" panose="02040502050506030303" pitchFamily="18" charset="0"/>
              </a:rPr>
            </a:b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534400" cy="58832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Transactional leaders</a:t>
            </a:r>
            <a:endParaRPr lang="en-US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 of their followers 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managerially by establishing a close link between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effort and reward.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2400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evaluate, correct and train staff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staff performance needs to be improved, and they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appropriately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required outcomes are achieved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is given to the leader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evaluate and reward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followers.</a:t>
            </a:r>
          </a:p>
          <a:p>
            <a:pPr>
              <a:lnSpc>
                <a:spcPct val="120000"/>
              </a:lnSpc>
              <a:spcBef>
                <a:spcPts val="2400"/>
              </a:spcBef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9092-03EE-4C39-A90B-824016E8663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1596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High Tower Text" panose="02040502050506030303" pitchFamily="18" charset="0"/>
                <a:cs typeface="Times New Roman" panose="02020603050405020304" pitchFamily="18" charset="0"/>
              </a:rPr>
              <a:t>2. Transformational leaders</a:t>
            </a:r>
            <a:br>
              <a:rPr lang="en-US" sz="2800" b="1" dirty="0">
                <a:latin typeface="High Tower Text" panose="02040502050506030303" pitchFamily="18" charset="0"/>
                <a:cs typeface="Times New Roman" panose="02020603050405020304" pitchFamily="18" charset="0"/>
              </a:rPr>
            </a:br>
            <a:endParaRPr lang="en-US" sz="28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55874" cy="5365750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leaders, as defined by Bass (1985)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their staff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encourage them to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‘do more than they originally expected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do’.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to do better.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Transformational leaders provide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encouragement and support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followers.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 and respect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them as individuals.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build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self-confidence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heighten personal development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589-B992-4E63-B69E-219FE272BC9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950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6397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igh Tower Text" panose="02040502050506030303" pitchFamily="18" charset="0"/>
                <a:cs typeface="Arial" pitchFamily="34" charset="0"/>
              </a:rPr>
              <a:t>Types of Leaders…</a:t>
            </a:r>
            <a:endParaRPr lang="en-US" sz="3200" b="1" dirty="0"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Charismatic leaders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 Weber, a sociologist, defined charisma (from the Greek for “gift”) more than a century ago as “a certain quality of an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personality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 virtue of which he or she is set apart from ordinary people.”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Charismatic leaders rely on their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their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inspirational qualities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aura/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characteristic.</a:t>
            </a:r>
          </a:p>
          <a:p>
            <a:pPr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Characteristics of a Charismatic Leader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Vision and articulation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Willing to take on high personal risk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follower needs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0043-688E-4139-8AC3-6F8EB05035C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  <a:cs typeface="Arial" pitchFamily="34" charset="0"/>
              </a:rPr>
              <a:t>Types of Leaders</a:t>
            </a:r>
            <a:endParaRPr lang="en-US" sz="3600" dirty="0"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3000"/>
              </a:spcBef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Situational leaders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one who can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 different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styles depending on the situation.</a:t>
            </a:r>
          </a:p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are versatile/Adapt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being able to move between the styles according to the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situation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so there is 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one right style. </a:t>
            </a:r>
          </a:p>
          <a:p>
            <a:pPr>
              <a:spcBef>
                <a:spcPts val="3000"/>
              </a:spcBef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7662F-F2C4-4A06-8A6B-F5DBD03E3A3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4958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High Tower Text" panose="02040502050506030303" pitchFamily="18" charset="0"/>
                <a:cs typeface="Arial" pitchFamily="34" charset="0"/>
              </a:rPr>
              <a:t>Leadership styles</a:t>
            </a:r>
            <a:endParaRPr lang="en-US" sz="3200" b="1" dirty="0"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itchFamily="18" charset="0"/>
              </a:rPr>
              <a:t>It is the typical pattern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behavior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a leader uses to influence their employees to achieve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organizational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goals.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3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Autocratic Leaders: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ake decisions and announce them.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There is also a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clear division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between the leader and the followers.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 Do just what I say” or “ Don’t touch the hot iron”.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Subordinates carry out orders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Believe that money is the only reward that will motivate staffs.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D45-8B0F-44B5-82E9-59256AF625F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1"/>
            <a:ext cx="83820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E3D4-2F46-49F1-A6D2-E42BEC616CB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7877"/>
            <a:ext cx="4584192" cy="6397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Styles of Leadership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717550"/>
            <a:ext cx="8705088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Democratic /participative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Democratic leaders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also known as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participative leaders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encourage group members to participate.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Democratic leaders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keep staff informed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about everything that affects their work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 decision-making and problem-solving responsibilities.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Group members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feel engaged in the process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thus are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motivated and creative.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 subordinates to make decisions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Ideas are bilaterally proposed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“Let’s do together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2C84F-79D9-4B25-9C72-52774186BD5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86836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Democratic /participative</a:t>
            </a:r>
            <a:r>
              <a:rPr lang="en-US" sz="2800" dirty="0">
                <a:latin typeface="High Tower Text" panose="02040502050506030303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Leaders…</a:t>
            </a:r>
            <a:endParaRPr lang="en-US" sz="2800" dirty="0">
              <a:latin typeface="High Tower Text" panose="020405020505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style is most successful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used with highly skilled or experienced staff or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implementing operational changes or resolving individual or group problems.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is a popular style because when it is done well it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creates a harmonious, productive and developing work force.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AC9D7-B332-44F1-BE07-1001203E2EE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9872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4495800" cy="6096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igh Tower Text" panose="02040502050506030303" pitchFamily="18" charset="0"/>
              </a:rPr>
              <a:t>Styles </a:t>
            </a:r>
            <a:r>
              <a:rPr lang="en-US" sz="3200" dirty="0">
                <a:latin typeface="High Tower Text" panose="02040502050506030303" pitchFamily="18" charset="0"/>
              </a:rPr>
              <a:t>Leadership</a:t>
            </a:r>
            <a:r>
              <a:rPr lang="en-US" sz="3200" dirty="0" smtClean="0">
                <a:latin typeface="High Tower Text" panose="02040502050506030303" pitchFamily="18" charset="0"/>
              </a:rPr>
              <a:t>….</a:t>
            </a:r>
            <a:endParaRPr lang="en-US" sz="32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705088" cy="5638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3. Laissez – faire Leaders: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Laissez-faire leadership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style where the leader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provides little or no direction and gives staff as much freedom as possible.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authority or power is given to the staff and they determine goals, make decisions, and resolve problems on their own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laissez-faire leader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promotes a strong sense of competence and expertise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team members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allows others to rise to their performance potential.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style can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lack accountability for team failures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 I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 have little or no  confidence in their ability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“Do as you like”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no concern for both staffs and the work output.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BD7-813F-467E-A681-65AC43E5E06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51816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High Tower Text" panose="02040502050506030303" pitchFamily="18" charset="0"/>
                <a:cs typeface="Times New Roman" panose="02020603050405020304" pitchFamily="18" charset="0"/>
              </a:rPr>
              <a:t>Laissez – faire Leaders </a:t>
            </a:r>
            <a:r>
              <a:rPr lang="en-US" sz="3200" dirty="0" smtClean="0">
                <a:solidFill>
                  <a:srgbClr val="0000FF"/>
                </a:solidFill>
                <a:latin typeface="High Tower Text" panose="02040502050506030303" pitchFamily="18" charset="0"/>
                <a:cs typeface="Arial" pitchFamily="34" charset="0"/>
              </a:rPr>
              <a:t>….</a:t>
            </a:r>
            <a:endParaRPr lang="en-US" sz="3200" dirty="0">
              <a:solidFill>
                <a:srgbClr val="0000FF"/>
              </a:solidFill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05088" cy="5562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 II: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 are extremely confident about their staffs.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Subordinates may be high in their academic position.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Every staff knows the objectives of his / her organization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 to plan and implement independently.</a:t>
            </a:r>
          </a:p>
          <a:p>
            <a:pPr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059-E2EF-4241-BDDF-F4F28A3477F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You are a leader if:</a:t>
            </a:r>
            <a:r>
              <a:rPr lang="en-US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High Tower Text" panose="02040502050506030303" pitchFamily="18" charset="0"/>
              </a:rPr>
            </a:br>
            <a:endParaRPr lang="en-US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447800"/>
            <a:ext cx="8752114" cy="46323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00FF"/>
              </a:buClr>
              <a:buSzPct val="15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create something of a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did not exist before</a:t>
            </a:r>
          </a:p>
          <a:p>
            <a:pPr>
              <a:lnSpc>
                <a:spcPct val="150000"/>
              </a:lnSpc>
              <a:buClr>
                <a:srgbClr val="0000FF"/>
              </a:buClr>
              <a:buSzPct val="15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exhibit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energy</a:t>
            </a:r>
          </a:p>
          <a:p>
            <a:pPr>
              <a:lnSpc>
                <a:spcPct val="150000"/>
              </a:lnSpc>
              <a:buClr>
                <a:srgbClr val="0000FF"/>
              </a:buClr>
              <a:buSzPct val="15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0000FF"/>
              </a:buClr>
              <a:buSzPct val="15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welcome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5199-1A2A-40EE-91D1-22D799C7DF8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High Tower Text" panose="02040502050506030303" pitchFamily="18" charset="0"/>
                <a:cs typeface="Times New Roman" pitchFamily="18" charset="0"/>
              </a:rPr>
              <a:t>Leadership use of power and authority</a:t>
            </a:r>
            <a:endParaRPr lang="en-US" sz="4000" dirty="0">
              <a:latin typeface="High Tower Text" panose="020405020505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Leaders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people to do things through the use of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authority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4573F-F97F-4553-8AB8-3341272730A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279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Leadership use of power and </a:t>
            </a:r>
            <a:r>
              <a:rPr lang="en-US" sz="2800" b="1" dirty="0" smtClean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authority…</a:t>
            </a:r>
            <a:endParaRPr lang="en-US" sz="2800" dirty="0">
              <a:solidFill>
                <a:srgbClr val="0000FF"/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is the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right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people to do things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formal right to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resources.</a:t>
            </a:r>
          </a:p>
          <a:p>
            <a:pPr marL="0" indent="0" algn="just">
              <a:buNone/>
            </a:pP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within a person, such as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 or charm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help them 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power. </a:t>
            </a:r>
            <a:endParaRPr 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to influence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decisions and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people have the potential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influence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they exercise it frequently. </a:t>
            </a:r>
            <a:endParaRPr 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the </a:t>
            </a:r>
            <a:r>
              <a:rPr 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confer</a:t>
            </a:r>
            <a:r>
              <a:rPr 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authority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0FCD-3308-47D3-A9C3-18578EA4BAA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987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Types of Power </a:t>
            </a:r>
            <a:endParaRPr lang="en-US" sz="3200" dirty="0">
              <a:solidFill>
                <a:srgbClr val="FF0000"/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137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Leaders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various types of power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to influence others.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However, power can also be exercised upwards by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behavior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group members or staff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and this acts as a constraint on how much power leaders can employ in practice.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list that follows describes the types of power exercised by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leaders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sometimes by </a:t>
            </a: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group members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(French and Raven, 1960).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GB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C5337-413D-4EC6-9B77-6978B53213B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638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20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Five types </a:t>
            </a:r>
            <a:r>
              <a:rPr lang="en-US" sz="3600" dirty="0">
                <a:solidFill>
                  <a:srgbClr val="FF0000"/>
                </a:solidFill>
                <a:latin typeface="High Tower Text" panose="02040502050506030303" pitchFamily="18" charset="0"/>
              </a:rPr>
              <a:t>of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426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3600" b="1" i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Legitimate power</a:t>
            </a:r>
          </a:p>
          <a:p>
            <a:pPr marL="0" indent="0">
              <a:buNone/>
            </a:pPr>
            <a:endParaRPr lang="en-GB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result of the position a person holds in the organization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hierarchy.</a:t>
            </a:r>
          </a:p>
          <a:p>
            <a:pPr marL="0" indent="0">
              <a:buNone/>
            </a:pP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easiest type of influence for most staff to accept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virtually all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accept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manager’s authority to conduct a performance evaluation.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867A-327B-4D37-AF7E-C1806E5FA8E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107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Reward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7944"/>
            <a:ext cx="8686800" cy="50284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Emanates/issue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leaders ability to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desirable </a:t>
            </a:r>
            <a:r>
              <a:rPr lang="en-US" alt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partly from the legitimate power.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Reward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pay increase, promotions, work schedule, recognitions of accomplishment,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Tx/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50000"/>
              </a:lnSpc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None/>
            </a:pP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06BB-B11C-4BF3-B2C5-13A42BE8339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220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Leadership</a:t>
            </a:r>
            <a:br>
              <a:rPr lang="en-US" smtClean="0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 smtClean="0">
                <a:latin typeface="High Tower Text" panose="02040502050506030303" pitchFamily="18" charset="0"/>
              </a:rPr>
              <a:t>“I am more afraid of an army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4000" i="1" dirty="0" smtClean="0">
                <a:latin typeface="High Tower Text" panose="02040502050506030303" pitchFamily="18" charset="0"/>
              </a:rPr>
              <a:t> sheep led by a lion than an army 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4000" i="1" dirty="0" smtClean="0">
                <a:latin typeface="High Tower Text" panose="02040502050506030303" pitchFamily="18" charset="0"/>
              </a:rPr>
              <a:t> lions led by a sheep” </a:t>
            </a:r>
            <a:r>
              <a:rPr lang="en-US" sz="4000" i="1" dirty="0">
                <a:latin typeface="High Tower Text" panose="02040502050506030303" pitchFamily="18" charset="0"/>
              </a:rPr>
              <a:t> </a:t>
            </a:r>
            <a:endParaRPr lang="en-US" sz="4000" i="1" dirty="0" smtClean="0">
              <a:latin typeface="High Tower Text" panose="02040502050506030303" pitchFamily="18" charset="0"/>
            </a:endParaRPr>
          </a:p>
          <a:p>
            <a:pPr marL="0" indent="0" algn="r">
              <a:buNone/>
            </a:pPr>
            <a:r>
              <a:rPr lang="en-US" sz="4000" i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Talleyrand</a:t>
            </a:r>
            <a:endParaRPr lang="en-US" sz="4000" dirty="0">
              <a:solidFill>
                <a:srgbClr val="FF0000"/>
              </a:solidFill>
              <a:latin typeface="High Tower Text" panose="020405020505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2ACD-84AC-490E-846F-A73B02CB191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3. Coercive </a:t>
            </a:r>
            <a:r>
              <a:rPr lang="en-GB" sz="2400" b="1" i="1" dirty="0">
                <a:latin typeface="Times New Roman" pitchFamily="18" charset="0"/>
                <a:cs typeface="Times New Roman" pitchFamily="18" charset="0"/>
              </a:rPr>
              <a:t>power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dirty="0">
                <a:latin typeface="Perpetua" panose="02020502060401020303" pitchFamily="18" charset="0"/>
              </a:rPr>
              <a:t>is the opposite of </a:t>
            </a:r>
            <a:r>
              <a:rPr lang="en-US" altLang="en-US" dirty="0">
                <a:solidFill>
                  <a:srgbClr val="CC0099"/>
                </a:solidFill>
                <a:latin typeface="Perpetua" panose="02020502060401020303" pitchFamily="18" charset="0"/>
              </a:rPr>
              <a:t>reward power</a:t>
            </a:r>
            <a:r>
              <a:rPr lang="en-US" altLang="en-US" dirty="0">
                <a:latin typeface="Perpetua" panose="02020502060401020303" pitchFamily="18" charset="0"/>
              </a:rPr>
              <a:t> </a:t>
            </a:r>
            <a:endParaRPr lang="en-US" altLang="en-US" dirty="0" smtClean="0">
              <a:latin typeface="Perpetua" panose="02020502060401020303" pitchFamily="18" charset="0"/>
            </a:endParaRPr>
          </a:p>
          <a:p>
            <a:pPr marL="0" indent="0">
              <a:buNone/>
            </a:pPr>
            <a:r>
              <a:rPr lang="en-US" altLang="en-US" sz="1400" dirty="0">
                <a:latin typeface="Perpetua" panose="02020502060401020303" pitchFamily="18" charset="0"/>
              </a:rPr>
              <a:t> </a:t>
            </a:r>
            <a:endParaRPr lang="en-US" altLang="en-US" sz="1400" dirty="0" smtClean="0">
              <a:latin typeface="Perpetua" panose="02020502060401020303" pitchFamily="18" charset="0"/>
            </a:endParaRPr>
          </a:p>
          <a:p>
            <a:r>
              <a:rPr lang="en-US" altLang="en-US" dirty="0" smtClean="0">
                <a:latin typeface="Perpetua" panose="02020502060401020303" pitchFamily="18" charset="0"/>
              </a:rPr>
              <a:t>based </a:t>
            </a:r>
            <a:r>
              <a:rPr lang="en-US" altLang="en-US" dirty="0">
                <a:latin typeface="Perpetua" panose="02020502060401020303" pitchFamily="18" charset="0"/>
              </a:rPr>
              <a:t>on the leader’s ability </a:t>
            </a:r>
            <a:r>
              <a:rPr lang="en-US" altLang="en-US" dirty="0">
                <a:solidFill>
                  <a:srgbClr val="0033CC"/>
                </a:solidFill>
                <a:latin typeface="Perpetua" panose="02020502060401020303" pitchFamily="18" charset="0"/>
              </a:rPr>
              <a:t>to punish or prevent </a:t>
            </a:r>
            <a:r>
              <a:rPr lang="en-US" altLang="en-US" dirty="0">
                <a:latin typeface="Perpetua" panose="02020502060401020303" pitchFamily="18" charset="0"/>
              </a:rPr>
              <a:t>them from obtaining desired rewards</a:t>
            </a:r>
            <a:r>
              <a:rPr lang="en-US" altLang="en-US" dirty="0" smtClean="0">
                <a:latin typeface="Perpetua" panose="02020502060401020303" pitchFamily="18" charset="0"/>
              </a:rPr>
              <a:t>.</a:t>
            </a:r>
            <a:endParaRPr lang="en-US" dirty="0" smtClean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</a:t>
            </a:r>
            <a:endParaRPr lang="en-US" sz="1400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Organizational punishments include assignment to undesirable working hours, demotion, and firing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   </a:t>
            </a:r>
            <a:endParaRPr lang="en-US" sz="1600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Perpetua" panose="02020502060401020303" pitchFamily="18" charset="0"/>
                <a:cs typeface="Times New Roman" panose="02020603050405020304" pitchFamily="18" charset="0"/>
              </a:rPr>
              <a:t> Effective leaders generally avoid heavy reliance on coercive </a:t>
            </a:r>
            <a:r>
              <a:rPr lang="en-US" dirty="0" smtClean="0">
                <a:latin typeface="Perpetua" panose="02020502060401020303" pitchFamily="18" charset="0"/>
                <a:cs typeface="Times New Roman" panose="02020603050405020304" pitchFamily="18" charset="0"/>
              </a:rPr>
              <a:t>power.</a:t>
            </a:r>
            <a:endParaRPr lang="en-US" dirty="0">
              <a:latin typeface="Perpetua" panose="02020502060401020303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Perpetua" panose="0202050206040102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F5DD-AAB4-4AF3-BEE3-18B1D4871D9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916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Expert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295400"/>
            <a:ext cx="8229600" cy="4525963"/>
          </a:xfrm>
        </p:spPr>
        <p:txBody>
          <a:bodyPr>
            <a:normAutofit/>
          </a:bodyPr>
          <a:lstStyle/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GB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leader’s job-related knowledge as perceived by group members.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type of power stems from having specialized skills, knowledge, or talent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Expert power can be exercised even when a person </a:t>
            </a:r>
            <a:r>
              <a:rPr lang="en-US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not occupy a formal leadership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02C-696D-46BB-A963-23A1CDE9AEE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8342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5. Referent power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refers to control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loyalty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leader and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members’ desire to please that person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Having referent power contributes to being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perceived as charismatic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expert power also enhances charisma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the loyalty to the leader is based on identification with the leader’s personal characteristics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D975-4C8C-44EB-9412-2554536AF47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117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7143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Activity 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9013"/>
            <a:ext cx="8229600" cy="490696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power does </a:t>
            </a:r>
            <a:r>
              <a:rPr lang="en-US" sz="2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Geteye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exert?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Geteye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highly qualified and experienced doctor who works as Chief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anesthesia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in a small hospital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Makes 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of ten staff work in shifts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Geteye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reviews with each member of the team and recommends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bonus payments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promotion,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secondment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demotion, additional training, etc. 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necessary. 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worked in this role for eight years and is liked and respected both generally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within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team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FC00-7F47-4FE5-B2D8-CF3D33C6C8D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725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4111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High Tower Text" panose="02040502050506030303" pitchFamily="18" charset="0"/>
              </a:rPr>
              <a:t>Comment  </a:t>
            </a:r>
            <a:endParaRPr lang="en-US" sz="36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spcBef>
                <a:spcPts val="240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Geteye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highly qualified and experienced doctor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[expert power]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works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Chief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anesthesia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in a small hospital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24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team of ten staff work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shifts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[legitimate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power]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2400"/>
              </a:spcBef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Geteye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performs annual reviews with each member of the team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recommends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bonus payments, promotion,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secondments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demotion, additional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training, etc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necessary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[reward power and coercive power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spcBef>
                <a:spcPts val="240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worked in this role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eight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and is liked and respected both generally and within his team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referent power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  <a:p>
            <a:pPr>
              <a:lnSpc>
                <a:spcPct val="170000"/>
              </a:lnSpc>
              <a:spcBef>
                <a:spcPts val="240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40D4-35B3-411A-A9B4-AD7B616E17C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49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14600"/>
            <a:ext cx="5562600" cy="12954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High Tower Text" panose="02040502050506030303" pitchFamily="18" charset="0"/>
              </a:rPr>
              <a:t>Thank you!!</a:t>
            </a:r>
            <a:endParaRPr lang="en-US" sz="6600" dirty="0">
              <a:latin typeface="High Tower Text" panose="020405020505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ADA8-E427-4CB5-ADC1-E91331E43E4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81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590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00FF"/>
                </a:solidFill>
                <a:latin typeface="High Tower Text" panose="02040502050506030303" pitchFamily="18" charset="0"/>
              </a:rPr>
              <a:t>Individual reading Assignment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High Tower Text" panose="02040502050506030303" pitchFamily="18" charset="0"/>
              </a:rPr>
              <a:t>The </a:t>
            </a:r>
            <a:r>
              <a:rPr lang="en-US" sz="4000" dirty="0">
                <a:latin typeface="High Tower Text" panose="02040502050506030303" pitchFamily="18" charset="0"/>
              </a:rPr>
              <a:t>Challenge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AEF6-8AB3-453F-8C9D-1871FFC0917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4771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igh Tower Text" panose="02040502050506030303" pitchFamily="18" charset="0"/>
                <a:cs typeface="Times New Roman" pitchFamily="18" charset="0"/>
              </a:rPr>
              <a:t>Leading teams to face challenges</a:t>
            </a:r>
            <a:endParaRPr lang="en-US" sz="28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Coming together 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is </a:t>
            </a: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a beginning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High Tower Text" panose="02040502050506030303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i="1" dirty="0" smtClean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Keeping </a:t>
            </a: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together 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is </a:t>
            </a: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progress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High Tower Text" panose="02040502050506030303" pitchFamily="18" charset="0"/>
              <a:cs typeface="Times New Roman" pitchFamily="18" charset="0"/>
            </a:endParaRPr>
          </a:p>
          <a:p>
            <a:pPr marL="457200" lvl="1" indent="0" algn="just">
              <a:buNone/>
            </a:pPr>
            <a:r>
              <a:rPr lang="en-US" i="1" dirty="0" smtClean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Working </a:t>
            </a: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together 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is </a:t>
            </a:r>
            <a:r>
              <a:rPr lang="en-US" i="1" dirty="0">
                <a:solidFill>
                  <a:srgbClr val="0070C0"/>
                </a:solidFill>
                <a:latin typeface="High Tower Text" panose="02040502050506030303" pitchFamily="18" charset="0"/>
                <a:cs typeface="Times New Roman" pitchFamily="18" charset="0"/>
              </a:rPr>
              <a:t>success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. </a:t>
            </a:r>
          </a:p>
          <a:p>
            <a:pPr marL="457200" lvl="1" indent="0" algn="just">
              <a:buNone/>
            </a:pPr>
            <a:r>
              <a:rPr lang="en-US" i="1" dirty="0" smtClean="0">
                <a:latin typeface="High Tower Text" panose="02040502050506030303" pitchFamily="18" charset="0"/>
                <a:cs typeface="Times New Roman" pitchFamily="18" charset="0"/>
              </a:rPr>
              <a:t>                                  (</a:t>
            </a:r>
            <a:r>
              <a:rPr lang="en-US" i="1" dirty="0">
                <a:latin typeface="High Tower Text" panose="02040502050506030303" pitchFamily="18" charset="0"/>
                <a:cs typeface="Times New Roman" pitchFamily="18" charset="0"/>
              </a:rPr>
              <a:t>Henry Ford)</a:t>
            </a:r>
          </a:p>
          <a:p>
            <a:pPr marL="0" indent="0" algn="just">
              <a:buNone/>
            </a:pPr>
            <a:endParaRPr lang="en-US" sz="4000" dirty="0">
              <a:latin typeface="High Tower Text" panose="02040502050506030303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40D2C-0788-4B4E-9E42-661DDC7D7E0D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888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Leading teams to face 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itchFamily="18" charset="0"/>
              </a:rPr>
              <a:t>Team: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 more individuals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who have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specific roles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perform interdependent tasks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adaptable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 a common goal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Leading means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helping people to identify and better face challenges.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/>
              <a:t>Use the </a:t>
            </a:r>
            <a:r>
              <a:rPr lang="en-US" sz="2400" dirty="0">
                <a:solidFill>
                  <a:srgbClr val="FF0000"/>
                </a:solidFill>
              </a:rPr>
              <a:t>Challenge Model </a:t>
            </a:r>
            <a:r>
              <a:rPr lang="en-US" sz="2400" dirty="0"/>
              <a:t>as means of exercising </a:t>
            </a:r>
            <a:r>
              <a:rPr lang="en-US" sz="2400" dirty="0" smtClean="0"/>
              <a:t>leading and managing </a:t>
            </a:r>
            <a:r>
              <a:rPr lang="en-US" sz="2400" dirty="0"/>
              <a:t>practices for achieving organizational </a:t>
            </a:r>
            <a:r>
              <a:rPr lang="en-US" sz="2400" dirty="0" smtClean="0"/>
              <a:t>objectives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8950E-1462-4082-AA67-F8C1ADF12AF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48773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Leading teams to face challenges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model leads you through a process of 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forming commitment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a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shared vision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contributes to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realizing your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organization's mission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defining and owning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challenge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prioritizing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actions for implementation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carrying out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work plan to achieve results.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challenge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‘</a:t>
            </a:r>
            <a:r>
              <a:rPr lang="en-US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will we achieve our desired result in light of the obstacles we need to overcome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?’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B08-5713-4ED4-A839-D13E13EAA70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50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1054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High Tower Text" panose="02040502050506030303" pitchFamily="18" charset="0"/>
              </a:rPr>
              <a:t>What is Leadership? </a:t>
            </a:r>
            <a:endParaRPr lang="en-US" sz="3200" b="1" dirty="0">
              <a:solidFill>
                <a:srgbClr val="0033CC"/>
              </a:solidFill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56" y="930275"/>
            <a:ext cx="8552688" cy="5334000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</a:pPr>
            <a:r>
              <a:rPr lang="en-US" sz="2800" dirty="0" smtClean="0">
                <a:latin typeface="High Tower Text" panose="02040502050506030303" pitchFamily="18" charset="0"/>
                <a:cs typeface="Arial" pitchFamily="34" charset="0"/>
              </a:rPr>
              <a:t>Multidimensional concept that can be defined in different ways, </a:t>
            </a:r>
            <a:endParaRPr lang="en-US" sz="2800" dirty="0" smtClean="0">
              <a:latin typeface="High Tower Text" panose="02040502050506030303" pitchFamily="18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800" dirty="0">
                <a:latin typeface="High Tower Text" panose="02040502050506030303" pitchFamily="18" charset="0"/>
              </a:rPr>
              <a:t>The ability to influence a </a:t>
            </a:r>
            <a:r>
              <a:rPr lang="en-US" sz="2800" dirty="0" smtClean="0">
                <a:latin typeface="High Tower Text" panose="02040502050506030303" pitchFamily="18" charset="0"/>
              </a:rPr>
              <a:t>group </a:t>
            </a:r>
            <a:r>
              <a:rPr lang="en-US" sz="2800" dirty="0">
                <a:latin typeface="High Tower Text" panose="02040502050506030303" pitchFamily="18" charset="0"/>
              </a:rPr>
              <a:t>toward the </a:t>
            </a:r>
            <a:r>
              <a:rPr lang="en-US" sz="2800" dirty="0" smtClean="0">
                <a:latin typeface="High Tower Text" panose="02040502050506030303" pitchFamily="18" charset="0"/>
              </a:rPr>
              <a:t>achievement </a:t>
            </a:r>
            <a:r>
              <a:rPr lang="en-US" sz="2800" dirty="0">
                <a:latin typeface="High Tower Text" panose="02040502050506030303" pitchFamily="18" charset="0"/>
              </a:rPr>
              <a:t>of goals</a:t>
            </a:r>
            <a:r>
              <a:rPr lang="en-US" sz="2800" dirty="0" smtClean="0">
                <a:latin typeface="High Tower Text" panose="02040502050506030303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800" dirty="0" smtClean="0">
                <a:latin typeface="High Tower Text" panose="02040502050506030303" pitchFamily="18" charset="0"/>
              </a:rPr>
              <a:t>leadership is Enabling Groups to Make Progress in </a:t>
            </a:r>
            <a:r>
              <a:rPr lang="en-US" sz="2800" i="1" dirty="0" smtClean="0">
                <a:solidFill>
                  <a:srgbClr val="FF0000"/>
                </a:solidFill>
                <a:latin typeface="High Tower Text" panose="02040502050506030303" pitchFamily="18" charset="0"/>
              </a:rPr>
              <a:t>Complex Conditions</a:t>
            </a:r>
            <a:r>
              <a:rPr lang="en-US" sz="2800" dirty="0" smtClean="0">
                <a:latin typeface="High Tower Text" panose="02040502050506030303" pitchFamily="18" charset="0"/>
              </a:rPr>
              <a:t>.</a:t>
            </a:r>
            <a:r>
              <a:rPr lang="en-US" sz="2800" dirty="0" smtClean="0">
                <a:solidFill>
                  <a:srgbClr val="0000FF"/>
                </a:solidFill>
                <a:latin typeface="High Tower Text" panose="02040502050506030303" pitchFamily="18" charset="0"/>
              </a:rPr>
              <a:t> Management sciences for health (2006)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r>
              <a:rPr lang="en-US" sz="2800" dirty="0">
                <a:latin typeface="High Tower Text" panose="02040502050506030303" pitchFamily="18" charset="0"/>
              </a:rPr>
              <a:t>Leadership is </a:t>
            </a:r>
            <a:r>
              <a:rPr lang="en-US" sz="2800" dirty="0">
                <a:solidFill>
                  <a:srgbClr val="0033CC"/>
                </a:solidFill>
                <a:latin typeface="High Tower Text" panose="02040502050506030303" pitchFamily="18" charset="0"/>
              </a:rPr>
              <a:t>not domination</a:t>
            </a:r>
            <a:r>
              <a:rPr lang="en-US" sz="2800" dirty="0">
                <a:latin typeface="High Tower Text" panose="02040502050506030303" pitchFamily="18" charset="0"/>
              </a:rPr>
              <a:t>, but the art of persuading people to work toward a common goal. </a:t>
            </a:r>
            <a:r>
              <a:rPr lang="en-US" sz="2800" dirty="0">
                <a:solidFill>
                  <a:srgbClr val="3333FF"/>
                </a:solidFill>
                <a:latin typeface="High Tower Text" panose="02040502050506030303" pitchFamily="18" charset="0"/>
              </a:rPr>
              <a:t>Goleman and Daniel,1995.</a:t>
            </a:r>
            <a:r>
              <a:rPr lang="en-US" sz="2800" dirty="0">
                <a:latin typeface="High Tower Text" panose="02040502050506030303" pitchFamily="18" charset="0"/>
                <a:cs typeface="Arial" pitchFamily="34" charset="0"/>
              </a:rPr>
              <a:t> </a:t>
            </a:r>
          </a:p>
          <a:p>
            <a:pPr>
              <a:lnSpc>
                <a:spcPct val="90000"/>
              </a:lnSpc>
              <a:spcBef>
                <a:spcPts val="2400"/>
              </a:spcBef>
            </a:pPr>
            <a:endParaRPr lang="en-US" sz="2800" dirty="0" smtClean="0">
              <a:latin typeface="High Tower Text" panose="02040502050506030303" pitchFamily="18" charset="0"/>
            </a:endParaRPr>
          </a:p>
          <a:p>
            <a:pPr algn="just">
              <a:spcBef>
                <a:spcPts val="2400"/>
              </a:spcBef>
            </a:pPr>
            <a:endParaRPr lang="en-US" sz="2800" dirty="0" smtClean="0">
              <a:solidFill>
                <a:srgbClr val="3333FF"/>
              </a:solidFill>
              <a:latin typeface="High Tower Text" panose="02040502050506030303" pitchFamily="18" charset="0"/>
            </a:endParaRPr>
          </a:p>
          <a:p>
            <a:pPr>
              <a:spcBef>
                <a:spcPts val="2400"/>
              </a:spcBef>
            </a:pPr>
            <a:endParaRPr lang="en-US" sz="2800" dirty="0">
              <a:latin typeface="High Tower Text" panose="0204050205050603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DFE6-B577-46E2-AB38-2F6BEA80080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85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The challenge model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Challenge model?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 Model is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graphic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analytical tool for systematically translating dreams into action.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systematic approach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 as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one challenge at a time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you to move from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to action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E8BFA-D426-42F6-8408-882F3976A36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018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High Tower Text" panose="02040502050506030303" pitchFamily="18" charset="0"/>
                <a:cs typeface="Arial" pitchFamily="34" charset="0"/>
              </a:rPr>
              <a:t>Why challenge model?</a:t>
            </a:r>
            <a:endParaRPr lang="en-US" sz="2800" dirty="0">
              <a:latin typeface="High Tower Text" panose="02040502050506030303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to move from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 to action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Creates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map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your team and yourself. </a:t>
            </a:r>
          </a:p>
          <a:p>
            <a:pPr algn="just">
              <a:spcBef>
                <a:spcPts val="2400"/>
              </a:spcBef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you make a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 diagnosis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you want to go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you currently are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you decide on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action.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success in facing each challenge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inspires your team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apply the process repeatedly with new challenges to keep moving toward the vision.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BA94-286F-459F-B20C-F00F10FDE45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860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6858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Leading teams to face challenges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33400"/>
            <a:ext cx="6324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5B9-8BF6-45DD-81EF-556A7EA0CD4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57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730251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High Tower Text" panose="02040502050506030303" pitchFamily="18" charset="0"/>
                <a:cs typeface="Times New Roman" pitchFamily="18" charset="0"/>
              </a:rPr>
              <a:t>How to use the challenge model</a:t>
            </a:r>
            <a:endParaRPr lang="en-US" sz="2400" dirty="0">
              <a:latin typeface="High Tower Text" panose="020405020505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004889"/>
            <a:ext cx="8686801" cy="4525963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1: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Review your </a:t>
            </a:r>
            <a:r>
              <a:rPr lang="en-US" sz="2400" i="1" dirty="0" smtClean="0">
                <a:latin typeface="High Tower Text" panose="02040502050506030303" pitchFamily="18" charset="0"/>
                <a:cs typeface="Times New Roman" pitchFamily="18" charset="0"/>
              </a:rPr>
              <a:t>organizational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mission and strategic priorities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2: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Create a shared vision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3: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Assess the current </a:t>
            </a:r>
            <a:r>
              <a:rPr lang="en-US" sz="2400" i="1" dirty="0" smtClean="0">
                <a:latin typeface="High Tower Text" panose="02040502050506030303" pitchFamily="18" charset="0"/>
                <a:cs typeface="Times New Roman" pitchFamily="18" charset="0"/>
              </a:rPr>
              <a:t>situation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</a:t>
            </a: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4</a:t>
            </a:r>
            <a:r>
              <a:rPr lang="en-US" sz="2400" i="1" dirty="0" smtClean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: </a:t>
            </a:r>
            <a:r>
              <a:rPr lang="en-US" sz="2400" i="1" dirty="0" smtClean="0">
                <a:latin typeface="High Tower Text" panose="02040502050506030303" pitchFamily="18" charset="0"/>
                <a:cs typeface="Times New Roman" pitchFamily="18" charset="0"/>
              </a:rPr>
              <a:t>Agree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on one measurable result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 smtClean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</a:t>
            </a: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5: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Identify the obstacles and their root causes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6: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Define your key challenge and select priority actions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7: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Develop an action plan</a:t>
            </a:r>
          </a:p>
          <a:p>
            <a:pPr lvl="1" algn="just">
              <a:lnSpc>
                <a:spcPct val="150000"/>
              </a:lnSpc>
              <a:buNone/>
            </a:pPr>
            <a:r>
              <a:rPr lang="en-US" sz="2400" i="1" dirty="0">
                <a:solidFill>
                  <a:srgbClr val="0000FF"/>
                </a:solidFill>
                <a:latin typeface="High Tower Text" panose="02040502050506030303" pitchFamily="18" charset="0"/>
                <a:cs typeface="Times New Roman" pitchFamily="18" charset="0"/>
              </a:rPr>
              <a:t>Step 8: </a:t>
            </a:r>
            <a:r>
              <a:rPr lang="en-US" sz="2400" i="1" dirty="0">
                <a:latin typeface="High Tower Text" panose="02040502050506030303" pitchFamily="18" charset="0"/>
                <a:cs typeface="Times New Roman" pitchFamily="18" charset="0"/>
              </a:rPr>
              <a:t>Implement your plan and monitor and evaluate your progress</a:t>
            </a:r>
          </a:p>
          <a:p>
            <a:pPr>
              <a:lnSpc>
                <a:spcPct val="150000"/>
              </a:lnSpc>
            </a:pPr>
            <a:endParaRPr lang="en-US" sz="3600" i="1" dirty="0">
              <a:latin typeface="High Tower Text" panose="02040502050506030303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5687-A62D-4BA9-9058-1C1CFFE31BB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976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1: Review your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organizational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mission and strategic priorities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purpose of the existence of an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organization.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your team, form a common understanding of your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organization's mission and strategic priorities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will help you 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shape your vision.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developing the mission, the following should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 emphasized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urpose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which the organization exists;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arget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which its services are aimed;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ervices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products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offered </a:t>
            </a:r>
          </a:p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cope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activities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organization.</a:t>
            </a:r>
          </a:p>
          <a:p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1BD9-94AF-439A-9912-54924A00CF55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730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2: Create a shared vision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>
                <a:latin typeface="Constantia" panose="02030602050306030303" pitchFamily="18" charset="0"/>
              </a:rPr>
              <a:t>A vision </a:t>
            </a:r>
            <a:r>
              <a:rPr lang="en-US" sz="2400" dirty="0">
                <a:latin typeface="Constantia" panose="02030602050306030303" pitchFamily="18" charset="0"/>
              </a:rPr>
              <a:t>is </a:t>
            </a:r>
            <a:r>
              <a:rPr lang="en-US" sz="2400" dirty="0">
                <a:solidFill>
                  <a:srgbClr val="0033CC"/>
                </a:solidFill>
                <a:latin typeface="Constantia" panose="02030602050306030303" pitchFamily="18" charset="0"/>
              </a:rPr>
              <a:t>a picture we create in our mind </a:t>
            </a:r>
            <a:r>
              <a:rPr lang="en-US" sz="2400" dirty="0">
                <a:latin typeface="Constantia" panose="02030602050306030303" pitchFamily="18" charset="0"/>
              </a:rPr>
              <a:t>of a desirable </a:t>
            </a:r>
            <a:r>
              <a:rPr lang="en-US" sz="2400" dirty="0">
                <a:solidFill>
                  <a:srgbClr val="0033CC"/>
                </a:solidFill>
                <a:latin typeface="Constantia" panose="02030602050306030303" pitchFamily="18" charset="0"/>
              </a:rPr>
              <a:t>future</a:t>
            </a:r>
            <a:r>
              <a:rPr lang="en-US" sz="2400" dirty="0">
                <a:latin typeface="Constantia" panose="02030602050306030303" pitchFamily="18" charset="0"/>
              </a:rPr>
              <a:t> toward which we can begin to act. </a:t>
            </a:r>
          </a:p>
          <a:p>
            <a:pPr marL="0" indent="0"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your team to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create a shared vision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future you want and that contributes to accomplishing the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organization's mission and priorities.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shared vision serves to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inspire the team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face each new challenge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7D7B-E2F1-4DD4-9B24-CCA051C8DFB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6806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High Tower Text" panose="02040502050506030303" pitchFamily="18" charset="0"/>
              </a:rPr>
              <a:t>Mission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City administration health office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Mission: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reduce morbidity and mortality through provision of quality and equitable,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promotive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preventive and curative health services to the inhabitants in the city administration.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Vision: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aspire to see healthy and productive inhabitants in the city administration.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1C9E-5C14-49D2-91A7-50715C83264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129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Assess the current situation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your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internal and external environments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form an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accurate baseline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realities or conditions that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describe the current situation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relation to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your stated result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pic>
        <p:nvPicPr>
          <p:cNvPr id="4" name="Picture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>
            <a:fillRect/>
          </a:stretch>
        </p:blipFill>
        <p:spPr bwMode="auto">
          <a:xfrm>
            <a:off x="838200" y="2209800"/>
            <a:ext cx="793908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6787D-301E-4038-9815-2D77FA88719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5656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Agree on one measurable result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1176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n-US" dirty="0">
                <a:latin typeface="Book Antiqua" pitchFamily="18" charset="0"/>
              </a:rPr>
              <a:t>are statements of the </a:t>
            </a:r>
            <a:r>
              <a:rPr lang="en-US" i="1" dirty="0">
                <a:latin typeface="Book Antiqua" pitchFamily="18" charset="0"/>
              </a:rPr>
              <a:t>results</a:t>
            </a:r>
            <a:r>
              <a:rPr lang="en-US" dirty="0">
                <a:latin typeface="Book Antiqua" pitchFamily="18" charset="0"/>
              </a:rPr>
              <a:t> that the </a:t>
            </a:r>
            <a:r>
              <a:rPr lang="en-US" dirty="0" smtClean="0">
                <a:latin typeface="Book Antiqua" pitchFamily="18" charset="0"/>
              </a:rPr>
              <a:t>HSO/HS team </a:t>
            </a:r>
            <a:r>
              <a:rPr lang="en-US" dirty="0">
                <a:latin typeface="Book Antiqua" pitchFamily="18" charset="0"/>
              </a:rPr>
              <a:t>seeks to accomplish.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sure your desired result is clearly defined, follow the SMART rule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 written to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different interpretations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you to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and evaluate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toward achieving the result;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scope of your program or work activities, so that you can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or make changes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time allowed;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bound: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period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completion.</a:t>
            </a:r>
          </a:p>
          <a:p>
            <a:pPr marL="0" indent="0"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Book Antiqua" pitchFamily="18" charset="0"/>
              </a:rPr>
              <a:t>To reduce the number of new HIV infection by 25% in 2020.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6C74-5B36-4429-86B4-DD591FDCD5A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3168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5: Identify the obstacles and their root causes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Make a list of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obstacles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that you and your team will have to overcome to reach your stated result.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root cause analysis tools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analyze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underlying causes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these obstacles to make sure you are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addressing the causes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not just the symptoms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Two root cause analysis technique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Fish bone diagram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Five why technique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75E5-3264-4877-B32D-B25C52C71ABF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101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Leadership…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712"/>
            <a:ext cx="8382000" cy="5410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 is always exercised in relationship with   others.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 true test of effective leadership is 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 progress towards the realization of  vision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inspire others to follow.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Leadership involves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unequal distribution of  power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leader and group members.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10E6-9EEC-4874-A173-D4950A1319B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bone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7" name="Picture 6" descr="fish"/>
          <p:cNvPicPr/>
          <p:nvPr/>
        </p:nvPicPr>
        <p:blipFill>
          <a:blip r:embed="rId3" cstate="print">
            <a:lum bright="-2000"/>
          </a:blip>
          <a:stretch>
            <a:fillRect/>
          </a:stretch>
        </p:blipFill>
        <p:spPr bwMode="auto">
          <a:xfrm rot="10800000">
            <a:off x="1676400" y="3124196"/>
            <a:ext cx="3505200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302E-5955-4F8A-A2F1-AA99E4804B0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482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 bone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can be grouped under four categories: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Knowledge, skills, feedback, motivation,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Rules and regulations that you can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affect</a:t>
            </a: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 and procedures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Woreda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Health Office, Regional Health Bureau, community,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, other stakeholders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702D-19F6-4FE7-AC4A-8924FB2C6863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410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3"/>
          <p:cNvGrpSpPr>
            <a:grpSpLocks noGrp="1"/>
          </p:cNvGrpSpPr>
          <p:nvPr/>
        </p:nvGrpSpPr>
        <p:grpSpPr>
          <a:xfrm>
            <a:off x="609600" y="1752600"/>
            <a:ext cx="8229600" cy="4525963"/>
            <a:chOff x="573182" y="1484784"/>
            <a:chExt cx="8497098" cy="4494411"/>
          </a:xfrm>
        </p:grpSpPr>
        <p:pic>
          <p:nvPicPr>
            <p:cNvPr id="5" name="Picture 2" descr="E:\HS Management\Health Service M\Leadership_Governance_Mgt\1. Managers Who Lead\Images\Captur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3182" y="1484784"/>
              <a:ext cx="7311186" cy="3816424"/>
            </a:xfrm>
            <a:prstGeom prst="rect">
              <a:avLst/>
            </a:prstGeom>
            <a:noFill/>
          </p:spPr>
        </p:pic>
        <p:sp>
          <p:nvSpPr>
            <p:cNvPr id="6" name="Rectangle 54"/>
            <p:cNvSpPr>
              <a:spLocks noChangeArrowheads="1"/>
            </p:cNvSpPr>
            <p:nvPr/>
          </p:nvSpPr>
          <p:spPr bwMode="auto">
            <a:xfrm>
              <a:off x="3333454" y="1496523"/>
              <a:ext cx="4462759" cy="98836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1800" dirty="0" smtClean="0"/>
                <a:t>Lack </a:t>
              </a:r>
              <a:r>
                <a:rPr lang="en-US" sz="1800" dirty="0"/>
                <a:t>of teaching/counselling materials</a:t>
              </a:r>
            </a:p>
            <a:p>
              <a:pPr algn="ctr" fontAlgn="base">
                <a:spcBef>
                  <a:spcPts val="600"/>
                </a:spcBef>
                <a:spcAft>
                  <a:spcPct val="0"/>
                </a:spcAft>
              </a:pPr>
              <a:r>
                <a:rPr kumimoji="0" lang="en-US" sz="2000" b="0" i="0" u="sng" strike="noStrike" cap="none" normalizeH="0" baseline="0" dirty="0" smtClean="0">
                  <a:ln>
                    <a:noFill/>
                  </a:ln>
                  <a:solidFill>
                    <a:srgbClr val="050AC7"/>
                  </a:solidFill>
                  <a:effectLst/>
                  <a:cs typeface="Arial" pitchFamily="34" charset="0"/>
                </a:rPr>
                <a:t>Equipments </a:t>
              </a:r>
            </a:p>
          </p:txBody>
        </p:sp>
        <p:sp>
          <p:nvSpPr>
            <p:cNvPr id="7" name="Rectangle 51"/>
            <p:cNvSpPr>
              <a:spLocks noChangeArrowheads="1"/>
            </p:cNvSpPr>
            <p:nvPr/>
          </p:nvSpPr>
          <p:spPr bwMode="auto">
            <a:xfrm>
              <a:off x="573182" y="4293096"/>
              <a:ext cx="2410549" cy="16860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sng" strike="noStrike" cap="none" normalizeH="0" baseline="0" dirty="0" smtClean="0">
                  <a:ln>
                    <a:noFill/>
                  </a:ln>
                  <a:solidFill>
                    <a:srgbClr val="050AC7"/>
                  </a:solidFill>
                  <a:effectLst/>
                  <a:cs typeface="Arial" pitchFamily="34" charset="0"/>
                </a:rPr>
                <a:t>People</a:t>
              </a:r>
            </a:p>
            <a:p>
              <a:pPr marL="182880" indent="-18288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en-US" sz="1800" dirty="0" smtClean="0">
                  <a:solidFill>
                    <a:schemeClr val="tx1"/>
                  </a:solidFill>
                  <a:cs typeface="Arial" pitchFamily="34" charset="0"/>
                </a:rPr>
                <a:t>Shortage of service providers </a:t>
              </a:r>
              <a:endParaRPr lang="en-US" sz="1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Rectangle 53"/>
            <p:cNvSpPr>
              <a:spLocks noChangeArrowheads="1"/>
            </p:cNvSpPr>
            <p:nvPr/>
          </p:nvSpPr>
          <p:spPr bwMode="auto">
            <a:xfrm>
              <a:off x="2979537" y="4293097"/>
              <a:ext cx="2735463" cy="1686098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sng" strike="noStrike" cap="none" normalizeH="0" baseline="0" dirty="0" smtClean="0">
                  <a:ln>
                    <a:noFill/>
                  </a:ln>
                  <a:solidFill>
                    <a:srgbClr val="050AC7"/>
                  </a:solidFill>
                  <a:effectLst/>
                  <a:cs typeface="Arial" pitchFamily="34" charset="0"/>
                </a:rPr>
                <a:t>Environment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Low </a:t>
              </a:r>
              <a:r>
                <a:rPr lang="en-US" sz="1600" dirty="0"/>
                <a:t>involvement of male </a:t>
              </a:r>
              <a:r>
                <a:rPr lang="en-US" sz="1600" dirty="0" smtClean="0"/>
                <a:t>partners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Family pressure 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en-US" sz="1600" dirty="0"/>
            </a:p>
          </p:txBody>
        </p:sp>
        <p:sp>
          <p:nvSpPr>
            <p:cNvPr id="9" name="AutoShape 46"/>
            <p:cNvSpPr>
              <a:spLocks noChangeArrowheads="1"/>
            </p:cNvSpPr>
            <p:nvPr/>
          </p:nvSpPr>
          <p:spPr bwMode="auto">
            <a:xfrm>
              <a:off x="6172200" y="3639578"/>
              <a:ext cx="2898080" cy="981287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 smtClean="0">
                  <a:cs typeface="Tunga" pitchFamily="34" charset="0"/>
                </a:rPr>
                <a:t>Low utilization of long acting family planning methods (24.5 % of the total family planning users)</a:t>
              </a:r>
              <a:endParaRPr lang="en-US" sz="1600" b="1" dirty="0">
                <a:cs typeface="Tunga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40EA2-3846-414A-B84B-7F390FDC0E07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4514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Arial" pitchFamily="34" charset="0"/>
                <a:cs typeface="Arial" pitchFamily="34" charset="0"/>
              </a:rPr>
              <a:t>F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ive whys techniques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sz="2400" dirty="0" smtClean="0"/>
              <a:t>Low rate of FP service</a:t>
            </a:r>
            <a:endParaRPr lang="en-US" sz="2200" dirty="0" smtClean="0"/>
          </a:p>
          <a:p>
            <a:pPr lvl="1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sz="2400" dirty="0" smtClean="0"/>
              <a:t>Low involvement of male partners </a:t>
            </a:r>
          </a:p>
          <a:p>
            <a:pPr lvl="1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endParaRPr lang="en-US" sz="100" dirty="0" smtClean="0"/>
          </a:p>
          <a:p>
            <a:pPr lvl="2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dirty="0" smtClean="0"/>
              <a:t>Women did not inform their partners </a:t>
            </a:r>
          </a:p>
          <a:p>
            <a:pPr lvl="2">
              <a:spcBef>
                <a:spcPts val="2400"/>
              </a:spcBef>
              <a:buSzPct val="139000"/>
              <a:buFont typeface="Arial" pitchFamily="34" charset="0"/>
              <a:buNone/>
            </a:pPr>
            <a:endParaRPr lang="en-US" sz="100" dirty="0" smtClean="0"/>
          </a:p>
          <a:p>
            <a:pPr lvl="3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sz="2400" dirty="0" smtClean="0"/>
              <a:t>Women fear their partners to involve in a discussion</a:t>
            </a:r>
          </a:p>
          <a:p>
            <a:pPr lvl="3">
              <a:spcBef>
                <a:spcPts val="2400"/>
              </a:spcBef>
              <a:buSzPct val="139000"/>
              <a:buFont typeface="Arial" pitchFamily="34" charset="0"/>
              <a:buNone/>
            </a:pPr>
            <a:endParaRPr lang="en-US" sz="2100" dirty="0" smtClean="0"/>
          </a:p>
          <a:p>
            <a:pPr lvl="4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sz="2400" dirty="0" smtClean="0"/>
              <a:t>Feel that their partners have Misconception</a:t>
            </a:r>
          </a:p>
          <a:p>
            <a:pPr lvl="4">
              <a:spcBef>
                <a:spcPts val="2400"/>
              </a:spcBef>
              <a:buSzPct val="139000"/>
              <a:buFont typeface="Arial" pitchFamily="34" charset="0"/>
              <a:buNone/>
            </a:pPr>
            <a:endParaRPr lang="en-US" sz="200" dirty="0" smtClean="0"/>
          </a:p>
          <a:p>
            <a:pPr lvl="4">
              <a:spcBef>
                <a:spcPts val="2400"/>
              </a:spcBef>
              <a:buSzPct val="139000"/>
              <a:buFont typeface="Source Serif Pro Semibold" panose="02040703050405020204" pitchFamily="18" charset="0"/>
              <a:buChar char="→"/>
            </a:pPr>
            <a:r>
              <a:rPr lang="en-US" sz="2400" dirty="0" smtClean="0"/>
              <a:t> their partners have low awareness</a:t>
            </a:r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961877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8605" y="2647771"/>
            <a:ext cx="826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9426" y="370854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757039" y="4572000"/>
            <a:ext cx="7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61841" y="5525998"/>
            <a:ext cx="75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367" y="1429432"/>
            <a:ext cx="79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405ED-C642-4272-8FFC-113827A40874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162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6: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Setting priority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actions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Priority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activities or interventions that directly target the root causes of the obstacles identified. </a:t>
            </a:r>
          </a:p>
          <a:p>
            <a:pPr algn="just">
              <a:lnSpc>
                <a:spcPct val="150000"/>
              </a:lnSpc>
            </a:pP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five actions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are often enough to focus your efforts on a single challenge and on the underlying root causes of the obstacles.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0132-48AB-438E-91C9-71D738694000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3688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52401"/>
            <a:ext cx="8501959" cy="457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Sample priority matrix </a:t>
            </a:r>
            <a:endParaRPr lang="en-US" sz="3200" b="1" dirty="0">
              <a:solidFill>
                <a:srgbClr val="0000CC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44163"/>
              </p:ext>
            </p:extLst>
          </p:nvPr>
        </p:nvGraphicFramePr>
        <p:xfrm>
          <a:off x="228600" y="685800"/>
          <a:ext cx="8534399" cy="523593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680">
                <a:tc rowSpan="2">
                  <a:txBody>
                    <a:bodyPr/>
                    <a:lstStyle/>
                    <a:p>
                      <a:pPr marL="615315" marR="60452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C</a:t>
                      </a:r>
                      <a:r>
                        <a:rPr lang="en-US" sz="160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it</a:t>
                      </a:r>
                      <a:r>
                        <a:rPr lang="en-US" sz="1600" dirty="0">
                          <a:effectLst/>
                        </a:rPr>
                        <a:t>e</a:t>
                      </a:r>
                      <a:r>
                        <a:rPr lang="en-US" sz="1600" spc="-10" dirty="0">
                          <a:effectLst/>
                        </a:rPr>
                        <a:t>r</a:t>
                      </a:r>
                      <a:r>
                        <a:rPr lang="en-US" sz="1600" spc="5" dirty="0">
                          <a:effectLst/>
                        </a:rPr>
                        <a:t>ia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2349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</a:rPr>
                        <a:t>(</a:t>
                      </a:r>
                      <a:r>
                        <a:rPr lang="en-US" sz="1600" spc="-5" dirty="0" smtClean="0">
                          <a:effectLst/>
                        </a:rPr>
                        <a:t>R</a:t>
                      </a:r>
                      <a:r>
                        <a:rPr lang="en-US" sz="1600" dirty="0" smtClean="0">
                          <a:effectLst/>
                        </a:rPr>
                        <a:t>a</a:t>
                      </a:r>
                      <a:r>
                        <a:rPr lang="en-US" sz="1600" spc="5" dirty="0" smtClean="0">
                          <a:effectLst/>
                        </a:rPr>
                        <a:t>t</a:t>
                      </a:r>
                      <a:r>
                        <a:rPr lang="en-US" sz="1600" dirty="0" smtClean="0">
                          <a:effectLst/>
                        </a:rPr>
                        <a:t>e </a:t>
                      </a:r>
                      <a:r>
                        <a:rPr lang="en-US" sz="1600" spc="5" dirty="0" smtClean="0">
                          <a:effectLst/>
                        </a:rPr>
                        <a:t>f</a:t>
                      </a:r>
                      <a:r>
                        <a:rPr lang="en-US" sz="1600" dirty="0" smtClean="0">
                          <a:effectLst/>
                        </a:rPr>
                        <a:t>r</a:t>
                      </a:r>
                      <a:r>
                        <a:rPr lang="en-US" sz="1600" spc="-15" dirty="0" smtClean="0">
                          <a:effectLst/>
                        </a:rPr>
                        <a:t>o</a:t>
                      </a:r>
                      <a:r>
                        <a:rPr lang="en-US" sz="1600" dirty="0" smtClean="0">
                          <a:effectLst/>
                        </a:rPr>
                        <a:t>m 1 </a:t>
                      </a:r>
                      <a:r>
                        <a:rPr lang="en-US" sz="1600" spc="5" dirty="0" smtClean="0">
                          <a:effectLst/>
                        </a:rPr>
                        <a:t>t</a:t>
                      </a:r>
                      <a:r>
                        <a:rPr lang="en-US" sz="1600" dirty="0" smtClean="0">
                          <a:effectLst/>
                        </a:rPr>
                        <a:t>o 3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33655" marR="260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Pr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en-US" sz="2000" spc="15" dirty="0">
                          <a:effectLst/>
                        </a:rPr>
                        <a:t>o</a:t>
                      </a:r>
                      <a:r>
                        <a:rPr lang="en-US" sz="2000" spc="-5" dirty="0">
                          <a:effectLst/>
                        </a:rPr>
                        <a:t>r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en-US" sz="2000" spc="1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y </a:t>
                      </a:r>
                      <a:r>
                        <a:rPr lang="en-US" sz="2000" spc="10" dirty="0">
                          <a:effectLst/>
                        </a:rPr>
                        <a:t>a</a:t>
                      </a:r>
                      <a:r>
                        <a:rPr lang="en-US" sz="2000" dirty="0">
                          <a:effectLst/>
                        </a:rPr>
                        <a:t>c</a:t>
                      </a:r>
                      <a:r>
                        <a:rPr lang="en-US" sz="2000" spc="5" dirty="0">
                          <a:effectLst/>
                        </a:rPr>
                        <a:t>t</a:t>
                      </a:r>
                      <a:r>
                        <a:rPr lang="en-US" sz="2000" dirty="0">
                          <a:effectLst/>
                        </a:rPr>
                        <a:t>i</a:t>
                      </a:r>
                      <a:r>
                        <a:rPr lang="en-US" sz="2000" spc="5" dirty="0">
                          <a:effectLst/>
                        </a:rPr>
                        <a:t>on</a:t>
                      </a:r>
                      <a:r>
                        <a:rPr lang="en-US" sz="2000" dirty="0">
                          <a:effectLst/>
                        </a:rPr>
                        <a:t>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655" marR="3683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5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ra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n counse</a:t>
                      </a:r>
                      <a:r>
                        <a:rPr lang="en-US" sz="1400" spc="5" dirty="0">
                          <a:effectLst/>
                        </a:rPr>
                        <a:t>l</a:t>
                      </a:r>
                      <a:r>
                        <a:rPr lang="en-US" sz="1400" dirty="0">
                          <a:effectLst/>
                        </a:rPr>
                        <a:t>ors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5270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onduct commun</a:t>
                      </a:r>
                      <a:r>
                        <a:rPr lang="en-US" sz="1400" spc="5" dirty="0">
                          <a:effectLst/>
                        </a:rPr>
                        <a:t>it</a:t>
                      </a:r>
                      <a:r>
                        <a:rPr lang="en-US" sz="1400" dirty="0">
                          <a:effectLst/>
                        </a:rPr>
                        <a:t>y educa</a:t>
                      </a:r>
                      <a:r>
                        <a:rPr lang="en-US" sz="1400" spc="5" dirty="0">
                          <a:effectLst/>
                        </a:rPr>
                        <a:t>ti</a:t>
                      </a:r>
                      <a:r>
                        <a:rPr lang="en-US" sz="1400" dirty="0">
                          <a:effectLst/>
                        </a:rPr>
                        <a:t>on/sem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nars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1595" marR="2603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5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eno</a:t>
                      </a:r>
                      <a:r>
                        <a:rPr lang="en-US" sz="1400" spc="-15" dirty="0">
                          <a:effectLst/>
                        </a:rPr>
                        <a:t>v</a:t>
                      </a:r>
                      <a:r>
                        <a:rPr lang="en-US" sz="1400" dirty="0">
                          <a:effectLst/>
                        </a:rPr>
                        <a:t>a</a:t>
                      </a:r>
                      <a:r>
                        <a:rPr lang="en-US" sz="1400" spc="5" dirty="0">
                          <a:effectLst/>
                        </a:rPr>
                        <a:t>t</a:t>
                      </a:r>
                      <a:r>
                        <a:rPr lang="en-US" sz="1400" dirty="0">
                          <a:effectLst/>
                        </a:rPr>
                        <a:t>e c</a:t>
                      </a:r>
                      <a:r>
                        <a:rPr lang="en-US" sz="1400" spc="5" dirty="0">
                          <a:effectLst/>
                        </a:rPr>
                        <a:t>li</a:t>
                      </a:r>
                      <a:r>
                        <a:rPr lang="en-US" sz="1400" spc="-15" dirty="0">
                          <a:effectLst/>
                        </a:rPr>
                        <a:t>n</a:t>
                      </a:r>
                      <a:r>
                        <a:rPr lang="en-US" sz="1400" spc="5" dirty="0">
                          <a:effectLst/>
                        </a:rPr>
                        <a:t>i</a:t>
                      </a:r>
                      <a:r>
                        <a:rPr lang="en-US" sz="1400" dirty="0">
                          <a:effectLst/>
                        </a:rPr>
                        <a:t>cs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05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spc="-5" dirty="0" smtClean="0">
                          <a:solidFill>
                            <a:srgbClr val="0033CC"/>
                          </a:solidFill>
                          <a:effectLst/>
                        </a:rPr>
                        <a:t>T</a:t>
                      </a:r>
                      <a:r>
                        <a:rPr lang="en-US" sz="1600" spc="0" dirty="0" smtClean="0">
                          <a:solidFill>
                            <a:srgbClr val="0033CC"/>
                          </a:solidFill>
                          <a:effectLst/>
                        </a:rPr>
                        <a:t>im</a:t>
                      </a:r>
                      <a:r>
                        <a:rPr lang="en-US" sz="1600" dirty="0" smtClean="0">
                          <a:solidFill>
                            <a:srgbClr val="0033CC"/>
                          </a:solidFill>
                          <a:effectLst/>
                        </a:rPr>
                        <a:t>e to </a:t>
                      </a:r>
                      <a:r>
                        <a:rPr lang="en-US" sz="1600" spc="15" dirty="0" smtClean="0">
                          <a:solidFill>
                            <a:srgbClr val="0033CC"/>
                          </a:solidFill>
                          <a:effectLst/>
                        </a:rPr>
                        <a:t>i</a:t>
                      </a:r>
                      <a:r>
                        <a:rPr lang="en-US" sz="1600" spc="-5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600" dirty="0" smtClean="0">
                          <a:solidFill>
                            <a:srgbClr val="0033CC"/>
                          </a:solidFill>
                          <a:effectLst/>
                        </a:rPr>
                        <a:t>pl</a:t>
                      </a:r>
                      <a:r>
                        <a:rPr lang="en-US" sz="1600" spc="10" dirty="0" smtClean="0">
                          <a:solidFill>
                            <a:srgbClr val="0033CC"/>
                          </a:solidFill>
                          <a:effectLst/>
                        </a:rPr>
                        <a:t>e</a:t>
                      </a:r>
                      <a:r>
                        <a:rPr lang="en-US" sz="16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600" dirty="0" smtClean="0">
                          <a:solidFill>
                            <a:srgbClr val="0033CC"/>
                          </a:solidFill>
                          <a:effectLst/>
                        </a:rPr>
                        <a:t>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spc="5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ost 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e) </a:t>
                      </a:r>
                      <a:r>
                        <a:rPr lang="en-US" sz="1600" spc="5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3= 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east 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65785" marR="5378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96265" marR="577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75310" marR="554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 </a:t>
                      </a: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Co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st to </a:t>
                      </a:r>
                      <a:r>
                        <a:rPr lang="en-US" sz="1800" spc="15" dirty="0" smtClean="0">
                          <a:solidFill>
                            <a:srgbClr val="0033CC"/>
                          </a:solidFill>
                          <a:effectLst/>
                        </a:rPr>
                        <a:t>i</a:t>
                      </a:r>
                      <a:r>
                        <a:rPr lang="en-US" sz="18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pl</a:t>
                      </a:r>
                      <a:r>
                        <a:rPr lang="en-US" sz="1800" spc="10" dirty="0" smtClean="0">
                          <a:solidFill>
                            <a:srgbClr val="0033CC"/>
                          </a:solidFill>
                          <a:effectLst/>
                        </a:rPr>
                        <a:t>e</a:t>
                      </a:r>
                      <a:r>
                        <a:rPr lang="en-US" sz="18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spc="5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ost co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r>
                        <a:rPr lang="en-US" sz="1600" spc="5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3=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east co</a:t>
                      </a:r>
                      <a:r>
                        <a:rPr lang="en-US" sz="1600" spc="-10" dirty="0">
                          <a:effectLst/>
                        </a:rPr>
                        <a:t>s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65785" marR="5378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96265" marR="577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75310" marR="554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78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Po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tential f</a:t>
                      </a: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r i</a:t>
                      </a:r>
                      <a:r>
                        <a:rPr lang="en-US" sz="18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800" spc="10" dirty="0" smtClean="0">
                          <a:solidFill>
                            <a:srgbClr val="0033CC"/>
                          </a:solidFill>
                          <a:effectLst/>
                        </a:rPr>
                        <a:t>p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r</a:t>
                      </a: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v</a:t>
                      </a:r>
                      <a:r>
                        <a:rPr lang="en-US" sz="1800" spc="5" dirty="0" smtClean="0">
                          <a:solidFill>
                            <a:srgbClr val="0033CC"/>
                          </a:solidFill>
                          <a:effectLst/>
                        </a:rPr>
                        <a:t>i</a:t>
                      </a:r>
                      <a:r>
                        <a:rPr lang="en-US" sz="1800" spc="10" dirty="0" smtClean="0">
                          <a:solidFill>
                            <a:srgbClr val="0033CC"/>
                          </a:solidFill>
                          <a:effectLst/>
                        </a:rPr>
                        <a:t>n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g </a:t>
                      </a:r>
                    </a:p>
                    <a:p>
                      <a:pPr marL="60325" marR="40005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Q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uality in the l</a:t>
                      </a: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o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ng term</a:t>
                      </a:r>
                    </a:p>
                    <a:p>
                      <a:pPr marL="62230" marR="539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east p</a:t>
                      </a:r>
                      <a:r>
                        <a:rPr lang="en-US" sz="1600" spc="-15" dirty="0">
                          <a:effectLst/>
                        </a:rPr>
                        <a:t>o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en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) </a:t>
                      </a:r>
                      <a:r>
                        <a:rPr lang="en-US" sz="1600" spc="5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3=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ost p</a:t>
                      </a:r>
                      <a:r>
                        <a:rPr lang="en-US" sz="1600" spc="-15" dirty="0">
                          <a:effectLst/>
                        </a:rPr>
                        <a:t>o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en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spc="-5" dirty="0">
                          <a:effectLst/>
                        </a:rPr>
                        <a:t>i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65785" marR="5378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96265" marR="577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73405" marR="5530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2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09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800" spc="-5" dirty="0" smtClean="0">
                          <a:solidFill>
                            <a:srgbClr val="0033CC"/>
                          </a:solidFill>
                          <a:effectLst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apacity to </a:t>
                      </a:r>
                      <a:r>
                        <a:rPr lang="en-US" sz="1800" spc="15" dirty="0" smtClean="0">
                          <a:solidFill>
                            <a:srgbClr val="0033CC"/>
                          </a:solidFill>
                          <a:effectLst/>
                        </a:rPr>
                        <a:t>i</a:t>
                      </a:r>
                      <a:r>
                        <a:rPr lang="en-US" sz="18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pl</a:t>
                      </a:r>
                      <a:r>
                        <a:rPr lang="en-US" sz="1800" spc="10" dirty="0" smtClean="0">
                          <a:solidFill>
                            <a:srgbClr val="0033CC"/>
                          </a:solidFill>
                          <a:effectLst/>
                        </a:rPr>
                        <a:t>e</a:t>
                      </a:r>
                      <a:r>
                        <a:rPr lang="en-US" sz="1800" spc="-20" dirty="0" smtClean="0">
                          <a:solidFill>
                            <a:srgbClr val="0033CC"/>
                          </a:solidFill>
                          <a:effectLst/>
                        </a:rPr>
                        <a:t>m</a:t>
                      </a:r>
                      <a:r>
                        <a:rPr lang="en-US" sz="1800" dirty="0" smtClean="0">
                          <a:solidFill>
                            <a:srgbClr val="0033CC"/>
                          </a:solidFill>
                          <a:effectLst/>
                        </a:rPr>
                        <a:t>ent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spc="5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1=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east a</a:t>
                      </a:r>
                      <a:r>
                        <a:rPr lang="en-US" sz="1600" spc="-10" dirty="0">
                          <a:effectLst/>
                        </a:rPr>
                        <a:t>v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il</a:t>
                      </a:r>
                      <a:r>
                        <a:rPr lang="en-US" sz="1600" dirty="0">
                          <a:effectLst/>
                        </a:rPr>
                        <a:t>ab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e) </a:t>
                      </a:r>
                      <a:r>
                        <a:rPr lang="en-US" sz="1600" spc="5" dirty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3=</a:t>
                      </a:r>
                      <a:r>
                        <a:rPr lang="en-US" sz="1600" spc="5" dirty="0">
                          <a:effectLst/>
                        </a:rPr>
                        <a:t>t</a:t>
                      </a:r>
                      <a:r>
                        <a:rPr lang="en-US" sz="1600" dirty="0">
                          <a:effectLst/>
                        </a:rPr>
                        <a:t>he </a:t>
                      </a:r>
                      <a:r>
                        <a:rPr lang="en-US" sz="1600" spc="5" dirty="0">
                          <a:effectLst/>
                        </a:rPr>
                        <a:t>m</a:t>
                      </a:r>
                      <a:r>
                        <a:rPr lang="en-US" sz="1600" dirty="0">
                          <a:effectLst/>
                        </a:rPr>
                        <a:t>ost a</a:t>
                      </a:r>
                      <a:r>
                        <a:rPr lang="en-US" sz="1600" spc="-10" dirty="0">
                          <a:effectLst/>
                        </a:rPr>
                        <a:t>v</a:t>
                      </a:r>
                      <a:r>
                        <a:rPr lang="en-US" sz="1600" dirty="0">
                          <a:effectLst/>
                        </a:rPr>
                        <a:t>a</a:t>
                      </a:r>
                      <a:r>
                        <a:rPr lang="en-US" sz="1600" spc="-5" dirty="0">
                          <a:effectLst/>
                        </a:rPr>
                        <a:t>il</a:t>
                      </a:r>
                      <a:r>
                        <a:rPr lang="en-US" sz="1600" dirty="0">
                          <a:effectLst/>
                        </a:rPr>
                        <a:t>ab</a:t>
                      </a:r>
                      <a:r>
                        <a:rPr lang="en-US" sz="1600" spc="-5" dirty="0">
                          <a:effectLst/>
                        </a:rPr>
                        <a:t>l</a:t>
                      </a:r>
                      <a:r>
                        <a:rPr lang="en-US" sz="1600" dirty="0">
                          <a:effectLst/>
                        </a:rPr>
                        <a:t>e)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65785" marR="5378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96265" marR="57721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3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 </a:t>
                      </a:r>
                    </a:p>
                    <a:p>
                      <a:pPr marL="575310" marR="5549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1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249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74803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TO</a:t>
                      </a:r>
                      <a:r>
                        <a:rPr lang="en-US" sz="1600" dirty="0">
                          <a:effectLst/>
                        </a:rPr>
                        <a:t>TALS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565785" marR="53784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0" marR="5378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             </a:t>
                      </a:r>
                      <a:r>
                        <a:rPr lang="en-US" sz="1800" b="1" dirty="0" smtClean="0">
                          <a:effectLst/>
                        </a:rPr>
                        <a:t>         </a:t>
                      </a:r>
                      <a:r>
                        <a:rPr lang="en-US" sz="1800" b="1" dirty="0">
                          <a:effectLst/>
                        </a:rPr>
                        <a:t>10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</a:p>
                    <a:p>
                      <a:pPr marL="576580" marR="55562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9CB7-E1BF-4971-A23F-2F856CC9F20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83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7: Develop an action plan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latin typeface="Constantia" panose="02030602050306030303" pitchFamily="18" charset="0"/>
              </a:rPr>
              <a:t>At </a:t>
            </a:r>
            <a:r>
              <a:rPr lang="en-US" sz="2400" dirty="0">
                <a:latin typeface="Constantia" panose="02030602050306030303" pitchFamily="18" charset="0"/>
              </a:rPr>
              <a:t>a minimum, an action plan should identify: </a:t>
            </a:r>
          </a:p>
          <a:p>
            <a:pPr algn="just"/>
            <a:r>
              <a:rPr lang="en-US" sz="2400" dirty="0">
                <a:latin typeface="Constantia" panose="02030602050306030303" pitchFamily="18" charset="0"/>
              </a:rPr>
              <a:t>The </a:t>
            </a:r>
            <a:r>
              <a:rPr lang="en-US" sz="2400" b="1" i="1" dirty="0">
                <a:latin typeface="Constantia" panose="02030602050306030303" pitchFamily="18" charset="0"/>
              </a:rPr>
              <a:t>actions or activities </a:t>
            </a:r>
            <a:r>
              <a:rPr lang="en-US" sz="2400" dirty="0">
                <a:latin typeface="Constantia" panose="02030602050306030303" pitchFamily="18" charset="0"/>
              </a:rPr>
              <a:t>that will be implemented;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algn="just"/>
            <a:r>
              <a:rPr lang="en-US" sz="2400" b="1" i="1" dirty="0">
                <a:latin typeface="Constantia" panose="02030602050306030303" pitchFamily="18" charset="0"/>
              </a:rPr>
              <a:t>Who will be responsible </a:t>
            </a:r>
            <a:r>
              <a:rPr lang="en-US" sz="2400" dirty="0">
                <a:latin typeface="Constantia" panose="02030602050306030303" pitchFamily="18" charset="0"/>
              </a:rPr>
              <a:t>for carrying out each action;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algn="just"/>
            <a:r>
              <a:rPr lang="en-US" sz="2400" dirty="0">
                <a:latin typeface="Constantia" panose="02030602050306030303" pitchFamily="18" charset="0"/>
              </a:rPr>
              <a:t>The </a:t>
            </a:r>
            <a:r>
              <a:rPr lang="en-US" sz="2400" b="1" i="1" dirty="0">
                <a:latin typeface="Constantia" panose="02030602050306030303" pitchFamily="18" charset="0"/>
              </a:rPr>
              <a:t>human, financial, and material resources</a:t>
            </a:r>
            <a:r>
              <a:rPr lang="en-US" sz="2400" i="1" dirty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needed to implement the actions;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algn="just"/>
            <a:r>
              <a:rPr lang="en-US" sz="2400" b="1" i="1" dirty="0">
                <a:latin typeface="Constantia" panose="02030602050306030303" pitchFamily="18" charset="0"/>
              </a:rPr>
              <a:t>A timeline </a:t>
            </a:r>
            <a:r>
              <a:rPr lang="en-US" sz="2400" dirty="0">
                <a:latin typeface="Constantia" panose="02030602050306030303" pitchFamily="18" charset="0"/>
              </a:rPr>
              <a:t>showing when the actions will be carried out. </a:t>
            </a:r>
          </a:p>
          <a:p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8ABF6-7EAD-46CC-BBE0-4F6F7C337B12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030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0000CC"/>
                </a:solidFill>
                <a:latin typeface="Constantia" panose="02030602050306030303" pitchFamily="18" charset="0"/>
              </a:rPr>
              <a:t>Action plan format </a:t>
            </a:r>
            <a:endParaRPr lang="en-US" sz="2800" b="1" dirty="0">
              <a:latin typeface="Constantia" panose="0203060205030603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528554"/>
              </p:ext>
            </p:extLst>
          </p:nvPr>
        </p:nvGraphicFramePr>
        <p:xfrm>
          <a:off x="228599" y="1142998"/>
          <a:ext cx="8610599" cy="49095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02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3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537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Challenge: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47642" marR="47642" marT="47642" marB="4764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Indicators:</a:t>
                      </a:r>
                    </a:p>
                    <a:p>
                      <a:pPr marL="229235" marR="0" indent="-22860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4935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628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Desired measurable result: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47642" marR="47642" marT="47642" marB="4764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52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Priority </a:t>
                      </a:r>
                      <a:r>
                        <a:rPr lang="en-US" sz="2400" dirty="0" smtClean="0">
                          <a:effectLst/>
                        </a:rPr>
                        <a:t>actions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47642" marR="47642" marT="47642" marB="4764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Activities</a:t>
                      </a:r>
                      <a:endParaRPr lang="en-US" sz="18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Person responsible</a:t>
                      </a:r>
                      <a:endParaRPr lang="en-US" sz="18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Start date</a:t>
                      </a:r>
                      <a:endParaRPr lang="en-US" sz="18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End date</a:t>
                      </a:r>
                      <a:endParaRPr lang="en-US" sz="18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Resources</a:t>
                      </a:r>
                      <a:endParaRPr lang="en-US" sz="1800" dirty="0">
                        <a:effectLst/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7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42" marR="47642" marT="47642" marB="4764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49BD8-4FE9-40A1-B58F-B25ED755D7DE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324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Step 8: Implement your plan and monitor and evaluate your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Support your team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implementing the plan, and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monitor and evaluate your progress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toward achieving your result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0E64-6799-44F8-AC8A-72EB887B16BB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8675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indicator is like a </a:t>
            </a:r>
            <a:r>
              <a:rPr lang="en-US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 </a:t>
            </a:r>
            <a:r>
              <a:rPr lang="en-US" sz="31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shows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we are on </a:t>
            </a:r>
            <a:r>
              <a:rPr lang="en-US" sz="31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right track or not in relation to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 measurable result/objectives.</a:t>
            </a:r>
          </a:p>
          <a:p>
            <a:pPr algn="just">
              <a:lnSpc>
                <a:spcPct val="15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resources needed to achieve the result </a:t>
            </a:r>
          </a:p>
          <a:p>
            <a:pPr algn="just">
              <a:lnSpc>
                <a:spcPct val="15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Process: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activities we conduct to achieve the results </a:t>
            </a:r>
          </a:p>
          <a:p>
            <a:pPr algn="just">
              <a:lnSpc>
                <a:spcPct val="15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Immediate result of activities (for example,  number of people trained).</a:t>
            </a:r>
          </a:p>
          <a:p>
            <a:pPr algn="just">
              <a:lnSpc>
                <a:spcPct val="15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Short-term change (for example, changes in service use comparing one period to another.)</a:t>
            </a:r>
          </a:p>
          <a:p>
            <a:pPr algn="just">
              <a:lnSpc>
                <a:spcPct val="15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Impact: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long-term change among a population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A8A1-EFFC-4A04-A0F8-84E7052B8F4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038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32" y="168275"/>
            <a:ext cx="7866888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Leadership…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082675"/>
            <a:ext cx="87630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leader must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 the willingness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workers to accept directions.</a:t>
            </a:r>
          </a:p>
          <a:p>
            <a:pPr>
              <a:lnSpc>
                <a:spcPct val="150000"/>
              </a:lnSpc>
            </a:pPr>
            <a:r>
              <a:rPr lang="en-US" alt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 are </a:t>
            </a:r>
            <a:r>
              <a:rPr lang="en-US" altLang="ar-SA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agents of change</a:t>
            </a:r>
            <a:r>
              <a:rPr lang="en-US" alt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persons whose acts affect other people more than other people’s acts affect them.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Leadership is an activity that takes place at all levels,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 position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authority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10A45-6370-4512-BFC1-F754E51EE241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228600" y="1"/>
            <a:ext cx="8686800" cy="213359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 w="63500">
            <a:solidFill>
              <a:srgbClr val="8064A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400" b="1" u="sng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MISSION</a:t>
            </a:r>
          </a:p>
          <a:p>
            <a:pPr algn="ctr" fontAlgn="base">
              <a:spcBef>
                <a:spcPct val="0"/>
              </a:spcBef>
            </a:pPr>
            <a:r>
              <a:rPr lang="en-US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To reduce morbidity, mortality and disability through providing package of preventive, </a:t>
            </a:r>
            <a:r>
              <a:rPr lang="en-US" sz="12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promotive</a:t>
            </a:r>
            <a:r>
              <a:rPr lang="en-US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, and rehabilitative via decentralization and democratization of heath system</a:t>
            </a:r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228600" y="762000"/>
            <a:ext cx="8610600" cy="1143000"/>
          </a:xfrm>
          <a:prstGeom prst="cloudCallout">
            <a:avLst>
              <a:gd name="adj1" fmla="val -24097"/>
              <a:gd name="adj2" fmla="val 56028"/>
            </a:avLst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             </a:t>
            </a:r>
            <a:r>
              <a:rPr lang="en-US" sz="1400" b="1" u="sng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Vision</a:t>
            </a:r>
          </a:p>
          <a:p>
            <a:pPr marL="630238" algn="ctr" fontAlgn="base">
              <a:spcBef>
                <a:spcPct val="0"/>
              </a:spcBef>
            </a:pPr>
            <a:r>
              <a:rPr lang="en-US" sz="1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      </a:t>
            </a:r>
            <a:r>
              <a:rPr lang="en-US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To see diarrheal disease free children's of </a:t>
            </a:r>
            <a:r>
              <a:rPr lang="en-US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“X” </a:t>
            </a:r>
            <a:r>
              <a:rPr lang="en-US" sz="12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Woreda</a:t>
            </a:r>
            <a:r>
              <a:rPr lang="en-US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 /HF</a:t>
            </a:r>
          </a:p>
          <a:p>
            <a:pPr algn="ctr" fontAlgn="base">
              <a:spcBef>
                <a:spcPct val="0"/>
              </a:spcBef>
            </a:pPr>
            <a:r>
              <a:rPr lang="en-US" sz="1200" b="1" dirty="0" smtClean="0">
                <a:solidFill>
                  <a:prstClr val="black"/>
                </a:solidFill>
                <a:latin typeface="Baskerville Old Face" pitchFamily="18" charset="0"/>
                <a:cs typeface="Arial" pitchFamily="34" charset="0"/>
              </a:rPr>
              <a:t>.</a:t>
            </a:r>
            <a:endParaRPr lang="en-US" sz="1200" dirty="0" smtClean="0">
              <a:solidFill>
                <a:prstClr val="black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26" name="AutoShape 4"/>
          <p:cNvSpPr>
            <a:spLocks noChangeArrowheads="1"/>
          </p:cNvSpPr>
          <p:nvPr/>
        </p:nvSpPr>
        <p:spPr bwMode="auto">
          <a:xfrm>
            <a:off x="228600" y="1676400"/>
            <a:ext cx="8686800" cy="144780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  <a:cs typeface="Aharoni" pitchFamily="2" charset="-79"/>
              </a:rPr>
              <a:t>To decrease diarrheal disease among under five children at ----------HF from 17% to 10% b/n April 1- May 31, 2018.</a:t>
            </a:r>
            <a:endParaRPr lang="en-US" sz="1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  <a:cs typeface="Aharoni" pitchFamily="2" charset="-79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191000" y="3124200"/>
            <a:ext cx="609600" cy="26670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5105400" y="3733800"/>
            <a:ext cx="3810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community awareness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Strengthening </a:t>
            </a:r>
            <a:r>
              <a:rPr lang="en-US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 </a:t>
            </a: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refreshment training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client flow 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28600" y="3276600"/>
            <a:ext cx="3657600" cy="1524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supportive supervision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community awareness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refreshment training </a:t>
            </a: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client flow </a:t>
            </a:r>
            <a:endParaRPr lang="en-US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228600" y="5715000"/>
            <a:ext cx="8686800" cy="49530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lang="en-US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Situation:</a:t>
            </a:r>
          </a:p>
          <a:p>
            <a:pPr algn="ctr" fontAlgn="base">
              <a:spcBef>
                <a:spcPct val="0"/>
              </a:spcBef>
            </a:pPr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17 %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under five diarrheal disease </a:t>
            </a:r>
          </a:p>
          <a:p>
            <a:pPr algn="ctr" fontAlgn="base">
              <a:spcBef>
                <a:spcPct val="0"/>
              </a:spcBef>
            </a:pPr>
            <a:r>
              <a:rPr lang="en-US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534988" y="6477000"/>
            <a:ext cx="8075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91000" y="304800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191000" y="5562600"/>
            <a:ext cx="60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flipV="1">
            <a:off x="152400" y="5257800"/>
            <a:ext cx="3733800" cy="3810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4800" y="5029200"/>
            <a:ext cx="3581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Obstacles and root causes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105400" y="3505200"/>
            <a:ext cx="3733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Actions</a:t>
            </a:r>
            <a:endParaRPr lang="en-US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5181600" y="3200400"/>
            <a:ext cx="3733800" cy="304800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Hexagon 37"/>
          <p:cNvSpPr/>
          <p:nvPr/>
        </p:nvSpPr>
        <p:spPr>
          <a:xfrm>
            <a:off x="2286000" y="1905000"/>
            <a:ext cx="685800" cy="152400"/>
          </a:xfrm>
          <a:prstGeom prst="hexagon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0" y="611933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challenge Statement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How we will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 diarrheal disease among under five children from 17% to 10%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in the light of w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eak supportive supervision, lack of community awareness, lack of refreshment training, and low client flow 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F520-24B8-4C08-9E90-C4DF898DD6E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0960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High Tower Text" panose="02040502050506030303" pitchFamily="18" charset="0"/>
              </a:rPr>
              <a:t>  </a:t>
            </a:r>
            <a:endParaRPr lang="en-US" sz="5400" dirty="0">
              <a:latin typeface="High Tower Text" panose="02040502050506030303" pitchFamily="18" charset="0"/>
            </a:endParaRPr>
          </a:p>
          <a:p>
            <a:pPr marL="0" indent="0">
              <a:buNone/>
            </a:pPr>
            <a:r>
              <a:rPr lang="en-US" sz="5400" dirty="0" smtClean="0">
                <a:latin typeface="High Tower Text" panose="02040502050506030303" pitchFamily="18" charset="0"/>
              </a:rPr>
              <a:t>           </a:t>
            </a:r>
            <a:r>
              <a:rPr lang="en-US" sz="5400" b="1" i="1" dirty="0" smtClean="0">
                <a:latin typeface="High Tower Text" panose="02040502050506030303" pitchFamily="18" charset="0"/>
              </a:rPr>
              <a:t>Thank you!!</a:t>
            </a:r>
            <a:endParaRPr lang="en-US" sz="5400" b="1" i="1" dirty="0">
              <a:latin typeface="High Tower Text" panose="0204050205050603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B6F5-48B8-48B5-BB11-86DDFE2CF396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170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Group </a:t>
            </a:r>
            <a:r>
              <a:rPr lang="en-US" b="1" dirty="0" smtClean="0">
                <a:solidFill>
                  <a:srgbClr val="0000FF"/>
                </a:solidFill>
              </a:rPr>
              <a:t>Dynamics &amp; </a:t>
            </a:r>
            <a:r>
              <a:rPr lang="en-US" b="1" dirty="0">
                <a:solidFill>
                  <a:srgbClr val="0000FF"/>
                </a:solidFill>
              </a:rPr>
              <a:t>team sprite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>
            <a:normAutofit/>
          </a:bodyPr>
          <a:lstStyle/>
          <a:p>
            <a:r>
              <a:rPr lang="en-US" sz="3600" dirty="0"/>
              <a:t>What is a group? And What is a team?</a:t>
            </a:r>
          </a:p>
          <a:p>
            <a:endParaRPr lang="en-US" sz="3600" dirty="0"/>
          </a:p>
          <a:p>
            <a:r>
              <a:rPr lang="en-US" sz="3600" dirty="0"/>
              <a:t>What is the advantage of team sprite?</a:t>
            </a:r>
          </a:p>
          <a:p>
            <a:endParaRPr lang="en-US" sz="3600" dirty="0"/>
          </a:p>
          <a:p>
            <a:r>
              <a:rPr lang="en-US" sz="3600" dirty="0"/>
              <a:t>list some of the different types of teams found in healthcare?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1804-B618-4E49-AE2D-9DFFAD15945A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670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Session 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At the end of this session we are able to:</a:t>
            </a:r>
          </a:p>
          <a:p>
            <a:pPr>
              <a:buNone/>
            </a:pPr>
            <a:endParaRPr lang="en-US" sz="1400" b="1" dirty="0"/>
          </a:p>
          <a:p>
            <a:r>
              <a:rPr lang="en-US" dirty="0"/>
              <a:t>Understand  the concept of formal and informal groups</a:t>
            </a:r>
          </a:p>
          <a:p>
            <a:pPr>
              <a:buNone/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dirty="0"/>
              <a:t>Explain why groups and teams are key contributors to organizational effectiveness.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pPr algn="just">
              <a:lnSpc>
                <a:spcPct val="90000"/>
              </a:lnSpc>
            </a:pPr>
            <a:r>
              <a:rPr lang="en-US" dirty="0"/>
              <a:t>Explain how different elements of group dynamics influence the functioning and effectiveness of groups and teams.</a:t>
            </a:r>
          </a:p>
          <a:p>
            <a:pPr>
              <a:buNone/>
            </a:pPr>
            <a:endParaRPr lang="en-US" sz="2000" dirty="0"/>
          </a:p>
          <a:p>
            <a:r>
              <a:rPr lang="en-US" dirty="0"/>
              <a:t>Describe the advantage of team sprite in HSOs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F77EF-B47C-4E76-AFF6-1776616410A3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19267"/>
      </p:ext>
    </p:extLst>
  </p:cSld>
  <p:clrMapOvr>
    <a:masterClrMapping/>
  </p:clrMapOvr>
  <p:transition>
    <p:push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Group Dynamics&amp; team 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A Group is:</a:t>
            </a:r>
          </a:p>
          <a:p>
            <a:pPr algn="just">
              <a:buNone/>
            </a:pPr>
            <a:r>
              <a:rPr lang="en-US" dirty="0"/>
              <a:t>– Two or more freely interacting individuals who share a common identity &amp; purpose.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Informal groups</a:t>
            </a:r>
            <a:r>
              <a:rPr lang="en-US" b="1" dirty="0"/>
              <a:t>: </a:t>
            </a:r>
            <a:r>
              <a:rPr lang="en-US" dirty="0"/>
              <a:t>a collection of people seeking formed by them selves for a</a:t>
            </a:r>
          </a:p>
          <a:p>
            <a:pPr algn="just"/>
            <a:r>
              <a:rPr lang="en-US" dirty="0"/>
              <a:t>common interest: like specific sport club supporters, groups due to some similar behaviors and activities.</a:t>
            </a:r>
          </a:p>
          <a:p>
            <a:pPr algn="just"/>
            <a:r>
              <a:rPr lang="en-US" b="1" dirty="0">
                <a:solidFill>
                  <a:srgbClr val="0000FF"/>
                </a:solidFill>
              </a:rPr>
              <a:t>Formal groups</a:t>
            </a:r>
            <a:r>
              <a:rPr lang="en-US" b="1" dirty="0"/>
              <a:t>: </a:t>
            </a:r>
            <a:r>
              <a:rPr lang="en-US" dirty="0"/>
              <a:t>a collection of people created by the organization  to do something productive that contributes to the success of the organization like task force or committee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F501A-7A07-48CB-B7EB-F0B58896EA73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4630"/>
      </p:ext>
    </p:extLst>
  </p:cSld>
  <p:clrMapOvr>
    <a:masterClrMapping/>
  </p:clrMapOvr>
  <p:transition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24088" cy="762000"/>
          </a:xfrm>
        </p:spPr>
        <p:txBody>
          <a:bodyPr>
            <a:normAutofit/>
          </a:bodyPr>
          <a:lstStyle/>
          <a:p>
            <a:r>
              <a:rPr lang="en-US" b="1" dirty="0"/>
              <a:t>Management Health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81288" cy="5715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33CC"/>
                </a:solidFill>
              </a:rPr>
              <a:t>What is a Team?</a:t>
            </a:r>
          </a:p>
          <a:p>
            <a:r>
              <a:rPr lang="en-US" dirty="0"/>
              <a:t> A  group with   shared leadership  and accountability.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/>
              <a:t>Effectiveness is measured by the team’s collective outputs.</a:t>
            </a:r>
          </a:p>
          <a:p>
            <a:endParaRPr lang="en-US" sz="1000" dirty="0"/>
          </a:p>
          <a:p>
            <a:r>
              <a:rPr lang="en-US" dirty="0"/>
              <a:t> A team is a small number of consistent people committed to a relevant shared performance goal.</a:t>
            </a:r>
          </a:p>
          <a:p>
            <a:endParaRPr lang="en-US" sz="300" dirty="0"/>
          </a:p>
          <a:p>
            <a:pPr>
              <a:buNone/>
            </a:pPr>
            <a:r>
              <a:rPr lang="en-US" b="1" dirty="0">
                <a:solidFill>
                  <a:srgbClr val="0033CC"/>
                </a:solidFill>
              </a:rPr>
              <a:t>The heart of a true Team:</a:t>
            </a:r>
          </a:p>
          <a:p>
            <a:r>
              <a:rPr lang="en-US" dirty="0"/>
              <a:t>Respect each other </a:t>
            </a:r>
          </a:p>
          <a:p>
            <a:r>
              <a:rPr lang="en-US" dirty="0"/>
              <a:t> Flexibility</a:t>
            </a:r>
          </a:p>
          <a:p>
            <a:r>
              <a:rPr lang="en-US" dirty="0"/>
              <a:t> Communication</a:t>
            </a:r>
          </a:p>
          <a:p>
            <a:r>
              <a:rPr lang="en-US" dirty="0"/>
              <a:t>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F9C8-00FC-4430-9E23-FF613337AE97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9527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52688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33CC"/>
                </a:solidFill>
              </a:rPr>
              <a:t>                  Team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198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dirty="0"/>
              <a:t> It is a special type of group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 Preferably2-8 people,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 Interacting and influencing each other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 Members have willingness to work and active participation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 The members stimulate each other,  and show no domination of one member over another.</a:t>
            </a:r>
          </a:p>
          <a:p>
            <a:pPr algn="just">
              <a:lnSpc>
                <a:spcPct val="170000"/>
              </a:lnSpc>
            </a:pPr>
            <a:r>
              <a:rPr lang="en-US" dirty="0"/>
              <a:t>E.gs of Health care teams : Operating teams, ICU  teams, emergency response teams, infection control teams.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4A37-F78D-4792-BAF0-2CF3D1ADAFE4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06794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“</a:t>
            </a:r>
            <a:r>
              <a:rPr lang="en-US" b="1"/>
              <a:t>Teamwork” Climate</a:t>
            </a:r>
          </a:p>
        </p:txBody>
      </p:sp>
      <p:sp>
        <p:nvSpPr>
          <p:cNvPr id="117763" name="Rectangle 1027"/>
          <p:cNvSpPr>
            <a:spLocks noGrp="1" noChangeArrowheads="1"/>
          </p:cNvSpPr>
          <p:nvPr>
            <p:ph idx="1"/>
          </p:nvPr>
        </p:nvSpPr>
        <p:spPr>
          <a:xfrm>
            <a:off x="279400" y="1600200"/>
            <a:ext cx="8486775" cy="4495800"/>
          </a:xfrm>
        </p:spPr>
        <p:txBody>
          <a:bodyPr/>
          <a:lstStyle/>
          <a:p>
            <a:pPr lvl="2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ogether</a:t>
            </a:r>
          </a:p>
          <a:p>
            <a:pPr lvl="2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veryone</a:t>
            </a:r>
          </a:p>
          <a:p>
            <a:pPr lvl="2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chieves</a:t>
            </a:r>
          </a:p>
          <a:p>
            <a:pPr lvl="2" eaLnBrk="1" hangingPunct="1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ore</a:t>
            </a:r>
          </a:p>
          <a:p>
            <a:pPr lvl="2" eaLnBrk="1" hangingPunct="1">
              <a:defRPr/>
            </a:pPr>
            <a:endParaRPr 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2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Nobody wins until we all do!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25604" name="Picture 1028" descr="socc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4803775"/>
            <a:ext cx="37973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29" descr="sport_socc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199" y="758825"/>
            <a:ext cx="20494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30" descr="dav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219200"/>
            <a:ext cx="28194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71DD5-A71C-443B-8AAF-870253DE7670}" type="datetime1">
              <a:rPr lang="en-US" smtClean="0"/>
              <a:t>5/12/2020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0121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Stages of team development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28888" cy="5715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1. </a:t>
            </a:r>
            <a:r>
              <a:rPr lang="en-US" b="1" dirty="0"/>
              <a:t>FORMING</a:t>
            </a:r>
          </a:p>
          <a:p>
            <a:r>
              <a:rPr lang="en-US" dirty="0"/>
              <a:t> Team members establish the ground rules for how the team is to operate </a:t>
            </a:r>
          </a:p>
          <a:p>
            <a:r>
              <a:rPr lang="en-US" dirty="0"/>
              <a:t>Development acceptable to the group.</a:t>
            </a:r>
          </a:p>
          <a:p>
            <a:r>
              <a:rPr lang="en-US" dirty="0"/>
              <a:t> Period of orientation or acclimation</a:t>
            </a:r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/>
              <a:t>STORMING</a:t>
            </a:r>
          </a:p>
          <a:p>
            <a:r>
              <a:rPr lang="en-US" dirty="0"/>
              <a:t>Members oppose the formation of the structure.</a:t>
            </a:r>
          </a:p>
          <a:p>
            <a:r>
              <a:rPr lang="en-US" dirty="0"/>
              <a:t> Become hostile and fight to the ground rules.</a:t>
            </a:r>
          </a:p>
          <a:p>
            <a:r>
              <a:rPr lang="en-US" dirty="0"/>
              <a:t>While the storming stage can be difficult, intense discussion during this phase of team development leads to more productive working later on in the project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b="1" dirty="0"/>
              <a:t>NORMING</a:t>
            </a:r>
          </a:p>
          <a:p>
            <a:r>
              <a:rPr lang="en-US" dirty="0"/>
              <a:t>Conflicts are addressed and resolved.</a:t>
            </a:r>
          </a:p>
          <a:p>
            <a:r>
              <a:rPr lang="en-US" dirty="0"/>
              <a:t> Group unity emerges.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BF8E-7233-418D-89F3-29881E81759D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363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team development…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28888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4</a:t>
            </a:r>
            <a:r>
              <a:rPr lang="en-US" b="1" dirty="0"/>
              <a:t>. PERFORMING</a:t>
            </a:r>
          </a:p>
          <a:p>
            <a:r>
              <a:rPr lang="en-US" dirty="0"/>
              <a:t> Structural issues resolved.</a:t>
            </a:r>
          </a:p>
          <a:p>
            <a:r>
              <a:rPr lang="en-US" dirty="0"/>
              <a:t> Structure supports group dynamics and </a:t>
            </a:r>
          </a:p>
          <a:p>
            <a:pPr>
              <a:buNone/>
            </a:pPr>
            <a:r>
              <a:rPr lang="en-US" dirty="0"/>
              <a:t> performance.</a:t>
            </a:r>
          </a:p>
          <a:p>
            <a:r>
              <a:rPr lang="en-US" dirty="0"/>
              <a:t>The team will be working productively together</a:t>
            </a:r>
          </a:p>
          <a:p>
            <a:r>
              <a:rPr lang="en-US" dirty="0"/>
              <a:t> Structure used for task accomplishment</a:t>
            </a:r>
          </a:p>
          <a:p>
            <a:pPr>
              <a:buNone/>
            </a:pPr>
            <a:r>
              <a:rPr lang="en-US" dirty="0"/>
              <a:t>5. </a:t>
            </a:r>
            <a:r>
              <a:rPr lang="en-US" b="1" dirty="0"/>
              <a:t>ADJOURNING </a:t>
            </a:r>
          </a:p>
          <a:p>
            <a:r>
              <a:rPr lang="en-US" dirty="0"/>
              <a:t>For temporary groups (task force): the group wraps up activities</a:t>
            </a:r>
          </a:p>
          <a:p>
            <a:r>
              <a:rPr lang="en-US" dirty="0"/>
              <a:t>The project comes to an end and the team disbands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785B-F14E-44F7-A529-0C13A106A6D3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58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304800" y="2286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NZ" sz="3600" b="1" kern="0" dirty="0" smtClean="0">
                <a:solidFill>
                  <a:srgbClr val="003399"/>
                </a:solidFill>
                <a:latin typeface="High Tower Text" panose="02040502050506030303" pitchFamily="18" charset="0"/>
                <a:ea typeface="+mj-ea"/>
                <a:cs typeface="Arial" pitchFamily="34" charset="0"/>
              </a:rPr>
              <a:t>Leadership </a:t>
            </a:r>
            <a:r>
              <a:rPr lang="en-NZ" sz="3600" b="1" kern="0" dirty="0">
                <a:solidFill>
                  <a:srgbClr val="003399"/>
                </a:solidFill>
                <a:latin typeface="High Tower Text" panose="02040502050506030303" pitchFamily="18" charset="0"/>
                <a:ea typeface="+mj-ea"/>
                <a:cs typeface="Arial" pitchFamily="34" charset="0"/>
              </a:rPr>
              <a:t>is about:</a:t>
            </a:r>
            <a:endParaRPr lang="en-US" sz="2800" b="1" kern="0" dirty="0">
              <a:solidFill>
                <a:srgbClr val="003399"/>
              </a:solidFill>
              <a:latin typeface="High Tower Text" panose="02040502050506030303" pitchFamily="18" charset="0"/>
              <a:ea typeface="+mj-ea"/>
              <a:cs typeface="Arial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611779" y="1108801"/>
            <a:ext cx="754162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Influencing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endParaRPr lang="en-NZ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Inspiring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people to greater heights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participants on the how and helping them figure out the </a:t>
            </a:r>
            <a:r>
              <a:rPr lang="en-NZ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and why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them to push themselves to achieve the highest possible performance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  <a:p>
            <a:pPr marL="271463" indent="-271463">
              <a:spcBef>
                <a:spcPct val="20000"/>
              </a:spcBef>
              <a:spcAft>
                <a:spcPts val="600"/>
              </a:spcAft>
              <a:buFont typeface="Arial" charset="0"/>
              <a:buChar char="»"/>
              <a:defRPr/>
            </a:pPr>
            <a:r>
              <a:rPr lang="en-NZ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Enabling, not telling</a:t>
            </a:r>
          </a:p>
          <a:p>
            <a:pPr>
              <a:spcBef>
                <a:spcPct val="20000"/>
              </a:spcBef>
              <a:defRPr/>
            </a:pP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1179-3A5A-469F-B19F-3D7BE13EEE2C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38097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39762"/>
          </a:xfrm>
        </p:spPr>
        <p:txBody>
          <a:bodyPr>
            <a:noAutofit/>
          </a:bodyPr>
          <a:lstStyle/>
          <a:p>
            <a:r>
              <a:rPr lang="en-US" sz="3600" b="1" dirty="0"/>
              <a:t>The S-shaped curve of team development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4581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500A-81CF-4E09-A803-F88D4125E99A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38482"/>
      </p:ext>
    </p:extLst>
  </p:cSld>
  <p:clrMapOvr>
    <a:masterClrMapping/>
  </p:clrMapOvr>
  <p:transition>
    <p:push dir="u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715962"/>
          </a:xfrm>
        </p:spPr>
        <p:txBody>
          <a:bodyPr>
            <a:noAutofit/>
          </a:bodyPr>
          <a:lstStyle/>
          <a:p>
            <a:r>
              <a:rPr lang="en-US" sz="4800" dirty="0"/>
              <a:t>Team, Teamwork, and Trust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52688" cy="4953000"/>
          </a:xfrm>
        </p:spPr>
        <p:txBody>
          <a:bodyPr/>
          <a:lstStyle/>
          <a:p>
            <a:pPr marL="533400" indent="-533400">
              <a:buNone/>
            </a:pPr>
            <a:r>
              <a:rPr lang="en-US" b="1" dirty="0">
                <a:solidFill>
                  <a:srgbClr val="7030A0"/>
                </a:solidFill>
              </a:rPr>
              <a:t>Six Ways to Build Trust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Communication</a:t>
            </a:r>
            <a:r>
              <a:rPr lang="en-US" sz="3200" dirty="0"/>
              <a:t>: keep people informed.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Support</a:t>
            </a:r>
            <a:r>
              <a:rPr lang="en-US" sz="3200" dirty="0"/>
              <a:t>: be an approachable person.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Respect</a:t>
            </a:r>
            <a:r>
              <a:rPr lang="en-US" sz="3200" dirty="0"/>
              <a:t>: delegate important duties and listen.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Fairness: </a:t>
            </a:r>
            <a:r>
              <a:rPr lang="en-US" sz="3200" dirty="0"/>
              <a:t>evaluate fairly and objectively.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Predictability:  </a:t>
            </a:r>
            <a:r>
              <a:rPr lang="en-US" sz="3200" dirty="0"/>
              <a:t>be dependable and consistent.</a:t>
            </a:r>
          </a:p>
          <a:p>
            <a:pPr marL="803275" lvl="1" indent="-466725">
              <a:buFont typeface="Wingdings" pitchFamily="2" charset="2"/>
              <a:buAutoNum type="arabicPeriod"/>
            </a:pPr>
            <a:r>
              <a:rPr lang="en-US" sz="3200" dirty="0">
                <a:solidFill>
                  <a:srgbClr val="7030A0"/>
                </a:solidFill>
              </a:rPr>
              <a:t>Competence: </a:t>
            </a:r>
            <a:r>
              <a:rPr lang="en-US" sz="3200" dirty="0"/>
              <a:t>be a good role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3212-929C-445E-91A0-F7FCCB6B4C34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87926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33688" cy="9144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81288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82</a:t>
            </a:fld>
            <a:endParaRPr lang="en-US" dirty="0"/>
          </a:p>
        </p:txBody>
      </p:sp>
      <p:pic>
        <p:nvPicPr>
          <p:cNvPr id="5" name="Picture 4" descr="http://4.bp.blogspot.com/-cD7lQZsPBLk/UOlpVb0uajI/AAAAAAAAChM/inxF88xLqrY/s1600/success+motivation+pictu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04900"/>
            <a:ext cx="8610600" cy="5657851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F129-DC3B-4193-92EE-8B34DCBC7758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4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52688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 IS MOTIVATION?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05088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Motivation is an internal impulse or power that predisposes someone on a certain goal directed behavior.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It is the willingness to exert high level of effort towards organizational goal.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6386-BC19-4D07-8141-07D54DBCA82E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88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IMPORTANCE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Health sector performance is critically dependent on worker motivation,  thus,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service quality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efficiency,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equity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all directly mediated by 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workers’ willingness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apply themselves to their tasks (Franco, et al 2002). </a:t>
            </a:r>
          </a:p>
          <a:p>
            <a:pPr>
              <a:lnSpc>
                <a:spcPct val="160000"/>
              </a:lnSpc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Motivating individuals improves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Maximum use of efforts  for production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Willingness to work</a:t>
            </a: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Reduce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absenteeism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slowness/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tairdiness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Reduce labor turn over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6FE4-FC57-4F16-96B3-696B6B8897F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35356"/>
      </p:ext>
    </p:extLst>
  </p:cSld>
  <p:clrMapOvr>
    <a:masterClrMapping/>
  </p:clrMapOvr>
  <p:transition>
    <p:push dir="u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Content theories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focus on factors within the person that energize, direct, sustain, and stop behavior.  They attempt to determine the specific needs that motivate people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Process theories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describe and analyze how behavior is energized, directed, sustained and stopped by factors external to the person.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DFAA-7C06-43FA-A4B0-0DB2C0FCC2C8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  <p:transition>
    <p:push dir="u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28888" cy="609600"/>
          </a:xfrm>
        </p:spPr>
        <p:txBody>
          <a:bodyPr>
            <a:no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Theories of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05088" cy="57150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Maslow’s needs hierarchy theory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Alderfer’s ERG theory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Content Theories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Hertzberg's two-factor theory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McClelland’s Need Theory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Expectancy theory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Goal-setting theory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Process Theories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Reinforcement theory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Equity theory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3B1D-2250-49F1-B790-6D4FDC0D295E}" type="datetime1">
              <a:rPr lang="en-US" smtClean="0"/>
              <a:t>5/12/2020</a:t>
            </a:fld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953000" y="1066800"/>
            <a:ext cx="205740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191000" y="3733800"/>
            <a:ext cx="2057400" cy="2590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97639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76488" cy="7620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Motivation Theories…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Maslow’s Needs Hierarchy Theory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People have needs, and when one need is relatively fulfilled, the other emerges in predictable sequence to take its place.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 hypothesized that within every human being there exists a hierarchy of five needs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C1243-5905-40E2-AB64-223A04411B2D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76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76488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Maslow’s Hierarchy of Needs Theory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8382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D21-54ED-4474-90B3-DB4330313484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6132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Relevance of Maslow’s Theory for managers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41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fulfilled need does not fully motivate an individual.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Effective managers can anticipate emerging needs based on individual need profiles and provide opportunities for fulfillment.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6834-ACB5-4D15-9C7F-BA346F613A26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2927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a leader?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1357471"/>
            <a:ext cx="8229600" cy="48148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leader is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individual in a team influencing group activities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towards goal formulation and achievement. </a:t>
            </a:r>
          </a:p>
          <a:p>
            <a:pPr marL="0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other words, a leader is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has a vision, and the ability to make it a 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2952-091E-4E78-AC03-DC46ADB5DAEA}" type="datetime1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52688" cy="60960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Hertzberg's Two-Factor Theory</a:t>
            </a:r>
            <a:br>
              <a:rPr lang="en-US" sz="4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791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Dissatisfies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factors associated with the job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context or work environment context or work environment.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Satisfiers: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factors associated with the nature of the task itself (job content)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3F31-23EB-4EBE-B8D3-ECA6D3F8F276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15091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19400" y="6096000"/>
            <a:ext cx="3505200" cy="457200"/>
          </a:xfrm>
          <a:noFill/>
        </p:spPr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C6C5A4-B149-4623-A084-52BE575C8A1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Herzberg’s two-factor theory.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518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0FFC-1C9D-4834-B513-FC47B8CC09C3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96776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Herzberg’s theory Influence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Satisfaction can be increased by enabling people to take responsibility.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Dissatisfaction can be reduced by having effective organisational policies and procedures, paying workers well, improving the working environment, </a:t>
            </a:r>
          </a:p>
          <a:p>
            <a:pPr>
              <a:lnSpc>
                <a:spcPct val="15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6E2D2-30A5-4B3E-AD0F-06DE7BE09F01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91664"/>
      </p:ext>
    </p:extLst>
  </p:cSld>
  <p:clrMapOvr>
    <a:masterClrMapping/>
  </p:clrMapOvr>
  <p:transition>
    <p:push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00288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Expectancy Theory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05088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model that assumes motivational  strength is determined by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perceived probabilities of success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One’s motivational strength increases as one’s perceived effort-performance and performance-reward probabilities increase the likelihood of obtaining a valued reward.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2BBB-024C-4B5B-A7DB-9A542B065035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310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553200" y="638175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r"/>
            <a:r>
              <a:rPr lang="en-US" sz="1400"/>
              <a:t>16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6248400"/>
            <a:ext cx="533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81001"/>
            <a:ext cx="7772400" cy="762000"/>
          </a:xfrm>
          <a:noFill/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Expectancy Theory: An Overview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82550" y="1720850"/>
            <a:ext cx="1905000" cy="7540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Effort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82550" y="2809875"/>
            <a:ext cx="1912938" cy="7540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Arial" pitchFamily="34" charset="0"/>
              </a:rPr>
              <a:t>Performance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292350" y="2201863"/>
            <a:ext cx="1527175" cy="754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Expectancy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92350" y="3294063"/>
            <a:ext cx="1527175" cy="754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2000" b="1" dirty="0" err="1">
                <a:solidFill>
                  <a:schemeClr val="bg2"/>
                </a:solidFill>
                <a:latin typeface="Arial" pitchFamily="34" charset="0"/>
              </a:rPr>
              <a:t>Instru</a:t>
            </a:r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-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mentality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292350" y="4418013"/>
            <a:ext cx="1527175" cy="7540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Valence of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Rewards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2550" y="3898900"/>
            <a:ext cx="1905000" cy="754063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b="1">
                <a:solidFill>
                  <a:schemeClr val="bg2"/>
                </a:solidFill>
                <a:latin typeface="Arial" pitchFamily="34" charset="0"/>
              </a:rPr>
              <a:t>Rewards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3946525" y="2547938"/>
            <a:ext cx="238125" cy="131762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946525" y="4795838"/>
            <a:ext cx="153988" cy="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4210050" y="2616200"/>
            <a:ext cx="0" cy="21590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653088" y="1857375"/>
            <a:ext cx="1622425" cy="904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Arial" pitchFamily="34" charset="0"/>
              </a:rPr>
              <a:t>Skills and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Arial" pitchFamily="34" charset="0"/>
              </a:rPr>
              <a:t>abilities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7032625" y="3227388"/>
            <a:ext cx="1620838" cy="9048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Arial" pitchFamily="34" charset="0"/>
              </a:rPr>
              <a:t>Job</a:t>
            </a:r>
          </a:p>
          <a:p>
            <a:pPr algn="ctr"/>
            <a:r>
              <a:rPr lang="en-US" sz="2000" b="1">
                <a:solidFill>
                  <a:schemeClr val="bg2"/>
                </a:solidFill>
                <a:latin typeface="Arial" pitchFamily="34" charset="0"/>
              </a:rPr>
              <a:t>Performance</a:t>
            </a: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5340350" y="4679950"/>
            <a:ext cx="2349500" cy="904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Role perceptions</a:t>
            </a:r>
          </a:p>
          <a:p>
            <a:pPr algn="ctr"/>
            <a:r>
              <a:rPr lang="en-US" sz="2000" b="1" dirty="0">
                <a:solidFill>
                  <a:schemeClr val="bg2"/>
                </a:solidFill>
                <a:latin typeface="Arial" pitchFamily="34" charset="0"/>
              </a:rPr>
              <a:t>and opportunities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4578350" y="3367088"/>
            <a:ext cx="1358900" cy="7493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Arial" pitchFamily="34" charset="0"/>
              </a:rPr>
              <a:t>Motivation</a:t>
            </a:r>
          </a:p>
        </p:txBody>
      </p:sp>
      <p:sp>
        <p:nvSpPr>
          <p:cNvPr id="24595" name="AutoShape 19"/>
          <p:cNvSpPr>
            <a:spLocks noChangeArrowheads="1"/>
          </p:cNvSpPr>
          <p:nvPr/>
        </p:nvSpPr>
        <p:spPr bwMode="auto">
          <a:xfrm rot="16200000" flipH="1">
            <a:off x="6081713" y="2924175"/>
            <a:ext cx="679450" cy="558800"/>
          </a:xfrm>
          <a:prstGeom prst="rightArrow">
            <a:avLst>
              <a:gd name="adj1" fmla="val 50000"/>
              <a:gd name="adj2" fmla="val 60801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AutoShape 20"/>
          <p:cNvSpPr>
            <a:spLocks noChangeArrowheads="1"/>
          </p:cNvSpPr>
          <p:nvPr/>
        </p:nvSpPr>
        <p:spPr bwMode="auto">
          <a:xfrm rot="-5400000">
            <a:off x="6081713" y="3978275"/>
            <a:ext cx="679450" cy="558800"/>
          </a:xfrm>
          <a:prstGeom prst="rightArrow">
            <a:avLst>
              <a:gd name="adj1" fmla="val 50000"/>
              <a:gd name="adj2" fmla="val 60801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5911850" y="3452813"/>
            <a:ext cx="504825" cy="576262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6478588" y="3432175"/>
            <a:ext cx="504825" cy="576263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>
            <a:off x="3898900" y="3463925"/>
            <a:ext cx="725488" cy="515938"/>
          </a:xfrm>
          <a:prstGeom prst="rightArrow">
            <a:avLst>
              <a:gd name="adj1" fmla="val 50000"/>
              <a:gd name="adj2" fmla="val 40928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2882900" y="2930525"/>
            <a:ext cx="414338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 dirty="0">
                <a:solidFill>
                  <a:schemeClr val="hlink"/>
                </a:solidFill>
                <a:latin typeface="Blippo" charset="0"/>
              </a:rPr>
              <a:t>X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897188" y="4017963"/>
            <a:ext cx="41433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>
                <a:solidFill>
                  <a:schemeClr val="hlink"/>
                </a:solidFill>
                <a:latin typeface="Blippo" charset="0"/>
              </a:rPr>
              <a:t>X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114550" y="2132013"/>
            <a:ext cx="211138" cy="958850"/>
            <a:chOff x="1332" y="1343"/>
            <a:chExt cx="133" cy="604"/>
          </a:xfrm>
        </p:grpSpPr>
        <p:sp>
          <p:nvSpPr>
            <p:cNvPr id="24606" name="Freeform 26"/>
            <p:cNvSpPr>
              <a:spLocks/>
            </p:cNvSpPr>
            <p:nvPr/>
          </p:nvSpPr>
          <p:spPr bwMode="auto">
            <a:xfrm>
              <a:off x="1333" y="1343"/>
              <a:ext cx="132" cy="303"/>
            </a:xfrm>
            <a:custGeom>
              <a:avLst/>
              <a:gdLst>
                <a:gd name="T0" fmla="*/ 0 w 132"/>
                <a:gd name="T1" fmla="*/ 0 h 303"/>
                <a:gd name="T2" fmla="*/ 22 w 132"/>
                <a:gd name="T3" fmla="*/ 10 h 303"/>
                <a:gd name="T4" fmla="*/ 37 w 132"/>
                <a:gd name="T5" fmla="*/ 22 h 303"/>
                <a:gd name="T6" fmla="*/ 54 w 132"/>
                <a:gd name="T7" fmla="*/ 44 h 303"/>
                <a:gd name="T8" fmla="*/ 65 w 132"/>
                <a:gd name="T9" fmla="*/ 66 h 303"/>
                <a:gd name="T10" fmla="*/ 71 w 132"/>
                <a:gd name="T11" fmla="*/ 88 h 303"/>
                <a:gd name="T12" fmla="*/ 73 w 132"/>
                <a:gd name="T13" fmla="*/ 111 h 303"/>
                <a:gd name="T14" fmla="*/ 76 w 132"/>
                <a:gd name="T15" fmla="*/ 144 h 303"/>
                <a:gd name="T16" fmla="*/ 77 w 132"/>
                <a:gd name="T17" fmla="*/ 167 h 303"/>
                <a:gd name="T18" fmla="*/ 78 w 132"/>
                <a:gd name="T19" fmla="*/ 177 h 303"/>
                <a:gd name="T20" fmla="*/ 79 w 132"/>
                <a:gd name="T21" fmla="*/ 200 h 303"/>
                <a:gd name="T22" fmla="*/ 81 w 132"/>
                <a:gd name="T23" fmla="*/ 213 h 303"/>
                <a:gd name="T24" fmla="*/ 84 w 132"/>
                <a:gd name="T25" fmla="*/ 233 h 303"/>
                <a:gd name="T26" fmla="*/ 93 w 132"/>
                <a:gd name="T27" fmla="*/ 261 h 303"/>
                <a:gd name="T28" fmla="*/ 104 w 132"/>
                <a:gd name="T29" fmla="*/ 279 h 303"/>
                <a:gd name="T30" fmla="*/ 114 w 132"/>
                <a:gd name="T31" fmla="*/ 290 h 303"/>
                <a:gd name="T32" fmla="*/ 131 w 132"/>
                <a:gd name="T33" fmla="*/ 302 h 303"/>
                <a:gd name="T34" fmla="*/ 106 w 132"/>
                <a:gd name="T35" fmla="*/ 290 h 303"/>
                <a:gd name="T36" fmla="*/ 88 w 132"/>
                <a:gd name="T37" fmla="*/ 274 h 303"/>
                <a:gd name="T38" fmla="*/ 71 w 132"/>
                <a:gd name="T39" fmla="*/ 248 h 303"/>
                <a:gd name="T40" fmla="*/ 65 w 132"/>
                <a:gd name="T41" fmla="*/ 233 h 303"/>
                <a:gd name="T42" fmla="*/ 60 w 132"/>
                <a:gd name="T43" fmla="*/ 213 h 303"/>
                <a:gd name="T44" fmla="*/ 58 w 132"/>
                <a:gd name="T45" fmla="*/ 200 h 303"/>
                <a:gd name="T46" fmla="*/ 54 w 132"/>
                <a:gd name="T47" fmla="*/ 177 h 303"/>
                <a:gd name="T48" fmla="*/ 54 w 132"/>
                <a:gd name="T49" fmla="*/ 167 h 303"/>
                <a:gd name="T50" fmla="*/ 52 w 132"/>
                <a:gd name="T51" fmla="*/ 149 h 303"/>
                <a:gd name="T52" fmla="*/ 52 w 132"/>
                <a:gd name="T53" fmla="*/ 124 h 303"/>
                <a:gd name="T54" fmla="*/ 54 w 132"/>
                <a:gd name="T55" fmla="*/ 99 h 303"/>
                <a:gd name="T56" fmla="*/ 51 w 132"/>
                <a:gd name="T57" fmla="*/ 77 h 303"/>
                <a:gd name="T58" fmla="*/ 43 w 132"/>
                <a:gd name="T59" fmla="*/ 54 h 303"/>
                <a:gd name="T60" fmla="*/ 36 w 132"/>
                <a:gd name="T61" fmla="*/ 39 h 303"/>
                <a:gd name="T62" fmla="*/ 23 w 132"/>
                <a:gd name="T63" fmla="*/ 20 h 303"/>
                <a:gd name="T64" fmla="*/ 13 w 132"/>
                <a:gd name="T65" fmla="*/ 10 h 303"/>
                <a:gd name="T66" fmla="*/ 0 w 132"/>
                <a:gd name="T67" fmla="*/ 0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303"/>
                <a:gd name="T104" fmla="*/ 132 w 132"/>
                <a:gd name="T105" fmla="*/ 303 h 3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303">
                  <a:moveTo>
                    <a:pt x="0" y="0"/>
                  </a:moveTo>
                  <a:lnTo>
                    <a:pt x="22" y="10"/>
                  </a:lnTo>
                  <a:lnTo>
                    <a:pt x="37" y="22"/>
                  </a:lnTo>
                  <a:lnTo>
                    <a:pt x="54" y="44"/>
                  </a:lnTo>
                  <a:lnTo>
                    <a:pt x="65" y="66"/>
                  </a:lnTo>
                  <a:lnTo>
                    <a:pt x="71" y="88"/>
                  </a:lnTo>
                  <a:lnTo>
                    <a:pt x="73" y="111"/>
                  </a:lnTo>
                  <a:lnTo>
                    <a:pt x="76" y="144"/>
                  </a:lnTo>
                  <a:lnTo>
                    <a:pt x="77" y="167"/>
                  </a:lnTo>
                  <a:lnTo>
                    <a:pt x="78" y="177"/>
                  </a:lnTo>
                  <a:lnTo>
                    <a:pt x="79" y="200"/>
                  </a:lnTo>
                  <a:lnTo>
                    <a:pt x="81" y="213"/>
                  </a:lnTo>
                  <a:lnTo>
                    <a:pt x="84" y="233"/>
                  </a:lnTo>
                  <a:lnTo>
                    <a:pt x="93" y="261"/>
                  </a:lnTo>
                  <a:lnTo>
                    <a:pt x="104" y="279"/>
                  </a:lnTo>
                  <a:lnTo>
                    <a:pt x="114" y="290"/>
                  </a:lnTo>
                  <a:lnTo>
                    <a:pt x="131" y="302"/>
                  </a:lnTo>
                  <a:lnTo>
                    <a:pt x="106" y="290"/>
                  </a:lnTo>
                  <a:lnTo>
                    <a:pt x="88" y="274"/>
                  </a:lnTo>
                  <a:lnTo>
                    <a:pt x="71" y="248"/>
                  </a:lnTo>
                  <a:lnTo>
                    <a:pt x="65" y="233"/>
                  </a:lnTo>
                  <a:lnTo>
                    <a:pt x="60" y="213"/>
                  </a:lnTo>
                  <a:lnTo>
                    <a:pt x="58" y="200"/>
                  </a:lnTo>
                  <a:lnTo>
                    <a:pt x="54" y="177"/>
                  </a:lnTo>
                  <a:lnTo>
                    <a:pt x="54" y="167"/>
                  </a:lnTo>
                  <a:lnTo>
                    <a:pt x="52" y="149"/>
                  </a:lnTo>
                  <a:lnTo>
                    <a:pt x="52" y="124"/>
                  </a:lnTo>
                  <a:lnTo>
                    <a:pt x="54" y="99"/>
                  </a:lnTo>
                  <a:lnTo>
                    <a:pt x="51" y="77"/>
                  </a:lnTo>
                  <a:lnTo>
                    <a:pt x="43" y="54"/>
                  </a:lnTo>
                  <a:lnTo>
                    <a:pt x="36" y="39"/>
                  </a:lnTo>
                  <a:lnTo>
                    <a:pt x="23" y="20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FF00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27"/>
            <p:cNvSpPr>
              <a:spLocks/>
            </p:cNvSpPr>
            <p:nvPr/>
          </p:nvSpPr>
          <p:spPr bwMode="auto">
            <a:xfrm>
              <a:off x="1332" y="1645"/>
              <a:ext cx="132" cy="302"/>
            </a:xfrm>
            <a:custGeom>
              <a:avLst/>
              <a:gdLst>
                <a:gd name="T0" fmla="*/ 131 w 132"/>
                <a:gd name="T1" fmla="*/ 0 h 302"/>
                <a:gd name="T2" fmla="*/ 108 w 132"/>
                <a:gd name="T3" fmla="*/ 9 h 302"/>
                <a:gd name="T4" fmla="*/ 93 w 132"/>
                <a:gd name="T5" fmla="*/ 21 h 302"/>
                <a:gd name="T6" fmla="*/ 75 w 132"/>
                <a:gd name="T7" fmla="*/ 44 h 302"/>
                <a:gd name="T8" fmla="*/ 65 w 132"/>
                <a:gd name="T9" fmla="*/ 66 h 302"/>
                <a:gd name="T10" fmla="*/ 59 w 132"/>
                <a:gd name="T11" fmla="*/ 88 h 302"/>
                <a:gd name="T12" fmla="*/ 56 w 132"/>
                <a:gd name="T13" fmla="*/ 109 h 302"/>
                <a:gd name="T14" fmla="*/ 53 w 132"/>
                <a:gd name="T15" fmla="*/ 142 h 302"/>
                <a:gd name="T16" fmla="*/ 52 w 132"/>
                <a:gd name="T17" fmla="*/ 166 h 302"/>
                <a:gd name="T18" fmla="*/ 52 w 132"/>
                <a:gd name="T19" fmla="*/ 177 h 302"/>
                <a:gd name="T20" fmla="*/ 50 w 132"/>
                <a:gd name="T21" fmla="*/ 199 h 302"/>
                <a:gd name="T22" fmla="*/ 48 w 132"/>
                <a:gd name="T23" fmla="*/ 212 h 302"/>
                <a:gd name="T24" fmla="*/ 46 w 132"/>
                <a:gd name="T25" fmla="*/ 232 h 302"/>
                <a:gd name="T26" fmla="*/ 37 w 132"/>
                <a:gd name="T27" fmla="*/ 260 h 302"/>
                <a:gd name="T28" fmla="*/ 26 w 132"/>
                <a:gd name="T29" fmla="*/ 278 h 302"/>
                <a:gd name="T30" fmla="*/ 15 w 132"/>
                <a:gd name="T31" fmla="*/ 289 h 302"/>
                <a:gd name="T32" fmla="*/ 0 w 132"/>
                <a:gd name="T33" fmla="*/ 301 h 302"/>
                <a:gd name="T34" fmla="*/ 24 w 132"/>
                <a:gd name="T35" fmla="*/ 288 h 302"/>
                <a:gd name="T36" fmla="*/ 41 w 132"/>
                <a:gd name="T37" fmla="*/ 273 h 302"/>
                <a:gd name="T38" fmla="*/ 59 w 132"/>
                <a:gd name="T39" fmla="*/ 247 h 302"/>
                <a:gd name="T40" fmla="*/ 65 w 132"/>
                <a:gd name="T41" fmla="*/ 232 h 302"/>
                <a:gd name="T42" fmla="*/ 70 w 132"/>
                <a:gd name="T43" fmla="*/ 212 h 302"/>
                <a:gd name="T44" fmla="*/ 72 w 132"/>
                <a:gd name="T45" fmla="*/ 199 h 302"/>
                <a:gd name="T46" fmla="*/ 75 w 132"/>
                <a:gd name="T47" fmla="*/ 177 h 302"/>
                <a:gd name="T48" fmla="*/ 75 w 132"/>
                <a:gd name="T49" fmla="*/ 166 h 302"/>
                <a:gd name="T50" fmla="*/ 78 w 132"/>
                <a:gd name="T51" fmla="*/ 148 h 302"/>
                <a:gd name="T52" fmla="*/ 77 w 132"/>
                <a:gd name="T53" fmla="*/ 123 h 302"/>
                <a:gd name="T54" fmla="*/ 77 w 132"/>
                <a:gd name="T55" fmla="*/ 98 h 302"/>
                <a:gd name="T56" fmla="*/ 78 w 132"/>
                <a:gd name="T57" fmla="*/ 76 h 302"/>
                <a:gd name="T58" fmla="*/ 87 w 132"/>
                <a:gd name="T59" fmla="*/ 53 h 302"/>
                <a:gd name="T60" fmla="*/ 94 w 132"/>
                <a:gd name="T61" fmla="*/ 38 h 302"/>
                <a:gd name="T62" fmla="*/ 107 w 132"/>
                <a:gd name="T63" fmla="*/ 20 h 302"/>
                <a:gd name="T64" fmla="*/ 117 w 132"/>
                <a:gd name="T65" fmla="*/ 9 h 302"/>
                <a:gd name="T66" fmla="*/ 131 w 132"/>
                <a:gd name="T67" fmla="*/ 0 h 3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302"/>
                <a:gd name="T104" fmla="*/ 132 w 132"/>
                <a:gd name="T105" fmla="*/ 302 h 3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302">
                  <a:moveTo>
                    <a:pt x="131" y="0"/>
                  </a:moveTo>
                  <a:lnTo>
                    <a:pt x="108" y="9"/>
                  </a:lnTo>
                  <a:lnTo>
                    <a:pt x="93" y="21"/>
                  </a:lnTo>
                  <a:lnTo>
                    <a:pt x="75" y="44"/>
                  </a:lnTo>
                  <a:lnTo>
                    <a:pt x="65" y="66"/>
                  </a:lnTo>
                  <a:lnTo>
                    <a:pt x="59" y="88"/>
                  </a:lnTo>
                  <a:lnTo>
                    <a:pt x="56" y="109"/>
                  </a:lnTo>
                  <a:lnTo>
                    <a:pt x="53" y="142"/>
                  </a:lnTo>
                  <a:lnTo>
                    <a:pt x="52" y="166"/>
                  </a:lnTo>
                  <a:lnTo>
                    <a:pt x="52" y="177"/>
                  </a:lnTo>
                  <a:lnTo>
                    <a:pt x="50" y="199"/>
                  </a:lnTo>
                  <a:lnTo>
                    <a:pt x="48" y="212"/>
                  </a:lnTo>
                  <a:lnTo>
                    <a:pt x="46" y="232"/>
                  </a:lnTo>
                  <a:lnTo>
                    <a:pt x="37" y="260"/>
                  </a:lnTo>
                  <a:lnTo>
                    <a:pt x="26" y="278"/>
                  </a:lnTo>
                  <a:lnTo>
                    <a:pt x="15" y="289"/>
                  </a:lnTo>
                  <a:lnTo>
                    <a:pt x="0" y="301"/>
                  </a:lnTo>
                  <a:lnTo>
                    <a:pt x="24" y="288"/>
                  </a:lnTo>
                  <a:lnTo>
                    <a:pt x="41" y="273"/>
                  </a:lnTo>
                  <a:lnTo>
                    <a:pt x="59" y="247"/>
                  </a:lnTo>
                  <a:lnTo>
                    <a:pt x="65" y="232"/>
                  </a:lnTo>
                  <a:lnTo>
                    <a:pt x="70" y="212"/>
                  </a:lnTo>
                  <a:lnTo>
                    <a:pt x="72" y="199"/>
                  </a:lnTo>
                  <a:lnTo>
                    <a:pt x="75" y="177"/>
                  </a:lnTo>
                  <a:lnTo>
                    <a:pt x="75" y="166"/>
                  </a:lnTo>
                  <a:lnTo>
                    <a:pt x="78" y="148"/>
                  </a:lnTo>
                  <a:lnTo>
                    <a:pt x="77" y="123"/>
                  </a:lnTo>
                  <a:lnTo>
                    <a:pt x="77" y="98"/>
                  </a:lnTo>
                  <a:lnTo>
                    <a:pt x="78" y="76"/>
                  </a:lnTo>
                  <a:lnTo>
                    <a:pt x="87" y="53"/>
                  </a:lnTo>
                  <a:lnTo>
                    <a:pt x="94" y="38"/>
                  </a:lnTo>
                  <a:lnTo>
                    <a:pt x="107" y="20"/>
                  </a:lnTo>
                  <a:lnTo>
                    <a:pt x="117" y="9"/>
                  </a:lnTo>
                  <a:lnTo>
                    <a:pt x="131" y="0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FF00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114550" y="3408363"/>
            <a:ext cx="211138" cy="958850"/>
            <a:chOff x="1332" y="2147"/>
            <a:chExt cx="133" cy="604"/>
          </a:xfrm>
        </p:grpSpPr>
        <p:sp>
          <p:nvSpPr>
            <p:cNvPr id="24604" name="Freeform 29"/>
            <p:cNvSpPr>
              <a:spLocks/>
            </p:cNvSpPr>
            <p:nvPr/>
          </p:nvSpPr>
          <p:spPr bwMode="auto">
            <a:xfrm>
              <a:off x="1333" y="2147"/>
              <a:ext cx="132" cy="303"/>
            </a:xfrm>
            <a:custGeom>
              <a:avLst/>
              <a:gdLst>
                <a:gd name="T0" fmla="*/ 0 w 132"/>
                <a:gd name="T1" fmla="*/ 0 h 303"/>
                <a:gd name="T2" fmla="*/ 22 w 132"/>
                <a:gd name="T3" fmla="*/ 10 h 303"/>
                <a:gd name="T4" fmla="*/ 37 w 132"/>
                <a:gd name="T5" fmla="*/ 22 h 303"/>
                <a:gd name="T6" fmla="*/ 54 w 132"/>
                <a:gd name="T7" fmla="*/ 44 h 303"/>
                <a:gd name="T8" fmla="*/ 65 w 132"/>
                <a:gd name="T9" fmla="*/ 66 h 303"/>
                <a:gd name="T10" fmla="*/ 71 w 132"/>
                <a:gd name="T11" fmla="*/ 88 h 303"/>
                <a:gd name="T12" fmla="*/ 73 w 132"/>
                <a:gd name="T13" fmla="*/ 111 h 303"/>
                <a:gd name="T14" fmla="*/ 76 w 132"/>
                <a:gd name="T15" fmla="*/ 144 h 303"/>
                <a:gd name="T16" fmla="*/ 77 w 132"/>
                <a:gd name="T17" fmla="*/ 167 h 303"/>
                <a:gd name="T18" fmla="*/ 78 w 132"/>
                <a:gd name="T19" fmla="*/ 177 h 303"/>
                <a:gd name="T20" fmla="*/ 79 w 132"/>
                <a:gd name="T21" fmla="*/ 200 h 303"/>
                <a:gd name="T22" fmla="*/ 81 w 132"/>
                <a:gd name="T23" fmla="*/ 213 h 303"/>
                <a:gd name="T24" fmla="*/ 84 w 132"/>
                <a:gd name="T25" fmla="*/ 233 h 303"/>
                <a:gd name="T26" fmla="*/ 93 w 132"/>
                <a:gd name="T27" fmla="*/ 261 h 303"/>
                <a:gd name="T28" fmla="*/ 104 w 132"/>
                <a:gd name="T29" fmla="*/ 279 h 303"/>
                <a:gd name="T30" fmla="*/ 114 w 132"/>
                <a:gd name="T31" fmla="*/ 290 h 303"/>
                <a:gd name="T32" fmla="*/ 131 w 132"/>
                <a:gd name="T33" fmla="*/ 302 h 303"/>
                <a:gd name="T34" fmla="*/ 106 w 132"/>
                <a:gd name="T35" fmla="*/ 290 h 303"/>
                <a:gd name="T36" fmla="*/ 88 w 132"/>
                <a:gd name="T37" fmla="*/ 274 h 303"/>
                <a:gd name="T38" fmla="*/ 71 w 132"/>
                <a:gd name="T39" fmla="*/ 248 h 303"/>
                <a:gd name="T40" fmla="*/ 65 w 132"/>
                <a:gd name="T41" fmla="*/ 233 h 303"/>
                <a:gd name="T42" fmla="*/ 60 w 132"/>
                <a:gd name="T43" fmla="*/ 213 h 303"/>
                <a:gd name="T44" fmla="*/ 58 w 132"/>
                <a:gd name="T45" fmla="*/ 200 h 303"/>
                <a:gd name="T46" fmla="*/ 54 w 132"/>
                <a:gd name="T47" fmla="*/ 177 h 303"/>
                <a:gd name="T48" fmla="*/ 54 w 132"/>
                <a:gd name="T49" fmla="*/ 167 h 303"/>
                <a:gd name="T50" fmla="*/ 52 w 132"/>
                <a:gd name="T51" fmla="*/ 149 h 303"/>
                <a:gd name="T52" fmla="*/ 52 w 132"/>
                <a:gd name="T53" fmla="*/ 124 h 303"/>
                <a:gd name="T54" fmla="*/ 54 w 132"/>
                <a:gd name="T55" fmla="*/ 99 h 303"/>
                <a:gd name="T56" fmla="*/ 51 w 132"/>
                <a:gd name="T57" fmla="*/ 77 h 303"/>
                <a:gd name="T58" fmla="*/ 43 w 132"/>
                <a:gd name="T59" fmla="*/ 54 h 303"/>
                <a:gd name="T60" fmla="*/ 36 w 132"/>
                <a:gd name="T61" fmla="*/ 39 h 303"/>
                <a:gd name="T62" fmla="*/ 23 w 132"/>
                <a:gd name="T63" fmla="*/ 20 h 303"/>
                <a:gd name="T64" fmla="*/ 13 w 132"/>
                <a:gd name="T65" fmla="*/ 10 h 303"/>
                <a:gd name="T66" fmla="*/ 0 w 132"/>
                <a:gd name="T67" fmla="*/ 0 h 3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303"/>
                <a:gd name="T104" fmla="*/ 132 w 132"/>
                <a:gd name="T105" fmla="*/ 303 h 3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303">
                  <a:moveTo>
                    <a:pt x="0" y="0"/>
                  </a:moveTo>
                  <a:lnTo>
                    <a:pt x="22" y="10"/>
                  </a:lnTo>
                  <a:lnTo>
                    <a:pt x="37" y="22"/>
                  </a:lnTo>
                  <a:lnTo>
                    <a:pt x="54" y="44"/>
                  </a:lnTo>
                  <a:lnTo>
                    <a:pt x="65" y="66"/>
                  </a:lnTo>
                  <a:lnTo>
                    <a:pt x="71" y="88"/>
                  </a:lnTo>
                  <a:lnTo>
                    <a:pt x="73" y="111"/>
                  </a:lnTo>
                  <a:lnTo>
                    <a:pt x="76" y="144"/>
                  </a:lnTo>
                  <a:lnTo>
                    <a:pt x="77" y="167"/>
                  </a:lnTo>
                  <a:lnTo>
                    <a:pt x="78" y="177"/>
                  </a:lnTo>
                  <a:lnTo>
                    <a:pt x="79" y="200"/>
                  </a:lnTo>
                  <a:lnTo>
                    <a:pt x="81" y="213"/>
                  </a:lnTo>
                  <a:lnTo>
                    <a:pt x="84" y="233"/>
                  </a:lnTo>
                  <a:lnTo>
                    <a:pt x="93" y="261"/>
                  </a:lnTo>
                  <a:lnTo>
                    <a:pt x="104" y="279"/>
                  </a:lnTo>
                  <a:lnTo>
                    <a:pt x="114" y="290"/>
                  </a:lnTo>
                  <a:lnTo>
                    <a:pt x="131" y="302"/>
                  </a:lnTo>
                  <a:lnTo>
                    <a:pt x="106" y="290"/>
                  </a:lnTo>
                  <a:lnTo>
                    <a:pt x="88" y="274"/>
                  </a:lnTo>
                  <a:lnTo>
                    <a:pt x="71" y="248"/>
                  </a:lnTo>
                  <a:lnTo>
                    <a:pt x="65" y="233"/>
                  </a:lnTo>
                  <a:lnTo>
                    <a:pt x="60" y="213"/>
                  </a:lnTo>
                  <a:lnTo>
                    <a:pt x="58" y="200"/>
                  </a:lnTo>
                  <a:lnTo>
                    <a:pt x="54" y="177"/>
                  </a:lnTo>
                  <a:lnTo>
                    <a:pt x="54" y="167"/>
                  </a:lnTo>
                  <a:lnTo>
                    <a:pt x="52" y="149"/>
                  </a:lnTo>
                  <a:lnTo>
                    <a:pt x="52" y="124"/>
                  </a:lnTo>
                  <a:lnTo>
                    <a:pt x="54" y="99"/>
                  </a:lnTo>
                  <a:lnTo>
                    <a:pt x="51" y="77"/>
                  </a:lnTo>
                  <a:lnTo>
                    <a:pt x="43" y="54"/>
                  </a:lnTo>
                  <a:lnTo>
                    <a:pt x="36" y="39"/>
                  </a:lnTo>
                  <a:lnTo>
                    <a:pt x="23" y="20"/>
                  </a:lnTo>
                  <a:lnTo>
                    <a:pt x="13" y="10"/>
                  </a:lnTo>
                  <a:lnTo>
                    <a:pt x="0" y="0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FF00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30"/>
            <p:cNvSpPr>
              <a:spLocks/>
            </p:cNvSpPr>
            <p:nvPr/>
          </p:nvSpPr>
          <p:spPr bwMode="auto">
            <a:xfrm>
              <a:off x="1332" y="2449"/>
              <a:ext cx="132" cy="302"/>
            </a:xfrm>
            <a:custGeom>
              <a:avLst/>
              <a:gdLst>
                <a:gd name="T0" fmla="*/ 131 w 132"/>
                <a:gd name="T1" fmla="*/ 0 h 302"/>
                <a:gd name="T2" fmla="*/ 108 w 132"/>
                <a:gd name="T3" fmla="*/ 9 h 302"/>
                <a:gd name="T4" fmla="*/ 93 w 132"/>
                <a:gd name="T5" fmla="*/ 21 h 302"/>
                <a:gd name="T6" fmla="*/ 75 w 132"/>
                <a:gd name="T7" fmla="*/ 44 h 302"/>
                <a:gd name="T8" fmla="*/ 65 w 132"/>
                <a:gd name="T9" fmla="*/ 66 h 302"/>
                <a:gd name="T10" fmla="*/ 59 w 132"/>
                <a:gd name="T11" fmla="*/ 88 h 302"/>
                <a:gd name="T12" fmla="*/ 56 w 132"/>
                <a:gd name="T13" fmla="*/ 109 h 302"/>
                <a:gd name="T14" fmla="*/ 53 w 132"/>
                <a:gd name="T15" fmla="*/ 142 h 302"/>
                <a:gd name="T16" fmla="*/ 52 w 132"/>
                <a:gd name="T17" fmla="*/ 166 h 302"/>
                <a:gd name="T18" fmla="*/ 52 w 132"/>
                <a:gd name="T19" fmla="*/ 177 h 302"/>
                <a:gd name="T20" fmla="*/ 50 w 132"/>
                <a:gd name="T21" fmla="*/ 199 h 302"/>
                <a:gd name="T22" fmla="*/ 48 w 132"/>
                <a:gd name="T23" fmla="*/ 212 h 302"/>
                <a:gd name="T24" fmla="*/ 46 w 132"/>
                <a:gd name="T25" fmla="*/ 232 h 302"/>
                <a:gd name="T26" fmla="*/ 37 w 132"/>
                <a:gd name="T27" fmla="*/ 260 h 302"/>
                <a:gd name="T28" fmla="*/ 26 w 132"/>
                <a:gd name="T29" fmla="*/ 278 h 302"/>
                <a:gd name="T30" fmla="*/ 15 w 132"/>
                <a:gd name="T31" fmla="*/ 289 h 302"/>
                <a:gd name="T32" fmla="*/ 0 w 132"/>
                <a:gd name="T33" fmla="*/ 301 h 302"/>
                <a:gd name="T34" fmla="*/ 24 w 132"/>
                <a:gd name="T35" fmla="*/ 288 h 302"/>
                <a:gd name="T36" fmla="*/ 41 w 132"/>
                <a:gd name="T37" fmla="*/ 273 h 302"/>
                <a:gd name="T38" fmla="*/ 59 w 132"/>
                <a:gd name="T39" fmla="*/ 247 h 302"/>
                <a:gd name="T40" fmla="*/ 65 w 132"/>
                <a:gd name="T41" fmla="*/ 232 h 302"/>
                <a:gd name="T42" fmla="*/ 70 w 132"/>
                <a:gd name="T43" fmla="*/ 212 h 302"/>
                <a:gd name="T44" fmla="*/ 72 w 132"/>
                <a:gd name="T45" fmla="*/ 199 h 302"/>
                <a:gd name="T46" fmla="*/ 75 w 132"/>
                <a:gd name="T47" fmla="*/ 177 h 302"/>
                <a:gd name="T48" fmla="*/ 75 w 132"/>
                <a:gd name="T49" fmla="*/ 166 h 302"/>
                <a:gd name="T50" fmla="*/ 78 w 132"/>
                <a:gd name="T51" fmla="*/ 148 h 302"/>
                <a:gd name="T52" fmla="*/ 77 w 132"/>
                <a:gd name="T53" fmla="*/ 123 h 302"/>
                <a:gd name="T54" fmla="*/ 77 w 132"/>
                <a:gd name="T55" fmla="*/ 98 h 302"/>
                <a:gd name="T56" fmla="*/ 78 w 132"/>
                <a:gd name="T57" fmla="*/ 76 h 302"/>
                <a:gd name="T58" fmla="*/ 87 w 132"/>
                <a:gd name="T59" fmla="*/ 53 h 302"/>
                <a:gd name="T60" fmla="*/ 94 w 132"/>
                <a:gd name="T61" fmla="*/ 38 h 302"/>
                <a:gd name="T62" fmla="*/ 107 w 132"/>
                <a:gd name="T63" fmla="*/ 20 h 302"/>
                <a:gd name="T64" fmla="*/ 117 w 132"/>
                <a:gd name="T65" fmla="*/ 9 h 302"/>
                <a:gd name="T66" fmla="*/ 131 w 132"/>
                <a:gd name="T67" fmla="*/ 0 h 3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"/>
                <a:gd name="T103" fmla="*/ 0 h 302"/>
                <a:gd name="T104" fmla="*/ 132 w 132"/>
                <a:gd name="T105" fmla="*/ 302 h 3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" h="302">
                  <a:moveTo>
                    <a:pt x="131" y="0"/>
                  </a:moveTo>
                  <a:lnTo>
                    <a:pt x="108" y="9"/>
                  </a:lnTo>
                  <a:lnTo>
                    <a:pt x="93" y="21"/>
                  </a:lnTo>
                  <a:lnTo>
                    <a:pt x="75" y="44"/>
                  </a:lnTo>
                  <a:lnTo>
                    <a:pt x="65" y="66"/>
                  </a:lnTo>
                  <a:lnTo>
                    <a:pt x="59" y="88"/>
                  </a:lnTo>
                  <a:lnTo>
                    <a:pt x="56" y="109"/>
                  </a:lnTo>
                  <a:lnTo>
                    <a:pt x="53" y="142"/>
                  </a:lnTo>
                  <a:lnTo>
                    <a:pt x="52" y="166"/>
                  </a:lnTo>
                  <a:lnTo>
                    <a:pt x="52" y="177"/>
                  </a:lnTo>
                  <a:lnTo>
                    <a:pt x="50" y="199"/>
                  </a:lnTo>
                  <a:lnTo>
                    <a:pt x="48" y="212"/>
                  </a:lnTo>
                  <a:lnTo>
                    <a:pt x="46" y="232"/>
                  </a:lnTo>
                  <a:lnTo>
                    <a:pt x="37" y="260"/>
                  </a:lnTo>
                  <a:lnTo>
                    <a:pt x="26" y="278"/>
                  </a:lnTo>
                  <a:lnTo>
                    <a:pt x="15" y="289"/>
                  </a:lnTo>
                  <a:lnTo>
                    <a:pt x="0" y="301"/>
                  </a:lnTo>
                  <a:lnTo>
                    <a:pt x="24" y="288"/>
                  </a:lnTo>
                  <a:lnTo>
                    <a:pt x="41" y="273"/>
                  </a:lnTo>
                  <a:lnTo>
                    <a:pt x="59" y="247"/>
                  </a:lnTo>
                  <a:lnTo>
                    <a:pt x="65" y="232"/>
                  </a:lnTo>
                  <a:lnTo>
                    <a:pt x="70" y="212"/>
                  </a:lnTo>
                  <a:lnTo>
                    <a:pt x="72" y="199"/>
                  </a:lnTo>
                  <a:lnTo>
                    <a:pt x="75" y="177"/>
                  </a:lnTo>
                  <a:lnTo>
                    <a:pt x="75" y="166"/>
                  </a:lnTo>
                  <a:lnTo>
                    <a:pt x="78" y="148"/>
                  </a:lnTo>
                  <a:lnTo>
                    <a:pt x="77" y="123"/>
                  </a:lnTo>
                  <a:lnTo>
                    <a:pt x="77" y="98"/>
                  </a:lnTo>
                  <a:lnTo>
                    <a:pt x="78" y="76"/>
                  </a:lnTo>
                  <a:lnTo>
                    <a:pt x="87" y="53"/>
                  </a:lnTo>
                  <a:lnTo>
                    <a:pt x="94" y="38"/>
                  </a:lnTo>
                  <a:lnTo>
                    <a:pt x="107" y="20"/>
                  </a:lnTo>
                  <a:lnTo>
                    <a:pt x="117" y="9"/>
                  </a:lnTo>
                  <a:lnTo>
                    <a:pt x="131" y="0"/>
                  </a:lnTo>
                </a:path>
              </a:pathLst>
            </a:custGeom>
            <a:solidFill>
              <a:srgbClr val="FF0033"/>
            </a:solidFill>
            <a:ln w="12700" cap="rnd" cmpd="sng">
              <a:solidFill>
                <a:srgbClr val="FF00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57433-6FC0-4039-91F0-BFC206D12EF6}" type="datetime1">
              <a:rPr lang="en-US" smtClean="0"/>
              <a:t>5/12/2020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56051"/>
      </p:ext>
    </p:extLst>
  </p:cSld>
  <p:clrMapOvr>
    <a:masterClrMapping/>
  </p:clrMapOvr>
  <p:transition>
    <p:push dir="u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Expectancy Model: Components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5410200"/>
            <a:ext cx="86360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090863" indent="-309086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Valence: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How much do you value the rewards you may receive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3581400"/>
            <a:ext cx="85598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144838" indent="-3144838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Instrumentality: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perception that if you perform well you will be rewarded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381000" y="1524000"/>
            <a:ext cx="8559800" cy="1874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3027363" indent="-3027363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Expectancy: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degree to which you expect that hard work (effort) will lead to good performance or high accomplishments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E3833-8A03-4082-8326-9C35CE7E35F6}" type="datetime1">
              <a:rPr lang="en-US" smtClean="0"/>
              <a:t>5/12/2020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15961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Goal-Setting Theory</a:t>
            </a: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Goal setting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 process of improving performance with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objectives, deadlines, or quality standards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Properly conceived goals trigger a motivational process that improves performance.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is, goals tell an employee what needs to be done and how much effort will need to be expended.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specific goals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increase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13C4739-0980-4DE7-94F2-4BBA89F04B61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F428A-89C0-4D1B-BC98-F98F83D12A7F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3253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Goal Setting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Goal-setting theory includes the following components: 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Goal specificity: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refers to the degree to which goals are real and unambiguous, which is necessary in order to direct behaviour and maintain motivation. 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Goal difficulty 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suggests that hard goals are more motivating than easy ones but that they should be achievable. 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5C627-2DE5-4378-BBD9-ABEC198F339C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9089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Adam’s Equity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Individuals compare their job inputs and outcomes with those of others and then respond so as to eliminate any inequities.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proposes that individuals are motivated when they perceive they are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treated equitably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comparison with others in the organization.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4739-0980-4DE7-94F2-4BBA89F04B61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49B2-1D13-40E7-B8E9-419A5434946C}" type="datetime1">
              <a:rPr lang="en-US" smtClean="0"/>
              <a:t>5/12/2020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32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Reinforcement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582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Positive reinforcement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reward desired behavior to increase the probability that an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individual will repeat that behavior e.g.  Praise, pay, promotion</a:t>
            </a:r>
          </a:p>
          <a:p>
            <a:pPr>
              <a:buNone/>
            </a:pPr>
            <a:r>
              <a:rPr lang="en-US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Negative reinforcement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the attempt to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decrease or stop the recurrence of undesired  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behavior as a result of negative consequences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35E93-FBF9-4C01-9E9A-61D697360CFA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9403-63D4-45CF-8D6D-8B2660281937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04348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11352</TotalTime>
  <Words>5019</Words>
  <Application>Microsoft Office PowerPoint</Application>
  <PresentationFormat>On-screen Show (4:3)</PresentationFormat>
  <Paragraphs>1063</Paragraphs>
  <Slides>105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9" baseType="lpstr">
      <vt:lpstr>Aharoni</vt:lpstr>
      <vt:lpstr>Arial</vt:lpstr>
      <vt:lpstr>Baskerville Old Face</vt:lpstr>
      <vt:lpstr>Blippo</vt:lpstr>
      <vt:lpstr>Book Antiqua</vt:lpstr>
      <vt:lpstr>Calibri</vt:lpstr>
      <vt:lpstr>Constantia</vt:lpstr>
      <vt:lpstr>High Tower Text</vt:lpstr>
      <vt:lpstr>Perpetua</vt:lpstr>
      <vt:lpstr>Source Serif Pro Semibold</vt:lpstr>
      <vt:lpstr>Times New Roman</vt:lpstr>
      <vt:lpstr>Tunga</vt:lpstr>
      <vt:lpstr>Wingdings</vt:lpstr>
      <vt:lpstr>Office Theme</vt:lpstr>
      <vt:lpstr>PowerPoint Presentation</vt:lpstr>
      <vt:lpstr>PowerPoint Presentation</vt:lpstr>
      <vt:lpstr>PowerPoint Presentation</vt:lpstr>
      <vt:lpstr> Leadership </vt:lpstr>
      <vt:lpstr>What is Leadership? </vt:lpstr>
      <vt:lpstr>Leadership…</vt:lpstr>
      <vt:lpstr>Leadership…</vt:lpstr>
      <vt:lpstr>PowerPoint Presentation</vt:lpstr>
      <vt:lpstr>Who is a leader?</vt:lpstr>
      <vt:lpstr>Who is a leader?</vt:lpstr>
      <vt:lpstr>Dimensions of leadership</vt:lpstr>
      <vt:lpstr>Activity </vt:lpstr>
      <vt:lpstr>Some of the Great leaders</vt:lpstr>
      <vt:lpstr> Leading Practices </vt:lpstr>
      <vt:lpstr>Leadership Practice: Scanning</vt:lpstr>
      <vt:lpstr>Leadership Practice: Focusing</vt:lpstr>
      <vt:lpstr>Leadership Practice: Aligning/Mobilizing </vt:lpstr>
      <vt:lpstr>Leadership Practice: Inspiring</vt:lpstr>
      <vt:lpstr>Manager Vs Leader</vt:lpstr>
      <vt:lpstr>PowerPoint Presentation</vt:lpstr>
      <vt:lpstr> Approaches  to leadership </vt:lpstr>
      <vt:lpstr>The trait approach…</vt:lpstr>
      <vt:lpstr>2. The behavioral approach(Theory): </vt:lpstr>
      <vt:lpstr>3. The contingency approach: </vt:lpstr>
      <vt:lpstr> Types of leaders </vt:lpstr>
      <vt:lpstr>2. Transformational leaders </vt:lpstr>
      <vt:lpstr>Types of Leaders…</vt:lpstr>
      <vt:lpstr>Types of Leaders</vt:lpstr>
      <vt:lpstr>Leadership styles</vt:lpstr>
      <vt:lpstr>Styles of Leadership</vt:lpstr>
      <vt:lpstr>Democratic /participative Leaders…</vt:lpstr>
      <vt:lpstr>Styles Leadership….</vt:lpstr>
      <vt:lpstr>Laissez – faire Leaders ….</vt:lpstr>
      <vt:lpstr> You are a leader if: </vt:lpstr>
      <vt:lpstr>Leadership use of power and authority</vt:lpstr>
      <vt:lpstr>Leadership use of power and authority…</vt:lpstr>
      <vt:lpstr>Types of Power </vt:lpstr>
      <vt:lpstr>Five types of power</vt:lpstr>
      <vt:lpstr>2. Reward power</vt:lpstr>
      <vt:lpstr>3. Coercive power</vt:lpstr>
      <vt:lpstr>4. Expert power</vt:lpstr>
      <vt:lpstr>5. Referent power</vt:lpstr>
      <vt:lpstr>Activity </vt:lpstr>
      <vt:lpstr>Comment  </vt:lpstr>
      <vt:lpstr>Thank you!!</vt:lpstr>
      <vt:lpstr>PowerPoint Presentation</vt:lpstr>
      <vt:lpstr>Leading teams to face challenges</vt:lpstr>
      <vt:lpstr>Leading teams to face challenges</vt:lpstr>
      <vt:lpstr>Leading teams to face challenges</vt:lpstr>
      <vt:lpstr>The challenge model  </vt:lpstr>
      <vt:lpstr>Why challenge model?</vt:lpstr>
      <vt:lpstr>Leading teams to face challenges</vt:lpstr>
      <vt:lpstr>How to use the challenge model</vt:lpstr>
      <vt:lpstr>Step 1: Review your organizational mission and strategic priorities</vt:lpstr>
      <vt:lpstr>Step 2: Create a shared vision</vt:lpstr>
      <vt:lpstr>Mission and vision</vt:lpstr>
      <vt:lpstr>Step 3: Assess the current situation</vt:lpstr>
      <vt:lpstr>Step 4: Agree on one measurable result</vt:lpstr>
      <vt:lpstr>Step 5: Identify the obstacles and their root causes</vt:lpstr>
      <vt:lpstr>Fish bone diagram</vt:lpstr>
      <vt:lpstr>Fish bone diagram</vt:lpstr>
      <vt:lpstr>Example:</vt:lpstr>
      <vt:lpstr>PowerPoint Presentation</vt:lpstr>
      <vt:lpstr>Step 6: Setting priority actions</vt:lpstr>
      <vt:lpstr>PowerPoint Presentation</vt:lpstr>
      <vt:lpstr>Step 7: Develop an action plan</vt:lpstr>
      <vt:lpstr>PowerPoint Presentation</vt:lpstr>
      <vt:lpstr>Step 8: Implement your plan and monitor and evaluate your progress</vt:lpstr>
      <vt:lpstr>Indicator </vt:lpstr>
      <vt:lpstr>PowerPoint Presentation</vt:lpstr>
      <vt:lpstr>PowerPoint Presentation</vt:lpstr>
      <vt:lpstr>Group Dynamics &amp; team sprite</vt:lpstr>
      <vt:lpstr>Session objectives </vt:lpstr>
      <vt:lpstr>Group Dynamics&amp; team sprite</vt:lpstr>
      <vt:lpstr>Management Health Team</vt:lpstr>
      <vt:lpstr>                  Team . . .</vt:lpstr>
      <vt:lpstr>“Teamwork” Climate</vt:lpstr>
      <vt:lpstr> Stages of team development </vt:lpstr>
      <vt:lpstr>team development…</vt:lpstr>
      <vt:lpstr>The S-shaped curve of team development</vt:lpstr>
      <vt:lpstr>Team, Teamwork, and Trust </vt:lpstr>
      <vt:lpstr>Motivation</vt:lpstr>
      <vt:lpstr>WHAT IS MOTIVATION?</vt:lpstr>
      <vt:lpstr>IMPORTANCE OF MOTIVATION</vt:lpstr>
      <vt:lpstr>Motivation Theories</vt:lpstr>
      <vt:lpstr>Theories of Motivation</vt:lpstr>
      <vt:lpstr>Motivation Theories…</vt:lpstr>
      <vt:lpstr>Maslow’s Hierarchy of Needs Theory</vt:lpstr>
      <vt:lpstr> Relevance of Maslow’s Theory for managers  </vt:lpstr>
      <vt:lpstr> Hertzberg's Two-Factor Theory </vt:lpstr>
      <vt:lpstr>Herzberg’s two-factor theory.</vt:lpstr>
      <vt:lpstr>Herzberg’s theory Influence;</vt:lpstr>
      <vt:lpstr>   Expectancy Theory </vt:lpstr>
      <vt:lpstr>Expectancy Theory: An Overview</vt:lpstr>
      <vt:lpstr>Expectancy Model: Components</vt:lpstr>
      <vt:lpstr>      Goal-Setting Theory </vt:lpstr>
      <vt:lpstr>Goal Setting Theory</vt:lpstr>
      <vt:lpstr>Adam’s Equity Theory</vt:lpstr>
      <vt:lpstr>Reinforcement theory </vt:lpstr>
      <vt:lpstr>Motivation Through Rewards</vt:lpstr>
      <vt:lpstr>.</vt:lpstr>
      <vt:lpstr> SPECIAL ISSUES IN MOTIVATION</vt:lpstr>
      <vt:lpstr>PowerPoint Presentation</vt:lpstr>
      <vt:lpstr>Motivating the Diversified Workforce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Leading/Leadership</dc:title>
  <dc:creator>DSSUBREO</dc:creator>
  <cp:lastModifiedBy>cybernet</cp:lastModifiedBy>
  <cp:revision>778</cp:revision>
  <dcterms:created xsi:type="dcterms:W3CDTF">2011-11-11T10:45:06Z</dcterms:created>
  <dcterms:modified xsi:type="dcterms:W3CDTF">2020-05-12T07:31:54Z</dcterms:modified>
</cp:coreProperties>
</file>