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412" r:id="rId2"/>
    <p:sldId id="403" r:id="rId3"/>
    <p:sldId id="404" r:id="rId4"/>
    <p:sldId id="405" r:id="rId5"/>
    <p:sldId id="406" r:id="rId6"/>
    <p:sldId id="407" r:id="rId7"/>
    <p:sldId id="423" r:id="rId8"/>
    <p:sldId id="408" r:id="rId9"/>
    <p:sldId id="411" r:id="rId10"/>
    <p:sldId id="328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425" r:id="rId19"/>
    <p:sldId id="396" r:id="rId20"/>
    <p:sldId id="397" r:id="rId21"/>
    <p:sldId id="398" r:id="rId22"/>
    <p:sldId id="399" r:id="rId23"/>
    <p:sldId id="343" r:id="rId24"/>
    <p:sldId id="350" r:id="rId25"/>
    <p:sldId id="353" r:id="rId26"/>
    <p:sldId id="354" r:id="rId27"/>
    <p:sldId id="355" r:id="rId28"/>
    <p:sldId id="356" r:id="rId29"/>
    <p:sldId id="357" r:id="rId30"/>
    <p:sldId id="348" r:id="rId31"/>
    <p:sldId id="371" r:id="rId32"/>
    <p:sldId id="424" r:id="rId33"/>
    <p:sldId id="372" r:id="rId34"/>
    <p:sldId id="373" r:id="rId35"/>
    <p:sldId id="374" r:id="rId36"/>
    <p:sldId id="375" r:id="rId37"/>
    <p:sldId id="376" r:id="rId38"/>
    <p:sldId id="378" r:id="rId39"/>
    <p:sldId id="381" r:id="rId40"/>
    <p:sldId id="382" r:id="rId41"/>
    <p:sldId id="383" r:id="rId42"/>
    <p:sldId id="393" r:id="rId43"/>
    <p:sldId id="384" r:id="rId44"/>
    <p:sldId id="385" r:id="rId45"/>
    <p:sldId id="386" r:id="rId46"/>
    <p:sldId id="387" r:id="rId47"/>
    <p:sldId id="388" r:id="rId48"/>
    <p:sldId id="389" r:id="rId49"/>
    <p:sldId id="390" r:id="rId50"/>
    <p:sldId id="391" r:id="rId51"/>
    <p:sldId id="392" r:id="rId52"/>
    <p:sldId id="421" r:id="rId53"/>
    <p:sldId id="400" r:id="rId54"/>
    <p:sldId id="422" r:id="rId5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2" autoAdjust="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4E4D8-70B5-4B6C-982B-A1E3DA2114F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61DF6-0A62-4360-A0BF-821AEDABE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13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710AF-0536-47BF-BD11-063D36033ABC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C405B-EB80-4797-A8D1-E11964A1CF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6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C405B-EB80-4797-A8D1-E11964A1CF5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5334B-80FA-4E67-81A7-BC02801CE50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658F-881B-4827-9592-8154BFD4913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45E9-B1DE-486A-B773-BFDB28C46FB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A50C-F172-4C7E-9B13-522326CE000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B617-F81A-4A6B-B241-DD0443097E8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9C89-6043-4BF3-B38F-A1D136A0CCBE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A696-DFFE-479F-9983-8EE78B8DD372}" type="datetime1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56F5-549E-40C9-8A2E-31AB5F5482D8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9F48-E519-4E51-84A8-D81B28D1DF4E}" type="datetime1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07A6-E547-443E-A52B-CA0524908EA3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64F-B531-4B15-BB42-569AB1E7844C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AFE62-D38F-4A82-B98F-681B05128CA5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60578-E3DF-46B0-A180-3E14EBF1C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447800"/>
            <a:ext cx="6069874" cy="205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Unit Two: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Health Planning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GB" b="1" dirty="0" smtClean="0">
              <a:latin typeface="High Tower Text" panose="02040502050506030303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390A-9510-4A49-B429-03EE7C98A578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0025"/>
            <a:ext cx="7924800" cy="609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PLANNING…</a:t>
            </a:r>
            <a:endParaRPr lang="en-US" sz="2800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869950"/>
            <a:ext cx="8476488" cy="5486400"/>
          </a:xfrm>
        </p:spPr>
        <p:txBody>
          <a:bodyPr>
            <a:noAutofit/>
          </a:bodyPr>
          <a:lstStyle/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Classification of Plans </a:t>
            </a:r>
            <a:r>
              <a:rPr lang="en-US" sz="2600" b="1" dirty="0" smtClean="0">
                <a:solidFill>
                  <a:srgbClr val="0000FF"/>
                </a:solidFill>
              </a:rPr>
              <a:t>Based on Repetitiveness</a:t>
            </a:r>
            <a:endParaRPr lang="en-US" sz="2600" dirty="0" smtClean="0">
              <a:solidFill>
                <a:srgbClr val="0000FF"/>
              </a:solidFill>
            </a:endParaRP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Standing Plans</a:t>
            </a: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Single-use Plans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</a:rPr>
              <a:t>Standing Plans</a:t>
            </a:r>
            <a:endParaRPr lang="en-US" sz="26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600" dirty="0"/>
              <a:t>P</a:t>
            </a:r>
            <a:r>
              <a:rPr lang="en-US" sz="2600" dirty="0" smtClean="0"/>
              <a:t>lans that </a:t>
            </a:r>
            <a:r>
              <a:rPr lang="en-US" sz="2600" dirty="0" smtClean="0">
                <a:solidFill>
                  <a:srgbClr val="0000FF"/>
                </a:solidFill>
              </a:rPr>
              <a:t>provide guidance </a:t>
            </a:r>
            <a:r>
              <a:rPr lang="en-US" sz="2600" dirty="0" smtClean="0"/>
              <a:t>for activities performed </a:t>
            </a:r>
            <a:r>
              <a:rPr lang="en-US" sz="2600" dirty="0" smtClean="0">
                <a:solidFill>
                  <a:srgbClr val="0000FF"/>
                </a:solidFill>
              </a:rPr>
              <a:t>repeatedly.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600" dirty="0" smtClean="0"/>
              <a:t>That are followed each time  a given situation encountered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600" dirty="0" smtClean="0"/>
              <a:t>Include mission or purpose, goal,  strategy, policy, procedure, method, and rule</a:t>
            </a:r>
            <a:endParaRPr lang="en-US" sz="2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2600" dirty="0" smtClean="0">
              <a:solidFill>
                <a:srgbClr val="0033CC"/>
              </a:solidFill>
            </a:endParaRPr>
          </a:p>
          <a:p>
            <a:pPr>
              <a:lnSpc>
                <a:spcPct val="150000"/>
              </a:lnSpc>
            </a:pP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31B2-EA87-4A01-A43A-29DFD92C8CDD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6" y="533400"/>
            <a:ext cx="76962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PLANNING…</a:t>
            </a:r>
            <a:endParaRPr lang="en-US" sz="28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184"/>
            <a:ext cx="8305800" cy="508081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2. Single-use Plans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one-time plan </a:t>
            </a:r>
            <a:r>
              <a:rPr lang="en-US" sz="2800" dirty="0" smtClean="0">
                <a:latin typeface="High Tower Text" panose="02040502050506030303" pitchFamily="18" charset="0"/>
                <a:cs typeface="Times New Roman" pitchFamily="18" charset="0"/>
              </a:rPr>
              <a:t>developed for a single occasion or purpose.</a:t>
            </a:r>
            <a:endParaRPr lang="en-US" sz="2800" b="1" dirty="0" smtClean="0"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High Tower Text" panose="02040502050506030303" pitchFamily="18" charset="0"/>
              </a:rPr>
              <a:t>Not </a:t>
            </a:r>
            <a:r>
              <a:rPr lang="en-US" sz="2800" dirty="0">
                <a:latin typeface="High Tower Text" panose="02040502050506030303" pitchFamily="18" charset="0"/>
              </a:rPr>
              <a:t>used up once the objective is accomplished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High Tower Text" panose="02040502050506030303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High Tower Text" panose="02040502050506030303" pitchFamily="18" charset="0"/>
                <a:cs typeface="Times New Roman" pitchFamily="18" charset="0"/>
              </a:rPr>
              <a:t>amount of time you spend on it depends on its nature and importance</a:t>
            </a:r>
            <a:r>
              <a:rPr lang="en-US" sz="2800" b="1" dirty="0" smtClean="0">
                <a:latin typeface="High Tower Text" panose="02040502050506030303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High Tower Text" panose="02040502050506030303" pitchFamily="18" charset="0"/>
              </a:rPr>
              <a:t>Include </a:t>
            </a:r>
            <a:r>
              <a:rPr lang="en-US" sz="2800" dirty="0">
                <a:solidFill>
                  <a:srgbClr val="0000FF"/>
                </a:solidFill>
                <a:latin typeface="High Tower Text" panose="02040502050506030303" pitchFamily="18" charset="0"/>
              </a:rPr>
              <a:t>Programs, </a:t>
            </a:r>
            <a:r>
              <a:rPr lang="en-US" sz="28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projects and budgets</a:t>
            </a:r>
            <a:endParaRPr lang="en-US" sz="2800" dirty="0">
              <a:latin typeface="High Tower Text" panose="0204050205050603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dirty="0" smtClean="0">
              <a:latin typeface="High Tower Text" panose="02040502050506030303" pitchFamily="18" charset="0"/>
            </a:endParaRPr>
          </a:p>
          <a:p>
            <a:pPr>
              <a:buNone/>
            </a:pPr>
            <a:endParaRPr lang="en-US" sz="2800" dirty="0">
              <a:solidFill>
                <a:srgbClr val="FF0000"/>
              </a:solidFill>
              <a:latin typeface="High Tower Text" panose="02040502050506030303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High Tower Text" panose="02040502050506030303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F066-6125-4B86-8EA2-58CCAB44A8E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609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High Tower Text" panose="02040502050506030303" pitchFamily="18" charset="0"/>
              </a:rPr>
              <a:t>PLANNING…</a:t>
            </a:r>
            <a:endParaRPr lang="en-US" sz="32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800600"/>
          </a:xfrm>
        </p:spPr>
        <p:txBody>
          <a:bodyPr>
            <a:noAutofit/>
          </a:bodyPr>
          <a:lstStyle/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b="1" dirty="0" smtClean="0">
                <a:solidFill>
                  <a:srgbClr val="FF0066"/>
                </a:solidFill>
                <a:latin typeface="High Tower Text" panose="02040502050506030303" pitchFamily="18" charset="0"/>
              </a:rPr>
              <a:t>Classification of Plans Based on Time</a:t>
            </a:r>
            <a:endParaRPr lang="en-US" dirty="0" smtClean="0">
              <a:solidFill>
                <a:srgbClr val="FF0066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b="1" i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1. Long-range planning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High Tower Text" panose="02040502050506030303" pitchFamily="18" charset="0"/>
              </a:rPr>
              <a:t>The development of a plan for accomplishing a goal over a period of </a:t>
            </a:r>
            <a:r>
              <a:rPr lang="en-US" dirty="0">
                <a:solidFill>
                  <a:srgbClr val="0000FF"/>
                </a:solidFill>
                <a:latin typeface="High Tower Text" panose="02040502050506030303" pitchFamily="18" charset="0"/>
              </a:rPr>
              <a:t>several years</a:t>
            </a:r>
            <a:r>
              <a:rPr lang="en-US" dirty="0" smtClean="0">
                <a:latin typeface="High Tower Text" panose="0204050205050603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High Tower Text" panose="02040502050506030303" pitchFamily="18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time may range usually from 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5-10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 years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    </a:t>
            </a:r>
            <a:endParaRPr lang="en-US" b="1" i="1" dirty="0" smtClean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5949-1564-40B2-B4CC-1D8CD31585B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6802"/>
            <a:ext cx="8476488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Planning…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452"/>
            <a:ext cx="8763000" cy="5593897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50000"/>
              </a:lnSpc>
              <a:buFont typeface="Arial" charset="0"/>
              <a:buNone/>
            </a:pPr>
            <a:r>
              <a:rPr lang="en-US" sz="2700" b="1" i="1" dirty="0" smtClean="0">
                <a:solidFill>
                  <a:srgbClr val="C00000"/>
                </a:solidFill>
                <a:latin typeface="High Tower Text" panose="02040502050506030303" pitchFamily="18" charset="0"/>
              </a:rPr>
              <a:t>2. Short-range planning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Complementary of long- range plans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Constitutes the steps towards the implementation of long-range plans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 smtClean="0">
                <a:latin typeface="High Tower Text" panose="02040502050506030303" pitchFamily="18" charset="0"/>
              </a:rPr>
              <a:t>covers </a:t>
            </a:r>
            <a:r>
              <a:rPr lang="en-US" sz="2700" dirty="0">
                <a:latin typeface="High Tower Text" panose="02040502050506030303" pitchFamily="18" charset="0"/>
              </a:rPr>
              <a:t>a period </a:t>
            </a:r>
            <a:r>
              <a:rPr lang="en-US" sz="2700" dirty="0" smtClean="0">
                <a:latin typeface="High Tower Text" panose="02040502050506030303" pitchFamily="18" charset="0"/>
              </a:rPr>
              <a:t>of </a:t>
            </a:r>
            <a:r>
              <a:rPr lang="en-US" sz="27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one </a:t>
            </a:r>
            <a:r>
              <a:rPr lang="en-US" sz="2700" dirty="0">
                <a:solidFill>
                  <a:srgbClr val="0000FF"/>
                </a:solidFill>
                <a:latin typeface="High Tower Text" panose="02040502050506030303" pitchFamily="18" charset="0"/>
              </a:rPr>
              <a:t>year or less</a:t>
            </a:r>
            <a:r>
              <a:rPr lang="en-US" sz="2700" dirty="0" smtClean="0">
                <a:latin typeface="High Tower Text" panose="02040502050506030303" pitchFamily="18" charset="0"/>
              </a:rPr>
              <a:t>.</a:t>
            </a:r>
            <a:r>
              <a:rPr lang="en-US" sz="27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2700" b="1" i="1" dirty="0" smtClean="0">
                <a:solidFill>
                  <a:srgbClr val="C00000"/>
                </a:solidFill>
                <a:latin typeface="High Tower Text" panose="02040502050506030303" pitchFamily="18" charset="0"/>
              </a:rPr>
              <a:t>3.  Intermediate-range planning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Ranges between long and short- range plans</a:t>
            </a:r>
          </a:p>
          <a:p>
            <a:pPr marL="609600" indent="-609600">
              <a:lnSpc>
                <a:spcPct val="150000"/>
              </a:lnSpc>
            </a:pPr>
            <a:r>
              <a:rPr lang="en-US" sz="2700" dirty="0" smtClean="0">
                <a:latin typeface="High Tower Text" panose="02040502050506030303" pitchFamily="18" charset="0"/>
              </a:rPr>
              <a:t>lasts </a:t>
            </a:r>
            <a:r>
              <a:rPr lang="en-US" sz="2700" dirty="0">
                <a:latin typeface="High Tower Text" panose="02040502050506030303" pitchFamily="18" charset="0"/>
              </a:rPr>
              <a:t>from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700" dirty="0" smtClean="0">
                <a:latin typeface="High Tower Text" panose="02040502050506030303" pitchFamily="18" charset="0"/>
              </a:rPr>
              <a:t>years</a:t>
            </a:r>
            <a:r>
              <a:rPr lang="en-US" sz="2700" dirty="0">
                <a:latin typeface="High Tower Text" panose="02040502050506030303" pitchFamily="18" charset="0"/>
              </a:rPr>
              <a:t>. </a:t>
            </a:r>
          </a:p>
          <a:p>
            <a:pPr marL="609600" indent="-609600">
              <a:lnSpc>
                <a:spcPct val="150000"/>
              </a:lnSpc>
            </a:pPr>
            <a:endParaRPr lang="en-US" sz="2700" dirty="0" smtClean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endParaRPr lang="en-US" sz="27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0ADC-D742-4FD6-AD7E-55FCF8A4C94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171688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Planning…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52688" cy="5867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Classification of Plans </a:t>
            </a:r>
            <a:r>
              <a:rPr lang="en-US" sz="2800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Based on Scope/Breadth</a:t>
            </a:r>
            <a:endParaRPr lang="en-US" sz="2800" dirty="0" smtClean="0">
              <a:solidFill>
                <a:srgbClr val="FF0000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Strategic Planning</a:t>
            </a:r>
          </a:p>
          <a:p>
            <a:pPr marL="609600" indent="-609600">
              <a:lnSpc>
                <a:spcPct val="150000"/>
              </a:lnSpc>
              <a:buFont typeface="Arial" charset="0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Tactical Planning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Operational Planning</a:t>
            </a:r>
            <a:endParaRPr lang="en-US" sz="2800" b="1" dirty="0" smtClean="0">
              <a:solidFill>
                <a:schemeClr val="tx1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1- Strategic Planning</a:t>
            </a:r>
            <a:r>
              <a:rPr lang="en-US" sz="2400" b="1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is process of analyzing and deciding on the organization's mission, objectives, major strategies, major resource allocation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>
                <a:solidFill>
                  <a:srgbClr val="FF0066"/>
                </a:solidFill>
                <a:latin typeface="High Tower Text" panose="02040502050506030303" pitchFamily="18" charset="0"/>
              </a:rPr>
              <a:t>Strategic planning </a:t>
            </a:r>
            <a:r>
              <a:rPr lang="en-US" sz="28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is:</a:t>
            </a:r>
          </a:p>
          <a:p>
            <a:pPr marL="1009650" lvl="1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performed by </a:t>
            </a:r>
            <a:r>
              <a:rPr lang="en-US" sz="24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top level mangers</a:t>
            </a:r>
            <a:r>
              <a:rPr lang="en-US" sz="24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, mostly </a:t>
            </a:r>
            <a:r>
              <a:rPr lang="en-US" sz="24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long range </a:t>
            </a:r>
            <a:r>
              <a:rPr lang="en-US" sz="24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in its time frame, expressed in relatively </a:t>
            </a:r>
            <a:r>
              <a:rPr lang="en-US" sz="24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non-specific</a:t>
            </a:r>
            <a:r>
              <a:rPr lang="en-US" sz="24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terms</a:t>
            </a:r>
          </a:p>
          <a:p>
            <a:pPr marL="1009650" lvl="1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type of planning that </a:t>
            </a:r>
            <a:r>
              <a:rPr lang="en-US" sz="24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provide general direction</a:t>
            </a: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219200"/>
            <a:ext cx="320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7800" y="213136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Tactical planning</a:t>
            </a:r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013B2-593A-41B4-B311-1BEEDF50861E}" type="datetime1">
              <a:rPr lang="en-US" smtClean="0"/>
              <a:t>5/12/2020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699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66"/>
                </a:solidFill>
                <a:latin typeface="Times New Roman" pitchFamily="18" charset="0"/>
              </a:rPr>
              <a:t>Strategic </a:t>
            </a:r>
            <a:r>
              <a:rPr lang="en-US" dirty="0" smtClean="0">
                <a:solidFill>
                  <a:srgbClr val="FF0066"/>
                </a:solidFill>
                <a:latin typeface="Times New Roman" pitchFamily="18" charset="0"/>
              </a:rPr>
              <a:t>planning…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257800"/>
          </a:xfrm>
        </p:spPr>
        <p:txBody>
          <a:bodyPr>
            <a:normAutofit/>
          </a:bodyPr>
          <a:lstStyle/>
          <a:p>
            <a:pPr marL="319088" lvl="1" indent="-319088">
              <a:lnSpc>
                <a:spcPct val="15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Apply to the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entire organization</a:t>
            </a: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designed to meet an organization’s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broad goals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 focus on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environmental assessment</a:t>
            </a: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and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    addresses objective and strategy.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That an organization must be responsive to a dynamic, changing environment. </a:t>
            </a:r>
            <a:endParaRPr lang="en-US" b="1" dirty="0" smtClean="0"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dirty="0" smtClean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D9DB-D843-48C3-96AD-C29F185438E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196850"/>
            <a:ext cx="7924800" cy="762000"/>
          </a:xfrm>
        </p:spPr>
        <p:txBody>
          <a:bodyPr/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Planning…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6" y="930546"/>
            <a:ext cx="8318863" cy="54258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Tx/>
              <a:buNone/>
            </a:pPr>
            <a:r>
              <a:rPr lang="en-US" sz="3000" b="1" i="1" dirty="0" smtClean="0">
                <a:solidFill>
                  <a:srgbClr val="C00000"/>
                </a:solidFill>
                <a:latin typeface="High Tower Text" panose="02040502050506030303" pitchFamily="18" charset="0"/>
                <a:ea typeface="Tahoma" pitchFamily="34" charset="0"/>
                <a:cs typeface="Times New Roman" panose="02020603050405020304" pitchFamily="18" charset="0"/>
              </a:rPr>
              <a:t>2- Tactical Planning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latin typeface="High Tower Text" panose="02040502050506030303" pitchFamily="18" charset="0"/>
                <a:cs typeface="Times New Roman" pitchFamily="18" charset="0"/>
              </a:rPr>
              <a:t>Translates </a:t>
            </a: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broad strategic </a:t>
            </a:r>
            <a:r>
              <a:rPr lang="en-US" sz="3000" dirty="0" smtClean="0">
                <a:latin typeface="High Tower Text" panose="02040502050506030303" pitchFamily="18" charset="0"/>
                <a:cs typeface="Times New Roman" pitchFamily="18" charset="0"/>
              </a:rPr>
              <a:t>plans </a:t>
            </a: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into specific</a:t>
            </a: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High Tower Text" panose="02040502050506030303" pitchFamily="18" charset="0"/>
                <a:cs typeface="Times New Roman" pitchFamily="18" charset="0"/>
              </a:rPr>
              <a:t>plans </a:t>
            </a: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that are relevant to a definite portion of the organization</a:t>
            </a:r>
          </a:p>
          <a:p>
            <a:pPr lvl="1">
              <a:spcBef>
                <a:spcPts val="1800"/>
              </a:spcBef>
            </a:pP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developed for a functional area such as finance</a:t>
            </a:r>
          </a:p>
          <a:p>
            <a:pPr lvl="1">
              <a:spcBef>
                <a:spcPts val="1800"/>
              </a:spcBef>
            </a:pPr>
            <a:r>
              <a:rPr lang="en-US" sz="3000" dirty="0" smtClean="0">
                <a:latin typeface="High Tower Text" panose="02040502050506030303" pitchFamily="18" charset="0"/>
                <a:cs typeface="Times New Roman" pitchFamily="18" charset="0"/>
              </a:rPr>
              <a:t>focuses </a:t>
            </a: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on the</a:t>
            </a: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 major actions </a:t>
            </a: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that a unit must take to fulfill </a:t>
            </a: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  <a:cs typeface="Times New Roman" pitchFamily="18" charset="0"/>
              </a:rPr>
              <a:t>its part </a:t>
            </a:r>
            <a:r>
              <a:rPr lang="en-US" sz="3000" dirty="0">
                <a:latin typeface="High Tower Text" panose="02040502050506030303" pitchFamily="18" charset="0"/>
                <a:cs typeface="Times New Roman" pitchFamily="18" charset="0"/>
              </a:rPr>
              <a:t>of the strategic plan</a:t>
            </a:r>
          </a:p>
          <a:p>
            <a:pPr>
              <a:spcBef>
                <a:spcPts val="1800"/>
              </a:spcBef>
            </a:pPr>
            <a:r>
              <a:rPr lang="en-US" sz="3000" dirty="0">
                <a:solidFill>
                  <a:srgbClr val="0000FF"/>
                </a:solidFill>
                <a:latin typeface="High Tower Text" panose="02040502050506030303" pitchFamily="18" charset="0"/>
                <a:ea typeface="Tahoma" pitchFamily="34" charset="0"/>
                <a:cs typeface="Times New Roman" panose="02020603050405020304" pitchFamily="18" charset="0"/>
              </a:rPr>
              <a:t>Departmental managers/ Midlevel managers </a:t>
            </a:r>
            <a:r>
              <a:rPr lang="en-US" sz="3000" dirty="0">
                <a:latin typeface="High Tower Text" panose="02040502050506030303" pitchFamily="18" charset="0"/>
                <a:ea typeface="Tahoma" pitchFamily="34" charset="0"/>
                <a:cs typeface="Times New Roman" panose="02020603050405020304" pitchFamily="18" charset="0"/>
              </a:rPr>
              <a:t>often involved in tactical planning</a:t>
            </a:r>
          </a:p>
          <a:p>
            <a:pPr marL="0" indent="0">
              <a:spcBef>
                <a:spcPts val="1800"/>
              </a:spcBef>
              <a:buNone/>
            </a:pPr>
            <a:endParaRPr lang="en-US" sz="3000" dirty="0" smtClean="0">
              <a:solidFill>
                <a:schemeClr val="tx1"/>
              </a:solidFill>
              <a:latin typeface="High Tower Text" panose="02040502050506030303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D364-5897-4F42-A2C0-C12637BBAC1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6850"/>
            <a:ext cx="9144000" cy="4127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Planning…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609599"/>
            <a:ext cx="8610600" cy="6111875"/>
          </a:xfrm>
        </p:spPr>
        <p:txBody>
          <a:bodyPr>
            <a:noAutofit/>
          </a:bodyPr>
          <a:lstStyle/>
          <a:p>
            <a:pPr fontAlgn="auto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Operational Planning</a:t>
            </a:r>
          </a:p>
          <a:p>
            <a:pPr>
              <a:lnSpc>
                <a:spcPct val="150000"/>
              </a:lnSpc>
              <a:spcBef>
                <a:spcPts val="1800"/>
              </a:spcBef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dentifies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procedures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processes required at lower levels of the organization</a:t>
            </a:r>
          </a:p>
          <a:p>
            <a:pPr fontAlgn="auto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Concerned with </a:t>
            </a:r>
            <a:r>
              <a:rPr lang="en-U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day-to-day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activities</a:t>
            </a:r>
          </a:p>
          <a:p>
            <a:pPr fontAlgn="auto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Short-range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more specific and more detailed. </a:t>
            </a:r>
          </a:p>
          <a:p>
            <a:pPr fontAlgn="auto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line managers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plan in relation to specific operations or activities e.g. scheduling work activity and allocating resource.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386-61A9-4713-8701-5CE4F3147B1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251568"/>
              </p:ext>
            </p:extLst>
          </p:nvPr>
        </p:nvGraphicFramePr>
        <p:xfrm>
          <a:off x="461554" y="990600"/>
          <a:ext cx="8225245" cy="5181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8583">
                  <a:extLst>
                    <a:ext uri="{9D8B030D-6E8A-4147-A177-3AD203B41FA5}">
                      <a16:colId xmlns:a16="http://schemas.microsoft.com/office/drawing/2014/main" val="2058269240"/>
                    </a:ext>
                  </a:extLst>
                </a:gridCol>
                <a:gridCol w="2715636">
                  <a:extLst>
                    <a:ext uri="{9D8B030D-6E8A-4147-A177-3AD203B41FA5}">
                      <a16:colId xmlns:a16="http://schemas.microsoft.com/office/drawing/2014/main" val="1000037470"/>
                    </a:ext>
                  </a:extLst>
                </a:gridCol>
                <a:gridCol w="3351026">
                  <a:extLst>
                    <a:ext uri="{9D8B030D-6E8A-4147-A177-3AD203B41FA5}">
                      <a16:colId xmlns:a16="http://schemas.microsoft.com/office/drawing/2014/main" val="2258693494"/>
                    </a:ext>
                  </a:extLst>
                </a:gridCol>
              </a:tblGrid>
              <a:tr h="5080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 between strategic and operational plans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1155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Areas of 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plans </a:t>
                      </a:r>
                      <a:endParaRPr lang="en-US" sz="24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plans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602116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Experts involved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Developed by </a:t>
                      </a:r>
                      <a:r>
                        <a:rPr lang="en-US" sz="2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low-level </a:t>
                      </a: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Developed by </a:t>
                      </a:r>
                      <a:r>
                        <a:rPr lang="en-US" sz="2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upper level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228809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horizon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 short periods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week to one year) </a:t>
                      </a:r>
                      <a:endParaRPr lang="en-US" sz="2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 long period (normally </a:t>
                      </a:r>
                      <a:r>
                        <a:rPr lang="en-US" sz="2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five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years or more)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731015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Scope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Narrow range of operations 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Wide range of 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56428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of detail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Detail and specific activities 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Simplistic and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2705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228600"/>
            <a:ext cx="29795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High Tower Text" panose="02040502050506030303" pitchFamily="18" charset="0"/>
              </a:rPr>
              <a:t>Planning…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869B-4108-46E4-B801-AA1248AC1872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4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-25195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The planning cycle</a:t>
            </a:r>
            <a:endParaRPr lang="en-US" dirty="0">
              <a:solidFill>
                <a:schemeClr val="tx1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761999"/>
            <a:ext cx="8915400" cy="59594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The planning cycle </a:t>
            </a: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is a </a:t>
            </a:r>
            <a:r>
              <a:rPr lang="en-US" sz="30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sequence of steps </a:t>
            </a: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which must be followed in </a:t>
            </a:r>
            <a:r>
              <a:rPr lang="en-US" sz="30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deciding what is to be included</a:t>
            </a: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in the plan.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The cycle seeks to answer the following questions:</a:t>
            </a:r>
          </a:p>
          <a:p>
            <a:pPr>
              <a:lnSpc>
                <a:spcPct val="150000"/>
              </a:lnSpc>
              <a:buNone/>
            </a:pPr>
            <a:r>
              <a:rPr lang="en-US" sz="30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1. Where are we now?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High Tower Text" panose="02040502050506030303" pitchFamily="18" charset="0"/>
              </a:rPr>
              <a:t>   </a:t>
            </a: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This requires a </a:t>
            </a:r>
            <a:r>
              <a:rPr lang="en-US" sz="30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situational analysis </a:t>
            </a: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to identify </a:t>
            </a:r>
            <a:r>
              <a:rPr lang="en-US" sz="30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current</a:t>
            </a:r>
            <a:r>
              <a:rPr lang="en-US" sz="3000" dirty="0" smtClean="0">
                <a:solidFill>
                  <a:schemeClr val="tx1"/>
                </a:solidFill>
                <a:latin typeface="High Tower Text" panose="02040502050506030303" pitchFamily="18" charset="0"/>
              </a:rPr>
              <a:t> health and health-related needs and problems. </a:t>
            </a:r>
          </a:p>
          <a:p>
            <a:pPr>
              <a:lnSpc>
                <a:spcPct val="150000"/>
              </a:lnSpc>
            </a:pPr>
            <a:endParaRPr lang="en-US" sz="30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18A1-E0DF-4E80-A576-D38364D75B4B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Session objectives</a:t>
            </a:r>
            <a:endParaRPr lang="en-US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Define planning and health planning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High Tower Text" panose="02040502050506030303" pitchFamily="18" charset="0"/>
              </a:rPr>
              <a:t> Describe the benefits of </a:t>
            </a:r>
            <a:r>
              <a:rPr lang="en-US" sz="2800" dirty="0" smtClean="0">
                <a:latin typeface="High Tower Text" panose="02040502050506030303" pitchFamily="18" charset="0"/>
              </a:rPr>
              <a:t>health planning</a:t>
            </a:r>
            <a:endParaRPr lang="en-US" sz="2800" dirty="0">
              <a:latin typeface="High Tower Text" panose="0204050205050603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High Tower Text" panose="02040502050506030303" pitchFamily="18" charset="0"/>
              </a:rPr>
              <a:t>Differentiate </a:t>
            </a:r>
            <a:r>
              <a:rPr lang="en-US" sz="2800" dirty="0">
                <a:latin typeface="High Tower Text" panose="02040502050506030303" pitchFamily="18" charset="0"/>
              </a:rPr>
              <a:t>and </a:t>
            </a:r>
            <a:r>
              <a:rPr lang="en-US" sz="2800" dirty="0" smtClean="0">
                <a:latin typeface="High Tower Text" panose="02040502050506030303" pitchFamily="18" charset="0"/>
              </a:rPr>
              <a:t>analyze different </a:t>
            </a:r>
            <a:r>
              <a:rPr lang="en-US" sz="2800" dirty="0">
                <a:latin typeface="High Tower Text" panose="02040502050506030303" pitchFamily="18" charset="0"/>
              </a:rPr>
              <a:t>types of  </a:t>
            </a:r>
            <a:r>
              <a:rPr lang="en-US" sz="2800" dirty="0" smtClean="0">
                <a:latin typeface="High Tower Text" panose="02040502050506030303" pitchFamily="18" charset="0"/>
              </a:rPr>
              <a:t>planning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High Tower Text" panose="02040502050506030303" pitchFamily="18" charset="0"/>
              </a:rPr>
              <a:t>Discuss </a:t>
            </a:r>
            <a:r>
              <a:rPr lang="en-US" sz="2800" dirty="0">
                <a:latin typeface="High Tower Text" panose="02040502050506030303" pitchFamily="18" charset="0"/>
              </a:rPr>
              <a:t>the basic steps of health </a:t>
            </a:r>
            <a:r>
              <a:rPr lang="en-US" sz="2800" dirty="0" smtClean="0">
                <a:latin typeface="High Tower Text" panose="02040502050506030303" pitchFamily="18" charset="0"/>
              </a:rPr>
              <a:t>planning</a:t>
            </a:r>
            <a:endParaRPr lang="en-US" sz="2800" dirty="0">
              <a:latin typeface="High Tower Text" panose="02040502050506030303" pitchFamily="18" charset="0"/>
            </a:endParaRPr>
          </a:p>
          <a:p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6E65-1D23-4474-9CA9-D4E3229B74A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8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High Tower Text" panose="02040502050506030303" pitchFamily="18" charset="0"/>
              </a:rPr>
              <a:t/>
            </a:r>
            <a:br>
              <a:rPr lang="en-US" sz="3600" dirty="0" smtClean="0">
                <a:latin typeface="High Tower Text" panose="02040502050506030303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2. Where do we want to go?</a:t>
            </a:r>
            <a:br>
              <a:rPr lang="en-US" sz="2800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</a:br>
            <a:endParaRPr lang="en-US" sz="2800" b="1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461248" cy="3505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Defining/establishing goals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Identification of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 met in order to improve the health situation and/or service delivery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72C9-F371-4603-B1E6-CD5D50F7F18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5048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/>
            </a:r>
            <a:b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</a:br>
            <a:r>
              <a:rPr lang="en-US" sz="36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3. How will we get there?</a:t>
            </a:r>
            <a:br>
              <a:rPr lang="en-US" sz="36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</a:br>
            <a:endParaRPr lang="en-US" sz="3600" b="1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7630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details and organizes</a:t>
            </a: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 or interventions to be carried out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whom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during what period, at what costs and using what resources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order to achieve set objectives and targets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C722-AFD7-403B-B5DE-C4FFD6E136C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61248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/>
            </a:r>
            <a:br>
              <a:rPr lang="en-US" dirty="0" smtClean="0">
                <a:latin typeface="High Tower Text" panose="02040502050506030303" pitchFamily="18" charset="0"/>
              </a:rPr>
            </a:br>
            <a:r>
              <a:rPr lang="en-US" dirty="0" smtClean="0">
                <a:latin typeface="High Tower Text" panose="02040502050506030303" pitchFamily="18" charset="0"/>
              </a:rPr>
              <a:t/>
            </a:r>
            <a:br>
              <a:rPr lang="en-US" dirty="0" smtClean="0">
                <a:latin typeface="High Tower Text" panose="02040502050506030303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4. How will we know when we get there?</a:t>
            </a:r>
            <a:r>
              <a:rPr lang="en-US" dirty="0" smtClean="0">
                <a:latin typeface="High Tower Text" panose="02040502050506030303" pitchFamily="18" charset="0"/>
              </a:rPr>
              <a:t/>
            </a:r>
            <a:br>
              <a:rPr lang="en-US" dirty="0" smtClean="0">
                <a:latin typeface="High Tower Text" panose="02040502050506030303" pitchFamily="18" charset="0"/>
              </a:rPr>
            </a:b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686800" cy="2819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This requires the development of measurable indicators for 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and </a:t>
            </a:r>
            <a:r>
              <a:rPr 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9CAD-638B-4922-8A60-E29E3D7D532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ctangle 2"/>
          <p:cNvPicPr>
            <a:picLocks noGrp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91440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Rectangl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7DE0-09D9-496A-814D-E585E64E4FA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 out comes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199"/>
            <a:ext cx="8153400" cy="58832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 that traditionally are considered to be outcomes of planning are </a:t>
            </a:r>
            <a:r>
              <a:rPr lang="en-US" sz="2400" b="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Mission, Vision</a:t>
            </a:r>
            <a:r>
              <a:rPr lang="en-US" sz="2400" b="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Objectives, </a:t>
            </a:r>
            <a:r>
              <a:rPr lang="en-US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b="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Strategies, </a:t>
            </a:r>
            <a:r>
              <a:rPr lang="en-US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b="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Operational Policies, </a:t>
            </a:r>
            <a:r>
              <a:rPr lang="en-US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b="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Procedures.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mission statement identifies/states the 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purposes and reasons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which the organization exists.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specifies the 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aim of the organization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elements of mission are: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Who are you? What are we? Why do we exist? What is our constituency?   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en-US" sz="2400" b="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70-A3DD-45F2-9B9D-36A05811206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2000"/>
          </a:xfrm>
        </p:spPr>
        <p:txBody>
          <a:bodyPr/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 out comes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343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usually accompanies the statement of mission.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“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strategic view of the </a:t>
            </a:r>
            <a:r>
              <a:rPr lang="en-US" sz="28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 guiding concept of what the organization is </a:t>
            </a:r>
            <a:r>
              <a:rPr lang="en-US" sz="28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 to do and to become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Tx/>
              <a:buNone/>
            </a:pP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A7F6-5667-4C91-83B4-1FEB6F6C0CF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63" y="37011"/>
            <a:ext cx="8915400" cy="76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High Tower Text" panose="02040502050506030303" pitchFamily="18" charset="0"/>
              </a:rPr>
              <a:t>Mission and vision</a:t>
            </a:r>
            <a:endParaRPr lang="en-US" sz="3200" b="1" dirty="0">
              <a:solidFill>
                <a:srgbClr val="C00000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663" y="777875"/>
            <a:ext cx="8686800" cy="59436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1- 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 administration health office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2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Mission: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reduce morbidity and mortality through provision of quality and equitable,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promotive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preventive and curative health services to the inhabitants in the city administration. 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Vision:</a:t>
            </a:r>
            <a:r>
              <a:rPr lang="en-US" sz="25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aspire to see healthy and productive inhabitants in the city administration.</a:t>
            </a:r>
          </a:p>
          <a:p>
            <a:pPr algn="just">
              <a:lnSpc>
                <a:spcPct val="120000"/>
              </a:lnSpc>
              <a:buFontTx/>
              <a:buNone/>
            </a:pP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2- 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 Computer company:</a:t>
            </a:r>
          </a:p>
          <a:p>
            <a:pPr lvl="1">
              <a:lnSpc>
                <a:spcPct val="120000"/>
              </a:lnSpc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To bring the best personal computing products and support to consumers around the world.</a:t>
            </a:r>
          </a:p>
          <a:p>
            <a:pPr lvl="1">
              <a:lnSpc>
                <a:spcPct val="120000"/>
              </a:lnSpc>
            </a:pP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One person, one computer.</a:t>
            </a:r>
          </a:p>
          <a:p>
            <a:pPr algn="just">
              <a:lnSpc>
                <a:spcPct val="120000"/>
              </a:lnSpc>
              <a:buFontTx/>
              <a:buNone/>
            </a:pPr>
            <a:endParaRPr lang="en-US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54CF-43CE-4C1B-91ED-CF528C52D1F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426234" cy="685800"/>
          </a:xfrm>
        </p:spPr>
        <p:txBody>
          <a:bodyPr/>
          <a:lstStyle/>
          <a:p>
            <a:r>
              <a:rPr lang="en-US" sz="3600" dirty="0" smtClean="0">
                <a:latin typeface="High Tower Text" panose="02040502050506030303" pitchFamily="18" charset="0"/>
              </a:rPr>
              <a:t>Planning out comes</a:t>
            </a: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384"/>
            <a:ext cx="8229600" cy="52578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statements of the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the HSO/HS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seeks to accomplish.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HSO/HS </a:t>
            </a:r>
            <a:r>
              <a:rPr lang="en-US" sz="28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ends, targets and desired results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toward which all organizational activities are directed.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specific, measurable, attainable, realistic,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have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bound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F092-2356-421A-94C6-564FDB1730A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709"/>
            <a:ext cx="7467600" cy="762000"/>
          </a:xfrm>
        </p:spPr>
        <p:txBody>
          <a:bodyPr/>
          <a:lstStyle/>
          <a:p>
            <a:r>
              <a:rPr lang="en-US" sz="3200" b="1" dirty="0" smtClean="0"/>
              <a:t>Planning out comes…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07720"/>
            <a:ext cx="8686800" cy="5029200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of SMART Objectives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reduce the number of new HIV infection by 25% in 2020.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reduce mortality attributed to TB by 50% in 2020.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Life Expectancy at birth from 64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69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by 2020.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MMR from 420 to 199 per 100,000 live births by 2020.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Under five-year, Infant and Neonatal mortality rates from 64, 44 and 28 to 30,20 and 10 per 1,000 live births by 2020.</a:t>
            </a:r>
          </a:p>
          <a:p>
            <a:pPr lvl="1" algn="just">
              <a:lnSpc>
                <a:spcPct val="150000"/>
              </a:lnSpc>
              <a:buNone/>
            </a:pP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None/>
            </a:pP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1269-5E42-4C0A-BF35-853654755B4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638288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Planning out comes…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28888" cy="56388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STRATEGIES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means/ways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accomplishing organizational objectives.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broad, general programs that are selected and 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designed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the HSOs to accomplish their objectives.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Strategies:</a:t>
            </a:r>
          </a:p>
          <a:p>
            <a:pPr lvl="1" algn="just">
              <a:lnSpc>
                <a:spcPct val="12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Expansion and rehabilitation of H/facilities.</a:t>
            </a:r>
          </a:p>
          <a:p>
            <a:pPr lvl="1" algn="just">
              <a:lnSpc>
                <a:spcPct val="120000"/>
              </a:lnSpc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Adopt and develop standardized operational guidelines.</a:t>
            </a:r>
          </a:p>
          <a:p>
            <a:pPr lvl="1" algn="just">
              <a:lnSpc>
                <a:spcPct val="120000"/>
              </a:lnSpc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Establish strong public-private partnership.</a:t>
            </a:r>
          </a:p>
          <a:p>
            <a:pPr lvl="1" algn="just">
              <a:lnSpc>
                <a:spcPct val="120000"/>
              </a:lnSpc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Continuous improvement of the existing H/S, etc.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3464-4257-4F5B-A68E-07087DAA530D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What is planning</a:t>
            </a:r>
            <a:endParaRPr lang="en-US" sz="3600" b="1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333999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the organization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do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accomplish its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conscious, systematic process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making decisions about goals and activities to be pursued in the future</a:t>
            </a:r>
          </a:p>
          <a:p>
            <a:pPr lvl="1">
              <a:spcBef>
                <a:spcPts val="18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advance on </a:t>
            </a:r>
            <a:r>
              <a:rPr lang="en-US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activities.</a:t>
            </a:r>
          </a:p>
          <a:p>
            <a:pPr lvl="1">
              <a:spcBef>
                <a:spcPts val="18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that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lays the base for future action</a:t>
            </a:r>
          </a:p>
          <a:p>
            <a:pPr marL="457200" lvl="1" indent="0">
              <a:spcBef>
                <a:spcPts val="1800"/>
              </a:spcBef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CA1C-FD7B-4885-9065-EDAFB876186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The steps of health planning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7448" cy="5334000"/>
          </a:xfrm>
        </p:spPr>
        <p:txBody>
          <a:bodyPr/>
          <a:lstStyle/>
          <a:p>
            <a:pPr lvl="1"/>
            <a:r>
              <a:rPr lang="en-US" sz="3200" dirty="0" smtClean="0">
                <a:latin typeface="Times New Roman" pitchFamily="18" charset="0"/>
              </a:rPr>
              <a:t>Situational analysis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Priority setting of the problem  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Setting objectives and targets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Identifying potential obstacles and limitations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Designing the strategies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Preparing action plan and budget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Implementing </a:t>
            </a:r>
          </a:p>
          <a:p>
            <a:pPr lvl="1"/>
            <a:r>
              <a:rPr lang="en-US" sz="3200" dirty="0" smtClean="0">
                <a:latin typeface="Times New Roman" pitchFamily="18" charset="0"/>
              </a:rPr>
              <a:t>Monitoring and Evaluation</a:t>
            </a:r>
            <a:endParaRPr lang="en-GB" sz="3200" dirty="0" smtClean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C902-8DAF-4F73-A3A0-368954356E9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High Tower Text" panose="02040502050506030303" pitchFamily="18" charset="0"/>
              </a:rPr>
              <a:t>Some Steps in health planning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>Step 1: </a:t>
            </a:r>
            <a:r>
              <a:rPr lang="en-US" sz="35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Situational Analysis</a:t>
            </a:r>
            <a:endParaRPr lang="en-US" b="1" dirty="0" smtClean="0">
              <a:solidFill>
                <a:srgbClr val="0000FF"/>
              </a:solidFill>
              <a:latin typeface="High Tower Text" panose="02040502050506030303" pitchFamily="18" charset="0"/>
            </a:endParaRPr>
          </a:p>
          <a:p>
            <a:pPr algn="just"/>
            <a:r>
              <a:rPr lang="en-US" dirty="0">
                <a:latin typeface="Perpetua" panose="02020502060401020303" pitchFamily="18" charset="0"/>
              </a:rPr>
              <a:t>G</a:t>
            </a:r>
            <a:r>
              <a:rPr lang="en-US" dirty="0" smtClean="0">
                <a:latin typeface="Perpetua" panose="02020502060401020303" pitchFamily="18" charset="0"/>
              </a:rPr>
              <a:t>ives improved understanding of the </a:t>
            </a:r>
            <a:r>
              <a:rPr lang="en-US" dirty="0" smtClean="0">
                <a:solidFill>
                  <a:srgbClr val="FF0000"/>
                </a:solidFill>
                <a:latin typeface="Perpetua" panose="02020502060401020303" pitchFamily="18" charset="0"/>
              </a:rPr>
              <a:t>current situation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 Answers the question </a:t>
            </a:r>
            <a:r>
              <a:rPr lang="en-US" b="1" dirty="0" smtClean="0">
                <a:latin typeface="Perpetua" panose="02020502060401020303" pitchFamily="18" charset="0"/>
              </a:rPr>
              <a:t>“Where are we now?”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The current situation is described with </a:t>
            </a:r>
            <a:r>
              <a:rPr lang="en-US" dirty="0" smtClean="0">
                <a:solidFill>
                  <a:srgbClr val="0000FF"/>
                </a:solidFill>
                <a:latin typeface="Perpetua" panose="02020502060401020303" pitchFamily="18" charset="0"/>
              </a:rPr>
              <a:t>identification</a:t>
            </a:r>
            <a:r>
              <a:rPr lang="en-US" dirty="0" smtClean="0">
                <a:latin typeface="Perpetua" panose="02020502060401020303" pitchFamily="18" charset="0"/>
              </a:rPr>
              <a:t> of health and health related </a:t>
            </a:r>
            <a:r>
              <a:rPr lang="en-US" dirty="0" smtClean="0">
                <a:solidFill>
                  <a:srgbClr val="0000FF"/>
                </a:solidFill>
                <a:latin typeface="Perpetua" panose="02020502060401020303" pitchFamily="18" charset="0"/>
              </a:rPr>
              <a:t>needs and available resources</a:t>
            </a:r>
          </a:p>
          <a:p>
            <a:pPr algn="just">
              <a:buNone/>
            </a:pPr>
            <a:r>
              <a:rPr lang="en-US" sz="3800" dirty="0" smtClean="0">
                <a:latin typeface="Perpetua" panose="02020502060401020303" pitchFamily="18" charset="0"/>
              </a:rPr>
              <a:t> </a:t>
            </a:r>
            <a:r>
              <a:rPr lang="en-US" sz="3800" b="1" dirty="0" smtClean="0">
                <a:latin typeface="Perpetua" panose="02020502060401020303" pitchFamily="18" charset="0"/>
              </a:rPr>
              <a:t>Outcomes: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Perpetua" panose="02020502060401020303" pitchFamily="18" charset="0"/>
              </a:rPr>
              <a:t>  A common </a:t>
            </a:r>
            <a:r>
              <a:rPr lang="en-US" dirty="0" smtClean="0">
                <a:solidFill>
                  <a:srgbClr val="FF0000"/>
                </a:solidFill>
                <a:latin typeface="Perpetua" panose="02020502060401020303" pitchFamily="18" charset="0"/>
              </a:rPr>
              <a:t>reference point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Perpetua" panose="02020502060401020303" pitchFamily="18" charset="0"/>
              </a:rPr>
              <a:t>Allows the </a:t>
            </a:r>
            <a:r>
              <a:rPr lang="en-US" dirty="0" smtClean="0">
                <a:solidFill>
                  <a:srgbClr val="FF0000"/>
                </a:solidFill>
                <a:latin typeface="Perpetua" panose="02020502060401020303" pitchFamily="18" charset="0"/>
              </a:rPr>
              <a:t>selection of priority </a:t>
            </a:r>
            <a:r>
              <a:rPr lang="en-US" dirty="0" smtClean="0">
                <a:latin typeface="Perpetua" panose="02020502060401020303" pitchFamily="18" charset="0"/>
              </a:rPr>
              <a:t>areas of concern for planning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A2D3-1C62-48C3-89F0-CDACEB82B0A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838200"/>
          </a:xfrm>
        </p:spPr>
        <p:txBody>
          <a:bodyPr/>
          <a:lstStyle/>
          <a:p>
            <a:r>
              <a:rPr lang="en-US" b="1" dirty="0">
                <a:latin typeface="Perpetua" panose="02020502060401020303" pitchFamily="18" charset="0"/>
              </a:rPr>
              <a:t>Situational analysis.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287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SWOT </a:t>
            </a:r>
            <a:r>
              <a:rPr lang="en-US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analysis</a:t>
            </a:r>
            <a:endParaRPr lang="en-US" b="1" dirty="0">
              <a:solidFill>
                <a:srgbClr val="FF0000"/>
              </a:solidFill>
              <a:latin typeface="High Tower Text" panose="02040502050506030303" pitchFamily="18" charset="0"/>
            </a:endParaRPr>
          </a:p>
          <a:p>
            <a:pPr marL="0" indent="0">
              <a:buNone/>
            </a:pPr>
            <a:endParaRPr lang="en-US" dirty="0">
              <a:latin typeface="High Tower Text" panose="0204050205050603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6934200" cy="418953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1DB4-13CB-4011-8678-68EB67A765B7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Perpetua" panose="02020502060401020303" pitchFamily="18" charset="0"/>
              </a:rPr>
              <a:t>Situational </a:t>
            </a:r>
            <a:r>
              <a:rPr lang="en-US" sz="3600" b="1" dirty="0" smtClean="0">
                <a:latin typeface="Perpetua" panose="02020502060401020303" pitchFamily="18" charset="0"/>
              </a:rPr>
              <a:t>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851"/>
            <a:ext cx="8458200" cy="551034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  <a:p>
            <a:pPr>
              <a:lnSpc>
                <a:spcPct val="150000"/>
              </a:lnSpc>
              <a:buNone/>
            </a:pPr>
            <a:r>
              <a:rPr lang="en-US" sz="28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Population characteristics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Study the size, composition and distribution of the population.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target groups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population size by category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 overall population growth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religious, educational and cultural characteristics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1DCF-FE9F-440B-ADB4-068CF16E81B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Perpetua" panose="02020502060401020303" pitchFamily="18" charset="0"/>
              </a:rPr>
              <a:t>Situational analysis. . 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3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Area characteristics and infrastructures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Geographical and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topographical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situations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–transport modes and routes, means of communication, water supply and sanitary facilities, electric supplies etc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Socioeconomic situations-distribution of family income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Public and private sector structure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588C-D7BA-45FA-B871-CD877FE6F758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  <a:latin typeface="Perpetua" panose="02020502060401020303" pitchFamily="18" charset="0"/>
              </a:rPr>
              <a:t>Situational analysis. . 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981"/>
            <a:ext cx="83820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Policy and political environment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national programs and programs should be used as a guide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 actual situation in the area of concern with these guidelines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1128-3C15-4AF4-BD64-A29D1F7FEAF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553200" cy="6858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High Tower Text" panose="02040502050506030303" pitchFamily="18" charset="0"/>
              </a:rPr>
              <a:t>Situational analysis. . .</a:t>
            </a: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Health need analysis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analyzing the health needs and the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magnitude of health problems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basic prerequisite for planning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two broad approaches:</a:t>
            </a:r>
          </a:p>
          <a:p>
            <a:pPr algn="just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Medically perceived health needs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community health survey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morbidity rates –incidence, prevalence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mortality rates-IMR, MMR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 rates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record review of health service contacts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interview with health professionals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6703-B69B-474C-AF54-DB20C3B05D2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High Tower Text" panose="02040502050506030303" pitchFamily="18" charset="0"/>
              </a:rPr>
              <a:t>Situational analysis. . .</a:t>
            </a:r>
            <a:endParaRPr lang="en-US" sz="36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Community perceived health needs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sources of information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survey of the attitudes and views of the community members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existing community structures</a:t>
            </a:r>
          </a:p>
          <a:p>
            <a:pPr marL="400050" lvl="1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village health/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dev’t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committees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C850-374A-4F9B-BA6D-F97EB1BE1E3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689"/>
            <a:ext cx="76200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High Tower Text" panose="02040502050506030303" pitchFamily="18" charset="0"/>
              </a:rPr>
              <a:t>step 2: </a:t>
            </a:r>
            <a:r>
              <a:rPr lang="en-US" sz="40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Problem Prioritization</a:t>
            </a:r>
            <a:endParaRPr lang="en-US" sz="4000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03474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analyzing problems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clearly what the problem is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Find all possible causes of the problem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confuse ‘problems’ with ‘causes’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Diarrheal disease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………..problem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Inadequate and unsafe water supply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sanitary conditions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level of awareness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……..are all causes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31B8-B5E1-4D6E-AD5D-214304CB4F0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Prioritization. . 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056"/>
            <a:ext cx="8229600" cy="5798344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always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discrepancies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 resources.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Planners are obliged to solve certain problems before others.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is why problem prioritization has a paramount importance in the planning process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problems are often selected by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selection criteria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giving scores for each problem according to the criteria.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0A06-642C-4AF1-9319-7C0A6FF4A148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24400" cy="62388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High Tower Text" panose="02040502050506030303" pitchFamily="18" charset="0"/>
              </a:rPr>
              <a:t>Planning…</a:t>
            </a:r>
            <a:endParaRPr lang="en-US" sz="3600" b="1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sz="2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</a:t>
            </a:r>
            <a:endParaRPr lang="en-US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buBlip>
                <a:blip r:embed="rId2"/>
              </a:buBlip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process of defining community health problems, </a:t>
            </a:r>
            <a:r>
              <a:rPr lang="en-US" sz="2700" dirty="0">
                <a:solidFill>
                  <a:srgbClr val="190C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needs and resources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establishing priority goals and setting out the </a:t>
            </a:r>
            <a:r>
              <a:rPr lang="en-US" sz="2700" dirty="0">
                <a:solidFill>
                  <a:srgbClr val="190C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action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needed to reach those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goals.</a:t>
            </a:r>
          </a:p>
          <a:p>
            <a:pPr>
              <a:lnSpc>
                <a:spcPct val="150000"/>
              </a:lnSpc>
              <a:spcBef>
                <a:spcPts val="1800"/>
              </a:spcBef>
              <a:buBlip>
                <a:blip r:embed="rId2"/>
              </a:buBlip>
            </a:pPr>
            <a:r>
              <a:rPr lang="en-US" sz="2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specific action proposed to help health organizations to achieve their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objectives.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  <a:buBlip>
                <a:blip r:embed="rId2"/>
              </a:buBlip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concerned with both </a:t>
            </a:r>
            <a:r>
              <a:rPr lang="en-US" sz="2700" dirty="0">
                <a:solidFill>
                  <a:srgbClr val="190C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ends (what)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700" dirty="0">
                <a:solidFill>
                  <a:srgbClr val="190C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(how).</a:t>
            </a:r>
          </a:p>
          <a:p>
            <a:pPr>
              <a:lnSpc>
                <a:spcPct val="150000"/>
              </a:lnSpc>
            </a:pP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CC28D-2417-4A21-9119-6C8DA37DE67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5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Perpetua" panose="02020502060401020303" pitchFamily="18" charset="0"/>
              </a:rPr>
              <a:t>Criteria for problem prioritization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410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Magnitude of the problem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public health burden imposed by the problem.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severity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consequent suffering, death and disability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Feasibility: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cost effectiveness, social acceptability and local sustainability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 concern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acceptability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concern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does it relate to community perceived health needs?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2408-D96E-4965-8939-2805408073E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latin typeface="Perpetua" panose="02020502060401020303" pitchFamily="18" charset="0"/>
              </a:rPr>
              <a:t>Criteria for prioritization.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9831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Ranking is then done by using criteria on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point scale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i.e. 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high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low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4A82-70F1-4455-AC66-D307EF63D5B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E.g. Prioritization of health problems for Gondar Health Center, December, 2019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921503"/>
              </p:ext>
            </p:extLst>
          </p:nvPr>
        </p:nvGraphicFramePr>
        <p:xfrm>
          <a:off x="762000" y="1676400"/>
          <a:ext cx="7378174" cy="4064879"/>
        </p:xfrm>
        <a:graphic>
          <a:graphicData uri="http://schemas.openxmlformats.org/drawingml/2006/table">
            <a:tbl>
              <a:tblPr/>
              <a:tblGrid>
                <a:gridCol w="39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7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6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730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Problems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Magnitude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Severity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Feasibility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Community concern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Government concern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EPI            50%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Delivery    3.4%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4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Latrine        84%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FP              76%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53F1-0446-4E13-AE28-8CDE0F8E5AC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669" y="1524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Step 3: SETTING OBJECTIVES AND TARGETS</a:t>
            </a:r>
            <a:endParaRPr lang="en-US" sz="3200" b="1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799"/>
            <a:ext cx="8610600" cy="60356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 the desired direction of a service definition in terms of </a:t>
            </a:r>
            <a:r>
              <a:rPr lang="en-US" sz="27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measurable parameters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Answers the question 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“where do we want to go?”</a:t>
            </a:r>
          </a:p>
          <a:p>
            <a:pPr>
              <a:lnSpc>
                <a:spcPct val="150000"/>
              </a:lnSpc>
            </a:pP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</a:p>
          <a:p>
            <a:pPr>
              <a:lnSpc>
                <a:spcPct val="150000"/>
              </a:lnSpc>
              <a:buNone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 statement of objectives enables:</a:t>
            </a:r>
          </a:p>
          <a:p>
            <a:pPr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decide how to achieve them</a:t>
            </a:r>
          </a:p>
          <a:p>
            <a:pPr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evaluate how effective one is in achieving and leaching/identify/ objectives </a:t>
            </a:r>
          </a:p>
          <a:p>
            <a:pPr>
              <a:lnSpc>
                <a:spcPct val="150000"/>
              </a:lnSpc>
              <a:buNone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a program must be 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‘SMART’</a:t>
            </a:r>
            <a:endParaRPr lang="en-US" sz="27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6A56-CCF9-4BFF-B450-83E2B3734C4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Perpetua" panose="02020502060401020303" pitchFamily="18" charset="0"/>
              </a:rPr>
              <a:t>Setting objectives.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helps to solve the cause of the problem that it is meant to solve.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monitoring / Evaluation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the problems, goals &amp; strategies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achievable, &amp; meaningful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Time-bound-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specified period of time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By the end of year 2019, 50% of eligible pregnant mothers will receive antiretroviral therapy in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ondar town.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E7FF-22B7-420A-AF8F-DA6A21ADF2B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step 4: Identifying </a:t>
            </a:r>
            <a:r>
              <a:rPr lang="en-US" sz="2800" b="1" dirty="0">
                <a:solidFill>
                  <a:srgbClr val="FF0000"/>
                </a:solidFill>
                <a:latin typeface="Perpetua" panose="02020502060401020303" pitchFamily="18" charset="0"/>
              </a:rPr>
              <a:t>P</a:t>
            </a:r>
            <a:r>
              <a:rPr lang="en-US" sz="28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otential </a:t>
            </a:r>
            <a:r>
              <a:rPr lang="en-US" sz="2800" b="1" dirty="0">
                <a:solidFill>
                  <a:srgbClr val="FF0000"/>
                </a:solidFill>
                <a:latin typeface="Perpetua" panose="02020502060401020303" pitchFamily="18" charset="0"/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bstacles &amp; Limitations</a:t>
            </a:r>
            <a:endParaRPr lang="en-US" sz="28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609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situations that may prevent the achievement of each objectives &amp; targets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 The </a:t>
            </a:r>
            <a:r>
              <a:rPr lang="en-US" sz="2800" dirty="0" smtClean="0">
                <a:solidFill>
                  <a:srgbClr val="0000FF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limitations</a:t>
            </a: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 may be :</a:t>
            </a:r>
          </a:p>
          <a:p>
            <a:pPr marL="571500" indent="-571500">
              <a:buAutoNum type="romanLcParenBoth"/>
            </a:pPr>
            <a:r>
              <a:rPr lang="en-US" sz="2800" b="1" dirty="0" smtClean="0">
                <a:solidFill>
                  <a:srgbClr val="0000FF"/>
                </a:solidFill>
                <a:latin typeface="High Tower Text" panose="02040502050506030303" pitchFamily="18" charset="0"/>
                <a:cs typeface="Times New Roman" panose="02020603050405020304" pitchFamily="18" charset="0"/>
              </a:rPr>
              <a:t>Resources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Human –lack of interest/skill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Equipment –not available/Expensive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Money- lack of budget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Time- people may not have time</a:t>
            </a:r>
          </a:p>
          <a:p>
            <a:pPr marL="12573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High Tower Text" panose="02040502050506030303" pitchFamily="18" charset="0"/>
                <a:cs typeface="Times New Roman" panose="02020603050405020304" pitchFamily="18" charset="0"/>
              </a:rPr>
              <a:t>Information- needed for implementation not timely/well processed</a:t>
            </a:r>
          </a:p>
          <a:p>
            <a:pPr>
              <a:buNone/>
            </a:pPr>
            <a:endParaRPr lang="en-US" sz="2800" dirty="0">
              <a:latin typeface="High Tower Text" panose="020405020505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6E144-8948-4BCE-A946-356286163A3F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Perpetua" panose="02020502060401020303" pitchFamily="18" charset="0"/>
              </a:rPr>
              <a:t>Identifying potential obstacles &amp; limitations…</a:t>
            </a:r>
            <a:endParaRPr lang="en-US" sz="28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(ii) Environmental obstacles</a:t>
            </a:r>
          </a:p>
          <a:p>
            <a:pPr lvl="1">
              <a:buNone/>
            </a:pPr>
            <a:r>
              <a:rPr lang="en-US" dirty="0" smtClean="0">
                <a:latin typeface="High Tower Text" panose="02040502050506030303" pitchFamily="18" charset="0"/>
              </a:rPr>
              <a:t>o Geographical features like lakes, rivers, mountains</a:t>
            </a:r>
          </a:p>
          <a:p>
            <a:pPr lvl="1">
              <a:buNone/>
            </a:pPr>
            <a:r>
              <a:rPr lang="en-US" dirty="0" smtClean="0">
                <a:latin typeface="High Tower Text" panose="02040502050506030303" pitchFamily="18" charset="0"/>
              </a:rPr>
              <a:t>o Climate– affect the nature of health problems</a:t>
            </a:r>
          </a:p>
          <a:p>
            <a:pPr>
              <a:buNone/>
            </a:pPr>
            <a:r>
              <a:rPr lang="en-US" sz="28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(</a:t>
            </a:r>
            <a:r>
              <a:rPr lang="en-US" sz="28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ii</a:t>
            </a:r>
            <a:r>
              <a:rPr lang="en-US" sz="2800" b="1" dirty="0">
                <a:solidFill>
                  <a:srgbClr val="0000FF"/>
                </a:solidFill>
                <a:latin typeface="High Tower Text" panose="02040502050506030303" pitchFamily="18" charset="0"/>
              </a:rPr>
              <a:t>i</a:t>
            </a:r>
            <a:r>
              <a:rPr lang="en-US" sz="28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) </a:t>
            </a:r>
            <a:r>
              <a:rPr lang="en-US" sz="28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Social factors- </a:t>
            </a:r>
            <a:r>
              <a:rPr lang="en-US" sz="2800" dirty="0" smtClean="0">
                <a:latin typeface="High Tower Text" panose="02040502050506030303" pitchFamily="18" charset="0"/>
              </a:rPr>
              <a:t>traditions,…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Three groups of Obstacles</a:t>
            </a:r>
          </a:p>
          <a:p>
            <a:pPr lvl="1">
              <a:buNone/>
            </a:pPr>
            <a:r>
              <a:rPr lang="en-US" dirty="0" smtClean="0">
                <a:latin typeface="High Tower Text" panose="02040502050506030303" pitchFamily="18" charset="0"/>
              </a:rPr>
              <a:t>(1</a:t>
            </a:r>
            <a:r>
              <a:rPr lang="en-US" sz="3200" dirty="0" smtClean="0">
                <a:latin typeface="High Tower Text" panose="02040502050506030303" pitchFamily="18" charset="0"/>
              </a:rPr>
              <a:t>) Obstacles </a:t>
            </a:r>
            <a:r>
              <a:rPr lang="en-US" dirty="0" smtClean="0">
                <a:latin typeface="High Tower Text" panose="02040502050506030303" pitchFamily="18" charset="0"/>
              </a:rPr>
              <a:t>that can be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removed</a:t>
            </a:r>
          </a:p>
          <a:p>
            <a:pPr lvl="1">
              <a:buNone/>
            </a:pPr>
            <a:r>
              <a:rPr lang="en-US" dirty="0" smtClean="0">
                <a:latin typeface="High Tower Text" panose="02040502050506030303" pitchFamily="18" charset="0"/>
              </a:rPr>
              <a:t>(2) Obstacles that can be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reduced or modified</a:t>
            </a:r>
          </a:p>
          <a:p>
            <a:pPr lvl="1">
              <a:buNone/>
            </a:pPr>
            <a:r>
              <a:rPr lang="en-US" dirty="0" smtClean="0">
                <a:latin typeface="High Tower Text" panose="02040502050506030303" pitchFamily="18" charset="0"/>
              </a:rPr>
              <a:t>(3) Obstacles that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can’t be changed</a:t>
            </a:r>
            <a:endParaRPr lang="en-US" dirty="0">
              <a:solidFill>
                <a:srgbClr val="0000FF"/>
              </a:solidFill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669-3229-4BB2-A007-531BA444292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Step 5: Designing strategies</a:t>
            </a:r>
            <a:endParaRPr lang="en-US" sz="32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>Strategies are the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tactics or techniques</a:t>
            </a:r>
            <a:r>
              <a:rPr lang="en-US" dirty="0" smtClean="0">
                <a:latin typeface="High Tower Text" panose="02040502050506030303" pitchFamily="18" charset="0"/>
              </a:rPr>
              <a:t> that should be devised or adopted &amp; utilized to facilitate the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achievement of objectives &amp; targets.</a:t>
            </a:r>
          </a:p>
          <a:p>
            <a:r>
              <a:rPr lang="en-US" dirty="0" smtClean="0">
                <a:latin typeface="High Tower Text" panose="02040502050506030303" pitchFamily="18" charset="0"/>
              </a:rPr>
              <a:t>Strategies are ways of achieving objectives &amp; targets</a:t>
            </a:r>
          </a:p>
          <a:p>
            <a:r>
              <a:rPr lang="en-US" dirty="0" smtClean="0">
                <a:latin typeface="High Tower Text" panose="02040502050506030303" pitchFamily="18" charset="0"/>
              </a:rPr>
              <a:t> Potential strategies often include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High Tower Text" panose="02040502050506030303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Technology</a:t>
            </a:r>
            <a:r>
              <a:rPr lang="en-US" dirty="0" smtClean="0">
                <a:latin typeface="High Tower Text" panose="02040502050506030303" pitchFamily="18" charset="0"/>
              </a:rPr>
              <a:t> to be applied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 Procedures </a:t>
            </a:r>
            <a:r>
              <a:rPr lang="en-US" dirty="0" smtClean="0">
                <a:latin typeface="High Tower Text" panose="02040502050506030303" pitchFamily="18" charset="0"/>
              </a:rPr>
              <a:t>to be used &amp;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Defining the role </a:t>
            </a:r>
            <a:r>
              <a:rPr lang="en-US" dirty="0" smtClean="0">
                <a:latin typeface="High Tower Text" panose="02040502050506030303" pitchFamily="18" charset="0"/>
              </a:rPr>
              <a:t>of communities and other sectors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AAF0-FF3D-4573-B22E-01E8F6DB55E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Perpetua" panose="02020502060401020303" pitchFamily="18" charset="0"/>
              </a:rPr>
              <a:t>Strategies.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45515"/>
            <a:ext cx="8686800" cy="5791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 strategy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corresponding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be undertaken &amp; the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 needed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detailed.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to be done?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Who will do the activities?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resources are needed?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How?(procedures for technical, administrative, community workers, contribution of other sectors)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to do it? (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 , end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Where the work will be done?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methods of controlling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A827-B99E-48FC-AE69-3A5F88F0A8E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Step 6:Preparing </a:t>
            </a:r>
            <a:r>
              <a:rPr lang="en-US" sz="3200" dirty="0">
                <a:solidFill>
                  <a:srgbClr val="FF0000"/>
                </a:solidFill>
                <a:latin typeface="High Tower Text" panose="02040502050506030303" pitchFamily="18" charset="0"/>
              </a:rPr>
              <a:t>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74304"/>
            <a:ext cx="89916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Gantt chart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bar graph with time on horizontal axis and the resources /activities to be scheduled on the vertical axis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Columns of a Gantt chart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list of the project activities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column that makes a filed time period showing when the activities will occur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bodies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column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E12D-E683-4922-9CAF-FB41657E8B1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igh Tower Text" panose="02040502050506030303" pitchFamily="18" charset="0"/>
              </a:rPr>
              <a:t>Planning …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High Tower Text" panose="02040502050506030303" pitchFamily="18" charset="0"/>
              </a:rPr>
              <a:t>Important </a:t>
            </a:r>
            <a:r>
              <a:rPr lang="en-US" sz="2800" dirty="0">
                <a:solidFill>
                  <a:srgbClr val="FF0000"/>
                </a:solidFill>
                <a:latin typeface="High Tower Text" panose="02040502050506030303" pitchFamily="18" charset="0"/>
              </a:rPr>
              <a:t>components </a:t>
            </a:r>
            <a:r>
              <a:rPr lang="en-US" sz="2800" dirty="0">
                <a:latin typeface="High Tower Text" panose="02040502050506030303" pitchFamily="18" charset="0"/>
              </a:rPr>
              <a:t>of definitions of planning </a:t>
            </a:r>
            <a:r>
              <a:rPr lang="en-US" sz="2800" dirty="0" smtClean="0">
                <a:latin typeface="High Tower Text" panose="02040502050506030303" pitchFamily="18" charset="0"/>
              </a:rPr>
              <a:t>are;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W</a:t>
            </a:r>
            <a:r>
              <a:rPr lang="en-US" dirty="0" smtClean="0">
                <a:latin typeface="High Tower Text" panose="02040502050506030303" pitchFamily="18" charset="0"/>
              </a:rPr>
              <a:t>here </a:t>
            </a:r>
            <a:r>
              <a:rPr lang="en-US" dirty="0">
                <a:latin typeface="High Tower Text" panose="02040502050506030303" pitchFamily="18" charset="0"/>
              </a:rPr>
              <a:t>are we </a:t>
            </a:r>
            <a:r>
              <a:rPr lang="en-US" dirty="0" smtClean="0">
                <a:latin typeface="High Tower Text" panose="02040502050506030303" pitchFamily="18" charset="0"/>
              </a:rPr>
              <a:t>going (</a:t>
            </a:r>
            <a:r>
              <a:rPr lang="en-US" b="1" i="1" dirty="0" smtClean="0">
                <a:solidFill>
                  <a:srgbClr val="190CC2"/>
                </a:solidFill>
                <a:latin typeface="High Tower Text" panose="02040502050506030303" pitchFamily="18" charset="0"/>
              </a:rPr>
              <a:t>objectives</a:t>
            </a:r>
            <a:r>
              <a:rPr lang="en-US" dirty="0" smtClean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W</a:t>
            </a:r>
            <a:r>
              <a:rPr lang="en-US" dirty="0" smtClean="0">
                <a:latin typeface="High Tower Text" panose="02040502050506030303" pitchFamily="18" charset="0"/>
              </a:rPr>
              <a:t>ith </a:t>
            </a:r>
            <a:r>
              <a:rPr lang="en-US" dirty="0">
                <a:latin typeface="High Tower Text" panose="02040502050506030303" pitchFamily="18" charset="0"/>
              </a:rPr>
              <a:t>what </a:t>
            </a:r>
            <a:r>
              <a:rPr lang="en-US" dirty="0" smtClean="0">
                <a:latin typeface="High Tower Text" panose="02040502050506030303" pitchFamily="18" charset="0"/>
              </a:rPr>
              <a:t>(</a:t>
            </a:r>
            <a:r>
              <a:rPr lang="en-US" b="1" i="1" dirty="0" smtClean="0">
                <a:solidFill>
                  <a:srgbClr val="190CC2"/>
                </a:solidFill>
                <a:latin typeface="High Tower Text" panose="02040502050506030303" pitchFamily="18" charset="0"/>
              </a:rPr>
              <a:t>resources</a:t>
            </a:r>
            <a:r>
              <a:rPr lang="en-US" dirty="0" smtClean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H</a:t>
            </a:r>
            <a:r>
              <a:rPr lang="en-US" dirty="0" smtClean="0">
                <a:latin typeface="High Tower Text" panose="02040502050506030303" pitchFamily="18" charset="0"/>
              </a:rPr>
              <a:t>ow (</a:t>
            </a:r>
            <a:r>
              <a:rPr lang="en-US" b="1" i="1" dirty="0" smtClean="0">
                <a:solidFill>
                  <a:srgbClr val="190CC2"/>
                </a:solidFill>
                <a:latin typeface="High Tower Text" panose="02040502050506030303" pitchFamily="18" charset="0"/>
              </a:rPr>
              <a:t>efficient </a:t>
            </a:r>
            <a:r>
              <a:rPr lang="en-US" b="1" i="1" dirty="0">
                <a:solidFill>
                  <a:srgbClr val="190CC2"/>
                </a:solidFill>
                <a:latin typeface="High Tower Text" panose="02040502050506030303" pitchFamily="18" charset="0"/>
              </a:rPr>
              <a:t>and appropriate </a:t>
            </a:r>
            <a:r>
              <a:rPr lang="en-US" b="1" i="1" dirty="0" smtClean="0">
                <a:solidFill>
                  <a:srgbClr val="190CC2"/>
                </a:solidFill>
                <a:latin typeface="High Tower Text" panose="02040502050506030303" pitchFamily="18" charset="0"/>
              </a:rPr>
              <a:t>implementation</a:t>
            </a:r>
            <a:r>
              <a:rPr lang="en-US" dirty="0" smtClean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latin typeface="High Tower Text" panose="02040502050506030303" pitchFamily="18" charset="0"/>
              </a:rPr>
              <a:t>W</a:t>
            </a:r>
            <a:r>
              <a:rPr lang="en-US" dirty="0" smtClean="0">
                <a:latin typeface="High Tower Text" panose="02040502050506030303" pitchFamily="18" charset="0"/>
              </a:rPr>
              <a:t>hen (</a:t>
            </a:r>
            <a:r>
              <a:rPr lang="en-US" b="1" dirty="0" smtClean="0">
                <a:solidFill>
                  <a:srgbClr val="190CC2"/>
                </a:solidFill>
                <a:latin typeface="High Tower Text" panose="02040502050506030303" pitchFamily="18" charset="0"/>
              </a:rPr>
              <a:t>future</a:t>
            </a:r>
            <a:r>
              <a:rPr lang="en-US" dirty="0" smtClean="0">
                <a:latin typeface="High Tower Text" panose="02040502050506030303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High Tower Text" panose="02040502050506030303" pitchFamily="18" charset="0"/>
              </a:rPr>
              <a:t>A </a:t>
            </a:r>
            <a:r>
              <a:rPr lang="en-US" dirty="0">
                <a:latin typeface="High Tower Text" panose="02040502050506030303" pitchFamily="18" charset="0"/>
              </a:rPr>
              <a:t>degree of formalization (</a:t>
            </a:r>
            <a:r>
              <a:rPr lang="en-US" b="1" dirty="0" smtClean="0">
                <a:solidFill>
                  <a:srgbClr val="190CC2"/>
                </a:solidFill>
                <a:latin typeface="High Tower Text" panose="02040502050506030303" pitchFamily="18" charset="0"/>
              </a:rPr>
              <a:t>explicitness </a:t>
            </a:r>
            <a:r>
              <a:rPr lang="en-US" b="1" dirty="0">
                <a:solidFill>
                  <a:srgbClr val="190CC2"/>
                </a:solidFill>
                <a:latin typeface="High Tower Text" panose="02040502050506030303" pitchFamily="18" charset="0"/>
              </a:rPr>
              <a:t>and method</a:t>
            </a:r>
            <a:r>
              <a:rPr lang="en-US" dirty="0" smtClean="0">
                <a:latin typeface="High Tower Text" panose="02040502050506030303" pitchFamily="18" charset="0"/>
              </a:rPr>
              <a:t>) about </a:t>
            </a:r>
            <a:r>
              <a:rPr lang="en-US" dirty="0">
                <a:latin typeface="High Tower Text" panose="02040502050506030303" pitchFamily="18" charset="0"/>
              </a:rPr>
              <a:t>the process 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5C269-E6BE-401F-8670-F993BF45A1D6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9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Writing up the plan</a:t>
            </a:r>
            <a:endParaRPr lang="en-US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algn="just"/>
            <a:r>
              <a:rPr lang="en-US" sz="27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Purpose</a:t>
            </a:r>
            <a:r>
              <a:rPr lang="en-US" sz="2700" dirty="0" smtClean="0">
                <a:latin typeface="High Tower Text" panose="02040502050506030303" pitchFamily="18" charset="0"/>
              </a:rPr>
              <a:t> of writing a plan</a:t>
            </a:r>
          </a:p>
          <a:p>
            <a:pPr algn="just">
              <a:buNone/>
            </a:pPr>
            <a:r>
              <a:rPr lang="en-US" sz="2700" dirty="0" smtClean="0">
                <a:latin typeface="High Tower Text" panose="02040502050506030303" pitchFamily="18" charset="0"/>
              </a:rPr>
              <a:t>(</a:t>
            </a:r>
            <a:r>
              <a:rPr lang="en-US" sz="2700" dirty="0" err="1" smtClean="0">
                <a:latin typeface="High Tower Text" panose="02040502050506030303" pitchFamily="18" charset="0"/>
              </a:rPr>
              <a:t>i</a:t>
            </a:r>
            <a:r>
              <a:rPr lang="en-US" sz="2700" dirty="0" smtClean="0">
                <a:latin typeface="High Tower Text" panose="02040502050506030303" pitchFamily="18" charset="0"/>
              </a:rPr>
              <a:t>) To </a:t>
            </a:r>
            <a:r>
              <a:rPr lang="en-US" sz="27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request funds </a:t>
            </a:r>
            <a:r>
              <a:rPr lang="en-US" sz="2700" dirty="0" smtClean="0">
                <a:latin typeface="High Tower Text" panose="02040502050506030303" pitchFamily="18" charset="0"/>
              </a:rPr>
              <a:t>or resources from the government or funding agencies</a:t>
            </a:r>
          </a:p>
          <a:p>
            <a:pPr algn="just">
              <a:buNone/>
            </a:pPr>
            <a:r>
              <a:rPr lang="en-US" sz="2700" dirty="0" smtClean="0">
                <a:latin typeface="High Tower Text" panose="02040502050506030303" pitchFamily="18" charset="0"/>
              </a:rPr>
              <a:t>(ii) For </a:t>
            </a:r>
            <a:r>
              <a:rPr lang="en-US" sz="27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monitoring &amp; evaluating </a:t>
            </a:r>
            <a:r>
              <a:rPr lang="en-US" sz="2700" dirty="0" smtClean="0">
                <a:latin typeface="High Tower Text" panose="02040502050506030303" pitchFamily="18" charset="0"/>
              </a:rPr>
              <a:t>the implementation process by all concerned bodies.</a:t>
            </a:r>
          </a:p>
          <a:p>
            <a:pPr algn="just"/>
            <a:r>
              <a:rPr lang="en-US" sz="2700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Several ways of writing a plan</a:t>
            </a:r>
            <a:r>
              <a:rPr lang="en-US" sz="2700" b="1" dirty="0" smtClean="0">
                <a:latin typeface="High Tower Text" panose="02040502050506030303" pitchFamily="18" charset="0"/>
              </a:rPr>
              <a:t>, </a:t>
            </a:r>
            <a:r>
              <a:rPr lang="en-US" sz="27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a simple outline includes</a:t>
            </a:r>
            <a:r>
              <a:rPr lang="en-US" sz="27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:</a:t>
            </a:r>
          </a:p>
          <a:p>
            <a:pPr algn="just">
              <a:buNone/>
            </a:pPr>
            <a:r>
              <a:rPr lang="en-US" sz="2700" dirty="0" smtClean="0">
                <a:latin typeface="High Tower Text" panose="02040502050506030303" pitchFamily="18" charset="0"/>
              </a:rPr>
              <a:t>1. Summary of main points</a:t>
            </a:r>
          </a:p>
          <a:p>
            <a:pPr algn="just">
              <a:buNone/>
            </a:pPr>
            <a:r>
              <a:rPr lang="en-US" sz="2700" dirty="0" smtClean="0">
                <a:latin typeface="High Tower Text" panose="02040502050506030303" pitchFamily="18" charset="0"/>
              </a:rPr>
              <a:t>2. Introduction (General background and Statement of the problem)</a:t>
            </a:r>
          </a:p>
          <a:p>
            <a:pPr algn="just"/>
            <a:r>
              <a:rPr lang="en-US" sz="2700" dirty="0" smtClean="0">
                <a:latin typeface="High Tower Text" panose="02040502050506030303" pitchFamily="18" charset="0"/>
              </a:rPr>
              <a:t>Statement of the problem explains the </a:t>
            </a:r>
            <a:r>
              <a:rPr lang="en-US" sz="2700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rationale</a:t>
            </a:r>
            <a:r>
              <a:rPr lang="en-US" sz="2700" dirty="0" smtClean="0">
                <a:latin typeface="High Tower Text" panose="02040502050506030303" pitchFamily="18" charset="0"/>
              </a:rPr>
              <a:t> for undertaking the project</a:t>
            </a:r>
            <a:endParaRPr lang="en-US" sz="2700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8622-81A4-4869-B25D-31A6DDBD878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Perpetua" panose="02020502060401020303" pitchFamily="18" charset="0"/>
              </a:rPr>
              <a:t>Writing up the plan. . 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6388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3. Objectives and targets should be clearly stated</a:t>
            </a:r>
          </a:p>
          <a:p>
            <a:pPr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4. Strategies &amp; activities should be clearly stated using Gantt chart</a:t>
            </a:r>
          </a:p>
          <a:p>
            <a:pPr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5. Resources requirement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The type and number of resources needed should be documented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How each of the resources are going to be utilized has to be mentioned</a:t>
            </a:r>
          </a:p>
          <a:p>
            <a:pPr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6. Monitoring &amp; evaluation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Mention how monitoring and evaluation is to be performed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 By whom?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When?</a:t>
            </a:r>
          </a:p>
          <a:p>
            <a:pPr algn="just"/>
            <a:r>
              <a:rPr lang="en-US" dirty="0" smtClean="0">
                <a:latin typeface="Perpetua" panose="02020502060401020303" pitchFamily="18" charset="0"/>
              </a:rPr>
              <a:t>Indicators of effectiveness should be decided beforehand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E11-7AFA-4BC0-990C-46899DBA895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88925"/>
            <a:ext cx="91440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Limitations of planning</a:t>
            </a:r>
            <a:endParaRPr lang="en-US" sz="3600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1363"/>
            <a:ext cx="7010400" cy="487680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Lack of accurate information</a:t>
            </a:r>
          </a:p>
          <a:p>
            <a:r>
              <a:rPr lang="en-US" sz="3200" dirty="0" smtClean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Problems of change</a:t>
            </a:r>
          </a:p>
          <a:p>
            <a:r>
              <a:rPr lang="en-US" sz="3200" dirty="0" smtClean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Failure of people</a:t>
            </a:r>
          </a:p>
          <a:p>
            <a:r>
              <a:rPr lang="en-US" sz="3200" dirty="0" smtClean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Internal inflexibilities</a:t>
            </a:r>
          </a:p>
          <a:p>
            <a:r>
              <a:rPr lang="en-US" sz="3200" dirty="0" smtClean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External inflexibilities</a:t>
            </a:r>
          </a:p>
          <a:p>
            <a:r>
              <a:rPr lang="en-US" sz="3200" dirty="0" smtClean="0">
                <a:solidFill>
                  <a:schemeClr val="tx1"/>
                </a:solidFill>
                <a:effectLst/>
                <a:latin typeface="High Tower Text" panose="02040502050506030303" pitchFamily="18" charset="0"/>
              </a:rPr>
              <a:t>Time and cost factors</a:t>
            </a:r>
          </a:p>
          <a:p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89616-3D21-414C-A1E9-DFD5FC87D7B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18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High Tower Text" panose="02040502050506030303" pitchFamily="18" charset="0"/>
                <a:cs typeface="Arial" pitchFamily="34" charset="0"/>
              </a:rPr>
              <a:t>           </a:t>
            </a:r>
          </a:p>
          <a:p>
            <a:pPr>
              <a:buNone/>
            </a:pPr>
            <a:endParaRPr lang="en-US" dirty="0" smtClean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High Tower Text" panose="02040502050506030303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b="1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Plan your work</a:t>
            </a:r>
          </a:p>
          <a:p>
            <a:pPr algn="ctr">
              <a:buNone/>
            </a:pPr>
            <a:r>
              <a:rPr lang="en-US" sz="4400" b="1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Work your plan!</a:t>
            </a:r>
          </a:p>
          <a:p>
            <a:pPr algn="ctr">
              <a:buNone/>
            </a:pPr>
            <a:endParaRPr lang="en-US" sz="4400" b="1" kern="10" dirty="0" smtClean="0">
              <a:ln w="9525" cap="sq">
                <a:noFill/>
                <a:round/>
                <a:headEnd type="none" w="sm" len="sm"/>
                <a:tailEnd type="none" w="sm" len="sm"/>
              </a:ln>
              <a:solidFill>
                <a:srgbClr val="000066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High Tower Text" panose="02040502050506030303" pitchFamily="18" charset="0"/>
            </a:endParaRPr>
          </a:p>
          <a:p>
            <a:pPr algn="ctr">
              <a:buNone/>
            </a:pPr>
            <a:r>
              <a:rPr lang="en-US" sz="4400" b="1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If you fail to plan</a:t>
            </a:r>
          </a:p>
          <a:p>
            <a:pPr algn="ctr">
              <a:buNone/>
            </a:pPr>
            <a:r>
              <a:rPr lang="en-US" sz="4400" b="1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High Tower Text" panose="02040502050506030303" pitchFamily="18" charset="0"/>
              </a:rPr>
              <a:t>You plan to fail!</a:t>
            </a:r>
          </a:p>
          <a:p>
            <a:pPr marL="0" indent="0">
              <a:buNone/>
            </a:pPr>
            <a:endParaRPr lang="en-US" sz="4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igh Tower Text" panose="02040502050506030303" pitchFamily="18" charset="0"/>
            </a:endParaRPr>
          </a:p>
          <a:p>
            <a:pPr>
              <a:buNone/>
            </a:pPr>
            <a:endParaRPr lang="en-US" sz="4400" dirty="0" smtClean="0">
              <a:latin typeface="High Tower Text" panose="02040502050506030303" pitchFamily="18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FD13-6095-49F9-8D65-AAC2ED65015B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819401"/>
            <a:ext cx="61722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i="1" dirty="0">
                <a:latin typeface="Palatino Linotype" panose="02040502050505030304" pitchFamily="18" charset="0"/>
              </a:rPr>
              <a:t>Thank you!!</a:t>
            </a:r>
            <a:endParaRPr lang="en-US" sz="4400" i="1" dirty="0">
              <a:latin typeface="Palatino Linotype" panose="0204050205050503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A8CF0-EACD-41B9-A577-41CA06590BD2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3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9445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Perpetua" panose="02020502060401020303" pitchFamily="18" charset="0"/>
              </a:rPr>
              <a:t>Why should managers plan?</a:t>
            </a:r>
            <a:endParaRPr lang="en-US" sz="40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1" y="990600"/>
            <a:ext cx="8813409" cy="5257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Planning: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sz="2600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managers and non-managers.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Reduces </a:t>
            </a:r>
            <a:r>
              <a:rPr lang="en-US" sz="2600" dirty="0">
                <a:solidFill>
                  <a:srgbClr val="190C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uncertainty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forcing managers to look ahead, anticipate change,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change, and develop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responses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foreseeing &amp;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identifying potential risks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 utilization of resources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achieving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2600" dirty="0">
              <a:solidFill>
                <a:srgbClr val="190C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 or standards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in controlling.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54C5-141F-42A3-822D-471D5DFA0C7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09537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Perpetua" panose="02020502060401020303" pitchFamily="18" charset="0"/>
              </a:rPr>
              <a:t>Decisions related to </a:t>
            </a:r>
            <a:r>
              <a:rPr lang="en-US" sz="32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planning</a:t>
            </a:r>
            <a:endParaRPr lang="en-US" sz="32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3 main planning decisions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much of the problem can be reduced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on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type of activities?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Who will do those activities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on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identification, specification &amp; quantification of resources to be utilized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58D0-2264-472C-88F9-757096DB72D5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6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6248400" cy="8683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igh Tower Text" panose="02040502050506030303" pitchFamily="18" charset="0"/>
              </a:rPr>
              <a:t>C</a:t>
            </a:r>
            <a:r>
              <a:rPr lang="en-US" sz="3200" b="1" dirty="0" smtClean="0">
                <a:solidFill>
                  <a:srgbClr val="FF0000"/>
                </a:solidFill>
                <a:latin typeface="High Tower Text" panose="02040502050506030303" pitchFamily="18" charset="0"/>
              </a:rPr>
              <a:t>haracteristics of good plan</a:t>
            </a:r>
            <a:endParaRPr lang="en-US" sz="3200" dirty="0">
              <a:solidFill>
                <a:srgbClr val="FF0000"/>
              </a:solidFill>
              <a:latin typeface="High Tower Text" panose="02040502050506030303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97294"/>
              </p:ext>
            </p:extLst>
          </p:nvPr>
        </p:nvGraphicFramePr>
        <p:xfrm>
          <a:off x="609600" y="1325562"/>
          <a:ext cx="7239000" cy="4623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3512906076"/>
                    </a:ext>
                  </a:extLst>
                </a:gridCol>
              </a:tblGrid>
              <a:tr h="4982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Futurity</a:t>
                      </a:r>
                    </a:p>
                    <a:p>
                      <a:pPr marL="342900" indent="-342900" eaLnBrk="1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Objectivity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152266"/>
                  </a:ext>
                </a:extLst>
              </a:tr>
              <a:tr h="4482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Flexible (Continuous and</a:t>
                      </a:r>
                      <a:r>
                        <a:rPr lang="en-US" sz="2800" u="none" baseline="0" dirty="0" smtClean="0">
                          <a:latin typeface="High Tower Text" panose="02040502050506030303" pitchFamily="18" charset="0"/>
                        </a:rPr>
                        <a:t> </a:t>
                      </a: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dynamic)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3530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Stability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Comprehensiveness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26647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800" u="none" dirty="0" smtClean="0">
                          <a:latin typeface="High Tower Text" panose="02040502050506030303" pitchFamily="18" charset="0"/>
                        </a:rPr>
                        <a:t>Clarity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30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endParaRPr lang="en-US" sz="2800" u="none" dirty="0">
                        <a:latin typeface="High Tower Text" panose="020405020505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08968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622F-CE1C-4D77-9697-926B07BA1E8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igh Tower Text" panose="02040502050506030303" pitchFamily="18" charset="0"/>
              </a:rPr>
              <a:t>Classification of planning</a:t>
            </a:r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991600" cy="33527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High Tower Text" panose="02040502050506030303" pitchFamily="18" charset="0"/>
              </a:rPr>
              <a:t>Plans can be classified on different bases or dimensions.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High Tower Text" panose="02040502050506030303" pitchFamily="18" charset="0"/>
              </a:rPr>
              <a:t>  </a:t>
            </a:r>
            <a:r>
              <a:rPr lang="en-US" dirty="0" smtClean="0">
                <a:solidFill>
                  <a:srgbClr val="7030A0"/>
                </a:solidFill>
                <a:latin typeface="High Tower Text" panose="02040502050506030303" pitchFamily="18" charset="0"/>
              </a:rPr>
              <a:t>   Repetitiveness/frequency </a:t>
            </a:r>
            <a:r>
              <a:rPr lang="en-US" dirty="0">
                <a:solidFill>
                  <a:srgbClr val="7030A0"/>
                </a:solidFill>
                <a:latin typeface="High Tower Text" panose="02040502050506030303" pitchFamily="18" charset="0"/>
              </a:rPr>
              <a:t>of use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High Tower Text" panose="02040502050506030303" pitchFamily="18" charset="0"/>
              </a:rPr>
              <a:t>     Time </a:t>
            </a:r>
            <a:r>
              <a:rPr lang="en-US" dirty="0" smtClean="0">
                <a:solidFill>
                  <a:srgbClr val="7030A0"/>
                </a:solidFill>
                <a:latin typeface="High Tower Text" panose="02040502050506030303" pitchFamily="18" charset="0"/>
              </a:rPr>
              <a:t>dimension/ Duration, </a:t>
            </a:r>
            <a:r>
              <a:rPr lang="en-US" dirty="0">
                <a:solidFill>
                  <a:srgbClr val="7030A0"/>
                </a:solidFill>
                <a:latin typeface="High Tower Text" panose="02040502050506030303" pitchFamily="18" charset="0"/>
              </a:rPr>
              <a:t>and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High Tower Text" panose="02040502050506030303" pitchFamily="18" charset="0"/>
              </a:rPr>
              <a:t>     Scope/breadth dimension</a:t>
            </a:r>
          </a:p>
          <a:p>
            <a:pPr lvl="1"/>
            <a:endParaRPr lang="en-US" dirty="0">
              <a:latin typeface="High Tower Text" panose="020405020505060303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0578-E3DF-46B0-A180-3E14EBF1C3A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AE63-45ED-417E-AB93-E460D1989A9C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0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5307</TotalTime>
  <Words>2702</Words>
  <Application>Microsoft Office PowerPoint</Application>
  <PresentationFormat>On-screen Show (4:3)</PresentationFormat>
  <Paragraphs>581</Paragraphs>
  <Slides>54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4" baseType="lpstr">
      <vt:lpstr>Arial</vt:lpstr>
      <vt:lpstr>Calibri</vt:lpstr>
      <vt:lpstr>Courier New</vt:lpstr>
      <vt:lpstr>High Tower Text</vt:lpstr>
      <vt:lpstr>Palatino Linotype</vt:lpstr>
      <vt:lpstr>Perpetua</vt:lpstr>
      <vt:lpstr>Tahoma</vt:lpstr>
      <vt:lpstr>Times New Roman</vt:lpstr>
      <vt:lpstr>Wingdings</vt:lpstr>
      <vt:lpstr>Office Theme</vt:lpstr>
      <vt:lpstr>PowerPoint Presentation</vt:lpstr>
      <vt:lpstr>Session objectives</vt:lpstr>
      <vt:lpstr>What is planning</vt:lpstr>
      <vt:lpstr>Planning…</vt:lpstr>
      <vt:lpstr>Planning …</vt:lpstr>
      <vt:lpstr>Why should managers plan?</vt:lpstr>
      <vt:lpstr>Decisions related to planning</vt:lpstr>
      <vt:lpstr>Characteristics of good plan</vt:lpstr>
      <vt:lpstr>Classification of planning</vt:lpstr>
      <vt:lpstr>PLANNING…</vt:lpstr>
      <vt:lpstr>PLANNING…</vt:lpstr>
      <vt:lpstr>PLANNING…</vt:lpstr>
      <vt:lpstr>Planning…</vt:lpstr>
      <vt:lpstr>Planning…</vt:lpstr>
      <vt:lpstr>Strategic planning…</vt:lpstr>
      <vt:lpstr>Planning…</vt:lpstr>
      <vt:lpstr>Planning…</vt:lpstr>
      <vt:lpstr>PowerPoint Presentation</vt:lpstr>
      <vt:lpstr>The planning cycle</vt:lpstr>
      <vt:lpstr> 2. Where do we want to go? </vt:lpstr>
      <vt:lpstr> 3. How will we get there? </vt:lpstr>
      <vt:lpstr>  4. How will we know when we get there? </vt:lpstr>
      <vt:lpstr>PowerPoint Presentation</vt:lpstr>
      <vt:lpstr>Planning out comes</vt:lpstr>
      <vt:lpstr>Planning out comes</vt:lpstr>
      <vt:lpstr>Mission and vision</vt:lpstr>
      <vt:lpstr>Planning out comes</vt:lpstr>
      <vt:lpstr>Planning out comes…</vt:lpstr>
      <vt:lpstr>Planning out comes…</vt:lpstr>
      <vt:lpstr> The steps of health planning  </vt:lpstr>
      <vt:lpstr>Some Steps in health planning</vt:lpstr>
      <vt:lpstr>Situational analysis. . .</vt:lpstr>
      <vt:lpstr>Situational analysis</vt:lpstr>
      <vt:lpstr>Situational analysis. . .</vt:lpstr>
      <vt:lpstr>Situational analysis. . .</vt:lpstr>
      <vt:lpstr>Situational analysis. . .</vt:lpstr>
      <vt:lpstr>Situational analysis. . .</vt:lpstr>
      <vt:lpstr>step 2: Problem Prioritization</vt:lpstr>
      <vt:lpstr>Prioritization. . .</vt:lpstr>
      <vt:lpstr>Criteria for problem prioritization</vt:lpstr>
      <vt:lpstr>Criteria for prioritization. . .</vt:lpstr>
      <vt:lpstr>E.g. Prioritization of health problems for Gondar Health Center, December, 2019</vt:lpstr>
      <vt:lpstr>Step 3: SETTING OBJECTIVES AND TARGETS</vt:lpstr>
      <vt:lpstr>Setting objectives. . .</vt:lpstr>
      <vt:lpstr>step 4: Identifying Potential Obstacles &amp; Limitations</vt:lpstr>
      <vt:lpstr>Identifying potential obstacles &amp; limitations…</vt:lpstr>
      <vt:lpstr>Step 5: Designing strategies</vt:lpstr>
      <vt:lpstr>Strategies. . .</vt:lpstr>
      <vt:lpstr>Step 6:Preparing action plan</vt:lpstr>
      <vt:lpstr>Writing up the plan</vt:lpstr>
      <vt:lpstr>Writing up the plan. . .</vt:lpstr>
      <vt:lpstr>Limitations of planning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DSSUBREO</dc:creator>
  <cp:lastModifiedBy>cybernet</cp:lastModifiedBy>
  <cp:revision>465</cp:revision>
  <dcterms:created xsi:type="dcterms:W3CDTF">2013-03-18T19:02:30Z</dcterms:created>
  <dcterms:modified xsi:type="dcterms:W3CDTF">2020-05-12T07:33:39Z</dcterms:modified>
</cp:coreProperties>
</file>