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diagrams/layout4.xml" ContentType="application/vnd.openxmlformats-officedocument.drawingml.diagramLayout+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8"/>
  </p:notesMasterIdLst>
  <p:handoutMasterIdLst>
    <p:handoutMasterId r:id="rId139"/>
  </p:handoutMasterIdLst>
  <p:sldIdLst>
    <p:sldId id="677" r:id="rId2"/>
    <p:sldId id="679" r:id="rId3"/>
    <p:sldId id="681" r:id="rId4"/>
    <p:sldId id="333" r:id="rId5"/>
    <p:sldId id="299" r:id="rId6"/>
    <p:sldId id="429" r:id="rId7"/>
    <p:sldId id="430" r:id="rId8"/>
    <p:sldId id="431" r:id="rId9"/>
    <p:sldId id="432" r:id="rId10"/>
    <p:sldId id="433" r:id="rId11"/>
    <p:sldId id="330" r:id="rId12"/>
    <p:sldId id="300" r:id="rId13"/>
    <p:sldId id="379" r:id="rId14"/>
    <p:sldId id="604" r:id="rId15"/>
    <p:sldId id="380" r:id="rId16"/>
    <p:sldId id="301" r:id="rId17"/>
    <p:sldId id="369" r:id="rId18"/>
    <p:sldId id="302" r:id="rId19"/>
    <p:sldId id="303" r:id="rId20"/>
    <p:sldId id="304" r:id="rId21"/>
    <p:sldId id="305" r:id="rId22"/>
    <p:sldId id="306" r:id="rId23"/>
    <p:sldId id="307" r:id="rId24"/>
    <p:sldId id="308" r:id="rId25"/>
    <p:sldId id="310" r:id="rId26"/>
    <p:sldId id="312" r:id="rId27"/>
    <p:sldId id="313" r:id="rId28"/>
    <p:sldId id="322" r:id="rId29"/>
    <p:sldId id="315" r:id="rId30"/>
    <p:sldId id="316" r:id="rId31"/>
    <p:sldId id="612" r:id="rId32"/>
    <p:sldId id="376" r:id="rId33"/>
    <p:sldId id="616" r:id="rId34"/>
    <p:sldId id="390" r:id="rId35"/>
    <p:sldId id="613" r:id="rId36"/>
    <p:sldId id="392" r:id="rId37"/>
    <p:sldId id="393" r:id="rId38"/>
    <p:sldId id="394" r:id="rId39"/>
    <p:sldId id="451" r:id="rId40"/>
    <p:sldId id="321" r:id="rId41"/>
    <p:sldId id="452" r:id="rId42"/>
    <p:sldId id="425" r:id="rId43"/>
    <p:sldId id="435" r:id="rId44"/>
    <p:sldId id="632" r:id="rId45"/>
    <p:sldId id="611" r:id="rId46"/>
    <p:sldId id="344" r:id="rId47"/>
    <p:sldId id="345" r:id="rId48"/>
    <p:sldId id="346" r:id="rId49"/>
    <p:sldId id="347" r:id="rId50"/>
    <p:sldId id="348" r:id="rId51"/>
    <p:sldId id="382" r:id="rId52"/>
    <p:sldId id="383" r:id="rId53"/>
    <p:sldId id="618" r:id="rId54"/>
    <p:sldId id="445" r:id="rId55"/>
    <p:sldId id="446" r:id="rId56"/>
    <p:sldId id="388" r:id="rId57"/>
    <p:sldId id="395" r:id="rId58"/>
    <p:sldId id="624" r:id="rId59"/>
    <p:sldId id="626" r:id="rId60"/>
    <p:sldId id="630" r:id="rId61"/>
    <p:sldId id="631" r:id="rId62"/>
    <p:sldId id="637" r:id="rId63"/>
    <p:sldId id="438" r:id="rId64"/>
    <p:sldId id="447" r:id="rId65"/>
    <p:sldId id="623" r:id="rId66"/>
    <p:sldId id="449" r:id="rId67"/>
    <p:sldId id="450" r:id="rId68"/>
    <p:sldId id="582" r:id="rId69"/>
    <p:sldId id="671" r:id="rId70"/>
    <p:sldId id="672" r:id="rId71"/>
    <p:sldId id="675" r:id="rId72"/>
    <p:sldId id="676" r:id="rId73"/>
    <p:sldId id="673" r:id="rId74"/>
    <p:sldId id="349" r:id="rId75"/>
    <p:sldId id="660" r:id="rId76"/>
    <p:sldId id="661" r:id="rId77"/>
    <p:sldId id="662" r:id="rId78"/>
    <p:sldId id="664" r:id="rId79"/>
    <p:sldId id="665" r:id="rId80"/>
    <p:sldId id="666" r:id="rId81"/>
    <p:sldId id="682" r:id="rId82"/>
    <p:sldId id="683" r:id="rId83"/>
    <p:sldId id="684" r:id="rId84"/>
    <p:sldId id="685" r:id="rId85"/>
    <p:sldId id="686" r:id="rId86"/>
    <p:sldId id="687" r:id="rId87"/>
    <p:sldId id="688" r:id="rId88"/>
    <p:sldId id="689" r:id="rId89"/>
    <p:sldId id="690" r:id="rId90"/>
    <p:sldId id="692" r:id="rId91"/>
    <p:sldId id="693" r:id="rId92"/>
    <p:sldId id="694" r:id="rId93"/>
    <p:sldId id="695" r:id="rId94"/>
    <p:sldId id="696" r:id="rId95"/>
    <p:sldId id="697" r:id="rId96"/>
    <p:sldId id="698" r:id="rId97"/>
    <p:sldId id="699" r:id="rId98"/>
    <p:sldId id="700" r:id="rId99"/>
    <p:sldId id="701" r:id="rId100"/>
    <p:sldId id="702" r:id="rId101"/>
    <p:sldId id="703" r:id="rId102"/>
    <p:sldId id="704" r:id="rId103"/>
    <p:sldId id="705" r:id="rId104"/>
    <p:sldId id="706" r:id="rId105"/>
    <p:sldId id="707" r:id="rId106"/>
    <p:sldId id="708" r:id="rId107"/>
    <p:sldId id="709" r:id="rId108"/>
    <p:sldId id="710" r:id="rId109"/>
    <p:sldId id="711" r:id="rId110"/>
    <p:sldId id="712" r:id="rId111"/>
    <p:sldId id="713" r:id="rId112"/>
    <p:sldId id="714" r:id="rId113"/>
    <p:sldId id="715" r:id="rId114"/>
    <p:sldId id="716" r:id="rId115"/>
    <p:sldId id="717" r:id="rId116"/>
    <p:sldId id="718" r:id="rId117"/>
    <p:sldId id="719" r:id="rId118"/>
    <p:sldId id="721" r:id="rId119"/>
    <p:sldId id="722" r:id="rId120"/>
    <p:sldId id="723" r:id="rId121"/>
    <p:sldId id="724" r:id="rId122"/>
    <p:sldId id="727" r:id="rId123"/>
    <p:sldId id="728" r:id="rId124"/>
    <p:sldId id="729" r:id="rId125"/>
    <p:sldId id="730" r:id="rId126"/>
    <p:sldId id="731" r:id="rId127"/>
    <p:sldId id="732" r:id="rId128"/>
    <p:sldId id="733" r:id="rId129"/>
    <p:sldId id="734" r:id="rId130"/>
    <p:sldId id="735" r:id="rId131"/>
    <p:sldId id="736" r:id="rId132"/>
    <p:sldId id="737" r:id="rId133"/>
    <p:sldId id="743" r:id="rId134"/>
    <p:sldId id="744" r:id="rId135"/>
    <p:sldId id="746" r:id="rId136"/>
    <p:sldId id="747" r:id="rId13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42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B11B3-3894-4CB5-A60F-DEFEE49D8F29}"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4DFD1CDF-82B8-4F64-A1AF-E5C55D6B10A2}">
      <dgm:prSet phldrT="[Text]" custT="1">
        <dgm:style>
          <a:lnRef idx="1">
            <a:schemeClr val="dk1"/>
          </a:lnRef>
          <a:fillRef idx="2">
            <a:schemeClr val="dk1"/>
          </a:fillRef>
          <a:effectRef idx="1">
            <a:schemeClr val="dk1"/>
          </a:effectRef>
          <a:fontRef idx="minor">
            <a:schemeClr val="dk1"/>
          </a:fontRef>
        </dgm:style>
      </dgm:prSet>
      <dgm:spPr/>
      <dgm:t>
        <a:bodyPr/>
        <a:lstStyle/>
        <a:p>
          <a:r>
            <a:rPr lang="en-US" sz="3600" b="1" i="1" dirty="0" smtClean="0">
              <a:solidFill>
                <a:schemeClr val="tx1"/>
              </a:solidFill>
              <a:latin typeface="Aparajita" pitchFamily="34" charset="0"/>
              <a:cs typeface="Aparajita" pitchFamily="34" charset="0"/>
            </a:rPr>
            <a:t>3.1.2 </a:t>
          </a:r>
          <a:r>
            <a:rPr lang="en-US" sz="3600" b="1" i="1" dirty="0" smtClean="0">
              <a:solidFill>
                <a:schemeClr val="tx1"/>
              </a:solidFill>
            </a:rPr>
            <a:t>Preservation by Low Temperature</a:t>
          </a:r>
          <a:endParaRPr lang="en-US" sz="3600" dirty="0"/>
        </a:p>
      </dgm:t>
    </dgm:pt>
    <dgm:pt modelId="{A89B5FE3-D63B-4687-8860-B90BF173A8F2}" type="sibTrans" cxnId="{2B2C619B-6143-457C-BE6D-6BDEB3E316B0}">
      <dgm:prSet/>
      <dgm:spPr/>
      <dgm:t>
        <a:bodyPr/>
        <a:lstStyle/>
        <a:p>
          <a:endParaRPr lang="en-US"/>
        </a:p>
      </dgm:t>
    </dgm:pt>
    <dgm:pt modelId="{1E64CA36-44FB-4EB2-842E-5BDE4C9C19DE}" type="parTrans" cxnId="{2B2C619B-6143-457C-BE6D-6BDEB3E316B0}">
      <dgm:prSet/>
      <dgm:spPr/>
      <dgm:t>
        <a:bodyPr/>
        <a:lstStyle/>
        <a:p>
          <a:endParaRPr lang="en-US"/>
        </a:p>
      </dgm:t>
    </dgm:pt>
    <dgm:pt modelId="{07C70C2D-5B2A-44B7-8768-52A36799B61F}">
      <dgm:prSet custT="1">
        <dgm:style>
          <a:lnRef idx="0">
            <a:schemeClr val="accent3"/>
          </a:lnRef>
          <a:fillRef idx="3">
            <a:schemeClr val="accent3"/>
          </a:fillRef>
          <a:effectRef idx="3">
            <a:schemeClr val="accent3"/>
          </a:effectRef>
          <a:fontRef idx="minor">
            <a:schemeClr val="lt1"/>
          </a:fontRef>
        </dgm:style>
      </dgm:prSet>
      <dgm:spPr/>
      <dgm:t>
        <a:bodyPr/>
        <a:lstStyle/>
        <a:p>
          <a:r>
            <a:rPr lang="en-US" sz="3600" dirty="0" smtClean="0"/>
            <a:t>1.Freezing(-18 to -40°C)</a:t>
          </a:r>
          <a:r>
            <a:rPr lang="en-US" sz="6000" dirty="0" smtClean="0"/>
            <a:t> </a:t>
          </a:r>
          <a:endParaRPr lang="en-US" sz="6000" dirty="0"/>
        </a:p>
      </dgm:t>
    </dgm:pt>
    <dgm:pt modelId="{969DDC57-FAFD-4E71-AF51-8630A00C7777}" type="parTrans" cxnId="{95E612B1-BDF3-4F56-8E07-0D2E5D926DCC}">
      <dgm:prSet/>
      <dgm:spPr/>
      <dgm:t>
        <a:bodyPr/>
        <a:lstStyle/>
        <a:p>
          <a:endParaRPr lang="en-US"/>
        </a:p>
      </dgm:t>
    </dgm:pt>
    <dgm:pt modelId="{C0F1E183-51FB-414E-87DB-265A70960087}" type="sibTrans" cxnId="{95E612B1-BDF3-4F56-8E07-0D2E5D926DCC}">
      <dgm:prSet/>
      <dgm:spPr/>
      <dgm:t>
        <a:bodyPr/>
        <a:lstStyle/>
        <a:p>
          <a:endParaRPr lang="en-US"/>
        </a:p>
      </dgm:t>
    </dgm:pt>
    <dgm:pt modelId="{9BB7266B-34CC-4E0F-A737-24C17B65CA96}">
      <dgm:prSet custT="1">
        <dgm:style>
          <a:lnRef idx="0">
            <a:schemeClr val="accent3"/>
          </a:lnRef>
          <a:fillRef idx="3">
            <a:schemeClr val="accent3"/>
          </a:fillRef>
          <a:effectRef idx="3">
            <a:schemeClr val="accent3"/>
          </a:effectRef>
          <a:fontRef idx="minor">
            <a:schemeClr val="lt1"/>
          </a:fontRef>
        </dgm:style>
      </dgm:prSet>
      <dgm:spPr/>
      <dgm:t>
        <a:bodyPr/>
        <a:lstStyle/>
        <a:p>
          <a:r>
            <a:rPr lang="en-US" sz="3600" dirty="0" smtClean="0"/>
            <a:t>2.Refrigeration or chilling(0 to 5°C),  </a:t>
          </a:r>
          <a:endParaRPr lang="en-US" sz="3600" dirty="0"/>
        </a:p>
      </dgm:t>
    </dgm:pt>
    <dgm:pt modelId="{B3907BB5-F3D9-4CFE-9127-7CB9B4BAE13C}" type="parTrans" cxnId="{DDDB021B-BC05-47D1-A544-FDADCAE7233A}">
      <dgm:prSet/>
      <dgm:spPr/>
      <dgm:t>
        <a:bodyPr/>
        <a:lstStyle/>
        <a:p>
          <a:endParaRPr lang="en-US"/>
        </a:p>
      </dgm:t>
    </dgm:pt>
    <dgm:pt modelId="{CEA7B052-DCFA-4C42-AE04-8AFBC7EAFDD3}" type="sibTrans" cxnId="{DDDB021B-BC05-47D1-A544-FDADCAE7233A}">
      <dgm:prSet/>
      <dgm:spPr/>
      <dgm:t>
        <a:bodyPr/>
        <a:lstStyle/>
        <a:p>
          <a:endParaRPr lang="en-US"/>
        </a:p>
      </dgm:t>
    </dgm:pt>
    <dgm:pt modelId="{7361BCFC-FFCC-4E6E-9358-AC6D178145F3}" type="pres">
      <dgm:prSet presAssocID="{F31B11B3-3894-4CB5-A60F-DEFEE49D8F29}" presName="diagram" presStyleCnt="0">
        <dgm:presLayoutVars>
          <dgm:chPref val="1"/>
          <dgm:dir/>
          <dgm:animOne val="branch"/>
          <dgm:animLvl val="lvl"/>
          <dgm:resizeHandles/>
        </dgm:presLayoutVars>
      </dgm:prSet>
      <dgm:spPr/>
      <dgm:t>
        <a:bodyPr/>
        <a:lstStyle/>
        <a:p>
          <a:endParaRPr lang="en-US"/>
        </a:p>
      </dgm:t>
    </dgm:pt>
    <dgm:pt modelId="{31D56491-B430-4799-B4AB-DF6454BB0748}" type="pres">
      <dgm:prSet presAssocID="{4DFD1CDF-82B8-4F64-A1AF-E5C55D6B10A2}" presName="root" presStyleCnt="0"/>
      <dgm:spPr/>
    </dgm:pt>
    <dgm:pt modelId="{5DF3D283-8D43-4AB2-9A08-86D4DA3E770E}" type="pres">
      <dgm:prSet presAssocID="{4DFD1CDF-82B8-4F64-A1AF-E5C55D6B10A2}" presName="rootComposite" presStyleCnt="0"/>
      <dgm:spPr/>
    </dgm:pt>
    <dgm:pt modelId="{AC7F186E-EE1F-42AD-A65C-AE0E9FC72223}" type="pres">
      <dgm:prSet presAssocID="{4DFD1CDF-82B8-4F64-A1AF-E5C55D6B10A2}" presName="rootText" presStyleLbl="node1" presStyleIdx="0" presStyleCnt="1" custScaleX="207479"/>
      <dgm:spPr/>
      <dgm:t>
        <a:bodyPr/>
        <a:lstStyle/>
        <a:p>
          <a:endParaRPr lang="en-US"/>
        </a:p>
      </dgm:t>
    </dgm:pt>
    <dgm:pt modelId="{FBD0B094-7CD8-430B-A01F-AF363A6EA53A}" type="pres">
      <dgm:prSet presAssocID="{4DFD1CDF-82B8-4F64-A1AF-E5C55D6B10A2}" presName="rootConnector" presStyleLbl="node1" presStyleIdx="0" presStyleCnt="1"/>
      <dgm:spPr/>
      <dgm:t>
        <a:bodyPr/>
        <a:lstStyle/>
        <a:p>
          <a:endParaRPr lang="en-US"/>
        </a:p>
      </dgm:t>
    </dgm:pt>
    <dgm:pt modelId="{0DCE5864-B3F3-40BA-97E0-814DDCD96BF5}" type="pres">
      <dgm:prSet presAssocID="{4DFD1CDF-82B8-4F64-A1AF-E5C55D6B10A2}" presName="childShape" presStyleCnt="0"/>
      <dgm:spPr/>
    </dgm:pt>
    <dgm:pt modelId="{0F70D396-20EF-49B0-A09C-D158A0FF8549}" type="pres">
      <dgm:prSet presAssocID="{969DDC57-FAFD-4E71-AF51-8630A00C7777}" presName="Name13" presStyleLbl="parChTrans1D2" presStyleIdx="0" presStyleCnt="2"/>
      <dgm:spPr/>
      <dgm:t>
        <a:bodyPr/>
        <a:lstStyle/>
        <a:p>
          <a:endParaRPr lang="en-US"/>
        </a:p>
      </dgm:t>
    </dgm:pt>
    <dgm:pt modelId="{FD3E1A08-02A6-4B5B-A251-E17693F09A38}" type="pres">
      <dgm:prSet presAssocID="{07C70C2D-5B2A-44B7-8768-52A36799B61F}" presName="childText" presStyleLbl="bgAcc1" presStyleIdx="0" presStyleCnt="2" custScaleX="172936">
        <dgm:presLayoutVars>
          <dgm:bulletEnabled val="1"/>
        </dgm:presLayoutVars>
      </dgm:prSet>
      <dgm:spPr/>
      <dgm:t>
        <a:bodyPr/>
        <a:lstStyle/>
        <a:p>
          <a:endParaRPr lang="en-US"/>
        </a:p>
      </dgm:t>
    </dgm:pt>
    <dgm:pt modelId="{C400848A-2A02-4CC2-AED1-D056B21AEAC1}" type="pres">
      <dgm:prSet presAssocID="{B3907BB5-F3D9-4CFE-9127-7CB9B4BAE13C}" presName="Name13" presStyleLbl="parChTrans1D2" presStyleIdx="1" presStyleCnt="2"/>
      <dgm:spPr/>
      <dgm:t>
        <a:bodyPr/>
        <a:lstStyle/>
        <a:p>
          <a:endParaRPr lang="en-US"/>
        </a:p>
      </dgm:t>
    </dgm:pt>
    <dgm:pt modelId="{F8F735ED-1F11-41DE-B5B5-4BF4A0038CAF}" type="pres">
      <dgm:prSet presAssocID="{9BB7266B-34CC-4E0F-A737-24C17B65CA96}" presName="childText" presStyleLbl="bgAcc1" presStyleIdx="1" presStyleCnt="2" custScaleX="187523">
        <dgm:presLayoutVars>
          <dgm:bulletEnabled val="1"/>
        </dgm:presLayoutVars>
      </dgm:prSet>
      <dgm:spPr/>
      <dgm:t>
        <a:bodyPr/>
        <a:lstStyle/>
        <a:p>
          <a:endParaRPr lang="en-US"/>
        </a:p>
      </dgm:t>
    </dgm:pt>
  </dgm:ptLst>
  <dgm:cxnLst>
    <dgm:cxn modelId="{30188305-880D-446D-ABBA-9A24EA5CA299}" type="presOf" srcId="{F31B11B3-3894-4CB5-A60F-DEFEE49D8F29}" destId="{7361BCFC-FFCC-4E6E-9358-AC6D178145F3}" srcOrd="0" destOrd="0" presId="urn:microsoft.com/office/officeart/2005/8/layout/hierarchy3"/>
    <dgm:cxn modelId="{2B2C619B-6143-457C-BE6D-6BDEB3E316B0}" srcId="{F31B11B3-3894-4CB5-A60F-DEFEE49D8F29}" destId="{4DFD1CDF-82B8-4F64-A1AF-E5C55D6B10A2}" srcOrd="0" destOrd="0" parTransId="{1E64CA36-44FB-4EB2-842E-5BDE4C9C19DE}" sibTransId="{A89B5FE3-D63B-4687-8860-B90BF173A8F2}"/>
    <dgm:cxn modelId="{E901637D-FCD7-4235-BA7E-C805590A28AA}" type="presOf" srcId="{07C70C2D-5B2A-44B7-8768-52A36799B61F}" destId="{FD3E1A08-02A6-4B5B-A251-E17693F09A38}" srcOrd="0" destOrd="0" presId="urn:microsoft.com/office/officeart/2005/8/layout/hierarchy3"/>
    <dgm:cxn modelId="{DDDB021B-BC05-47D1-A544-FDADCAE7233A}" srcId="{4DFD1CDF-82B8-4F64-A1AF-E5C55D6B10A2}" destId="{9BB7266B-34CC-4E0F-A737-24C17B65CA96}" srcOrd="1" destOrd="0" parTransId="{B3907BB5-F3D9-4CFE-9127-7CB9B4BAE13C}" sibTransId="{CEA7B052-DCFA-4C42-AE04-8AFBC7EAFDD3}"/>
    <dgm:cxn modelId="{603B6245-A135-4D5B-9131-4A654C13FBC4}" type="presOf" srcId="{4DFD1CDF-82B8-4F64-A1AF-E5C55D6B10A2}" destId="{FBD0B094-7CD8-430B-A01F-AF363A6EA53A}" srcOrd="1" destOrd="0" presId="urn:microsoft.com/office/officeart/2005/8/layout/hierarchy3"/>
    <dgm:cxn modelId="{E9358F6F-08BE-434C-850A-0F7CC23BA752}" type="presOf" srcId="{4DFD1CDF-82B8-4F64-A1AF-E5C55D6B10A2}" destId="{AC7F186E-EE1F-42AD-A65C-AE0E9FC72223}" srcOrd="0" destOrd="0" presId="urn:microsoft.com/office/officeart/2005/8/layout/hierarchy3"/>
    <dgm:cxn modelId="{5306503A-DF6F-4EF6-B533-482F5569AF00}" type="presOf" srcId="{B3907BB5-F3D9-4CFE-9127-7CB9B4BAE13C}" destId="{C400848A-2A02-4CC2-AED1-D056B21AEAC1}" srcOrd="0" destOrd="0" presId="urn:microsoft.com/office/officeart/2005/8/layout/hierarchy3"/>
    <dgm:cxn modelId="{969CC31B-B326-4A2B-8238-CA35CFF13A2D}" type="presOf" srcId="{969DDC57-FAFD-4E71-AF51-8630A00C7777}" destId="{0F70D396-20EF-49B0-A09C-D158A0FF8549}" srcOrd="0" destOrd="0" presId="urn:microsoft.com/office/officeart/2005/8/layout/hierarchy3"/>
    <dgm:cxn modelId="{C785534F-1231-4EB9-BBC2-06CD21169D0D}" type="presOf" srcId="{9BB7266B-34CC-4E0F-A737-24C17B65CA96}" destId="{F8F735ED-1F11-41DE-B5B5-4BF4A0038CAF}" srcOrd="0" destOrd="0" presId="urn:microsoft.com/office/officeart/2005/8/layout/hierarchy3"/>
    <dgm:cxn modelId="{95E612B1-BDF3-4F56-8E07-0D2E5D926DCC}" srcId="{4DFD1CDF-82B8-4F64-A1AF-E5C55D6B10A2}" destId="{07C70C2D-5B2A-44B7-8768-52A36799B61F}" srcOrd="0" destOrd="0" parTransId="{969DDC57-FAFD-4E71-AF51-8630A00C7777}" sibTransId="{C0F1E183-51FB-414E-87DB-265A70960087}"/>
    <dgm:cxn modelId="{9AAFC449-2682-446A-9961-2BB0FD213ED0}" type="presParOf" srcId="{7361BCFC-FFCC-4E6E-9358-AC6D178145F3}" destId="{31D56491-B430-4799-B4AB-DF6454BB0748}" srcOrd="0" destOrd="0" presId="urn:microsoft.com/office/officeart/2005/8/layout/hierarchy3"/>
    <dgm:cxn modelId="{39BC2959-65B2-4B79-8127-043CE1927C74}" type="presParOf" srcId="{31D56491-B430-4799-B4AB-DF6454BB0748}" destId="{5DF3D283-8D43-4AB2-9A08-86D4DA3E770E}" srcOrd="0" destOrd="0" presId="urn:microsoft.com/office/officeart/2005/8/layout/hierarchy3"/>
    <dgm:cxn modelId="{B6182991-B521-4AD3-8D7A-A4079F480BF9}" type="presParOf" srcId="{5DF3D283-8D43-4AB2-9A08-86D4DA3E770E}" destId="{AC7F186E-EE1F-42AD-A65C-AE0E9FC72223}" srcOrd="0" destOrd="0" presId="urn:microsoft.com/office/officeart/2005/8/layout/hierarchy3"/>
    <dgm:cxn modelId="{A1FB50F0-FA9C-447F-BF16-BBAE37A23B45}" type="presParOf" srcId="{5DF3D283-8D43-4AB2-9A08-86D4DA3E770E}" destId="{FBD0B094-7CD8-430B-A01F-AF363A6EA53A}" srcOrd="1" destOrd="0" presId="urn:microsoft.com/office/officeart/2005/8/layout/hierarchy3"/>
    <dgm:cxn modelId="{2285C37C-FD5A-46FC-BCAD-09D712C3DA96}" type="presParOf" srcId="{31D56491-B430-4799-B4AB-DF6454BB0748}" destId="{0DCE5864-B3F3-40BA-97E0-814DDCD96BF5}" srcOrd="1" destOrd="0" presId="urn:microsoft.com/office/officeart/2005/8/layout/hierarchy3"/>
    <dgm:cxn modelId="{8781A4A1-9AFE-43D3-83E8-390FB2CC0DB9}" type="presParOf" srcId="{0DCE5864-B3F3-40BA-97E0-814DDCD96BF5}" destId="{0F70D396-20EF-49B0-A09C-D158A0FF8549}" srcOrd="0" destOrd="0" presId="urn:microsoft.com/office/officeart/2005/8/layout/hierarchy3"/>
    <dgm:cxn modelId="{864881C7-6653-4809-95ED-09D295FDFA5F}" type="presParOf" srcId="{0DCE5864-B3F3-40BA-97E0-814DDCD96BF5}" destId="{FD3E1A08-02A6-4B5B-A251-E17693F09A38}" srcOrd="1" destOrd="0" presId="urn:microsoft.com/office/officeart/2005/8/layout/hierarchy3"/>
    <dgm:cxn modelId="{BB24686F-D244-4BE4-99D1-016621490FF6}" type="presParOf" srcId="{0DCE5864-B3F3-40BA-97E0-814DDCD96BF5}" destId="{C400848A-2A02-4CC2-AED1-D056B21AEAC1}" srcOrd="2" destOrd="0" presId="urn:microsoft.com/office/officeart/2005/8/layout/hierarchy3"/>
    <dgm:cxn modelId="{AE6A88D5-C50E-4614-BDB0-3F5F49E0695F}" type="presParOf" srcId="{0DCE5864-B3F3-40BA-97E0-814DDCD96BF5}" destId="{F8F735ED-1F11-41DE-B5B5-4BF4A0038CAF}" srcOrd="3" destOrd="0" presId="urn:microsoft.com/office/officeart/2005/8/layout/hierarchy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E346A0-564A-47E7-A3C3-34DD438D79E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EFE2BFE7-F119-477C-B9A0-37E39B9B4466}">
      <dgm:prSet phldrT="[Text]" custT="1"/>
      <dgm:spPr/>
      <dgm:t>
        <a:bodyPr/>
        <a:lstStyle/>
        <a:p>
          <a:r>
            <a:rPr lang="en-US" sz="3600" b="1" i="1" dirty="0" smtClean="0">
              <a:solidFill>
                <a:schemeClr val="tx1"/>
              </a:solidFill>
            </a:rPr>
            <a:t>Freezing methods </a:t>
          </a:r>
          <a:r>
            <a:rPr lang="en-US" sz="2400" b="1" i="1" dirty="0" smtClean="0">
              <a:solidFill>
                <a:schemeClr val="tx1"/>
              </a:solidFill>
            </a:rPr>
            <a:t/>
          </a:r>
          <a:br>
            <a:rPr lang="en-US" sz="2400" b="1" i="1" dirty="0" smtClean="0">
              <a:solidFill>
                <a:schemeClr val="tx1"/>
              </a:solidFill>
            </a:rPr>
          </a:br>
          <a:endParaRPr lang="en-US" sz="2400" dirty="0"/>
        </a:p>
      </dgm:t>
    </dgm:pt>
    <dgm:pt modelId="{39303AE2-FF9E-4818-9A91-530182B0B13F}" type="parTrans" cxnId="{323EF357-1EBA-4A17-8E67-2727849B8952}">
      <dgm:prSet/>
      <dgm:spPr/>
      <dgm:t>
        <a:bodyPr/>
        <a:lstStyle/>
        <a:p>
          <a:endParaRPr lang="en-US"/>
        </a:p>
      </dgm:t>
    </dgm:pt>
    <dgm:pt modelId="{E874CD7C-3857-4193-AC7B-988A8A2499E3}" type="sibTrans" cxnId="{323EF357-1EBA-4A17-8E67-2727849B8952}">
      <dgm:prSet/>
      <dgm:spPr/>
      <dgm:t>
        <a:bodyPr/>
        <a:lstStyle/>
        <a:p>
          <a:endParaRPr lang="en-US"/>
        </a:p>
      </dgm:t>
    </dgm:pt>
    <dgm:pt modelId="{0D7A9D03-721F-4DC2-8C84-A959930377F5}">
      <dgm:prSet>
        <dgm:style>
          <a:lnRef idx="3">
            <a:schemeClr val="lt1"/>
          </a:lnRef>
          <a:fillRef idx="1">
            <a:schemeClr val="accent5"/>
          </a:fillRef>
          <a:effectRef idx="1">
            <a:schemeClr val="accent5"/>
          </a:effectRef>
          <a:fontRef idx="minor">
            <a:schemeClr val="lt1"/>
          </a:fontRef>
        </dgm:style>
      </dgm:prSet>
      <dgm:spPr/>
      <dgm:t>
        <a:bodyPr/>
        <a:lstStyle/>
        <a:p>
          <a:r>
            <a:rPr lang="en-US" b="1" dirty="0" smtClean="0"/>
            <a:t>Freezing by contact with </a:t>
          </a:r>
          <a:r>
            <a:rPr lang="en-US" b="1" dirty="0" smtClean="0">
              <a:solidFill>
                <a:srgbClr val="002060"/>
              </a:solidFill>
            </a:rPr>
            <a:t>cooled solid-</a:t>
          </a:r>
          <a:r>
            <a:rPr lang="en-US" b="1" dirty="0" smtClean="0"/>
            <a:t>plate freezing</a:t>
          </a:r>
          <a:r>
            <a:rPr lang="en-US" b="1" dirty="0" smtClean="0">
              <a:solidFill>
                <a:srgbClr val="002060"/>
              </a:solidFill>
            </a:rPr>
            <a:t> </a:t>
          </a:r>
          <a:endParaRPr lang="en-US" b="1" dirty="0"/>
        </a:p>
      </dgm:t>
    </dgm:pt>
    <dgm:pt modelId="{151C2489-EFB6-426C-A52F-112681990EED}" type="parTrans" cxnId="{6D43E402-304D-4908-8AFE-F27E5414C5E7}">
      <dgm:prSet/>
      <dgm:spPr/>
      <dgm:t>
        <a:bodyPr/>
        <a:lstStyle/>
        <a:p>
          <a:endParaRPr lang="en-US"/>
        </a:p>
      </dgm:t>
    </dgm:pt>
    <dgm:pt modelId="{1F393A59-D425-461B-A98B-99A7D740DE7F}" type="sibTrans" cxnId="{6D43E402-304D-4908-8AFE-F27E5414C5E7}">
      <dgm:prSet/>
      <dgm:spPr/>
      <dgm:t>
        <a:bodyPr/>
        <a:lstStyle/>
        <a:p>
          <a:endParaRPr lang="en-US"/>
        </a:p>
      </dgm:t>
    </dgm:pt>
    <dgm:pt modelId="{07C55807-BBAB-456E-B590-F8F6636494EE}">
      <dgm:prSet>
        <dgm:style>
          <a:lnRef idx="3">
            <a:schemeClr val="lt1"/>
          </a:lnRef>
          <a:fillRef idx="1">
            <a:schemeClr val="accent5"/>
          </a:fillRef>
          <a:effectRef idx="1">
            <a:schemeClr val="accent5"/>
          </a:effectRef>
          <a:fontRef idx="minor">
            <a:schemeClr val="lt1"/>
          </a:fontRef>
        </dgm:style>
      </dgm:prSet>
      <dgm:spPr/>
      <dgm:t>
        <a:bodyPr/>
        <a:lstStyle/>
        <a:p>
          <a:r>
            <a:rPr lang="en-US" b="1" dirty="0" smtClean="0"/>
            <a:t>Freezing by contact with a </a:t>
          </a:r>
          <a:r>
            <a:rPr lang="en-US" b="1" dirty="0" smtClean="0">
              <a:solidFill>
                <a:srgbClr val="002060"/>
              </a:solidFill>
            </a:rPr>
            <a:t>cooled liquid</a:t>
          </a:r>
          <a:r>
            <a:rPr lang="en-US" b="1" dirty="0" smtClean="0"/>
            <a:t>: immersion freezing </a:t>
          </a:r>
          <a:endParaRPr lang="en-US" b="1" dirty="0"/>
        </a:p>
      </dgm:t>
    </dgm:pt>
    <dgm:pt modelId="{4CB919BC-E573-4CD3-BF0E-DA755FFAF3E7}" type="parTrans" cxnId="{71EF34BD-C362-4716-8E4A-DA54B7C5FD5C}">
      <dgm:prSet/>
      <dgm:spPr/>
      <dgm:t>
        <a:bodyPr/>
        <a:lstStyle/>
        <a:p>
          <a:endParaRPr lang="en-US"/>
        </a:p>
      </dgm:t>
    </dgm:pt>
    <dgm:pt modelId="{6A010F14-B83C-4E16-B13E-56E30098FE08}" type="sibTrans" cxnId="{71EF34BD-C362-4716-8E4A-DA54B7C5FD5C}">
      <dgm:prSet/>
      <dgm:spPr/>
      <dgm:t>
        <a:bodyPr/>
        <a:lstStyle/>
        <a:p>
          <a:endParaRPr lang="en-US"/>
        </a:p>
      </dgm:t>
    </dgm:pt>
    <dgm:pt modelId="{3D74DE50-33AD-456C-818E-12FB7E08E13F}">
      <dgm:prSet>
        <dgm:style>
          <a:lnRef idx="3">
            <a:schemeClr val="lt1"/>
          </a:lnRef>
          <a:fillRef idx="1">
            <a:schemeClr val="accent5"/>
          </a:fillRef>
          <a:effectRef idx="1">
            <a:schemeClr val="accent5"/>
          </a:effectRef>
          <a:fontRef idx="minor">
            <a:schemeClr val="lt1"/>
          </a:fontRef>
        </dgm:style>
      </dgm:prSet>
      <dgm:spPr/>
      <dgm:t>
        <a:bodyPr/>
        <a:lstStyle/>
        <a:p>
          <a:r>
            <a:rPr lang="en-US" b="1" dirty="0" smtClean="0"/>
            <a:t>Freezing by contact with a </a:t>
          </a:r>
          <a:r>
            <a:rPr lang="en-US" b="1" dirty="0" smtClean="0">
              <a:solidFill>
                <a:srgbClr val="002060"/>
              </a:solidFill>
            </a:rPr>
            <a:t>cooled gas</a:t>
          </a:r>
          <a:endParaRPr lang="en-US" b="1" dirty="0"/>
        </a:p>
      </dgm:t>
    </dgm:pt>
    <dgm:pt modelId="{6A882E9D-2FCF-4A62-B831-BCF83376FA72}" type="parTrans" cxnId="{BC3272B6-E154-47D8-ABBE-42F3C03B0A2E}">
      <dgm:prSet/>
      <dgm:spPr/>
      <dgm:t>
        <a:bodyPr/>
        <a:lstStyle/>
        <a:p>
          <a:endParaRPr lang="en-US"/>
        </a:p>
      </dgm:t>
    </dgm:pt>
    <dgm:pt modelId="{1E996A78-DFB6-47A0-A69A-5A737B3548B3}" type="sibTrans" cxnId="{BC3272B6-E154-47D8-ABBE-42F3C03B0A2E}">
      <dgm:prSet/>
      <dgm:spPr/>
      <dgm:t>
        <a:bodyPr/>
        <a:lstStyle/>
        <a:p>
          <a:endParaRPr lang="en-US"/>
        </a:p>
      </dgm:t>
    </dgm:pt>
    <dgm:pt modelId="{745D5893-6D13-4ECB-8542-2639E2B3B763}" type="pres">
      <dgm:prSet presAssocID="{DCE346A0-564A-47E7-A3C3-34DD438D79E8}" presName="diagram" presStyleCnt="0">
        <dgm:presLayoutVars>
          <dgm:chPref val="1"/>
          <dgm:dir/>
          <dgm:animOne val="branch"/>
          <dgm:animLvl val="lvl"/>
          <dgm:resizeHandles/>
        </dgm:presLayoutVars>
      </dgm:prSet>
      <dgm:spPr/>
      <dgm:t>
        <a:bodyPr/>
        <a:lstStyle/>
        <a:p>
          <a:endParaRPr lang="en-US"/>
        </a:p>
      </dgm:t>
    </dgm:pt>
    <dgm:pt modelId="{229C9815-A97C-4832-83AB-964248CB4C2C}" type="pres">
      <dgm:prSet presAssocID="{EFE2BFE7-F119-477C-B9A0-37E39B9B4466}" presName="root" presStyleCnt="0"/>
      <dgm:spPr/>
    </dgm:pt>
    <dgm:pt modelId="{73166D90-A485-41BD-85CA-8CB0B2959FD2}" type="pres">
      <dgm:prSet presAssocID="{EFE2BFE7-F119-477C-B9A0-37E39B9B4466}" presName="rootComposite" presStyleCnt="0"/>
      <dgm:spPr/>
    </dgm:pt>
    <dgm:pt modelId="{10102B44-D9FC-4EAB-8F63-3E3531C71B69}" type="pres">
      <dgm:prSet presAssocID="{EFE2BFE7-F119-477C-B9A0-37E39B9B4466}" presName="rootText" presStyleLbl="node1" presStyleIdx="0" presStyleCnt="1" custScaleX="324089"/>
      <dgm:spPr/>
      <dgm:t>
        <a:bodyPr/>
        <a:lstStyle/>
        <a:p>
          <a:endParaRPr lang="en-US"/>
        </a:p>
      </dgm:t>
    </dgm:pt>
    <dgm:pt modelId="{52531512-85C3-4F23-ABD2-51F1D177A47A}" type="pres">
      <dgm:prSet presAssocID="{EFE2BFE7-F119-477C-B9A0-37E39B9B4466}" presName="rootConnector" presStyleLbl="node1" presStyleIdx="0" presStyleCnt="1"/>
      <dgm:spPr/>
      <dgm:t>
        <a:bodyPr/>
        <a:lstStyle/>
        <a:p>
          <a:endParaRPr lang="en-US"/>
        </a:p>
      </dgm:t>
    </dgm:pt>
    <dgm:pt modelId="{5AA23E52-C2E0-4EA3-93F6-E58D90A7A685}" type="pres">
      <dgm:prSet presAssocID="{EFE2BFE7-F119-477C-B9A0-37E39B9B4466}" presName="childShape" presStyleCnt="0"/>
      <dgm:spPr/>
    </dgm:pt>
    <dgm:pt modelId="{63B7A9B0-DD9F-4AB3-9181-BE0BE48C6502}" type="pres">
      <dgm:prSet presAssocID="{151C2489-EFB6-426C-A52F-112681990EED}" presName="Name13" presStyleLbl="parChTrans1D2" presStyleIdx="0" presStyleCnt="3"/>
      <dgm:spPr/>
      <dgm:t>
        <a:bodyPr/>
        <a:lstStyle/>
        <a:p>
          <a:endParaRPr lang="en-US"/>
        </a:p>
      </dgm:t>
    </dgm:pt>
    <dgm:pt modelId="{E481595A-25CF-4D58-A963-28E79D6C6953}" type="pres">
      <dgm:prSet presAssocID="{0D7A9D03-721F-4DC2-8C84-A959930377F5}" presName="childText" presStyleLbl="bgAcc1" presStyleIdx="0" presStyleCnt="3" custScaleX="643187">
        <dgm:presLayoutVars>
          <dgm:bulletEnabled val="1"/>
        </dgm:presLayoutVars>
      </dgm:prSet>
      <dgm:spPr/>
      <dgm:t>
        <a:bodyPr/>
        <a:lstStyle/>
        <a:p>
          <a:endParaRPr lang="en-US"/>
        </a:p>
      </dgm:t>
    </dgm:pt>
    <dgm:pt modelId="{3CAD0ADC-A992-4ECB-A0FC-2B5222A0E948}" type="pres">
      <dgm:prSet presAssocID="{4CB919BC-E573-4CD3-BF0E-DA755FFAF3E7}" presName="Name13" presStyleLbl="parChTrans1D2" presStyleIdx="1" presStyleCnt="3"/>
      <dgm:spPr/>
      <dgm:t>
        <a:bodyPr/>
        <a:lstStyle/>
        <a:p>
          <a:endParaRPr lang="en-US"/>
        </a:p>
      </dgm:t>
    </dgm:pt>
    <dgm:pt modelId="{3A375F0E-866E-482A-8C05-F3D19A177CCA}" type="pres">
      <dgm:prSet presAssocID="{07C55807-BBAB-456E-B590-F8F6636494EE}" presName="childText" presStyleLbl="bgAcc1" presStyleIdx="1" presStyleCnt="3" custScaleX="640647" custLinFactNeighborX="3300" custLinFactNeighborY="14144">
        <dgm:presLayoutVars>
          <dgm:bulletEnabled val="1"/>
        </dgm:presLayoutVars>
      </dgm:prSet>
      <dgm:spPr/>
      <dgm:t>
        <a:bodyPr/>
        <a:lstStyle/>
        <a:p>
          <a:endParaRPr lang="en-US"/>
        </a:p>
      </dgm:t>
    </dgm:pt>
    <dgm:pt modelId="{E403ED93-75B5-4FC5-8997-B35E73EADD16}" type="pres">
      <dgm:prSet presAssocID="{6A882E9D-2FCF-4A62-B831-BCF83376FA72}" presName="Name13" presStyleLbl="parChTrans1D2" presStyleIdx="2" presStyleCnt="3"/>
      <dgm:spPr/>
      <dgm:t>
        <a:bodyPr/>
        <a:lstStyle/>
        <a:p>
          <a:endParaRPr lang="en-US"/>
        </a:p>
      </dgm:t>
    </dgm:pt>
    <dgm:pt modelId="{183047BE-6770-4D55-8E1C-6822F5301354}" type="pres">
      <dgm:prSet presAssocID="{3D74DE50-33AD-456C-818E-12FB7E08E13F}" presName="childText" presStyleLbl="bgAcc1" presStyleIdx="2" presStyleCnt="3" custScaleX="644042">
        <dgm:presLayoutVars>
          <dgm:bulletEnabled val="1"/>
        </dgm:presLayoutVars>
      </dgm:prSet>
      <dgm:spPr/>
      <dgm:t>
        <a:bodyPr/>
        <a:lstStyle/>
        <a:p>
          <a:endParaRPr lang="en-US"/>
        </a:p>
      </dgm:t>
    </dgm:pt>
  </dgm:ptLst>
  <dgm:cxnLst>
    <dgm:cxn modelId="{6D43E402-304D-4908-8AFE-F27E5414C5E7}" srcId="{EFE2BFE7-F119-477C-B9A0-37E39B9B4466}" destId="{0D7A9D03-721F-4DC2-8C84-A959930377F5}" srcOrd="0" destOrd="0" parTransId="{151C2489-EFB6-426C-A52F-112681990EED}" sibTransId="{1F393A59-D425-461B-A98B-99A7D740DE7F}"/>
    <dgm:cxn modelId="{BC3272B6-E154-47D8-ABBE-42F3C03B0A2E}" srcId="{EFE2BFE7-F119-477C-B9A0-37E39B9B4466}" destId="{3D74DE50-33AD-456C-818E-12FB7E08E13F}" srcOrd="2" destOrd="0" parTransId="{6A882E9D-2FCF-4A62-B831-BCF83376FA72}" sibTransId="{1E996A78-DFB6-47A0-A69A-5A737B3548B3}"/>
    <dgm:cxn modelId="{F3677F89-2C68-4391-90DC-5D75464E9770}" type="presOf" srcId="{4CB919BC-E573-4CD3-BF0E-DA755FFAF3E7}" destId="{3CAD0ADC-A992-4ECB-A0FC-2B5222A0E948}" srcOrd="0" destOrd="0" presId="urn:microsoft.com/office/officeart/2005/8/layout/hierarchy3"/>
    <dgm:cxn modelId="{FC421161-1593-48D5-942D-F67791C92E06}" type="presOf" srcId="{151C2489-EFB6-426C-A52F-112681990EED}" destId="{63B7A9B0-DD9F-4AB3-9181-BE0BE48C6502}" srcOrd="0" destOrd="0" presId="urn:microsoft.com/office/officeart/2005/8/layout/hierarchy3"/>
    <dgm:cxn modelId="{71EF34BD-C362-4716-8E4A-DA54B7C5FD5C}" srcId="{EFE2BFE7-F119-477C-B9A0-37E39B9B4466}" destId="{07C55807-BBAB-456E-B590-F8F6636494EE}" srcOrd="1" destOrd="0" parTransId="{4CB919BC-E573-4CD3-BF0E-DA755FFAF3E7}" sibTransId="{6A010F14-B83C-4E16-B13E-56E30098FE08}"/>
    <dgm:cxn modelId="{6827535C-C901-4C66-B6CC-6D52DD65DD34}" type="presOf" srcId="{3D74DE50-33AD-456C-818E-12FB7E08E13F}" destId="{183047BE-6770-4D55-8E1C-6822F5301354}" srcOrd="0" destOrd="0" presId="urn:microsoft.com/office/officeart/2005/8/layout/hierarchy3"/>
    <dgm:cxn modelId="{8BCE6842-B9A9-4B21-86DC-D1FCBC240AD0}" type="presOf" srcId="{DCE346A0-564A-47E7-A3C3-34DD438D79E8}" destId="{745D5893-6D13-4ECB-8542-2639E2B3B763}" srcOrd="0" destOrd="0" presId="urn:microsoft.com/office/officeart/2005/8/layout/hierarchy3"/>
    <dgm:cxn modelId="{99FFBAF4-1ED7-45D1-B2C8-5134A957DF9A}" type="presOf" srcId="{0D7A9D03-721F-4DC2-8C84-A959930377F5}" destId="{E481595A-25CF-4D58-A963-28E79D6C6953}" srcOrd="0" destOrd="0" presId="urn:microsoft.com/office/officeart/2005/8/layout/hierarchy3"/>
    <dgm:cxn modelId="{0905F94E-2E0C-467F-B7F7-E5D545DD648B}" type="presOf" srcId="{EFE2BFE7-F119-477C-B9A0-37E39B9B4466}" destId="{52531512-85C3-4F23-ABD2-51F1D177A47A}" srcOrd="1" destOrd="0" presId="urn:microsoft.com/office/officeart/2005/8/layout/hierarchy3"/>
    <dgm:cxn modelId="{814B8493-5BBA-48DC-A9F1-D25A4E352229}" type="presOf" srcId="{6A882E9D-2FCF-4A62-B831-BCF83376FA72}" destId="{E403ED93-75B5-4FC5-8997-B35E73EADD16}" srcOrd="0" destOrd="0" presId="urn:microsoft.com/office/officeart/2005/8/layout/hierarchy3"/>
    <dgm:cxn modelId="{323EF357-1EBA-4A17-8E67-2727849B8952}" srcId="{DCE346A0-564A-47E7-A3C3-34DD438D79E8}" destId="{EFE2BFE7-F119-477C-B9A0-37E39B9B4466}" srcOrd="0" destOrd="0" parTransId="{39303AE2-FF9E-4818-9A91-530182B0B13F}" sibTransId="{E874CD7C-3857-4193-AC7B-988A8A2499E3}"/>
    <dgm:cxn modelId="{EB61625E-6F5C-4CF9-9F6C-CCB88CA689BC}" type="presOf" srcId="{07C55807-BBAB-456E-B590-F8F6636494EE}" destId="{3A375F0E-866E-482A-8C05-F3D19A177CCA}" srcOrd="0" destOrd="0" presId="urn:microsoft.com/office/officeart/2005/8/layout/hierarchy3"/>
    <dgm:cxn modelId="{44828248-0263-43FB-9BFC-94F3400D3B45}" type="presOf" srcId="{EFE2BFE7-F119-477C-B9A0-37E39B9B4466}" destId="{10102B44-D9FC-4EAB-8F63-3E3531C71B69}" srcOrd="0" destOrd="0" presId="urn:microsoft.com/office/officeart/2005/8/layout/hierarchy3"/>
    <dgm:cxn modelId="{0C84D416-F2E5-4796-9065-D04308BF56F3}" type="presParOf" srcId="{745D5893-6D13-4ECB-8542-2639E2B3B763}" destId="{229C9815-A97C-4832-83AB-964248CB4C2C}" srcOrd="0" destOrd="0" presId="urn:microsoft.com/office/officeart/2005/8/layout/hierarchy3"/>
    <dgm:cxn modelId="{67265E09-0D13-4846-920F-3AC431976F1B}" type="presParOf" srcId="{229C9815-A97C-4832-83AB-964248CB4C2C}" destId="{73166D90-A485-41BD-85CA-8CB0B2959FD2}" srcOrd="0" destOrd="0" presId="urn:microsoft.com/office/officeart/2005/8/layout/hierarchy3"/>
    <dgm:cxn modelId="{C7212E8A-F785-4C8F-BC1A-CC2FEDDFFB34}" type="presParOf" srcId="{73166D90-A485-41BD-85CA-8CB0B2959FD2}" destId="{10102B44-D9FC-4EAB-8F63-3E3531C71B69}" srcOrd="0" destOrd="0" presId="urn:microsoft.com/office/officeart/2005/8/layout/hierarchy3"/>
    <dgm:cxn modelId="{A0111EC1-E1BC-4AF0-9FF2-E9A7CA70D70D}" type="presParOf" srcId="{73166D90-A485-41BD-85CA-8CB0B2959FD2}" destId="{52531512-85C3-4F23-ABD2-51F1D177A47A}" srcOrd="1" destOrd="0" presId="urn:microsoft.com/office/officeart/2005/8/layout/hierarchy3"/>
    <dgm:cxn modelId="{DDFD10AD-E3E8-42A0-B945-C43D96192B61}" type="presParOf" srcId="{229C9815-A97C-4832-83AB-964248CB4C2C}" destId="{5AA23E52-C2E0-4EA3-93F6-E58D90A7A685}" srcOrd="1" destOrd="0" presId="urn:microsoft.com/office/officeart/2005/8/layout/hierarchy3"/>
    <dgm:cxn modelId="{1B103DDB-88A1-4A65-AD83-5FBBA984B4BF}" type="presParOf" srcId="{5AA23E52-C2E0-4EA3-93F6-E58D90A7A685}" destId="{63B7A9B0-DD9F-4AB3-9181-BE0BE48C6502}" srcOrd="0" destOrd="0" presId="urn:microsoft.com/office/officeart/2005/8/layout/hierarchy3"/>
    <dgm:cxn modelId="{0AE2A9B2-6074-4865-95BF-BADEAE70B337}" type="presParOf" srcId="{5AA23E52-C2E0-4EA3-93F6-E58D90A7A685}" destId="{E481595A-25CF-4D58-A963-28E79D6C6953}" srcOrd="1" destOrd="0" presId="urn:microsoft.com/office/officeart/2005/8/layout/hierarchy3"/>
    <dgm:cxn modelId="{5145788D-F8BA-4D02-A29E-3EBEAE81D90A}" type="presParOf" srcId="{5AA23E52-C2E0-4EA3-93F6-E58D90A7A685}" destId="{3CAD0ADC-A992-4ECB-A0FC-2B5222A0E948}" srcOrd="2" destOrd="0" presId="urn:microsoft.com/office/officeart/2005/8/layout/hierarchy3"/>
    <dgm:cxn modelId="{8E1F088A-16C4-4011-B589-47C6BA1EDA9D}" type="presParOf" srcId="{5AA23E52-C2E0-4EA3-93F6-E58D90A7A685}" destId="{3A375F0E-866E-482A-8C05-F3D19A177CCA}" srcOrd="3" destOrd="0" presId="urn:microsoft.com/office/officeart/2005/8/layout/hierarchy3"/>
    <dgm:cxn modelId="{C6D4FA7A-6C78-487B-9BD9-1FA8139C8D70}" type="presParOf" srcId="{5AA23E52-C2E0-4EA3-93F6-E58D90A7A685}" destId="{E403ED93-75B5-4FC5-8997-B35E73EADD16}" srcOrd="4" destOrd="0" presId="urn:microsoft.com/office/officeart/2005/8/layout/hierarchy3"/>
    <dgm:cxn modelId="{B5344AC2-AE11-4E9D-A937-3D6D27434680}" type="presParOf" srcId="{5AA23E52-C2E0-4EA3-93F6-E58D90A7A685}" destId="{183047BE-6770-4D55-8E1C-6822F5301354}" srcOrd="5" destOrd="0" presId="urn:microsoft.com/office/officeart/2005/8/layout/hierarchy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8BB1B5-D297-4CCC-8F21-40490CDCD29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05D337BF-172D-4312-901A-B9B09311DC73}">
      <dgm:prSet phldrT="[Text]" custT="1"/>
      <dgm:spPr/>
      <dgm:t>
        <a:bodyPr/>
        <a:lstStyle/>
        <a:p>
          <a:r>
            <a:rPr lang="en-US" sz="4000" dirty="0" smtClean="0">
              <a:solidFill>
                <a:srgbClr val="002060"/>
              </a:solidFill>
            </a:rPr>
            <a:t>Drying methods </a:t>
          </a:r>
          <a:endParaRPr lang="en-US" sz="4000" dirty="0">
            <a:solidFill>
              <a:srgbClr val="002060"/>
            </a:solidFill>
          </a:endParaRPr>
        </a:p>
      </dgm:t>
    </dgm:pt>
    <dgm:pt modelId="{524D1026-0C61-4C9D-B971-6568AFF92853}" type="parTrans" cxnId="{F3B121E1-A37F-4CF4-8D80-37926B9A1945}">
      <dgm:prSet/>
      <dgm:spPr/>
      <dgm:t>
        <a:bodyPr/>
        <a:lstStyle/>
        <a:p>
          <a:endParaRPr lang="en-US"/>
        </a:p>
      </dgm:t>
    </dgm:pt>
    <dgm:pt modelId="{51B9859D-E21C-40DB-A994-6E2C6F4DCF35}" type="sibTrans" cxnId="{F3B121E1-A37F-4CF4-8D80-37926B9A1945}">
      <dgm:prSet/>
      <dgm:spPr/>
      <dgm:t>
        <a:bodyPr/>
        <a:lstStyle/>
        <a:p>
          <a:endParaRPr lang="en-US"/>
        </a:p>
      </dgm:t>
    </dgm:pt>
    <dgm:pt modelId="{36604441-5BB4-4E14-A30C-D0C13312B44D}">
      <dgm:prSe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b="1" dirty="0" smtClean="0"/>
            <a:t>1.Sun Drying</a:t>
          </a:r>
          <a:endParaRPr lang="en-US" dirty="0"/>
        </a:p>
      </dgm:t>
    </dgm:pt>
    <dgm:pt modelId="{145B6C12-C420-4F3B-8B4C-9044D7928771}" type="parTrans" cxnId="{8CAF587F-6FA3-4EE1-9583-EF12143F7307}">
      <dgm:prSet/>
      <dgm:spPr/>
      <dgm:t>
        <a:bodyPr/>
        <a:lstStyle/>
        <a:p>
          <a:endParaRPr lang="en-US"/>
        </a:p>
      </dgm:t>
    </dgm:pt>
    <dgm:pt modelId="{EC0F8254-0059-42E5-A7AE-A4E5A57FB8DC}" type="sibTrans" cxnId="{8CAF587F-6FA3-4EE1-9583-EF12143F7307}">
      <dgm:prSet/>
      <dgm:spPr/>
      <dgm:t>
        <a:bodyPr/>
        <a:lstStyle/>
        <a:p>
          <a:endParaRPr lang="en-US"/>
        </a:p>
      </dgm:t>
    </dgm:pt>
    <dgm:pt modelId="{9AF07379-4A4C-41B0-82BE-1060F206D50F}">
      <dgm:prSet>
        <dgm:style>
          <a:lnRef idx="1">
            <a:schemeClr val="accent4"/>
          </a:lnRef>
          <a:fillRef idx="2">
            <a:schemeClr val="accent4"/>
          </a:fillRef>
          <a:effectRef idx="1">
            <a:schemeClr val="accent4"/>
          </a:effectRef>
          <a:fontRef idx="minor">
            <a:schemeClr val="dk1"/>
          </a:fontRef>
        </dgm:style>
      </dgm:prSet>
      <dgm:spPr/>
      <dgm:t>
        <a:bodyPr/>
        <a:lstStyle/>
        <a:p>
          <a:r>
            <a:rPr lang="en-US" b="1" dirty="0" smtClean="0"/>
            <a:t>2.Artificial Drying </a:t>
          </a:r>
          <a:endParaRPr lang="en-US" dirty="0"/>
        </a:p>
      </dgm:t>
    </dgm:pt>
    <dgm:pt modelId="{95C258D8-EFC1-4FF4-953F-C73D6D8D196A}" type="parTrans" cxnId="{9CE8B908-519B-482D-B4E8-16785156D807}">
      <dgm:prSet/>
      <dgm:spPr/>
      <dgm:t>
        <a:bodyPr/>
        <a:lstStyle/>
        <a:p>
          <a:endParaRPr lang="en-US"/>
        </a:p>
      </dgm:t>
    </dgm:pt>
    <dgm:pt modelId="{BF4DF405-2854-48ED-9564-63E19A1AEE30}" type="sibTrans" cxnId="{9CE8B908-519B-482D-B4E8-16785156D807}">
      <dgm:prSet/>
      <dgm:spPr/>
      <dgm:t>
        <a:bodyPr/>
        <a:lstStyle/>
        <a:p>
          <a:endParaRPr lang="en-US"/>
        </a:p>
      </dgm:t>
    </dgm:pt>
    <dgm:pt modelId="{CFD10417-F838-4564-BFC6-995EC33E1C34}">
      <dgm:prSet>
        <dgm:style>
          <a:lnRef idx="1">
            <a:schemeClr val="accent6"/>
          </a:lnRef>
          <a:fillRef idx="2">
            <a:schemeClr val="accent6"/>
          </a:fillRef>
          <a:effectRef idx="1">
            <a:schemeClr val="accent6"/>
          </a:effectRef>
          <a:fontRef idx="minor">
            <a:schemeClr val="dk1"/>
          </a:fontRef>
        </dgm:style>
      </dgm:prSet>
      <dgm:spPr/>
      <dgm:t>
        <a:bodyPr/>
        <a:lstStyle/>
        <a:p>
          <a:r>
            <a:rPr lang="en-US" b="1" dirty="0" smtClean="0"/>
            <a:t>3.Drying using heated surfaces  </a:t>
          </a:r>
          <a:endParaRPr lang="en-US" dirty="0"/>
        </a:p>
      </dgm:t>
    </dgm:pt>
    <dgm:pt modelId="{6F1995A7-EA15-48D0-BF78-5838A5400537}" type="parTrans" cxnId="{5CB96E06-3152-4B15-BFB8-01348AC263C1}">
      <dgm:prSet/>
      <dgm:spPr/>
      <dgm:t>
        <a:bodyPr/>
        <a:lstStyle/>
        <a:p>
          <a:endParaRPr lang="en-US"/>
        </a:p>
      </dgm:t>
    </dgm:pt>
    <dgm:pt modelId="{2B2E8FFF-9E94-4BCE-A278-F911A3E508DE}" type="sibTrans" cxnId="{5CB96E06-3152-4B15-BFB8-01348AC263C1}">
      <dgm:prSet/>
      <dgm:spPr/>
      <dgm:t>
        <a:bodyPr/>
        <a:lstStyle/>
        <a:p>
          <a:endParaRPr lang="en-US"/>
        </a:p>
      </dgm:t>
    </dgm:pt>
    <dgm:pt modelId="{3B8077AF-0C22-4710-8B2D-D81F57DFA718}" type="pres">
      <dgm:prSet presAssocID="{448BB1B5-D297-4CCC-8F21-40490CDCD290}" presName="diagram" presStyleCnt="0">
        <dgm:presLayoutVars>
          <dgm:chPref val="1"/>
          <dgm:dir/>
          <dgm:animOne val="branch"/>
          <dgm:animLvl val="lvl"/>
          <dgm:resizeHandles/>
        </dgm:presLayoutVars>
      </dgm:prSet>
      <dgm:spPr/>
      <dgm:t>
        <a:bodyPr/>
        <a:lstStyle/>
        <a:p>
          <a:endParaRPr lang="en-US"/>
        </a:p>
      </dgm:t>
    </dgm:pt>
    <dgm:pt modelId="{B80554B9-8E94-4065-BBB2-82BAF6D2220F}" type="pres">
      <dgm:prSet presAssocID="{05D337BF-172D-4312-901A-B9B09311DC73}" presName="root" presStyleCnt="0"/>
      <dgm:spPr/>
    </dgm:pt>
    <dgm:pt modelId="{A9EAFB7E-217E-4BBA-88D6-B2A10F0E9454}" type="pres">
      <dgm:prSet presAssocID="{05D337BF-172D-4312-901A-B9B09311DC73}" presName="rootComposite" presStyleCnt="0"/>
      <dgm:spPr/>
    </dgm:pt>
    <dgm:pt modelId="{2F19697A-6392-46D6-A3F4-308BB134344B}" type="pres">
      <dgm:prSet presAssocID="{05D337BF-172D-4312-901A-B9B09311DC73}" presName="rootText" presStyleLbl="node1" presStyleIdx="0" presStyleCnt="1" custScaleX="401934" custLinFactNeighborX="11803" custLinFactNeighborY="-83709"/>
      <dgm:spPr/>
      <dgm:t>
        <a:bodyPr/>
        <a:lstStyle/>
        <a:p>
          <a:endParaRPr lang="en-US"/>
        </a:p>
      </dgm:t>
    </dgm:pt>
    <dgm:pt modelId="{D8DE0A7D-7C2C-4808-BD97-378F3F2EE3F6}" type="pres">
      <dgm:prSet presAssocID="{05D337BF-172D-4312-901A-B9B09311DC73}" presName="rootConnector" presStyleLbl="node1" presStyleIdx="0" presStyleCnt="1"/>
      <dgm:spPr/>
      <dgm:t>
        <a:bodyPr/>
        <a:lstStyle/>
        <a:p>
          <a:endParaRPr lang="en-US"/>
        </a:p>
      </dgm:t>
    </dgm:pt>
    <dgm:pt modelId="{71FD4FC9-7E2D-4315-ADD1-656031CB84DE}" type="pres">
      <dgm:prSet presAssocID="{05D337BF-172D-4312-901A-B9B09311DC73}" presName="childShape" presStyleCnt="0"/>
      <dgm:spPr/>
    </dgm:pt>
    <dgm:pt modelId="{4321025A-42AA-4B28-BADD-7A58C7239C89}" type="pres">
      <dgm:prSet presAssocID="{145B6C12-C420-4F3B-8B4C-9044D7928771}" presName="Name13" presStyleLbl="parChTrans1D2" presStyleIdx="0" presStyleCnt="3"/>
      <dgm:spPr/>
      <dgm:t>
        <a:bodyPr/>
        <a:lstStyle/>
        <a:p>
          <a:endParaRPr lang="en-US"/>
        </a:p>
      </dgm:t>
    </dgm:pt>
    <dgm:pt modelId="{3AB9EBB1-C164-4E8A-BDA8-989C4B3D8B36}" type="pres">
      <dgm:prSet presAssocID="{36604441-5BB4-4E14-A30C-D0C13312B44D}" presName="childText" presStyleLbl="bgAcc1" presStyleIdx="0" presStyleCnt="3" custScaleX="728485" custLinFactNeighborX="-11375" custLinFactNeighborY="-42156">
        <dgm:presLayoutVars>
          <dgm:bulletEnabled val="1"/>
        </dgm:presLayoutVars>
      </dgm:prSet>
      <dgm:spPr/>
      <dgm:t>
        <a:bodyPr/>
        <a:lstStyle/>
        <a:p>
          <a:endParaRPr lang="en-US"/>
        </a:p>
      </dgm:t>
    </dgm:pt>
    <dgm:pt modelId="{A07966AC-91BE-4A1B-B8B6-4EAF0B55E5F2}" type="pres">
      <dgm:prSet presAssocID="{95C258D8-EFC1-4FF4-953F-C73D6D8D196A}" presName="Name13" presStyleLbl="parChTrans1D2" presStyleIdx="1" presStyleCnt="3"/>
      <dgm:spPr/>
      <dgm:t>
        <a:bodyPr/>
        <a:lstStyle/>
        <a:p>
          <a:endParaRPr lang="en-US"/>
        </a:p>
      </dgm:t>
    </dgm:pt>
    <dgm:pt modelId="{43915230-E4AA-49B7-97FC-0B1BB8F1F51C}" type="pres">
      <dgm:prSet presAssocID="{9AF07379-4A4C-41B0-82BE-1060F206D50F}" presName="childText" presStyleLbl="bgAcc1" presStyleIdx="1" presStyleCnt="3" custScaleX="725843" custLinFactNeighborX="-3940" custLinFactNeighborY="-12500">
        <dgm:presLayoutVars>
          <dgm:bulletEnabled val="1"/>
        </dgm:presLayoutVars>
      </dgm:prSet>
      <dgm:spPr/>
      <dgm:t>
        <a:bodyPr/>
        <a:lstStyle/>
        <a:p>
          <a:endParaRPr lang="en-US"/>
        </a:p>
      </dgm:t>
    </dgm:pt>
    <dgm:pt modelId="{1B3CC806-80B6-4123-8408-6BCDCC3E7FA2}" type="pres">
      <dgm:prSet presAssocID="{6F1995A7-EA15-48D0-BF78-5838A5400537}" presName="Name13" presStyleLbl="parChTrans1D2" presStyleIdx="2" presStyleCnt="3"/>
      <dgm:spPr/>
      <dgm:t>
        <a:bodyPr/>
        <a:lstStyle/>
        <a:p>
          <a:endParaRPr lang="en-US"/>
        </a:p>
      </dgm:t>
    </dgm:pt>
    <dgm:pt modelId="{A1A4FE17-F5EE-4A1A-BCE1-447916400AB8}" type="pres">
      <dgm:prSet presAssocID="{CFD10417-F838-4564-BFC6-995EC33E1C34}" presName="childText" presStyleLbl="bgAcc1" presStyleIdx="2" presStyleCnt="3" custScaleX="724175">
        <dgm:presLayoutVars>
          <dgm:bulletEnabled val="1"/>
        </dgm:presLayoutVars>
      </dgm:prSet>
      <dgm:spPr/>
      <dgm:t>
        <a:bodyPr/>
        <a:lstStyle/>
        <a:p>
          <a:endParaRPr lang="en-US"/>
        </a:p>
      </dgm:t>
    </dgm:pt>
  </dgm:ptLst>
  <dgm:cxnLst>
    <dgm:cxn modelId="{8CAF587F-6FA3-4EE1-9583-EF12143F7307}" srcId="{05D337BF-172D-4312-901A-B9B09311DC73}" destId="{36604441-5BB4-4E14-A30C-D0C13312B44D}" srcOrd="0" destOrd="0" parTransId="{145B6C12-C420-4F3B-8B4C-9044D7928771}" sibTransId="{EC0F8254-0059-42E5-A7AE-A4E5A57FB8DC}"/>
    <dgm:cxn modelId="{9CE8B908-519B-482D-B4E8-16785156D807}" srcId="{05D337BF-172D-4312-901A-B9B09311DC73}" destId="{9AF07379-4A4C-41B0-82BE-1060F206D50F}" srcOrd="1" destOrd="0" parTransId="{95C258D8-EFC1-4FF4-953F-C73D6D8D196A}" sibTransId="{BF4DF405-2854-48ED-9564-63E19A1AEE30}"/>
    <dgm:cxn modelId="{487C3943-CEBD-48F4-A3FC-B796E0DA4B88}" type="presOf" srcId="{9AF07379-4A4C-41B0-82BE-1060F206D50F}" destId="{43915230-E4AA-49B7-97FC-0B1BB8F1F51C}" srcOrd="0" destOrd="0" presId="urn:microsoft.com/office/officeart/2005/8/layout/hierarchy3"/>
    <dgm:cxn modelId="{F3B121E1-A37F-4CF4-8D80-37926B9A1945}" srcId="{448BB1B5-D297-4CCC-8F21-40490CDCD290}" destId="{05D337BF-172D-4312-901A-B9B09311DC73}" srcOrd="0" destOrd="0" parTransId="{524D1026-0C61-4C9D-B971-6568AFF92853}" sibTransId="{51B9859D-E21C-40DB-A994-6E2C6F4DCF35}"/>
    <dgm:cxn modelId="{5CB96E06-3152-4B15-BFB8-01348AC263C1}" srcId="{05D337BF-172D-4312-901A-B9B09311DC73}" destId="{CFD10417-F838-4564-BFC6-995EC33E1C34}" srcOrd="2" destOrd="0" parTransId="{6F1995A7-EA15-48D0-BF78-5838A5400537}" sibTransId="{2B2E8FFF-9E94-4BCE-A278-F911A3E508DE}"/>
    <dgm:cxn modelId="{A47535EE-DD42-4B52-9638-6D133CCEDC4E}" type="presOf" srcId="{36604441-5BB4-4E14-A30C-D0C13312B44D}" destId="{3AB9EBB1-C164-4E8A-BDA8-989C4B3D8B36}" srcOrd="0" destOrd="0" presId="urn:microsoft.com/office/officeart/2005/8/layout/hierarchy3"/>
    <dgm:cxn modelId="{FAE7C4DB-AAEC-42F5-A4EB-0E332BC6596B}" type="presOf" srcId="{CFD10417-F838-4564-BFC6-995EC33E1C34}" destId="{A1A4FE17-F5EE-4A1A-BCE1-447916400AB8}" srcOrd="0" destOrd="0" presId="urn:microsoft.com/office/officeart/2005/8/layout/hierarchy3"/>
    <dgm:cxn modelId="{6924F2B2-43C6-428C-818D-5E22DE7825DB}" type="presOf" srcId="{95C258D8-EFC1-4FF4-953F-C73D6D8D196A}" destId="{A07966AC-91BE-4A1B-B8B6-4EAF0B55E5F2}" srcOrd="0" destOrd="0" presId="urn:microsoft.com/office/officeart/2005/8/layout/hierarchy3"/>
    <dgm:cxn modelId="{1B17502C-737F-4486-979C-3A402DC1FEB1}" type="presOf" srcId="{6F1995A7-EA15-48D0-BF78-5838A5400537}" destId="{1B3CC806-80B6-4123-8408-6BCDCC3E7FA2}" srcOrd="0" destOrd="0" presId="urn:microsoft.com/office/officeart/2005/8/layout/hierarchy3"/>
    <dgm:cxn modelId="{563465AC-B96B-40B7-8944-2A90DE92613C}" type="presOf" srcId="{145B6C12-C420-4F3B-8B4C-9044D7928771}" destId="{4321025A-42AA-4B28-BADD-7A58C7239C89}" srcOrd="0" destOrd="0" presId="urn:microsoft.com/office/officeart/2005/8/layout/hierarchy3"/>
    <dgm:cxn modelId="{A7FDC3BA-88FC-42CB-9D02-A5B6251F09F4}" type="presOf" srcId="{05D337BF-172D-4312-901A-B9B09311DC73}" destId="{2F19697A-6392-46D6-A3F4-308BB134344B}" srcOrd="0" destOrd="0" presId="urn:microsoft.com/office/officeart/2005/8/layout/hierarchy3"/>
    <dgm:cxn modelId="{E1C52CBC-BDCC-4B59-B539-7347F327342E}" type="presOf" srcId="{05D337BF-172D-4312-901A-B9B09311DC73}" destId="{D8DE0A7D-7C2C-4808-BD97-378F3F2EE3F6}" srcOrd="1" destOrd="0" presId="urn:microsoft.com/office/officeart/2005/8/layout/hierarchy3"/>
    <dgm:cxn modelId="{E7BDE337-1F2E-4854-ACA4-21088CEABE1D}" type="presOf" srcId="{448BB1B5-D297-4CCC-8F21-40490CDCD290}" destId="{3B8077AF-0C22-4710-8B2D-D81F57DFA718}" srcOrd="0" destOrd="0" presId="urn:microsoft.com/office/officeart/2005/8/layout/hierarchy3"/>
    <dgm:cxn modelId="{8D1CCA33-BF0C-4CF5-BDC6-4FA9B8E27623}" type="presParOf" srcId="{3B8077AF-0C22-4710-8B2D-D81F57DFA718}" destId="{B80554B9-8E94-4065-BBB2-82BAF6D2220F}" srcOrd="0" destOrd="0" presId="urn:microsoft.com/office/officeart/2005/8/layout/hierarchy3"/>
    <dgm:cxn modelId="{1DD9F847-067E-41D9-82D9-416992230426}" type="presParOf" srcId="{B80554B9-8E94-4065-BBB2-82BAF6D2220F}" destId="{A9EAFB7E-217E-4BBA-88D6-B2A10F0E9454}" srcOrd="0" destOrd="0" presId="urn:microsoft.com/office/officeart/2005/8/layout/hierarchy3"/>
    <dgm:cxn modelId="{30F9E9E7-9F46-4DB7-812A-E07A49261D53}" type="presParOf" srcId="{A9EAFB7E-217E-4BBA-88D6-B2A10F0E9454}" destId="{2F19697A-6392-46D6-A3F4-308BB134344B}" srcOrd="0" destOrd="0" presId="urn:microsoft.com/office/officeart/2005/8/layout/hierarchy3"/>
    <dgm:cxn modelId="{41A785CE-BC22-43F0-9117-CDBA7006C6C0}" type="presParOf" srcId="{A9EAFB7E-217E-4BBA-88D6-B2A10F0E9454}" destId="{D8DE0A7D-7C2C-4808-BD97-378F3F2EE3F6}" srcOrd="1" destOrd="0" presId="urn:microsoft.com/office/officeart/2005/8/layout/hierarchy3"/>
    <dgm:cxn modelId="{AE6CCDD9-AFAB-41B8-BE00-85DF44CD086B}" type="presParOf" srcId="{B80554B9-8E94-4065-BBB2-82BAF6D2220F}" destId="{71FD4FC9-7E2D-4315-ADD1-656031CB84DE}" srcOrd="1" destOrd="0" presId="urn:microsoft.com/office/officeart/2005/8/layout/hierarchy3"/>
    <dgm:cxn modelId="{19F46D23-CA34-4574-B6A1-400B57000B39}" type="presParOf" srcId="{71FD4FC9-7E2D-4315-ADD1-656031CB84DE}" destId="{4321025A-42AA-4B28-BADD-7A58C7239C89}" srcOrd="0" destOrd="0" presId="urn:microsoft.com/office/officeart/2005/8/layout/hierarchy3"/>
    <dgm:cxn modelId="{90FC5C26-4B4B-4AA3-9123-2392D25A91F1}" type="presParOf" srcId="{71FD4FC9-7E2D-4315-ADD1-656031CB84DE}" destId="{3AB9EBB1-C164-4E8A-BDA8-989C4B3D8B36}" srcOrd="1" destOrd="0" presId="urn:microsoft.com/office/officeart/2005/8/layout/hierarchy3"/>
    <dgm:cxn modelId="{F5418286-6CF9-4D16-BD61-302809B5D820}" type="presParOf" srcId="{71FD4FC9-7E2D-4315-ADD1-656031CB84DE}" destId="{A07966AC-91BE-4A1B-B8B6-4EAF0B55E5F2}" srcOrd="2" destOrd="0" presId="urn:microsoft.com/office/officeart/2005/8/layout/hierarchy3"/>
    <dgm:cxn modelId="{AEC66FC5-6582-44F1-9A6A-45A983BE380C}" type="presParOf" srcId="{71FD4FC9-7E2D-4315-ADD1-656031CB84DE}" destId="{43915230-E4AA-49B7-97FC-0B1BB8F1F51C}" srcOrd="3" destOrd="0" presId="urn:microsoft.com/office/officeart/2005/8/layout/hierarchy3"/>
    <dgm:cxn modelId="{0302353C-DDB2-4F3F-B75F-4F7509CCA026}" type="presParOf" srcId="{71FD4FC9-7E2D-4315-ADD1-656031CB84DE}" destId="{1B3CC806-80B6-4123-8408-6BCDCC3E7FA2}" srcOrd="4" destOrd="0" presId="urn:microsoft.com/office/officeart/2005/8/layout/hierarchy3"/>
    <dgm:cxn modelId="{B0DC766D-71DF-4278-B3F5-06A9D86B381E}" type="presParOf" srcId="{71FD4FC9-7E2D-4315-ADD1-656031CB84DE}" destId="{A1A4FE17-F5EE-4A1A-BCE1-447916400AB8}" srcOrd="5" destOrd="0" presId="urn:microsoft.com/office/officeart/2005/8/layout/hierarchy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02629C-5856-49FC-96B8-A7A665470AA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0802927A-2EA4-4107-8CFB-78BB9EAEC0A5}">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3600" dirty="0" smtClean="0"/>
            <a:t>3.3.2 Salt</a:t>
          </a:r>
          <a:endParaRPr lang="en-US" sz="3600" dirty="0"/>
        </a:p>
      </dgm:t>
    </dgm:pt>
    <dgm:pt modelId="{8C61E092-B013-43A9-8E12-365CA92037BC}" type="parTrans" cxnId="{A5451C3D-BB86-42A8-88E6-DE4582BC7923}">
      <dgm:prSet/>
      <dgm:spPr/>
      <dgm:t>
        <a:bodyPr/>
        <a:lstStyle/>
        <a:p>
          <a:endParaRPr lang="en-US"/>
        </a:p>
      </dgm:t>
    </dgm:pt>
    <dgm:pt modelId="{E835AC9F-63FE-41D0-9A30-495F48F27C5F}" type="sibTrans" cxnId="{A5451C3D-BB86-42A8-88E6-DE4582BC7923}">
      <dgm:prSet/>
      <dgm:spPr/>
      <dgm:t>
        <a:bodyPr/>
        <a:lstStyle/>
        <a:p>
          <a:endParaRPr lang="en-US"/>
        </a:p>
      </dgm:t>
    </dgm:pt>
    <dgm:pt modelId="{49D9FC60-50C3-4A01-B698-65809ED3B0AB}">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3600" dirty="0" smtClean="0"/>
            <a:t>3.3.1 Sugar</a:t>
          </a:r>
          <a:r>
            <a:rPr lang="en-US" sz="4000" dirty="0" smtClean="0"/>
            <a:t> </a:t>
          </a:r>
          <a:endParaRPr lang="en-US" sz="4000" dirty="0"/>
        </a:p>
      </dgm:t>
    </dgm:pt>
    <dgm:pt modelId="{651E3E48-71A4-4BEF-8627-653B9C369989}" type="sibTrans" cxnId="{7ECB17EC-0672-4731-A71C-35BB686F8713}">
      <dgm:prSet/>
      <dgm:spPr/>
      <dgm:t>
        <a:bodyPr/>
        <a:lstStyle/>
        <a:p>
          <a:endParaRPr lang="en-US"/>
        </a:p>
      </dgm:t>
    </dgm:pt>
    <dgm:pt modelId="{19176033-3C7F-4D35-A9EE-D31FB3D5B7FD}" type="parTrans" cxnId="{7ECB17EC-0672-4731-A71C-35BB686F8713}">
      <dgm:prSet/>
      <dgm:spPr/>
      <dgm:t>
        <a:bodyPr/>
        <a:lstStyle/>
        <a:p>
          <a:endParaRPr lang="en-US"/>
        </a:p>
      </dgm:t>
    </dgm:pt>
    <dgm:pt modelId="{5F58E7DE-C057-494B-8825-32ADF6459FFF}">
      <dgm:prSet phldrT="[Text]" custT="1">
        <dgm:style>
          <a:lnRef idx="0">
            <a:schemeClr val="accent5"/>
          </a:lnRef>
          <a:fillRef idx="3">
            <a:schemeClr val="accent5"/>
          </a:fillRef>
          <a:effectRef idx="3">
            <a:schemeClr val="accent5"/>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i="1" dirty="0" smtClean="0">
              <a:solidFill>
                <a:schemeClr val="tx1"/>
              </a:solidFill>
            </a:rPr>
            <a:t>3.3. Chemical methods of food preservation</a:t>
          </a:r>
          <a:endParaRPr lang="en-US" sz="2800" dirty="0" smtClean="0"/>
        </a:p>
        <a:p>
          <a:pPr defTabSz="933450">
            <a:lnSpc>
              <a:spcPct val="90000"/>
            </a:lnSpc>
            <a:spcBef>
              <a:spcPct val="0"/>
            </a:spcBef>
            <a:spcAft>
              <a:spcPct val="35000"/>
            </a:spcAft>
          </a:pPr>
          <a:endParaRPr lang="en-US" sz="2000" dirty="0"/>
        </a:p>
      </dgm:t>
    </dgm:pt>
    <dgm:pt modelId="{3D3DF4FF-5946-4D7B-B59A-50A433EE8965}" type="sibTrans" cxnId="{8BDD0DE3-3C88-422E-BFD8-855272D196A8}">
      <dgm:prSet/>
      <dgm:spPr/>
      <dgm:t>
        <a:bodyPr/>
        <a:lstStyle/>
        <a:p>
          <a:endParaRPr lang="en-US"/>
        </a:p>
      </dgm:t>
    </dgm:pt>
    <dgm:pt modelId="{1BD86641-31A8-4FDB-A957-D9CEA1AC3A98}" type="parTrans" cxnId="{8BDD0DE3-3C88-422E-BFD8-855272D196A8}">
      <dgm:prSet/>
      <dgm:spPr/>
      <dgm:t>
        <a:bodyPr/>
        <a:lstStyle/>
        <a:p>
          <a:endParaRPr lang="en-US"/>
        </a:p>
      </dgm:t>
    </dgm:pt>
    <dgm:pt modelId="{43E62DE2-DD0F-4B39-B28C-B35BDBA75B6C}">
      <dgm:prSet custT="1">
        <dgm:style>
          <a:lnRef idx="1">
            <a:schemeClr val="accent2"/>
          </a:lnRef>
          <a:fillRef idx="3">
            <a:schemeClr val="accent2"/>
          </a:fillRef>
          <a:effectRef idx="2">
            <a:schemeClr val="accent2"/>
          </a:effectRef>
          <a:fontRef idx="minor">
            <a:schemeClr val="lt1"/>
          </a:fontRef>
        </dgm:style>
      </dgm:prSet>
      <dgm:spPr/>
      <dgm:t>
        <a:bodyPr/>
        <a:lstStyle/>
        <a:p>
          <a:r>
            <a:rPr lang="en-US" sz="3600" dirty="0" smtClean="0"/>
            <a:t>3.3.3  Acids</a:t>
          </a:r>
          <a:endParaRPr lang="en-US" sz="3600" dirty="0"/>
        </a:p>
      </dgm:t>
    </dgm:pt>
    <dgm:pt modelId="{B6E51E1D-DFAB-400E-8F70-82ACE1919F03}" type="parTrans" cxnId="{8C6305B1-751A-4D7F-A502-CE88FE986DCC}">
      <dgm:prSet/>
      <dgm:spPr/>
      <dgm:t>
        <a:bodyPr/>
        <a:lstStyle/>
        <a:p>
          <a:endParaRPr lang="en-US"/>
        </a:p>
      </dgm:t>
    </dgm:pt>
    <dgm:pt modelId="{4FA62B59-2445-48F2-8B20-C8AD8F50EE7B}" type="sibTrans" cxnId="{8C6305B1-751A-4D7F-A502-CE88FE986DCC}">
      <dgm:prSet/>
      <dgm:spPr/>
      <dgm:t>
        <a:bodyPr/>
        <a:lstStyle/>
        <a:p>
          <a:endParaRPr lang="en-US"/>
        </a:p>
      </dgm:t>
    </dgm:pt>
    <dgm:pt modelId="{086DB7F7-42AD-4446-A8FE-3D6780347F6E}" type="pres">
      <dgm:prSet presAssocID="{4202629C-5856-49FC-96B8-A7A665470AAB}" presName="diagram" presStyleCnt="0">
        <dgm:presLayoutVars>
          <dgm:chPref val="1"/>
          <dgm:dir/>
          <dgm:animOne val="branch"/>
          <dgm:animLvl val="lvl"/>
          <dgm:resizeHandles/>
        </dgm:presLayoutVars>
      </dgm:prSet>
      <dgm:spPr/>
      <dgm:t>
        <a:bodyPr/>
        <a:lstStyle/>
        <a:p>
          <a:endParaRPr lang="en-US"/>
        </a:p>
      </dgm:t>
    </dgm:pt>
    <dgm:pt modelId="{063F1FC3-DA8C-4AEF-8CEA-015D4E6300A0}" type="pres">
      <dgm:prSet presAssocID="{5F58E7DE-C057-494B-8825-32ADF6459FFF}" presName="root" presStyleCnt="0"/>
      <dgm:spPr/>
    </dgm:pt>
    <dgm:pt modelId="{7F79CA71-B416-45AE-BB08-4137A2165465}" type="pres">
      <dgm:prSet presAssocID="{5F58E7DE-C057-494B-8825-32ADF6459FFF}" presName="rootComposite" presStyleCnt="0"/>
      <dgm:spPr/>
    </dgm:pt>
    <dgm:pt modelId="{7524F747-FFD0-4860-87DA-D621891DF3C4}" type="pres">
      <dgm:prSet presAssocID="{5F58E7DE-C057-494B-8825-32ADF6459FFF}" presName="rootText" presStyleLbl="node1" presStyleIdx="0" presStyleCnt="1" custScaleX="276830" custScaleY="121711" custLinFactNeighborX="1103" custLinFactNeighborY="-288"/>
      <dgm:spPr/>
      <dgm:t>
        <a:bodyPr/>
        <a:lstStyle/>
        <a:p>
          <a:endParaRPr lang="en-US"/>
        </a:p>
      </dgm:t>
    </dgm:pt>
    <dgm:pt modelId="{C4ABCFEA-611C-43E0-913F-63DF92EE3FF4}" type="pres">
      <dgm:prSet presAssocID="{5F58E7DE-C057-494B-8825-32ADF6459FFF}" presName="rootConnector" presStyleLbl="node1" presStyleIdx="0" presStyleCnt="1"/>
      <dgm:spPr/>
      <dgm:t>
        <a:bodyPr/>
        <a:lstStyle/>
        <a:p>
          <a:endParaRPr lang="en-US"/>
        </a:p>
      </dgm:t>
    </dgm:pt>
    <dgm:pt modelId="{D72A1B6F-6F09-4124-9F64-17E33177D292}" type="pres">
      <dgm:prSet presAssocID="{5F58E7DE-C057-494B-8825-32ADF6459FFF}" presName="childShape" presStyleCnt="0"/>
      <dgm:spPr/>
    </dgm:pt>
    <dgm:pt modelId="{3649906B-F690-48C7-9D6E-198D854E4C06}" type="pres">
      <dgm:prSet presAssocID="{19176033-3C7F-4D35-A9EE-D31FB3D5B7FD}" presName="Name13" presStyleLbl="parChTrans1D2" presStyleIdx="0" presStyleCnt="3"/>
      <dgm:spPr/>
      <dgm:t>
        <a:bodyPr/>
        <a:lstStyle/>
        <a:p>
          <a:endParaRPr lang="en-US"/>
        </a:p>
      </dgm:t>
    </dgm:pt>
    <dgm:pt modelId="{88F26063-907C-4250-9167-DD668F2C735A}" type="pres">
      <dgm:prSet presAssocID="{49D9FC60-50C3-4A01-B698-65809ED3B0AB}" presName="childText" presStyleLbl="bgAcc1" presStyleIdx="0" presStyleCnt="3" custScaleX="172239">
        <dgm:presLayoutVars>
          <dgm:bulletEnabled val="1"/>
        </dgm:presLayoutVars>
      </dgm:prSet>
      <dgm:spPr/>
      <dgm:t>
        <a:bodyPr/>
        <a:lstStyle/>
        <a:p>
          <a:endParaRPr lang="en-US"/>
        </a:p>
      </dgm:t>
    </dgm:pt>
    <dgm:pt modelId="{D91A5625-F4C9-4FEE-BCF4-023BE6D1CD8C}" type="pres">
      <dgm:prSet presAssocID="{8C61E092-B013-43A9-8E12-365CA92037BC}" presName="Name13" presStyleLbl="parChTrans1D2" presStyleIdx="1" presStyleCnt="3"/>
      <dgm:spPr/>
      <dgm:t>
        <a:bodyPr/>
        <a:lstStyle/>
        <a:p>
          <a:endParaRPr lang="en-US"/>
        </a:p>
      </dgm:t>
    </dgm:pt>
    <dgm:pt modelId="{FEA11707-247E-4BF5-9FFF-DCF6A279B37E}" type="pres">
      <dgm:prSet presAssocID="{0802927A-2EA4-4107-8CFB-78BB9EAEC0A5}" presName="childText" presStyleLbl="bgAcc1" presStyleIdx="1" presStyleCnt="3" custScaleX="172238" custLinFactNeighborY="1499">
        <dgm:presLayoutVars>
          <dgm:bulletEnabled val="1"/>
        </dgm:presLayoutVars>
      </dgm:prSet>
      <dgm:spPr/>
      <dgm:t>
        <a:bodyPr/>
        <a:lstStyle/>
        <a:p>
          <a:endParaRPr lang="en-US"/>
        </a:p>
      </dgm:t>
    </dgm:pt>
    <dgm:pt modelId="{06BF6D5C-96A2-4E36-947B-967565A513F8}" type="pres">
      <dgm:prSet presAssocID="{B6E51E1D-DFAB-400E-8F70-82ACE1919F03}" presName="Name13" presStyleLbl="parChTrans1D2" presStyleIdx="2" presStyleCnt="3"/>
      <dgm:spPr/>
      <dgm:t>
        <a:bodyPr/>
        <a:lstStyle/>
        <a:p>
          <a:endParaRPr lang="en-US"/>
        </a:p>
      </dgm:t>
    </dgm:pt>
    <dgm:pt modelId="{CA3DB212-7B8C-420C-9C59-ACBF5473A1FA}" type="pres">
      <dgm:prSet presAssocID="{43E62DE2-DD0F-4B39-B28C-B35BDBA75B6C}" presName="childText" presStyleLbl="bgAcc1" presStyleIdx="2" presStyleCnt="3" custScaleX="172491">
        <dgm:presLayoutVars>
          <dgm:bulletEnabled val="1"/>
        </dgm:presLayoutVars>
      </dgm:prSet>
      <dgm:spPr/>
      <dgm:t>
        <a:bodyPr/>
        <a:lstStyle/>
        <a:p>
          <a:endParaRPr lang="en-US"/>
        </a:p>
      </dgm:t>
    </dgm:pt>
  </dgm:ptLst>
  <dgm:cxnLst>
    <dgm:cxn modelId="{A5451C3D-BB86-42A8-88E6-DE4582BC7923}" srcId="{5F58E7DE-C057-494B-8825-32ADF6459FFF}" destId="{0802927A-2EA4-4107-8CFB-78BB9EAEC0A5}" srcOrd="1" destOrd="0" parTransId="{8C61E092-B013-43A9-8E12-365CA92037BC}" sibTransId="{E835AC9F-63FE-41D0-9A30-495F48F27C5F}"/>
    <dgm:cxn modelId="{8BDD0DE3-3C88-422E-BFD8-855272D196A8}" srcId="{4202629C-5856-49FC-96B8-A7A665470AAB}" destId="{5F58E7DE-C057-494B-8825-32ADF6459FFF}" srcOrd="0" destOrd="0" parTransId="{1BD86641-31A8-4FDB-A957-D9CEA1AC3A98}" sibTransId="{3D3DF4FF-5946-4D7B-B59A-50A433EE8965}"/>
    <dgm:cxn modelId="{614E151A-EDBE-4EA7-B48F-9449EEC0D0AF}" type="presOf" srcId="{8C61E092-B013-43A9-8E12-365CA92037BC}" destId="{D91A5625-F4C9-4FEE-BCF4-023BE6D1CD8C}" srcOrd="0" destOrd="0" presId="urn:microsoft.com/office/officeart/2005/8/layout/hierarchy3"/>
    <dgm:cxn modelId="{78BC4640-AC08-45A1-8E34-E4543528F19B}" type="presOf" srcId="{B6E51E1D-DFAB-400E-8F70-82ACE1919F03}" destId="{06BF6D5C-96A2-4E36-947B-967565A513F8}" srcOrd="0" destOrd="0" presId="urn:microsoft.com/office/officeart/2005/8/layout/hierarchy3"/>
    <dgm:cxn modelId="{8C6305B1-751A-4D7F-A502-CE88FE986DCC}" srcId="{5F58E7DE-C057-494B-8825-32ADF6459FFF}" destId="{43E62DE2-DD0F-4B39-B28C-B35BDBA75B6C}" srcOrd="2" destOrd="0" parTransId="{B6E51E1D-DFAB-400E-8F70-82ACE1919F03}" sibTransId="{4FA62B59-2445-48F2-8B20-C8AD8F50EE7B}"/>
    <dgm:cxn modelId="{F882BF0D-6B27-4BAF-8D6A-8C346E03B8AF}" type="presOf" srcId="{4202629C-5856-49FC-96B8-A7A665470AAB}" destId="{086DB7F7-42AD-4446-A8FE-3D6780347F6E}" srcOrd="0" destOrd="0" presId="urn:microsoft.com/office/officeart/2005/8/layout/hierarchy3"/>
    <dgm:cxn modelId="{7ECB17EC-0672-4731-A71C-35BB686F8713}" srcId="{5F58E7DE-C057-494B-8825-32ADF6459FFF}" destId="{49D9FC60-50C3-4A01-B698-65809ED3B0AB}" srcOrd="0" destOrd="0" parTransId="{19176033-3C7F-4D35-A9EE-D31FB3D5B7FD}" sibTransId="{651E3E48-71A4-4BEF-8627-653B9C369989}"/>
    <dgm:cxn modelId="{B6D89390-2F29-4961-B373-BA1579FF1392}" type="presOf" srcId="{19176033-3C7F-4D35-A9EE-D31FB3D5B7FD}" destId="{3649906B-F690-48C7-9D6E-198D854E4C06}" srcOrd="0" destOrd="0" presId="urn:microsoft.com/office/officeart/2005/8/layout/hierarchy3"/>
    <dgm:cxn modelId="{1AF60ECF-103E-4772-A280-9AABD1473304}" type="presOf" srcId="{49D9FC60-50C3-4A01-B698-65809ED3B0AB}" destId="{88F26063-907C-4250-9167-DD668F2C735A}" srcOrd="0" destOrd="0" presId="urn:microsoft.com/office/officeart/2005/8/layout/hierarchy3"/>
    <dgm:cxn modelId="{4B675140-2609-4EC5-9DDE-FC83B9779465}" type="presOf" srcId="{43E62DE2-DD0F-4B39-B28C-B35BDBA75B6C}" destId="{CA3DB212-7B8C-420C-9C59-ACBF5473A1FA}" srcOrd="0" destOrd="0" presId="urn:microsoft.com/office/officeart/2005/8/layout/hierarchy3"/>
    <dgm:cxn modelId="{6C569B05-5FD2-41D4-B21D-725E832783C4}" type="presOf" srcId="{0802927A-2EA4-4107-8CFB-78BB9EAEC0A5}" destId="{FEA11707-247E-4BF5-9FFF-DCF6A279B37E}" srcOrd="0" destOrd="0" presId="urn:microsoft.com/office/officeart/2005/8/layout/hierarchy3"/>
    <dgm:cxn modelId="{FEEF8E27-9F97-49B6-AC5A-3D2B304F8A73}" type="presOf" srcId="{5F58E7DE-C057-494B-8825-32ADF6459FFF}" destId="{7524F747-FFD0-4860-87DA-D621891DF3C4}" srcOrd="0" destOrd="0" presId="urn:microsoft.com/office/officeart/2005/8/layout/hierarchy3"/>
    <dgm:cxn modelId="{78B06FF6-49C1-44A9-8CA4-24B04E1906D7}" type="presOf" srcId="{5F58E7DE-C057-494B-8825-32ADF6459FFF}" destId="{C4ABCFEA-611C-43E0-913F-63DF92EE3FF4}" srcOrd="1" destOrd="0" presId="urn:microsoft.com/office/officeart/2005/8/layout/hierarchy3"/>
    <dgm:cxn modelId="{445E40C9-AACC-49AB-93FA-A89C0D000B74}" type="presParOf" srcId="{086DB7F7-42AD-4446-A8FE-3D6780347F6E}" destId="{063F1FC3-DA8C-4AEF-8CEA-015D4E6300A0}" srcOrd="0" destOrd="0" presId="urn:microsoft.com/office/officeart/2005/8/layout/hierarchy3"/>
    <dgm:cxn modelId="{C05CF520-1450-4B0C-A0EF-D4D9AA2D50B1}" type="presParOf" srcId="{063F1FC3-DA8C-4AEF-8CEA-015D4E6300A0}" destId="{7F79CA71-B416-45AE-BB08-4137A2165465}" srcOrd="0" destOrd="0" presId="urn:microsoft.com/office/officeart/2005/8/layout/hierarchy3"/>
    <dgm:cxn modelId="{CDEE1AB6-A7A0-42DF-A9EE-99269997C491}" type="presParOf" srcId="{7F79CA71-B416-45AE-BB08-4137A2165465}" destId="{7524F747-FFD0-4860-87DA-D621891DF3C4}" srcOrd="0" destOrd="0" presId="urn:microsoft.com/office/officeart/2005/8/layout/hierarchy3"/>
    <dgm:cxn modelId="{8B3C5CE0-9C79-4FF0-9698-67B308CBA362}" type="presParOf" srcId="{7F79CA71-B416-45AE-BB08-4137A2165465}" destId="{C4ABCFEA-611C-43E0-913F-63DF92EE3FF4}" srcOrd="1" destOrd="0" presId="urn:microsoft.com/office/officeart/2005/8/layout/hierarchy3"/>
    <dgm:cxn modelId="{9394F633-3D87-4D43-BEAD-03AAF4BD27EF}" type="presParOf" srcId="{063F1FC3-DA8C-4AEF-8CEA-015D4E6300A0}" destId="{D72A1B6F-6F09-4124-9F64-17E33177D292}" srcOrd="1" destOrd="0" presId="urn:microsoft.com/office/officeart/2005/8/layout/hierarchy3"/>
    <dgm:cxn modelId="{AB6F71CF-52E7-41D9-BB65-70A196372DF7}" type="presParOf" srcId="{D72A1B6F-6F09-4124-9F64-17E33177D292}" destId="{3649906B-F690-48C7-9D6E-198D854E4C06}" srcOrd="0" destOrd="0" presId="urn:microsoft.com/office/officeart/2005/8/layout/hierarchy3"/>
    <dgm:cxn modelId="{185F3C76-C5CA-42E4-BCC6-3EA510AF18F3}" type="presParOf" srcId="{D72A1B6F-6F09-4124-9F64-17E33177D292}" destId="{88F26063-907C-4250-9167-DD668F2C735A}" srcOrd="1" destOrd="0" presId="urn:microsoft.com/office/officeart/2005/8/layout/hierarchy3"/>
    <dgm:cxn modelId="{F00C99C5-F2D3-4BE0-931C-C8F566CE3235}" type="presParOf" srcId="{D72A1B6F-6F09-4124-9F64-17E33177D292}" destId="{D91A5625-F4C9-4FEE-BCF4-023BE6D1CD8C}" srcOrd="2" destOrd="0" presId="urn:microsoft.com/office/officeart/2005/8/layout/hierarchy3"/>
    <dgm:cxn modelId="{ABF7260C-D58F-4A1F-90DA-BD346D9505CA}" type="presParOf" srcId="{D72A1B6F-6F09-4124-9F64-17E33177D292}" destId="{FEA11707-247E-4BF5-9FFF-DCF6A279B37E}" srcOrd="3" destOrd="0" presId="urn:microsoft.com/office/officeart/2005/8/layout/hierarchy3"/>
    <dgm:cxn modelId="{89CE0C3A-5051-4B16-B736-6053109199D9}" type="presParOf" srcId="{D72A1B6F-6F09-4124-9F64-17E33177D292}" destId="{06BF6D5C-96A2-4E36-947B-967565A513F8}" srcOrd="4" destOrd="0" presId="urn:microsoft.com/office/officeart/2005/8/layout/hierarchy3"/>
    <dgm:cxn modelId="{E8392770-ED00-494F-B187-71E659FDBC94}" type="presParOf" srcId="{D72A1B6F-6F09-4124-9F64-17E33177D292}" destId="{CA3DB212-7B8C-420C-9C59-ACBF5473A1FA}" srcOrd="5" destOrd="0" presId="urn:microsoft.com/office/officeart/2005/8/layout/hierarchy3"/>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F186E-EE1F-42AD-A65C-AE0E9FC72223}">
      <dsp:nvSpPr>
        <dsp:cNvPr id="0" name=""/>
        <dsp:cNvSpPr/>
      </dsp:nvSpPr>
      <dsp:spPr>
        <a:xfrm>
          <a:off x="1542549" y="589"/>
          <a:ext cx="5419138" cy="1305948"/>
        </a:xfrm>
        <a:prstGeom prst="roundRect">
          <a:avLst>
            <a:gd name="adj" fmla="val 10000"/>
          </a:avLst>
        </a:prstGeom>
        <a:gradFill rotWithShape="1">
          <a:gsLst>
            <a:gs pos="0">
              <a:schemeClr val="dk1">
                <a:tint val="50000"/>
                <a:shade val="86000"/>
                <a:satMod val="140000"/>
              </a:schemeClr>
            </a:gs>
            <a:gs pos="45000">
              <a:schemeClr val="dk1">
                <a:tint val="48000"/>
                <a:satMod val="150000"/>
              </a:schemeClr>
            </a:gs>
            <a:gs pos="100000">
              <a:schemeClr val="dk1">
                <a:tint val="28000"/>
                <a:satMod val="160000"/>
              </a:schemeClr>
            </a:gs>
          </a:gsLst>
          <a:path path="circle">
            <a:fillToRect l="100000" t="100000" r="100000" b="100000"/>
          </a:path>
        </a:gradFill>
        <a:ln w="9525"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b="1" i="1" kern="1200" dirty="0" smtClean="0">
              <a:solidFill>
                <a:schemeClr val="tx1"/>
              </a:solidFill>
              <a:latin typeface="Aparajita" pitchFamily="34" charset="0"/>
              <a:cs typeface="Aparajita" pitchFamily="34" charset="0"/>
            </a:rPr>
            <a:t>3.2 </a:t>
          </a:r>
          <a:r>
            <a:rPr lang="en-US" sz="3600" b="1" i="1" kern="1200" dirty="0" smtClean="0">
              <a:solidFill>
                <a:schemeClr val="tx1"/>
              </a:solidFill>
            </a:rPr>
            <a:t>Preservation by Low Temperature</a:t>
          </a:r>
          <a:endParaRPr lang="en-US" sz="3600" kern="1200" dirty="0"/>
        </a:p>
      </dsp:txBody>
      <dsp:txXfrm>
        <a:off x="1580799" y="38839"/>
        <a:ext cx="5342638" cy="1229448"/>
      </dsp:txXfrm>
    </dsp:sp>
    <dsp:sp modelId="{0F70D396-20EF-49B0-A09C-D158A0FF8549}">
      <dsp:nvSpPr>
        <dsp:cNvPr id="0" name=""/>
        <dsp:cNvSpPr/>
      </dsp:nvSpPr>
      <dsp:spPr>
        <a:xfrm>
          <a:off x="2084463" y="1306538"/>
          <a:ext cx="541913" cy="979461"/>
        </a:xfrm>
        <a:custGeom>
          <a:avLst/>
          <a:gdLst/>
          <a:ahLst/>
          <a:cxnLst/>
          <a:rect l="0" t="0" r="0" b="0"/>
          <a:pathLst>
            <a:path>
              <a:moveTo>
                <a:pt x="0" y="0"/>
              </a:moveTo>
              <a:lnTo>
                <a:pt x="0" y="979461"/>
              </a:lnTo>
              <a:lnTo>
                <a:pt x="541913" y="979461"/>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3E1A08-02A6-4B5B-A251-E17693F09A38}">
      <dsp:nvSpPr>
        <dsp:cNvPr id="0" name=""/>
        <dsp:cNvSpPr/>
      </dsp:nvSpPr>
      <dsp:spPr>
        <a:xfrm>
          <a:off x="2626377" y="1633025"/>
          <a:ext cx="3613528" cy="1305948"/>
        </a:xfrm>
        <a:prstGeom prst="roundRect">
          <a:avLst>
            <a:gd name="adj" fmla="val 10000"/>
          </a:avLst>
        </a:prstGeom>
        <a:gradFill rotWithShape="1">
          <a:gsLst>
            <a:gs pos="0">
              <a:schemeClr val="accent3">
                <a:shade val="70000"/>
                <a:satMod val="150000"/>
              </a:schemeClr>
            </a:gs>
            <a:gs pos="34000">
              <a:schemeClr val="accent3">
                <a:shade val="70000"/>
                <a:satMod val="140000"/>
              </a:schemeClr>
            </a:gs>
            <a:gs pos="70000">
              <a:schemeClr val="accent3">
                <a:tint val="100000"/>
                <a:shade val="90000"/>
                <a:satMod val="140000"/>
              </a:schemeClr>
            </a:gs>
            <a:gs pos="100000">
              <a:schemeClr val="accent3">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3">
              <a:shade val="30000"/>
              <a:satMod val="13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1.Freezing(-18 to -40°C)</a:t>
          </a:r>
          <a:r>
            <a:rPr lang="en-US" sz="6000" kern="1200" dirty="0" smtClean="0"/>
            <a:t> </a:t>
          </a:r>
          <a:endParaRPr lang="en-US" sz="6000" kern="1200" dirty="0"/>
        </a:p>
      </dsp:txBody>
      <dsp:txXfrm>
        <a:off x="2664627" y="1671275"/>
        <a:ext cx="3537028" cy="1229448"/>
      </dsp:txXfrm>
    </dsp:sp>
    <dsp:sp modelId="{C400848A-2A02-4CC2-AED1-D056B21AEAC1}">
      <dsp:nvSpPr>
        <dsp:cNvPr id="0" name=""/>
        <dsp:cNvSpPr/>
      </dsp:nvSpPr>
      <dsp:spPr>
        <a:xfrm>
          <a:off x="2084463" y="1306538"/>
          <a:ext cx="541913" cy="2611897"/>
        </a:xfrm>
        <a:custGeom>
          <a:avLst/>
          <a:gdLst/>
          <a:ahLst/>
          <a:cxnLst/>
          <a:rect l="0" t="0" r="0" b="0"/>
          <a:pathLst>
            <a:path>
              <a:moveTo>
                <a:pt x="0" y="0"/>
              </a:moveTo>
              <a:lnTo>
                <a:pt x="0" y="2611897"/>
              </a:lnTo>
              <a:lnTo>
                <a:pt x="541913" y="2611897"/>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F735ED-1F11-41DE-B5B5-4BF4A0038CAF}">
      <dsp:nvSpPr>
        <dsp:cNvPr id="0" name=""/>
        <dsp:cNvSpPr/>
      </dsp:nvSpPr>
      <dsp:spPr>
        <a:xfrm>
          <a:off x="2626377" y="3265461"/>
          <a:ext cx="3918326" cy="1305948"/>
        </a:xfrm>
        <a:prstGeom prst="roundRect">
          <a:avLst>
            <a:gd name="adj" fmla="val 10000"/>
          </a:avLst>
        </a:prstGeom>
        <a:gradFill rotWithShape="1">
          <a:gsLst>
            <a:gs pos="0">
              <a:schemeClr val="accent3">
                <a:shade val="70000"/>
                <a:satMod val="150000"/>
              </a:schemeClr>
            </a:gs>
            <a:gs pos="34000">
              <a:schemeClr val="accent3">
                <a:shade val="70000"/>
                <a:satMod val="140000"/>
              </a:schemeClr>
            </a:gs>
            <a:gs pos="70000">
              <a:schemeClr val="accent3">
                <a:tint val="100000"/>
                <a:shade val="90000"/>
                <a:satMod val="140000"/>
              </a:schemeClr>
            </a:gs>
            <a:gs pos="100000">
              <a:schemeClr val="accent3">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3">
              <a:shade val="30000"/>
              <a:satMod val="13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2.Refrigeration or chilling(0 to 5°C),  </a:t>
          </a:r>
          <a:endParaRPr lang="en-US" sz="3600" kern="1200" dirty="0"/>
        </a:p>
      </dsp:txBody>
      <dsp:txXfrm>
        <a:off x="2664627" y="3303711"/>
        <a:ext cx="3841826" cy="1229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02B44-D9FC-4EAB-8F63-3E3531C71B69}">
      <dsp:nvSpPr>
        <dsp:cNvPr id="0" name=""/>
        <dsp:cNvSpPr/>
      </dsp:nvSpPr>
      <dsp:spPr>
        <a:xfrm>
          <a:off x="840" y="753953"/>
          <a:ext cx="4597140" cy="70924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b="1" i="1" kern="1200" dirty="0" smtClean="0">
              <a:solidFill>
                <a:schemeClr val="tx1"/>
              </a:solidFill>
            </a:rPr>
            <a:t>Freezing methods </a:t>
          </a:r>
          <a:r>
            <a:rPr lang="en-US" sz="2400" b="1" i="1" kern="1200" dirty="0" smtClean="0">
              <a:solidFill>
                <a:schemeClr val="tx1"/>
              </a:solidFill>
            </a:rPr>
            <a:t/>
          </a:r>
          <a:br>
            <a:rPr lang="en-US" sz="2400" b="1" i="1" kern="1200" dirty="0" smtClean="0">
              <a:solidFill>
                <a:schemeClr val="tx1"/>
              </a:solidFill>
            </a:rPr>
          </a:br>
          <a:endParaRPr lang="en-US" sz="2400" kern="1200" dirty="0"/>
        </a:p>
      </dsp:txBody>
      <dsp:txXfrm>
        <a:off x="21613" y="774726"/>
        <a:ext cx="4555594" cy="667694"/>
      </dsp:txXfrm>
    </dsp:sp>
    <dsp:sp modelId="{63B7A9B0-DD9F-4AB3-9181-BE0BE48C6502}">
      <dsp:nvSpPr>
        <dsp:cNvPr id="0" name=""/>
        <dsp:cNvSpPr/>
      </dsp:nvSpPr>
      <dsp:spPr>
        <a:xfrm>
          <a:off x="460555" y="1463194"/>
          <a:ext cx="459714" cy="531930"/>
        </a:xfrm>
        <a:custGeom>
          <a:avLst/>
          <a:gdLst/>
          <a:ahLst/>
          <a:cxnLst/>
          <a:rect l="0" t="0" r="0" b="0"/>
          <a:pathLst>
            <a:path>
              <a:moveTo>
                <a:pt x="0" y="0"/>
              </a:moveTo>
              <a:lnTo>
                <a:pt x="0" y="531930"/>
              </a:lnTo>
              <a:lnTo>
                <a:pt x="459714" y="531930"/>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81595A-25CF-4D58-A963-28E79D6C6953}">
      <dsp:nvSpPr>
        <dsp:cNvPr id="0" name=""/>
        <dsp:cNvSpPr/>
      </dsp:nvSpPr>
      <dsp:spPr>
        <a:xfrm>
          <a:off x="920269" y="1640504"/>
          <a:ext cx="7298787" cy="709240"/>
        </a:xfrm>
        <a:prstGeom prst="roundRect">
          <a:avLst>
            <a:gd name="adj" fmla="val 10000"/>
          </a:avLst>
        </a:prstGeom>
        <a:solidFill>
          <a:schemeClr val="accent5"/>
        </a:solidFill>
        <a:ln w="44450" cap="flat" cmpd="sng" algn="ctr">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b="1" kern="1200" dirty="0" smtClean="0"/>
            <a:t>Freezing by contact with </a:t>
          </a:r>
          <a:r>
            <a:rPr lang="en-US" sz="2300" b="1" kern="1200" dirty="0" smtClean="0">
              <a:solidFill>
                <a:srgbClr val="002060"/>
              </a:solidFill>
            </a:rPr>
            <a:t>cooled solid-</a:t>
          </a:r>
          <a:r>
            <a:rPr lang="en-US" sz="2300" b="1" kern="1200" dirty="0" smtClean="0"/>
            <a:t>plate freezing</a:t>
          </a:r>
          <a:r>
            <a:rPr lang="en-US" sz="2300" b="1" kern="1200" dirty="0" smtClean="0">
              <a:solidFill>
                <a:srgbClr val="002060"/>
              </a:solidFill>
            </a:rPr>
            <a:t> </a:t>
          </a:r>
          <a:endParaRPr lang="en-US" sz="2300" b="1" kern="1200" dirty="0"/>
        </a:p>
      </dsp:txBody>
      <dsp:txXfrm>
        <a:off x="941042" y="1661277"/>
        <a:ext cx="7257241" cy="667694"/>
      </dsp:txXfrm>
    </dsp:sp>
    <dsp:sp modelId="{3CAD0ADC-A992-4ECB-A0FC-2B5222A0E948}">
      <dsp:nvSpPr>
        <dsp:cNvPr id="0" name=""/>
        <dsp:cNvSpPr/>
      </dsp:nvSpPr>
      <dsp:spPr>
        <a:xfrm>
          <a:off x="460555" y="1463194"/>
          <a:ext cx="497161" cy="1518795"/>
        </a:xfrm>
        <a:custGeom>
          <a:avLst/>
          <a:gdLst/>
          <a:ahLst/>
          <a:cxnLst/>
          <a:rect l="0" t="0" r="0" b="0"/>
          <a:pathLst>
            <a:path>
              <a:moveTo>
                <a:pt x="0" y="0"/>
              </a:moveTo>
              <a:lnTo>
                <a:pt x="0" y="1518795"/>
              </a:lnTo>
              <a:lnTo>
                <a:pt x="497161" y="151879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375F0E-866E-482A-8C05-F3D19A177CCA}">
      <dsp:nvSpPr>
        <dsp:cNvPr id="0" name=""/>
        <dsp:cNvSpPr/>
      </dsp:nvSpPr>
      <dsp:spPr>
        <a:xfrm>
          <a:off x="957716" y="2627370"/>
          <a:ext cx="7269964" cy="709240"/>
        </a:xfrm>
        <a:prstGeom prst="roundRect">
          <a:avLst>
            <a:gd name="adj" fmla="val 10000"/>
          </a:avLst>
        </a:prstGeom>
        <a:solidFill>
          <a:schemeClr val="accent5"/>
        </a:solidFill>
        <a:ln w="44450" cap="flat" cmpd="sng" algn="ctr">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b="1" kern="1200" dirty="0" smtClean="0"/>
            <a:t>Freezing by contact with a </a:t>
          </a:r>
          <a:r>
            <a:rPr lang="en-US" sz="2300" b="1" kern="1200" dirty="0" smtClean="0">
              <a:solidFill>
                <a:srgbClr val="002060"/>
              </a:solidFill>
            </a:rPr>
            <a:t>cooled liquid</a:t>
          </a:r>
          <a:r>
            <a:rPr lang="en-US" sz="2300" b="1" kern="1200" dirty="0" smtClean="0"/>
            <a:t>: immersion freezing </a:t>
          </a:r>
          <a:endParaRPr lang="en-US" sz="2300" b="1" kern="1200" dirty="0"/>
        </a:p>
      </dsp:txBody>
      <dsp:txXfrm>
        <a:off x="978489" y="2648143"/>
        <a:ext cx="7228418" cy="667694"/>
      </dsp:txXfrm>
    </dsp:sp>
    <dsp:sp modelId="{E403ED93-75B5-4FC5-8997-B35E73EADD16}">
      <dsp:nvSpPr>
        <dsp:cNvPr id="0" name=""/>
        <dsp:cNvSpPr/>
      </dsp:nvSpPr>
      <dsp:spPr>
        <a:xfrm>
          <a:off x="460555" y="1463194"/>
          <a:ext cx="459714" cy="2305031"/>
        </a:xfrm>
        <a:custGeom>
          <a:avLst/>
          <a:gdLst/>
          <a:ahLst/>
          <a:cxnLst/>
          <a:rect l="0" t="0" r="0" b="0"/>
          <a:pathLst>
            <a:path>
              <a:moveTo>
                <a:pt x="0" y="0"/>
              </a:moveTo>
              <a:lnTo>
                <a:pt x="0" y="2305031"/>
              </a:lnTo>
              <a:lnTo>
                <a:pt x="459714" y="2305031"/>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3047BE-6770-4D55-8E1C-6822F5301354}">
      <dsp:nvSpPr>
        <dsp:cNvPr id="0" name=""/>
        <dsp:cNvSpPr/>
      </dsp:nvSpPr>
      <dsp:spPr>
        <a:xfrm>
          <a:off x="920269" y="3413605"/>
          <a:ext cx="7308489" cy="709240"/>
        </a:xfrm>
        <a:prstGeom prst="roundRect">
          <a:avLst>
            <a:gd name="adj" fmla="val 10000"/>
          </a:avLst>
        </a:prstGeom>
        <a:solidFill>
          <a:schemeClr val="accent5"/>
        </a:solidFill>
        <a:ln w="44450" cap="flat" cmpd="sng" algn="ctr">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b="1" kern="1200" dirty="0" smtClean="0"/>
            <a:t>Freezing by contact with a </a:t>
          </a:r>
          <a:r>
            <a:rPr lang="en-US" sz="2300" b="1" kern="1200" dirty="0" smtClean="0">
              <a:solidFill>
                <a:srgbClr val="002060"/>
              </a:solidFill>
            </a:rPr>
            <a:t>cooled gas</a:t>
          </a:r>
          <a:endParaRPr lang="en-US" sz="2300" b="1" kern="1200" dirty="0"/>
        </a:p>
      </dsp:txBody>
      <dsp:txXfrm>
        <a:off x="941042" y="3434378"/>
        <a:ext cx="7266943" cy="667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4C8DCEB-8131-4B25-9D69-D31F0397C433}" type="datetimeFigureOut">
              <a:rPr lang="en-US" smtClean="0"/>
              <a:pPr/>
              <a:t>5/13/2020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619F4711-1F05-4B94-997E-5321D7BE70D0}" type="slidenum">
              <a:rPr lang="en-US" smtClean="0"/>
              <a:pPr/>
              <a:t>‹#›</a:t>
            </a:fld>
            <a:endParaRPr lang="en-US"/>
          </a:p>
        </p:txBody>
      </p:sp>
    </p:spTree>
    <p:extLst>
      <p:ext uri="{BB962C8B-B14F-4D97-AF65-F5344CB8AC3E}">
        <p14:creationId xmlns="" xmlns:p14="http://schemas.microsoft.com/office/powerpoint/2010/main" val="2295810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874AF2B-AA63-4B53-B05A-CD3F08E96A80}" type="datetimeFigureOut">
              <a:rPr lang="en-US" smtClean="0"/>
              <a:pPr/>
              <a:t>5/13/2020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6FD7085-0CE0-4FE2-9E51-CE3BC8915BA1}" type="slidenum">
              <a:rPr lang="en-US" smtClean="0"/>
              <a:pPr/>
              <a:t>‹#›</a:t>
            </a:fld>
            <a:endParaRPr lang="en-US"/>
          </a:p>
        </p:txBody>
      </p:sp>
    </p:spTree>
    <p:extLst>
      <p:ext uri="{BB962C8B-B14F-4D97-AF65-F5344CB8AC3E}">
        <p14:creationId xmlns="" xmlns:p14="http://schemas.microsoft.com/office/powerpoint/2010/main" val="169177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FD7085-0CE0-4FE2-9E51-CE3BC8915BA1}" type="slidenum">
              <a:rPr lang="en-US" smtClean="0"/>
              <a:pPr/>
              <a:t>14</a:t>
            </a:fld>
            <a:endParaRPr lang="en-US"/>
          </a:p>
        </p:txBody>
      </p:sp>
    </p:spTree>
    <p:extLst>
      <p:ext uri="{BB962C8B-B14F-4D97-AF65-F5344CB8AC3E}">
        <p14:creationId xmlns="" xmlns:p14="http://schemas.microsoft.com/office/powerpoint/2010/main" val="148417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FD7085-0CE0-4FE2-9E51-CE3BC8915BA1}" type="slidenum">
              <a:rPr lang="en-US" smtClean="0"/>
              <a:pPr/>
              <a:t>104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8C842B-6DC6-42F2-A4A6-ECCC1F16FE6D}"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B9A4D-17E8-4C67-876A-B17B1114CE0A}"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8C842B-6DC6-42F2-A4A6-ECCC1F16FE6D}"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B9A4D-17E8-4C67-876A-B17B1114CE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8C842B-6DC6-42F2-A4A6-ECCC1F16FE6D}"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B9A4D-17E8-4C67-876A-B17B1114CE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8C842B-6DC6-42F2-A4A6-ECCC1F16FE6D}"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B9A4D-17E8-4C67-876A-B17B1114CE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8C842B-6DC6-42F2-A4A6-ECCC1F16FE6D}"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B9A4D-17E8-4C67-876A-B17B1114CE0A}"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8C842B-6DC6-42F2-A4A6-ECCC1F16FE6D}"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B9A4D-17E8-4C67-876A-B17B1114CE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8C842B-6DC6-42F2-A4A6-ECCC1F16FE6D}" type="datetimeFigureOut">
              <a:rPr lang="en-US" smtClean="0"/>
              <a:pPr/>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6B9A4D-17E8-4C67-876A-B17B1114CE0A}"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8C842B-6DC6-42F2-A4A6-ECCC1F16FE6D}" type="datetimeFigureOut">
              <a:rPr lang="en-US" smtClean="0"/>
              <a:pPr/>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6B9A4D-17E8-4C67-876A-B17B1114CE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8C842B-6DC6-42F2-A4A6-ECCC1F16FE6D}" type="datetimeFigureOut">
              <a:rPr lang="en-US" smtClean="0"/>
              <a:pPr/>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6B9A4D-17E8-4C67-876A-B17B1114CE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8C842B-6DC6-42F2-A4A6-ECCC1F16FE6D}"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B9A4D-17E8-4C67-876A-B17B1114CE0A}"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8C842B-6DC6-42F2-A4A6-ECCC1F16FE6D}"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B9A4D-17E8-4C67-876A-B17B1114CE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8C842B-6DC6-42F2-A4A6-ECCC1F16FE6D}" type="datetimeFigureOut">
              <a:rPr lang="en-US" smtClean="0"/>
              <a:pPr/>
              <a:t>5/13/2020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C6B9A4D-17E8-4C67-876A-B17B1114CE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0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0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en.wikipedia.org/wiki/Canning" TargetMode="External"/><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gif"/></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Refrigeration" TargetMode="External"/><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en.wikipedia.org/wiki/Mold" TargetMode="External"/><Relationship Id="rId3" Type="http://schemas.openxmlformats.org/officeDocument/2006/relationships/hyperlink" Target="http://en.wikipedia.org/wiki/Food_preservation" TargetMode="External"/><Relationship Id="rId7" Type="http://schemas.openxmlformats.org/officeDocument/2006/relationships/hyperlink" Target="http://en.wikipedia.org/wiki/Yeast" TargetMode="External"/><Relationship Id="rId12" Type="http://schemas.openxmlformats.org/officeDocument/2006/relationships/hyperlink" Target="http://en.wikipedia.org/wiki/Freeze-drying" TargetMode="External"/><Relationship Id="rId2" Type="http://schemas.openxmlformats.org/officeDocument/2006/relationships/image" Target="../media/image25.gif"/><Relationship Id="rId1" Type="http://schemas.openxmlformats.org/officeDocument/2006/relationships/slideLayout" Target="../slideLayouts/slideLayout2.xml"/><Relationship Id="rId6" Type="http://schemas.openxmlformats.org/officeDocument/2006/relationships/hyperlink" Target="http://en.wikipedia.org/wiki/Bacteria" TargetMode="External"/><Relationship Id="rId11" Type="http://schemas.openxmlformats.org/officeDocument/2006/relationships/hyperlink" Target="http://en.wikipedia.org/wiki/Food_dehydrator" TargetMode="External"/><Relationship Id="rId5" Type="http://schemas.openxmlformats.org/officeDocument/2006/relationships/hyperlink" Target="http://en.wikipedia.org/wiki/Drying" TargetMode="External"/><Relationship Id="rId10" Type="http://schemas.openxmlformats.org/officeDocument/2006/relationships/hyperlink" Target="http://en.wikipedia.org/wiki/Evaporation" TargetMode="External"/><Relationship Id="rId4" Type="http://schemas.openxmlformats.org/officeDocument/2006/relationships/hyperlink" Target="http://en.wikipedia.org/wiki/Food" TargetMode="External"/><Relationship Id="rId9" Type="http://schemas.openxmlformats.org/officeDocument/2006/relationships/hyperlink" Target="http://en.wikipedia.org/wiki/Water"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en.wikipedia.org/wiki/Ionizing_radiat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en.wikipedia.org/wiki/Cheese" TargetMode="External"/><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hyperlink" Target="http://en.wikipedia.org/wiki/Beer" TargetMode="External"/><Relationship Id="rId4" Type="http://schemas.openxmlformats.org/officeDocument/2006/relationships/hyperlink" Target="http://en.wikipedia.org/wiki/Wine"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hyperlink" Target="http://en.wikipedia.org/wiki/Calcium_propionate" TargetMode="External"/><Relationship Id="rId13" Type="http://schemas.openxmlformats.org/officeDocument/2006/relationships/hyperlink" Target="http://en.wikipedia.org/wiki/Potassium_hydrogen_sulfite" TargetMode="External"/><Relationship Id="rId3" Type="http://schemas.openxmlformats.org/officeDocument/2006/relationships/hyperlink" Target="http://en.wikipedia.org/wiki/Fungi" TargetMode="External"/><Relationship Id="rId7" Type="http://schemas.openxmlformats.org/officeDocument/2006/relationships/hyperlink" Target="http://en.wikipedia.org/wiki/Oxidation" TargetMode="External"/><Relationship Id="rId12" Type="http://schemas.openxmlformats.org/officeDocument/2006/relationships/hyperlink" Target="http://en.wikipedia.org/wiki/Sodium_bisulfite" TargetMode="External"/><Relationship Id="rId2" Type="http://schemas.openxmlformats.org/officeDocument/2006/relationships/hyperlink" Target="http://en.wikipedia.org/wiki/Bacterium" TargetMode="External"/><Relationship Id="rId16" Type="http://schemas.openxmlformats.org/officeDocument/2006/relationships/hyperlink" Target="http://en.wikipedia.org/wiki/Ethanol" TargetMode="External"/><Relationship Id="rId1" Type="http://schemas.openxmlformats.org/officeDocument/2006/relationships/slideLayout" Target="../slideLayouts/slideLayout2.xml"/><Relationship Id="rId6" Type="http://schemas.openxmlformats.org/officeDocument/2006/relationships/hyperlink" Target="http://en.wikipedia.org/wiki/Oxygen_absorber" TargetMode="External"/><Relationship Id="rId11" Type="http://schemas.openxmlformats.org/officeDocument/2006/relationships/hyperlink" Target="http://en.wikipedia.org/wiki/Sulfur_dioxide" TargetMode="External"/><Relationship Id="rId5" Type="http://schemas.openxmlformats.org/officeDocument/2006/relationships/hyperlink" Target="http://en.wikipedia.org/wiki/Antioxidant" TargetMode="External"/><Relationship Id="rId15" Type="http://schemas.openxmlformats.org/officeDocument/2006/relationships/hyperlink" Target="http://en.wikipedia.org/wiki/Glutaraldehyde" TargetMode="External"/><Relationship Id="rId10" Type="http://schemas.openxmlformats.org/officeDocument/2006/relationships/hyperlink" Target="http://en.wikipedia.org/wiki/Sulfite" TargetMode="External"/><Relationship Id="rId4" Type="http://schemas.openxmlformats.org/officeDocument/2006/relationships/hyperlink" Target="http://en.wikipedia.org/wiki/Mold" TargetMode="External"/><Relationship Id="rId9" Type="http://schemas.openxmlformats.org/officeDocument/2006/relationships/hyperlink" Target="http://en.wikipedia.org/wiki/Sodium_nitrate" TargetMode="External"/><Relationship Id="rId14" Type="http://schemas.openxmlformats.org/officeDocument/2006/relationships/hyperlink" Target="http://en.wikipedia.org/wiki/Formaldehyde"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191000"/>
          </a:xfrm>
        </p:spPr>
        <p:txBody>
          <a:bodyPr/>
          <a:lstStyle/>
          <a:p>
            <a:pPr>
              <a:buNone/>
            </a:pPr>
            <a:endParaRPr lang="en-US" b="1" dirty="0" smtClean="0">
              <a:solidFill>
                <a:srgbClr val="FF0000"/>
              </a:solidFill>
              <a:latin typeface="Times New Roman"/>
              <a:ea typeface="Times New Roman"/>
              <a:cs typeface="Times New Roman"/>
            </a:endParaRPr>
          </a:p>
          <a:p>
            <a:pPr algn="just">
              <a:lnSpc>
                <a:spcPct val="150000"/>
              </a:lnSpc>
              <a:buNone/>
            </a:pPr>
            <a:r>
              <a:rPr lang="en-US" b="1" dirty="0" smtClean="0">
                <a:solidFill>
                  <a:srgbClr val="FF0000"/>
                </a:solidFill>
                <a:latin typeface="Times New Roman"/>
                <a:ea typeface="Times New Roman"/>
                <a:cs typeface="Times New Roman"/>
              </a:rPr>
              <a:t>                                    CHAPTER:3 </a:t>
            </a:r>
          </a:p>
          <a:p>
            <a:pPr algn="just">
              <a:lnSpc>
                <a:spcPct val="150000"/>
              </a:lnSpc>
              <a:buNone/>
            </a:pPr>
            <a:r>
              <a:rPr lang="en-US" b="1" dirty="0" smtClean="0">
                <a:solidFill>
                  <a:srgbClr val="FF0000"/>
                </a:solidFill>
                <a:latin typeface="Times New Roman"/>
                <a:ea typeface="Times New Roman"/>
                <a:cs typeface="Times New Roman"/>
              </a:rPr>
              <a:t>PRINCIPLES AND METHODS OF PRESERVATION OF FRUITS AND  VEGETABLES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lstStyle/>
          <a:p>
            <a:pPr algn="just">
              <a:buBlip>
                <a:blip r:embed="rId2"/>
              </a:buBlip>
            </a:pPr>
            <a:r>
              <a:rPr lang="en-US" sz="2400" b="1" dirty="0" smtClean="0"/>
              <a:t>the 100°C for 12 seconds treatment </a:t>
            </a:r>
            <a:r>
              <a:rPr lang="en-US" sz="2400" dirty="0" smtClean="0"/>
              <a:t>give the </a:t>
            </a:r>
            <a:r>
              <a:rPr lang="en-US" sz="2400" b="1" dirty="0" smtClean="0"/>
              <a:t>best quality </a:t>
            </a:r>
            <a:r>
              <a:rPr lang="en-US" sz="2400" dirty="0" smtClean="0"/>
              <a:t>products in respect of flavor and vitamin retention. </a:t>
            </a:r>
          </a:p>
          <a:p>
            <a:pPr>
              <a:buNone/>
            </a:pPr>
            <a:endParaRPr lang="en-US" b="1" dirty="0" smtClean="0"/>
          </a:p>
          <a:p>
            <a:pPr>
              <a:buNone/>
            </a:pPr>
            <a:r>
              <a:rPr lang="en-US" b="1" dirty="0" smtClean="0"/>
              <a:t>Advantages of flash/rapid pasteurization</a:t>
            </a:r>
            <a:endParaRPr lang="en-US" dirty="0"/>
          </a:p>
        </p:txBody>
      </p:sp>
      <p:sp>
        <p:nvSpPr>
          <p:cNvPr id="4" name="Rectangle 3"/>
          <p:cNvSpPr/>
          <p:nvPr/>
        </p:nvSpPr>
        <p:spPr>
          <a:xfrm>
            <a:off x="381000" y="2667000"/>
            <a:ext cx="7391400" cy="2800767"/>
          </a:xfrm>
          <a:prstGeom prst="rect">
            <a:avLst/>
          </a:prstGeom>
        </p:spPr>
        <p:txBody>
          <a:bodyPr wrap="square">
            <a:spAutoFit/>
          </a:bodyPr>
          <a:lstStyle/>
          <a:p>
            <a:endParaRPr lang="en-US" sz="2800" dirty="0" smtClean="0"/>
          </a:p>
          <a:p>
            <a:pPr>
              <a:buFont typeface="Wingdings" pitchFamily="2" charset="2"/>
              <a:buChar char="ü"/>
            </a:pPr>
            <a:r>
              <a:rPr lang="en-US" sz="2400" dirty="0" smtClean="0">
                <a:latin typeface="Times New Roman" pitchFamily="18" charset="0"/>
                <a:cs typeface="Times New Roman" pitchFamily="18" charset="0"/>
              </a:rPr>
              <a:t>Loss of flavor is minimum</a:t>
            </a:r>
          </a:p>
          <a:p>
            <a:pPr>
              <a:buFont typeface="Wingdings" pitchFamily="2" charset="2"/>
              <a:buChar char="ü"/>
            </a:pPr>
            <a:r>
              <a:rPr lang="en-US" sz="2400" dirty="0" smtClean="0">
                <a:latin typeface="Times New Roman" pitchFamily="18" charset="0"/>
                <a:cs typeface="Times New Roman" pitchFamily="18" charset="0"/>
              </a:rPr>
              <a:t> Vitamins are not destroyed</a:t>
            </a:r>
          </a:p>
          <a:p>
            <a:pPr>
              <a:buFont typeface="Wingdings" pitchFamily="2" charset="2"/>
              <a:buChar char="ü"/>
            </a:pPr>
            <a:r>
              <a:rPr lang="en-US" sz="2400" dirty="0" smtClean="0">
                <a:latin typeface="Times New Roman" pitchFamily="18" charset="0"/>
                <a:cs typeface="Times New Roman" pitchFamily="18" charset="0"/>
              </a:rPr>
              <a:t> Effects economy of time and space</a:t>
            </a:r>
          </a:p>
          <a:p>
            <a:pPr>
              <a:buFont typeface="Wingdings" pitchFamily="2" charset="2"/>
              <a:buChar char="ü"/>
            </a:pPr>
            <a:r>
              <a:rPr lang="en-US" sz="2400" dirty="0" smtClean="0">
                <a:latin typeface="Times New Roman" pitchFamily="18" charset="0"/>
                <a:cs typeface="Times New Roman" pitchFamily="18" charset="0"/>
              </a:rPr>
              <a:t> Keeps the juice uniformly cloudy and</a:t>
            </a:r>
          </a:p>
          <a:p>
            <a:pPr>
              <a:buFont typeface="Wingdings" pitchFamily="2" charset="2"/>
              <a:buChar char="ü"/>
            </a:pPr>
            <a:r>
              <a:rPr lang="en-US" sz="2400" dirty="0" smtClean="0">
                <a:latin typeface="Times New Roman" pitchFamily="18" charset="0"/>
                <a:cs typeface="Times New Roman" pitchFamily="18" charset="0"/>
              </a:rPr>
              <a:t> Juice is heated uniformly and thus its cooked</a:t>
            </a:r>
          </a:p>
          <a:p>
            <a:endParaRPr lang="en-US" sz="28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07552" cy="1524000"/>
          </a:xfrm>
        </p:spPr>
        <p:txBody>
          <a:bodyPr>
            <a:normAutofit/>
          </a:bodyPr>
          <a:lstStyle/>
          <a:p>
            <a:r>
              <a:rPr lang="en-US" sz="2800" b="1" dirty="0" smtClean="0">
                <a:solidFill>
                  <a:schemeClr val="tx1"/>
                </a:solidFill>
              </a:rPr>
              <a:t>3.Glass containers</a:t>
            </a: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
        <p:nvSpPr>
          <p:cNvPr id="3" name="Content Placeholder 2"/>
          <p:cNvSpPr>
            <a:spLocks noGrp="1"/>
          </p:cNvSpPr>
          <p:nvPr>
            <p:ph idx="1"/>
          </p:nvPr>
        </p:nvSpPr>
        <p:spPr>
          <a:xfrm>
            <a:off x="457200" y="914400"/>
            <a:ext cx="8229600" cy="5562600"/>
          </a:xfrm>
        </p:spPr>
        <p:txBody>
          <a:bodyPr>
            <a:normAutofit fontScale="92500"/>
          </a:bodyPr>
          <a:lstStyle/>
          <a:p>
            <a:pPr>
              <a:lnSpc>
                <a:spcPct val="150000"/>
              </a:lnSpc>
              <a:buNone/>
            </a:pPr>
            <a:r>
              <a:rPr lang="en-US" dirty="0" smtClean="0">
                <a:latin typeface="Times New Roman" pitchFamily="18" charset="0"/>
                <a:cs typeface="Times New Roman" pitchFamily="18" charset="0"/>
              </a:rPr>
              <a:t>Glass containers have the following </a:t>
            </a:r>
            <a:r>
              <a:rPr lang="en-US" b="1" dirty="0" smtClean="0">
                <a:latin typeface="Times New Roman" pitchFamily="18" charset="0"/>
                <a:cs typeface="Times New Roman" pitchFamily="18" charset="0"/>
              </a:rPr>
              <a:t>advantages</a:t>
            </a:r>
            <a:r>
              <a:rPr lang="en-US" dirty="0" smtClean="0">
                <a:latin typeface="Times New Roman" pitchFamily="18" charset="0"/>
                <a:cs typeface="Times New Roman" pitchFamily="18" charset="0"/>
              </a:rPr>
              <a:t>:</a:t>
            </a:r>
          </a:p>
          <a:p>
            <a:pPr>
              <a:lnSpc>
                <a:spcPct val="150000"/>
              </a:lnSpc>
              <a:buFont typeface="Courier New" pitchFamily="49" charset="0"/>
              <a:buChar char="o"/>
            </a:pPr>
            <a:r>
              <a:rPr lang="en-US" dirty="0" smtClean="0">
                <a:latin typeface="Times New Roman" pitchFamily="18" charset="0"/>
                <a:cs typeface="Times New Roman" pitchFamily="18" charset="0"/>
              </a:rPr>
              <a:t> they are impervious to moisture, gases, odors and micro-organisms</a:t>
            </a:r>
          </a:p>
          <a:p>
            <a:pPr>
              <a:lnSpc>
                <a:spcPct val="150000"/>
              </a:lnSpc>
              <a:buFont typeface="Courier New" pitchFamily="49" charset="0"/>
              <a:buChar char="o"/>
            </a:pPr>
            <a:r>
              <a:rPr lang="en-US" dirty="0" smtClean="0">
                <a:latin typeface="Times New Roman" pitchFamily="18" charset="0"/>
                <a:cs typeface="Times New Roman" pitchFamily="18" charset="0"/>
              </a:rPr>
              <a:t> they are inert and do not react with or migrate into food products</a:t>
            </a:r>
          </a:p>
          <a:p>
            <a:pPr>
              <a:lnSpc>
                <a:spcPct val="150000"/>
              </a:lnSpc>
              <a:buFont typeface="Courier New" pitchFamily="49" charset="0"/>
              <a:buChar char="o"/>
            </a:pPr>
            <a:r>
              <a:rPr lang="en-US" dirty="0" smtClean="0">
                <a:latin typeface="Times New Roman" pitchFamily="18" charset="0"/>
                <a:cs typeface="Times New Roman" pitchFamily="18" charset="0"/>
              </a:rPr>
              <a:t> they are suitable for heat processing when hermetically sealed</a:t>
            </a:r>
          </a:p>
          <a:p>
            <a:pPr>
              <a:lnSpc>
                <a:spcPct val="150000"/>
              </a:lnSpc>
              <a:buFont typeface="Courier New" pitchFamily="49" charset="0"/>
              <a:buChar char="o"/>
            </a:pPr>
            <a:r>
              <a:rPr lang="en-US" dirty="0" smtClean="0">
                <a:latin typeface="Times New Roman" pitchFamily="18" charset="0"/>
                <a:cs typeface="Times New Roman" pitchFamily="18" charset="0"/>
              </a:rPr>
              <a:t>they are transparent to microwaves</a:t>
            </a:r>
          </a:p>
          <a:p>
            <a:pPr>
              <a:lnSpc>
                <a:spcPct val="150000"/>
              </a:lnSpc>
              <a:buFont typeface="Courier New" pitchFamily="49" charset="0"/>
              <a:buChar char="o"/>
            </a:pPr>
            <a:r>
              <a:rPr lang="en-US" dirty="0" smtClean="0">
                <a:latin typeface="Times New Roman" pitchFamily="18" charset="0"/>
                <a:cs typeface="Times New Roman" pitchFamily="18" charset="0"/>
              </a:rPr>
              <a:t> they are re-useable</a:t>
            </a:r>
          </a:p>
          <a:p>
            <a:pPr>
              <a:lnSpc>
                <a:spcPct val="150000"/>
              </a:lnSpc>
              <a:buFont typeface="Courier New" pitchFamily="49" charset="0"/>
              <a:buChar char="o"/>
            </a:pPr>
            <a:r>
              <a:rPr lang="en-US" dirty="0" smtClean="0">
                <a:latin typeface="Times New Roman" pitchFamily="18" charset="0"/>
                <a:cs typeface="Times New Roman" pitchFamily="18" charset="0"/>
              </a:rPr>
              <a:t> they are re-sealable</a:t>
            </a:r>
          </a:p>
          <a:p>
            <a:pPr>
              <a:lnSpc>
                <a:spcPct val="150000"/>
              </a:lnSpc>
              <a:buFont typeface="Courier New" pitchFamily="49" charset="0"/>
              <a:buChar char="o"/>
            </a:pPr>
            <a:r>
              <a:rPr lang="en-US" dirty="0" smtClean="0">
                <a:latin typeface="Times New Roman" pitchFamily="18" charset="0"/>
                <a:cs typeface="Times New Roman" pitchFamily="18" charset="0"/>
              </a:rPr>
              <a:t>they are transparent to display the contents and can be decorated</a:t>
            </a:r>
          </a:p>
          <a:p>
            <a:pPr>
              <a:lnSpc>
                <a:spcPct val="150000"/>
              </a:lnSpc>
              <a:buFont typeface="Courier New" pitchFamily="49" charset="0"/>
              <a:buChar char="o"/>
            </a:pPr>
            <a:r>
              <a:rPr lang="en-US" dirty="0" smtClean="0">
                <a:latin typeface="Times New Roman" pitchFamily="18" charset="0"/>
                <a:cs typeface="Times New Roman" pitchFamily="18" charset="0"/>
              </a:rPr>
              <a:t> they can be molded into a wide variety of shapes and </a:t>
            </a:r>
            <a:r>
              <a:rPr lang="en-US" dirty="0" err="1" smtClean="0">
                <a:latin typeface="Times New Roman" pitchFamily="18" charset="0"/>
                <a:cs typeface="Times New Roman" pitchFamily="18" charset="0"/>
              </a:rPr>
              <a:t>colours</a:t>
            </a: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a:bodyPr>
          <a:lstStyle/>
          <a:p>
            <a:r>
              <a:rPr lang="en-US" sz="2800" dirty="0" smtClean="0">
                <a:latin typeface="Times New Roman" pitchFamily="18" charset="0"/>
                <a:cs typeface="Times New Roman" pitchFamily="18" charset="0"/>
              </a:rPr>
              <a:t>Cont…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181600"/>
          </a:xfrm>
        </p:spPr>
        <p:txBody>
          <a:bodyPr>
            <a:normAutofit fontScale="85000" lnSpcReduction="10000"/>
          </a:bodyPr>
          <a:lstStyle/>
          <a:p>
            <a:pPr>
              <a:lnSpc>
                <a:spcPct val="160000"/>
              </a:lnSpc>
              <a:buNone/>
            </a:pPr>
            <a:r>
              <a:rPr lang="en-US" dirty="0" smtClean="0">
                <a:latin typeface="Times New Roman" pitchFamily="18" charset="0"/>
                <a:cs typeface="Times New Roman" pitchFamily="18" charset="0"/>
              </a:rPr>
              <a:t>The main </a:t>
            </a:r>
            <a:r>
              <a:rPr lang="en-US" b="1" dirty="0" smtClean="0">
                <a:latin typeface="Times New Roman" pitchFamily="18" charset="0"/>
                <a:cs typeface="Times New Roman" pitchFamily="18" charset="0"/>
              </a:rPr>
              <a:t>disadvantages</a:t>
            </a:r>
            <a:r>
              <a:rPr lang="en-US" dirty="0" smtClean="0">
                <a:latin typeface="Times New Roman" pitchFamily="18" charset="0"/>
                <a:cs typeface="Times New Roman" pitchFamily="18" charset="0"/>
              </a:rPr>
              <a:t> of glass include:</a:t>
            </a:r>
          </a:p>
          <a:p>
            <a:pPr>
              <a:lnSpc>
                <a:spcPct val="160000"/>
              </a:lnSpc>
              <a:buFont typeface="Courier New" pitchFamily="49" charset="0"/>
              <a:buChar char="o"/>
            </a:pPr>
            <a:r>
              <a:rPr lang="en-US" b="1" dirty="0" smtClean="0">
                <a:latin typeface="Times New Roman" pitchFamily="18" charset="0"/>
                <a:cs typeface="Times New Roman" pitchFamily="18" charset="0"/>
              </a:rPr>
              <a:t>higher weight </a:t>
            </a:r>
            <a:r>
              <a:rPr lang="en-US" dirty="0" smtClean="0">
                <a:latin typeface="Times New Roman" pitchFamily="18" charset="0"/>
                <a:cs typeface="Times New Roman" pitchFamily="18" charset="0"/>
              </a:rPr>
              <a:t>which incurs higher transport costs than other types of packaging</a:t>
            </a:r>
          </a:p>
          <a:p>
            <a:pPr>
              <a:lnSpc>
                <a:spcPct val="160000"/>
              </a:lnSpc>
              <a:buFont typeface="Courier New" pitchFamily="49" charset="0"/>
              <a:buChar char="o"/>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lower resistance </a:t>
            </a:r>
            <a:r>
              <a:rPr lang="en-US" dirty="0" smtClean="0">
                <a:latin typeface="Times New Roman" pitchFamily="18" charset="0"/>
                <a:cs typeface="Times New Roman" pitchFamily="18" charset="0"/>
              </a:rPr>
              <a:t>than other materials to </a:t>
            </a:r>
            <a:r>
              <a:rPr lang="en-US" b="1" dirty="0" smtClean="0">
                <a:latin typeface="Times New Roman" pitchFamily="18" charset="0"/>
                <a:cs typeface="Times New Roman" pitchFamily="18" charset="0"/>
              </a:rPr>
              <a:t>fracturing</a:t>
            </a:r>
            <a:r>
              <a:rPr lang="en-US" dirty="0" smtClean="0">
                <a:latin typeface="Times New Roman" pitchFamily="18" charset="0"/>
                <a:cs typeface="Times New Roman" pitchFamily="18" charset="0"/>
              </a:rPr>
              <a:t> and thermal shock</a:t>
            </a:r>
          </a:p>
          <a:p>
            <a:pPr>
              <a:lnSpc>
                <a:spcPct val="160000"/>
              </a:lnSpc>
              <a:buFont typeface="Courier New" pitchFamily="49" charset="0"/>
              <a:buChar char="o"/>
            </a:pPr>
            <a:r>
              <a:rPr lang="en-US" dirty="0" smtClean="0">
                <a:latin typeface="Times New Roman" pitchFamily="18" charset="0"/>
                <a:cs typeface="Times New Roman" pitchFamily="18" charset="0"/>
              </a:rPr>
              <a:t>potentially serious hazards from glass splinters or </a:t>
            </a:r>
            <a:r>
              <a:rPr lang="en-US" b="1" dirty="0" smtClean="0">
                <a:latin typeface="Times New Roman" pitchFamily="18" charset="0"/>
                <a:cs typeface="Times New Roman" pitchFamily="18" charset="0"/>
              </a:rPr>
              <a:t>fragments</a:t>
            </a:r>
            <a:r>
              <a:rPr lang="en-US" dirty="0" smtClean="0">
                <a:latin typeface="Times New Roman" pitchFamily="18" charset="0"/>
                <a:cs typeface="Times New Roman" pitchFamily="18" charset="0"/>
              </a:rPr>
              <a:t> in foods</a:t>
            </a:r>
          </a:p>
          <a:p>
            <a:pPr>
              <a:lnSpc>
                <a:spcPct val="160000"/>
              </a:lnSpc>
              <a:buFont typeface="Courier New" pitchFamily="49" charset="0"/>
              <a:buChar char="o"/>
            </a:pPr>
            <a:r>
              <a:rPr lang="en-US" dirty="0" smtClean="0">
                <a:latin typeface="Times New Roman" pitchFamily="18" charset="0"/>
                <a:cs typeface="Times New Roman" pitchFamily="18" charset="0"/>
              </a:rPr>
              <a:t>the usual problem is </a:t>
            </a:r>
            <a:r>
              <a:rPr lang="en-US" b="1" dirty="0" smtClean="0">
                <a:latin typeface="Times New Roman" pitchFamily="18" charset="0"/>
                <a:cs typeface="Times New Roman" pitchFamily="18" charset="0"/>
              </a:rPr>
              <a:t>corrosion</a:t>
            </a:r>
          </a:p>
          <a:p>
            <a:pPr algn="just">
              <a:lnSpc>
                <a:spcPct val="160000"/>
              </a:lnSpc>
              <a:buFont typeface="Courier New" pitchFamily="49" charset="0"/>
              <a:buChar char="o"/>
            </a:pPr>
            <a:r>
              <a:rPr lang="en-US" dirty="0" smtClean="0">
                <a:latin typeface="Times New Roman" pitchFamily="18" charset="0"/>
                <a:cs typeface="Times New Roman" pitchFamily="18" charset="0"/>
              </a:rPr>
              <a:t>susceptibility to</a:t>
            </a:r>
            <a:r>
              <a:rPr lang="en-US" b="1" dirty="0" smtClean="0">
                <a:latin typeface="Times New Roman" pitchFamily="18" charset="0"/>
                <a:cs typeface="Times New Roman" pitchFamily="18" charset="0"/>
              </a:rPr>
              <a:t> breakage</a:t>
            </a:r>
          </a:p>
          <a:p>
            <a:pPr algn="just">
              <a:lnSpc>
                <a:spcPct val="160000"/>
              </a:lnSpc>
              <a:buFont typeface="Courier New" pitchFamily="49" charset="0"/>
              <a:buChar char="o"/>
            </a:pPr>
            <a:r>
              <a:rPr lang="en-US" b="1" dirty="0" err="1" smtClean="0">
                <a:latin typeface="Times New Roman" pitchFamily="18" charset="0"/>
                <a:cs typeface="Times New Roman" pitchFamily="18" charset="0"/>
              </a:rPr>
              <a:t>Costy</a:t>
            </a:r>
            <a:r>
              <a:rPr lang="en-US" b="1" dirty="0" smtClean="0">
                <a:latin typeface="Times New Roman" pitchFamily="18" charset="0"/>
                <a:cs typeface="Times New Roman" pitchFamily="18" charset="0"/>
              </a:rPr>
              <a:t> </a:t>
            </a:r>
          </a:p>
          <a:p>
            <a:pPr algn="just">
              <a:lnSpc>
                <a:spcPct val="160000"/>
              </a:lnSpc>
              <a:buFont typeface="Courier New" pitchFamily="49" charset="0"/>
              <a:buChar char="o"/>
            </a:pPr>
            <a:r>
              <a:rPr lang="en-US" dirty="0" smtClean="0">
                <a:latin typeface="Times New Roman" pitchFamily="18" charset="0"/>
                <a:cs typeface="Times New Roman" pitchFamily="18" charset="0"/>
              </a:rPr>
              <a:t>they do not protect food from the </a:t>
            </a:r>
            <a:r>
              <a:rPr lang="en-US" b="1" dirty="0" smtClean="0">
                <a:latin typeface="Times New Roman" pitchFamily="18" charset="0"/>
                <a:cs typeface="Times New Roman" pitchFamily="18" charset="0"/>
              </a:rPr>
              <a:t>negative</a:t>
            </a:r>
            <a:r>
              <a:rPr lang="en-US" dirty="0" smtClean="0">
                <a:latin typeface="Times New Roman" pitchFamily="18" charset="0"/>
                <a:cs typeface="Times New Roman" pitchFamily="18" charset="0"/>
              </a:rPr>
              <a:t> effects of light. This problem can be alleviated by storing the filled bottles and jars in a</a:t>
            </a:r>
            <a:r>
              <a:rPr lang="en-US" b="1" dirty="0" smtClean="0">
                <a:latin typeface="Times New Roman" pitchFamily="18" charset="0"/>
                <a:cs typeface="Times New Roman" pitchFamily="18" charset="0"/>
              </a:rPr>
              <a:t> dark place.</a:t>
            </a:r>
          </a:p>
          <a:p>
            <a:pPr algn="just">
              <a:lnSpc>
                <a:spcPct val="160000"/>
              </a:lnSpc>
              <a:buFont typeface="Courier New" pitchFamily="49" charset="0"/>
              <a:buChar char="o"/>
            </a:pPr>
            <a:endParaRPr lang="en-US" dirty="0" smtClean="0">
              <a:latin typeface="Times New Roman" pitchFamily="18" charset="0"/>
              <a:cs typeface="Times New Roman" pitchFamily="18" charset="0"/>
            </a:endParaRPr>
          </a:p>
          <a:p>
            <a:pPr>
              <a:buFont typeface="Courier New" pitchFamily="49" charset="0"/>
              <a:buChar char="o"/>
            </a:pP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buFont typeface="Courier New" pitchFamily="49" charset="0"/>
              <a:buChar char="o"/>
            </a:pPr>
            <a:r>
              <a:rPr lang="en-US" b="1" dirty="0" smtClean="0">
                <a:latin typeface="Times New Roman" pitchFamily="18" charset="0"/>
                <a:cs typeface="Times New Roman" pitchFamily="18" charset="0"/>
              </a:rPr>
              <a:t>Main classes </a:t>
            </a:r>
            <a:r>
              <a:rPr lang="en-US" dirty="0" smtClean="0">
                <a:latin typeface="Times New Roman" pitchFamily="18" charset="0"/>
                <a:cs typeface="Times New Roman" pitchFamily="18" charset="0"/>
              </a:rPr>
              <a:t>of </a:t>
            </a:r>
            <a:r>
              <a:rPr lang="en-US" b="1" dirty="0" smtClean="0">
                <a:latin typeface="Times New Roman" pitchFamily="18" charset="0"/>
                <a:cs typeface="Times New Roman" pitchFamily="18" charset="0"/>
              </a:rPr>
              <a:t>glass</a:t>
            </a:r>
            <a:r>
              <a:rPr lang="en-US" dirty="0" smtClean="0">
                <a:latin typeface="Times New Roman" pitchFamily="18" charset="0"/>
                <a:cs typeface="Times New Roman" pitchFamily="18" charset="0"/>
              </a:rPr>
              <a:t> receptacles are:</a:t>
            </a:r>
          </a:p>
          <a:p>
            <a:pPr lvl="0">
              <a:buNone/>
            </a:pPr>
            <a:r>
              <a:rPr lang="en-US"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jars</a:t>
            </a:r>
            <a:r>
              <a:rPr lang="en-US" dirty="0" smtClean="0">
                <a:latin typeface="Times New Roman" pitchFamily="18" charset="0"/>
                <a:cs typeface="Times New Roman" pitchFamily="18" charset="0"/>
              </a:rPr>
              <a:t> which are resistant to heat treatments, </a:t>
            </a:r>
          </a:p>
          <a:p>
            <a:pPr lvl="0">
              <a:buFont typeface="Wingdings" pitchFamily="2" charset="2"/>
              <a:buChar char="ü"/>
            </a:pPr>
            <a:r>
              <a:rPr lang="en-US" dirty="0" smtClean="0">
                <a:latin typeface="Times New Roman" pitchFamily="18" charset="0"/>
                <a:cs typeface="Times New Roman" pitchFamily="18" charset="0"/>
              </a:rPr>
              <a:t>jars, for products  like marmalades, acidified vegetables, etc.; </a:t>
            </a:r>
          </a:p>
          <a:p>
            <a:pPr lvl="0">
              <a:buNone/>
            </a:pPr>
            <a:r>
              <a:rPr lang="en-US"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.glass bottles </a:t>
            </a:r>
            <a:r>
              <a:rPr lang="en-US" dirty="0" smtClean="0">
                <a:latin typeface="Times New Roman" pitchFamily="18" charset="0"/>
                <a:cs typeface="Times New Roman" pitchFamily="18" charset="0"/>
              </a:rPr>
              <a:t>for pasteurized products (tomato juice, fruit juices, etc.) and </a:t>
            </a:r>
          </a:p>
          <a:p>
            <a:pPr lvl="0">
              <a:buNone/>
            </a:pPr>
            <a:r>
              <a:rPr lang="en-US" dirty="0" smtClean="0">
                <a:latin typeface="Times New Roman" pitchFamily="18" charset="0"/>
                <a:cs typeface="Times New Roman" pitchFamily="18" charset="0"/>
              </a:rPr>
              <a:t>3.receptacles with higher capacity (</a:t>
            </a:r>
            <a:r>
              <a:rPr lang="en-US" b="1" dirty="0" smtClean="0">
                <a:latin typeface="Times New Roman" pitchFamily="18" charset="0"/>
                <a:cs typeface="Times New Roman" pitchFamily="18" charset="0"/>
              </a:rPr>
              <a:t>flasks</a:t>
            </a:r>
            <a:r>
              <a:rPr lang="en-US" dirty="0" smtClean="0">
                <a:latin typeface="Times New Roman" pitchFamily="18" charset="0"/>
                <a:cs typeface="Times New Roman" pitchFamily="18" charset="0"/>
              </a:rPr>
              <a:t>, etc.) </a:t>
            </a:r>
          </a:p>
          <a:p>
            <a:pPr>
              <a:buNone/>
            </a:pPr>
            <a:endParaRPr lang="en-US" dirty="0"/>
          </a:p>
        </p:txBody>
      </p:sp>
      <p:pic>
        <p:nvPicPr>
          <p:cNvPr id="4" name="Picture 3"/>
          <p:cNvPicPr>
            <a:picLocks noChangeAspect="1"/>
          </p:cNvPicPr>
          <p:nvPr/>
        </p:nvPicPr>
        <p:blipFill>
          <a:blip r:embed="rId2"/>
          <a:stretch>
            <a:fillRect/>
          </a:stretch>
        </p:blipFill>
        <p:spPr>
          <a:xfrm>
            <a:off x="1143000" y="4572000"/>
            <a:ext cx="1371600" cy="1297094"/>
          </a:xfrm>
          <a:prstGeom prst="rect">
            <a:avLst/>
          </a:prstGeom>
        </p:spPr>
      </p:pic>
      <p:pic>
        <p:nvPicPr>
          <p:cNvPr id="5" name="Picture 4"/>
          <p:cNvPicPr>
            <a:picLocks noChangeAspect="1"/>
          </p:cNvPicPr>
          <p:nvPr/>
        </p:nvPicPr>
        <p:blipFill>
          <a:blip r:embed="rId3"/>
          <a:stretch>
            <a:fillRect/>
          </a:stretch>
        </p:blipFill>
        <p:spPr>
          <a:xfrm>
            <a:off x="3671887" y="4572000"/>
            <a:ext cx="1800225" cy="1405467"/>
          </a:xfrm>
          <a:prstGeom prst="rect">
            <a:avLst/>
          </a:prstGeom>
        </p:spPr>
      </p:pic>
      <p:pic>
        <p:nvPicPr>
          <p:cNvPr id="6" name="Picture 5"/>
          <p:cNvPicPr>
            <a:picLocks noChangeAspect="1"/>
          </p:cNvPicPr>
          <p:nvPr/>
        </p:nvPicPr>
        <p:blipFill>
          <a:blip r:embed="rId4"/>
          <a:stretch>
            <a:fillRect/>
          </a:stretch>
        </p:blipFill>
        <p:spPr>
          <a:xfrm>
            <a:off x="5943600" y="4876800"/>
            <a:ext cx="1143000" cy="1524000"/>
          </a:xfrm>
          <a:prstGeom prst="rect">
            <a:avLst/>
          </a:prstGeo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100" dirty="0" smtClean="0">
                <a:latin typeface="Times New Roman" pitchFamily="18" charset="0"/>
                <a:cs typeface="Times New Roman" pitchFamily="18" charset="0"/>
              </a:rPr>
              <a:t>Cont…</a:t>
            </a:r>
            <a:br>
              <a:rPr lang="en-US" sz="3100"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buNone/>
            </a:pPr>
            <a:r>
              <a:rPr lang="en-US" b="1" dirty="0" smtClean="0">
                <a:latin typeface="Times New Roman" pitchFamily="18" charset="0"/>
                <a:cs typeface="Times New Roman" pitchFamily="18" charset="0"/>
              </a:rPr>
              <a:t>4 Paper packaging</a:t>
            </a:r>
            <a:endParaRPr lang="en-US" dirty="0" smtClean="0">
              <a:latin typeface="Times New Roman" pitchFamily="18" charset="0"/>
              <a:cs typeface="Times New Roman" pitchFamily="18" charset="0"/>
            </a:endParaRPr>
          </a:p>
          <a:p>
            <a:pPr algn="just">
              <a:lnSpc>
                <a:spcPct val="150000"/>
              </a:lnSpc>
              <a:buFont typeface="Courier New" pitchFamily="49" charset="0"/>
              <a:buChar char="o"/>
            </a:pPr>
            <a:r>
              <a:rPr lang="en-US" dirty="0" smtClean="0">
                <a:latin typeface="Times New Roman" pitchFamily="18" charset="0"/>
                <a:cs typeface="Times New Roman" pitchFamily="18" charset="0"/>
              </a:rPr>
              <a:t>Like </a:t>
            </a:r>
            <a:r>
              <a:rPr lang="en-US" b="1" dirty="0" smtClean="0">
                <a:latin typeface="Times New Roman" pitchFamily="18" charset="0"/>
                <a:cs typeface="Times New Roman" pitchFamily="18" charset="0"/>
              </a:rPr>
              <a:t>aluminum paper  </a:t>
            </a:r>
            <a:r>
              <a:rPr lang="en-US" dirty="0" smtClean="0">
                <a:latin typeface="Times New Roman" pitchFamily="18" charset="0"/>
                <a:cs typeface="Times New Roman" pitchFamily="18" charset="0"/>
              </a:rPr>
              <a:t>to improve water vapor and gas impermeability, flexibility, burst strength, wet strength, grease resistance, appearance, etc.</a:t>
            </a:r>
          </a:p>
          <a:p>
            <a:pPr>
              <a:buFont typeface="Courier New" pitchFamily="49" charset="0"/>
              <a:buChar char="o"/>
            </a:pPr>
            <a:endParaRPr lang="en-US" dirty="0" smtClean="0"/>
          </a:p>
        </p:txBody>
      </p:sp>
      <p:pic>
        <p:nvPicPr>
          <p:cNvPr id="4" name="Picture 3"/>
          <p:cNvPicPr>
            <a:picLocks noChangeAspect="1"/>
          </p:cNvPicPr>
          <p:nvPr/>
        </p:nvPicPr>
        <p:blipFill>
          <a:blip r:embed="rId2"/>
          <a:stretch>
            <a:fillRect/>
          </a:stretch>
        </p:blipFill>
        <p:spPr>
          <a:xfrm>
            <a:off x="3885246" y="3962400"/>
            <a:ext cx="2744154" cy="2286000"/>
          </a:xfrm>
          <a:prstGeom prst="rect">
            <a:avLst/>
          </a:prstGeom>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a:bodyPr>
          <a:lstStyle/>
          <a:p>
            <a:pPr algn="ctr"/>
            <a:r>
              <a:rPr lang="en-US" sz="2800" dirty="0" smtClean="0">
                <a:latin typeface="Times New Roman" pitchFamily="18" charset="0"/>
                <a:cs typeface="Times New Roman" pitchFamily="18" charset="0"/>
              </a:rPr>
              <a:t>Cont…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181600"/>
          </a:xfrm>
        </p:spPr>
        <p:txBody>
          <a:bodyPr>
            <a:normAutofit/>
          </a:bodyPr>
          <a:lstStyle/>
          <a:p>
            <a:pPr>
              <a:lnSpc>
                <a:spcPct val="150000"/>
              </a:lnSpc>
              <a:buNone/>
            </a:pPr>
            <a:r>
              <a:rPr lang="en-US" b="1" dirty="0" smtClean="0">
                <a:latin typeface="Times New Roman" pitchFamily="18" charset="0"/>
                <a:cs typeface="Times New Roman" pitchFamily="18" charset="0"/>
              </a:rPr>
              <a:t>4"Tin can"/tinplate	</a:t>
            </a:r>
          </a:p>
          <a:p>
            <a:pPr>
              <a:lnSpc>
                <a:spcPct val="150000"/>
              </a:lnSpc>
              <a:buFont typeface="Courier New" pitchFamily="49" charset="0"/>
              <a:buChar char="o"/>
            </a:pPr>
            <a:r>
              <a:rPr lang="en-US" dirty="0" smtClean="0">
                <a:latin typeface="Times New Roman" pitchFamily="18" charset="0"/>
                <a:cs typeface="Times New Roman" pitchFamily="18" charset="0"/>
              </a:rPr>
              <a:t>These are </a:t>
            </a:r>
            <a:r>
              <a:rPr lang="en-US" b="1" dirty="0" smtClean="0">
                <a:latin typeface="Times New Roman" pitchFamily="18" charset="0"/>
                <a:cs typeface="Times New Roman" pitchFamily="18" charset="0"/>
              </a:rPr>
              <a:t>iron cans</a:t>
            </a:r>
            <a:r>
              <a:rPr lang="en-US" dirty="0" smtClean="0">
                <a:latin typeface="Times New Roman" pitchFamily="18" charset="0"/>
                <a:cs typeface="Times New Roman" pitchFamily="18" charset="0"/>
              </a:rPr>
              <a:t>.</a:t>
            </a:r>
          </a:p>
          <a:p>
            <a:pPr>
              <a:lnSpc>
                <a:spcPct val="150000"/>
              </a:lnSpc>
              <a:buFont typeface="Courier New" pitchFamily="49" charset="0"/>
              <a:buChar char="o"/>
            </a:pPr>
            <a:r>
              <a:rPr lang="en-US" dirty="0" smtClean="0">
                <a:latin typeface="Times New Roman" pitchFamily="18" charset="0"/>
                <a:cs typeface="Times New Roman" pitchFamily="18" charset="0"/>
              </a:rPr>
              <a:t> They are especially used for sterilizing,  and are very suitable for sterilizing larger amounts.</a:t>
            </a:r>
          </a:p>
          <a:p>
            <a:pPr>
              <a:lnSpc>
                <a:spcPct val="150000"/>
              </a:lnSpc>
              <a:buFont typeface="Courier New" pitchFamily="49" charset="0"/>
              <a:buChar char="o"/>
            </a:pPr>
            <a:r>
              <a:rPr lang="en-US" dirty="0" smtClean="0">
                <a:latin typeface="Times New Roman" pitchFamily="18" charset="0"/>
                <a:cs typeface="Times New Roman" pitchFamily="18" charset="0"/>
              </a:rPr>
              <a:t> Unfortunately, they can </a:t>
            </a:r>
            <a:r>
              <a:rPr lang="en-US" b="1" dirty="0" smtClean="0">
                <a:latin typeface="Times New Roman" pitchFamily="18" charset="0"/>
                <a:cs typeface="Times New Roman" pitchFamily="18" charset="0"/>
              </a:rPr>
              <a:t>only be used once.</a:t>
            </a:r>
          </a:p>
          <a:p>
            <a:pPr>
              <a:lnSpc>
                <a:spcPct val="150000"/>
              </a:lnSpc>
              <a:buNone/>
            </a:pPr>
            <a:endParaRPr lang="en-US" dirty="0" smtClean="0">
              <a:latin typeface="Times New Roman" pitchFamily="18" charset="0"/>
              <a:cs typeface="Times New Roman" pitchFamily="18" charset="0"/>
            </a:endParaRPr>
          </a:p>
        </p:txBody>
      </p:sp>
      <p:pic>
        <p:nvPicPr>
          <p:cNvPr id="4" name="Picture 3"/>
          <p:cNvPicPr>
            <a:picLocks noChangeAspect="1"/>
          </p:cNvPicPr>
          <p:nvPr/>
        </p:nvPicPr>
        <p:blipFill>
          <a:blip r:embed="rId3"/>
          <a:stretch>
            <a:fillRect/>
          </a:stretch>
        </p:blipFill>
        <p:spPr>
          <a:xfrm>
            <a:off x="3695700" y="4724400"/>
            <a:ext cx="1752600" cy="1676400"/>
          </a:xfrm>
          <a:prstGeom prst="rect">
            <a:avLst/>
          </a:prstGeom>
        </p:spPr>
      </p:pic>
      <p:pic>
        <p:nvPicPr>
          <p:cNvPr id="5" name="Picture 4"/>
          <p:cNvPicPr>
            <a:picLocks noChangeAspect="1"/>
          </p:cNvPicPr>
          <p:nvPr/>
        </p:nvPicPr>
        <p:blipFill>
          <a:blip r:embed="rId4"/>
          <a:stretch>
            <a:fillRect/>
          </a:stretch>
        </p:blipFill>
        <p:spPr>
          <a:xfrm>
            <a:off x="5448300" y="4800600"/>
            <a:ext cx="2095500" cy="1676400"/>
          </a:xfrm>
          <a:prstGeom prst="rect">
            <a:avLst/>
          </a:prstGeom>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lgn="just">
              <a:lnSpc>
                <a:spcPct val="150000"/>
              </a:lnSpc>
              <a:buBlip>
                <a:blip r:embed="rId2"/>
              </a:buBlip>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process of sealing foodstuffs hermetically in containers and sterilizing them by </a:t>
            </a:r>
            <a:r>
              <a:rPr lang="en-US" b="1" dirty="0" smtClean="0">
                <a:latin typeface="Times New Roman" pitchFamily="18" charset="0"/>
                <a:cs typeface="Times New Roman" pitchFamily="18" charset="0"/>
              </a:rPr>
              <a:t>heat</a:t>
            </a:r>
            <a:r>
              <a:rPr lang="en-US" dirty="0" smtClean="0">
                <a:latin typeface="Times New Roman" pitchFamily="18" charset="0"/>
                <a:cs typeface="Times New Roman" pitchFamily="18" charset="0"/>
              </a:rPr>
              <a:t> for long storage is known as </a:t>
            </a:r>
            <a:r>
              <a:rPr lang="en-US" b="1" dirty="0" smtClean="0">
                <a:solidFill>
                  <a:srgbClr val="FF0000"/>
                </a:solidFill>
                <a:latin typeface="Times New Roman" pitchFamily="18" charset="0"/>
                <a:cs typeface="Times New Roman" pitchFamily="18" charset="0"/>
              </a:rPr>
              <a:t>canning.</a:t>
            </a:r>
          </a:p>
          <a:p>
            <a:pPr algn="just">
              <a:lnSpc>
                <a:spcPct val="150000"/>
              </a:lnSpc>
              <a:buBlip>
                <a:blip r:embed="rId3"/>
              </a:buBlip>
            </a:pPr>
            <a:r>
              <a:rPr lang="en-US" b="1" dirty="0" smtClean="0">
                <a:solidFill>
                  <a:srgbClr val="7030A0"/>
                </a:solidFill>
                <a:latin typeface="Times New Roman" pitchFamily="18" charset="0"/>
                <a:cs typeface="Times New Roman" pitchFamily="18" charset="0"/>
              </a:rPr>
              <a:t>The canned products are sold in the off-season and give better returns to the grower.</a:t>
            </a:r>
          </a:p>
          <a:p>
            <a:pPr algn="just">
              <a:lnSpc>
                <a:spcPct val="150000"/>
              </a:lnSpc>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a:t>
            </a:r>
            <a:endParaRPr lang="en-US" dirty="0"/>
          </a:p>
        </p:txBody>
      </p:sp>
      <p:pic>
        <p:nvPicPr>
          <p:cNvPr id="4" name="Picture 37" descr="C:\Users\Toshiba\Desktop\proccessing photo\water-bath-canner-in-action.jpg"/>
          <p:cNvPicPr>
            <a:picLocks noGrp="1" noChangeAspect="1" noChangeArrowheads="1"/>
          </p:cNvPicPr>
          <p:nvPr>
            <p:ph idx="1"/>
          </p:nvPr>
        </p:nvPicPr>
        <p:blipFill>
          <a:blip r:embed="rId2"/>
          <a:srcRect/>
          <a:stretch>
            <a:fillRect/>
          </a:stretch>
        </p:blipFill>
        <p:spPr bwMode="auto">
          <a:xfrm>
            <a:off x="304800" y="1527175"/>
            <a:ext cx="8458200" cy="4572000"/>
          </a:xfrm>
          <a:prstGeom prst="rect">
            <a:avLst/>
          </a:prstGeo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a:bodyPr>
          <a:lstStyle/>
          <a:p>
            <a:pPr algn="ctr"/>
            <a:r>
              <a:rPr lang="en-US" sz="2800" dirty="0" smtClean="0">
                <a:latin typeface="Times New Roman" pitchFamily="18" charset="0"/>
                <a:cs typeface="Times New Roman" pitchFamily="18" charset="0"/>
              </a:rPr>
              <a:t>Cont…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nSpc>
                <a:spcPct val="150000"/>
              </a:lnSpc>
              <a:buNone/>
            </a:pPr>
            <a:r>
              <a:rPr lang="en-US" b="1" dirty="0" smtClean="0">
                <a:latin typeface="Times New Roman" pitchFamily="18" charset="0"/>
                <a:cs typeface="Times New Roman" pitchFamily="18" charset="0"/>
              </a:rPr>
              <a:t>Principle of Canning</a:t>
            </a:r>
          </a:p>
          <a:p>
            <a:pPr>
              <a:lnSpc>
                <a:spcPct val="150000"/>
              </a:lnSpc>
              <a:buBlip>
                <a:blip r:embed="rId2"/>
              </a:buBlip>
            </a:pPr>
            <a:r>
              <a:rPr lang="en-US" dirty="0" smtClean="0">
                <a:latin typeface="Times New Roman" pitchFamily="18" charset="0"/>
                <a:cs typeface="Times New Roman" pitchFamily="18" charset="0"/>
              </a:rPr>
              <a:t>Destruction of spoilage organisms within the </a:t>
            </a:r>
            <a:r>
              <a:rPr lang="en-US" b="1" dirty="0" smtClean="0">
                <a:latin typeface="Times New Roman" pitchFamily="18" charset="0"/>
                <a:cs typeface="Times New Roman" pitchFamily="18" charset="0"/>
              </a:rPr>
              <a:t>sealed</a:t>
            </a:r>
            <a:r>
              <a:rPr lang="en-US" dirty="0" smtClean="0">
                <a:latin typeface="Times New Roman" pitchFamily="18" charset="0"/>
                <a:cs typeface="Times New Roman" pitchFamily="18" charset="0"/>
              </a:rPr>
              <a:t> container by means of </a:t>
            </a:r>
            <a:r>
              <a:rPr lang="en-US" b="1" dirty="0" smtClean="0">
                <a:latin typeface="Times New Roman" pitchFamily="18" charset="0"/>
                <a:cs typeface="Times New Roman" pitchFamily="18" charset="0"/>
              </a:rPr>
              <a:t>heat</a:t>
            </a:r>
            <a:r>
              <a:rPr lang="en-US"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t>
            </a:r>
          </a:p>
          <a:p>
            <a:pPr>
              <a:lnSpc>
                <a:spcPct val="150000"/>
              </a:lnSpc>
              <a:buBlip>
                <a:blip r:embed="rId2"/>
              </a:buBlip>
            </a:pPr>
            <a:r>
              <a:rPr lang="en-US" u="sng" dirty="0" smtClean="0">
                <a:latin typeface="Times New Roman" pitchFamily="18" charset="0"/>
                <a:cs typeface="Times New Roman" pitchFamily="18" charset="0"/>
                <a:hlinkClick r:id="rId3" tooltip="Canning"/>
              </a:rPr>
              <a:t>Canning</a:t>
            </a:r>
            <a:r>
              <a:rPr lang="en-US" dirty="0" smtClean="0">
                <a:latin typeface="Times New Roman" pitchFamily="18" charset="0"/>
                <a:cs typeface="Times New Roman" pitchFamily="18" charset="0"/>
              </a:rPr>
              <a:t> involves sterilizing food, sealing it in sterile cans or jars, to kill or weaken any remaining bacteria.</a:t>
            </a:r>
            <a:endParaRPr lang="en-US" b="1" dirty="0" smtClean="0">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685800"/>
          </a:xfrm>
        </p:spPr>
        <p:txBody>
          <a:bodyPr>
            <a:normAutofit fontScale="90000"/>
          </a:bodyPr>
          <a:lstStyle/>
          <a:p>
            <a:r>
              <a:rPr lang="en-US" sz="3600" b="1" dirty="0" smtClean="0"/>
              <a:t/>
            </a:r>
            <a:br>
              <a:rPr lang="en-US" sz="3600" b="1" dirty="0" smtClean="0"/>
            </a:br>
            <a:r>
              <a:rPr lang="en-US" sz="3600" b="1" dirty="0" smtClean="0"/>
              <a:t/>
            </a:r>
            <a:br>
              <a:rPr lang="en-US" sz="3600" b="1" dirty="0" smtClean="0"/>
            </a:br>
            <a:r>
              <a:rPr lang="en-US" sz="3100" b="1" dirty="0" smtClean="0"/>
              <a:t>4.3 </a:t>
            </a:r>
            <a:r>
              <a:rPr lang="en-US" sz="3100" b="1" i="1" dirty="0" smtClean="0">
                <a:solidFill>
                  <a:schemeClr val="tx1"/>
                </a:solidFill>
              </a:rPr>
              <a:t>Process of Canning</a:t>
            </a:r>
            <a:r>
              <a:rPr lang="en-US" sz="3600" b="1" dirty="0" smtClean="0"/>
              <a:t/>
            </a:r>
            <a:br>
              <a:rPr lang="en-US" sz="3600" b="1" dirty="0" smtClean="0"/>
            </a:br>
            <a:r>
              <a:rPr lang="en-US" sz="3600" b="1" dirty="0" smtClean="0"/>
              <a:t/>
            </a:r>
            <a:br>
              <a:rPr lang="en-US" sz="3600" b="1" dirty="0" smtClean="0"/>
            </a:br>
            <a:endParaRPr lang="en-US" dirty="0"/>
          </a:p>
        </p:txBody>
      </p:sp>
      <p:sp>
        <p:nvSpPr>
          <p:cNvPr id="3" name="Content Placeholder 2"/>
          <p:cNvSpPr>
            <a:spLocks noGrp="1"/>
          </p:cNvSpPr>
          <p:nvPr>
            <p:ph idx="1"/>
          </p:nvPr>
        </p:nvSpPr>
        <p:spPr>
          <a:xfrm>
            <a:off x="304800" y="1527048"/>
            <a:ext cx="8534400" cy="4572000"/>
          </a:xfrm>
        </p:spPr>
        <p:txBody>
          <a:bodyPr>
            <a:normAutofit/>
          </a:bodyPr>
          <a:lstStyle/>
          <a:p>
            <a:pPr algn="just">
              <a:lnSpc>
                <a:spcPct val="150000"/>
              </a:lnSpc>
              <a:buNone/>
            </a:pPr>
            <a:r>
              <a:rPr lang="en-US" b="1" dirty="0" smtClean="0"/>
              <a:t>(1) Selection of fruits and vegetables</a:t>
            </a:r>
            <a:endParaRPr lang="en-US" dirty="0" smtClean="0">
              <a:latin typeface="Times New Roman" pitchFamily="18" charset="0"/>
              <a:cs typeface="Times New Roman" pitchFamily="18" charset="0"/>
            </a:endParaRPr>
          </a:p>
          <a:p>
            <a:pPr algn="just">
              <a:lnSpc>
                <a:spcPct val="150000"/>
              </a:lnSpc>
              <a:buNone/>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Fruits and vegetables should be absolutely fresh.</a:t>
            </a:r>
          </a:p>
          <a:p>
            <a:pPr algn="just">
              <a:lnSpc>
                <a:spcPct val="150000"/>
              </a:lnSpc>
              <a:buNone/>
            </a:pPr>
            <a:r>
              <a:rPr lang="en-US" dirty="0" smtClean="0">
                <a:latin typeface="Times New Roman" pitchFamily="18" charset="0"/>
                <a:cs typeface="Times New Roman" pitchFamily="18" charset="0"/>
              </a:rPr>
              <a:t>(ii) Fruits should be ripe, but firm, and uniformly mature. </a:t>
            </a:r>
          </a:p>
          <a:p>
            <a:pPr algn="just">
              <a:lnSpc>
                <a:spcPct val="150000"/>
              </a:lnSpc>
              <a:buFont typeface="Courier New" pitchFamily="49" charset="0"/>
              <a:buChar char="o"/>
            </a:pPr>
            <a:r>
              <a:rPr lang="en-US" dirty="0" smtClean="0">
                <a:latin typeface="Times New Roman" pitchFamily="18" charset="0"/>
                <a:cs typeface="Times New Roman" pitchFamily="18" charset="0"/>
              </a:rPr>
              <a:t>Over-ripe fruits should be rejected because they are infected with microorganisms and give a poor quality product. </a:t>
            </a:r>
          </a:p>
          <a:p>
            <a:pPr algn="just">
              <a:lnSpc>
                <a:spcPct val="150000"/>
              </a:lnSpc>
              <a:buFont typeface="Courier New" pitchFamily="49" charset="0"/>
              <a:buChar char="o"/>
            </a:pPr>
            <a:r>
              <a:rPr lang="en-US" dirty="0" smtClean="0">
                <a:latin typeface="Times New Roman" pitchFamily="18" charset="0"/>
                <a:cs typeface="Times New Roman" pitchFamily="18" charset="0"/>
              </a:rPr>
              <a:t>Unripe fruits should be rejected because they generally shrivel and toughen on canning.</a:t>
            </a:r>
          </a:p>
          <a:p>
            <a:pPr>
              <a:lnSpc>
                <a:spcPct val="150000"/>
              </a:lnSpc>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latin typeface="Times New Roman" pitchFamily="18" charset="0"/>
                <a:cs typeface="Times New Roman" pitchFamily="18" charset="0"/>
              </a:rPr>
              <a:t>Cont…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buNone/>
            </a:pPr>
            <a:r>
              <a:rPr lang="en-US" dirty="0" smtClean="0">
                <a:latin typeface="Times New Roman" pitchFamily="18" charset="0"/>
                <a:cs typeface="Times New Roman" pitchFamily="18" charset="0"/>
              </a:rPr>
              <a:t>(iv) All vegetables should be firm, fully ripe.</a:t>
            </a:r>
          </a:p>
          <a:p>
            <a:pPr algn="just">
              <a:lnSpc>
                <a:spcPct val="150000"/>
              </a:lnSpc>
              <a:buNone/>
            </a:pPr>
            <a:r>
              <a:rPr lang="en-US" dirty="0" smtClean="0">
                <a:latin typeface="Times New Roman" pitchFamily="18" charset="0"/>
                <a:cs typeface="Times New Roman" pitchFamily="18" charset="0"/>
              </a:rPr>
              <a:t>(v) Fruits and vegetables should be free from dirt.</a:t>
            </a:r>
          </a:p>
          <a:p>
            <a:pPr algn="just">
              <a:lnSpc>
                <a:spcPct val="150000"/>
              </a:lnSpc>
              <a:buNone/>
            </a:pPr>
            <a:r>
              <a:rPr lang="en-US" dirty="0" smtClean="0">
                <a:latin typeface="Times New Roman" pitchFamily="18" charset="0"/>
                <a:cs typeface="Times New Roman" pitchFamily="18" charset="0"/>
              </a:rPr>
              <a:t>(vi) They should be free from blemishes, insect damage or mechanical injury.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a:bodyPr>
          <a:lstStyle/>
          <a:p>
            <a:pPr>
              <a:lnSpc>
                <a:spcPct val="150000"/>
              </a:lnSpc>
              <a:buBlip>
                <a:blip r:embed="rId2"/>
              </a:buBlip>
            </a:pPr>
            <a:r>
              <a:rPr lang="en-US" b="1" dirty="0" smtClean="0">
                <a:latin typeface="Times New Roman" pitchFamily="18" charset="0"/>
                <a:cs typeface="Times New Roman" pitchFamily="18" charset="0"/>
              </a:rPr>
              <a:t>Advantage</a:t>
            </a:r>
            <a:r>
              <a:rPr lang="en-US" dirty="0" smtClean="0">
                <a:latin typeface="Times New Roman" pitchFamily="18" charset="0"/>
                <a:cs typeface="Times New Roman" pitchFamily="18" charset="0"/>
              </a:rPr>
              <a:t> of Pasteurization And Sterilization:</a:t>
            </a:r>
          </a:p>
          <a:p>
            <a:pPr>
              <a:lnSpc>
                <a:spcPct val="150000"/>
              </a:lnSpc>
              <a:buBlip>
                <a:blip r:embed="rId3"/>
              </a:buBlip>
            </a:pPr>
            <a:r>
              <a:rPr lang="en-US" dirty="0" smtClean="0">
                <a:latin typeface="Times New Roman" pitchFamily="18" charset="0"/>
                <a:cs typeface="Times New Roman" pitchFamily="18" charset="0"/>
              </a:rPr>
              <a:t>Most </a:t>
            </a:r>
            <a:r>
              <a:rPr lang="en-US" dirty="0" err="1" smtClean="0">
                <a:latin typeface="Times New Roman" pitchFamily="18" charset="0"/>
                <a:cs typeface="Times New Roman" pitchFamily="18" charset="0"/>
              </a:rPr>
              <a:t>Mos</a:t>
            </a:r>
            <a:r>
              <a:rPr lang="en-US" dirty="0" smtClean="0">
                <a:latin typeface="Times New Roman" pitchFamily="18" charset="0"/>
                <a:cs typeface="Times New Roman" pitchFamily="18" charset="0"/>
              </a:rPr>
              <a:t> are destroyed so there is less chance of spoilage</a:t>
            </a:r>
          </a:p>
          <a:p>
            <a:pPr>
              <a:lnSpc>
                <a:spcPct val="150000"/>
              </a:lnSpc>
              <a:buBlip>
                <a:blip r:embed="rId3"/>
              </a:buBlip>
            </a:pPr>
            <a:r>
              <a:rPr lang="en-US" dirty="0" smtClean="0">
                <a:latin typeface="Times New Roman" pitchFamily="18" charset="0"/>
                <a:cs typeface="Times New Roman" pitchFamily="18" charset="0"/>
              </a:rPr>
              <a:t>The food can be kept longer and more safely</a:t>
            </a:r>
          </a:p>
          <a:p>
            <a:pPr>
              <a:lnSpc>
                <a:spcPct val="150000"/>
              </a:lnSpc>
              <a:buNone/>
            </a:pPr>
            <a:r>
              <a:rPr lang="en-US" b="1" dirty="0" smtClean="0"/>
              <a:t>              Disadvantage of </a:t>
            </a:r>
            <a:r>
              <a:rPr lang="en-US" dirty="0" smtClean="0">
                <a:latin typeface="Times New Roman" pitchFamily="18" charset="0"/>
                <a:cs typeface="Times New Roman" pitchFamily="18" charset="0"/>
              </a:rPr>
              <a:t> Pasteurization </a:t>
            </a:r>
          </a:p>
          <a:p>
            <a:pPr>
              <a:buBlip>
                <a:blip r:embed="rId3"/>
              </a:buBlip>
            </a:pPr>
            <a:r>
              <a:rPr lang="en-US" dirty="0" smtClean="0">
                <a:latin typeface="Times New Roman" pitchFamily="18" charset="0"/>
                <a:cs typeface="Times New Roman" pitchFamily="18" charset="0"/>
              </a:rPr>
              <a:t>heating requires investment</a:t>
            </a:r>
          </a:p>
          <a:p>
            <a:pPr>
              <a:buBlip>
                <a:blip r:embed="rId3"/>
              </a:buBlip>
            </a:pPr>
            <a:r>
              <a:rPr lang="en-US" dirty="0" smtClean="0">
                <a:latin typeface="Times New Roman" pitchFamily="18" charset="0"/>
                <a:cs typeface="Times New Roman" pitchFamily="18" charset="0"/>
              </a:rPr>
              <a:t>Labor intensive </a:t>
            </a:r>
          </a:p>
          <a:p>
            <a:pPr>
              <a:lnSpc>
                <a:spcPct val="150000"/>
              </a:lnSpc>
              <a:buNone/>
            </a:pPr>
            <a:endParaRPr lang="en-US" dirty="0" smtClean="0"/>
          </a:p>
          <a:p>
            <a:pPr>
              <a:lnSpc>
                <a:spcPct val="150000"/>
              </a:lnSpc>
              <a:buNone/>
            </a:pPr>
            <a:endParaRPr lang="en-US" dirty="0" smtClean="0">
              <a:latin typeface="Times New Roman" pitchFamily="18" charset="0"/>
              <a:cs typeface="Times New Roman" pitchFamily="18" charset="0"/>
            </a:endParaRPr>
          </a:p>
          <a:p>
            <a:pPr>
              <a:lnSpc>
                <a:spcPct val="150000"/>
              </a:lnSpc>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143000"/>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pPr>
              <a:lnSpc>
                <a:spcPct val="150000"/>
              </a:lnSpc>
              <a:buNone/>
            </a:pPr>
            <a:r>
              <a:rPr lang="en-US" b="1" dirty="0" smtClean="0">
                <a:latin typeface="Times New Roman" pitchFamily="18" charset="0"/>
                <a:cs typeface="Times New Roman" pitchFamily="18" charset="0"/>
              </a:rPr>
              <a:t>(2) Grading</a:t>
            </a:r>
            <a:endParaRPr lang="en-US" dirty="0" smtClean="0">
              <a:latin typeface="Times New Roman" pitchFamily="18" charset="0"/>
              <a:cs typeface="Times New Roman" pitchFamily="18" charset="0"/>
            </a:endParaRPr>
          </a:p>
          <a:p>
            <a:pPr>
              <a:lnSpc>
                <a:spcPct val="150000"/>
              </a:lnSpc>
              <a:buBlip>
                <a:blip r:embed="rId2"/>
              </a:buBlip>
            </a:pPr>
            <a:r>
              <a:rPr lang="en-US" dirty="0" smtClean="0">
                <a:latin typeface="Times New Roman" pitchFamily="18" charset="0"/>
                <a:cs typeface="Times New Roman" pitchFamily="18" charset="0"/>
              </a:rPr>
              <a:t>The selected fruits and vegetables are graded according to size and color to obtain uniform quality. </a:t>
            </a:r>
          </a:p>
          <a:p>
            <a:pPr>
              <a:lnSpc>
                <a:spcPct val="150000"/>
              </a:lnSpc>
              <a:buBlip>
                <a:blip r:embed="rId2"/>
              </a:buBlip>
            </a:pPr>
            <a:r>
              <a:rPr lang="en-US" dirty="0" smtClean="0">
                <a:latin typeface="Times New Roman" pitchFamily="18" charset="0"/>
                <a:cs typeface="Times New Roman" pitchFamily="18" charset="0"/>
              </a:rPr>
              <a:t>This is done by hand or by machines such as screw grader and roller grader.</a:t>
            </a:r>
          </a:p>
          <a:p>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7200" y="304800"/>
            <a:ext cx="81534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pPr algn="ctr"/>
            <a:r>
              <a:rPr lang="en-US" sz="2800" dirty="0" smtClean="0">
                <a:latin typeface="Times New Roman" pitchFamily="18" charset="0"/>
                <a:cs typeface="Times New Roman" pitchFamily="18" charset="0"/>
              </a:rPr>
              <a:t>Cont…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410200"/>
          </a:xfrm>
        </p:spPr>
        <p:txBody>
          <a:bodyPr>
            <a:normAutofit/>
          </a:bodyPr>
          <a:lstStyle/>
          <a:p>
            <a:pPr algn="just">
              <a:lnSpc>
                <a:spcPct val="150000"/>
              </a:lnSpc>
              <a:buNone/>
            </a:pPr>
            <a:r>
              <a:rPr lang="en-US" b="1" dirty="0" smtClean="0">
                <a:latin typeface="Times New Roman" pitchFamily="18" charset="0"/>
                <a:cs typeface="Times New Roman" pitchFamily="18" charset="0"/>
              </a:rPr>
              <a:t>(3) Washing</a:t>
            </a:r>
          </a:p>
          <a:p>
            <a:pPr algn="just">
              <a:lnSpc>
                <a:spcPct val="150000"/>
              </a:lnSpc>
              <a:buBlip>
                <a:blip r:embed="rId2"/>
              </a:buBlip>
            </a:pPr>
            <a:r>
              <a:rPr lang="en-US" dirty="0" smtClean="0">
                <a:latin typeface="Times New Roman" pitchFamily="18" charset="0"/>
                <a:cs typeface="Times New Roman" pitchFamily="18" charset="0"/>
              </a:rPr>
              <a:t>It is important to remove pesticide spray residue and dust from fruits and vegetables.</a:t>
            </a:r>
          </a:p>
          <a:p>
            <a:pPr algn="just">
              <a:lnSpc>
                <a:spcPct val="150000"/>
              </a:lnSpc>
              <a:buBlip>
                <a:blip r:embed="rId2"/>
              </a:buBlip>
            </a:pPr>
            <a:r>
              <a:rPr lang="en-US" dirty="0" smtClean="0">
                <a:latin typeface="Times New Roman" pitchFamily="18" charset="0"/>
                <a:cs typeface="Times New Roman" pitchFamily="18" charset="0"/>
              </a:rPr>
              <a:t>removal of microorganisms by washing with water is essential. </a:t>
            </a:r>
          </a:p>
          <a:p>
            <a:pPr algn="just">
              <a:lnSpc>
                <a:spcPct val="150000"/>
              </a:lnSpc>
              <a:buBlip>
                <a:blip r:embed="rId2"/>
              </a:buBlip>
            </a:pPr>
            <a:r>
              <a:rPr lang="en-US" dirty="0" smtClean="0">
                <a:latin typeface="Times New Roman" pitchFamily="18" charset="0"/>
                <a:cs typeface="Times New Roman" pitchFamily="18" charset="0"/>
              </a:rPr>
              <a:t>Root crops that loosen in soil are washed by soaking in water containing chlorine (as detergent). </a:t>
            </a:r>
          </a:p>
          <a:p>
            <a:pPr algn="just">
              <a:lnSpc>
                <a:spcPct val="150000"/>
              </a:lnSpc>
              <a:buBlip>
                <a:blip r:embed="rId2"/>
              </a:buBlip>
            </a:pPr>
            <a:r>
              <a:rPr lang="en-US" dirty="0" smtClean="0">
                <a:latin typeface="Times New Roman" pitchFamily="18" charset="0"/>
                <a:cs typeface="Times New Roman" pitchFamily="18" charset="0"/>
              </a:rPr>
              <a:t>Other methods of washing are spray washing, steam</a:t>
            </a:r>
          </a:p>
          <a:p>
            <a:pPr algn="just">
              <a:lnSpc>
                <a:spcPct val="150000"/>
              </a:lnSpc>
              <a:buNone/>
            </a:pPr>
            <a:r>
              <a:rPr lang="en-US" dirty="0" smtClean="0">
                <a:latin typeface="Times New Roman" pitchFamily="18" charset="0"/>
                <a:cs typeface="Times New Roman" pitchFamily="18" charset="0"/>
              </a:rPr>
              <a:t>washing, etc.</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a:bodyPr>
          <a:lstStyle/>
          <a:p>
            <a:pPr algn="ctr"/>
            <a:r>
              <a:rPr lang="en-US" sz="2800" dirty="0" smtClean="0">
                <a:latin typeface="Times New Roman" pitchFamily="18" charset="0"/>
                <a:cs typeface="Times New Roman" pitchFamily="18" charset="0"/>
              </a:rPr>
              <a:t>Cont…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410200"/>
          </a:xfrm>
        </p:spPr>
        <p:txBody>
          <a:bodyPr/>
          <a:lstStyle/>
          <a:p>
            <a:pPr>
              <a:lnSpc>
                <a:spcPct val="150000"/>
              </a:lnSpc>
              <a:buNone/>
            </a:pPr>
            <a:r>
              <a:rPr lang="en-US" b="1" dirty="0" smtClean="0">
                <a:latin typeface="Times New Roman" pitchFamily="18" charset="0"/>
                <a:cs typeface="Times New Roman" pitchFamily="18" charset="0"/>
              </a:rPr>
              <a:t>(4) Peeling</a:t>
            </a:r>
          </a:p>
          <a:p>
            <a:pPr>
              <a:lnSpc>
                <a:spcPct val="150000"/>
              </a:lnSpc>
              <a:buBlip>
                <a:blip r:embed="rId2"/>
              </a:buBlip>
            </a:pPr>
            <a:r>
              <a:rPr lang="en-US" dirty="0" smtClean="0">
                <a:latin typeface="Times New Roman" pitchFamily="18" charset="0"/>
                <a:cs typeface="Times New Roman" pitchFamily="18" charset="0"/>
              </a:rPr>
              <a:t>The objective of peeling is to remove the outer layer.</a:t>
            </a:r>
          </a:p>
          <a:p>
            <a:pPr>
              <a:lnSpc>
                <a:spcPct val="150000"/>
              </a:lnSpc>
              <a:buBlip>
                <a:blip r:embed="rId2"/>
              </a:buBlip>
            </a:pPr>
            <a:r>
              <a:rPr lang="en-US" dirty="0" smtClean="0">
                <a:latin typeface="Times New Roman" pitchFamily="18" charset="0"/>
                <a:cs typeface="Times New Roman" pitchFamily="18" charset="0"/>
              </a:rPr>
              <a:t> Peeling may be done in various ways. </a:t>
            </a:r>
            <a:r>
              <a:rPr lang="en-US" dirty="0" err="1" smtClean="0">
                <a:latin typeface="Times New Roman" pitchFamily="18" charset="0"/>
                <a:cs typeface="Times New Roman" pitchFamily="18" charset="0"/>
              </a:rPr>
              <a:t>i.e</a:t>
            </a:r>
            <a:endParaRPr lang="en-US" dirty="0" smtClean="0">
              <a:latin typeface="Times New Roman" pitchFamily="18" charset="0"/>
              <a:cs typeface="Times New Roman" pitchFamily="18" charset="0"/>
            </a:endParaRPr>
          </a:p>
          <a:p>
            <a:pPr>
              <a:lnSpc>
                <a:spcPct val="150000"/>
              </a:lnSpc>
              <a:buFont typeface="Courier New" pitchFamily="49" charset="0"/>
              <a:buChar char="o"/>
            </a:pPr>
            <a:r>
              <a:rPr lang="en-US" dirty="0" smtClean="0">
                <a:latin typeface="Times New Roman" pitchFamily="18" charset="0"/>
                <a:cs typeface="Times New Roman" pitchFamily="18" charset="0"/>
              </a:rPr>
              <a:t>Hand peeling</a:t>
            </a:r>
          </a:p>
          <a:p>
            <a:pPr>
              <a:lnSpc>
                <a:spcPct val="150000"/>
              </a:lnSpc>
              <a:buFont typeface="Courier New" pitchFamily="49" charset="0"/>
              <a:buChar char="o"/>
            </a:pPr>
            <a:r>
              <a:rPr lang="en-US" dirty="0" smtClean="0">
                <a:latin typeface="Times New Roman" pitchFamily="18" charset="0"/>
                <a:cs typeface="Times New Roman" pitchFamily="18" charset="0"/>
              </a:rPr>
              <a:t>Steam peeling</a:t>
            </a:r>
          </a:p>
          <a:p>
            <a:pPr>
              <a:lnSpc>
                <a:spcPct val="150000"/>
              </a:lnSpc>
              <a:buFont typeface="Courier New" pitchFamily="49" charset="0"/>
              <a:buChar char="o"/>
            </a:pPr>
            <a:r>
              <a:rPr lang="en-US" dirty="0" smtClean="0">
                <a:latin typeface="Times New Roman" pitchFamily="18" charset="0"/>
                <a:cs typeface="Times New Roman" pitchFamily="18" charset="0"/>
              </a:rPr>
              <a:t>Mechanical peeling</a:t>
            </a:r>
          </a:p>
          <a:p>
            <a:pPr>
              <a:lnSpc>
                <a:spcPct val="150000"/>
              </a:lnSpc>
              <a:buFont typeface="Courier New" pitchFamily="49" charset="0"/>
              <a:buChar char="o"/>
            </a:pPr>
            <a:r>
              <a:rPr lang="en-US" dirty="0" smtClean="0">
                <a:latin typeface="Times New Roman" pitchFamily="18" charset="0"/>
                <a:cs typeface="Times New Roman" pitchFamily="18" charset="0"/>
              </a:rPr>
              <a:t>Flame peeling</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latin typeface="Times New Roman" pitchFamily="18" charset="0"/>
                <a:cs typeface="Times New Roman" pitchFamily="18" charset="0"/>
              </a:rPr>
              <a:t>Cont…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nSpc>
                <a:spcPct val="150000"/>
              </a:lnSpc>
              <a:buNone/>
            </a:pPr>
            <a:r>
              <a:rPr lang="en-US" b="1" dirty="0" smtClean="0">
                <a:latin typeface="Times New Roman" pitchFamily="18" charset="0"/>
                <a:cs typeface="Times New Roman" pitchFamily="18" charset="0"/>
              </a:rPr>
              <a:t>(5) Cutting/trimming </a:t>
            </a:r>
          </a:p>
          <a:p>
            <a:pPr>
              <a:lnSpc>
                <a:spcPct val="150000"/>
              </a:lnSpc>
              <a:buBlip>
                <a:blip r:embed="rId2"/>
              </a:buBlip>
            </a:pPr>
            <a:r>
              <a:rPr lang="en-US" dirty="0" smtClean="0">
                <a:latin typeface="Times New Roman" pitchFamily="18" charset="0"/>
                <a:cs typeface="Times New Roman" pitchFamily="18" charset="0"/>
              </a:rPr>
              <a:t>Removal of non-edible or non-digestible parts</a:t>
            </a:r>
            <a:endParaRPr lang="en-US" b="1" dirty="0" smtClean="0">
              <a:latin typeface="Times New Roman" pitchFamily="18" charset="0"/>
              <a:cs typeface="Times New Roman" pitchFamily="18" charset="0"/>
            </a:endParaRPr>
          </a:p>
          <a:p>
            <a:pPr>
              <a:lnSpc>
                <a:spcPct val="150000"/>
              </a:lnSpc>
              <a:buBlip>
                <a:blip r:embed="rId2"/>
              </a:buBlip>
            </a:pPr>
            <a:r>
              <a:rPr lang="en-US" dirty="0" smtClean="0">
                <a:latin typeface="Times New Roman" pitchFamily="18" charset="0"/>
                <a:cs typeface="Times New Roman" pitchFamily="18" charset="0"/>
              </a:rPr>
              <a:t>Pieces of the size required for canning are cut.</a:t>
            </a:r>
          </a:p>
          <a:p>
            <a:pPr>
              <a:lnSpc>
                <a:spcPct val="150000"/>
              </a:lnSpc>
              <a:buBlip>
                <a:blip r:embed="rId2"/>
              </a:buBlip>
            </a:pPr>
            <a:r>
              <a:rPr lang="en-US" dirty="0" smtClean="0">
                <a:latin typeface="Times New Roman" pitchFamily="18" charset="0"/>
                <a:cs typeface="Times New Roman" pitchFamily="18" charset="0"/>
              </a:rPr>
              <a:t> Seed, stone and core are removed.</a:t>
            </a:r>
          </a:p>
          <a:p>
            <a:pPr>
              <a:lnSpc>
                <a:spcPct val="150000"/>
              </a:lnSpc>
              <a:buBlip>
                <a:blip r:embed="rId2"/>
              </a:buBlip>
            </a:pPr>
            <a:r>
              <a:rPr lang="en-US" dirty="0" smtClean="0">
                <a:latin typeface="Times New Roman" pitchFamily="18" charset="0"/>
                <a:cs typeface="Times New Roman" pitchFamily="18" charset="0"/>
              </a:rPr>
              <a:t>Some fruits like</a:t>
            </a:r>
            <a:r>
              <a:rPr lang="en-US" b="1" dirty="0" smtClean="0">
                <a:latin typeface="Times New Roman" pitchFamily="18" charset="0"/>
                <a:cs typeface="Times New Roman" pitchFamily="18" charset="0"/>
              </a:rPr>
              <a:t> plum </a:t>
            </a:r>
            <a:r>
              <a:rPr lang="en-US" dirty="0" smtClean="0">
                <a:latin typeface="Times New Roman" pitchFamily="18" charset="0"/>
                <a:cs typeface="Times New Roman" pitchFamily="18" charset="0"/>
              </a:rPr>
              <a:t>from which the seeds cannot be taken out easily are </a:t>
            </a:r>
            <a:r>
              <a:rPr lang="en-US" b="1" dirty="0" smtClean="0">
                <a:latin typeface="Times New Roman" pitchFamily="18" charset="0"/>
                <a:cs typeface="Times New Roman" pitchFamily="18" charset="0"/>
              </a:rPr>
              <a:t>canned whole</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latin typeface="Times New Roman" pitchFamily="18" charset="0"/>
                <a:cs typeface="Times New Roman" pitchFamily="18" charset="0"/>
              </a:rPr>
              <a:t>Cont…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nSpc>
                <a:spcPct val="150000"/>
              </a:lnSpc>
              <a:buNone/>
            </a:pPr>
            <a:r>
              <a:rPr lang="en-US" b="1" dirty="0" smtClean="0">
                <a:latin typeface="Times New Roman" pitchFamily="18" charset="0"/>
                <a:cs typeface="Times New Roman" pitchFamily="18" charset="0"/>
              </a:rPr>
              <a:t>(6) Blanching</a:t>
            </a:r>
          </a:p>
          <a:p>
            <a:pPr>
              <a:lnSpc>
                <a:spcPct val="150000"/>
              </a:lnSpc>
              <a:buBlip>
                <a:blip r:embed="rId2"/>
              </a:buBlip>
            </a:pPr>
            <a:r>
              <a:rPr lang="en-US" dirty="0" smtClean="0">
                <a:latin typeface="Times New Roman" pitchFamily="18" charset="0"/>
                <a:cs typeface="Times New Roman" pitchFamily="18" charset="0"/>
              </a:rPr>
              <a:t>It is also known as scalding, parboiling or precooking.</a:t>
            </a:r>
          </a:p>
          <a:p>
            <a:pPr>
              <a:lnSpc>
                <a:spcPct val="150000"/>
              </a:lnSpc>
              <a:buBlip>
                <a:blip r:embed="rId2"/>
              </a:buBlip>
            </a:pPr>
            <a:r>
              <a:rPr lang="en-US" dirty="0" smtClean="0">
                <a:latin typeface="Times New Roman" pitchFamily="18" charset="0"/>
                <a:cs typeface="Times New Roman" pitchFamily="18" charset="0"/>
              </a:rPr>
              <a:t>The objective is to </a:t>
            </a:r>
            <a:r>
              <a:rPr lang="en-US" b="1" dirty="0" smtClean="0">
                <a:latin typeface="Times New Roman" pitchFamily="18" charset="0"/>
                <a:cs typeface="Times New Roman" pitchFamily="18" charset="0"/>
              </a:rPr>
              <a:t>soften the texture </a:t>
            </a:r>
            <a:r>
              <a:rPr lang="en-US" dirty="0" smtClean="0">
                <a:latin typeface="Times New Roman" pitchFamily="18" charset="0"/>
                <a:cs typeface="Times New Roman" pitchFamily="18" charset="0"/>
              </a:rPr>
              <a:t>and so enable a greater weight to be pressed into the container </a:t>
            </a:r>
            <a:r>
              <a:rPr lang="en-US" b="1" dirty="0" smtClean="0">
                <a:latin typeface="Times New Roman" pitchFamily="18" charset="0"/>
                <a:cs typeface="Times New Roman" pitchFamily="18" charset="0"/>
              </a:rPr>
              <a:t>without damage </a:t>
            </a:r>
            <a:r>
              <a:rPr lang="en-US" dirty="0" smtClean="0">
                <a:latin typeface="Times New Roman" pitchFamily="18" charset="0"/>
                <a:cs typeface="Times New Roman" pitchFamily="18" charset="0"/>
              </a:rPr>
              <a:t>to the individual fruit. </a:t>
            </a:r>
          </a:p>
          <a:p>
            <a:pPr>
              <a:lnSpc>
                <a:spcPct val="150000"/>
              </a:lnSpc>
              <a:buBlip>
                <a:blip r:embed="rId2"/>
              </a:buBlip>
            </a:pPr>
            <a:r>
              <a:rPr lang="en-US" dirty="0" smtClean="0">
                <a:latin typeface="Times New Roman" pitchFamily="18" charset="0"/>
                <a:cs typeface="Times New Roman" pitchFamily="18" charset="0"/>
              </a:rPr>
              <a:t>Blanching is Usually done in case of vegetables by</a:t>
            </a:r>
          </a:p>
          <a:p>
            <a:pPr>
              <a:lnSpc>
                <a:spcPct val="150000"/>
              </a:lnSpc>
              <a:buNone/>
            </a:pPr>
            <a:r>
              <a:rPr lang="en-US" dirty="0" smtClean="0">
                <a:latin typeface="Times New Roman" pitchFamily="18" charset="0"/>
                <a:cs typeface="Times New Roman" pitchFamily="18" charset="0"/>
              </a:rPr>
              <a:t>exposing them </a:t>
            </a:r>
            <a:r>
              <a:rPr lang="en-US" b="1" dirty="0" smtClean="0">
                <a:latin typeface="Times New Roman" pitchFamily="18" charset="0"/>
                <a:cs typeface="Times New Roman" pitchFamily="18" charset="0"/>
              </a:rPr>
              <a:t>to boiling water or steam </a:t>
            </a:r>
            <a:r>
              <a:rPr lang="en-US" dirty="0" smtClean="0">
                <a:latin typeface="Times New Roman" pitchFamily="18" charset="0"/>
                <a:cs typeface="Times New Roman" pitchFamily="18" charset="0"/>
              </a:rPr>
              <a:t>for 2 to 5 minutes, followed by cooling</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p:txBody>
          <a:bodyPr>
            <a:normAutofit/>
          </a:bodyPr>
          <a:lstStyle/>
          <a:p>
            <a:pPr>
              <a:lnSpc>
                <a:spcPct val="150000"/>
              </a:lnSpc>
              <a:buBlip>
                <a:blip r:embed="rId2"/>
              </a:buBlip>
            </a:pPr>
            <a:r>
              <a:rPr lang="en-US" b="1" dirty="0" smtClean="0">
                <a:latin typeface="Times New Roman" pitchFamily="18" charset="0"/>
                <a:cs typeface="Times New Roman" pitchFamily="18" charset="0"/>
              </a:rPr>
              <a:t>Advantage of blanching </a:t>
            </a:r>
            <a:r>
              <a:rPr lang="en-US" dirty="0" smtClean="0">
                <a:latin typeface="Times New Roman" pitchFamily="18" charset="0"/>
                <a:cs typeface="Times New Roman" pitchFamily="18" charset="0"/>
              </a:rPr>
              <a:t>:</a:t>
            </a:r>
          </a:p>
          <a:p>
            <a:pPr>
              <a:lnSpc>
                <a:spcPct val="150000"/>
              </a:lnSpc>
              <a:buNone/>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Inactivates </a:t>
            </a:r>
            <a:r>
              <a:rPr lang="en-US" dirty="0" smtClean="0">
                <a:latin typeface="Times New Roman" pitchFamily="18" charset="0"/>
                <a:cs typeface="Times New Roman" pitchFamily="18" charset="0"/>
              </a:rPr>
              <a:t>most of the plant </a:t>
            </a:r>
            <a:r>
              <a:rPr lang="en-US" b="1" dirty="0" smtClean="0">
                <a:latin typeface="Times New Roman" pitchFamily="18" charset="0"/>
                <a:cs typeface="Times New Roman" pitchFamily="18" charset="0"/>
              </a:rPr>
              <a:t>enzymes </a:t>
            </a:r>
            <a:r>
              <a:rPr lang="en-US" dirty="0" smtClean="0">
                <a:latin typeface="Times New Roman" pitchFamily="18" charset="0"/>
                <a:cs typeface="Times New Roman" pitchFamily="18" charset="0"/>
              </a:rPr>
              <a:t>which cause toughness, </a:t>
            </a:r>
            <a:r>
              <a:rPr lang="en-US" dirty="0" err="1" smtClean="0">
                <a:latin typeface="Times New Roman" pitchFamily="18" charset="0"/>
                <a:cs typeface="Times New Roman" pitchFamily="18" charset="0"/>
              </a:rPr>
              <a:t>discolouration</a:t>
            </a:r>
            <a:r>
              <a:rPr lang="en-US" dirty="0" smtClean="0">
                <a:latin typeface="Times New Roman" pitchFamily="18" charset="0"/>
                <a:cs typeface="Times New Roman" pitchFamily="18" charset="0"/>
              </a:rPr>
              <a:t> and  off-</a:t>
            </a:r>
            <a:r>
              <a:rPr lang="en-US" dirty="0" err="1" smtClean="0">
                <a:latin typeface="Times New Roman" pitchFamily="18" charset="0"/>
                <a:cs typeface="Times New Roman" pitchFamily="18" charset="0"/>
              </a:rPr>
              <a:t>flavour</a:t>
            </a:r>
            <a:endParaRPr lang="en-US" dirty="0" smtClean="0">
              <a:latin typeface="Times New Roman" pitchFamily="18" charset="0"/>
              <a:cs typeface="Times New Roman" pitchFamily="18" charset="0"/>
            </a:endParaRPr>
          </a:p>
          <a:p>
            <a:pPr>
              <a:lnSpc>
                <a:spcPct val="150000"/>
              </a:lnSpc>
              <a:buNone/>
            </a:pPr>
            <a:r>
              <a:rPr lang="en-US" dirty="0" smtClean="0">
                <a:latin typeface="Times New Roman" pitchFamily="18" charset="0"/>
                <a:cs typeface="Times New Roman" pitchFamily="18" charset="0"/>
              </a:rPr>
              <a:t>(ii) </a:t>
            </a:r>
            <a:r>
              <a:rPr lang="en-US" b="1" dirty="0" smtClean="0">
                <a:latin typeface="Times New Roman" pitchFamily="18" charset="0"/>
                <a:cs typeface="Times New Roman" pitchFamily="18" charset="0"/>
              </a:rPr>
              <a:t>Reduces the area </a:t>
            </a:r>
            <a:r>
              <a:rPr lang="en-US" dirty="0" smtClean="0">
                <a:latin typeface="Times New Roman" pitchFamily="18" charset="0"/>
                <a:cs typeface="Times New Roman" pitchFamily="18" charset="0"/>
              </a:rPr>
              <a:t>of leafy vegetables such as spinach by shrinkage or wilting, making their packing easier.</a:t>
            </a:r>
          </a:p>
          <a:p>
            <a:pPr>
              <a:lnSpc>
                <a:spcPct val="150000"/>
              </a:lnSpc>
              <a:buNone/>
            </a:pPr>
            <a:r>
              <a:rPr lang="en-US" dirty="0" smtClean="0">
                <a:latin typeface="Times New Roman" pitchFamily="18" charset="0"/>
                <a:cs typeface="Times New Roman" pitchFamily="18" charset="0"/>
              </a:rPr>
              <a:t>(iii) </a:t>
            </a:r>
            <a:r>
              <a:rPr lang="en-US" b="1" dirty="0" smtClean="0">
                <a:latin typeface="Times New Roman" pitchFamily="18" charset="0"/>
                <a:cs typeface="Times New Roman" pitchFamily="18" charset="0"/>
              </a:rPr>
              <a:t>Removes tissue gases</a:t>
            </a:r>
            <a:r>
              <a:rPr lang="en-US" dirty="0" smtClean="0">
                <a:latin typeface="Times New Roman" pitchFamily="18" charset="0"/>
                <a:cs typeface="Times New Roman" pitchFamily="18" charset="0"/>
              </a:rPr>
              <a:t>.</a:t>
            </a:r>
          </a:p>
          <a:p>
            <a:pPr>
              <a:lnSpc>
                <a:spcPct val="150000"/>
              </a:lnSpc>
              <a:buNone/>
            </a:pPr>
            <a:r>
              <a:rPr lang="en-US" dirty="0" smtClean="0">
                <a:latin typeface="Times New Roman" pitchFamily="18" charset="0"/>
                <a:cs typeface="Times New Roman" pitchFamily="18" charset="0"/>
              </a:rPr>
              <a:t>(iv)</a:t>
            </a:r>
            <a:r>
              <a:rPr lang="en-US" b="1" dirty="0" smtClean="0">
                <a:latin typeface="Times New Roman" pitchFamily="18" charset="0"/>
                <a:cs typeface="Times New Roman" pitchFamily="18" charset="0"/>
              </a:rPr>
              <a:t> Reduces </a:t>
            </a:r>
            <a:r>
              <a:rPr lang="en-US" dirty="0" smtClean="0">
                <a:latin typeface="Times New Roman" pitchFamily="18" charset="0"/>
                <a:cs typeface="Times New Roman" pitchFamily="18" charset="0"/>
              </a:rPr>
              <a:t>the number of </a:t>
            </a:r>
            <a:r>
              <a:rPr lang="en-US" b="1" i="1" dirty="0" smtClean="0">
                <a:latin typeface="Times New Roman" pitchFamily="18" charset="0"/>
                <a:cs typeface="Times New Roman" pitchFamily="18" charset="0"/>
              </a:rPr>
              <a:t>microorganisms</a:t>
            </a:r>
            <a:endParaRPr lang="en-US"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lnSpc>
                <a:spcPct val="150000"/>
              </a:lnSpc>
              <a:buNone/>
            </a:pPr>
            <a:r>
              <a:rPr lang="en-US" dirty="0" smtClean="0">
                <a:latin typeface="Times New Roman" pitchFamily="18" charset="0"/>
                <a:cs typeface="Times New Roman" pitchFamily="18" charset="0"/>
              </a:rPr>
              <a:t>(vii) Removes </a:t>
            </a:r>
            <a:r>
              <a:rPr lang="en-US" b="1" dirty="0" smtClean="0">
                <a:latin typeface="Times New Roman" pitchFamily="18" charset="0"/>
                <a:cs typeface="Times New Roman" pitchFamily="18" charset="0"/>
              </a:rPr>
              <a:t>undesirable acids </a:t>
            </a:r>
            <a:r>
              <a:rPr lang="en-US" dirty="0" smtClean="0">
                <a:latin typeface="Times New Roman" pitchFamily="18" charset="0"/>
                <a:cs typeface="Times New Roman" pitchFamily="18" charset="0"/>
              </a:rPr>
              <a:t>thus improves flavor.</a:t>
            </a:r>
          </a:p>
          <a:p>
            <a:pPr>
              <a:lnSpc>
                <a:spcPct val="150000"/>
              </a:lnSpc>
              <a:buNone/>
            </a:pPr>
            <a:r>
              <a:rPr lang="en-US" dirty="0" smtClean="0">
                <a:latin typeface="Times New Roman" pitchFamily="18" charset="0"/>
                <a:cs typeface="Times New Roman" pitchFamily="18" charset="0"/>
              </a:rPr>
              <a:t>(viii) </a:t>
            </a:r>
            <a:r>
              <a:rPr lang="en-US" b="1" dirty="0" smtClean="0">
                <a:latin typeface="Times New Roman" pitchFamily="18" charset="0"/>
                <a:cs typeface="Times New Roman" pitchFamily="18" charset="0"/>
              </a:rPr>
              <a:t>Removes the skin </a:t>
            </a:r>
            <a:r>
              <a:rPr lang="en-US" dirty="0" smtClean="0">
                <a:latin typeface="Times New Roman" pitchFamily="18" charset="0"/>
                <a:cs typeface="Times New Roman" pitchFamily="18" charset="0"/>
              </a:rPr>
              <a:t>of vegetables such as beetroot and tomatoes which helps in </a:t>
            </a:r>
            <a:r>
              <a:rPr lang="en-US" b="1" dirty="0" smtClean="0">
                <a:latin typeface="Times New Roman" pitchFamily="18" charset="0"/>
                <a:cs typeface="Times New Roman" pitchFamily="18" charset="0"/>
              </a:rPr>
              <a:t>their peeling.</a:t>
            </a:r>
          </a:p>
          <a:p>
            <a:pPr>
              <a:buNone/>
            </a:pPr>
            <a:r>
              <a:rPr lang="en-US" b="1" dirty="0" smtClean="0"/>
              <a:t>Disadvantages</a:t>
            </a:r>
          </a:p>
          <a:p>
            <a:pPr>
              <a:lnSpc>
                <a:spcPct val="150000"/>
              </a:lnSpc>
              <a:buNone/>
            </a:pPr>
            <a:r>
              <a:rPr lang="en-US" dirty="0" smtClean="0"/>
              <a:t>(</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Water-soluble materials like sugar and </a:t>
            </a:r>
            <a:r>
              <a:rPr lang="en-US" dirty="0" err="1" smtClean="0">
                <a:latin typeface="Times New Roman" pitchFamily="18" charset="0"/>
                <a:cs typeface="Times New Roman" pitchFamily="18" charset="0"/>
              </a:rPr>
              <a:t>anthocyanin</a:t>
            </a:r>
            <a:r>
              <a:rPr lang="en-US" dirty="0" smtClean="0">
                <a:latin typeface="Times New Roman" pitchFamily="18" charset="0"/>
                <a:cs typeface="Times New Roman" pitchFamily="18" charset="0"/>
              </a:rPr>
              <a:t> pigments are </a:t>
            </a:r>
            <a:r>
              <a:rPr lang="en-US" b="1" dirty="0" smtClean="0">
                <a:latin typeface="Times New Roman" pitchFamily="18" charset="0"/>
                <a:cs typeface="Times New Roman" pitchFamily="18" charset="0"/>
              </a:rPr>
              <a:t>leached</a:t>
            </a:r>
            <a:r>
              <a:rPr lang="en-US" dirty="0" smtClean="0">
                <a:latin typeface="Times New Roman" pitchFamily="18" charset="0"/>
                <a:cs typeface="Times New Roman" pitchFamily="18" charset="0"/>
              </a:rPr>
              <a:t> by boiling water.</a:t>
            </a:r>
          </a:p>
          <a:p>
            <a:pPr>
              <a:lnSpc>
                <a:spcPct val="150000"/>
              </a:lnSpc>
              <a:buNone/>
            </a:pPr>
            <a:r>
              <a:rPr lang="en-US" dirty="0" smtClean="0">
                <a:latin typeface="Times New Roman" pitchFamily="18" charset="0"/>
                <a:cs typeface="Times New Roman" pitchFamily="18" charset="0"/>
              </a:rPr>
              <a:t>(ii) </a:t>
            </a:r>
            <a:r>
              <a:rPr lang="en-US" b="1" dirty="0" smtClean="0">
                <a:latin typeface="Times New Roman" pitchFamily="18" charset="0"/>
                <a:cs typeface="Times New Roman" pitchFamily="18" charset="0"/>
              </a:rPr>
              <a:t>Fruits</a:t>
            </a:r>
            <a:r>
              <a:rPr lang="en-US" dirty="0" smtClean="0">
                <a:latin typeface="Times New Roman" pitchFamily="18" charset="0"/>
                <a:cs typeface="Times New Roman" pitchFamily="18" charset="0"/>
              </a:rPr>
              <a:t> lose their color, flavor and sugar</a:t>
            </a:r>
          </a:p>
          <a:p>
            <a:pPr>
              <a:lnSpc>
                <a:spcPct val="150000"/>
              </a:lnSpc>
              <a:buNone/>
            </a:pP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lnSpc>
                <a:spcPct val="150000"/>
              </a:lnSpc>
              <a:buNone/>
            </a:pPr>
            <a:r>
              <a:rPr lang="en-US" b="1" dirty="0" smtClean="0">
                <a:latin typeface="Times New Roman" pitchFamily="18" charset="0"/>
                <a:cs typeface="Times New Roman" pitchFamily="18" charset="0"/>
              </a:rPr>
              <a:t>(7) Cooling</a:t>
            </a:r>
          </a:p>
          <a:p>
            <a:pPr>
              <a:lnSpc>
                <a:spcPct val="150000"/>
              </a:lnSpc>
              <a:buBlip>
                <a:blip r:embed="rId2"/>
              </a:buBlip>
            </a:pPr>
            <a:r>
              <a:rPr lang="en-US" dirty="0" smtClean="0">
                <a:latin typeface="Times New Roman" pitchFamily="18" charset="0"/>
                <a:cs typeface="Times New Roman" pitchFamily="18" charset="0"/>
              </a:rPr>
              <a:t>After blanching, the vegetables are dipped in </a:t>
            </a:r>
            <a:r>
              <a:rPr lang="en-US" b="1" dirty="0" smtClean="0">
                <a:latin typeface="Times New Roman" pitchFamily="18" charset="0"/>
                <a:cs typeface="Times New Roman" pitchFamily="18" charset="0"/>
              </a:rPr>
              <a:t>cold water</a:t>
            </a:r>
            <a:r>
              <a:rPr lang="en-US" dirty="0" smtClean="0">
                <a:latin typeface="Times New Roman" pitchFamily="18" charset="0"/>
                <a:cs typeface="Times New Roman" pitchFamily="18" charset="0"/>
              </a:rPr>
              <a:t> for better handling and keeping them in good condition.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1143000"/>
            <a:ext cx="8229600" cy="5334000"/>
          </a:xfrm>
        </p:spPr>
        <p:txBody>
          <a:bodyPr>
            <a:normAutofit/>
          </a:bodyPr>
          <a:lstStyle/>
          <a:p>
            <a:pPr algn="just">
              <a:lnSpc>
                <a:spcPct val="150000"/>
              </a:lnSpc>
              <a:buNone/>
            </a:pPr>
            <a:r>
              <a:rPr lang="en-US" b="1" dirty="0" smtClean="0">
                <a:latin typeface="Times New Roman" pitchFamily="18" charset="0"/>
                <a:cs typeface="Times New Roman" pitchFamily="18" charset="0"/>
              </a:rPr>
              <a:t>(8) Filling</a:t>
            </a:r>
          </a:p>
          <a:p>
            <a:pPr algn="just">
              <a:lnSpc>
                <a:spcPct val="150000"/>
              </a:lnSpc>
              <a:buBlip>
                <a:blip r:embed="rId2"/>
              </a:buBlip>
            </a:pPr>
            <a:r>
              <a:rPr lang="en-US" dirty="0" smtClean="0">
                <a:latin typeface="Times New Roman" pitchFamily="18" charset="0"/>
                <a:cs typeface="Times New Roman" pitchFamily="18" charset="0"/>
              </a:rPr>
              <a:t>Before filling, </a:t>
            </a:r>
            <a:r>
              <a:rPr lang="en-US" b="1" dirty="0" smtClean="0">
                <a:latin typeface="Times New Roman" pitchFamily="18" charset="0"/>
                <a:cs typeface="Times New Roman" pitchFamily="18" charset="0"/>
              </a:rPr>
              <a:t>cans</a:t>
            </a:r>
            <a:r>
              <a:rPr lang="en-US" dirty="0" smtClean="0">
                <a:latin typeface="Times New Roman" pitchFamily="18" charset="0"/>
                <a:cs typeface="Times New Roman" pitchFamily="18" charset="0"/>
              </a:rPr>
              <a:t> are washed with hot water and sterilized</a:t>
            </a:r>
          </a:p>
          <a:p>
            <a:pPr algn="just">
              <a:lnSpc>
                <a:spcPct val="150000"/>
              </a:lnSpc>
              <a:buBlip>
                <a:blip r:embed="rId2"/>
              </a:buBlip>
            </a:pPr>
            <a:r>
              <a:rPr lang="en-US" dirty="0" smtClean="0">
                <a:latin typeface="Times New Roman" pitchFamily="18" charset="0"/>
                <a:cs typeface="Times New Roman" pitchFamily="18" charset="0"/>
              </a:rPr>
              <a:t>Automatic, large can-filling</a:t>
            </a:r>
            <a:r>
              <a:rPr lang="en-US" b="1" dirty="0" smtClean="0">
                <a:latin typeface="Times New Roman" pitchFamily="18" charset="0"/>
                <a:cs typeface="Times New Roman" pitchFamily="18" charset="0"/>
              </a:rPr>
              <a:t> machines </a:t>
            </a:r>
            <a:r>
              <a:rPr lang="en-US" dirty="0" smtClean="0">
                <a:latin typeface="Times New Roman" pitchFamily="18" charset="0"/>
                <a:cs typeface="Times New Roman" pitchFamily="18" charset="0"/>
              </a:rPr>
              <a:t>are used in advanced countries but choice grades of fruits are normally filled </a:t>
            </a:r>
            <a:r>
              <a:rPr lang="en-US" b="1" dirty="0" smtClean="0">
                <a:latin typeface="Times New Roman" pitchFamily="18" charset="0"/>
                <a:cs typeface="Times New Roman" pitchFamily="18" charset="0"/>
              </a:rPr>
              <a:t>by</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hand</a:t>
            </a:r>
            <a:r>
              <a:rPr lang="en-US" dirty="0" smtClean="0">
                <a:latin typeface="Times New Roman" pitchFamily="18" charset="0"/>
                <a:cs typeface="Times New Roman" pitchFamily="18" charset="0"/>
              </a:rPr>
              <a:t> to prevent bruising.</a:t>
            </a:r>
          </a:p>
          <a:p>
            <a:pPr algn="just">
              <a:lnSpc>
                <a:spcPct val="150000"/>
              </a:lnSpc>
              <a:buBlip>
                <a:blip r:embed="rId2"/>
              </a:buBlip>
            </a:pPr>
            <a:r>
              <a:rPr lang="en-US" dirty="0" smtClean="0">
                <a:latin typeface="Times New Roman" pitchFamily="18" charset="0"/>
                <a:cs typeface="Times New Roman" pitchFamily="18" charset="0"/>
              </a:rPr>
              <a:t>Hand filling is the common practice.</a:t>
            </a:r>
          </a:p>
          <a:p>
            <a:pPr algn="just">
              <a:lnSpc>
                <a:spcPct val="150000"/>
              </a:lnSpc>
              <a:buBlip>
                <a:blip r:embed="rId2"/>
              </a:buBlip>
            </a:pPr>
            <a:r>
              <a:rPr lang="en-US" dirty="0" smtClean="0">
                <a:latin typeface="Times New Roman" pitchFamily="18" charset="0"/>
                <a:cs typeface="Times New Roman" pitchFamily="18" charset="0"/>
              </a:rPr>
              <a:t> After filling, covering with </a:t>
            </a:r>
            <a:r>
              <a:rPr lang="en-US" b="1" dirty="0" smtClean="0">
                <a:latin typeface="Times New Roman" pitchFamily="18" charset="0"/>
                <a:cs typeface="Times New Roman" pitchFamily="18" charset="0"/>
              </a:rPr>
              <a:t>syrup or brine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salt+water</a:t>
            </a:r>
            <a:r>
              <a:rPr lang="en-US" dirty="0" smtClean="0">
                <a:latin typeface="Times New Roman" pitchFamily="18" charset="0"/>
                <a:cs typeface="Times New Roman" pitchFamily="18" charset="0"/>
              </a:rPr>
              <a:t> solution ) is done and this process is called </a:t>
            </a:r>
            <a:r>
              <a:rPr lang="en-US" dirty="0" err="1" smtClean="0">
                <a:latin typeface="Times New Roman" pitchFamily="18" charset="0"/>
                <a:cs typeface="Times New Roman" pitchFamily="18" charset="0"/>
              </a:rPr>
              <a:t>syruping</a:t>
            </a:r>
            <a:r>
              <a:rPr lang="en-US" dirty="0" smtClean="0">
                <a:latin typeface="Times New Roman" pitchFamily="18" charset="0"/>
                <a:cs typeface="Times New Roman" pitchFamily="18" charset="0"/>
              </a:rPr>
              <a:t> or brining.</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10600" cy="5638800"/>
          </a:xfrm>
        </p:spPr>
        <p:txBody>
          <a:bodyPr>
            <a:noAutofit/>
          </a:bodyPr>
          <a:lstStyle/>
          <a:p>
            <a:pPr>
              <a:buNone/>
            </a:pPr>
            <a:r>
              <a:rPr lang="en-US" sz="3000" b="1" dirty="0" smtClean="0"/>
              <a:t>Disadvantage cont…</a:t>
            </a:r>
            <a:endParaRPr lang="en-US" sz="3000" dirty="0" smtClean="0"/>
          </a:p>
          <a:p>
            <a:pPr>
              <a:buBlip>
                <a:blip r:embed="rId2"/>
              </a:buBlip>
            </a:pPr>
            <a:r>
              <a:rPr lang="en-US" sz="3000" dirty="0" smtClean="0"/>
              <a:t>Over heating may be leads to</a:t>
            </a:r>
          </a:p>
          <a:p>
            <a:pPr>
              <a:buFont typeface="Wingdings" pitchFamily="2" charset="2"/>
              <a:buChar char="ü"/>
            </a:pPr>
            <a:r>
              <a:rPr lang="en-US" sz="3000" dirty="0" smtClean="0"/>
              <a:t> textural disintegration</a:t>
            </a:r>
          </a:p>
          <a:p>
            <a:pPr>
              <a:buFont typeface="Wingdings" pitchFamily="2" charset="2"/>
              <a:buChar char="ü"/>
            </a:pPr>
            <a:r>
              <a:rPr lang="en-US" sz="3000" dirty="0" smtClean="0"/>
              <a:t>Undesirable flavor</a:t>
            </a:r>
          </a:p>
          <a:p>
            <a:pPr>
              <a:buFont typeface="Wingdings" pitchFamily="2" charset="2"/>
              <a:buChar char="ü"/>
            </a:pPr>
            <a:r>
              <a:rPr lang="en-US" sz="3000" dirty="0" smtClean="0"/>
              <a:t>Nutritional deterioration</a:t>
            </a:r>
          </a:p>
          <a:p>
            <a:pPr>
              <a:buBlip>
                <a:blip r:embed="rId2"/>
              </a:buBlip>
            </a:pPr>
            <a:r>
              <a:rPr lang="en-US" sz="3000" dirty="0" smtClean="0"/>
              <a:t>Requires access abundant clean water</a:t>
            </a:r>
          </a:p>
          <a:p>
            <a:pPr>
              <a:buBlip>
                <a:blip r:embed="rId2"/>
              </a:buBlip>
            </a:pPr>
            <a:r>
              <a:rPr lang="en-US" sz="3000" dirty="0" smtClean="0"/>
              <a:t>Preserved fruit and veg. have lower quality.</a:t>
            </a:r>
          </a:p>
          <a:p>
            <a:pPr>
              <a:buNone/>
            </a:pPr>
            <a:endParaRPr lang="en-US" sz="3000" b="1"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a:bodyPr>
          <a:lstStyle/>
          <a:p>
            <a:r>
              <a:rPr lang="en-US" sz="2800" dirty="0" smtClean="0">
                <a:latin typeface="Times New Roman" pitchFamily="18" charset="0"/>
                <a:cs typeface="Times New Roman" pitchFamily="18" charset="0"/>
              </a:rPr>
              <a:t>Cont…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lgn="just">
              <a:buNone/>
            </a:pPr>
            <a:r>
              <a:rPr lang="en-US" b="1" dirty="0" smtClean="0">
                <a:latin typeface="Times New Roman" pitchFamily="18" charset="0"/>
                <a:cs typeface="Times New Roman" pitchFamily="18" charset="0"/>
              </a:rPr>
              <a:t>(9) Exhausting</a:t>
            </a:r>
          </a:p>
          <a:p>
            <a:pPr algn="just">
              <a:buBlip>
                <a:blip r:embed="rId2"/>
              </a:buBlip>
            </a:pPr>
            <a:r>
              <a:rPr lang="en-US" dirty="0" smtClean="0">
                <a:latin typeface="Times New Roman" pitchFamily="18" charset="0"/>
                <a:cs typeface="Times New Roman" pitchFamily="18" charset="0"/>
              </a:rPr>
              <a:t>The process of </a:t>
            </a:r>
            <a:r>
              <a:rPr lang="en-US" b="1" dirty="0" smtClean="0">
                <a:latin typeface="Times New Roman" pitchFamily="18" charset="0"/>
                <a:cs typeface="Times New Roman" pitchFamily="18" charset="0"/>
              </a:rPr>
              <a:t>removal of air from cans </a:t>
            </a:r>
            <a:r>
              <a:rPr lang="en-US" dirty="0" smtClean="0">
                <a:latin typeface="Times New Roman" pitchFamily="18" charset="0"/>
                <a:cs typeface="Times New Roman" pitchFamily="18" charset="0"/>
              </a:rPr>
              <a:t>is known as exhausting.</a:t>
            </a:r>
          </a:p>
          <a:p>
            <a:pPr algn="just">
              <a:buBlip>
                <a:blip r:embed="rId2"/>
              </a:buBlip>
            </a:pPr>
            <a:r>
              <a:rPr lang="en-US" dirty="0" smtClean="0">
                <a:latin typeface="Times New Roman" pitchFamily="18" charset="0"/>
                <a:cs typeface="Times New Roman" pitchFamily="18" charset="0"/>
              </a:rPr>
              <a:t> After filling, exhausting is essential. </a:t>
            </a:r>
          </a:p>
          <a:p>
            <a:pPr algn="just">
              <a:buBlip>
                <a:blip r:embed="rId2"/>
              </a:buBlip>
            </a:pPr>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major advantages </a:t>
            </a:r>
            <a:r>
              <a:rPr lang="en-US" dirty="0" smtClean="0">
                <a:latin typeface="Times New Roman" pitchFamily="18" charset="0"/>
                <a:cs typeface="Times New Roman" pitchFamily="18" charset="0"/>
              </a:rPr>
              <a:t>of exhausting are as under:</a:t>
            </a:r>
          </a:p>
          <a:p>
            <a:pPr algn="just">
              <a:buNone/>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Corrosion </a:t>
            </a:r>
            <a:r>
              <a:rPr lang="en-US" dirty="0" smtClean="0">
                <a:latin typeface="Times New Roman" pitchFamily="18" charset="0"/>
                <a:cs typeface="Times New Roman" pitchFamily="18" charset="0"/>
              </a:rPr>
              <a:t>of the tinplate and pin holing during storage is avoided.</a:t>
            </a:r>
          </a:p>
          <a:p>
            <a:pPr algn="just">
              <a:buNone/>
            </a:pPr>
            <a:r>
              <a:rPr lang="en-US" dirty="0" smtClean="0">
                <a:latin typeface="Times New Roman" pitchFamily="18" charset="0"/>
                <a:cs typeface="Times New Roman" pitchFamily="18" charset="0"/>
              </a:rPr>
              <a:t>(ii) </a:t>
            </a:r>
            <a:r>
              <a:rPr lang="en-US" b="1" dirty="0" smtClean="0">
                <a:latin typeface="Times New Roman" pitchFamily="18" charset="0"/>
                <a:cs typeface="Times New Roman" pitchFamily="18" charset="0"/>
              </a:rPr>
              <a:t>Minimizes discoloration </a:t>
            </a:r>
            <a:r>
              <a:rPr lang="en-US" dirty="0" smtClean="0">
                <a:latin typeface="Times New Roman" pitchFamily="18" charset="0"/>
                <a:cs typeface="Times New Roman" pitchFamily="18" charset="0"/>
              </a:rPr>
              <a:t>by preventing oxidation.</a:t>
            </a:r>
          </a:p>
          <a:p>
            <a:pPr algn="just">
              <a:buNone/>
            </a:pPr>
            <a:r>
              <a:rPr lang="en-US" dirty="0" smtClean="0">
                <a:latin typeface="Times New Roman" pitchFamily="18" charset="0"/>
                <a:cs typeface="Times New Roman" pitchFamily="18" charset="0"/>
              </a:rPr>
              <a:t>(iii) Helps in </a:t>
            </a:r>
            <a:r>
              <a:rPr lang="en-US" b="1" dirty="0" smtClean="0">
                <a:latin typeface="Times New Roman" pitchFamily="18" charset="0"/>
                <a:cs typeface="Times New Roman" pitchFamily="18" charset="0"/>
              </a:rPr>
              <a:t>better retention of vitamins </a:t>
            </a:r>
            <a:r>
              <a:rPr lang="en-US" dirty="0" smtClean="0">
                <a:latin typeface="Times New Roman" pitchFamily="18" charset="0"/>
                <a:cs typeface="Times New Roman" pitchFamily="18" charset="0"/>
              </a:rPr>
              <a:t>particularly vitamin C.</a:t>
            </a:r>
          </a:p>
          <a:p>
            <a:pPr algn="just">
              <a:buNone/>
            </a:pPr>
            <a:r>
              <a:rPr lang="en-US" dirty="0" smtClean="0">
                <a:latin typeface="Times New Roman" pitchFamily="18" charset="0"/>
                <a:cs typeface="Times New Roman" pitchFamily="18" charset="0"/>
              </a:rPr>
              <a:t>(v) </a:t>
            </a:r>
            <a:r>
              <a:rPr lang="en-US" b="1" dirty="0" smtClean="0">
                <a:latin typeface="Times New Roman" pitchFamily="18" charset="0"/>
                <a:cs typeface="Times New Roman" pitchFamily="18" charset="0"/>
              </a:rPr>
              <a:t>Reduces chemical reaction </a:t>
            </a:r>
            <a:r>
              <a:rPr lang="en-US" dirty="0" smtClean="0">
                <a:latin typeface="Times New Roman" pitchFamily="18" charset="0"/>
                <a:cs typeface="Times New Roman" pitchFamily="18" charset="0"/>
              </a:rPr>
              <a:t>between the container and the contents.</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pPr>
              <a:lnSpc>
                <a:spcPct val="150000"/>
              </a:lnSpc>
              <a:buBlip>
                <a:blip r:embed="rId2"/>
              </a:buBlip>
            </a:pPr>
            <a:r>
              <a:rPr lang="en-US" dirty="0" smtClean="0">
                <a:latin typeface="Times New Roman" pitchFamily="18" charset="0"/>
                <a:cs typeface="Times New Roman" pitchFamily="18" charset="0"/>
              </a:rPr>
              <a:t>Containers are exhausted by heating.</a:t>
            </a:r>
          </a:p>
          <a:p>
            <a:pPr>
              <a:lnSpc>
                <a:spcPct val="150000"/>
              </a:lnSpc>
              <a:buBlip>
                <a:blip r:embed="rId2"/>
              </a:buBlip>
            </a:pPr>
            <a:r>
              <a:rPr lang="en-US" dirty="0" smtClean="0">
                <a:latin typeface="Times New Roman" pitchFamily="18" charset="0"/>
                <a:cs typeface="Times New Roman" pitchFamily="18" charset="0"/>
              </a:rPr>
              <a:t>The cans are passed through a tank of hot water at 82 to 87°C or move on a belt through a covered steam box. </a:t>
            </a:r>
          </a:p>
          <a:p>
            <a:pPr>
              <a:lnSpc>
                <a:spcPct val="150000"/>
              </a:lnSpc>
              <a:buBlip>
                <a:blip r:embed="rId2"/>
              </a:buBlip>
            </a:pPr>
            <a:r>
              <a:rPr lang="en-US" dirty="0" smtClean="0">
                <a:latin typeface="Times New Roman" pitchFamily="18" charset="0"/>
                <a:cs typeface="Times New Roman" pitchFamily="18" charset="0"/>
              </a:rPr>
              <a:t>In the water exhaust box, the cans are placed in such a manner that the level of water is 4-5 cm below their tops. </a:t>
            </a:r>
          </a:p>
          <a:p>
            <a:pPr>
              <a:lnSpc>
                <a:spcPct val="150000"/>
              </a:lnSpc>
              <a:buBlip>
                <a:blip r:embed="rId2"/>
              </a:buBlip>
            </a:pPr>
            <a:r>
              <a:rPr lang="en-US" dirty="0" smtClean="0">
                <a:latin typeface="Times New Roman" pitchFamily="18" charset="0"/>
                <a:cs typeface="Times New Roman" pitchFamily="18" charset="0"/>
              </a:rPr>
              <a:t>The exhaust box is heated till the temperature of water reaches 82 to 100c and the centre of the can shows a temperature of about 79°C. </a:t>
            </a:r>
          </a:p>
          <a:p>
            <a:pPr>
              <a:lnSpc>
                <a:spcPct val="150000"/>
              </a:lnSpc>
              <a:buBlip>
                <a:blip r:embed="rId2"/>
              </a:buBlip>
            </a:pPr>
            <a:r>
              <a:rPr lang="en-US" dirty="0" smtClean="0">
                <a:latin typeface="Times New Roman" pitchFamily="18" charset="0"/>
                <a:cs typeface="Times New Roman" pitchFamily="18" charset="0"/>
              </a:rPr>
              <a:t>The time of exhausting varies from 6 to 10 minutes, depending on the nature of the product. </a:t>
            </a:r>
          </a:p>
          <a:p>
            <a:pPr>
              <a:buNone/>
            </a:pPr>
            <a:endParaRPr lang="en-US" dirty="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Cont…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50000"/>
              </a:lnSpc>
              <a:buNone/>
            </a:pPr>
            <a:r>
              <a:rPr lang="en-US" b="1" dirty="0" smtClean="0">
                <a:latin typeface="Times New Roman" pitchFamily="18" charset="0"/>
                <a:cs typeface="Times New Roman" pitchFamily="18" charset="0"/>
              </a:rPr>
              <a:t>(11) Processing</a:t>
            </a:r>
          </a:p>
          <a:p>
            <a:pPr algn="just">
              <a:lnSpc>
                <a:spcPct val="150000"/>
              </a:lnSpc>
              <a:buBlip>
                <a:blip r:embed="rId2"/>
              </a:buBlip>
            </a:pPr>
            <a:r>
              <a:rPr lang="en-US" dirty="0" smtClean="0">
                <a:latin typeface="Times New Roman" pitchFamily="18" charset="0"/>
                <a:cs typeface="Times New Roman" pitchFamily="18" charset="0"/>
              </a:rPr>
              <a:t>Heating of foods for preserving is known as processing, however, in canning technology processing means </a:t>
            </a:r>
            <a:r>
              <a:rPr lang="en-US" b="1" dirty="0" smtClean="0">
                <a:latin typeface="Times New Roman" pitchFamily="18" charset="0"/>
                <a:cs typeface="Times New Roman" pitchFamily="18" charset="0"/>
              </a:rPr>
              <a:t>heating</a:t>
            </a:r>
            <a:r>
              <a:rPr lang="en-US" dirty="0" smtClean="0">
                <a:latin typeface="Times New Roman" pitchFamily="18" charset="0"/>
                <a:cs typeface="Times New Roman" pitchFamily="18" charset="0"/>
              </a:rPr>
              <a:t> or</a:t>
            </a:r>
            <a:r>
              <a:rPr lang="en-US" b="1" dirty="0" smtClean="0">
                <a:latin typeface="Times New Roman" pitchFamily="18" charset="0"/>
                <a:cs typeface="Times New Roman" pitchFamily="18" charset="0"/>
              </a:rPr>
              <a:t> cooling </a:t>
            </a:r>
            <a:r>
              <a:rPr lang="en-US" dirty="0" smtClean="0">
                <a:latin typeface="Times New Roman" pitchFamily="18" charset="0"/>
                <a:cs typeface="Times New Roman" pitchFamily="18" charset="0"/>
              </a:rPr>
              <a:t>of canned foods to inactivate bacteria.</a:t>
            </a:r>
          </a:p>
          <a:p>
            <a:pPr algn="just">
              <a:lnSpc>
                <a:spcPct val="150000"/>
              </a:lnSpc>
              <a:buBlip>
                <a:blip r:embed="rId2"/>
              </a:buBlip>
            </a:pPr>
            <a:r>
              <a:rPr lang="en-US" dirty="0" smtClean="0">
                <a:latin typeface="Times New Roman" pitchFamily="18" charset="0"/>
                <a:cs typeface="Times New Roman" pitchFamily="18" charset="0"/>
              </a:rPr>
              <a:t>Processing time and temperature should be adequate to eliminate all bacterial growth. </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Cont…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150000"/>
              </a:lnSpc>
              <a:buBlip>
                <a:blip r:embed="rId2"/>
              </a:buBlip>
            </a:pPr>
            <a:r>
              <a:rPr lang="en-US" dirty="0" smtClean="0">
                <a:latin typeface="Times New Roman" pitchFamily="18" charset="0"/>
                <a:cs typeface="Times New Roman" pitchFamily="18" charset="0"/>
              </a:rPr>
              <a:t>Moreover, over-cooking should be avoided as it spoils the flavor as well as the appearance of the product. </a:t>
            </a:r>
          </a:p>
          <a:p>
            <a:pPr algn="just">
              <a:lnSpc>
                <a:spcPct val="150000"/>
              </a:lnSpc>
              <a:buBlip>
                <a:blip r:embed="rId2"/>
              </a:buBlip>
            </a:pPr>
            <a:r>
              <a:rPr lang="en-US" dirty="0" smtClean="0">
                <a:latin typeface="Times New Roman" pitchFamily="18" charset="0"/>
                <a:cs typeface="Times New Roman" pitchFamily="18" charset="0"/>
              </a:rPr>
              <a:t>Almost all fruits and vegetables can be processed satisfactorily at a temperature of 100°C, i.e., in boiling water.</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Blip>
                <a:blip r:embed="rId2"/>
              </a:buBlip>
            </a:pPr>
            <a:r>
              <a:rPr lang="en-US" dirty="0" smtClean="0"/>
              <a:t>The temperature and time of processing vary with the </a:t>
            </a:r>
            <a:r>
              <a:rPr lang="en-US" b="1" dirty="0" smtClean="0"/>
              <a:t>size of the can </a:t>
            </a:r>
            <a:r>
              <a:rPr lang="en-US" dirty="0" smtClean="0"/>
              <a:t>and the </a:t>
            </a:r>
            <a:r>
              <a:rPr lang="en-US" b="1" dirty="0" smtClean="0"/>
              <a:t>nature </a:t>
            </a:r>
            <a:r>
              <a:rPr lang="en-US" dirty="0" smtClean="0"/>
              <a:t>of the food: the larger the can, the greater is the processing time</a:t>
            </a:r>
          </a:p>
          <a:p>
            <a:pPr>
              <a:buBlip>
                <a:blip r:embed="rId2"/>
              </a:buBlip>
            </a:pPr>
            <a:r>
              <a:rPr lang="en-US" b="1" dirty="0" smtClean="0"/>
              <a:t>Fruits and acid </a:t>
            </a:r>
            <a:r>
              <a:rPr lang="en-US" dirty="0" smtClean="0"/>
              <a:t>vegetables are generally processed in open type cookers, while vegetables (non-acid) are processed under steam pressure in </a:t>
            </a:r>
            <a:r>
              <a:rPr lang="en-US" b="1" dirty="0" smtClean="0"/>
              <a:t>closed</a:t>
            </a:r>
            <a:r>
              <a:rPr lang="en-US" dirty="0" smtClean="0"/>
              <a:t> retorts known as automatic pressure cookers.</a:t>
            </a:r>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Cont…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nSpc>
                <a:spcPct val="150000"/>
              </a:lnSpc>
              <a:buNone/>
            </a:pPr>
            <a:r>
              <a:rPr lang="en-US" b="1" dirty="0" smtClean="0">
                <a:latin typeface="Times New Roman" pitchFamily="18" charset="0"/>
                <a:cs typeface="Times New Roman" pitchFamily="18" charset="0"/>
              </a:rPr>
              <a:t>(12) Cooling</a:t>
            </a:r>
          </a:p>
          <a:p>
            <a:pPr>
              <a:lnSpc>
                <a:spcPct val="150000"/>
              </a:lnSpc>
              <a:buBlip>
                <a:blip r:embed="rId2"/>
              </a:buBlip>
            </a:pPr>
            <a:r>
              <a:rPr lang="en-US" dirty="0" smtClean="0">
                <a:latin typeface="Times New Roman" pitchFamily="18" charset="0"/>
                <a:cs typeface="Times New Roman" pitchFamily="18" charset="0"/>
              </a:rPr>
              <a:t>After processing the cans are </a:t>
            </a:r>
            <a:r>
              <a:rPr lang="en-US" b="1" dirty="0" smtClean="0">
                <a:latin typeface="Times New Roman" pitchFamily="18" charset="0"/>
                <a:cs typeface="Times New Roman" pitchFamily="18" charset="0"/>
              </a:rPr>
              <a:t>cooled</a:t>
            </a:r>
            <a:r>
              <a:rPr lang="en-US" dirty="0" smtClean="0">
                <a:latin typeface="Times New Roman" pitchFamily="18" charset="0"/>
                <a:cs typeface="Times New Roman" pitchFamily="18" charset="0"/>
              </a:rPr>
              <a:t> rapidly to about </a:t>
            </a:r>
            <a:r>
              <a:rPr lang="en-US" i="1" dirty="0" smtClean="0">
                <a:latin typeface="Times New Roman" pitchFamily="18" charset="0"/>
                <a:cs typeface="Times New Roman" pitchFamily="18" charset="0"/>
              </a:rPr>
              <a:t>39°C to stop the cooking </a:t>
            </a:r>
            <a:r>
              <a:rPr lang="en-US" dirty="0" smtClean="0">
                <a:latin typeface="Times New Roman" pitchFamily="18" charset="0"/>
                <a:cs typeface="Times New Roman" pitchFamily="18" charset="0"/>
              </a:rPr>
              <a:t>process and to </a:t>
            </a:r>
            <a:r>
              <a:rPr lang="en-US" b="1" dirty="0" smtClean="0">
                <a:latin typeface="Times New Roman" pitchFamily="18" charset="0"/>
                <a:cs typeface="Times New Roman" pitchFamily="18" charset="0"/>
              </a:rPr>
              <a:t>prevent stack-burning. </a:t>
            </a:r>
          </a:p>
          <a:p>
            <a:pPr>
              <a:lnSpc>
                <a:spcPct val="150000"/>
              </a:lnSpc>
              <a:buBlip>
                <a:blip r:embed="rId2"/>
              </a:buBlip>
            </a:pPr>
            <a:r>
              <a:rPr lang="en-US" dirty="0" smtClean="0">
                <a:latin typeface="Times New Roman" pitchFamily="18" charset="0"/>
                <a:cs typeface="Times New Roman" pitchFamily="18" charset="0"/>
              </a:rPr>
              <a:t>Cooling is done by the following methods:</a:t>
            </a:r>
          </a:p>
          <a:p>
            <a:pPr>
              <a:lnSpc>
                <a:spcPct val="150000"/>
              </a:lnSpc>
              <a:buNone/>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dipping or immersing the hot cans in tanks containing </a:t>
            </a:r>
            <a:r>
              <a:rPr lang="en-US" b="1" dirty="0" smtClean="0">
                <a:latin typeface="Times New Roman" pitchFamily="18" charset="0"/>
                <a:cs typeface="Times New Roman" pitchFamily="18" charset="0"/>
              </a:rPr>
              <a:t>cold water</a:t>
            </a:r>
            <a:r>
              <a:rPr lang="en-US" dirty="0" smtClean="0">
                <a:latin typeface="Times New Roman" pitchFamily="18" charset="0"/>
                <a:cs typeface="Times New Roman" pitchFamily="18" charset="0"/>
              </a:rPr>
              <a:t>;</a:t>
            </a:r>
          </a:p>
          <a:p>
            <a:pPr>
              <a:lnSpc>
                <a:spcPct val="150000"/>
              </a:lnSpc>
              <a:buNone/>
            </a:pPr>
            <a:r>
              <a:rPr lang="en-US" dirty="0" smtClean="0">
                <a:latin typeface="Times New Roman" pitchFamily="18" charset="0"/>
                <a:cs typeface="Times New Roman" pitchFamily="18" charset="0"/>
              </a:rPr>
              <a:t>(iii) </a:t>
            </a:r>
            <a:r>
              <a:rPr lang="en-US" b="1" dirty="0" smtClean="0">
                <a:latin typeface="Times New Roman" pitchFamily="18" charset="0"/>
                <a:cs typeface="Times New Roman" pitchFamily="18" charset="0"/>
              </a:rPr>
              <a:t>Spraying</a:t>
            </a:r>
            <a:r>
              <a:rPr lang="en-US" dirty="0" smtClean="0">
                <a:latin typeface="Times New Roman" pitchFamily="18" charset="0"/>
                <a:cs typeface="Times New Roman" pitchFamily="18" charset="0"/>
              </a:rPr>
              <a:t> cans with jets of cold water; and</a:t>
            </a:r>
          </a:p>
          <a:p>
            <a:pPr>
              <a:lnSpc>
                <a:spcPct val="150000"/>
              </a:lnSpc>
              <a:buNone/>
            </a:pPr>
            <a:r>
              <a:rPr lang="en-US" dirty="0" smtClean="0">
                <a:latin typeface="Times New Roman" pitchFamily="18" charset="0"/>
                <a:cs typeface="Times New Roman" pitchFamily="18" charset="0"/>
              </a:rPr>
              <a:t>(iv) exposing the cans </a:t>
            </a:r>
            <a:r>
              <a:rPr lang="en-US" b="1" dirty="0" smtClean="0">
                <a:latin typeface="Times New Roman" pitchFamily="18" charset="0"/>
                <a:cs typeface="Times New Roman" pitchFamily="18" charset="0"/>
              </a:rPr>
              <a:t>to air</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r>
              <a:rPr lang="en-US" sz="2800" dirty="0" smtClean="0">
                <a:latin typeface="Times New Roman" pitchFamily="18" charset="0"/>
                <a:cs typeface="Times New Roman" pitchFamily="18" charset="0"/>
              </a:rPr>
              <a:t>Cont…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486400"/>
          </a:xfrm>
        </p:spPr>
        <p:txBody>
          <a:bodyPr/>
          <a:lstStyle/>
          <a:p>
            <a:pPr>
              <a:lnSpc>
                <a:spcPct val="150000"/>
              </a:lnSpc>
              <a:buBlip>
                <a:blip r:embed="rId2"/>
              </a:buBlip>
            </a:pPr>
            <a:r>
              <a:rPr lang="en-US" dirty="0" smtClean="0">
                <a:latin typeface="Times New Roman" pitchFamily="18" charset="0"/>
                <a:cs typeface="Times New Roman" pitchFamily="18" charset="0"/>
              </a:rPr>
              <a:t>Generally the first method, i.e., dipping the cans in </a:t>
            </a:r>
            <a:r>
              <a:rPr lang="en-US" b="1" dirty="0" smtClean="0">
                <a:latin typeface="Times New Roman" pitchFamily="18" charset="0"/>
                <a:cs typeface="Times New Roman" pitchFamily="18" charset="0"/>
              </a:rPr>
              <a:t>cold water</a:t>
            </a:r>
            <a:r>
              <a:rPr lang="en-US" dirty="0" smtClean="0">
                <a:latin typeface="Times New Roman" pitchFamily="18" charset="0"/>
                <a:cs typeface="Times New Roman" pitchFamily="18" charset="0"/>
              </a:rPr>
              <a:t>, is used. </a:t>
            </a:r>
          </a:p>
          <a:p>
            <a:pPr>
              <a:lnSpc>
                <a:spcPct val="150000"/>
              </a:lnSpc>
              <a:buBlip>
                <a:blip r:embed="rId2"/>
              </a:buBlip>
            </a:pPr>
            <a:r>
              <a:rPr lang="en-US" dirty="0" smtClean="0">
                <a:latin typeface="Times New Roman" pitchFamily="18" charset="0"/>
                <a:cs typeface="Times New Roman" pitchFamily="18" charset="0"/>
              </a:rPr>
              <a:t>If canned products are not cooled immediately after processing, </a:t>
            </a:r>
          </a:p>
          <a:p>
            <a:pPr>
              <a:lnSpc>
                <a:spcPct val="150000"/>
              </a:lnSpc>
              <a:buFont typeface="Wingdings" pitchFamily="2" charset="2"/>
              <a:buChar char="ü"/>
            </a:pPr>
            <a:r>
              <a:rPr lang="en-US" dirty="0" smtClean="0">
                <a:latin typeface="Times New Roman" pitchFamily="18" charset="0"/>
                <a:cs typeface="Times New Roman" pitchFamily="18" charset="0"/>
              </a:rPr>
              <a:t>peaches and pears become dark in color,</a:t>
            </a:r>
          </a:p>
          <a:p>
            <a:pPr>
              <a:lnSpc>
                <a:spcPct val="150000"/>
              </a:lnSpc>
              <a:buFont typeface="Wingdings" pitchFamily="2" charset="2"/>
              <a:buChar char="ü"/>
            </a:pPr>
            <a:r>
              <a:rPr lang="en-US" dirty="0" smtClean="0">
                <a:latin typeface="Times New Roman" pitchFamily="18" charset="0"/>
                <a:cs typeface="Times New Roman" pitchFamily="18" charset="0"/>
              </a:rPr>
              <a:t> tomatoes turn brownish and bitter in taste,</a:t>
            </a:r>
          </a:p>
          <a:p>
            <a:pPr>
              <a:lnSpc>
                <a:spcPct val="150000"/>
              </a:lnSpc>
              <a:buFont typeface="Wingdings" pitchFamily="2" charset="2"/>
              <a:buChar char="ü"/>
            </a:pPr>
            <a:r>
              <a:rPr lang="en-US" dirty="0" smtClean="0">
                <a:latin typeface="Times New Roman" pitchFamily="18" charset="0"/>
                <a:cs typeface="Times New Roman" pitchFamily="18" charset="0"/>
              </a:rPr>
              <a:t> peas become pulpy with cooked taste and </a:t>
            </a:r>
          </a:p>
          <a:p>
            <a:pPr>
              <a:lnSpc>
                <a:spcPct val="150000"/>
              </a:lnSpc>
              <a:buFont typeface="Wingdings" pitchFamily="2" charset="2"/>
              <a:buChar char="ü"/>
            </a:pPr>
            <a:r>
              <a:rPr lang="en-US" dirty="0" smtClean="0">
                <a:latin typeface="Times New Roman" pitchFamily="18" charset="0"/>
                <a:cs typeface="Times New Roman" pitchFamily="18" charset="0"/>
              </a:rPr>
              <a:t>many vegetables develop flat sour (become sour).</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57200"/>
          </a:xfrm>
        </p:spPr>
        <p:txBody>
          <a:bodyPr>
            <a:normAutofit fontScale="90000"/>
          </a:bodyPr>
          <a:lstStyle/>
          <a:p>
            <a:r>
              <a:rPr lang="en-US" sz="2800" dirty="0" smtClean="0"/>
              <a:t>Cont…</a:t>
            </a:r>
            <a:endParaRPr lang="en-US" sz="2800" dirty="0"/>
          </a:p>
        </p:txBody>
      </p:sp>
      <p:sp>
        <p:nvSpPr>
          <p:cNvPr id="3" name="Content Placeholder 2"/>
          <p:cNvSpPr>
            <a:spLocks noGrp="1"/>
          </p:cNvSpPr>
          <p:nvPr>
            <p:ph idx="1"/>
          </p:nvPr>
        </p:nvSpPr>
        <p:spPr>
          <a:xfrm>
            <a:off x="457200" y="1066800"/>
            <a:ext cx="8229600" cy="5410200"/>
          </a:xfrm>
        </p:spPr>
        <p:txBody>
          <a:bodyPr>
            <a:normAutofit/>
          </a:bodyPr>
          <a:lstStyle/>
          <a:p>
            <a:pPr algn="just">
              <a:lnSpc>
                <a:spcPct val="150000"/>
              </a:lnSpc>
              <a:buNone/>
            </a:pPr>
            <a:r>
              <a:rPr lang="en-US" b="1" dirty="0" smtClean="0">
                <a:latin typeface="Times New Roman" pitchFamily="18" charset="0"/>
                <a:cs typeface="Times New Roman" pitchFamily="18" charset="0"/>
              </a:rPr>
              <a:t>(13) Storage</a:t>
            </a:r>
          </a:p>
          <a:p>
            <a:pPr algn="just">
              <a:lnSpc>
                <a:spcPct val="150000"/>
              </a:lnSpc>
              <a:buBlip>
                <a:blip r:embed="rId2"/>
              </a:buBlip>
            </a:pPr>
            <a:r>
              <a:rPr lang="en-US" dirty="0" smtClean="0">
                <a:latin typeface="Times New Roman" pitchFamily="18" charset="0"/>
                <a:cs typeface="Times New Roman" pitchFamily="18" charset="0"/>
              </a:rPr>
              <a:t>After</a:t>
            </a:r>
            <a:r>
              <a:rPr lang="en-US" b="1" dirty="0" smtClean="0">
                <a:latin typeface="Times New Roman" pitchFamily="18" charset="0"/>
                <a:cs typeface="Times New Roman" pitchFamily="18" charset="0"/>
              </a:rPr>
              <a:t> labeling </a:t>
            </a:r>
            <a:r>
              <a:rPr lang="en-US" dirty="0" smtClean="0">
                <a:latin typeface="Times New Roman" pitchFamily="18" charset="0"/>
                <a:cs typeface="Times New Roman" pitchFamily="18" charset="0"/>
              </a:rPr>
              <a:t>the cans, they should be packed in strong wooden cases or corrugated cardboard cartons and stored in </a:t>
            </a:r>
            <a:r>
              <a:rPr lang="en-US" b="1" dirty="0" smtClean="0">
                <a:latin typeface="Times New Roman" pitchFamily="18" charset="0"/>
                <a:cs typeface="Times New Roman" pitchFamily="18" charset="0"/>
              </a:rPr>
              <a:t>a cool and dry place. </a:t>
            </a:r>
          </a:p>
          <a:p>
            <a:pPr algn="just">
              <a:lnSpc>
                <a:spcPct val="150000"/>
              </a:lnSpc>
              <a:buBlip>
                <a:blip r:embed="rId2"/>
              </a:buBlip>
            </a:pPr>
            <a:r>
              <a:rPr lang="en-US" dirty="0" smtClean="0">
                <a:latin typeface="Times New Roman" pitchFamily="18" charset="0"/>
                <a:cs typeface="Times New Roman" pitchFamily="18" charset="0"/>
              </a:rPr>
              <a:t>The outer surface of the cans should be dry as even small traces of moisture sometimes induce rusting. </a:t>
            </a:r>
          </a:p>
          <a:p>
            <a:pPr algn="just">
              <a:lnSpc>
                <a:spcPct val="150000"/>
              </a:lnSpc>
              <a:buBlip>
                <a:blip r:embed="rId2"/>
              </a:buBlip>
            </a:pPr>
            <a:r>
              <a:rPr lang="en-US" dirty="0" smtClean="0">
                <a:latin typeface="Times New Roman" pitchFamily="18" charset="0"/>
                <a:cs typeface="Times New Roman" pitchFamily="18" charset="0"/>
              </a:rPr>
              <a:t>Storage of cans at high temperature should be avoided, as it shortens the shelf-life of the product.</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200"/>
          </a:xfrm>
        </p:spPr>
        <p:txBody>
          <a:bodyPr>
            <a:normAutofit fontScale="90000"/>
          </a:bodyPr>
          <a:lstStyle/>
          <a:p>
            <a:pPr algn="ctr"/>
            <a:r>
              <a:rPr lang="en-US" sz="2800" dirty="0" smtClean="0">
                <a:latin typeface="Times New Roman" pitchFamily="18" charset="0"/>
                <a:cs typeface="Times New Roman" pitchFamily="18" charset="0"/>
              </a:rPr>
              <a:t>Cont…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410200"/>
          </a:xfrm>
        </p:spPr>
        <p:txBody>
          <a:bodyPr/>
          <a:lstStyle/>
          <a:p>
            <a:pPr>
              <a:lnSpc>
                <a:spcPct val="150000"/>
              </a:lnSpc>
              <a:buFont typeface="Wingdings" pitchFamily="2" charset="2"/>
              <a:buChar char="Ø"/>
            </a:pPr>
            <a:r>
              <a:rPr lang="en-US" dirty="0" smtClean="0">
                <a:latin typeface="Times New Roman" pitchFamily="18" charset="0"/>
                <a:cs typeface="Times New Roman" pitchFamily="18" charset="0"/>
              </a:rPr>
              <a:t>Labeling  by words or pictorial the following information shall appear on the label of packaged foods:</a:t>
            </a:r>
          </a:p>
          <a:p>
            <a:pPr>
              <a:lnSpc>
                <a:spcPct val="150000"/>
              </a:lnSpc>
              <a:buFont typeface="Courier New" pitchFamily="49" charset="0"/>
              <a:buChar char="o"/>
            </a:pPr>
            <a:r>
              <a:rPr lang="en-US" dirty="0" smtClean="0">
                <a:latin typeface="Times New Roman" pitchFamily="18" charset="0"/>
                <a:cs typeface="Times New Roman" pitchFamily="18" charset="0"/>
              </a:rPr>
              <a:t>The name of the food/product </a:t>
            </a:r>
          </a:p>
          <a:p>
            <a:pPr>
              <a:lnSpc>
                <a:spcPct val="150000"/>
              </a:lnSpc>
              <a:buFont typeface="Courier New" pitchFamily="49" charset="0"/>
              <a:buChar char="o"/>
            </a:pPr>
            <a:r>
              <a:rPr lang="en-US" dirty="0" smtClean="0">
                <a:latin typeface="Times New Roman" pitchFamily="18" charset="0"/>
                <a:cs typeface="Times New Roman" pitchFamily="18" charset="0"/>
              </a:rPr>
              <a:t>List of ingredients </a:t>
            </a:r>
          </a:p>
          <a:p>
            <a:pPr>
              <a:lnSpc>
                <a:spcPct val="150000"/>
              </a:lnSpc>
              <a:buFont typeface="Courier New" pitchFamily="49" charset="0"/>
              <a:buChar char="o"/>
            </a:pPr>
            <a:r>
              <a:rPr lang="en-US" dirty="0" smtClean="0">
                <a:latin typeface="Times New Roman" pitchFamily="18" charset="0"/>
                <a:cs typeface="Times New Roman" pitchFamily="18" charset="0"/>
              </a:rPr>
              <a:t>Net contents and drained weight </a:t>
            </a:r>
          </a:p>
          <a:p>
            <a:pPr>
              <a:lnSpc>
                <a:spcPct val="150000"/>
              </a:lnSpc>
              <a:buFont typeface="Courier New" pitchFamily="49" charset="0"/>
              <a:buChar char="o"/>
            </a:pPr>
            <a:r>
              <a:rPr lang="en-US" dirty="0" smtClean="0">
                <a:latin typeface="Times New Roman" pitchFamily="18" charset="0"/>
                <a:cs typeface="Times New Roman" pitchFamily="18" charset="0"/>
              </a:rPr>
              <a:t>Name and address of manufacturer</a:t>
            </a:r>
          </a:p>
          <a:p>
            <a:pPr>
              <a:lnSpc>
                <a:spcPct val="150000"/>
              </a:lnSpc>
              <a:buFont typeface="Courier New" pitchFamily="49" charset="0"/>
              <a:buChar char="o"/>
            </a:pPr>
            <a:r>
              <a:rPr lang="en-US" dirty="0" smtClean="0">
                <a:latin typeface="Times New Roman" pitchFamily="18" charset="0"/>
                <a:cs typeface="Times New Roman" pitchFamily="18" charset="0"/>
              </a:rPr>
              <a:t>Country of origin </a:t>
            </a:r>
          </a:p>
          <a:p>
            <a:pPr>
              <a:lnSpc>
                <a:spcPct val="150000"/>
              </a:lnSpc>
              <a:buFont typeface="Courier New" pitchFamily="49" charset="0"/>
              <a:buChar char="o"/>
            </a:pPr>
            <a:r>
              <a:rPr lang="en-US" dirty="0" smtClean="0">
                <a:latin typeface="Times New Roman" pitchFamily="18" charset="0"/>
                <a:cs typeface="Times New Roman" pitchFamily="18" charset="0"/>
              </a:rPr>
              <a:t>Lot identification </a:t>
            </a:r>
          </a:p>
          <a:p>
            <a:pPr>
              <a:lnSpc>
                <a:spcPct val="150000"/>
              </a:lnSpc>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Cont…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nSpc>
                <a:spcPct val="150000"/>
              </a:lnSpc>
              <a:buFont typeface="Courier New" pitchFamily="49" charset="0"/>
              <a:buChar char="o"/>
            </a:pPr>
            <a:r>
              <a:rPr lang="en-US" dirty="0" smtClean="0">
                <a:latin typeface="Times New Roman" pitchFamily="18" charset="0"/>
                <a:cs typeface="Times New Roman" pitchFamily="18" charset="0"/>
              </a:rPr>
              <a:t>storage instructions </a:t>
            </a:r>
          </a:p>
          <a:p>
            <a:pPr>
              <a:lnSpc>
                <a:spcPct val="150000"/>
              </a:lnSpc>
              <a:buFont typeface="Courier New" pitchFamily="49" charset="0"/>
              <a:buChar char="o"/>
            </a:pPr>
            <a:r>
              <a:rPr lang="en-US" dirty="0" smtClean="0">
                <a:latin typeface="Times New Roman" pitchFamily="18" charset="0"/>
                <a:cs typeface="Times New Roman" pitchFamily="18" charset="0"/>
              </a:rPr>
              <a:t>Instructions for use</a:t>
            </a:r>
          </a:p>
          <a:p>
            <a:pPr>
              <a:lnSpc>
                <a:spcPct val="150000"/>
              </a:lnSpc>
              <a:buFont typeface="Courier New" pitchFamily="49" charset="0"/>
              <a:buChar char="o"/>
            </a:pPr>
            <a:r>
              <a:rPr lang="en-US" dirty="0" smtClean="0">
                <a:latin typeface="Times New Roman" pitchFamily="18" charset="0"/>
                <a:cs typeface="Times New Roman" pitchFamily="18" charset="0"/>
              </a:rPr>
              <a:t>Date of manufacturing </a:t>
            </a:r>
          </a:p>
          <a:p>
            <a:pPr>
              <a:lnSpc>
                <a:spcPct val="150000"/>
              </a:lnSpc>
              <a:buFont typeface="Courier New" pitchFamily="49" charset="0"/>
              <a:buChar char="o"/>
            </a:pPr>
            <a:r>
              <a:rPr lang="en-US" dirty="0" smtClean="0">
                <a:latin typeface="Times New Roman" pitchFamily="18" charset="0"/>
                <a:cs typeface="Times New Roman" pitchFamily="18" charset="0"/>
              </a:rPr>
              <a:t>Date of expired </a:t>
            </a:r>
          </a:p>
          <a:p>
            <a:pPr>
              <a:lnSpc>
                <a:spcPct val="150000"/>
              </a:lnSpc>
              <a:buFont typeface="Courier New" pitchFamily="49" charset="0"/>
              <a:buChar char="o"/>
            </a:pPr>
            <a:r>
              <a:rPr lang="en-US" dirty="0" smtClean="0">
                <a:latin typeface="Times New Roman" pitchFamily="18" charset="0"/>
                <a:cs typeface="Times New Roman" pitchFamily="18" charset="0"/>
              </a:rPr>
              <a:t>Etc…</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1" y="1295400"/>
          <a:ext cx="8368239" cy="5257800"/>
        </p:xfrm>
        <a:graphic>
          <a:graphicData uri="http://schemas.openxmlformats.org/drawingml/2006/table">
            <a:tbl>
              <a:tblPr firstRow="1" bandRow="1">
                <a:tableStyleId>{D7AC3CCA-C797-4891-BE02-D94E43425B78}</a:tableStyleId>
              </a:tblPr>
              <a:tblGrid>
                <a:gridCol w="1003228"/>
                <a:gridCol w="4058301"/>
                <a:gridCol w="3306710"/>
              </a:tblGrid>
              <a:tr h="1047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 No. </a:t>
                      </a:r>
                    </a:p>
                    <a:p>
                      <a:endParaRPr lang="en-US" sz="1800" dirty="0"/>
                    </a:p>
                  </a:txBody>
                  <a:tcPr/>
                </a:tc>
                <a:tc>
                  <a:txBody>
                    <a:bodyPr/>
                    <a:lstStyle/>
                    <a:p>
                      <a:r>
                        <a:rPr lang="en-US" sz="1800" dirty="0" smtClean="0"/>
                        <a:t>Pasteurization</a:t>
                      </a:r>
                      <a:endParaRPr lang="en-US" sz="1800" dirty="0"/>
                    </a:p>
                  </a:txBody>
                  <a:tcPr/>
                </a:tc>
                <a:tc>
                  <a:txBody>
                    <a:bodyPr/>
                    <a:lstStyle/>
                    <a:p>
                      <a:r>
                        <a:rPr lang="en-US" sz="1800" dirty="0" smtClean="0"/>
                        <a:t>Sterilization</a:t>
                      </a:r>
                      <a:endParaRPr lang="en-US" sz="1800" dirty="0"/>
                    </a:p>
                  </a:txBody>
                  <a:tcPr/>
                </a:tc>
              </a:tr>
              <a:tr h="1374042">
                <a:tc>
                  <a:txBody>
                    <a:bodyPr/>
                    <a:lstStyle/>
                    <a:p>
                      <a:r>
                        <a:rPr lang="en-US" sz="1800" dirty="0" smtClean="0"/>
                        <a:t>1</a:t>
                      </a:r>
                      <a:endParaRPr lang="en-US" sz="1800" dirty="0"/>
                    </a:p>
                  </a:txBody>
                  <a:tcPr/>
                </a:tc>
                <a:tc>
                  <a:txBody>
                    <a:bodyPr/>
                    <a:lstStyle/>
                    <a:p>
                      <a:r>
                        <a:rPr lang="en-US" sz="1800" b="1" dirty="0" smtClean="0">
                          <a:solidFill>
                            <a:srgbClr val="0070C0"/>
                          </a:solidFill>
                        </a:rPr>
                        <a:t>Partial </a:t>
                      </a:r>
                      <a:r>
                        <a:rPr lang="en-US" sz="1800" dirty="0" smtClean="0"/>
                        <a:t>destruction of microorganisms,</a:t>
                      </a:r>
                    </a:p>
                    <a:p>
                      <a:endParaRPr lang="en-US" sz="1800" dirty="0"/>
                    </a:p>
                  </a:txBody>
                  <a:tcPr/>
                </a:tc>
                <a:tc>
                  <a:txBody>
                    <a:bodyPr/>
                    <a:lstStyle/>
                    <a:p>
                      <a:r>
                        <a:rPr lang="en-US" sz="1800" b="1" dirty="0" smtClean="0">
                          <a:solidFill>
                            <a:srgbClr val="0070C0"/>
                          </a:solidFill>
                        </a:rPr>
                        <a:t>Complete</a:t>
                      </a:r>
                      <a:r>
                        <a:rPr lang="en-US" sz="1800" dirty="0" smtClean="0"/>
                        <a:t> destruction of</a:t>
                      </a:r>
                      <a:r>
                        <a:rPr lang="en-US" sz="1800" baseline="0" dirty="0" smtClean="0"/>
                        <a:t> </a:t>
                      </a:r>
                      <a:r>
                        <a:rPr lang="en-US" sz="1800" dirty="0" smtClean="0"/>
                        <a:t>microorganisms,</a:t>
                      </a:r>
                    </a:p>
                    <a:p>
                      <a:endParaRPr lang="en-US" sz="1800" dirty="0"/>
                    </a:p>
                  </a:txBody>
                  <a:tcPr/>
                </a:tc>
              </a:tr>
              <a:tr h="827097">
                <a:tc>
                  <a:txBody>
                    <a:bodyPr/>
                    <a:lstStyle/>
                    <a:p>
                      <a:r>
                        <a:rPr lang="en-US" sz="1800" dirty="0" smtClean="0"/>
                        <a:t>2</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don’t</a:t>
                      </a:r>
                      <a:r>
                        <a:rPr lang="en-US" sz="1800" baseline="0" dirty="0" smtClean="0"/>
                        <a:t> kill spore forming </a:t>
                      </a:r>
                      <a:r>
                        <a:rPr lang="en-US" sz="1800" baseline="0" dirty="0" err="1" smtClean="0"/>
                        <a:t>mos</a:t>
                      </a:r>
                      <a:endParaRPr lang="en-US" sz="1800" dirty="0" smtClean="0"/>
                    </a:p>
                    <a:p>
                      <a:endParaRPr lang="en-US" sz="1800" b="1" dirty="0">
                        <a:solidFill>
                          <a:srgbClr val="0070C0"/>
                        </a:solidFill>
                      </a:endParaRPr>
                    </a:p>
                  </a:txBody>
                  <a:tcPr/>
                </a:tc>
                <a:tc>
                  <a:txBody>
                    <a:bodyPr/>
                    <a:lstStyle/>
                    <a:p>
                      <a:r>
                        <a:rPr lang="en-US" sz="1800" dirty="0" smtClean="0"/>
                        <a:t>Kill spore forming and non</a:t>
                      </a:r>
                      <a:r>
                        <a:rPr lang="en-US" sz="1800" baseline="0" dirty="0" smtClean="0"/>
                        <a:t> </a:t>
                      </a:r>
                      <a:r>
                        <a:rPr lang="en-US" sz="1800" dirty="0" smtClean="0"/>
                        <a:t>spore forming  </a:t>
                      </a:r>
                      <a:r>
                        <a:rPr lang="en-US" sz="1800" dirty="0" err="1" smtClean="0"/>
                        <a:t>mos</a:t>
                      </a:r>
                      <a:endParaRPr lang="en-US" sz="1800" b="1" dirty="0">
                        <a:solidFill>
                          <a:srgbClr val="0070C0"/>
                        </a:solidFill>
                      </a:endParaRPr>
                    </a:p>
                  </a:txBody>
                  <a:tcPr/>
                </a:tc>
              </a:tr>
              <a:tr h="827097">
                <a:tc>
                  <a:txBody>
                    <a:bodyPr/>
                    <a:lstStyle/>
                    <a:p>
                      <a:r>
                        <a:rPr lang="en-US" sz="1800" dirty="0" smtClean="0"/>
                        <a:t>3</a:t>
                      </a:r>
                      <a:endParaRPr lang="en-US" sz="1800" dirty="0"/>
                    </a:p>
                  </a:txBody>
                  <a:tcPr/>
                </a:tc>
                <a:tc>
                  <a:txBody>
                    <a:bodyPr/>
                    <a:lstStyle/>
                    <a:p>
                      <a:r>
                        <a:rPr lang="en-US" sz="1800" dirty="0" smtClean="0"/>
                        <a:t>Temperature below </a:t>
                      </a:r>
                      <a:r>
                        <a:rPr lang="en-US" sz="1800" b="1" dirty="0" smtClean="0">
                          <a:solidFill>
                            <a:srgbClr val="0070C0"/>
                          </a:solidFill>
                        </a:rPr>
                        <a:t>100 </a:t>
                      </a:r>
                      <a:r>
                        <a:rPr lang="en-US" sz="1800" b="1" dirty="0" err="1" smtClean="0">
                          <a:solidFill>
                            <a:srgbClr val="0070C0"/>
                          </a:solidFill>
                        </a:rPr>
                        <a:t>oC</a:t>
                      </a:r>
                      <a:endParaRPr lang="en-US" sz="1800" b="1" dirty="0">
                        <a:solidFill>
                          <a:srgbClr val="0070C0"/>
                        </a:solidFill>
                      </a:endParaRPr>
                    </a:p>
                  </a:txBody>
                  <a:tcPr/>
                </a:tc>
                <a:tc>
                  <a:txBody>
                    <a:bodyPr/>
                    <a:lstStyle/>
                    <a:p>
                      <a:r>
                        <a:rPr lang="en-US" sz="1800" dirty="0" smtClean="0"/>
                        <a:t>Temperature </a:t>
                      </a:r>
                      <a:r>
                        <a:rPr lang="en-US" sz="1800" b="1" dirty="0" smtClean="0">
                          <a:solidFill>
                            <a:srgbClr val="0070C0"/>
                          </a:solidFill>
                        </a:rPr>
                        <a:t>100 </a:t>
                      </a:r>
                      <a:r>
                        <a:rPr lang="en-US" sz="1800" b="1" dirty="0" err="1" smtClean="0">
                          <a:solidFill>
                            <a:srgbClr val="0070C0"/>
                          </a:solidFill>
                        </a:rPr>
                        <a:t>oC</a:t>
                      </a:r>
                      <a:r>
                        <a:rPr lang="en-US" sz="1800" b="1" dirty="0" smtClean="0">
                          <a:solidFill>
                            <a:srgbClr val="0070C0"/>
                          </a:solidFill>
                        </a:rPr>
                        <a:t> and above</a:t>
                      </a:r>
                      <a:endParaRPr lang="en-US" sz="1800" b="1" dirty="0">
                        <a:solidFill>
                          <a:srgbClr val="0070C0"/>
                        </a:solidFill>
                      </a:endParaRPr>
                    </a:p>
                  </a:txBody>
                  <a:tcPr/>
                </a:tc>
              </a:tr>
              <a:tr h="1181566">
                <a:tc>
                  <a:txBody>
                    <a:bodyPr/>
                    <a:lstStyle/>
                    <a:p>
                      <a:r>
                        <a:rPr lang="en-US" sz="1800" dirty="0" smtClean="0"/>
                        <a:t>4</a:t>
                      </a:r>
                      <a:endParaRPr lang="en-US" sz="1800" dirty="0"/>
                    </a:p>
                  </a:txBody>
                  <a:tcPr/>
                </a:tc>
                <a:tc>
                  <a:txBody>
                    <a:bodyPr/>
                    <a:lstStyle/>
                    <a:p>
                      <a:r>
                        <a:rPr lang="en-US" sz="1800" dirty="0" smtClean="0"/>
                        <a:t>Commonly</a:t>
                      </a:r>
                      <a:r>
                        <a:rPr lang="en-US" sz="1800" baseline="0" dirty="0" smtClean="0"/>
                        <a:t> </a:t>
                      </a:r>
                      <a:r>
                        <a:rPr lang="en-US" sz="1800" dirty="0" smtClean="0"/>
                        <a:t>used for </a:t>
                      </a:r>
                      <a:r>
                        <a:rPr lang="en-US" sz="1800" b="1" dirty="0" smtClean="0"/>
                        <a:t>fruits</a:t>
                      </a:r>
                      <a:r>
                        <a:rPr lang="en-US" sz="1800" dirty="0" smtClean="0"/>
                        <a:t> </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Commonly</a:t>
                      </a:r>
                      <a:r>
                        <a:rPr lang="en-US" sz="1800" baseline="0" dirty="0" smtClean="0"/>
                        <a:t> </a:t>
                      </a:r>
                      <a:r>
                        <a:rPr lang="en-US" sz="1800" dirty="0" smtClean="0"/>
                        <a:t> used </a:t>
                      </a:r>
                      <a:r>
                        <a:rPr lang="en-US" sz="1800" b="1" dirty="0" smtClean="0"/>
                        <a:t>for vegetables</a:t>
                      </a:r>
                    </a:p>
                    <a:p>
                      <a:endParaRPr lang="en-US" sz="1800" dirty="0"/>
                    </a:p>
                  </a:txBody>
                  <a:tcPr/>
                </a:tc>
              </a:tr>
            </a:tbl>
          </a:graphicData>
        </a:graphic>
      </p:graphicFrame>
      <p:sp>
        <p:nvSpPr>
          <p:cNvPr id="3" name="Rectangle 2"/>
          <p:cNvSpPr/>
          <p:nvPr/>
        </p:nvSpPr>
        <p:spPr>
          <a:xfrm>
            <a:off x="457200" y="838200"/>
            <a:ext cx="8382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difference between pasteurization and  sterilization???</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a:srcRect/>
          <a:stretch>
            <a:fillRect/>
          </a:stretch>
        </p:blipFill>
        <p:spPr bwMode="auto">
          <a:xfrm>
            <a:off x="304800" y="-76200"/>
            <a:ext cx="88392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3" descr="C:\Users\Toshiba\Desktop\proccessing photo\jars-of-veggies-300x240.jpg"/>
          <p:cNvPicPr>
            <a:picLocks noGrp="1" noChangeAspect="1" noChangeArrowheads="1"/>
          </p:cNvPicPr>
          <p:nvPr>
            <p:ph idx="1"/>
          </p:nvPr>
        </p:nvPicPr>
        <p:blipFill>
          <a:blip r:embed="rId2"/>
          <a:stretch>
            <a:fillRect/>
          </a:stretch>
        </p:blipFill>
        <p:spPr bwMode="auto">
          <a:xfrm>
            <a:off x="1066800" y="1752600"/>
            <a:ext cx="7391400" cy="4648200"/>
          </a:xfrm>
          <a:prstGeom prst="rect">
            <a:avLst/>
          </a:prstGeom>
          <a:noFill/>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4" descr="C:\Users\Toshiba\Desktop\proccessing photo\jars-pantry.jpg"/>
          <p:cNvPicPr>
            <a:picLocks noGrp="1" noChangeAspect="1" noChangeArrowheads="1"/>
          </p:cNvPicPr>
          <p:nvPr>
            <p:ph idx="1"/>
          </p:nvPr>
        </p:nvPicPr>
        <p:blipFill>
          <a:blip r:embed="rId2"/>
          <a:srcRect/>
          <a:stretch>
            <a:fillRect/>
          </a:stretch>
        </p:blipFill>
        <p:spPr bwMode="auto">
          <a:xfrm>
            <a:off x="381000" y="1527174"/>
            <a:ext cx="8305799" cy="4721225"/>
          </a:xfrm>
          <a:prstGeom prst="rect">
            <a:avLst/>
          </a:prstGeom>
          <a:noFill/>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5" descr="C:\Users\Toshiba\Desktop\proccessing photo\sfsfnss.jpg"/>
          <p:cNvPicPr>
            <a:picLocks noGrp="1" noChangeAspect="1" noChangeArrowheads="1"/>
          </p:cNvPicPr>
          <p:nvPr>
            <p:ph idx="1"/>
          </p:nvPr>
        </p:nvPicPr>
        <p:blipFill>
          <a:blip r:embed="rId2"/>
          <a:stretch>
            <a:fillRect/>
          </a:stretch>
        </p:blipFill>
        <p:spPr bwMode="auto">
          <a:xfrm>
            <a:off x="2417762" y="2185988"/>
            <a:ext cx="4352925" cy="3343275"/>
          </a:xfrm>
          <a:prstGeom prst="rect">
            <a:avLst/>
          </a:prstGeom>
          <a:noFill/>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9" descr="C:\Users\Toshiba\Desktop\proccessing photo\419.jpg"/>
          <p:cNvPicPr>
            <a:picLocks noGrp="1" noChangeAspect="1" noChangeArrowheads="1"/>
          </p:cNvPicPr>
          <p:nvPr>
            <p:ph idx="1"/>
          </p:nvPr>
        </p:nvPicPr>
        <p:blipFill>
          <a:blip r:embed="rId2"/>
          <a:srcRect/>
          <a:stretch>
            <a:fillRect/>
          </a:stretch>
        </p:blipFill>
        <p:spPr bwMode="auto">
          <a:xfrm>
            <a:off x="381000" y="1447800"/>
            <a:ext cx="8382000" cy="4343400"/>
          </a:xfrm>
          <a:prstGeom prst="rect">
            <a:avLst/>
          </a:prstGeom>
          <a:noFill/>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6" descr="C:\Users\Toshiba\Desktop\proccessing photo\TAS_CANNING060309H_70458a_8col.jpg"/>
          <p:cNvPicPr>
            <a:picLocks noGrp="1" noChangeAspect="1" noChangeArrowheads="1"/>
          </p:cNvPicPr>
          <p:nvPr>
            <p:ph idx="1"/>
          </p:nvPr>
        </p:nvPicPr>
        <p:blipFill>
          <a:blip r:embed="rId2"/>
          <a:stretch>
            <a:fillRect/>
          </a:stretch>
        </p:blipFill>
        <p:spPr bwMode="auto">
          <a:xfrm>
            <a:off x="1575158" y="1846263"/>
            <a:ext cx="6038134" cy="4022725"/>
          </a:xfrm>
          <a:prstGeom prst="rect">
            <a:avLst/>
          </a:prstGeom>
          <a:noFill/>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PLEACE </a:t>
            </a:r>
            <a:r>
              <a:rPr lang="en-US" b="1" dirty="0" smtClean="0">
                <a:latin typeface="Times New Roman" pitchFamily="18" charset="0"/>
                <a:cs typeface="Times New Roman" pitchFamily="18" charset="0"/>
              </a:rPr>
              <a:t>READ IT THIS HANDOUT</a:t>
            </a:r>
          </a:p>
          <a:p>
            <a:pPr algn="ctr"/>
            <a:r>
              <a:rPr lang="en-US" b="1" dirty="0" smtClean="0">
                <a:latin typeface="Times New Roman" pitchFamily="18" charset="0"/>
                <a:cs typeface="Times New Roman" pitchFamily="18" charset="0"/>
              </a:rPr>
              <a:t>I TRY TO SEND THE NEXT CHAPTER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1625" y="1752600"/>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AC7F186E-EE1F-42AD-A65C-AE0E9FC72223}"/>
                                            </p:graphicEl>
                                          </p:spTgt>
                                        </p:tgtEl>
                                        <p:attrNameLst>
                                          <p:attrName>style.visibility</p:attrName>
                                        </p:attrNameLst>
                                      </p:cBhvr>
                                      <p:to>
                                        <p:strVal val="visible"/>
                                      </p:to>
                                    </p:set>
                                    <p:animEffect transition="in" filter="wipe(down)">
                                      <p:cBhvr>
                                        <p:cTn id="7" dur="500"/>
                                        <p:tgtEl>
                                          <p:spTgt spid="4">
                                            <p:graphicEl>
                                              <a:dgm id="{AC7F186E-EE1F-42AD-A65C-AE0E9FC7222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0F70D396-20EF-49B0-A09C-D158A0FF8549}"/>
                                            </p:graphicEl>
                                          </p:spTgt>
                                        </p:tgtEl>
                                        <p:attrNameLst>
                                          <p:attrName>style.visibility</p:attrName>
                                        </p:attrNameLst>
                                      </p:cBhvr>
                                      <p:to>
                                        <p:strVal val="visible"/>
                                      </p:to>
                                    </p:set>
                                    <p:animEffect transition="in" filter="wipe(down)">
                                      <p:cBhvr>
                                        <p:cTn id="12" dur="500"/>
                                        <p:tgtEl>
                                          <p:spTgt spid="4">
                                            <p:graphicEl>
                                              <a:dgm id="{0F70D396-20EF-49B0-A09C-D158A0FF8549}"/>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FD3E1A08-02A6-4B5B-A251-E17693F09A38}"/>
                                            </p:graphicEl>
                                          </p:spTgt>
                                        </p:tgtEl>
                                        <p:attrNameLst>
                                          <p:attrName>style.visibility</p:attrName>
                                        </p:attrNameLst>
                                      </p:cBhvr>
                                      <p:to>
                                        <p:strVal val="visible"/>
                                      </p:to>
                                    </p:set>
                                    <p:animEffect transition="in" filter="wipe(down)">
                                      <p:cBhvr>
                                        <p:cTn id="15" dur="500"/>
                                        <p:tgtEl>
                                          <p:spTgt spid="4">
                                            <p:graphicEl>
                                              <a:dgm id="{FD3E1A08-02A6-4B5B-A251-E17693F09A3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C400848A-2A02-4CC2-AED1-D056B21AEAC1}"/>
                                            </p:graphicEl>
                                          </p:spTgt>
                                        </p:tgtEl>
                                        <p:attrNameLst>
                                          <p:attrName>style.visibility</p:attrName>
                                        </p:attrNameLst>
                                      </p:cBhvr>
                                      <p:to>
                                        <p:strVal val="visible"/>
                                      </p:to>
                                    </p:set>
                                    <p:animEffect transition="in" filter="wipe(down)">
                                      <p:cBhvr>
                                        <p:cTn id="20" dur="500"/>
                                        <p:tgtEl>
                                          <p:spTgt spid="4">
                                            <p:graphicEl>
                                              <a:dgm id="{C400848A-2A02-4CC2-AED1-D056B21AEAC1}"/>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F8F735ED-1F11-41DE-B5B5-4BF4A0038CAF}"/>
                                            </p:graphicEl>
                                          </p:spTgt>
                                        </p:tgtEl>
                                        <p:attrNameLst>
                                          <p:attrName>style.visibility</p:attrName>
                                        </p:attrNameLst>
                                      </p:cBhvr>
                                      <p:to>
                                        <p:strVal val="visible"/>
                                      </p:to>
                                    </p:set>
                                    <p:animEffect transition="in" filter="wipe(down)">
                                      <p:cBhvr>
                                        <p:cTn id="23" dur="500"/>
                                        <p:tgtEl>
                                          <p:spTgt spid="4">
                                            <p:graphicEl>
                                              <a:dgm id="{F8F735ED-1F11-41DE-B5B5-4BF4A0038C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219200"/>
          </a:xfrm>
        </p:spPr>
        <p:txBody>
          <a:bodyPr>
            <a:normAutofit fontScale="90000"/>
          </a:bodyPr>
          <a:lstStyle/>
          <a:p>
            <a:r>
              <a:rPr lang="en-US" b="1" i="1" dirty="0" smtClean="0">
                <a:solidFill>
                  <a:schemeClr val="tx1"/>
                </a:solidFill>
              </a:rPr>
              <a:t/>
            </a:r>
            <a:br>
              <a:rPr lang="en-US" b="1" i="1" dirty="0" smtClean="0">
                <a:solidFill>
                  <a:schemeClr val="tx1"/>
                </a:solidFill>
              </a:rPr>
            </a:br>
            <a:endParaRPr lang="en-US" i="1" dirty="0">
              <a:solidFill>
                <a:schemeClr val="tx1"/>
              </a:solidFill>
            </a:endParaRPr>
          </a:p>
        </p:txBody>
      </p:sp>
      <p:sp>
        <p:nvSpPr>
          <p:cNvPr id="3" name="Content Placeholder 2"/>
          <p:cNvSpPr>
            <a:spLocks noGrp="1"/>
          </p:cNvSpPr>
          <p:nvPr>
            <p:ph idx="1"/>
          </p:nvPr>
        </p:nvSpPr>
        <p:spPr/>
        <p:txBody>
          <a:bodyPr/>
          <a:lstStyle/>
          <a:p>
            <a:pPr>
              <a:lnSpc>
                <a:spcPct val="150000"/>
              </a:lnSpc>
              <a:buFont typeface="Courier New" pitchFamily="49" charset="0"/>
              <a:buChar char="o"/>
            </a:pPr>
            <a:r>
              <a:rPr lang="en-US" dirty="0" smtClean="0">
                <a:latin typeface="Times New Roman" pitchFamily="18" charset="0"/>
                <a:cs typeface="Times New Roman" pitchFamily="18" charset="0"/>
              </a:rPr>
              <a:t>Microbial growth and enzyme reactions are retarded in foods stored at</a:t>
            </a:r>
            <a:r>
              <a:rPr lang="en-US" b="1" dirty="0" smtClean="0">
                <a:latin typeface="Times New Roman" pitchFamily="18" charset="0"/>
                <a:cs typeface="Times New Roman" pitchFamily="18" charset="0"/>
              </a:rPr>
              <a:t> low temperatures</a:t>
            </a:r>
            <a:r>
              <a:rPr lang="en-US" dirty="0" smtClean="0">
                <a:latin typeface="Times New Roman" pitchFamily="18" charset="0"/>
                <a:cs typeface="Times New Roman" pitchFamily="18" charset="0"/>
              </a:rPr>
              <a:t>. </a:t>
            </a:r>
          </a:p>
          <a:p>
            <a:pPr>
              <a:lnSpc>
                <a:spcPct val="150000"/>
              </a:lnSpc>
              <a:buFont typeface="Courier New" pitchFamily="49" charset="0"/>
              <a:buChar char="o"/>
            </a:pPr>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lower</a:t>
            </a:r>
            <a:r>
              <a:rPr lang="en-US" dirty="0" smtClean="0">
                <a:latin typeface="Times New Roman" pitchFamily="18" charset="0"/>
                <a:cs typeface="Times New Roman" pitchFamily="18" charset="0"/>
              </a:rPr>
              <a:t> the temperature, the </a:t>
            </a:r>
            <a:r>
              <a:rPr lang="en-US" b="1" dirty="0" smtClean="0">
                <a:latin typeface="Times New Roman" pitchFamily="18" charset="0"/>
                <a:cs typeface="Times New Roman" pitchFamily="18" charset="0"/>
              </a:rPr>
              <a:t>greater</a:t>
            </a:r>
            <a:r>
              <a:rPr lang="en-US" dirty="0" smtClean="0">
                <a:latin typeface="Times New Roman" pitchFamily="18" charset="0"/>
                <a:cs typeface="Times New Roman" pitchFamily="18" charset="0"/>
              </a:rPr>
              <a:t> the retardation.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fontScale="90000"/>
          </a:bodyPr>
          <a:lstStyle/>
          <a:p>
            <a:r>
              <a:rPr lang="en-US" sz="3200" b="1" dirty="0" smtClean="0"/>
              <a:t/>
            </a:r>
            <a:br>
              <a:rPr lang="en-US" sz="3200" b="1" dirty="0" smtClean="0"/>
            </a:br>
            <a:r>
              <a:rPr lang="en-US" sz="3200" b="1" dirty="0" smtClean="0"/>
              <a:t>3. </a:t>
            </a:r>
            <a:r>
              <a:rPr lang="en-US" sz="3200" b="1" dirty="0" smtClean="0">
                <a:solidFill>
                  <a:schemeClr val="tx1"/>
                </a:solidFill>
              </a:rPr>
              <a:t>2.1. </a:t>
            </a:r>
            <a:r>
              <a:rPr lang="en-US" sz="4900" b="1" i="1" dirty="0" smtClean="0">
                <a:solidFill>
                  <a:schemeClr val="tx1"/>
                </a:solidFill>
                <a:latin typeface="Aparajita" pitchFamily="34" charset="0"/>
                <a:cs typeface="Aparajita" pitchFamily="34" charset="0"/>
              </a:rPr>
              <a:t>Preservation by freezing</a:t>
            </a:r>
            <a:endParaRPr lang="en-US" sz="4900" b="1" i="1" dirty="0">
              <a:solidFill>
                <a:schemeClr val="tx1"/>
              </a:solidFill>
              <a:latin typeface="Aparajita" pitchFamily="34" charset="0"/>
              <a:cs typeface="Aparajita" pitchFamily="34" charset="0"/>
            </a:endParaRPr>
          </a:p>
        </p:txBody>
      </p:sp>
      <p:sp>
        <p:nvSpPr>
          <p:cNvPr id="3" name="Content Placeholder 2"/>
          <p:cNvSpPr>
            <a:spLocks noGrp="1"/>
          </p:cNvSpPr>
          <p:nvPr>
            <p:ph idx="1"/>
          </p:nvPr>
        </p:nvSpPr>
        <p:spPr/>
        <p:txBody>
          <a:bodyPr>
            <a:normAutofit/>
          </a:bodyPr>
          <a:lstStyle/>
          <a:p>
            <a:pPr>
              <a:buBlip>
                <a:blip r:embed="rId2"/>
              </a:buBlip>
            </a:pPr>
            <a:r>
              <a:rPr lang="en-US" sz="3200" dirty="0" smtClean="0"/>
              <a:t>Freezing:</a:t>
            </a:r>
          </a:p>
          <a:p>
            <a:pPr>
              <a:buBlip>
                <a:blip r:embed="rId3"/>
              </a:buBlip>
            </a:pPr>
            <a:r>
              <a:rPr lang="en-US" sz="3200" dirty="0" smtClean="0"/>
              <a:t>Process in which a liquid turns into a solid when cold enough</a:t>
            </a:r>
          </a:p>
          <a:p>
            <a:pPr>
              <a:buBlip>
                <a:blip r:embed="rId3"/>
              </a:buBlip>
            </a:pPr>
            <a:r>
              <a:rPr lang="en-US" sz="3200" dirty="0" smtClean="0"/>
              <a:t>Best method for long storage of fruit and vegetables</a:t>
            </a:r>
          </a:p>
          <a:p>
            <a:pPr>
              <a:buBlip>
                <a:blip r:embed="rId3"/>
              </a:buBlip>
            </a:pPr>
            <a:r>
              <a:rPr lang="en-US" sz="3200" dirty="0" smtClean="0"/>
              <a:t>Preserve the original color, flavor and nutritive value </a:t>
            </a:r>
          </a:p>
          <a:p>
            <a:pPr>
              <a:buBlip>
                <a:blip r:embed="rId3"/>
              </a:buBlip>
            </a:pPr>
            <a:r>
              <a:rPr lang="en-US" sz="3200" dirty="0" smtClean="0"/>
              <a:t>Reduce the rate of degradation reaction and inhibit the </a:t>
            </a:r>
            <a:r>
              <a:rPr lang="en-US" sz="3200" dirty="0" err="1" smtClean="0"/>
              <a:t>Mos</a:t>
            </a:r>
            <a:r>
              <a:rPr lang="en-US" sz="3200" dirty="0" smtClean="0"/>
              <a:t> activity.</a:t>
            </a:r>
          </a:p>
          <a:p>
            <a:pPr>
              <a:buNone/>
            </a:pPr>
            <a:endParaRPr lang="en-US" sz="3200"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lstStyle/>
          <a:p>
            <a:pPr>
              <a:lnSpc>
                <a:spcPct val="150000"/>
              </a:lnSpc>
              <a:buBlip>
                <a:blip r:embed="rId2"/>
              </a:buBlip>
            </a:pPr>
            <a:r>
              <a:rPr lang="en-US" dirty="0" smtClean="0">
                <a:latin typeface="Times New Roman" pitchFamily="18" charset="0"/>
                <a:cs typeface="Times New Roman" pitchFamily="18" charset="0"/>
              </a:rPr>
              <a:t>reduces the temperature of the food so that microorganisms cannot grow, yet some may still survive. </a:t>
            </a:r>
          </a:p>
          <a:p>
            <a:pPr>
              <a:lnSpc>
                <a:spcPct val="150000"/>
              </a:lnSpc>
              <a:buBlip>
                <a:blip r:embed="rId2"/>
              </a:buBlip>
            </a:pPr>
            <a:r>
              <a:rPr lang="en-US" dirty="0" smtClean="0">
                <a:latin typeface="Times New Roman" pitchFamily="18" charset="0"/>
                <a:cs typeface="Times New Roman" pitchFamily="18" charset="0"/>
              </a:rPr>
              <a:t>Enzyme activity is </a:t>
            </a:r>
            <a:r>
              <a:rPr lang="en-US" b="1" dirty="0" smtClean="0">
                <a:latin typeface="Times New Roman" pitchFamily="18" charset="0"/>
                <a:cs typeface="Times New Roman" pitchFamily="18" charset="0"/>
              </a:rPr>
              <a:t>too slowed </a:t>
            </a:r>
            <a:r>
              <a:rPr lang="en-US" dirty="0" smtClean="0">
                <a:latin typeface="Times New Roman" pitchFamily="18" charset="0"/>
                <a:cs typeface="Times New Roman" pitchFamily="18" charset="0"/>
              </a:rPr>
              <a:t>but </a:t>
            </a:r>
            <a:r>
              <a:rPr lang="en-US" b="1" dirty="0" smtClean="0">
                <a:latin typeface="Times New Roman" pitchFamily="18" charset="0"/>
                <a:cs typeface="Times New Roman" pitchFamily="18" charset="0"/>
              </a:rPr>
              <a:t>not stopped </a:t>
            </a:r>
            <a:r>
              <a:rPr lang="en-US" dirty="0" smtClean="0">
                <a:latin typeface="Times New Roman" pitchFamily="18" charset="0"/>
                <a:cs typeface="Times New Roman" pitchFamily="18" charset="0"/>
              </a:rPr>
              <a:t>during freezing.</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86800" cy="5562600"/>
          </a:xfrm>
        </p:spPr>
        <p:txBody>
          <a:bodyPr>
            <a:normAutofit/>
          </a:bodyPr>
          <a:lstStyle/>
          <a:p>
            <a:pPr>
              <a:lnSpc>
                <a:spcPct val="150000"/>
              </a:lnSpc>
              <a:buBlip>
                <a:blip r:embed="rId2"/>
              </a:buBlip>
            </a:pPr>
            <a:r>
              <a:rPr lang="en-US" dirty="0" smtClean="0">
                <a:latin typeface="Times New Roman" pitchFamily="18" charset="0"/>
                <a:cs typeface="Times New Roman" pitchFamily="18" charset="0"/>
              </a:rPr>
              <a:t>It should be recognized that a number of physical, chemical and biochemical reactions can still occur.</a:t>
            </a:r>
          </a:p>
          <a:p>
            <a:pPr>
              <a:lnSpc>
                <a:spcPct val="150000"/>
              </a:lnSpc>
              <a:buBlip>
                <a:blip r:embed="rId2"/>
              </a:buBlip>
            </a:pPr>
            <a:r>
              <a:rPr lang="en-US" dirty="0" smtClean="0">
                <a:latin typeface="Times New Roman" pitchFamily="18" charset="0"/>
                <a:cs typeface="Times New Roman" pitchFamily="18" charset="0"/>
              </a:rPr>
              <a:t>Freezing and frozen storage is </a:t>
            </a:r>
            <a:r>
              <a:rPr lang="en-US" b="1" dirty="0" smtClean="0">
                <a:latin typeface="Times New Roman" pitchFamily="18" charset="0"/>
                <a:cs typeface="Times New Roman" pitchFamily="18" charset="0"/>
              </a:rPr>
              <a:t>not a reliable </a:t>
            </a:r>
            <a:r>
              <a:rPr lang="en-US" dirty="0" smtClean="0">
                <a:latin typeface="Times New Roman" pitchFamily="18" charset="0"/>
                <a:cs typeface="Times New Roman" pitchFamily="18" charset="0"/>
              </a:rPr>
              <a:t>biocide b/c few </a:t>
            </a:r>
            <a:r>
              <a:rPr lang="en-US" dirty="0" err="1" smtClean="0">
                <a:latin typeface="Times New Roman" pitchFamily="18" charset="0"/>
                <a:cs typeface="Times New Roman" pitchFamily="18" charset="0"/>
              </a:rPr>
              <a:t>Mos</a:t>
            </a:r>
            <a:r>
              <a:rPr lang="en-US" dirty="0" smtClean="0">
                <a:latin typeface="Times New Roman" pitchFamily="18" charset="0"/>
                <a:cs typeface="Times New Roman" pitchFamily="18" charset="0"/>
              </a:rPr>
              <a:t> can grow below -10 °c.</a:t>
            </a:r>
          </a:p>
          <a:p>
            <a:pPr>
              <a:lnSpc>
                <a:spcPct val="150000"/>
              </a:lnSpc>
              <a:buBlip>
                <a:blip r:embed="rId2"/>
              </a:buBlip>
            </a:pPr>
            <a:r>
              <a:rPr lang="en-US" dirty="0" smtClean="0">
                <a:latin typeface="Times New Roman" pitchFamily="18" charset="0"/>
                <a:cs typeface="Times New Roman" pitchFamily="18" charset="0"/>
              </a:rPr>
              <a:t>But significant extend the storage life.</a:t>
            </a:r>
          </a:p>
          <a:p>
            <a:pPr>
              <a:lnSpc>
                <a:spcPct val="150000"/>
              </a:lnSpc>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lstStyle/>
          <a:p>
            <a:pPr>
              <a:buBlip>
                <a:blip r:embed="rId2"/>
              </a:buBlip>
            </a:pPr>
            <a:r>
              <a:rPr lang="en-US" sz="3200" dirty="0" smtClean="0"/>
              <a:t>Quality of frozen fruit is very dependent on:</a:t>
            </a:r>
          </a:p>
          <a:p>
            <a:pPr>
              <a:buBlip>
                <a:blip r:embed="rId3"/>
              </a:buBlip>
            </a:pPr>
            <a:r>
              <a:rPr lang="en-US" sz="3200" dirty="0" smtClean="0"/>
              <a:t>Type of fruit </a:t>
            </a:r>
          </a:p>
          <a:p>
            <a:pPr>
              <a:buBlip>
                <a:blip r:embed="rId3"/>
              </a:buBlip>
            </a:pPr>
            <a:r>
              <a:rPr lang="en-US" sz="3200" dirty="0" smtClean="0"/>
              <a:t>Varietal characteristics</a:t>
            </a:r>
          </a:p>
          <a:p>
            <a:pPr>
              <a:buBlip>
                <a:blip r:embed="rId3"/>
              </a:buBlip>
            </a:pPr>
            <a:r>
              <a:rPr lang="en-US" sz="3200" dirty="0" smtClean="0"/>
              <a:t>Stage of maturity</a:t>
            </a:r>
          </a:p>
          <a:p>
            <a:pPr>
              <a:buBlip>
                <a:blip r:embed="rId3"/>
              </a:buBlip>
            </a:pPr>
            <a:r>
              <a:rPr lang="en-US" sz="3200" dirty="0" smtClean="0"/>
              <a:t>Pre-treatments</a:t>
            </a:r>
          </a:p>
          <a:p>
            <a:pPr>
              <a:buBlip>
                <a:blip r:embed="rId3"/>
              </a:buBlip>
            </a:pPr>
            <a:r>
              <a:rPr lang="en-US" sz="3200" dirty="0" smtClean="0"/>
              <a:t>Type of pack</a:t>
            </a:r>
          </a:p>
          <a:p>
            <a:pPr>
              <a:buBlip>
                <a:blip r:embed="rId3"/>
              </a:buBlip>
            </a:pPr>
            <a:r>
              <a:rPr lang="en-US" sz="3200" dirty="0" smtClean="0"/>
              <a:t>Rate of freezing</a:t>
            </a:r>
          </a:p>
          <a:p>
            <a:pPr>
              <a:buBlip>
                <a:blip r:embed="rId3"/>
              </a:buBlip>
            </a:pPr>
            <a:endParaRPr lang="en-US" dirty="0" smtClean="0"/>
          </a:p>
          <a:p>
            <a:pPr>
              <a:buBlip>
                <a:blip r:embed="rId3"/>
              </a:buBlip>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indent="0">
              <a:lnSpc>
                <a:spcPct val="115000"/>
              </a:lnSpc>
              <a:spcBef>
                <a:spcPts val="0"/>
              </a:spcBef>
              <a:spcAft>
                <a:spcPts val="0"/>
              </a:spcAft>
            </a:pPr>
            <a:r>
              <a:rPr lang="en-US" sz="2400" spc="-5" dirty="0" smtClean="0">
                <a:latin typeface="Times New Roman"/>
                <a:ea typeface="Times New Roman"/>
                <a:cs typeface="Times New Roman"/>
              </a:rPr>
              <a:t> Remember chapter one what is preservation???</a:t>
            </a:r>
            <a:endParaRPr lang="en-US" sz="2400" b="1" dirty="0">
              <a:solidFill>
                <a:srgbClr val="FF0000"/>
              </a:solidFill>
            </a:endParaRPr>
          </a:p>
        </p:txBody>
      </p:sp>
      <p:sp>
        <p:nvSpPr>
          <p:cNvPr id="3" name="Content Placeholder 2"/>
          <p:cNvSpPr>
            <a:spLocks noGrp="1"/>
          </p:cNvSpPr>
          <p:nvPr>
            <p:ph idx="1"/>
          </p:nvPr>
        </p:nvSpPr>
        <p:spPr/>
        <p:txBody>
          <a:bodyPr>
            <a:normAutofit/>
          </a:bodyPr>
          <a:lstStyle/>
          <a:p>
            <a:pPr>
              <a:lnSpc>
                <a:spcPct val="200000"/>
              </a:lnSpc>
            </a:pPr>
            <a:r>
              <a:rPr lang="en-US" dirty="0" smtClean="0">
                <a:latin typeface="Times New Roman" pitchFamily="18" charset="0"/>
                <a:cs typeface="Times New Roman" pitchFamily="18" charset="0"/>
              </a:rPr>
              <a:t>What are the measure preservation method horticultural products???</a:t>
            </a:r>
          </a:p>
          <a:p>
            <a:pPr>
              <a:lnSpc>
                <a:spcPct val="200000"/>
              </a:lnSpc>
            </a:pPr>
            <a:r>
              <a:rPr lang="en-US" dirty="0" smtClean="0">
                <a:latin typeface="Times New Roman" pitchFamily="18" charset="0"/>
                <a:cs typeface="Times New Roman" pitchFamily="18" charset="0"/>
              </a:rPr>
              <a:t>What the importance of preservation???</a:t>
            </a:r>
          </a:p>
          <a:p>
            <a:pPr>
              <a:lnSpc>
                <a:spcPct val="200000"/>
              </a:lnSpc>
            </a:pPr>
            <a:r>
              <a:rPr lang="en-US" dirty="0" smtClean="0">
                <a:latin typeface="Times New Roman" pitchFamily="18" charset="0"/>
                <a:cs typeface="Times New Roman" pitchFamily="18" charset="0"/>
              </a:rPr>
              <a:t>How to preserve horticultural products???</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2896926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buBlip>
                <a:blip r:embed="rId2"/>
              </a:buBlip>
            </a:pPr>
            <a:r>
              <a:rPr lang="en-US" sz="3200" dirty="0" smtClean="0">
                <a:latin typeface="Times New Roman" pitchFamily="18" charset="0"/>
                <a:cs typeface="Times New Roman" pitchFamily="18" charset="0"/>
              </a:rPr>
              <a:t>Freezing process:</a:t>
            </a:r>
          </a:p>
          <a:p>
            <a:pPr>
              <a:lnSpc>
                <a:spcPct val="150000"/>
              </a:lnSpc>
              <a:buBlip>
                <a:blip r:embed="rId3"/>
              </a:buBlip>
            </a:pPr>
            <a:r>
              <a:rPr lang="en-US" sz="3200" dirty="0" smtClean="0">
                <a:latin typeface="Times New Roman" pitchFamily="18" charset="0"/>
                <a:cs typeface="Times New Roman" pitchFamily="18" charset="0"/>
              </a:rPr>
              <a:t> reduce the temperature -18 °</a:t>
            </a:r>
            <a:r>
              <a:rPr lang="en-US" sz="3200" dirty="0">
                <a:latin typeface="Times New Roman" pitchFamily="18" charset="0"/>
                <a:cs typeface="Times New Roman" pitchFamily="18" charset="0"/>
              </a:rPr>
              <a:t>c </a:t>
            </a:r>
            <a:r>
              <a:rPr lang="en-US" sz="3200" dirty="0" smtClean="0">
                <a:latin typeface="Times New Roman" pitchFamily="18" charset="0"/>
                <a:cs typeface="Times New Roman" pitchFamily="18" charset="0"/>
              </a:rPr>
              <a:t>and below</a:t>
            </a:r>
          </a:p>
          <a:p>
            <a:pPr>
              <a:lnSpc>
                <a:spcPct val="150000"/>
              </a:lnSpc>
              <a:buBlip>
                <a:blip r:embed="rId3"/>
              </a:buBlip>
            </a:pPr>
            <a:r>
              <a:rPr lang="en-US" sz="3200" dirty="0" smtClean="0">
                <a:latin typeface="Times New Roman" pitchFamily="18" charset="0"/>
                <a:cs typeface="Times New Roman" pitchFamily="18" charset="0"/>
              </a:rPr>
              <a:t>Allows the preservation of the frozen product </a:t>
            </a:r>
            <a:r>
              <a:rPr lang="en-US" sz="3200" b="1" dirty="0" smtClean="0">
                <a:latin typeface="Times New Roman" pitchFamily="18" charset="0"/>
                <a:cs typeface="Times New Roman" pitchFamily="18" charset="0"/>
              </a:rPr>
              <a:t>for 1 year </a:t>
            </a:r>
            <a:r>
              <a:rPr lang="en-US" sz="3200" dirty="0" smtClean="0">
                <a:latin typeface="Times New Roman" pitchFamily="18" charset="0"/>
                <a:cs typeface="Times New Roman" pitchFamily="18" charset="0"/>
              </a:rPr>
              <a:t>or more.</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buBlip>
                <a:blip r:embed="rId2"/>
              </a:buBlip>
            </a:pPr>
            <a:r>
              <a:rPr lang="en-US" dirty="0" smtClean="0">
                <a:latin typeface="Times New Roman" pitchFamily="18" charset="0"/>
                <a:cs typeface="Times New Roman" pitchFamily="18" charset="0"/>
              </a:rPr>
              <a:t>Fruit and veg. are frozen in different shapes and styles:</a:t>
            </a:r>
          </a:p>
          <a:p>
            <a:pPr>
              <a:lnSpc>
                <a:spcPct val="150000"/>
              </a:lnSpc>
              <a:buBlip>
                <a:blip r:embed="rId3"/>
              </a:buBlip>
            </a:pPr>
            <a:r>
              <a:rPr lang="en-US" dirty="0" smtClean="0">
                <a:latin typeface="Times New Roman" pitchFamily="18" charset="0"/>
                <a:cs typeface="Times New Roman" pitchFamily="18" charset="0"/>
              </a:rPr>
              <a:t>Whole</a:t>
            </a:r>
          </a:p>
          <a:p>
            <a:pPr>
              <a:lnSpc>
                <a:spcPct val="150000"/>
              </a:lnSpc>
              <a:buBlip>
                <a:blip r:embed="rId3"/>
              </a:buBlip>
            </a:pPr>
            <a:r>
              <a:rPr lang="en-US" dirty="0" smtClean="0">
                <a:latin typeface="Times New Roman" pitchFamily="18" charset="0"/>
                <a:cs typeface="Times New Roman" pitchFamily="18" charset="0"/>
              </a:rPr>
              <a:t>Halves</a:t>
            </a:r>
          </a:p>
          <a:p>
            <a:pPr>
              <a:lnSpc>
                <a:spcPct val="150000"/>
              </a:lnSpc>
              <a:buBlip>
                <a:blip r:embed="rId3"/>
              </a:buBlip>
            </a:pPr>
            <a:r>
              <a:rPr lang="en-US" dirty="0" smtClean="0">
                <a:latin typeface="Times New Roman" pitchFamily="18" charset="0"/>
                <a:cs typeface="Times New Roman" pitchFamily="18" charset="0"/>
              </a:rPr>
              <a:t>Slices</a:t>
            </a:r>
          </a:p>
          <a:p>
            <a:pPr>
              <a:lnSpc>
                <a:spcPct val="150000"/>
              </a:lnSpc>
              <a:buBlip>
                <a:blip r:embed="rId3"/>
              </a:buBlip>
            </a:pPr>
            <a:r>
              <a:rPr lang="en-US" dirty="0" smtClean="0">
                <a:latin typeface="Times New Roman" pitchFamily="18" charset="0"/>
                <a:cs typeface="Times New Roman" pitchFamily="18" charset="0"/>
              </a:rPr>
              <a:t>With dry sugar, with no sugar added,</a:t>
            </a:r>
          </a:p>
          <a:p>
            <a:pPr>
              <a:lnSpc>
                <a:spcPct val="150000"/>
              </a:lnSpc>
              <a:buBlip>
                <a:blip r:embed="rId3"/>
              </a:buBlip>
            </a:pPr>
            <a:r>
              <a:rPr lang="en-US" dirty="0" smtClean="0">
                <a:latin typeface="Times New Roman" pitchFamily="18" charset="0"/>
                <a:cs typeface="Times New Roman" pitchFamily="18" charset="0"/>
              </a:rPr>
              <a:t>As juices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219200"/>
          </a:xfrm>
        </p:spPr>
        <p:txBody>
          <a:bodyPr>
            <a:normAutofit fontScale="90000"/>
          </a:bodyPr>
          <a:lstStyle/>
          <a:p>
            <a:r>
              <a:rPr lang="en-US" sz="3600" b="1" i="1" dirty="0" smtClean="0">
                <a:solidFill>
                  <a:schemeClr val="tx1"/>
                </a:solidFill>
              </a:rPr>
              <a:t>General Freezing principles</a:t>
            </a:r>
            <a:br>
              <a:rPr lang="en-US" sz="3600" b="1" i="1" dirty="0" smtClean="0">
                <a:solidFill>
                  <a:schemeClr val="tx1"/>
                </a:solidFill>
              </a:rPr>
            </a:br>
            <a:endParaRPr lang="en-US" i="1" dirty="0">
              <a:solidFill>
                <a:schemeClr val="tx1"/>
              </a:solidFill>
            </a:endParaRPr>
          </a:p>
        </p:txBody>
      </p:sp>
      <p:sp>
        <p:nvSpPr>
          <p:cNvPr id="3" name="Content Placeholder 2"/>
          <p:cNvSpPr>
            <a:spLocks noGrp="1"/>
          </p:cNvSpPr>
          <p:nvPr>
            <p:ph idx="1"/>
          </p:nvPr>
        </p:nvSpPr>
        <p:spPr/>
        <p:txBody>
          <a:bodyPr>
            <a:normAutofit/>
          </a:bodyPr>
          <a:lstStyle/>
          <a:p>
            <a:pPr>
              <a:buBlip>
                <a:blip r:embed="rId2"/>
              </a:buBlip>
            </a:pPr>
            <a:r>
              <a:rPr lang="en-US" sz="3200" dirty="0" smtClean="0"/>
              <a:t>The use of low temperatures(-18 to-40 </a:t>
            </a:r>
            <a:r>
              <a:rPr lang="en-US" sz="3200" dirty="0"/>
              <a:t>°c )</a:t>
            </a:r>
            <a:endParaRPr lang="en-US" sz="3200" dirty="0" smtClean="0"/>
          </a:p>
          <a:p>
            <a:pPr>
              <a:buBlip>
                <a:blip r:embed="rId2"/>
              </a:buBlip>
            </a:pPr>
            <a:r>
              <a:rPr lang="en-US" sz="3200" dirty="0" smtClean="0"/>
              <a:t>Freezing changes the physical state of a substance (water in to ice)</a:t>
            </a:r>
          </a:p>
          <a:p>
            <a:pPr>
              <a:buBlip>
                <a:blip r:embed="rId2"/>
              </a:buBlip>
            </a:pPr>
            <a:r>
              <a:rPr lang="en-US" sz="3200" dirty="0" smtClean="0"/>
              <a:t>Energy is removed in the form of cooling below freezing temperature</a:t>
            </a:r>
          </a:p>
          <a:p>
            <a:pPr>
              <a:buBlip>
                <a:blip r:embed="rId2"/>
              </a:buBlip>
            </a:pPr>
            <a:r>
              <a:rPr lang="en-US" sz="3200" dirty="0" smtClean="0"/>
              <a:t>Freezing process reduces food temperature until its thermal center</a:t>
            </a:r>
          </a:p>
          <a:p>
            <a:pPr>
              <a:buNone/>
            </a:pPr>
            <a:endParaRPr lang="en-US" sz="32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86400"/>
          </a:xfrm>
        </p:spPr>
        <p:txBody>
          <a:bodyPr>
            <a:normAutofit/>
          </a:bodyPr>
          <a:lstStyle/>
          <a:p>
            <a:pPr>
              <a:lnSpc>
                <a:spcPct val="150000"/>
              </a:lnSpc>
              <a:buBlip>
                <a:blip r:embed="rId2"/>
              </a:buBlip>
            </a:pPr>
            <a:r>
              <a:rPr lang="en-US" dirty="0" smtClean="0">
                <a:latin typeface="Times New Roman" pitchFamily="18" charset="0"/>
                <a:cs typeface="Times New Roman" pitchFamily="18" charset="0"/>
              </a:rPr>
              <a:t>Crystallization of water during freezing reduces availability </a:t>
            </a:r>
            <a:r>
              <a:rPr lang="en-US" b="1" dirty="0" smtClean="0">
                <a:latin typeface="Times New Roman" pitchFamily="18" charset="0"/>
                <a:cs typeface="Times New Roman" pitchFamily="18" charset="0"/>
              </a:rPr>
              <a:t>of water, </a:t>
            </a:r>
            <a:r>
              <a:rPr lang="en-US" dirty="0" smtClean="0">
                <a:latin typeface="Times New Roman" pitchFamily="18" charset="0"/>
                <a:cs typeface="Times New Roman" pitchFamily="18" charset="0"/>
              </a:rPr>
              <a:t>this results:</a:t>
            </a:r>
          </a:p>
          <a:p>
            <a:pPr>
              <a:lnSpc>
                <a:spcPct val="150000"/>
              </a:lnSpc>
              <a:buBlip>
                <a:blip r:embed="rId3"/>
              </a:buBlip>
            </a:pPr>
            <a:r>
              <a:rPr lang="en-US" dirty="0" smtClean="0">
                <a:latin typeface="Times New Roman" pitchFamily="18" charset="0"/>
                <a:cs typeface="Times New Roman" pitchFamily="18" charset="0"/>
              </a:rPr>
              <a:t>Decline in chemical and biochemical </a:t>
            </a:r>
            <a:r>
              <a:rPr lang="en-US" dirty="0" err="1" smtClean="0">
                <a:latin typeface="Times New Roman" pitchFamily="18" charset="0"/>
                <a:cs typeface="Times New Roman" pitchFamily="18" charset="0"/>
              </a:rPr>
              <a:t>rxns</a:t>
            </a:r>
            <a:r>
              <a:rPr lang="en-US" dirty="0" smtClean="0">
                <a:latin typeface="Times New Roman" pitchFamily="18" charset="0"/>
                <a:cs typeface="Times New Roman" pitchFamily="18" charset="0"/>
              </a:rPr>
              <a:t> and reduce Mos. </a:t>
            </a:r>
          </a:p>
          <a:p>
            <a:pPr>
              <a:buNone/>
            </a:pPr>
            <a:endParaRPr lang="en-US" sz="32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50000"/>
              </a:lnSpc>
              <a:buBlip>
                <a:blip r:embed="rId2"/>
              </a:buBlip>
            </a:pPr>
            <a:r>
              <a:rPr lang="en-US" sz="3200" dirty="0" smtClean="0">
                <a:latin typeface="Times New Roman" pitchFamily="18" charset="0"/>
                <a:cs typeface="Times New Roman" pitchFamily="18" charset="0"/>
              </a:rPr>
              <a:t>As the temperature drops:</a:t>
            </a:r>
          </a:p>
          <a:p>
            <a:pPr algn="just">
              <a:lnSpc>
                <a:spcPct val="150000"/>
              </a:lnSpc>
              <a:buFont typeface="Courier New" pitchFamily="49" charset="0"/>
              <a:buChar char="o"/>
            </a:pPr>
            <a:r>
              <a:rPr lang="en-US" sz="3200" dirty="0" smtClean="0">
                <a:latin typeface="Times New Roman" pitchFamily="18" charset="0"/>
                <a:cs typeface="Times New Roman" pitchFamily="18" charset="0"/>
              </a:rPr>
              <a:t>The molecules become less energetic</a:t>
            </a:r>
          </a:p>
          <a:p>
            <a:pPr algn="just">
              <a:lnSpc>
                <a:spcPct val="150000"/>
              </a:lnSpc>
              <a:buFont typeface="Courier New" pitchFamily="49" charset="0"/>
              <a:buChar char="o"/>
            </a:pPr>
            <a:r>
              <a:rPr lang="en-US" sz="3200" dirty="0" smtClean="0">
                <a:latin typeface="Times New Roman" pitchFamily="18" charset="0"/>
                <a:cs typeface="Times New Roman" pitchFamily="18" charset="0"/>
              </a:rPr>
              <a:t>Moving more slowly</a:t>
            </a:r>
          </a:p>
          <a:p>
            <a:pPr algn="just">
              <a:lnSpc>
                <a:spcPct val="150000"/>
              </a:lnSpc>
              <a:buFont typeface="Courier New" pitchFamily="49" charset="0"/>
              <a:buChar char="o"/>
            </a:pPr>
            <a:r>
              <a:rPr lang="en-US" sz="3200" dirty="0" smtClean="0">
                <a:latin typeface="Times New Roman" pitchFamily="18" charset="0"/>
                <a:cs typeface="Times New Roman" pitchFamily="18" charset="0"/>
              </a:rPr>
              <a:t>Followed by the transformation in to ice or solid water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990600"/>
            <a:ext cx="8503920" cy="5108448"/>
          </a:xfrm>
        </p:spPr>
        <p:txBody>
          <a:bodyPr>
            <a:normAutofit/>
          </a:bodyPr>
          <a:lstStyle/>
          <a:p>
            <a:pPr>
              <a:buBlip>
                <a:blip r:embed="rId2"/>
              </a:buBlip>
            </a:pPr>
            <a:r>
              <a:rPr lang="en-US" b="1" dirty="0" smtClean="0">
                <a:latin typeface="Times New Roman" pitchFamily="18" charset="0"/>
                <a:cs typeface="Times New Roman" pitchFamily="18" charset="0"/>
              </a:rPr>
              <a:t>Successful freezing:</a:t>
            </a:r>
          </a:p>
          <a:p>
            <a:pPr>
              <a:lnSpc>
                <a:spcPct val="150000"/>
              </a:lnSpc>
              <a:buBlip>
                <a:blip r:embed="rId3"/>
              </a:buBlip>
            </a:pPr>
            <a:r>
              <a:rPr lang="en-US" dirty="0" smtClean="0">
                <a:latin typeface="Times New Roman" pitchFamily="18" charset="0"/>
                <a:cs typeface="Times New Roman" pitchFamily="18" charset="0"/>
              </a:rPr>
              <a:t>Only </a:t>
            </a:r>
            <a:r>
              <a:rPr lang="en-US" dirty="0" smtClean="0">
                <a:solidFill>
                  <a:srgbClr val="0070C0"/>
                </a:solidFill>
                <a:latin typeface="Times New Roman" pitchFamily="18" charset="0"/>
                <a:cs typeface="Times New Roman" pitchFamily="18" charset="0"/>
              </a:rPr>
              <a:t>retain</a:t>
            </a:r>
            <a:r>
              <a:rPr lang="en-US" dirty="0" smtClean="0">
                <a:latin typeface="Times New Roman" pitchFamily="18" charset="0"/>
                <a:cs typeface="Times New Roman" pitchFamily="18" charset="0"/>
              </a:rPr>
              <a:t> the inherent quality present</a:t>
            </a:r>
          </a:p>
          <a:p>
            <a:pPr>
              <a:lnSpc>
                <a:spcPct val="150000"/>
              </a:lnSpc>
              <a:buBlip>
                <a:blip r:embed="rId3"/>
              </a:buBlip>
            </a:pPr>
            <a:r>
              <a:rPr lang="en-US" dirty="0" smtClean="0">
                <a:latin typeface="Times New Roman" pitchFamily="18" charset="0"/>
                <a:cs typeface="Times New Roman" pitchFamily="18" charset="0"/>
              </a:rPr>
              <a:t>Will </a:t>
            </a:r>
            <a:r>
              <a:rPr lang="en-US" dirty="0" smtClean="0">
                <a:solidFill>
                  <a:srgbClr val="0070C0"/>
                </a:solidFill>
                <a:latin typeface="Times New Roman" pitchFamily="18" charset="0"/>
                <a:cs typeface="Times New Roman" pitchFamily="18" charset="0"/>
              </a:rPr>
              <a:t>not improve quality</a:t>
            </a:r>
            <a:r>
              <a:rPr lang="en-US" dirty="0" smtClean="0">
                <a:latin typeface="Times New Roman" pitchFamily="18" charset="0"/>
                <a:cs typeface="Times New Roman" pitchFamily="18" charset="0"/>
              </a:rPr>
              <a:t> characteristics</a:t>
            </a:r>
          </a:p>
          <a:p>
            <a:pPr>
              <a:lnSpc>
                <a:spcPct val="150000"/>
              </a:lnSpc>
              <a:buBlip>
                <a:blip r:embed="rId3"/>
              </a:buBlip>
            </a:pPr>
            <a:r>
              <a:rPr lang="en-US" dirty="0" smtClean="0">
                <a:latin typeface="Times New Roman" pitchFamily="18" charset="0"/>
                <a:cs typeface="Times New Roman" pitchFamily="18" charset="0"/>
              </a:rPr>
              <a:t>Quality level prier to freezing is major consideration</a:t>
            </a:r>
          </a:p>
          <a:p>
            <a:pPr>
              <a:lnSpc>
                <a:spcPct val="150000"/>
              </a:lnSpc>
              <a:buBlip>
                <a:blip r:embed="rId3"/>
              </a:buBlip>
            </a:pPr>
            <a:r>
              <a:rPr lang="en-US" dirty="0" smtClean="0">
                <a:latin typeface="Times New Roman" pitchFamily="18" charset="0"/>
                <a:cs typeface="Times New Roman" pitchFamily="18" charset="0"/>
              </a:rPr>
              <a:t>Use a high quality initial materials</a:t>
            </a:r>
            <a:endParaRPr lang="en-US" b="1" dirty="0" smtClean="0">
              <a:latin typeface="Times New Roman" pitchFamily="18" charset="0"/>
              <a:cs typeface="Times New Roman" pitchFamily="18" charset="0"/>
            </a:endParaRPr>
          </a:p>
          <a:p>
            <a:pPr>
              <a:lnSpc>
                <a:spcPct val="150000"/>
              </a:lnSpc>
              <a:buBlip>
                <a:blip r:embed="rId4"/>
              </a:buBlip>
            </a:pPr>
            <a:r>
              <a:rPr lang="en-US" dirty="0" smtClean="0">
                <a:latin typeface="Times New Roman" pitchFamily="18" charset="0"/>
                <a:cs typeface="Times New Roman" pitchFamily="18" charset="0"/>
              </a:rPr>
              <a:t>Freshness</a:t>
            </a:r>
          </a:p>
          <a:p>
            <a:pPr>
              <a:lnSpc>
                <a:spcPct val="150000"/>
              </a:lnSpc>
              <a:buBlip>
                <a:blip r:embed="rId4"/>
              </a:buBlip>
            </a:pPr>
            <a:r>
              <a:rPr lang="en-US" dirty="0" smtClean="0">
                <a:latin typeface="Times New Roman" pitchFamily="18" charset="0"/>
                <a:cs typeface="Times New Roman" pitchFamily="18" charset="0"/>
              </a:rPr>
              <a:t>Suitability of verity for freezing</a:t>
            </a:r>
          </a:p>
          <a:p>
            <a:pPr>
              <a:buNone/>
            </a:pPr>
            <a:endParaRPr lang="en-US" sz="2800" b="1" dirty="0" smtClean="0"/>
          </a:p>
          <a:p>
            <a:pPr>
              <a:buFont typeface="Courier New" pitchFamily="49" charset="0"/>
              <a:buChar char="o"/>
            </a:pPr>
            <a:endParaRPr lang="en-US" sz="2800" dirty="0" smtClean="0"/>
          </a:p>
          <a:p>
            <a:pPr>
              <a:buNone/>
            </a:pP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524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sz="2700" b="1" dirty="0" smtClean="0">
                <a:solidFill>
                  <a:srgbClr val="FF0000"/>
                </a:solidFill>
                <a:latin typeface="Times New Roman" pitchFamily="18" charset="0"/>
                <a:cs typeface="Times New Roman" pitchFamily="18" charset="0"/>
              </a:rPr>
              <a:t>Pre-treatments for freezing</a:t>
            </a:r>
            <a:br>
              <a:rPr lang="en-US" sz="2700" b="1" dirty="0" smtClean="0">
                <a:solidFill>
                  <a:srgbClr val="FF0000"/>
                </a:solidFill>
                <a:latin typeface="Times New Roman" pitchFamily="18" charset="0"/>
                <a:cs typeface="Times New Roman" pitchFamily="18" charset="0"/>
              </a:rPr>
            </a:br>
            <a:endParaRPr lang="en-US" sz="27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905000"/>
            <a:ext cx="8534400" cy="4495800"/>
          </a:xfrm>
        </p:spPr>
        <p:txBody>
          <a:bodyPr>
            <a:normAutofit/>
          </a:bodyPr>
          <a:lstStyle/>
          <a:p>
            <a:pPr>
              <a:buNone/>
            </a:pPr>
            <a:r>
              <a:rPr lang="en-US" b="1" dirty="0" smtClean="0">
                <a:latin typeface="Times New Roman" pitchFamily="18" charset="0"/>
                <a:cs typeface="Times New Roman" pitchFamily="18" charset="0"/>
              </a:rPr>
              <a:t>A. Dipping</a:t>
            </a:r>
          </a:p>
          <a:p>
            <a:pPr>
              <a:buBlip>
                <a:blip r:embed="rId2"/>
              </a:buBlip>
            </a:pPr>
            <a:r>
              <a:rPr lang="en-US" dirty="0" smtClean="0">
                <a:latin typeface="Times New Roman" pitchFamily="18" charset="0"/>
                <a:cs typeface="Times New Roman" pitchFamily="18" charset="0"/>
              </a:rPr>
              <a:t>Dipping or soaking in different solutions</a:t>
            </a:r>
          </a:p>
          <a:p>
            <a:pPr>
              <a:buNone/>
            </a:pPr>
            <a:r>
              <a:rPr lang="en-US" dirty="0" smtClean="0">
                <a:latin typeface="Times New Roman" pitchFamily="18" charset="0"/>
                <a:cs typeface="Times New Roman" pitchFamily="18" charset="0"/>
              </a:rPr>
              <a:t>    E.g. salt solution, ascorbic acid and sugar solutions to </a:t>
            </a:r>
            <a:r>
              <a:rPr lang="en-US" b="1" dirty="0" smtClean="0">
                <a:latin typeface="Times New Roman" pitchFamily="18" charset="0"/>
                <a:cs typeface="Times New Roman" pitchFamily="18" charset="0"/>
              </a:rPr>
              <a:t>minimize browning</a:t>
            </a:r>
          </a:p>
          <a:p>
            <a:pPr>
              <a:buNone/>
            </a:pPr>
            <a:r>
              <a:rPr lang="en-US" dirty="0" smtClean="0">
                <a:latin typeface="Times New Roman" pitchFamily="18" charset="0"/>
                <a:cs typeface="Times New Roman" pitchFamily="18" charset="0"/>
              </a:rPr>
              <a:t>B. </a:t>
            </a:r>
            <a:r>
              <a:rPr lang="en-US" b="1" dirty="0" smtClean="0">
                <a:latin typeface="Times New Roman" pitchFamily="18" charset="0"/>
                <a:cs typeface="Times New Roman" pitchFamily="18" charset="0"/>
              </a:rPr>
              <a:t>Blanching</a:t>
            </a:r>
          </a:p>
          <a:p>
            <a:pPr>
              <a:buBlip>
                <a:blip r:embed="rId2"/>
              </a:buBlip>
            </a:pPr>
            <a:r>
              <a:rPr lang="en-US" dirty="0" smtClean="0">
                <a:latin typeface="Times New Roman" pitchFamily="18" charset="0"/>
                <a:cs typeface="Times New Roman" pitchFamily="18" charset="0"/>
              </a:rPr>
              <a:t>most vegetables and some fruits can be used</a:t>
            </a:r>
          </a:p>
          <a:p>
            <a:pPr>
              <a:buNone/>
            </a:pPr>
            <a:r>
              <a:rPr lang="en-US" b="1" dirty="0" smtClean="0">
                <a:latin typeface="Times New Roman" pitchFamily="18" charset="0"/>
                <a:cs typeface="Times New Roman" pitchFamily="18" charset="0"/>
              </a:rPr>
              <a:t>Adv:</a:t>
            </a:r>
          </a:p>
          <a:p>
            <a:pPr>
              <a:buFont typeface="Wingdings" pitchFamily="2" charset="2"/>
              <a:buChar char="ü"/>
            </a:pPr>
            <a:r>
              <a:rPr lang="en-US" dirty="0" smtClean="0">
                <a:latin typeface="Times New Roman" pitchFamily="18" charset="0"/>
                <a:cs typeface="Times New Roman" pitchFamily="18" charset="0"/>
              </a:rPr>
              <a:t> To remove inter cellular air.</a:t>
            </a:r>
          </a:p>
          <a:p>
            <a:pPr>
              <a:buFont typeface="Wingdings" pitchFamily="2" charset="2"/>
              <a:buChar char="ü"/>
            </a:pPr>
            <a:r>
              <a:rPr lang="en-US" dirty="0" smtClean="0">
                <a:latin typeface="Times New Roman" pitchFamily="18" charset="0"/>
                <a:cs typeface="Times New Roman" pitchFamily="18" charset="0"/>
              </a:rPr>
              <a:t>Reduction of some undesired compounds present in some leafy vegetables</a:t>
            </a:r>
          </a:p>
          <a:p>
            <a:pPr>
              <a:buNone/>
            </a:pPr>
            <a:endParaRPr lang="en-US"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lstStyle/>
          <a:p>
            <a:pPr>
              <a:lnSpc>
                <a:spcPct val="150000"/>
              </a:lnSpc>
              <a:buBlip>
                <a:blip r:embed="rId2"/>
              </a:buBlip>
            </a:pPr>
            <a:r>
              <a:rPr lang="en-US" dirty="0" smtClean="0">
                <a:latin typeface="Times New Roman" pitchFamily="18" charset="0"/>
                <a:cs typeface="Times New Roman" pitchFamily="18" charset="0"/>
              </a:rPr>
              <a:t>Blanching</a:t>
            </a:r>
            <a:r>
              <a:rPr lang="en-US" dirty="0" smtClean="0">
                <a:solidFill>
                  <a:srgbClr val="FF0000"/>
                </a:solidFill>
                <a:latin typeface="Times New Roman" pitchFamily="18" charset="0"/>
                <a:cs typeface="Times New Roman" pitchFamily="18" charset="0"/>
              </a:rPr>
              <a:t> fruits </a:t>
            </a:r>
            <a:r>
              <a:rPr lang="en-US" dirty="0" smtClean="0">
                <a:latin typeface="Times New Roman" pitchFamily="18" charset="0"/>
                <a:cs typeface="Times New Roman" pitchFamily="18" charset="0"/>
              </a:rPr>
              <a:t>may be </a:t>
            </a:r>
            <a:r>
              <a:rPr lang="en-US" b="1" dirty="0" smtClean="0">
                <a:latin typeface="Times New Roman" pitchFamily="18" charset="0"/>
                <a:cs typeface="Times New Roman" pitchFamily="18" charset="0"/>
              </a:rPr>
              <a:t>detrimental</a:t>
            </a:r>
            <a:r>
              <a:rPr lang="en-US" dirty="0" smtClean="0">
                <a:latin typeface="Times New Roman" pitchFamily="18" charset="0"/>
                <a:cs typeface="Times New Roman" pitchFamily="18" charset="0"/>
              </a:rPr>
              <a:t> in many cases:</a:t>
            </a:r>
          </a:p>
          <a:p>
            <a:pPr>
              <a:lnSpc>
                <a:spcPct val="150000"/>
              </a:lnSpc>
              <a:buBlip>
                <a:blip r:embed="rId3"/>
              </a:buBlip>
            </a:pPr>
            <a:r>
              <a:rPr lang="en-US" dirty="0" smtClean="0">
                <a:latin typeface="Times New Roman" pitchFamily="18" charset="0"/>
                <a:cs typeface="Times New Roman" pitchFamily="18" charset="0"/>
              </a:rPr>
              <a:t>Rapid discoloration </a:t>
            </a:r>
          </a:p>
          <a:p>
            <a:pPr>
              <a:lnSpc>
                <a:spcPct val="150000"/>
              </a:lnSpc>
              <a:buBlip>
                <a:blip r:embed="rId3"/>
              </a:buBlip>
            </a:pPr>
            <a:r>
              <a:rPr lang="en-US" dirty="0" smtClean="0">
                <a:latin typeface="Times New Roman" pitchFamily="18" charset="0"/>
                <a:cs typeface="Times New Roman" pitchFamily="18" charset="0"/>
              </a:rPr>
              <a:t>Loss of texture</a:t>
            </a:r>
          </a:p>
          <a:p>
            <a:pPr>
              <a:lnSpc>
                <a:spcPct val="150000"/>
              </a:lnSpc>
              <a:buBlip>
                <a:blip r:embed="rId3"/>
              </a:buBlip>
            </a:pPr>
            <a:r>
              <a:rPr lang="en-US" dirty="0" smtClean="0">
                <a:latin typeface="Times New Roman" pitchFamily="18" charset="0"/>
                <a:cs typeface="Times New Roman" pitchFamily="18" charset="0"/>
              </a:rPr>
              <a:t>Formation of cooked taste</a:t>
            </a:r>
          </a:p>
          <a:p>
            <a:pPr>
              <a:lnSpc>
                <a:spcPct val="150000"/>
              </a:lnSpc>
              <a:buBlip>
                <a:blip r:embed="rId3"/>
              </a:buBlip>
            </a:pPr>
            <a:r>
              <a:rPr lang="en-US" dirty="0" smtClean="0">
                <a:latin typeface="Times New Roman" pitchFamily="18" charset="0"/>
                <a:cs typeface="Times New Roman" pitchFamily="18" charset="0"/>
              </a:rPr>
              <a:t>Some loss of soluble solids</a:t>
            </a:r>
          </a:p>
          <a:p>
            <a:pPr>
              <a:buBlip>
                <a:blip r:embed="rId4"/>
              </a:buBlip>
            </a:pPr>
            <a:r>
              <a:rPr lang="en-US" dirty="0" smtClean="0">
                <a:latin typeface="Times New Roman" pitchFamily="18" charset="0"/>
                <a:cs typeface="Times New Roman" pitchFamily="18" charset="0"/>
              </a:rPr>
              <a:t>Hot water blanching is usually:</a:t>
            </a:r>
          </a:p>
          <a:p>
            <a:pPr>
              <a:buBlip>
                <a:blip r:embed="rId5"/>
              </a:buBlip>
            </a:pPr>
            <a:r>
              <a:rPr lang="en-US" dirty="0" smtClean="0">
                <a:latin typeface="Times New Roman" pitchFamily="18" charset="0"/>
                <a:cs typeface="Times New Roman" pitchFamily="18" charset="0"/>
              </a:rPr>
              <a:t>between 75°c and 90 °c for 1-10min</a:t>
            </a:r>
          </a:p>
          <a:p>
            <a:pPr>
              <a:buBlip>
                <a:blip r:embed="rId5"/>
              </a:buBlip>
            </a:pPr>
            <a:r>
              <a:rPr lang="en-US" dirty="0" smtClean="0">
                <a:latin typeface="Times New Roman" pitchFamily="18" charset="0"/>
                <a:cs typeface="Times New Roman" pitchFamily="18" charset="0"/>
              </a:rPr>
              <a:t> immediate cooling after blanching</a:t>
            </a:r>
            <a:endParaRPr lang="en-US" b="1" dirty="0" smtClean="0">
              <a:latin typeface="Times New Roman" pitchFamily="18" charset="0"/>
              <a:cs typeface="Times New Roman" pitchFamily="18" charset="0"/>
            </a:endParaRPr>
          </a:p>
          <a:p>
            <a:pPr>
              <a:buNone/>
            </a:pPr>
            <a:endParaRPr lang="en-US" b="1" dirty="0" smtClean="0"/>
          </a:p>
          <a:p>
            <a:pPr>
              <a:lnSpc>
                <a:spcPct val="150000"/>
              </a:lnSpc>
              <a:buNone/>
            </a:pPr>
            <a:endParaRPr lang="en-US" dirty="0" smtClean="0">
              <a:latin typeface="Times New Roman" pitchFamily="18" charset="0"/>
              <a:cs typeface="Times New Roman" pitchFamily="18" charset="0"/>
            </a:endParaRPr>
          </a:p>
          <a:p>
            <a:pPr>
              <a:buNone/>
            </a:pPr>
            <a:endParaRPr lang="en-US" sz="3200" dirty="0" smtClean="0"/>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371600"/>
            <a:ext cx="8613648" cy="4953000"/>
          </a:xfrm>
        </p:spPr>
        <p:txBody>
          <a:bodyPr>
            <a:normAutofit/>
          </a:bodyPr>
          <a:lstStyle/>
          <a:p>
            <a:pPr>
              <a:buBlip>
                <a:blip r:embed="rId2"/>
              </a:buBlip>
            </a:pPr>
            <a:r>
              <a:rPr lang="en-US" sz="2600" b="1" dirty="0" smtClean="0">
                <a:latin typeface="Times New Roman" pitchFamily="18" charset="0"/>
                <a:cs typeface="Times New Roman" pitchFamily="18" charset="0"/>
              </a:rPr>
              <a:t>Containers for freezing should be :</a:t>
            </a:r>
          </a:p>
          <a:p>
            <a:pPr>
              <a:buBlip>
                <a:blip r:embed="rId3"/>
              </a:buBlip>
            </a:pPr>
            <a:r>
              <a:rPr lang="en-US" sz="2600" dirty="0" smtClean="0">
                <a:latin typeface="Times New Roman" pitchFamily="18" charset="0"/>
                <a:cs typeface="Times New Roman" pitchFamily="18" charset="0"/>
              </a:rPr>
              <a:t>Moisture and vapor resistance</a:t>
            </a:r>
          </a:p>
          <a:p>
            <a:pPr>
              <a:buBlip>
                <a:blip r:embed="rId3"/>
              </a:buBlip>
            </a:pPr>
            <a:r>
              <a:rPr lang="en-US" sz="2600" dirty="0" smtClean="0">
                <a:latin typeface="Times New Roman" pitchFamily="18" charset="0"/>
                <a:cs typeface="Times New Roman" pitchFamily="18" charset="0"/>
              </a:rPr>
              <a:t>Durable and leak proof</a:t>
            </a:r>
          </a:p>
          <a:p>
            <a:pPr>
              <a:buBlip>
                <a:blip r:embed="rId3"/>
              </a:buBlip>
            </a:pPr>
            <a:r>
              <a:rPr lang="en-US" sz="2600" dirty="0" smtClean="0">
                <a:latin typeface="Times New Roman" pitchFamily="18" charset="0"/>
                <a:cs typeface="Times New Roman" pitchFamily="18" charset="0"/>
              </a:rPr>
              <a:t>Resistance to oil, grease and water</a:t>
            </a:r>
          </a:p>
          <a:p>
            <a:pPr>
              <a:buBlip>
                <a:blip r:embed="rId3"/>
              </a:buBlip>
            </a:pPr>
            <a:r>
              <a:rPr lang="en-US" sz="2600" dirty="0" smtClean="0">
                <a:latin typeface="Times New Roman" pitchFamily="18" charset="0"/>
                <a:cs typeface="Times New Roman" pitchFamily="18" charset="0"/>
              </a:rPr>
              <a:t>Not susceptible to becoming brittle and cracking at low temperature</a:t>
            </a:r>
          </a:p>
          <a:p>
            <a:pPr>
              <a:buBlip>
                <a:blip r:embed="rId3"/>
              </a:buBlip>
            </a:pPr>
            <a:r>
              <a:rPr lang="en-US" sz="2600" dirty="0" smtClean="0">
                <a:latin typeface="Times New Roman" pitchFamily="18" charset="0"/>
                <a:cs typeface="Times New Roman" pitchFamily="18" charset="0"/>
              </a:rPr>
              <a:t>Able to protect foods from absorbing other flavors or odors</a:t>
            </a:r>
          </a:p>
          <a:p>
            <a:pPr>
              <a:buBlip>
                <a:blip r:embed="rId3"/>
              </a:buBlip>
            </a:pPr>
            <a:r>
              <a:rPr lang="en-US" sz="2600" dirty="0" smtClean="0">
                <a:latin typeface="Times New Roman" pitchFamily="18" charset="0"/>
                <a:cs typeface="Times New Roman" pitchFamily="18" charset="0"/>
              </a:rPr>
              <a:t>Easy to seal</a:t>
            </a:r>
          </a:p>
          <a:p>
            <a:pPr>
              <a:buBlip>
                <a:blip r:embed="rId3"/>
              </a:buBlip>
            </a:pPr>
            <a:r>
              <a:rPr lang="en-US" sz="2600" dirty="0" smtClean="0">
                <a:latin typeface="Times New Roman" pitchFamily="18" charset="0"/>
                <a:cs typeface="Times New Roman" pitchFamily="18" charset="0"/>
              </a:rPr>
              <a:t>Easy to label</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buBlip>
                <a:blip r:embed="rId2"/>
              </a:buBlip>
            </a:pPr>
            <a:r>
              <a:rPr lang="en-US" dirty="0" smtClean="0">
                <a:latin typeface="Times New Roman" pitchFamily="18" charset="0"/>
                <a:cs typeface="Times New Roman" pitchFamily="18" charset="0"/>
              </a:rPr>
              <a:t>Suitable packaging materials :</a:t>
            </a:r>
          </a:p>
          <a:p>
            <a:pPr>
              <a:lnSpc>
                <a:spcPct val="150000"/>
              </a:lnSpc>
              <a:buBlip>
                <a:blip r:embed="rId3"/>
              </a:buBlip>
            </a:pPr>
            <a:r>
              <a:rPr lang="en-US" dirty="0" smtClean="0">
                <a:latin typeface="Times New Roman" pitchFamily="18" charset="0"/>
                <a:cs typeface="Times New Roman" pitchFamily="18" charset="0"/>
              </a:rPr>
              <a:t>Glass jars made for freezing and canning</a:t>
            </a:r>
          </a:p>
          <a:p>
            <a:pPr>
              <a:lnSpc>
                <a:spcPct val="150000"/>
              </a:lnSpc>
              <a:buBlip>
                <a:blip r:embed="rId3"/>
              </a:buBlip>
            </a:pPr>
            <a:r>
              <a:rPr lang="en-US" dirty="0" smtClean="0">
                <a:latin typeface="Times New Roman" pitchFamily="18" charset="0"/>
                <a:cs typeface="Times New Roman" pitchFamily="18" charset="0"/>
              </a:rPr>
              <a:t>Heavy duty aluminum foil</a:t>
            </a:r>
          </a:p>
          <a:p>
            <a:pPr>
              <a:lnSpc>
                <a:spcPct val="150000"/>
              </a:lnSpc>
              <a:buBlip>
                <a:blip r:embed="rId3"/>
              </a:buBlip>
            </a:pPr>
            <a:r>
              <a:rPr lang="en-US" dirty="0" smtClean="0">
                <a:latin typeface="Times New Roman" pitchFamily="18" charset="0"/>
                <a:cs typeface="Times New Roman" pitchFamily="18" charset="0"/>
              </a:rPr>
              <a:t>Moisture vapor resistance bags</a:t>
            </a:r>
          </a:p>
          <a:p>
            <a:pPr>
              <a:lnSpc>
                <a:spcPct val="150000"/>
              </a:lnSpc>
              <a:buBlip>
                <a:blip r:embed="rId3"/>
              </a:buBlip>
            </a:pPr>
            <a:r>
              <a:rPr lang="en-US" dirty="0" smtClean="0">
                <a:latin typeface="Times New Roman" pitchFamily="18" charset="0"/>
                <a:cs typeface="Times New Roman" pitchFamily="18" charset="0"/>
              </a:rPr>
              <a:t>Polyethylene plastic bags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indent="0">
              <a:lnSpc>
                <a:spcPct val="115000"/>
              </a:lnSpc>
              <a:spcBef>
                <a:spcPts val="0"/>
              </a:spcBef>
              <a:spcAft>
                <a:spcPts val="0"/>
              </a:spcAft>
            </a:pPr>
            <a:r>
              <a:rPr lang="en-US" sz="2400" spc="-5" dirty="0" smtClean="0">
                <a:latin typeface="Times New Roman"/>
                <a:ea typeface="Times New Roman"/>
                <a:cs typeface="Times New Roman"/>
              </a:rPr>
              <a:t> Remember chapter one what is preservation???</a:t>
            </a:r>
            <a:endParaRPr lang="en-US" sz="2400" b="1" dirty="0">
              <a:solidFill>
                <a:srgbClr val="FF0000"/>
              </a:solidFill>
            </a:endParaRPr>
          </a:p>
        </p:txBody>
      </p:sp>
      <p:sp>
        <p:nvSpPr>
          <p:cNvPr id="3" name="Content Placeholder 2"/>
          <p:cNvSpPr>
            <a:spLocks noGrp="1"/>
          </p:cNvSpPr>
          <p:nvPr>
            <p:ph idx="1"/>
          </p:nvPr>
        </p:nvSpPr>
        <p:spPr/>
        <p:txBody>
          <a:bodyPr>
            <a:normAutofit/>
          </a:bodyPr>
          <a:lstStyle/>
          <a:p>
            <a:pPr marL="0" marR="0" indent="0" algn="just">
              <a:lnSpc>
                <a:spcPct val="115000"/>
              </a:lnSpc>
              <a:spcBef>
                <a:spcPts val="0"/>
              </a:spcBef>
              <a:spcAft>
                <a:spcPts val="0"/>
              </a:spcAft>
              <a:buNone/>
            </a:pPr>
            <a:r>
              <a:rPr lang="en-US" spc="-5" dirty="0" smtClean="0">
                <a:latin typeface="Times New Roman"/>
                <a:ea typeface="Times New Roman"/>
                <a:cs typeface="Times New Roman"/>
              </a:rPr>
              <a:t>3.1.Physical </a:t>
            </a:r>
            <a:r>
              <a:rPr lang="en-US" spc="-5" dirty="0">
                <a:latin typeface="Times New Roman"/>
                <a:ea typeface="Times New Roman"/>
                <a:cs typeface="Times New Roman"/>
              </a:rPr>
              <a:t>method of preservation </a:t>
            </a:r>
            <a:endParaRPr lang="en-US" sz="2000" dirty="0">
              <a:latin typeface="Calibri"/>
              <a:ea typeface="Times New Roman"/>
              <a:cs typeface="Times New Roman"/>
            </a:endParaRPr>
          </a:p>
          <a:p>
            <a:pPr marL="640080" lvl="1" algn="just">
              <a:lnSpc>
                <a:spcPct val="115000"/>
              </a:lnSpc>
              <a:spcBef>
                <a:spcPts val="0"/>
              </a:spcBef>
            </a:pPr>
            <a:r>
              <a:rPr lang="en-US" spc="-5" dirty="0" smtClean="0">
                <a:latin typeface="Times New Roman"/>
                <a:ea typeface="Times New Roman"/>
                <a:cs typeface="Times New Roman"/>
              </a:rPr>
              <a:t>Application </a:t>
            </a:r>
            <a:r>
              <a:rPr lang="en-US" spc="-5" dirty="0">
                <a:latin typeface="Times New Roman"/>
                <a:ea typeface="Times New Roman"/>
                <a:cs typeface="Times New Roman"/>
              </a:rPr>
              <a:t>of heat - pasteurization, sterilization,</a:t>
            </a:r>
            <a:endParaRPr lang="en-US" sz="1600" dirty="0">
              <a:latin typeface="Calibri"/>
              <a:ea typeface="Times New Roman"/>
              <a:cs typeface="Times New Roman"/>
            </a:endParaRPr>
          </a:p>
          <a:p>
            <a:pPr marL="640080" lvl="1" algn="just">
              <a:lnSpc>
                <a:spcPct val="115000"/>
              </a:lnSpc>
              <a:spcBef>
                <a:spcPts val="0"/>
              </a:spcBef>
            </a:pPr>
            <a:r>
              <a:rPr lang="en-US" spc="-5" dirty="0" smtClean="0">
                <a:latin typeface="Times New Roman"/>
                <a:ea typeface="Times New Roman"/>
                <a:cs typeface="Times New Roman"/>
              </a:rPr>
              <a:t>Removal </a:t>
            </a:r>
            <a:r>
              <a:rPr lang="en-US" spc="-5" dirty="0">
                <a:latin typeface="Times New Roman"/>
                <a:ea typeface="Times New Roman"/>
                <a:cs typeface="Times New Roman"/>
              </a:rPr>
              <a:t>of heat - Refrigeration, freezing etc.</a:t>
            </a:r>
            <a:endParaRPr lang="en-US" sz="1600" dirty="0">
              <a:latin typeface="Calibri"/>
              <a:ea typeface="Times New Roman"/>
              <a:cs typeface="Times New Roman"/>
            </a:endParaRPr>
          </a:p>
          <a:p>
            <a:pPr marL="640080" lvl="1" algn="just">
              <a:lnSpc>
                <a:spcPct val="115000"/>
              </a:lnSpc>
              <a:spcBef>
                <a:spcPts val="0"/>
              </a:spcBef>
            </a:pPr>
            <a:r>
              <a:rPr lang="en-US" spc="-5" dirty="0" smtClean="0">
                <a:latin typeface="Times New Roman"/>
                <a:ea typeface="Times New Roman"/>
                <a:cs typeface="Times New Roman"/>
              </a:rPr>
              <a:t>Drying </a:t>
            </a:r>
            <a:endParaRPr lang="en-US" sz="1600" dirty="0">
              <a:latin typeface="Calibri"/>
              <a:ea typeface="Times New Roman"/>
              <a:cs typeface="Times New Roman"/>
            </a:endParaRPr>
          </a:p>
          <a:p>
            <a:pPr marL="640080" lvl="1" algn="just">
              <a:lnSpc>
                <a:spcPct val="115000"/>
              </a:lnSpc>
              <a:spcBef>
                <a:spcPts val="0"/>
              </a:spcBef>
            </a:pPr>
            <a:r>
              <a:rPr lang="en-US" spc="-5" dirty="0" smtClean="0">
                <a:latin typeface="Times New Roman"/>
                <a:ea typeface="Times New Roman"/>
                <a:cs typeface="Times New Roman"/>
              </a:rPr>
              <a:t>irradiation </a:t>
            </a:r>
            <a:endParaRPr lang="en-US" sz="1600" dirty="0">
              <a:latin typeface="Calibri"/>
              <a:ea typeface="Times New Roman"/>
              <a:cs typeface="Times New Roman"/>
            </a:endParaRPr>
          </a:p>
          <a:p>
            <a:pPr algn="just">
              <a:lnSpc>
                <a:spcPct val="115000"/>
              </a:lnSpc>
              <a:spcBef>
                <a:spcPts val="0"/>
              </a:spcBef>
              <a:buNone/>
            </a:pPr>
            <a:r>
              <a:rPr lang="en-US" spc="-5" dirty="0" smtClean="0">
                <a:latin typeface="Times New Roman"/>
                <a:ea typeface="Times New Roman"/>
                <a:cs typeface="Times New Roman"/>
              </a:rPr>
              <a:t>3.2. </a:t>
            </a:r>
            <a:r>
              <a:rPr lang="en-US" spc="-5" dirty="0">
                <a:latin typeface="Times New Roman"/>
                <a:ea typeface="Times New Roman"/>
                <a:cs typeface="Times New Roman"/>
              </a:rPr>
              <a:t>Chemical methods of preservation</a:t>
            </a:r>
            <a:endParaRPr lang="en-US" sz="2000" dirty="0">
              <a:latin typeface="Calibri"/>
              <a:ea typeface="Times New Roman"/>
              <a:cs typeface="Times New Roman"/>
            </a:endParaRPr>
          </a:p>
          <a:p>
            <a:pPr marL="822960" lvl="1" algn="just">
              <a:lnSpc>
                <a:spcPct val="115000"/>
              </a:lnSpc>
              <a:spcBef>
                <a:spcPts val="0"/>
              </a:spcBef>
              <a:tabLst>
                <a:tab pos="0" algn="l"/>
              </a:tabLst>
            </a:pPr>
            <a:r>
              <a:rPr lang="en-US" dirty="0" smtClean="0">
                <a:latin typeface="Times New Roman"/>
                <a:ea typeface="Times New Roman"/>
                <a:cs typeface="Times New Roman"/>
              </a:rPr>
              <a:t>Salt </a:t>
            </a:r>
            <a:endParaRPr lang="en-US" sz="1600" dirty="0">
              <a:latin typeface="Calibri"/>
              <a:ea typeface="Times New Roman"/>
              <a:cs typeface="Times New Roman"/>
            </a:endParaRPr>
          </a:p>
          <a:p>
            <a:pPr marL="822960" lvl="1" algn="just">
              <a:lnSpc>
                <a:spcPct val="115000"/>
              </a:lnSpc>
              <a:spcBef>
                <a:spcPts val="0"/>
              </a:spcBef>
              <a:tabLst>
                <a:tab pos="0" algn="l"/>
              </a:tabLst>
            </a:pPr>
            <a:r>
              <a:rPr lang="en-US" dirty="0" smtClean="0">
                <a:latin typeface="Times New Roman"/>
                <a:ea typeface="Times New Roman"/>
                <a:cs typeface="Times New Roman"/>
              </a:rPr>
              <a:t>Sugar </a:t>
            </a:r>
            <a:endParaRPr lang="en-US" sz="1600" dirty="0">
              <a:latin typeface="Calibri"/>
              <a:ea typeface="Times New Roman"/>
              <a:cs typeface="Times New Roman"/>
            </a:endParaRPr>
          </a:p>
          <a:p>
            <a:pPr marL="822960" lvl="1" algn="just">
              <a:lnSpc>
                <a:spcPct val="115000"/>
              </a:lnSpc>
              <a:spcBef>
                <a:spcPts val="0"/>
              </a:spcBef>
              <a:tabLst>
                <a:tab pos="0" algn="l"/>
              </a:tabLst>
            </a:pPr>
            <a:r>
              <a:rPr lang="en-US" dirty="0" smtClean="0">
                <a:latin typeface="Times New Roman"/>
                <a:ea typeface="Times New Roman"/>
                <a:cs typeface="Times New Roman"/>
              </a:rPr>
              <a:t>Acid </a:t>
            </a:r>
            <a:r>
              <a:rPr lang="en-US" spc="-5" dirty="0" smtClean="0">
                <a:latin typeface="Times New Roman"/>
                <a:ea typeface="Times New Roman"/>
                <a:cs typeface="Times New Roman"/>
              </a:rPr>
              <a:t> </a:t>
            </a:r>
            <a:endParaRPr lang="en-US" sz="1600" dirty="0">
              <a:latin typeface="Calibri"/>
              <a:ea typeface="Times New Roman"/>
              <a:cs typeface="Times New Roman"/>
            </a:endParaRPr>
          </a:p>
          <a:p>
            <a:pPr algn="just">
              <a:lnSpc>
                <a:spcPct val="115000"/>
              </a:lnSpc>
              <a:spcBef>
                <a:spcPts val="0"/>
              </a:spcBef>
              <a:buNone/>
            </a:pPr>
            <a:r>
              <a:rPr lang="en-US" spc="-5" dirty="0" smtClean="0">
                <a:latin typeface="Times New Roman"/>
                <a:ea typeface="Times New Roman"/>
                <a:cs typeface="Times New Roman"/>
              </a:rPr>
              <a:t>3.3.Preservation </a:t>
            </a:r>
            <a:r>
              <a:rPr lang="en-US" spc="-5" dirty="0">
                <a:latin typeface="Times New Roman"/>
                <a:ea typeface="Times New Roman"/>
                <a:cs typeface="Times New Roman"/>
              </a:rPr>
              <a:t>by fermentation</a:t>
            </a:r>
            <a:endParaRPr lang="en-US" sz="2000" dirty="0">
              <a:latin typeface="Calibri"/>
              <a:ea typeface="Times New Roman"/>
              <a:cs typeface="Times New Roman"/>
            </a:endParaRPr>
          </a:p>
          <a:p>
            <a:pPr>
              <a:buNone/>
            </a:pPr>
            <a:r>
              <a:rPr lang="en-US" spc="-5" dirty="0" smtClean="0">
                <a:latin typeface="Times New Roman"/>
                <a:ea typeface="Times New Roman"/>
              </a:rPr>
              <a:t>3.4. </a:t>
            </a:r>
            <a:r>
              <a:rPr lang="en-US" spc="-5" dirty="0">
                <a:latin typeface="Times New Roman"/>
                <a:ea typeface="Times New Roman"/>
              </a:rPr>
              <a:t>Preservation by combination of different methods</a:t>
            </a:r>
            <a:r>
              <a:rPr lang="en-US" spc="-5" dirty="0" smtClean="0">
                <a:latin typeface="Times New Roman"/>
                <a:ea typeface="Times New Roman"/>
                <a:cs typeface="Times New Roman"/>
              </a:rPr>
              <a:t>,</a:t>
            </a:r>
            <a:endParaRPr lang="en-US" sz="2000" dirty="0">
              <a:latin typeface="Calibri"/>
              <a:ea typeface="Times New Roman"/>
              <a:cs typeface="Times New Roman"/>
            </a:endParaRPr>
          </a:p>
          <a:p>
            <a:endParaRPr lang="en-US" dirty="0"/>
          </a:p>
        </p:txBody>
      </p:sp>
    </p:spTree>
    <p:extLst>
      <p:ext uri="{BB962C8B-B14F-4D97-AF65-F5344CB8AC3E}">
        <p14:creationId xmlns="" xmlns:p14="http://schemas.microsoft.com/office/powerpoint/2010/main" val="2896926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Blip>
                <a:blip r:embed="rId2"/>
              </a:buBlip>
            </a:pPr>
            <a:r>
              <a:rPr lang="en-US" b="1" dirty="0" smtClean="0"/>
              <a:t>storage</a:t>
            </a:r>
          </a:p>
          <a:p>
            <a:pPr>
              <a:buBlip>
                <a:blip r:embed="rId3"/>
              </a:buBlip>
            </a:pPr>
            <a:r>
              <a:rPr lang="en-US" dirty="0" smtClean="0"/>
              <a:t>Store frozen fruits and vegetables at </a:t>
            </a:r>
            <a:r>
              <a:rPr lang="en-US" b="1" dirty="0" smtClean="0"/>
              <a:t>-32 </a:t>
            </a:r>
            <a:r>
              <a:rPr lang="en-US" b="1" dirty="0"/>
              <a:t>°</a:t>
            </a:r>
            <a:r>
              <a:rPr lang="en-US" b="1" dirty="0" smtClean="0"/>
              <a:t>c or lower</a:t>
            </a:r>
          </a:p>
          <a:p>
            <a:pPr>
              <a:buBlip>
                <a:blip r:embed="rId3"/>
              </a:buBlip>
            </a:pPr>
            <a:r>
              <a:rPr lang="en-US" b="1" dirty="0" smtClean="0"/>
              <a:t>Higher </a:t>
            </a:r>
            <a:r>
              <a:rPr lang="en-US" dirty="0" smtClean="0"/>
              <a:t>than -</a:t>
            </a:r>
            <a:r>
              <a:rPr lang="en-US" dirty="0"/>
              <a:t>32 °</a:t>
            </a:r>
            <a:r>
              <a:rPr lang="en-US" dirty="0" smtClean="0"/>
              <a:t>c </a:t>
            </a:r>
            <a:r>
              <a:rPr lang="en-US" b="1" dirty="0" smtClean="0"/>
              <a:t>increases</a:t>
            </a:r>
            <a:r>
              <a:rPr lang="en-US" dirty="0" smtClean="0"/>
              <a:t>:</a:t>
            </a:r>
          </a:p>
          <a:p>
            <a:pPr>
              <a:buBlip>
                <a:blip r:embed="rId4"/>
              </a:buBlip>
            </a:pPr>
            <a:r>
              <a:rPr lang="en-US" dirty="0" smtClean="0"/>
              <a:t>the rate of deterioration and</a:t>
            </a:r>
          </a:p>
          <a:p>
            <a:pPr>
              <a:buBlip>
                <a:blip r:embed="rId4"/>
              </a:buBlip>
            </a:pPr>
            <a:r>
              <a:rPr lang="en-US" dirty="0" smtClean="0"/>
              <a:t> shorten the shelf life of foods</a:t>
            </a:r>
          </a:p>
          <a:p>
            <a:pPr>
              <a:buBlip>
                <a:blip r:embed="rId3"/>
              </a:buBlip>
            </a:pPr>
            <a:r>
              <a:rPr lang="en-US" dirty="0" smtClean="0"/>
              <a:t>Avoid fluctuation of freezer temperature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10102B44-D9FC-4EAB-8F63-3E3531C71B69}"/>
                                            </p:graphicEl>
                                          </p:spTgt>
                                        </p:tgtEl>
                                        <p:attrNameLst>
                                          <p:attrName>style.visibility</p:attrName>
                                        </p:attrNameLst>
                                      </p:cBhvr>
                                      <p:to>
                                        <p:strVal val="visible"/>
                                      </p:to>
                                    </p:set>
                                    <p:animEffect transition="in" filter="wipe(down)">
                                      <p:cBhvr>
                                        <p:cTn id="7" dur="500"/>
                                        <p:tgtEl>
                                          <p:spTgt spid="4">
                                            <p:graphicEl>
                                              <a:dgm id="{10102B44-D9FC-4EAB-8F63-3E3531C71B6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63B7A9B0-DD9F-4AB3-9181-BE0BE48C6502}"/>
                                            </p:graphicEl>
                                          </p:spTgt>
                                        </p:tgtEl>
                                        <p:attrNameLst>
                                          <p:attrName>style.visibility</p:attrName>
                                        </p:attrNameLst>
                                      </p:cBhvr>
                                      <p:to>
                                        <p:strVal val="visible"/>
                                      </p:to>
                                    </p:set>
                                    <p:animEffect transition="in" filter="wipe(down)">
                                      <p:cBhvr>
                                        <p:cTn id="12" dur="500"/>
                                        <p:tgtEl>
                                          <p:spTgt spid="4">
                                            <p:graphicEl>
                                              <a:dgm id="{63B7A9B0-DD9F-4AB3-9181-BE0BE48C6502}"/>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E481595A-25CF-4D58-A963-28E79D6C6953}"/>
                                            </p:graphicEl>
                                          </p:spTgt>
                                        </p:tgtEl>
                                        <p:attrNameLst>
                                          <p:attrName>style.visibility</p:attrName>
                                        </p:attrNameLst>
                                      </p:cBhvr>
                                      <p:to>
                                        <p:strVal val="visible"/>
                                      </p:to>
                                    </p:set>
                                    <p:animEffect transition="in" filter="wipe(down)">
                                      <p:cBhvr>
                                        <p:cTn id="15" dur="500"/>
                                        <p:tgtEl>
                                          <p:spTgt spid="4">
                                            <p:graphicEl>
                                              <a:dgm id="{E481595A-25CF-4D58-A963-28E79D6C695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3CAD0ADC-A992-4ECB-A0FC-2B5222A0E948}"/>
                                            </p:graphicEl>
                                          </p:spTgt>
                                        </p:tgtEl>
                                        <p:attrNameLst>
                                          <p:attrName>style.visibility</p:attrName>
                                        </p:attrNameLst>
                                      </p:cBhvr>
                                      <p:to>
                                        <p:strVal val="visible"/>
                                      </p:to>
                                    </p:set>
                                    <p:animEffect transition="in" filter="wipe(down)">
                                      <p:cBhvr>
                                        <p:cTn id="20" dur="500"/>
                                        <p:tgtEl>
                                          <p:spTgt spid="4">
                                            <p:graphicEl>
                                              <a:dgm id="{3CAD0ADC-A992-4ECB-A0FC-2B5222A0E948}"/>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3A375F0E-866E-482A-8C05-F3D19A177CCA}"/>
                                            </p:graphicEl>
                                          </p:spTgt>
                                        </p:tgtEl>
                                        <p:attrNameLst>
                                          <p:attrName>style.visibility</p:attrName>
                                        </p:attrNameLst>
                                      </p:cBhvr>
                                      <p:to>
                                        <p:strVal val="visible"/>
                                      </p:to>
                                    </p:set>
                                    <p:animEffect transition="in" filter="wipe(down)">
                                      <p:cBhvr>
                                        <p:cTn id="23" dur="500"/>
                                        <p:tgtEl>
                                          <p:spTgt spid="4">
                                            <p:graphicEl>
                                              <a:dgm id="{3A375F0E-866E-482A-8C05-F3D19A177CC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graphicEl>
                                              <a:dgm id="{E403ED93-75B5-4FC5-8997-B35E73EADD16}"/>
                                            </p:graphicEl>
                                          </p:spTgt>
                                        </p:tgtEl>
                                        <p:attrNameLst>
                                          <p:attrName>style.visibility</p:attrName>
                                        </p:attrNameLst>
                                      </p:cBhvr>
                                      <p:to>
                                        <p:strVal val="visible"/>
                                      </p:to>
                                    </p:set>
                                    <p:animEffect transition="in" filter="wipe(down)">
                                      <p:cBhvr>
                                        <p:cTn id="28" dur="500"/>
                                        <p:tgtEl>
                                          <p:spTgt spid="4">
                                            <p:graphicEl>
                                              <a:dgm id="{E403ED93-75B5-4FC5-8997-B35E73EADD16}"/>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183047BE-6770-4D55-8E1C-6822F5301354}"/>
                                            </p:graphicEl>
                                          </p:spTgt>
                                        </p:tgtEl>
                                        <p:attrNameLst>
                                          <p:attrName>style.visibility</p:attrName>
                                        </p:attrNameLst>
                                      </p:cBhvr>
                                      <p:to>
                                        <p:strVal val="visible"/>
                                      </p:to>
                                    </p:set>
                                    <p:animEffect transition="in" filter="wipe(down)">
                                      <p:cBhvr>
                                        <p:cTn id="31" dur="500"/>
                                        <p:tgtEl>
                                          <p:spTgt spid="4">
                                            <p:graphicEl>
                                              <a:dgm id="{183047BE-6770-4D55-8E1C-6822F530135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normAutofit/>
          </a:bodyPr>
          <a:lstStyle/>
          <a:p>
            <a:pPr marL="514350" indent="-514350">
              <a:buNone/>
            </a:pPr>
            <a:r>
              <a:rPr lang="en-US" dirty="0" smtClean="0"/>
              <a:t>A. Freezing by contact with </a:t>
            </a:r>
            <a:r>
              <a:rPr lang="en-US" b="1" dirty="0" smtClean="0">
                <a:solidFill>
                  <a:srgbClr val="002060"/>
                </a:solidFill>
              </a:rPr>
              <a:t>cooled solid </a:t>
            </a:r>
            <a:r>
              <a:rPr lang="en-US" dirty="0" smtClean="0">
                <a:solidFill>
                  <a:srgbClr val="002060"/>
                </a:solidFill>
              </a:rPr>
              <a:t>:</a:t>
            </a:r>
            <a:r>
              <a:rPr lang="en-US" b="1" dirty="0" smtClean="0"/>
              <a:t>plate freezing</a:t>
            </a:r>
          </a:p>
          <a:p>
            <a:pPr marL="514350" indent="-514350">
              <a:buBlip>
                <a:blip r:embed="rId2"/>
              </a:buBlip>
            </a:pPr>
            <a:r>
              <a:rPr lang="en-US" dirty="0" smtClean="0"/>
              <a:t>the product is </a:t>
            </a:r>
            <a:r>
              <a:rPr lang="en-US" b="1" dirty="0" smtClean="0"/>
              <a:t>sandwiched between metal plates </a:t>
            </a:r>
            <a:r>
              <a:rPr lang="en-US" dirty="0" smtClean="0"/>
              <a:t>and pressure is applied</a:t>
            </a:r>
          </a:p>
          <a:p>
            <a:pPr marL="514350" indent="-514350">
              <a:buBlip>
                <a:blip r:embed="rId2"/>
              </a:buBlip>
            </a:pPr>
            <a:r>
              <a:rPr lang="en-US" dirty="0" smtClean="0"/>
              <a:t>Suitable for regular shaped materials</a:t>
            </a:r>
          </a:p>
          <a:p>
            <a:pPr marL="514350" indent="-514350">
              <a:buNone/>
            </a:pPr>
            <a:r>
              <a:rPr lang="en-US" dirty="0" smtClean="0"/>
              <a:t>B .Freezing by contact with a </a:t>
            </a:r>
            <a:r>
              <a:rPr lang="en-US" b="1" dirty="0" smtClean="0">
                <a:solidFill>
                  <a:srgbClr val="002060"/>
                </a:solidFill>
              </a:rPr>
              <a:t>cooled liquid</a:t>
            </a:r>
            <a:r>
              <a:rPr lang="en-US" dirty="0" smtClean="0"/>
              <a:t>: </a:t>
            </a:r>
            <a:r>
              <a:rPr lang="en-US" b="1" dirty="0" smtClean="0"/>
              <a:t>immersion freezing </a:t>
            </a:r>
          </a:p>
          <a:p>
            <a:pPr marL="514350" indent="-514350">
              <a:buBlip>
                <a:blip r:embed="rId2"/>
              </a:buBlip>
            </a:pPr>
            <a:r>
              <a:rPr lang="en-US" dirty="0" smtClean="0"/>
              <a:t>Salt solution(sodium chloride)</a:t>
            </a:r>
          </a:p>
          <a:p>
            <a:pPr marL="514350" indent="-514350">
              <a:buBlip>
                <a:blip r:embed="rId2"/>
              </a:buBlip>
            </a:pPr>
            <a:r>
              <a:rPr lang="en-US" dirty="0" smtClean="0"/>
              <a:t>Sugar solutions</a:t>
            </a:r>
          </a:p>
          <a:p>
            <a:pPr marL="514350" indent="-514350">
              <a:buBlip>
                <a:blip r:embed="rId2"/>
              </a:buBlip>
            </a:pPr>
            <a:r>
              <a:rPr lang="en-US" dirty="0" smtClean="0"/>
              <a:t>Alcohol solutions </a:t>
            </a:r>
          </a:p>
          <a:p>
            <a:pPr marL="514350" indent="-514350">
              <a:buBlip>
                <a:blip r:embed="rId2"/>
              </a:buBlip>
            </a:pPr>
            <a:r>
              <a:rPr lang="en-US" dirty="0" smtClean="0"/>
              <a:t>Solutes must be safe to the product in terms of health, test, color and flavor.</a:t>
            </a:r>
          </a:p>
          <a:p>
            <a:pPr marL="514350" indent="-514350">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ao.org/docrep/008/y5979e/y5979e0b.jpg"/>
          <p:cNvPicPr>
            <a:picLocks noChangeAspect="1" noChangeArrowheads="1"/>
          </p:cNvPicPr>
          <p:nvPr/>
        </p:nvPicPr>
        <p:blipFill>
          <a:blip r:embed="rId2"/>
          <a:srcRect/>
          <a:stretch>
            <a:fillRect/>
          </a:stretch>
        </p:blipFill>
        <p:spPr bwMode="auto">
          <a:xfrm>
            <a:off x="762000" y="1066800"/>
            <a:ext cx="7696200" cy="5257800"/>
          </a:xfrm>
          <a:prstGeom prst="rect">
            <a:avLst/>
          </a:prstGeom>
          <a:noFill/>
        </p:spPr>
      </p:pic>
      <p:sp>
        <p:nvSpPr>
          <p:cNvPr id="5" name="Rectangle 4"/>
          <p:cNvSpPr/>
          <p:nvPr/>
        </p:nvSpPr>
        <p:spPr>
          <a:xfrm>
            <a:off x="609600" y="533400"/>
            <a:ext cx="2810385" cy="369332"/>
          </a:xfrm>
          <a:prstGeom prst="rect">
            <a:avLst/>
          </a:prstGeom>
        </p:spPr>
        <p:txBody>
          <a:bodyPr wrap="none">
            <a:spAutoFit/>
          </a:bodyPr>
          <a:lstStyle/>
          <a:p>
            <a:r>
              <a:rPr lang="en-US" b="1" dirty="0" smtClean="0">
                <a:solidFill>
                  <a:srgbClr val="002060"/>
                </a:solidFill>
              </a:rPr>
              <a:t>Figure 2. Plate freezer</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C. Freezing by contact with </a:t>
            </a:r>
            <a:r>
              <a:rPr lang="en-US" b="1" dirty="0" smtClean="0"/>
              <a:t>a </a:t>
            </a:r>
            <a:r>
              <a:rPr lang="en-US" b="1" dirty="0" smtClean="0">
                <a:solidFill>
                  <a:srgbClr val="002060"/>
                </a:solidFill>
              </a:rPr>
              <a:t>cooled gas</a:t>
            </a:r>
          </a:p>
          <a:p>
            <a:pPr>
              <a:buFont typeface="Courier New" pitchFamily="49" charset="0"/>
              <a:buChar char="o"/>
            </a:pPr>
            <a:r>
              <a:rPr lang="en-US" dirty="0" smtClean="0"/>
              <a:t>cold air is circulated in a </a:t>
            </a:r>
            <a:r>
              <a:rPr lang="en-US" dirty="0" err="1" smtClean="0"/>
              <a:t>cabinate</a:t>
            </a:r>
            <a:r>
              <a:rPr lang="en-US" dirty="0" smtClean="0"/>
              <a:t> where product is placed in a try</a:t>
            </a:r>
          </a:p>
          <a:p>
            <a:pPr>
              <a:buFont typeface="Courier New" pitchFamily="49" charset="0"/>
              <a:buChar char="o"/>
            </a:pPr>
            <a:r>
              <a:rPr lang="en-US" dirty="0" smtClean="0"/>
              <a:t>temperature of food is reduced with cold air</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ao.org/docrep/008/y5979e/y5979e04.jpg"/>
          <p:cNvPicPr>
            <a:picLocks noChangeAspect="1" noChangeArrowheads="1"/>
          </p:cNvPicPr>
          <p:nvPr/>
        </p:nvPicPr>
        <p:blipFill>
          <a:blip r:embed="rId2"/>
          <a:srcRect/>
          <a:stretch>
            <a:fillRect/>
          </a:stretch>
        </p:blipFill>
        <p:spPr bwMode="auto">
          <a:xfrm>
            <a:off x="457200" y="304800"/>
            <a:ext cx="8153400" cy="5943600"/>
          </a:xfrm>
          <a:prstGeom prst="rect">
            <a:avLst/>
          </a:prstGeom>
          <a:noFill/>
        </p:spPr>
      </p:pic>
      <p:sp>
        <p:nvSpPr>
          <p:cNvPr id="5" name="Rectangle 4"/>
          <p:cNvSpPr/>
          <p:nvPr/>
        </p:nvSpPr>
        <p:spPr>
          <a:xfrm>
            <a:off x="762000" y="304800"/>
            <a:ext cx="3581400" cy="400110"/>
          </a:xfrm>
          <a:prstGeom prst="rect">
            <a:avLst/>
          </a:prstGeom>
        </p:spPr>
        <p:txBody>
          <a:bodyPr wrap="square">
            <a:spAutoFit/>
          </a:bodyPr>
          <a:lstStyle/>
          <a:p>
            <a:r>
              <a:rPr lang="en-US" sz="2000" b="1" dirty="0" smtClean="0">
                <a:solidFill>
                  <a:srgbClr val="0070C0"/>
                </a:solidFill>
              </a:rPr>
              <a:t>fig.4 Tunnel freezers</a:t>
            </a:r>
            <a:endParaRPr lang="en-US" sz="2000" b="1" dirty="0">
              <a:solidFill>
                <a:srgbClr val="0070C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Blip>
                <a:blip r:embed="rId2"/>
              </a:buBlip>
            </a:pPr>
            <a:r>
              <a:rPr lang="en-US" b="1" dirty="0" smtClean="0"/>
              <a:t>Procedure</a:t>
            </a:r>
            <a:r>
              <a:rPr lang="en-US" dirty="0" smtClean="0"/>
              <a:t> for proper </a:t>
            </a:r>
            <a:r>
              <a:rPr lang="en-US" b="1" dirty="0" smtClean="0"/>
              <a:t>freezing</a:t>
            </a:r>
            <a:r>
              <a:rPr lang="en-US" dirty="0" smtClean="0"/>
              <a:t> of fruits and vegetables:</a:t>
            </a:r>
          </a:p>
          <a:p>
            <a:pPr marL="514350" indent="-514350">
              <a:buNone/>
            </a:pPr>
            <a:r>
              <a:rPr lang="en-US" b="1" dirty="0" smtClean="0"/>
              <a:t>A .Selecting and washing </a:t>
            </a:r>
          </a:p>
          <a:p>
            <a:pPr marL="514350" indent="-514350">
              <a:buBlip>
                <a:blip r:embed="rId3"/>
              </a:buBlip>
            </a:pPr>
            <a:r>
              <a:rPr lang="en-US" dirty="0" smtClean="0"/>
              <a:t>Choose young, tender vegetables</a:t>
            </a:r>
          </a:p>
          <a:p>
            <a:pPr marL="514350" indent="-514350">
              <a:buBlip>
                <a:blip r:embed="rId3"/>
              </a:buBlip>
            </a:pPr>
            <a:r>
              <a:rPr lang="en-US" dirty="0" smtClean="0"/>
              <a:t>Over mature vegetables may be hard, tough and flavorless</a:t>
            </a:r>
          </a:p>
          <a:p>
            <a:pPr marL="514350" indent="-514350">
              <a:buBlip>
                <a:blip r:embed="rId3"/>
              </a:buBlip>
            </a:pPr>
            <a:r>
              <a:rPr lang="en-US" dirty="0" smtClean="0"/>
              <a:t>Wash vegetables thoroughly in cold water</a:t>
            </a:r>
          </a:p>
          <a:p>
            <a:pPr marL="514350" indent="-514350">
              <a:buBlip>
                <a:blip r:embed="rId3"/>
              </a:buBlip>
            </a:pPr>
            <a:r>
              <a:rPr lang="en-US" dirty="0" smtClean="0"/>
              <a:t>Peel, trim and cut into pieces after washing</a:t>
            </a:r>
          </a:p>
          <a:p>
            <a:pPr marL="514350" indent="-514350">
              <a:buNone/>
            </a:pPr>
            <a:endParaRPr lang="en-US" dirty="0" smtClean="0"/>
          </a:p>
          <a:p>
            <a:pPr marL="514350" indent="-514350">
              <a:buNone/>
            </a:pP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B. </a:t>
            </a:r>
            <a:r>
              <a:rPr lang="en-US" b="1" dirty="0" smtClean="0"/>
              <a:t>Blanching of vegetables </a:t>
            </a:r>
          </a:p>
          <a:p>
            <a:pPr marL="571500" indent="-571500">
              <a:buNone/>
            </a:pPr>
            <a:r>
              <a:rPr lang="en-US" b="1" dirty="0" err="1" smtClean="0">
                <a:latin typeface="+mj-lt"/>
                <a:cs typeface="Aharoni" pitchFamily="2" charset="-79"/>
              </a:rPr>
              <a:t>i</a:t>
            </a:r>
            <a:r>
              <a:rPr lang="en-US" b="1" dirty="0" smtClean="0">
                <a:latin typeface="+mj-lt"/>
                <a:cs typeface="Aharoni" pitchFamily="2" charset="-79"/>
              </a:rPr>
              <a:t>)Boiling water </a:t>
            </a:r>
            <a:r>
              <a:rPr lang="en-US" dirty="0" smtClean="0">
                <a:latin typeface="+mj-lt"/>
                <a:cs typeface="Aharoni" pitchFamily="2" charset="-79"/>
              </a:rPr>
              <a:t>blanch:</a:t>
            </a:r>
          </a:p>
          <a:p>
            <a:pPr marL="571500" indent="-571500">
              <a:buBlip>
                <a:blip r:embed="rId2"/>
              </a:buBlip>
            </a:pPr>
            <a:r>
              <a:rPr lang="en-US" dirty="0" smtClean="0">
                <a:latin typeface="+mj-lt"/>
                <a:cs typeface="Aharoni" pitchFamily="2" charset="-79"/>
              </a:rPr>
              <a:t>Place vegetables in wire basket or mesh bag; immerse in blanching water. </a:t>
            </a:r>
          </a:p>
          <a:p>
            <a:pPr marL="571500" indent="-571500">
              <a:buNone/>
            </a:pPr>
            <a:r>
              <a:rPr lang="en-US" b="1" dirty="0" smtClean="0">
                <a:latin typeface="+mj-lt"/>
                <a:cs typeface="Aharoni" pitchFamily="2" charset="-79"/>
              </a:rPr>
              <a:t>ii)Steam blanching</a:t>
            </a:r>
            <a:r>
              <a:rPr lang="en-US" dirty="0" smtClean="0">
                <a:latin typeface="+mj-lt"/>
                <a:cs typeface="Aharoni" pitchFamily="2" charset="-79"/>
              </a:rPr>
              <a:t>:</a:t>
            </a:r>
          </a:p>
          <a:p>
            <a:pPr marL="571500" indent="-571500">
              <a:buBlip>
                <a:blip r:embed="rId2"/>
              </a:buBlip>
            </a:pPr>
            <a:r>
              <a:rPr lang="en-US" dirty="0" smtClean="0">
                <a:latin typeface="+mj-lt"/>
                <a:cs typeface="Aharoni" pitchFamily="2" charset="-79"/>
              </a:rPr>
              <a:t>Needs longer time than boiling water blanching</a:t>
            </a:r>
          </a:p>
          <a:p>
            <a:pPr marL="571500" indent="-571500">
              <a:buNone/>
            </a:pPr>
            <a:r>
              <a:rPr lang="en-US" dirty="0" smtClean="0"/>
              <a:t> </a:t>
            </a:r>
            <a:r>
              <a:rPr lang="en-US" b="1" dirty="0" smtClean="0"/>
              <a:t>C. packaging vegetables </a:t>
            </a:r>
          </a:p>
          <a:p>
            <a:pPr marL="571500" indent="-571500">
              <a:buBlip>
                <a:blip r:embed="rId2"/>
              </a:buBlip>
            </a:pPr>
            <a:r>
              <a:rPr lang="en-US" dirty="0" smtClean="0"/>
              <a:t> Air leads to flavor loss and off-flavors</a:t>
            </a:r>
          </a:p>
          <a:p>
            <a:pPr marL="571500" indent="-571500">
              <a:buBlip>
                <a:blip r:embed="rId2"/>
              </a:buBlip>
            </a:pPr>
            <a:r>
              <a:rPr lang="en-US" dirty="0" smtClean="0"/>
              <a:t>To prevent air exposure and moisture loss</a:t>
            </a:r>
          </a:p>
          <a:p>
            <a:pPr marL="571500" indent="-571500">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D. freezing</a:t>
            </a:r>
          </a:p>
          <a:p>
            <a:pPr>
              <a:buBlip>
                <a:blip r:embed="rId2"/>
              </a:buBlip>
            </a:pPr>
            <a:r>
              <a:rPr lang="en-US" dirty="0" smtClean="0"/>
              <a:t>Freeze fruits and vegetable pieces to -32°c.</a:t>
            </a:r>
          </a:p>
          <a:p>
            <a:pPr>
              <a:buNone/>
            </a:pPr>
            <a:r>
              <a:rPr lang="en-US" b="1" dirty="0" smtClean="0"/>
              <a:t>F. Storage </a:t>
            </a:r>
          </a:p>
          <a:p>
            <a:pPr>
              <a:buBlip>
                <a:blip r:embed="rId2"/>
              </a:buBlip>
            </a:pPr>
            <a:r>
              <a:rPr lang="en-US" dirty="0" smtClean="0"/>
              <a:t>maintain freezer at -32°c or less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800" b="1" u="sng" dirty="0" smtClean="0"/>
              <a:t>To summarize</a:t>
            </a:r>
          </a:p>
          <a:p>
            <a:pPr>
              <a:buBlip>
                <a:blip r:embed="rId2"/>
              </a:buBlip>
            </a:pPr>
            <a:r>
              <a:rPr lang="en-US" sz="2800" dirty="0" smtClean="0"/>
              <a:t>Freeze products at -32 °c or lower</a:t>
            </a:r>
          </a:p>
          <a:p>
            <a:pPr>
              <a:buBlip>
                <a:blip r:embed="rId2"/>
              </a:buBlip>
            </a:pPr>
            <a:r>
              <a:rPr lang="en-US" sz="2800" dirty="0" smtClean="0"/>
              <a:t>Freeze products when they are packed and </a:t>
            </a:r>
            <a:r>
              <a:rPr lang="en-US" sz="2800" dirty="0" err="1" smtClean="0"/>
              <a:t>seald</a:t>
            </a:r>
            <a:endParaRPr lang="en-US" sz="2800" dirty="0" smtClean="0"/>
          </a:p>
          <a:p>
            <a:pPr>
              <a:buBlip>
                <a:blip r:embed="rId2"/>
              </a:buBlip>
            </a:pPr>
            <a:r>
              <a:rPr lang="en-US" sz="2800" dirty="0" smtClean="0"/>
              <a:t>Do not overload frozen with unfrozen food</a:t>
            </a:r>
          </a:p>
          <a:p>
            <a:pPr>
              <a:buBlip>
                <a:blip r:embed="rId2"/>
              </a:buBlip>
            </a:pPr>
            <a:r>
              <a:rPr lang="en-US" sz="2800" dirty="0" smtClean="0"/>
              <a:t>Leave a little space between packages.</a:t>
            </a:r>
          </a:p>
          <a:p>
            <a:pPr>
              <a:buBlip>
                <a:blip r:embed="rId2"/>
              </a:buBlip>
            </a:pPr>
            <a:r>
              <a:rPr lang="en-US" dirty="0" smtClean="0"/>
              <a:t>Freezing does not completely destroyed bacteria, molds and  yeasts  but retard their growth</a:t>
            </a:r>
          </a:p>
          <a:p>
            <a:pPr>
              <a:buBlip>
                <a:blip r:embed="rId2"/>
              </a:buBlip>
            </a:pPr>
            <a:r>
              <a:rPr lang="en-US" dirty="0" smtClean="0"/>
              <a:t>Freezing slows enzyme activity but does not stop it</a:t>
            </a:r>
          </a:p>
          <a:p>
            <a:pPr marL="0" indent="0">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85800"/>
          </a:xfrm>
        </p:spPr>
        <p:txBody>
          <a:bodyPr>
            <a:noAutofit/>
          </a:bodyPr>
          <a:lstStyle/>
          <a:p>
            <a:r>
              <a:rPr lang="en-US" sz="4800" i="1" dirty="0">
                <a:solidFill>
                  <a:srgbClr val="0070C0"/>
                </a:solidFill>
                <a:latin typeface="Aparajita" pitchFamily="34" charset="0"/>
                <a:cs typeface="Aparajita" pitchFamily="34" charset="0"/>
              </a:rPr>
              <a:t/>
            </a:r>
            <a:br>
              <a:rPr lang="en-US" sz="4800" i="1" dirty="0">
                <a:solidFill>
                  <a:srgbClr val="0070C0"/>
                </a:solidFill>
                <a:latin typeface="Aparajita" pitchFamily="34" charset="0"/>
                <a:cs typeface="Aparajita" pitchFamily="34" charset="0"/>
              </a:rPr>
            </a:br>
            <a:r>
              <a:rPr lang="en-US" sz="2400" i="1" dirty="0" smtClean="0">
                <a:solidFill>
                  <a:srgbClr val="0070C0"/>
                </a:solidFill>
                <a:latin typeface="Aparajita" pitchFamily="34" charset="0"/>
                <a:cs typeface="Aparajita" pitchFamily="34" charset="0"/>
              </a:rPr>
              <a:t>3.1 </a:t>
            </a:r>
            <a:r>
              <a:rPr lang="en-US" sz="2400" dirty="0" smtClean="0">
                <a:solidFill>
                  <a:srgbClr val="0070C0"/>
                </a:solidFill>
                <a:latin typeface="Times New Roman" pitchFamily="18" charset="0"/>
                <a:cs typeface="Times New Roman" pitchFamily="18" charset="0"/>
              </a:rPr>
              <a:t>Application </a:t>
            </a:r>
            <a:r>
              <a:rPr lang="en-US" sz="2400" dirty="0">
                <a:solidFill>
                  <a:srgbClr val="0070C0"/>
                </a:solidFill>
                <a:latin typeface="Times New Roman" pitchFamily="18" charset="0"/>
                <a:cs typeface="Times New Roman" pitchFamily="18" charset="0"/>
              </a:rPr>
              <a:t>of heat </a:t>
            </a:r>
            <a:r>
              <a:rPr lang="en-US" sz="4800" i="1" dirty="0" smtClean="0">
                <a:solidFill>
                  <a:srgbClr val="0070C0"/>
                </a:solidFill>
                <a:latin typeface="Aparajita" pitchFamily="34" charset="0"/>
                <a:cs typeface="Aparajita" pitchFamily="34" charset="0"/>
              </a:rPr>
              <a:t/>
            </a:r>
            <a:br>
              <a:rPr lang="en-US" sz="4800" i="1" dirty="0" smtClean="0">
                <a:solidFill>
                  <a:srgbClr val="0070C0"/>
                </a:solidFill>
                <a:latin typeface="Aparajita" pitchFamily="34" charset="0"/>
                <a:cs typeface="Aparajita" pitchFamily="34" charset="0"/>
              </a:rPr>
            </a:br>
            <a:r>
              <a:rPr lang="en-US" sz="6600" dirty="0" smtClean="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3.1.1</a:t>
            </a:r>
            <a:r>
              <a:rPr lang="en-US" sz="2400" b="1" dirty="0" smtClean="0">
                <a:solidFill>
                  <a:srgbClr val="0070C0"/>
                </a:solidFill>
                <a:latin typeface="Times New Roman" pitchFamily="18" charset="0"/>
                <a:cs typeface="Times New Roman" pitchFamily="18" charset="0"/>
              </a:rPr>
              <a:t>Preservation By Pasteurization using heat</a:t>
            </a:r>
            <a:endParaRPr lang="en-US" sz="2400"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lnSpc>
                <a:spcPct val="150000"/>
              </a:lnSpc>
              <a:buBlip>
                <a:blip r:embed="rId2"/>
              </a:buBlip>
            </a:pPr>
            <a:r>
              <a:rPr lang="en-US" b="1" dirty="0" smtClean="0">
                <a:latin typeface="Times New Roman" pitchFamily="18" charset="0"/>
                <a:cs typeface="Times New Roman" pitchFamily="18" charset="0"/>
              </a:rPr>
              <a:t>What is </a:t>
            </a:r>
            <a:r>
              <a:rPr lang="en-US" b="1" dirty="0" smtClean="0">
                <a:solidFill>
                  <a:srgbClr val="0070C0"/>
                </a:solidFill>
                <a:latin typeface="Times New Roman" pitchFamily="18" charset="0"/>
                <a:cs typeface="Times New Roman" pitchFamily="18" charset="0"/>
              </a:rPr>
              <a:t>Pasteurization????</a:t>
            </a:r>
            <a:endParaRPr lang="en-US" b="1" dirty="0" smtClean="0">
              <a:latin typeface="Times New Roman" pitchFamily="18" charset="0"/>
              <a:cs typeface="Times New Roman" pitchFamily="18" charset="0"/>
            </a:endParaRPr>
          </a:p>
          <a:p>
            <a:pPr>
              <a:lnSpc>
                <a:spcPct val="150000"/>
              </a:lnSpc>
              <a:buBlip>
                <a:blip r:embed="rId2"/>
              </a:buBlip>
            </a:pPr>
            <a:r>
              <a:rPr lang="en-US" b="1" dirty="0" smtClean="0">
                <a:latin typeface="Times New Roman" pitchFamily="18" charset="0"/>
                <a:cs typeface="Times New Roman" pitchFamily="18" charset="0"/>
              </a:rPr>
              <a:t>General principle about </a:t>
            </a:r>
            <a:r>
              <a:rPr lang="en-US" b="1" dirty="0" smtClean="0">
                <a:solidFill>
                  <a:schemeClr val="accent3"/>
                </a:solidFill>
                <a:latin typeface="Times New Roman" pitchFamily="18" charset="0"/>
                <a:cs typeface="Times New Roman" pitchFamily="18" charset="0"/>
              </a:rPr>
              <a:t>Pasteurization</a:t>
            </a:r>
          </a:p>
          <a:p>
            <a:pPr>
              <a:lnSpc>
                <a:spcPct val="150000"/>
              </a:lnSpc>
              <a:buBlip>
                <a:blip r:embed="rId3"/>
              </a:buBlip>
            </a:pPr>
            <a:r>
              <a:rPr lang="en-US" b="1" dirty="0" smtClean="0">
                <a:latin typeface="Times New Roman" pitchFamily="18" charset="0"/>
                <a:cs typeface="Times New Roman" pitchFamily="18" charset="0"/>
              </a:rPr>
              <a:t>Mild</a:t>
            </a:r>
            <a:r>
              <a:rPr lang="en-US" dirty="0" smtClean="0">
                <a:latin typeface="Times New Roman" pitchFamily="18" charset="0"/>
                <a:cs typeface="Times New Roman" pitchFamily="18" charset="0"/>
              </a:rPr>
              <a:t> heat treatment </a:t>
            </a:r>
            <a:r>
              <a:rPr lang="en-US" dirty="0" smtClean="0">
                <a:solidFill>
                  <a:srgbClr val="0070C0"/>
                </a:solidFill>
                <a:latin typeface="Times New Roman" pitchFamily="18" charset="0"/>
                <a:cs typeface="Times New Roman" pitchFamily="18" charset="0"/>
              </a:rPr>
              <a:t>&lt;100 oc.</a:t>
            </a:r>
          </a:p>
          <a:p>
            <a:pPr>
              <a:lnSpc>
                <a:spcPct val="150000"/>
              </a:lnSpc>
              <a:buBlip>
                <a:blip r:embed="rId3"/>
              </a:buBlip>
            </a:pPr>
            <a:r>
              <a:rPr lang="en-US" dirty="0" smtClean="0">
                <a:latin typeface="Times New Roman" pitchFamily="18" charset="0"/>
                <a:cs typeface="Times New Roman" pitchFamily="18" charset="0"/>
              </a:rPr>
              <a:t>Improve the products /keeping quality </a:t>
            </a:r>
          </a:p>
          <a:p>
            <a:pPr>
              <a:lnSpc>
                <a:spcPct val="150000"/>
              </a:lnSpc>
              <a:buBlip>
                <a:blip r:embed="rId3"/>
              </a:buBlip>
            </a:pPr>
            <a:r>
              <a:rPr lang="en-US" dirty="0" smtClean="0">
                <a:latin typeface="Times New Roman" pitchFamily="18" charset="0"/>
                <a:cs typeface="Times New Roman" pitchFamily="18" charset="0"/>
              </a:rPr>
              <a:t>Destroys all disease producing pathogens</a:t>
            </a:r>
          </a:p>
          <a:p>
            <a:pPr>
              <a:lnSpc>
                <a:spcPct val="150000"/>
              </a:lnSpc>
              <a:buBlip>
                <a:blip r:embed="rId3"/>
              </a:buBlip>
            </a:pPr>
            <a:r>
              <a:rPr lang="en-US" dirty="0" smtClean="0">
                <a:latin typeface="Times New Roman" pitchFamily="18" charset="0"/>
                <a:cs typeface="Times New Roman" pitchFamily="18" charset="0"/>
              </a:rPr>
              <a:t>Inactivate  enzymes</a:t>
            </a:r>
          </a:p>
          <a:p>
            <a:pPr>
              <a:lnSpc>
                <a:spcPct val="150000"/>
              </a:lnSpc>
              <a:buBlip>
                <a:blip r:embed="rId3"/>
              </a:buBlip>
            </a:pPr>
            <a:r>
              <a:rPr lang="en-US" dirty="0" smtClean="0">
                <a:latin typeface="Times New Roman" pitchFamily="18" charset="0"/>
                <a:cs typeface="Times New Roman" pitchFamily="18" charset="0"/>
              </a:rPr>
              <a:t>Kills relatively heat sensitive </a:t>
            </a:r>
            <a:r>
              <a:rPr lang="en-US" dirty="0" err="1" smtClean="0">
                <a:latin typeface="Times New Roman" pitchFamily="18" charset="0"/>
                <a:cs typeface="Times New Roman" pitchFamily="18" charset="0"/>
              </a:rPr>
              <a:t>Mos</a:t>
            </a:r>
            <a:r>
              <a:rPr lang="en-US" dirty="0" smtClean="0">
                <a:latin typeface="Times New Roman" pitchFamily="18" charset="0"/>
                <a:cs typeface="Times New Roman" pitchFamily="18" charset="0"/>
              </a:rPr>
              <a:t> that cause spoilage.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Non spore forming bacteria, yeast sand molds</a:t>
            </a:r>
          </a:p>
          <a:p>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295400"/>
          </a:xfrm>
        </p:spPr>
        <p:txBody>
          <a:bodyPr>
            <a:normAutofit fontScale="90000"/>
          </a:bodyPr>
          <a:lstStyle/>
          <a:p>
            <a:r>
              <a:rPr lang="en-US" b="1" i="1" dirty="0" smtClean="0">
                <a:solidFill>
                  <a:schemeClr val="tx1"/>
                </a:solidFill>
              </a:rPr>
              <a:t>3.2.3. Preservation by Refrigeration</a:t>
            </a:r>
            <a:br>
              <a:rPr lang="en-US" b="1" i="1" dirty="0" smtClean="0">
                <a:solidFill>
                  <a:schemeClr val="tx1"/>
                </a:solidFill>
              </a:rPr>
            </a:br>
            <a:endParaRPr lang="en-US" b="1" i="1" dirty="0">
              <a:solidFill>
                <a:schemeClr val="tx1"/>
              </a:solidFill>
            </a:endParaRPr>
          </a:p>
        </p:txBody>
      </p:sp>
      <p:sp>
        <p:nvSpPr>
          <p:cNvPr id="3" name="Content Placeholder 2"/>
          <p:cNvSpPr>
            <a:spLocks noGrp="1"/>
          </p:cNvSpPr>
          <p:nvPr>
            <p:ph idx="1"/>
          </p:nvPr>
        </p:nvSpPr>
        <p:spPr>
          <a:xfrm>
            <a:off x="228600" y="1527048"/>
            <a:ext cx="8686800" cy="4572000"/>
          </a:xfrm>
        </p:spPr>
        <p:txBody>
          <a:bodyPr>
            <a:normAutofit/>
          </a:bodyPr>
          <a:lstStyle/>
          <a:p>
            <a:pPr>
              <a:buBlip>
                <a:blip r:embed="rId2"/>
              </a:buBlip>
            </a:pPr>
            <a:r>
              <a:rPr lang="en-US" sz="3200" dirty="0" smtClean="0"/>
              <a:t>Process of removing heat from a substance /product and maintaining that lower temperature.</a:t>
            </a:r>
            <a:endParaRPr lang="en-US" sz="3200" dirty="0" smtClean="0">
              <a:hlinkClick r:id="rId3" tooltip="Refrigeration"/>
            </a:endParaRPr>
          </a:p>
          <a:p>
            <a:pPr algn="just">
              <a:buBlip>
                <a:blip r:embed="rId2"/>
              </a:buBlip>
            </a:pPr>
            <a:r>
              <a:rPr lang="en-US" sz="3200" dirty="0" smtClean="0">
                <a:hlinkClick r:id="rId3" tooltip="Refrigeration"/>
              </a:rPr>
              <a:t>Refrigeration</a:t>
            </a:r>
            <a:r>
              <a:rPr lang="en-US" sz="3200" dirty="0" smtClean="0"/>
              <a:t> preserves foods by slowing down the growth and reproduction of micro-organisms and the action of enzymes that cause food to rot.</a:t>
            </a:r>
          </a:p>
          <a:p>
            <a:pPr algn="just">
              <a:buNone/>
            </a:pPr>
            <a:endParaRPr lang="en-US" sz="3200" dirty="0" smtClean="0"/>
          </a:p>
          <a:p>
            <a:pPr>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527048"/>
            <a:ext cx="8613648" cy="4572000"/>
          </a:xfrm>
        </p:spPr>
        <p:txBody>
          <a:bodyPr/>
          <a:lstStyle/>
          <a:p>
            <a:pPr>
              <a:buBlip>
                <a:blip r:embed="rId2"/>
              </a:buBlip>
            </a:pPr>
            <a:r>
              <a:rPr lang="en-US" dirty="0" smtClean="0"/>
              <a:t>Fruits, vegetables and their products can be preserved for </a:t>
            </a:r>
            <a:r>
              <a:rPr lang="en-US" b="1" dirty="0" smtClean="0"/>
              <a:t>a few days to many weeks when kept at this temperature.</a:t>
            </a:r>
          </a:p>
          <a:p>
            <a:pPr>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lnSpcReduction="10000"/>
          </a:bodyPr>
          <a:lstStyle/>
          <a:p>
            <a:pPr>
              <a:lnSpc>
                <a:spcPct val="150000"/>
              </a:lnSpc>
              <a:buBlip>
                <a:blip r:embed="rId2"/>
              </a:buBlip>
            </a:pPr>
            <a:r>
              <a:rPr lang="en-US" dirty="0" smtClean="0"/>
              <a:t> </a:t>
            </a:r>
            <a:r>
              <a:rPr lang="en-US" dirty="0" smtClean="0">
                <a:latin typeface="Times New Roman" pitchFamily="18" charset="0"/>
                <a:cs typeface="Times New Roman" pitchFamily="18" charset="0"/>
              </a:rPr>
              <a:t>the conventional refrigeration storage environment, </a:t>
            </a:r>
            <a:r>
              <a:rPr lang="en-US" b="1" dirty="0" smtClean="0">
                <a:latin typeface="Times New Roman" pitchFamily="18" charset="0"/>
                <a:cs typeface="Times New Roman" pitchFamily="18" charset="0"/>
              </a:rPr>
              <a:t>three </a:t>
            </a:r>
            <a:r>
              <a:rPr lang="en-US" dirty="0" smtClean="0">
                <a:latin typeface="Times New Roman" pitchFamily="18" charset="0"/>
                <a:cs typeface="Times New Roman" pitchFamily="18" charset="0"/>
              </a:rPr>
              <a:t>important factors must be controlled:</a:t>
            </a:r>
          </a:p>
          <a:p>
            <a:pPr>
              <a:lnSpc>
                <a:spcPct val="150000"/>
              </a:lnSpc>
              <a:buBlip>
                <a:blip r:embed="rId3"/>
              </a:buBlip>
            </a:pPr>
            <a:r>
              <a:rPr lang="en-US" b="1" dirty="0" smtClean="0">
                <a:latin typeface="Times New Roman" pitchFamily="18" charset="0"/>
                <a:cs typeface="Times New Roman" pitchFamily="18" charset="0"/>
              </a:rPr>
              <a:t>Temperature:</a:t>
            </a:r>
            <a:r>
              <a:rPr lang="en-US" dirty="0" smtClean="0">
                <a:latin typeface="Times New Roman" pitchFamily="18" charset="0"/>
                <a:cs typeface="Times New Roman" pitchFamily="18" charset="0"/>
              </a:rPr>
              <a:t> The system should always be able to meet the demands placed upon it and controlled automatically by the use of thermocouples, pressure valves, etc.</a:t>
            </a:r>
          </a:p>
          <a:p>
            <a:pPr>
              <a:lnSpc>
                <a:spcPct val="150000"/>
              </a:lnSpc>
              <a:buBlip>
                <a:blip r:embed="rId3"/>
              </a:buBlip>
            </a:pPr>
            <a:r>
              <a:rPr lang="en-US" b="1" dirty="0" smtClean="0">
                <a:latin typeface="Times New Roman" pitchFamily="18" charset="0"/>
                <a:cs typeface="Times New Roman" pitchFamily="18" charset="0"/>
              </a:rPr>
              <a:t>Relative humidity</a:t>
            </a:r>
            <a:r>
              <a:rPr lang="en-US" dirty="0" smtClean="0">
                <a:latin typeface="Times New Roman" pitchFamily="18" charset="0"/>
                <a:cs typeface="Times New Roman" pitchFamily="18" charset="0"/>
              </a:rPr>
              <a:t> (RH) should be kept high in a refrigerated storage room by controlling the refrigerant temperature. </a:t>
            </a:r>
          </a:p>
          <a:p>
            <a:pPr>
              <a:lnSpc>
                <a:spcPct val="150000"/>
              </a:lnSpc>
              <a:buFont typeface="Courier New" pitchFamily="49" charset="0"/>
              <a:buChar char="o"/>
            </a:pPr>
            <a:r>
              <a:rPr lang="en-US" dirty="0" smtClean="0">
                <a:latin typeface="Times New Roman" pitchFamily="18" charset="0"/>
                <a:cs typeface="Times New Roman" pitchFamily="18" charset="0"/>
              </a:rPr>
              <a:t> High RH prevents water loss affects texture, freshness, color appearance and overall quality of food products.</a:t>
            </a:r>
          </a:p>
          <a:p>
            <a:pPr>
              <a:lnSpc>
                <a:spcPct val="150000"/>
              </a:lnSpc>
              <a:buNone/>
            </a:pPr>
            <a:r>
              <a:rPr lang="en-US"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lstStyle/>
          <a:p>
            <a:pPr algn="just">
              <a:lnSpc>
                <a:spcPct val="150000"/>
              </a:lnSpc>
              <a:buBlip>
                <a:blip r:embed="rId2"/>
              </a:buBlip>
            </a:pPr>
            <a:r>
              <a:rPr lang="en-US" b="1" dirty="0" smtClean="0">
                <a:latin typeface="Times New Roman" pitchFamily="18" charset="0"/>
                <a:cs typeface="Times New Roman" pitchFamily="18" charset="0"/>
              </a:rPr>
              <a:t>Air movement</a:t>
            </a:r>
            <a:r>
              <a:rPr lang="en-US" dirty="0" smtClean="0">
                <a:latin typeface="Times New Roman" pitchFamily="18" charset="0"/>
                <a:cs typeface="Times New Roman" pitchFamily="18" charset="0"/>
              </a:rPr>
              <a:t> in the refrigeration environment must be sufficient to remove respiration heat, gases, and the heat penetrating through the door, junctions, and structure of the refrigeration room</a:t>
            </a:r>
          </a:p>
          <a:p>
            <a:pPr algn="just">
              <a:lnSpc>
                <a:spcPct val="150000"/>
              </a:lnSpc>
              <a:buFont typeface="Courier New" pitchFamily="49" charset="0"/>
              <a:buChar char="o"/>
            </a:pPr>
            <a:r>
              <a:rPr lang="en-US" dirty="0" smtClean="0">
                <a:latin typeface="Times New Roman" pitchFamily="18" charset="0"/>
                <a:cs typeface="Times New Roman" pitchFamily="18" charset="0"/>
              </a:rPr>
              <a:t>However, excessive air movement can cause food dehydration.</a:t>
            </a:r>
          </a:p>
          <a:p>
            <a:pPr algn="just">
              <a:lnSpc>
                <a:spcPct val="150000"/>
              </a:lnSpc>
              <a:buFont typeface="Courier New" pitchFamily="49" charset="0"/>
              <a:buChar char="o"/>
            </a:pPr>
            <a:r>
              <a:rPr lang="en-US" dirty="0" smtClean="0">
                <a:latin typeface="Times New Roman" pitchFamily="18" charset="0"/>
                <a:cs typeface="Times New Roman" pitchFamily="18" charset="0"/>
              </a:rPr>
              <a:t> Air circulation must be uniform throughout the room.</a:t>
            </a:r>
          </a:p>
          <a:p>
            <a:pPr algn="just">
              <a:lnSpc>
                <a:spcPct val="150000"/>
              </a:lnSpc>
              <a:buFont typeface="Courier New" pitchFamily="49" charset="0"/>
              <a:buChar char="o"/>
            </a:pPr>
            <a:r>
              <a:rPr lang="en-US" dirty="0" smtClean="0">
                <a:latin typeface="Times New Roman" pitchFamily="18" charset="0"/>
                <a:cs typeface="Times New Roman" pitchFamily="18" charset="0"/>
              </a:rPr>
              <a:t> Packages must be correctly stacked to achieve good air circulation.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MU\POST-HARVEST MANAGEMENT\POSTHARVEST (JPG)\ref storage.jpg"/>
          <p:cNvPicPr>
            <a:picLocks noChangeAspect="1" noChangeArrowheads="1"/>
          </p:cNvPicPr>
          <p:nvPr/>
        </p:nvPicPr>
        <p:blipFill>
          <a:blip r:embed="rId2"/>
          <a:srcRect/>
          <a:stretch>
            <a:fillRect/>
          </a:stretch>
        </p:blipFill>
        <p:spPr bwMode="auto">
          <a:xfrm>
            <a:off x="152400" y="152400"/>
            <a:ext cx="5257800" cy="3352800"/>
          </a:xfrm>
          <a:prstGeom prst="rect">
            <a:avLst/>
          </a:prstGeom>
          <a:noFill/>
        </p:spPr>
      </p:pic>
      <p:pic>
        <p:nvPicPr>
          <p:cNvPr id="2051" name="Picture 3" descr="D:\DMU\POST-HARVEST MANAGEMENT\POSTHARVEST (JPG)\refri storage 2.jpg"/>
          <p:cNvPicPr>
            <a:picLocks noChangeAspect="1" noChangeArrowheads="1"/>
          </p:cNvPicPr>
          <p:nvPr/>
        </p:nvPicPr>
        <p:blipFill>
          <a:blip r:embed="rId3"/>
          <a:srcRect/>
          <a:stretch>
            <a:fillRect/>
          </a:stretch>
        </p:blipFill>
        <p:spPr bwMode="auto">
          <a:xfrm>
            <a:off x="152400" y="3505200"/>
            <a:ext cx="5181600" cy="2819400"/>
          </a:xfrm>
          <a:prstGeom prst="rect">
            <a:avLst/>
          </a:prstGeom>
          <a:noFill/>
        </p:spPr>
      </p:pic>
      <p:pic>
        <p:nvPicPr>
          <p:cNvPr id="2052" name="Picture 4" descr="D:\DMU\POST-HARVEST MANAGEMENT\POSTHARVEST (JPG)\refri storage.jpg"/>
          <p:cNvPicPr>
            <a:picLocks noChangeAspect="1" noChangeArrowheads="1"/>
          </p:cNvPicPr>
          <p:nvPr/>
        </p:nvPicPr>
        <p:blipFill>
          <a:blip r:embed="rId4"/>
          <a:srcRect/>
          <a:stretch>
            <a:fillRect/>
          </a:stretch>
        </p:blipFill>
        <p:spPr bwMode="auto">
          <a:xfrm>
            <a:off x="5410200" y="228600"/>
            <a:ext cx="3505200" cy="6096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Cloud Callout 3"/>
          <p:cNvSpPr/>
          <p:nvPr/>
        </p:nvSpPr>
        <p:spPr>
          <a:xfrm>
            <a:off x="457200" y="1295400"/>
            <a:ext cx="8229600" cy="4495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smtClean="0">
                <a:solidFill>
                  <a:srgbClr val="002060"/>
                </a:solidFill>
              </a:rPr>
              <a:t>3.1.3 .Preservation by Drying</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Blip>
                <a:blip r:embed="rId2"/>
              </a:buBlip>
            </a:pPr>
            <a:r>
              <a:rPr lang="en-US" b="1" dirty="0" smtClean="0"/>
              <a:t>Drying</a:t>
            </a:r>
            <a:r>
              <a:rPr lang="en-US" dirty="0" smtClean="0"/>
              <a:t> is a method of </a:t>
            </a:r>
            <a:r>
              <a:rPr lang="en-US" dirty="0" smtClean="0">
                <a:hlinkClick r:id="rId3" tooltip="Food preservation"/>
              </a:rPr>
              <a:t>food preservation</a:t>
            </a:r>
            <a:r>
              <a:rPr lang="en-US" dirty="0" smtClean="0"/>
              <a:t> in which </a:t>
            </a:r>
            <a:r>
              <a:rPr lang="en-US" u="sng" dirty="0" smtClean="0">
                <a:hlinkClick r:id="rId4" tooltip="Food"/>
              </a:rPr>
              <a:t>food</a:t>
            </a:r>
            <a:r>
              <a:rPr lang="en-US" dirty="0" smtClean="0"/>
              <a:t> is </a:t>
            </a:r>
            <a:r>
              <a:rPr lang="en-US" u="sng" dirty="0" smtClean="0">
                <a:hlinkClick r:id="rId5" tooltip="Drying"/>
              </a:rPr>
              <a:t>dried</a:t>
            </a:r>
            <a:r>
              <a:rPr lang="en-US" dirty="0" smtClean="0"/>
              <a:t> (dehydrated ).</a:t>
            </a:r>
          </a:p>
          <a:p>
            <a:pPr>
              <a:buBlip>
                <a:blip r:embed="rId2"/>
              </a:buBlip>
            </a:pPr>
            <a:r>
              <a:rPr lang="en-US" dirty="0" smtClean="0"/>
              <a:t> Drying inhibits the growth of </a:t>
            </a:r>
            <a:r>
              <a:rPr lang="en-US" u="sng" dirty="0" smtClean="0">
                <a:hlinkClick r:id="rId6" tooltip="Bacteria"/>
              </a:rPr>
              <a:t>bacteria</a:t>
            </a:r>
            <a:r>
              <a:rPr lang="en-US" dirty="0" smtClean="0"/>
              <a:t>, </a:t>
            </a:r>
            <a:r>
              <a:rPr lang="en-US" u="sng" dirty="0" smtClean="0">
                <a:hlinkClick r:id="rId7" tooltip="Yeast"/>
              </a:rPr>
              <a:t>yeasts</a:t>
            </a:r>
            <a:r>
              <a:rPr lang="en-US" dirty="0" smtClean="0"/>
              <a:t>, and </a:t>
            </a:r>
            <a:r>
              <a:rPr lang="en-US" u="sng" dirty="0" smtClean="0">
                <a:hlinkClick r:id="rId8" tooltip="Mold"/>
              </a:rPr>
              <a:t>mold</a:t>
            </a:r>
            <a:r>
              <a:rPr lang="en-US" dirty="0" smtClean="0"/>
              <a:t> through the removal of </a:t>
            </a:r>
            <a:r>
              <a:rPr lang="en-US" u="sng" dirty="0" smtClean="0">
                <a:hlinkClick r:id="rId9" tooltip="Water"/>
              </a:rPr>
              <a:t>water</a:t>
            </a:r>
            <a:r>
              <a:rPr lang="en-US" dirty="0" smtClean="0"/>
              <a:t>. </a:t>
            </a:r>
          </a:p>
          <a:p>
            <a:pPr>
              <a:buBlip>
                <a:blip r:embed="rId2"/>
              </a:buBlip>
            </a:pPr>
            <a:r>
              <a:rPr lang="en-US" b="1" dirty="0" smtClean="0"/>
              <a:t>Water</a:t>
            </a:r>
            <a:r>
              <a:rPr lang="en-US" dirty="0" smtClean="0"/>
              <a:t> is traditionally removed through </a:t>
            </a:r>
            <a:r>
              <a:rPr lang="en-US" u="sng" dirty="0" smtClean="0">
                <a:hlinkClick r:id="rId10" tooltip="Evaporation"/>
              </a:rPr>
              <a:t>evaporation</a:t>
            </a:r>
            <a:r>
              <a:rPr lang="en-US" dirty="0" smtClean="0"/>
              <a:t> (air drying, sun drying), although today electric </a:t>
            </a:r>
            <a:r>
              <a:rPr lang="en-US" u="sng" dirty="0" smtClean="0">
                <a:hlinkClick r:id="rId11" tooltip="Food dehydrator"/>
              </a:rPr>
              <a:t>food dehydrators</a:t>
            </a:r>
            <a:r>
              <a:rPr lang="en-US" dirty="0" smtClean="0"/>
              <a:t> or </a:t>
            </a:r>
            <a:r>
              <a:rPr lang="en-US" u="sng" dirty="0" smtClean="0">
                <a:hlinkClick r:id="rId12" tooltip="Freeze-drying"/>
              </a:rPr>
              <a:t>freeze-drying</a:t>
            </a:r>
            <a:r>
              <a:rPr lang="en-US" dirty="0" smtClean="0"/>
              <a:t> can be used to speed the drying process and ensure more consistent results.</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Blip>
                <a:blip r:embed="rId2"/>
              </a:buBlip>
            </a:pPr>
            <a:r>
              <a:rPr lang="en-US" dirty="0" smtClean="0"/>
              <a:t>Drying removes most of the moisture from the foods </a:t>
            </a:r>
          </a:p>
          <a:p>
            <a:pPr>
              <a:buBlip>
                <a:blip r:embed="rId2"/>
              </a:buBlip>
            </a:pPr>
            <a:r>
              <a:rPr lang="en-US" dirty="0" smtClean="0"/>
              <a:t>thus micro-organisms cannot grow and enzyme action is slowed down. </a:t>
            </a:r>
          </a:p>
          <a:p>
            <a:pPr>
              <a:buBlip>
                <a:blip r:embed="rId2"/>
              </a:buBlip>
            </a:pPr>
            <a:r>
              <a:rPr lang="en-US" dirty="0" smtClean="0"/>
              <a:t>Dried foods should be stored in airtight containers</a:t>
            </a:r>
          </a:p>
          <a:p>
            <a:pPr>
              <a:buNone/>
            </a:pPr>
            <a:r>
              <a:rPr lang="en-US" dirty="0" smtClean="0"/>
              <a:t>to prevent moisture from rehydrating the products and</a:t>
            </a:r>
          </a:p>
          <a:p>
            <a:pPr>
              <a:buNone/>
            </a:pPr>
            <a:r>
              <a:rPr lang="en-US" dirty="0" smtClean="0"/>
              <a:t>allowing microbial growth</a:t>
            </a:r>
          </a:p>
          <a:p>
            <a:pPr>
              <a:buBlip>
                <a:blip r:embed="rId2"/>
              </a:buBlip>
            </a:pPr>
            <a:r>
              <a:rPr lang="en-US" dirty="0" smtClean="0"/>
              <a:t>Drying is one of man’s oldest method of food preservation. </a:t>
            </a:r>
          </a:p>
          <a:p>
            <a:pPr>
              <a:buNone/>
            </a:pP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Blip>
                <a:blip r:embed="rId2"/>
              </a:buBlip>
            </a:pPr>
            <a:r>
              <a:rPr lang="en-US" dirty="0" smtClean="0"/>
              <a:t>The drying rate depends on temperature, humidity and speed of air, type of drier and size of food pieces with fruits and vegetables</a:t>
            </a:r>
          </a:p>
          <a:p>
            <a:pPr>
              <a:buBlip>
                <a:blip r:embed="rId2"/>
              </a:buBlip>
            </a:pPr>
            <a:r>
              <a:rPr lang="en-US" dirty="0" smtClean="0"/>
              <a:t>generally drying at 38-60 °c.</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Blip>
                <a:blip r:embed="rId2"/>
              </a:buBlip>
            </a:pPr>
            <a:r>
              <a:rPr lang="en-US" dirty="0" smtClean="0"/>
              <a:t>Dried products are </a:t>
            </a:r>
            <a:r>
              <a:rPr lang="en-US" b="1" dirty="0" smtClean="0">
                <a:solidFill>
                  <a:srgbClr val="002060"/>
                </a:solidFill>
              </a:rPr>
              <a:t>easy to store </a:t>
            </a:r>
            <a:r>
              <a:rPr lang="en-US" dirty="0" smtClean="0"/>
              <a:t>and have </a:t>
            </a:r>
            <a:r>
              <a:rPr lang="en-US" b="1" dirty="0" smtClean="0">
                <a:solidFill>
                  <a:srgbClr val="002060"/>
                </a:solidFill>
              </a:rPr>
              <a:t>long shelf life, reduced weight and bulk </a:t>
            </a:r>
            <a:r>
              <a:rPr lang="en-US" dirty="0" smtClean="0"/>
              <a:t>for transport and distribution costs, and </a:t>
            </a:r>
            <a:r>
              <a:rPr lang="en-US" b="1" dirty="0" smtClean="0">
                <a:solidFill>
                  <a:srgbClr val="002060"/>
                </a:solidFill>
              </a:rPr>
              <a:t>provide raw </a:t>
            </a:r>
            <a:r>
              <a:rPr lang="en-US" dirty="0" smtClean="0"/>
              <a:t>materials for further processing.</a:t>
            </a:r>
          </a:p>
          <a:p>
            <a:pPr>
              <a:buBlip>
                <a:blip r:embed="rId2"/>
              </a:buBlip>
            </a:pPr>
            <a:r>
              <a:rPr lang="en-US" dirty="0" smtClean="0"/>
              <a:t> However there are </a:t>
            </a:r>
            <a:r>
              <a:rPr lang="en-US" b="1" dirty="0" smtClean="0">
                <a:solidFill>
                  <a:srgbClr val="002060"/>
                </a:solidFill>
              </a:rPr>
              <a:t>risks </a:t>
            </a:r>
            <a:r>
              <a:rPr lang="en-US" dirty="0" smtClean="0"/>
              <a:t>such as loss of quality in drying products and contamination is high  may occur.</a:t>
            </a:r>
          </a:p>
          <a:p>
            <a:pPr>
              <a:buBlip>
                <a:blip r:embed="rId2"/>
              </a:buBlip>
            </a:pPr>
            <a:r>
              <a:rPr lang="en-US" dirty="0" smtClean="0"/>
              <a:t>Properly drayed and packed </a:t>
            </a:r>
            <a:r>
              <a:rPr lang="en-US" dirty="0" err="1" smtClean="0"/>
              <a:t>veget</a:t>
            </a:r>
            <a:r>
              <a:rPr lang="en-US" dirty="0" smtClean="0"/>
              <a:t>. and fruits can be stored for about </a:t>
            </a:r>
            <a:r>
              <a:rPr lang="en-US" b="1" dirty="0" smtClean="0"/>
              <a:t>one year </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normAutofit fontScale="92500" lnSpcReduction="20000"/>
          </a:bodyPr>
          <a:lstStyle/>
          <a:p>
            <a:pPr algn="just">
              <a:lnSpc>
                <a:spcPct val="150000"/>
              </a:lnSpc>
              <a:buBlip>
                <a:blip r:embed="rId2"/>
              </a:buBlip>
            </a:pPr>
            <a:r>
              <a:rPr lang="en-US" sz="3200" dirty="0" smtClean="0">
                <a:latin typeface="Times New Roman" pitchFamily="18" charset="0"/>
                <a:cs typeface="Times New Roman" pitchFamily="18" charset="0"/>
              </a:rPr>
              <a:t>Minimal changes in the food properties </a:t>
            </a:r>
          </a:p>
          <a:p>
            <a:pPr algn="just">
              <a:lnSpc>
                <a:spcPct val="150000"/>
              </a:lnSpc>
              <a:buBlip>
                <a:blip r:embed="rId2"/>
              </a:buBlip>
            </a:pPr>
            <a:r>
              <a:rPr lang="en-US" sz="3200" dirty="0" smtClean="0">
                <a:solidFill>
                  <a:srgbClr val="0070C0"/>
                </a:solidFill>
                <a:latin typeface="Times New Roman" pitchFamily="18" charset="0"/>
                <a:cs typeface="Times New Roman" pitchFamily="18" charset="0"/>
              </a:rPr>
              <a:t>Do not kill spore forming Mos.</a:t>
            </a:r>
          </a:p>
          <a:p>
            <a:pPr algn="just">
              <a:lnSpc>
                <a:spcPct val="150000"/>
              </a:lnSpc>
              <a:buBlip>
                <a:blip r:embed="rId3"/>
              </a:buBlip>
            </a:pPr>
            <a:r>
              <a:rPr lang="en-US" sz="3200" dirty="0" smtClean="0">
                <a:latin typeface="Times New Roman" pitchFamily="18" charset="0"/>
                <a:cs typeface="Times New Roman" pitchFamily="18" charset="0"/>
              </a:rPr>
              <a:t>Pasteurization can be achieved by a combination of time and temperature</a:t>
            </a:r>
          </a:p>
          <a:p>
            <a:pPr algn="just">
              <a:lnSpc>
                <a:spcPct val="150000"/>
              </a:lnSpc>
              <a:buNone/>
            </a:pPr>
            <a:r>
              <a:rPr lang="en-US" sz="3200" dirty="0" smtClean="0">
                <a:latin typeface="Times New Roman" pitchFamily="18" charset="0"/>
                <a:cs typeface="Times New Roman" pitchFamily="18" charset="0"/>
              </a:rPr>
              <a:t>1.Short time-high temperature</a:t>
            </a:r>
          </a:p>
          <a:p>
            <a:pPr algn="just">
              <a:lnSpc>
                <a:spcPct val="150000"/>
              </a:lnSpc>
              <a:buNone/>
            </a:pPr>
            <a:r>
              <a:rPr lang="en-US" sz="3200" dirty="0" smtClean="0">
                <a:latin typeface="Times New Roman" pitchFamily="18" charset="0"/>
                <a:cs typeface="Times New Roman" pitchFamily="18" charset="0"/>
              </a:rPr>
              <a:t> 2.long time –low temperature</a:t>
            </a:r>
          </a:p>
          <a:p>
            <a:pPr algn="just">
              <a:lnSpc>
                <a:spcPct val="150000"/>
              </a:lnSpc>
              <a:buBlip>
                <a:blip r:embed="rId3"/>
              </a:buBlip>
            </a:pPr>
            <a:r>
              <a:rPr lang="en-US" sz="3200" dirty="0" smtClean="0">
                <a:latin typeface="Times New Roman" pitchFamily="18" charset="0"/>
                <a:cs typeface="Times New Roman" pitchFamily="18" charset="0"/>
              </a:rPr>
              <a:t>Shelf life of  pasteurized foods is usually only extended by a </a:t>
            </a:r>
            <a:r>
              <a:rPr lang="en-US" sz="3200" b="1" dirty="0" smtClean="0">
                <a:latin typeface="Times New Roman" pitchFamily="18" charset="0"/>
                <a:cs typeface="Times New Roman" pitchFamily="18" charset="0"/>
              </a:rPr>
              <a:t>few days and weeks.</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Blip>
                <a:blip r:embed="rId2"/>
              </a:buBlip>
            </a:pPr>
            <a:r>
              <a:rPr lang="en-US" dirty="0" smtClean="0"/>
              <a:t>The removal of moisture prevents the growth and reproduction of micro-organisms causing decay and minimizes many of the moisture mediated deterioration reactions</a:t>
            </a:r>
          </a:p>
          <a:p>
            <a:pPr>
              <a:buBlip>
                <a:blip r:embed="rId3"/>
              </a:buBlip>
            </a:pPr>
            <a:r>
              <a:rPr lang="en-US" dirty="0" smtClean="0"/>
              <a:t>Drying which employs high temperatures for </a:t>
            </a:r>
            <a:r>
              <a:rPr lang="en-US" b="1" dirty="0" smtClean="0"/>
              <a:t>short times </a:t>
            </a:r>
            <a:r>
              <a:rPr lang="en-US" dirty="0" smtClean="0"/>
              <a:t>does less damage to food than drying processes employing lower temperatures for </a:t>
            </a:r>
            <a:r>
              <a:rPr lang="en-US" b="1" dirty="0" smtClean="0"/>
              <a:t>longer times.</a:t>
            </a:r>
            <a:endParaRPr lang="en-US"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Blip>
                <a:blip r:embed="rId2"/>
              </a:buBlip>
            </a:pPr>
            <a:r>
              <a:rPr lang="en-US" dirty="0" smtClean="0"/>
              <a:t>Microorganisms need moisture to grow so when the concentration of water in the food is brought down below a certain level, they are </a:t>
            </a:r>
            <a:r>
              <a:rPr lang="en-US" b="1" dirty="0" smtClean="0"/>
              <a:t>unable to grow.</a:t>
            </a:r>
          </a:p>
          <a:p>
            <a:pPr>
              <a:buBlip>
                <a:blip r:embed="rId2"/>
              </a:buBlip>
            </a:pPr>
            <a:r>
              <a:rPr lang="en-US" dirty="0" smtClean="0"/>
              <a:t>Moisture can be removed by the application of heat as in </a:t>
            </a:r>
            <a:r>
              <a:rPr lang="en-US" b="1" dirty="0" smtClean="0">
                <a:solidFill>
                  <a:srgbClr val="0070C0"/>
                </a:solidFill>
              </a:rPr>
              <a:t>sun-drying </a:t>
            </a:r>
            <a:r>
              <a:rPr lang="en-US" dirty="0" smtClean="0"/>
              <a:t>or by </a:t>
            </a:r>
            <a:r>
              <a:rPr lang="en-US" b="1" dirty="0" smtClean="0">
                <a:solidFill>
                  <a:srgbClr val="0070C0"/>
                </a:solidFill>
              </a:rPr>
              <a:t>mechanical drying </a:t>
            </a:r>
            <a:r>
              <a:rPr lang="en-US" dirty="0" smtClean="0"/>
              <a:t>(dehydration). </a:t>
            </a:r>
          </a:p>
          <a:p>
            <a:pPr>
              <a:buBlip>
                <a:blip r:embed="rId2"/>
              </a:buBlip>
            </a:pPr>
            <a:r>
              <a:rPr lang="en-US" dirty="0" smtClean="0"/>
              <a:t>Sun drying is the most popular and oldest method of preservation. </a:t>
            </a:r>
          </a:p>
          <a:p>
            <a:pPr>
              <a:buBlip>
                <a:blip r:embed="rId2"/>
              </a:buBlip>
            </a:pPr>
            <a:r>
              <a:rPr lang="en-US" dirty="0" smtClean="0"/>
              <a:t>In 'these days, mechanical drying has replaced sun-drying.</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Blip>
                <a:blip r:embed="rId2"/>
              </a:buBlip>
            </a:pPr>
            <a:r>
              <a:rPr lang="en-US" dirty="0" smtClean="0"/>
              <a:t>This is a more rapid process as artificial heat under controlled conditions of temperature, humidity and air flow is provided</a:t>
            </a:r>
          </a:p>
          <a:p>
            <a:pPr>
              <a:buBlip>
                <a:blip r:embed="rId2"/>
              </a:buBlip>
            </a:pPr>
            <a:r>
              <a:rPr lang="en-US" dirty="0" smtClean="0"/>
              <a:t>In this method, juices are preserved in the form of </a:t>
            </a:r>
            <a:r>
              <a:rPr lang="en-US" b="1" dirty="0" smtClean="0"/>
              <a:t>powder. </a:t>
            </a:r>
          </a:p>
          <a:p>
            <a:pPr>
              <a:buBlip>
                <a:blip r:embed="rId2"/>
              </a:buBlip>
            </a:pPr>
            <a:r>
              <a:rPr lang="en-US" dirty="0" smtClean="0"/>
              <a:t>The juice is sprayed as a very fine mist into an evaporating chamber through which hot air is passed.</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1625" y="1676400"/>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2F19697A-6392-46D6-A3F4-308BB134344B}"/>
                                            </p:graphicEl>
                                          </p:spTgt>
                                        </p:tgtEl>
                                        <p:attrNameLst>
                                          <p:attrName>style.visibility</p:attrName>
                                        </p:attrNameLst>
                                      </p:cBhvr>
                                      <p:to>
                                        <p:strVal val="visible"/>
                                      </p:to>
                                    </p:set>
                                    <p:animEffect transition="in" filter="wipe(down)">
                                      <p:cBhvr>
                                        <p:cTn id="7" dur="500"/>
                                        <p:tgtEl>
                                          <p:spTgt spid="4">
                                            <p:graphicEl>
                                              <a:dgm id="{2F19697A-6392-46D6-A3F4-308BB134344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4321025A-42AA-4B28-BADD-7A58C7239C89}"/>
                                            </p:graphicEl>
                                          </p:spTgt>
                                        </p:tgtEl>
                                        <p:attrNameLst>
                                          <p:attrName>style.visibility</p:attrName>
                                        </p:attrNameLst>
                                      </p:cBhvr>
                                      <p:to>
                                        <p:strVal val="visible"/>
                                      </p:to>
                                    </p:set>
                                    <p:animEffect transition="in" filter="wipe(down)">
                                      <p:cBhvr>
                                        <p:cTn id="12" dur="500"/>
                                        <p:tgtEl>
                                          <p:spTgt spid="4">
                                            <p:graphicEl>
                                              <a:dgm id="{4321025A-42AA-4B28-BADD-7A58C7239C89}"/>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3AB9EBB1-C164-4E8A-BDA8-989C4B3D8B36}"/>
                                            </p:graphicEl>
                                          </p:spTgt>
                                        </p:tgtEl>
                                        <p:attrNameLst>
                                          <p:attrName>style.visibility</p:attrName>
                                        </p:attrNameLst>
                                      </p:cBhvr>
                                      <p:to>
                                        <p:strVal val="visible"/>
                                      </p:to>
                                    </p:set>
                                    <p:animEffect transition="in" filter="wipe(down)">
                                      <p:cBhvr>
                                        <p:cTn id="15" dur="500"/>
                                        <p:tgtEl>
                                          <p:spTgt spid="4">
                                            <p:graphicEl>
                                              <a:dgm id="{3AB9EBB1-C164-4E8A-BDA8-989C4B3D8B3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A07966AC-91BE-4A1B-B8B6-4EAF0B55E5F2}"/>
                                            </p:graphicEl>
                                          </p:spTgt>
                                        </p:tgtEl>
                                        <p:attrNameLst>
                                          <p:attrName>style.visibility</p:attrName>
                                        </p:attrNameLst>
                                      </p:cBhvr>
                                      <p:to>
                                        <p:strVal val="visible"/>
                                      </p:to>
                                    </p:set>
                                    <p:animEffect transition="in" filter="wipe(down)">
                                      <p:cBhvr>
                                        <p:cTn id="20" dur="500"/>
                                        <p:tgtEl>
                                          <p:spTgt spid="4">
                                            <p:graphicEl>
                                              <a:dgm id="{A07966AC-91BE-4A1B-B8B6-4EAF0B55E5F2}"/>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43915230-E4AA-49B7-97FC-0B1BB8F1F51C}"/>
                                            </p:graphicEl>
                                          </p:spTgt>
                                        </p:tgtEl>
                                        <p:attrNameLst>
                                          <p:attrName>style.visibility</p:attrName>
                                        </p:attrNameLst>
                                      </p:cBhvr>
                                      <p:to>
                                        <p:strVal val="visible"/>
                                      </p:to>
                                    </p:set>
                                    <p:animEffect transition="in" filter="wipe(down)">
                                      <p:cBhvr>
                                        <p:cTn id="23" dur="500"/>
                                        <p:tgtEl>
                                          <p:spTgt spid="4">
                                            <p:graphicEl>
                                              <a:dgm id="{43915230-E4AA-49B7-97FC-0B1BB8F1F51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graphicEl>
                                              <a:dgm id="{1B3CC806-80B6-4123-8408-6BCDCC3E7FA2}"/>
                                            </p:graphicEl>
                                          </p:spTgt>
                                        </p:tgtEl>
                                        <p:attrNameLst>
                                          <p:attrName>style.visibility</p:attrName>
                                        </p:attrNameLst>
                                      </p:cBhvr>
                                      <p:to>
                                        <p:strVal val="visible"/>
                                      </p:to>
                                    </p:set>
                                    <p:animEffect transition="in" filter="wipe(down)">
                                      <p:cBhvr>
                                        <p:cTn id="28" dur="500"/>
                                        <p:tgtEl>
                                          <p:spTgt spid="4">
                                            <p:graphicEl>
                                              <a:dgm id="{1B3CC806-80B6-4123-8408-6BCDCC3E7FA2}"/>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A1A4FE17-F5EE-4A1A-BCE1-447916400AB8}"/>
                                            </p:graphicEl>
                                          </p:spTgt>
                                        </p:tgtEl>
                                        <p:attrNameLst>
                                          <p:attrName>style.visibility</p:attrName>
                                        </p:attrNameLst>
                                      </p:cBhvr>
                                      <p:to>
                                        <p:strVal val="visible"/>
                                      </p:to>
                                    </p:set>
                                    <p:animEffect transition="in" filter="wipe(down)">
                                      <p:cBhvr>
                                        <p:cTn id="31" dur="500"/>
                                        <p:tgtEl>
                                          <p:spTgt spid="4">
                                            <p:graphicEl>
                                              <a:dgm id="{A1A4FE17-F5EE-4A1A-BCE1-447916400AB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smtClean="0"/>
              <a:t>A. Sun Drying</a:t>
            </a:r>
          </a:p>
          <a:p>
            <a:pPr>
              <a:buFont typeface="Courier New" pitchFamily="49" charset="0"/>
              <a:buChar char="o"/>
            </a:pPr>
            <a:r>
              <a:rPr lang="en-US" dirty="0" smtClean="0"/>
              <a:t> use of natural air</a:t>
            </a:r>
          </a:p>
          <a:p>
            <a:pPr>
              <a:buFont typeface="Courier New" pitchFamily="49" charset="0"/>
              <a:buChar char="o"/>
            </a:pPr>
            <a:r>
              <a:rPr lang="en-US" dirty="0" smtClean="0"/>
              <a:t>Drying in the open air is simple and inexpensive  </a:t>
            </a:r>
          </a:p>
          <a:p>
            <a:pPr>
              <a:buFont typeface="Courier New" pitchFamily="49" charset="0"/>
              <a:buChar char="o"/>
            </a:pPr>
            <a:r>
              <a:rPr lang="en-US" dirty="0" smtClean="0"/>
              <a:t>Simply uses sunlight</a:t>
            </a:r>
          </a:p>
          <a:p>
            <a:pPr>
              <a:buFont typeface="Courier New" pitchFamily="49" charset="0"/>
              <a:buChar char="o"/>
            </a:pPr>
            <a:r>
              <a:rPr lang="en-US" dirty="0" smtClean="0"/>
              <a:t>The climate should be hot, relatively dry and free of rainfall</a:t>
            </a:r>
          </a:p>
          <a:p>
            <a:pPr>
              <a:buFont typeface="Courier New" pitchFamily="49" charset="0"/>
              <a:buChar char="o"/>
            </a:pPr>
            <a:r>
              <a:rPr lang="en-US" dirty="0" smtClean="0"/>
              <a:t>The product to be dried is placed in thin layers of trays or black plastics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Courier New" pitchFamily="49" charset="0"/>
              <a:buChar char="o"/>
            </a:pPr>
            <a:r>
              <a:rPr lang="en-US" dirty="0" smtClean="0"/>
              <a:t>Trays are usually made of wood, and lined plastic or galvanized nets</a:t>
            </a:r>
          </a:p>
          <a:p>
            <a:pPr>
              <a:buFont typeface="Courier New" pitchFamily="49" charset="0"/>
              <a:buChar char="o"/>
            </a:pPr>
            <a:r>
              <a:rPr lang="en-US" dirty="0" smtClean="0"/>
              <a:t>It should be placed </a:t>
            </a:r>
            <a:r>
              <a:rPr lang="en-US" b="1" dirty="0" smtClean="0"/>
              <a:t>1m</a:t>
            </a:r>
            <a:r>
              <a:rPr lang="en-US" dirty="0" smtClean="0"/>
              <a:t> above the ground on stands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smtClean="0"/>
              <a:t>Disadvantages of Sun-Drying</a:t>
            </a:r>
            <a:endParaRPr lang="en-US" dirty="0" smtClean="0"/>
          </a:p>
          <a:p>
            <a:pPr>
              <a:buBlip>
                <a:blip r:embed="rId2"/>
              </a:buBlip>
            </a:pPr>
            <a:r>
              <a:rPr lang="en-US" dirty="0" smtClean="0"/>
              <a:t>Traditional sun-drying of the fruits is highly time consuming.</a:t>
            </a:r>
          </a:p>
          <a:p>
            <a:pPr>
              <a:buBlip>
                <a:blip r:embed="rId2"/>
              </a:buBlip>
            </a:pPr>
            <a:r>
              <a:rPr lang="en-US" dirty="0" smtClean="0"/>
              <a:t>Open drying provides less hygienic conditions</a:t>
            </a:r>
          </a:p>
          <a:p>
            <a:pPr>
              <a:buBlip>
                <a:blip r:embed="rId2"/>
              </a:buBlip>
            </a:pPr>
            <a:r>
              <a:rPr lang="en-US" dirty="0" smtClean="0"/>
              <a:t>Moreover sun drying is totally dependent on climate conditions and thus can not be processed every day.</a:t>
            </a:r>
          </a:p>
          <a:p>
            <a:pPr>
              <a:buBlip>
                <a:blip r:embed="rId2"/>
              </a:buBlip>
            </a:pPr>
            <a:r>
              <a:rPr lang="en-US" dirty="0" smtClean="0"/>
              <a:t>Contamination from the environment, by insects, birds etc.</a:t>
            </a:r>
          </a:p>
          <a:p>
            <a:pPr>
              <a:buBlip>
                <a:blip r:embed="rId2"/>
              </a:buBlip>
            </a:pPr>
            <a:r>
              <a:rPr lang="en-US" dirty="0" smtClean="0"/>
              <a:t>Floor space and labor requirements </a:t>
            </a:r>
          </a:p>
          <a:p>
            <a:pPr>
              <a:buBlip>
                <a:blip r:embed="rId2"/>
              </a:buBlip>
            </a:pPr>
            <a:r>
              <a:rPr lang="en-US" dirty="0" smtClean="0"/>
              <a:t>Difficulty in controlling the process and bad odor</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7201" y="457200"/>
            <a:ext cx="8153400" cy="5029200"/>
          </a:xfrm>
          <a:prstGeom prst="rect">
            <a:avLst/>
          </a:prstGeom>
          <a:noFill/>
          <a:ln w="9525">
            <a:noFill/>
            <a:miter lim="800000"/>
            <a:headEnd/>
            <a:tailEnd/>
          </a:ln>
          <a:effectLst/>
        </p:spPr>
      </p:pic>
      <p:sp>
        <p:nvSpPr>
          <p:cNvPr id="5" name="Rectangle 4"/>
          <p:cNvSpPr/>
          <p:nvPr/>
        </p:nvSpPr>
        <p:spPr>
          <a:xfrm>
            <a:off x="1295400" y="5486400"/>
            <a:ext cx="6477000" cy="830997"/>
          </a:xfrm>
          <a:prstGeom prst="rect">
            <a:avLst/>
          </a:prstGeom>
        </p:spPr>
        <p:txBody>
          <a:bodyPr wrap="square">
            <a:spAutoFit/>
          </a:bodyPr>
          <a:lstStyle/>
          <a:p>
            <a:r>
              <a:rPr lang="en-US" sz="2400" b="1" dirty="0" smtClean="0"/>
              <a:t>Figure 11. Open sun drying of grapes in Spain</a:t>
            </a:r>
            <a:endParaRPr lang="en-US" sz="2400"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45682" t="57292" r="33821" b="14583"/>
          <a:stretch>
            <a:fillRect/>
          </a:stretch>
        </p:blipFill>
        <p:spPr bwMode="auto">
          <a:xfrm>
            <a:off x="0" y="0"/>
            <a:ext cx="4572000" cy="3527425"/>
          </a:xfrm>
          <a:prstGeom prst="rect">
            <a:avLst/>
          </a:prstGeom>
          <a:noFill/>
          <a:ln w="9525">
            <a:noFill/>
            <a:miter lim="800000"/>
            <a:headEnd/>
            <a:tailEnd/>
          </a:ln>
        </p:spPr>
      </p:pic>
      <p:pic>
        <p:nvPicPr>
          <p:cNvPr id="3" name="Picture 3"/>
          <p:cNvPicPr>
            <a:picLocks noChangeAspect="1" noChangeArrowheads="1"/>
          </p:cNvPicPr>
          <p:nvPr/>
        </p:nvPicPr>
        <p:blipFill>
          <a:blip r:embed="rId3"/>
          <a:srcRect l="34773" t="32292" r="30673" b="21875"/>
          <a:stretch>
            <a:fillRect/>
          </a:stretch>
        </p:blipFill>
        <p:spPr bwMode="auto">
          <a:xfrm>
            <a:off x="4546600" y="0"/>
            <a:ext cx="4597400" cy="3429000"/>
          </a:xfrm>
          <a:prstGeom prst="rect">
            <a:avLst/>
          </a:prstGeom>
          <a:noFill/>
          <a:ln w="9525">
            <a:noFill/>
            <a:miter lim="800000"/>
            <a:headEnd/>
            <a:tailEnd/>
          </a:ln>
        </p:spPr>
      </p:pic>
      <p:pic>
        <p:nvPicPr>
          <p:cNvPr id="4" name="Picture 2" descr="C:\ADAM\SupHort\PHOTO\Value chain\ECOPIA\Tomato\Dried\IMG_4903.JPG"/>
          <p:cNvPicPr>
            <a:picLocks noChangeAspect="1" noChangeArrowheads="1"/>
          </p:cNvPicPr>
          <p:nvPr/>
        </p:nvPicPr>
        <p:blipFill>
          <a:blip r:embed="rId4"/>
          <a:srcRect/>
          <a:stretch>
            <a:fillRect/>
          </a:stretch>
        </p:blipFill>
        <p:spPr bwMode="auto">
          <a:xfrm>
            <a:off x="4368800" y="3276600"/>
            <a:ext cx="4775200" cy="3581400"/>
          </a:xfrm>
          <a:prstGeom prst="rect">
            <a:avLst/>
          </a:prstGeom>
          <a:noFill/>
          <a:ln w="9525">
            <a:noFill/>
            <a:miter lim="800000"/>
            <a:headEnd/>
            <a:tailEnd/>
          </a:ln>
        </p:spPr>
      </p:pic>
      <p:pic>
        <p:nvPicPr>
          <p:cNvPr id="5" name="Picture 3" descr="C:\ADAM\SupHort\PHOTO\Value chain\ECOPIA\Tomato\Dried\IMG_4934.JPG"/>
          <p:cNvPicPr>
            <a:picLocks noChangeAspect="1" noChangeArrowheads="1"/>
          </p:cNvPicPr>
          <p:nvPr/>
        </p:nvPicPr>
        <p:blipFill>
          <a:blip r:embed="rId5"/>
          <a:srcRect/>
          <a:stretch>
            <a:fillRect/>
          </a:stretch>
        </p:blipFill>
        <p:spPr bwMode="auto">
          <a:xfrm>
            <a:off x="0" y="3352800"/>
            <a:ext cx="46736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4"/>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
          <p:cNvPicPr>
            <a:picLocks noChangeAspect="1" noChangeArrowheads="1"/>
          </p:cNvPicPr>
          <p:nvPr/>
        </p:nvPicPr>
        <p:blipFill>
          <a:blip r:embed="rId2"/>
          <a:srcRect l="13959" t="38751" r="7112" b="23177"/>
          <a:stretch>
            <a:fillRect/>
          </a:stretch>
        </p:blipFill>
        <p:spPr bwMode="auto">
          <a:xfrm>
            <a:off x="304800" y="533400"/>
            <a:ext cx="8534400" cy="6191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a:bodyPr>
          <a:lstStyle/>
          <a:p>
            <a:pPr algn="just">
              <a:lnSpc>
                <a:spcPct val="150000"/>
              </a:lnSpc>
              <a:buBlip>
                <a:blip r:embed="rId2"/>
              </a:buBlip>
            </a:pPr>
            <a:r>
              <a:rPr lang="en-US" dirty="0" smtClean="0"/>
              <a:t> </a:t>
            </a:r>
            <a:r>
              <a:rPr lang="en-US" dirty="0" smtClean="0">
                <a:latin typeface="Times New Roman" pitchFamily="18" charset="0"/>
                <a:cs typeface="Times New Roman" pitchFamily="18" charset="0"/>
              </a:rPr>
              <a:t>Physical and chemical factors which influence pasteurization process are the following:</a:t>
            </a:r>
          </a:p>
          <a:p>
            <a:pPr lvl="0" algn="just">
              <a:lnSpc>
                <a:spcPct val="150000"/>
              </a:lnSpc>
              <a:buBlip>
                <a:blip r:embed="rId3"/>
              </a:buBlip>
            </a:pPr>
            <a:r>
              <a:rPr lang="en-US" dirty="0" smtClean="0">
                <a:latin typeface="Times New Roman" pitchFamily="18" charset="0"/>
                <a:cs typeface="Times New Roman" pitchFamily="18" charset="0"/>
              </a:rPr>
              <a:t>temperature and time;</a:t>
            </a:r>
          </a:p>
          <a:p>
            <a:pPr lvl="0" algn="just">
              <a:lnSpc>
                <a:spcPct val="150000"/>
              </a:lnSpc>
              <a:buBlip>
                <a:blip r:embed="rId3"/>
              </a:buBlip>
            </a:pPr>
            <a:r>
              <a:rPr lang="en-US" dirty="0" smtClean="0">
                <a:latin typeface="Times New Roman" pitchFamily="18" charset="0"/>
                <a:cs typeface="Times New Roman" pitchFamily="18" charset="0"/>
              </a:rPr>
              <a:t>acidity of the products. </a:t>
            </a:r>
          </a:p>
          <a:p>
            <a:pPr marL="0" lvl="0" indent="0">
              <a:buNone/>
            </a:pPr>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DCIM\115___09\IMG_2398.JPG"/>
          <p:cNvPicPr>
            <a:picLocks noChangeAspect="1" noChangeArrowheads="1"/>
          </p:cNvPicPr>
          <p:nvPr/>
        </p:nvPicPr>
        <p:blipFill>
          <a:blip r:embed="rId2"/>
          <a:srcRect l="23865" t="32864" r="35056" b="17058"/>
          <a:stretch>
            <a:fillRect/>
          </a:stretch>
        </p:blipFill>
        <p:spPr bwMode="auto">
          <a:xfrm>
            <a:off x="152400" y="152400"/>
            <a:ext cx="4191000" cy="3832225"/>
          </a:xfrm>
          <a:prstGeom prst="rect">
            <a:avLst/>
          </a:prstGeom>
          <a:noFill/>
          <a:ln w="9525">
            <a:noFill/>
            <a:miter lim="800000"/>
            <a:headEnd/>
            <a:tailEnd/>
          </a:ln>
        </p:spPr>
      </p:pic>
      <p:pic>
        <p:nvPicPr>
          <p:cNvPr id="3" name="Picture 2"/>
          <p:cNvPicPr>
            <a:picLocks noChangeAspect="1" noChangeArrowheads="1"/>
          </p:cNvPicPr>
          <p:nvPr/>
        </p:nvPicPr>
        <p:blipFill>
          <a:blip r:embed="rId3"/>
          <a:srcRect/>
          <a:stretch>
            <a:fillRect/>
          </a:stretch>
        </p:blipFill>
        <p:spPr bwMode="auto">
          <a:xfrm>
            <a:off x="4495800" y="152400"/>
            <a:ext cx="4419600" cy="3886200"/>
          </a:xfrm>
          <a:prstGeom prst="rect">
            <a:avLst/>
          </a:prstGeom>
          <a:noFill/>
          <a:ln w="9525">
            <a:noFill/>
            <a:miter lim="800000"/>
            <a:headEnd/>
            <a:tailEnd/>
          </a:ln>
        </p:spPr>
      </p:pic>
      <p:pic>
        <p:nvPicPr>
          <p:cNvPr id="4" name="il_fi" descr="chopped-onion-packet"/>
          <p:cNvPicPr>
            <a:picLocks noChangeAspect="1" noChangeArrowheads="1"/>
          </p:cNvPicPr>
          <p:nvPr/>
        </p:nvPicPr>
        <p:blipFill>
          <a:blip r:embed="rId4"/>
          <a:srcRect l="15054" t="6528" r="18617"/>
          <a:stretch>
            <a:fillRect/>
          </a:stretch>
        </p:blipFill>
        <p:spPr bwMode="auto">
          <a:xfrm>
            <a:off x="228600" y="3962400"/>
            <a:ext cx="4191000" cy="2362200"/>
          </a:xfrm>
          <a:prstGeom prst="rect">
            <a:avLst/>
          </a:prstGeom>
          <a:noFill/>
          <a:ln w="9525">
            <a:noFill/>
            <a:miter lim="800000"/>
            <a:headEnd/>
            <a:tailEnd/>
          </a:ln>
        </p:spPr>
      </p:pic>
      <p:pic>
        <p:nvPicPr>
          <p:cNvPr id="5" name="Picture 2" descr="Presentation1"/>
          <p:cNvPicPr>
            <a:picLocks noChangeAspect="1" noChangeArrowheads="1"/>
          </p:cNvPicPr>
          <p:nvPr/>
        </p:nvPicPr>
        <p:blipFill>
          <a:blip r:embed="rId5"/>
          <a:srcRect t="53473" r="38260"/>
          <a:stretch>
            <a:fillRect/>
          </a:stretch>
        </p:blipFill>
        <p:spPr bwMode="auto">
          <a:xfrm>
            <a:off x="4343400" y="3810000"/>
            <a:ext cx="4572000"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2400" y="228600"/>
            <a:ext cx="4953000" cy="4800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181600" y="152400"/>
            <a:ext cx="36576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የprservation by drying ምስል ውጤ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የprservation by drying ምስል ውጤ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farmnwt.com/sites/default/files/preserves.jpg"/>
          <p:cNvPicPr>
            <a:picLocks noChangeAspect="1" noChangeArrowheads="1"/>
          </p:cNvPicPr>
          <p:nvPr/>
        </p:nvPicPr>
        <p:blipFill>
          <a:blip r:embed="rId2"/>
          <a:srcRect/>
          <a:stretch>
            <a:fillRect/>
          </a:stretch>
        </p:blipFill>
        <p:spPr bwMode="auto">
          <a:xfrm>
            <a:off x="1" y="304800"/>
            <a:ext cx="4572000" cy="5943600"/>
          </a:xfrm>
          <a:prstGeom prst="rect">
            <a:avLst/>
          </a:prstGeom>
          <a:noFill/>
        </p:spPr>
      </p:pic>
      <p:pic>
        <p:nvPicPr>
          <p:cNvPr id="1032" name="Picture 8" descr="http://www.inmykitchen.org/wp-content/uploads/2014/05/Sun-Drying.jpg"/>
          <p:cNvPicPr>
            <a:picLocks noChangeAspect="1" noChangeArrowheads="1"/>
          </p:cNvPicPr>
          <p:nvPr/>
        </p:nvPicPr>
        <p:blipFill>
          <a:blip r:embed="rId3"/>
          <a:srcRect/>
          <a:stretch>
            <a:fillRect/>
          </a:stretch>
        </p:blipFill>
        <p:spPr bwMode="auto">
          <a:xfrm>
            <a:off x="4572000" y="304800"/>
            <a:ext cx="4267200" cy="60198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smtClean="0"/>
              <a:t>B Artificial Drying </a:t>
            </a:r>
          </a:p>
          <a:p>
            <a:pPr>
              <a:buFont typeface="Courier New" pitchFamily="49" charset="0"/>
              <a:buChar char="o"/>
            </a:pPr>
            <a:r>
              <a:rPr lang="en-US" dirty="0" smtClean="0"/>
              <a:t>In areas with high rain fall, it is advised to have artificial dryer.</a:t>
            </a:r>
          </a:p>
          <a:p>
            <a:pPr>
              <a:buFont typeface="Courier New" pitchFamily="49" charset="0"/>
              <a:buChar char="o"/>
            </a:pPr>
            <a:r>
              <a:rPr lang="en-US" dirty="0" smtClean="0"/>
              <a:t>Heating –increases the speed  at which the product will be dried because ;</a:t>
            </a:r>
          </a:p>
          <a:p>
            <a:pPr>
              <a:buNone/>
            </a:pPr>
            <a:r>
              <a:rPr lang="en-US" dirty="0" smtClean="0"/>
              <a:t>                - the air can absorb more water from the product </a:t>
            </a:r>
          </a:p>
          <a:p>
            <a:pPr>
              <a:buNone/>
            </a:pPr>
            <a:r>
              <a:rPr lang="en-US" dirty="0" smtClean="0"/>
              <a:t>                 - the product releases water faster at higher temperature</a:t>
            </a:r>
          </a:p>
          <a:p>
            <a:pPr>
              <a:buNone/>
            </a:pPr>
            <a:endParaRPr lang="en-US"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smtClean="0"/>
              <a:t>Solar draying :</a:t>
            </a:r>
          </a:p>
          <a:p>
            <a:pPr>
              <a:buFont typeface="Courier New" pitchFamily="49" charset="0"/>
              <a:buChar char="o"/>
            </a:pPr>
            <a:r>
              <a:rPr lang="en-US" dirty="0" smtClean="0"/>
              <a:t>Improved sun draying </a:t>
            </a:r>
          </a:p>
          <a:p>
            <a:pPr>
              <a:buFont typeface="Courier New" pitchFamily="49" charset="0"/>
              <a:buChar char="o"/>
            </a:pPr>
            <a:r>
              <a:rPr lang="en-US" dirty="0" smtClean="0"/>
              <a:t>Uses radiation energy from the sun</a:t>
            </a:r>
          </a:p>
          <a:p>
            <a:pPr>
              <a:buFont typeface="Courier New" pitchFamily="49" charset="0"/>
              <a:buChar char="o"/>
            </a:pPr>
            <a:r>
              <a:rPr lang="en-US" dirty="0" smtClean="0"/>
              <a:t>Allows the sun light to enter through a glass or transparent plastic cover</a:t>
            </a:r>
          </a:p>
          <a:p>
            <a:pPr>
              <a:buFont typeface="Courier New" pitchFamily="49" charset="0"/>
              <a:buChar char="o"/>
            </a:pPr>
            <a:r>
              <a:rPr lang="en-US" dirty="0" smtClean="0"/>
              <a:t>Trapping the warmth and </a:t>
            </a:r>
            <a:r>
              <a:rPr lang="en-US" dirty="0" err="1" smtClean="0"/>
              <a:t>raizes</a:t>
            </a:r>
            <a:r>
              <a:rPr lang="en-US" dirty="0" smtClean="0"/>
              <a:t> the </a:t>
            </a:r>
            <a:r>
              <a:rPr lang="en-US" dirty="0" err="1" smtClean="0"/>
              <a:t>temp.to</a:t>
            </a:r>
            <a:r>
              <a:rPr lang="en-US" dirty="0" smtClean="0"/>
              <a:t> 60-75oc.</a:t>
            </a:r>
          </a:p>
          <a:p>
            <a:pPr>
              <a:buFont typeface="Courier New" pitchFamily="49" charset="0"/>
              <a:buChar char="o"/>
            </a:pPr>
            <a:r>
              <a:rPr lang="en-US" dirty="0" smtClean="0"/>
              <a:t>Over heating can be avoided by regulating the ventilation</a:t>
            </a:r>
          </a:p>
          <a:p>
            <a:pPr>
              <a:buFont typeface="Courier New" pitchFamily="49" charset="0"/>
              <a:buChar char="o"/>
            </a:pPr>
            <a:r>
              <a:rPr lang="en-US" dirty="0" smtClean="0"/>
              <a:t>With out ventilation the temp. can  reach 90-100 </a:t>
            </a:r>
            <a:r>
              <a:rPr lang="en-US" dirty="0" err="1" smtClean="0"/>
              <a:t>oc</a:t>
            </a:r>
            <a:r>
              <a:rPr lang="en-US" dirty="0" smtClean="0"/>
              <a:t> towards the end of the drying</a:t>
            </a:r>
          </a:p>
          <a:p>
            <a:pPr>
              <a:buFont typeface="Courier New" pitchFamily="49" charset="0"/>
              <a:buChar char="o"/>
            </a:pPr>
            <a:r>
              <a:rPr lang="en-US" dirty="0" smtClean="0"/>
              <a:t>Ventilation must be good enough to prevent condensation on the glass.</a:t>
            </a:r>
          </a:p>
          <a:p>
            <a:pPr>
              <a:buNone/>
            </a:pP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tretch>
            <a:fillRect/>
          </a:stretch>
        </p:blipFill>
        <p:spPr bwMode="auto">
          <a:xfrm>
            <a:off x="2790825" y="2700337"/>
            <a:ext cx="3562350" cy="2676525"/>
          </a:xfrm>
          <a:prstGeom prst="rect">
            <a:avLst/>
          </a:prstGeom>
          <a:noFill/>
          <a:ln w="9525">
            <a:noFill/>
            <a:miter lim="800000"/>
            <a:headEnd/>
            <a:tailEnd/>
          </a:ln>
          <a:effectLst/>
        </p:spPr>
      </p:pic>
      <p:sp>
        <p:nvSpPr>
          <p:cNvPr id="6" name="Rectangle 5"/>
          <p:cNvSpPr/>
          <p:nvPr/>
        </p:nvSpPr>
        <p:spPr>
          <a:xfrm>
            <a:off x="1041551" y="1407597"/>
            <a:ext cx="2037737" cy="369332"/>
          </a:xfrm>
          <a:prstGeom prst="rect">
            <a:avLst/>
          </a:prstGeom>
        </p:spPr>
        <p:txBody>
          <a:bodyPr wrap="none">
            <a:spAutoFit/>
          </a:bodyPr>
          <a:lstStyle/>
          <a:p>
            <a:pPr lvl="0"/>
            <a:r>
              <a:rPr lang="en-US" b="1" dirty="0" smtClean="0">
                <a:solidFill>
                  <a:prstClr val="black"/>
                </a:solidFill>
              </a:rPr>
              <a:t>Fig .Solar dryer</a:t>
            </a:r>
            <a:endParaRPr lang="en-US" b="1" dirty="0">
              <a:solidFill>
                <a:prstClr val="black"/>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Limitation of solar draying: </a:t>
            </a:r>
          </a:p>
          <a:p>
            <a:pPr>
              <a:buFont typeface="Courier New" pitchFamily="49" charset="0"/>
              <a:buChar char="o"/>
            </a:pPr>
            <a:r>
              <a:rPr lang="en-US" dirty="0" smtClean="0"/>
              <a:t>Limited to a large scale production</a:t>
            </a:r>
          </a:p>
          <a:p>
            <a:pPr>
              <a:buFont typeface="Courier New" pitchFamily="49" charset="0"/>
              <a:buChar char="o"/>
            </a:pPr>
            <a:r>
              <a:rPr lang="en-US" dirty="0" smtClean="0"/>
              <a:t>Need large area of space</a:t>
            </a:r>
          </a:p>
          <a:p>
            <a:pPr>
              <a:buFont typeface="Courier New" pitchFamily="49" charset="0"/>
              <a:buChar char="o"/>
            </a:pPr>
            <a:r>
              <a:rPr lang="en-US" dirty="0" smtClean="0"/>
              <a:t>Need high labor inputs</a:t>
            </a:r>
          </a:p>
          <a:p>
            <a:pPr>
              <a:buFont typeface="Courier New" pitchFamily="49" charset="0"/>
              <a:buChar char="o"/>
            </a:pPr>
            <a:r>
              <a:rPr lang="en-US" dirty="0" smtClean="0"/>
              <a:t>Insect infestation and microbial contamination</a:t>
            </a:r>
          </a:p>
          <a:p>
            <a:pPr>
              <a:buNone/>
            </a:pPr>
            <a:endParaRPr lang="en-US" b="1"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C .draying using heated surfaces:</a:t>
            </a:r>
          </a:p>
          <a:p>
            <a:pPr>
              <a:buFont typeface="Courier New" pitchFamily="49" charset="0"/>
              <a:buChar char="o"/>
            </a:pPr>
            <a:r>
              <a:rPr lang="en-US" dirty="0" smtClean="0"/>
              <a:t>Foods are deposited on a heated steel drum</a:t>
            </a:r>
          </a:p>
          <a:p>
            <a:pPr>
              <a:buFont typeface="Courier New" pitchFamily="49" charset="0"/>
              <a:buChar char="o"/>
            </a:pPr>
            <a:r>
              <a:rPr lang="en-US" dirty="0" smtClean="0"/>
              <a:t>Heat is conducted from the hot surface </a:t>
            </a:r>
          </a:p>
          <a:p>
            <a:pPr>
              <a:buFont typeface="Courier New" pitchFamily="49" charset="0"/>
              <a:buChar char="o"/>
            </a:pPr>
            <a:r>
              <a:rPr lang="en-US" dirty="0" smtClean="0"/>
              <a:t>Moisture is evaporated from the exposed surface</a:t>
            </a:r>
          </a:p>
          <a:p>
            <a:pPr>
              <a:buNone/>
            </a:pPr>
            <a:endParaRPr lang="en-US" dirty="0" smtClean="0"/>
          </a:p>
          <a:p>
            <a:pPr>
              <a:buFont typeface="Wingdings" pitchFamily="2" charset="2"/>
              <a:buChar char="v"/>
            </a:pPr>
            <a:r>
              <a:rPr lang="en-US" dirty="0" smtClean="0"/>
              <a:t>When is the drying process finished?</a:t>
            </a:r>
          </a:p>
          <a:p>
            <a:pPr>
              <a:buFont typeface="Courier New" pitchFamily="49" charset="0"/>
              <a:buChar char="o"/>
            </a:pPr>
            <a:r>
              <a:rPr lang="en-US" dirty="0" smtClean="0"/>
              <a:t>Fruit :12-14% water</a:t>
            </a:r>
          </a:p>
          <a:p>
            <a:pPr>
              <a:buFont typeface="Courier New" pitchFamily="49" charset="0"/>
              <a:buChar char="o"/>
            </a:pPr>
            <a:r>
              <a:rPr lang="en-US" dirty="0" smtClean="0"/>
              <a:t>Vegetables :4-8%water</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i="1" dirty="0" smtClean="0">
                <a:solidFill>
                  <a:schemeClr val="tx1"/>
                </a:solidFill>
              </a:rPr>
              <a:t>Summery </a:t>
            </a:r>
            <a:endParaRPr lang="en-US" sz="2800" b="1" i="1" dirty="0">
              <a:solidFill>
                <a:schemeClr val="tx1"/>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152400" y="1371600"/>
            <a:ext cx="8839200" cy="26670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1027" name="Picture 3"/>
          <p:cNvPicPr>
            <a:picLocks noChangeAspect="1" noChangeArrowheads="1"/>
          </p:cNvPicPr>
          <p:nvPr/>
        </p:nvPicPr>
        <p:blipFill>
          <a:blip r:embed="rId3"/>
          <a:srcRect/>
          <a:stretch>
            <a:fillRect/>
          </a:stretch>
        </p:blipFill>
        <p:spPr bwMode="auto">
          <a:xfrm>
            <a:off x="152400" y="3352800"/>
            <a:ext cx="883920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3.1.4.Irradication</a:t>
            </a:r>
            <a:endParaRPr lang="en-US" dirty="0"/>
          </a:p>
        </p:txBody>
      </p:sp>
      <p:sp>
        <p:nvSpPr>
          <p:cNvPr id="3" name="Content Placeholder 2"/>
          <p:cNvSpPr>
            <a:spLocks noGrp="1"/>
          </p:cNvSpPr>
          <p:nvPr>
            <p:ph idx="1"/>
          </p:nvPr>
        </p:nvSpPr>
        <p:spPr/>
        <p:txBody>
          <a:bodyPr/>
          <a:lstStyle/>
          <a:p>
            <a:pPr>
              <a:buFont typeface="Courier New" pitchFamily="49" charset="0"/>
              <a:buChar char="o"/>
            </a:pPr>
            <a:r>
              <a:rPr lang="en-US" dirty="0" smtClean="0"/>
              <a:t>Irradiation of food</a:t>
            </a:r>
            <a:r>
              <a:rPr lang="en-US" baseline="30000" dirty="0" smtClean="0"/>
              <a:t> </a:t>
            </a:r>
            <a:r>
              <a:rPr lang="en-US" dirty="0" smtClean="0"/>
              <a:t>is the exposure of food to </a:t>
            </a:r>
            <a:r>
              <a:rPr lang="en-US" dirty="0" smtClean="0">
                <a:hlinkClick r:id="rId2" tooltip="Ionizing radiation"/>
              </a:rPr>
              <a:t>ionizing radiation</a:t>
            </a:r>
            <a:r>
              <a:rPr lang="en-US" dirty="0" smtClean="0"/>
              <a:t>. </a:t>
            </a:r>
          </a:p>
          <a:p>
            <a:pPr>
              <a:buFont typeface="Courier New" pitchFamily="49" charset="0"/>
              <a:buChar char="o"/>
            </a:pPr>
            <a:r>
              <a:rPr lang="en-US" dirty="0" smtClean="0"/>
              <a:t>Application of different rays</a:t>
            </a:r>
          </a:p>
          <a:p>
            <a:pPr>
              <a:buNone/>
            </a:pPr>
            <a:r>
              <a:rPr lang="en-US" dirty="0" smtClean="0"/>
              <a:t>– magnetic or ionized rays</a:t>
            </a:r>
          </a:p>
          <a:p>
            <a:pPr>
              <a:buFont typeface="Courier New" pitchFamily="49" charset="0"/>
              <a:buChar char="o"/>
            </a:pPr>
            <a:r>
              <a:rPr lang="en-US" dirty="0" smtClean="0"/>
              <a:t>killing bacteria, molds, and insect pests,</a:t>
            </a:r>
          </a:p>
          <a:p>
            <a:pPr>
              <a:buFont typeface="Courier New" pitchFamily="49" charset="0"/>
              <a:buChar char="o"/>
            </a:pPr>
            <a:r>
              <a:rPr lang="en-US" dirty="0" smtClean="0"/>
              <a:t> reducing the ripening and spoiling of fruits, </a:t>
            </a:r>
          </a:p>
          <a:p>
            <a:pPr>
              <a:buFont typeface="Courier New" pitchFamily="49" charset="0"/>
              <a:buChar char="o"/>
            </a:pPr>
            <a:r>
              <a:rPr lang="en-US" dirty="0" smtClean="0"/>
              <a:t>it is sometimes called "cold pasteurization", as the product is not heated.</a:t>
            </a:r>
          </a:p>
          <a:p>
            <a:pPr>
              <a:buFont typeface="Courier New" pitchFamily="49" charset="0"/>
              <a:buChar char="o"/>
            </a:pPr>
            <a:r>
              <a:rPr lang="en-US" dirty="0" smtClean="0"/>
              <a:t>common for </a:t>
            </a:r>
            <a:r>
              <a:rPr lang="en-US" b="1" dirty="0" smtClean="0"/>
              <a:t>Spices and herbs</a:t>
            </a:r>
          </a:p>
          <a:p>
            <a:pPr>
              <a:buFont typeface="Courier New" pitchFamily="49" charset="0"/>
              <a:buChar char="o"/>
            </a:pPr>
            <a:r>
              <a:rPr lang="en-US" dirty="0" smtClean="0"/>
              <a:t> foods are exposed to the intense fields of radiation</a:t>
            </a:r>
          </a:p>
          <a:p>
            <a:pPr>
              <a:buFont typeface="Courier New" pitchFamily="49" charset="0"/>
              <a:buChar char="o"/>
            </a:pPr>
            <a:r>
              <a:rPr lang="en-US" dirty="0" smtClean="0"/>
              <a:t> food remain safe for a longer duration.</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219200"/>
          </a:xfrm>
        </p:spPr>
        <p:txBody>
          <a:bodyPr>
            <a:normAutofit fontScale="90000"/>
          </a:bodyPr>
          <a:lstStyle/>
          <a:p>
            <a:r>
              <a:rPr lang="en-US" dirty="0" smtClean="0"/>
              <a:t> </a:t>
            </a:r>
            <a:r>
              <a:rPr lang="en-US" b="1" dirty="0" smtClean="0">
                <a:solidFill>
                  <a:schemeClr val="tx1"/>
                </a:solidFill>
                <a:latin typeface="Times New Roman" pitchFamily="18" charset="0"/>
                <a:cs typeface="Times New Roman" pitchFamily="18" charset="0"/>
              </a:rPr>
              <a:t>Pasteurization processes</a:t>
            </a:r>
            <a:r>
              <a:rPr lang="en-US" dirty="0" smtClean="0"/>
              <a:t/>
            </a:r>
            <a:br>
              <a:rPr lang="en-US" dirty="0" smtClean="0"/>
            </a:br>
            <a:endParaRPr lang="en-US" dirty="0"/>
          </a:p>
        </p:txBody>
      </p:sp>
      <p:sp>
        <p:nvSpPr>
          <p:cNvPr id="3" name="Content Placeholder 2"/>
          <p:cNvSpPr>
            <a:spLocks noGrp="1"/>
          </p:cNvSpPr>
          <p:nvPr>
            <p:ph idx="1"/>
          </p:nvPr>
        </p:nvSpPr>
        <p:spPr>
          <a:xfrm>
            <a:off x="457200" y="1066800"/>
            <a:ext cx="8229600" cy="5410200"/>
          </a:xfrm>
        </p:spPr>
        <p:txBody>
          <a:bodyPr>
            <a:normAutofit/>
          </a:bodyPr>
          <a:lstStyle/>
          <a:p>
            <a:pPr algn="just">
              <a:buBlip>
                <a:blip r:embed="rId2"/>
              </a:buBlip>
            </a:pPr>
            <a:r>
              <a:rPr lang="en-US" dirty="0" smtClean="0">
                <a:latin typeface="Times New Roman" pitchFamily="18" charset="0"/>
                <a:cs typeface="Times New Roman" pitchFamily="18" charset="0"/>
              </a:rPr>
              <a:t>In pasteurizing certain acid juices for example, there are two categories of processes:</a:t>
            </a:r>
          </a:p>
          <a:p>
            <a:pPr algn="just">
              <a:buNone/>
            </a:pPr>
            <a:r>
              <a:rPr lang="en-US" dirty="0" smtClean="0">
                <a:latin typeface="Times New Roman" pitchFamily="18" charset="0"/>
                <a:cs typeface="Times New Roman" pitchFamily="18" charset="0"/>
              </a:rPr>
              <a:t>A) </a:t>
            </a:r>
            <a:r>
              <a:rPr lang="en-US" b="1" dirty="0" smtClean="0">
                <a:latin typeface="Times New Roman" pitchFamily="18" charset="0"/>
                <a:cs typeface="Times New Roman" pitchFamily="18" charset="0"/>
              </a:rPr>
              <a:t>Slow pasteurization </a:t>
            </a:r>
            <a:r>
              <a:rPr lang="en-US" dirty="0" smtClean="0">
                <a:latin typeface="Times New Roman" pitchFamily="18" charset="0"/>
                <a:cs typeface="Times New Roman" pitchFamily="18" charset="0"/>
              </a:rPr>
              <a:t>where pasteurization time is in </a:t>
            </a:r>
            <a:r>
              <a:rPr lang="en-US" b="1" dirty="0" smtClean="0">
                <a:latin typeface="Times New Roman" pitchFamily="18" charset="0"/>
                <a:cs typeface="Times New Roman" pitchFamily="18" charset="0"/>
              </a:rPr>
              <a:t>the order of minutes </a:t>
            </a:r>
            <a:r>
              <a:rPr lang="en-US" dirty="0" smtClean="0">
                <a:latin typeface="Times New Roman" pitchFamily="18" charset="0"/>
                <a:cs typeface="Times New Roman" pitchFamily="18" charset="0"/>
              </a:rPr>
              <a:t>and related to the temperature used; two typical temperature/time combinations are as following:</a:t>
            </a:r>
          </a:p>
          <a:p>
            <a:pPr algn="just">
              <a:buBlip>
                <a:blip r:embed="rId3"/>
              </a:buBlip>
            </a:pPr>
            <a:r>
              <a:rPr lang="en-US" dirty="0" smtClean="0">
                <a:latin typeface="Times New Roman" pitchFamily="18" charset="0"/>
                <a:cs typeface="Times New Roman" pitchFamily="18" charset="0"/>
              </a:rPr>
              <a:t>63° C to 65° C over 30 minutes or</a:t>
            </a:r>
          </a:p>
          <a:p>
            <a:pPr algn="just">
              <a:buBlip>
                <a:blip r:embed="rId3"/>
              </a:buBlip>
            </a:pPr>
            <a:r>
              <a:rPr lang="en-US" dirty="0" smtClean="0">
                <a:latin typeface="Times New Roman" pitchFamily="18" charset="0"/>
                <a:cs typeface="Times New Roman" pitchFamily="18" charset="0"/>
              </a:rPr>
              <a:t>75° C over 80 °c to 10 minutes.</a:t>
            </a:r>
          </a:p>
          <a:p>
            <a:pPr algn="just">
              <a:buFont typeface="Courier New" pitchFamily="49" charset="0"/>
              <a:buChar char="o"/>
            </a:pPr>
            <a:r>
              <a:rPr lang="en-US" dirty="0" smtClean="0">
                <a:latin typeface="Times New Roman" pitchFamily="18" charset="0"/>
                <a:cs typeface="Times New Roman" pitchFamily="18" charset="0"/>
              </a:rPr>
              <a:t>Pasteurization temperature and time will vary according to:</a:t>
            </a:r>
          </a:p>
          <a:p>
            <a:pPr lvl="0" algn="just">
              <a:buBlip>
                <a:blip r:embed="rId4"/>
              </a:buBlip>
            </a:pPr>
            <a:r>
              <a:rPr lang="en-US" dirty="0" smtClean="0">
                <a:latin typeface="Times New Roman" pitchFamily="18" charset="0"/>
                <a:cs typeface="Times New Roman" pitchFamily="18" charset="0"/>
              </a:rPr>
              <a:t> nature of the product; </a:t>
            </a:r>
          </a:p>
          <a:p>
            <a:pPr lvl="0" algn="just">
              <a:buBlip>
                <a:blip r:embed="rId4"/>
              </a:buBlip>
            </a:pPr>
            <a:r>
              <a:rPr lang="en-US" dirty="0" smtClean="0">
                <a:latin typeface="Times New Roman" pitchFamily="18" charset="0"/>
                <a:cs typeface="Times New Roman" pitchFamily="18" charset="0"/>
              </a:rPr>
              <a:t>initial degree of contamination;</a:t>
            </a:r>
          </a:p>
          <a:p>
            <a:pPr lvl="0" algn="just">
              <a:buBlip>
                <a:blip r:embed="rId4"/>
              </a:buBlip>
            </a:pPr>
            <a:r>
              <a:rPr lang="en-US" dirty="0" smtClean="0">
                <a:latin typeface="Times New Roman" pitchFamily="18" charset="0"/>
                <a:cs typeface="Times New Roman" pitchFamily="18" charset="0"/>
              </a:rPr>
              <a:t>and shelf life required</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Too high a dosage can produce undesirable changes in texture, color and taste of foods.</a:t>
            </a:r>
          </a:p>
          <a:p>
            <a:pPr>
              <a:buNone/>
            </a:pP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Courier New" pitchFamily="49" charset="0"/>
              <a:buChar char="o"/>
            </a:pPr>
            <a:r>
              <a:rPr lang="en-US" dirty="0" smtClean="0"/>
              <a:t>Irradiation can extend the</a:t>
            </a:r>
            <a:r>
              <a:rPr lang="en-US" b="1" dirty="0" smtClean="0"/>
              <a:t> shelf-life </a:t>
            </a:r>
            <a:r>
              <a:rPr lang="en-US" dirty="0" smtClean="0"/>
              <a:t>of foods in a number of ways. </a:t>
            </a:r>
          </a:p>
          <a:p>
            <a:pPr>
              <a:buFont typeface="Wingdings" pitchFamily="2" charset="2"/>
              <a:buChar char="ü"/>
            </a:pPr>
            <a:r>
              <a:rPr lang="en-US" dirty="0" smtClean="0"/>
              <a:t>By reducing the number of spoilage organisms (bacteria, mould, fungi etc.)</a:t>
            </a:r>
          </a:p>
          <a:p>
            <a:pPr>
              <a:buFont typeface="Wingdings" pitchFamily="2" charset="2"/>
              <a:buChar char="ü"/>
            </a:pPr>
            <a:r>
              <a:rPr lang="en-US" dirty="0" smtClean="0"/>
              <a:t>Since ionizing radiation interferes with cell division, it can be used as an alternative to chemicals to </a:t>
            </a:r>
            <a:r>
              <a:rPr lang="en-US" b="1" dirty="0" smtClean="0"/>
              <a:t>inhibit sprouting </a:t>
            </a:r>
            <a:r>
              <a:rPr lang="en-US" dirty="0" smtClean="0"/>
              <a:t>and thereby extend the shelf life of </a:t>
            </a:r>
            <a:r>
              <a:rPr lang="en-US" b="1" dirty="0" smtClean="0"/>
              <a:t>potatoes, onions and garlic</a:t>
            </a:r>
            <a:r>
              <a:rPr lang="en-US" dirty="0" smtClean="0"/>
              <a:t>. </a:t>
            </a:r>
          </a:p>
          <a:p>
            <a:pPr>
              <a:buFont typeface="Courier New" pitchFamily="49" charset="0"/>
              <a:buChar char="o"/>
            </a:pPr>
            <a:r>
              <a:rPr lang="en-US" dirty="0" smtClean="0"/>
              <a:t>Exposure of fruits and vegetables to ionizing radiation slows their rate of ripening.</a:t>
            </a:r>
          </a:p>
          <a:p>
            <a:pPr>
              <a:buFont typeface="Courier New" pitchFamily="49" charset="0"/>
              <a:buChar char="o"/>
            </a:pPr>
            <a:r>
              <a:rPr lang="en-US" dirty="0" smtClean="0"/>
              <a:t> </a:t>
            </a:r>
            <a:r>
              <a:rPr lang="en-US" b="1" dirty="0" smtClean="0"/>
              <a:t>Strawberries</a:t>
            </a:r>
            <a:r>
              <a:rPr lang="en-US" dirty="0" smtClean="0"/>
              <a:t>, for example, have been found to be suitable for irradiation. </a:t>
            </a:r>
          </a:p>
          <a:p>
            <a:pPr>
              <a:buFont typeface="Courier New" pitchFamily="49" charset="0"/>
              <a:buChar char="o"/>
            </a:pPr>
            <a:r>
              <a:rPr lang="en-US" dirty="0" smtClean="0"/>
              <a:t>Their shelf-life can be extended from 5 to 15 days.</a:t>
            </a:r>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q"/>
            </a:pPr>
            <a:r>
              <a:rPr lang="en-US" dirty="0" smtClean="0"/>
              <a:t>The main </a:t>
            </a:r>
            <a:r>
              <a:rPr lang="en-US" b="1" dirty="0" smtClean="0"/>
              <a:t>advantages</a:t>
            </a:r>
            <a:r>
              <a:rPr lang="en-US" dirty="0" smtClean="0"/>
              <a:t> of irradiation are as follows:</a:t>
            </a:r>
          </a:p>
          <a:p>
            <a:pPr>
              <a:buFont typeface="Courier New" pitchFamily="49" charset="0"/>
              <a:buChar char="o"/>
            </a:pPr>
            <a:r>
              <a:rPr lang="en-US" dirty="0" smtClean="0"/>
              <a:t> There is little or no heating of the food and therefore </a:t>
            </a:r>
            <a:r>
              <a:rPr lang="en-US" b="1" dirty="0" smtClean="0"/>
              <a:t>negligible change</a:t>
            </a:r>
            <a:r>
              <a:rPr lang="en-US" dirty="0" smtClean="0"/>
              <a:t> to sensory characteristics</a:t>
            </a:r>
          </a:p>
          <a:p>
            <a:pPr>
              <a:buFont typeface="Courier New" pitchFamily="49" charset="0"/>
              <a:buChar char="o"/>
            </a:pPr>
            <a:r>
              <a:rPr lang="en-US" dirty="0" smtClean="0"/>
              <a:t>Fresh foods may be preserved in a single operation, and without the use of chemical preservatives</a:t>
            </a:r>
          </a:p>
          <a:p>
            <a:pPr>
              <a:buFont typeface="Courier New" pitchFamily="49" charset="0"/>
              <a:buChar char="o"/>
            </a:pPr>
            <a:r>
              <a:rPr lang="en-US" dirty="0" smtClean="0"/>
              <a:t> Energy requirements are very low</a:t>
            </a:r>
          </a:p>
          <a:p>
            <a:pPr>
              <a:buFont typeface="Courier New" pitchFamily="49" charset="0"/>
              <a:buChar char="o"/>
            </a:pPr>
            <a:r>
              <a:rPr lang="en-US" dirty="0" smtClean="0"/>
              <a:t> Changes in nutritional value of foods are comparable with other methods of food preservation</a:t>
            </a:r>
          </a:p>
          <a:p>
            <a:pPr>
              <a:buFont typeface="Courier New" pitchFamily="49" charset="0"/>
              <a:buChar char="o"/>
            </a:pPr>
            <a:r>
              <a:rPr lang="en-US" dirty="0" smtClean="0"/>
              <a:t> Processing is automatically controlled and has low operating costs.</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q"/>
            </a:pPr>
            <a:r>
              <a:rPr lang="en-US" dirty="0" smtClean="0"/>
              <a:t>The main </a:t>
            </a:r>
            <a:r>
              <a:rPr lang="en-US" b="1" dirty="0" smtClean="0"/>
              <a:t>advantages</a:t>
            </a:r>
            <a:r>
              <a:rPr lang="en-US" dirty="0" smtClean="0"/>
              <a:t> of irradiation are as follows:</a:t>
            </a:r>
          </a:p>
          <a:p>
            <a:pPr>
              <a:buFont typeface="Courier New" pitchFamily="49" charset="0"/>
              <a:buChar char="o"/>
            </a:pPr>
            <a:r>
              <a:rPr lang="en-US" dirty="0" smtClean="0"/>
              <a:t> There is little or no heating of the food and therefore </a:t>
            </a:r>
            <a:r>
              <a:rPr lang="en-US" b="1" dirty="0" smtClean="0"/>
              <a:t>negligible change</a:t>
            </a:r>
            <a:r>
              <a:rPr lang="en-US" dirty="0" smtClean="0"/>
              <a:t> to sensory characteristics</a:t>
            </a:r>
          </a:p>
          <a:p>
            <a:pPr>
              <a:buFont typeface="Courier New" pitchFamily="49" charset="0"/>
              <a:buChar char="o"/>
            </a:pPr>
            <a:r>
              <a:rPr lang="en-US" dirty="0" smtClean="0"/>
              <a:t>Fresh foods may be preserved in a single operation, and without the use of chemical preservatives</a:t>
            </a:r>
          </a:p>
          <a:p>
            <a:pPr>
              <a:buFont typeface="Courier New" pitchFamily="49" charset="0"/>
              <a:buChar char="o"/>
            </a:pPr>
            <a:r>
              <a:rPr lang="en-US" dirty="0" smtClean="0"/>
              <a:t> Energy requirements are very low</a:t>
            </a:r>
          </a:p>
          <a:p>
            <a:pPr>
              <a:buFont typeface="Courier New" pitchFamily="49" charset="0"/>
              <a:buChar char="o"/>
            </a:pPr>
            <a:r>
              <a:rPr lang="en-US" dirty="0" smtClean="0"/>
              <a:t> Changes in nutritional value of foods are comparable with other methods of food preservation</a:t>
            </a:r>
          </a:p>
          <a:p>
            <a:pPr>
              <a:buFont typeface="Courier New" pitchFamily="49" charset="0"/>
              <a:buChar char="o"/>
            </a:pPr>
            <a:r>
              <a:rPr lang="en-US" dirty="0" smtClean="0"/>
              <a:t> Processing is automatically controlled and has low operating costs.</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1066800"/>
          </a:xfrm>
        </p:spPr>
        <p:txBody>
          <a:bodyPr>
            <a:normAutofit/>
          </a:bodyPr>
          <a:lstStyle/>
          <a:p>
            <a:r>
              <a:rPr lang="en-US" sz="3200" b="1" i="1" dirty="0" smtClean="0">
                <a:solidFill>
                  <a:schemeClr val="tx1">
                    <a:lumMod val="95000"/>
                    <a:lumOff val="5000"/>
                  </a:schemeClr>
                </a:solidFill>
              </a:rPr>
              <a:t>3.2. Preservation by Fermentation</a:t>
            </a:r>
            <a:endParaRPr lang="en-US" i="1" dirty="0">
              <a:solidFill>
                <a:schemeClr val="tx1">
                  <a:lumMod val="95000"/>
                  <a:lumOff val="5000"/>
                </a:schemeClr>
              </a:solidFill>
            </a:endParaRPr>
          </a:p>
        </p:txBody>
      </p:sp>
      <p:sp>
        <p:nvSpPr>
          <p:cNvPr id="3" name="Content Placeholder 2"/>
          <p:cNvSpPr>
            <a:spLocks noGrp="1"/>
          </p:cNvSpPr>
          <p:nvPr>
            <p:ph idx="1"/>
          </p:nvPr>
        </p:nvSpPr>
        <p:spPr/>
        <p:txBody>
          <a:bodyPr>
            <a:normAutofit/>
          </a:bodyPr>
          <a:lstStyle/>
          <a:p>
            <a:pPr>
              <a:buBlip>
                <a:blip r:embed="rId2"/>
              </a:buBlip>
            </a:pPr>
            <a:r>
              <a:rPr lang="en-US" dirty="0">
                <a:solidFill>
                  <a:srgbClr val="FF0000"/>
                </a:solidFill>
              </a:rPr>
              <a:t>Fermentation </a:t>
            </a:r>
            <a:r>
              <a:rPr lang="en-US" dirty="0"/>
              <a:t>is the microbial conversion of starch and sugars into alcohol.</a:t>
            </a:r>
          </a:p>
          <a:p>
            <a:pPr>
              <a:buBlip>
                <a:blip r:embed="rId2"/>
              </a:buBlip>
            </a:pPr>
            <a:r>
              <a:rPr lang="en-US" dirty="0"/>
              <a:t>Some foods, such as many </a:t>
            </a:r>
            <a:r>
              <a:rPr lang="en-US" dirty="0">
                <a:hlinkClick r:id="rId3" tooltip="Cheese"/>
              </a:rPr>
              <a:t>cheeses</a:t>
            </a:r>
            <a:r>
              <a:rPr lang="en-US" dirty="0"/>
              <a:t>, </a:t>
            </a:r>
            <a:r>
              <a:rPr lang="en-US" dirty="0">
                <a:hlinkClick r:id="rId4" tooltip="Wine"/>
              </a:rPr>
              <a:t>wines</a:t>
            </a:r>
            <a:r>
              <a:rPr lang="en-US" dirty="0"/>
              <a:t>, and </a:t>
            </a:r>
            <a:r>
              <a:rPr lang="en-US" dirty="0">
                <a:hlinkClick r:id="rId5" tooltip="Beer"/>
              </a:rPr>
              <a:t>beers</a:t>
            </a:r>
            <a:r>
              <a:rPr lang="en-US" dirty="0"/>
              <a:t>, use specific micro-organisms that combat spoilage from other less-benign organisms. </a:t>
            </a:r>
          </a:p>
          <a:p>
            <a:pPr>
              <a:buBlip>
                <a:blip r:embed="rId2"/>
              </a:buBlip>
            </a:pPr>
            <a:r>
              <a:rPr lang="en-US" dirty="0"/>
              <a:t>These micro-organisms keep pathogens in check by creating an environment </a:t>
            </a:r>
            <a:r>
              <a:rPr lang="en-US" b="1" dirty="0"/>
              <a:t>toxic</a:t>
            </a:r>
            <a:r>
              <a:rPr lang="en-US" dirty="0"/>
              <a:t> for themselves and other micro-organisms by producing acid or alcohol. </a:t>
            </a:r>
          </a:p>
          <a:p>
            <a:pPr>
              <a:buBlip>
                <a:blip r:embed="rId2"/>
              </a:buBlip>
            </a:pPr>
            <a:r>
              <a:rPr lang="en-US" dirty="0"/>
              <a:t>These methods are used to create the specific </a:t>
            </a:r>
            <a:r>
              <a:rPr lang="en-US" dirty="0">
                <a:solidFill>
                  <a:srgbClr val="FF0000"/>
                </a:solidFill>
              </a:rPr>
              <a:t>controlled </a:t>
            </a:r>
            <a:r>
              <a:rPr lang="en-US" dirty="0"/>
              <a:t>conditions that will support the desirable organisms that produce food fit for human consumption.</a:t>
            </a:r>
          </a:p>
          <a:p>
            <a:pPr>
              <a:buBlip>
                <a:blip r:embed="rId2"/>
              </a:buBlip>
            </a:pP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Blip>
                <a:blip r:embed="rId2"/>
              </a:buBlip>
            </a:pPr>
            <a:r>
              <a:rPr lang="en-US" dirty="0"/>
              <a:t>Vegetables can also be preserved by a fermentation process. </a:t>
            </a:r>
          </a:p>
          <a:p>
            <a:pPr>
              <a:buBlip>
                <a:blip r:embed="rId2"/>
              </a:buBlip>
            </a:pPr>
            <a:r>
              <a:rPr lang="en-US" dirty="0"/>
              <a:t>During fermentation of raw vegetables, </a:t>
            </a:r>
            <a:r>
              <a:rPr lang="en-US" b="1" dirty="0"/>
              <a:t>lactic acid bacteria develop</a:t>
            </a:r>
            <a:r>
              <a:rPr lang="en-US" dirty="0"/>
              <a:t>, transforming the natural sugars present and the added sugar into </a:t>
            </a:r>
            <a:r>
              <a:rPr lang="en-US" b="1" dirty="0"/>
              <a:t>acid. </a:t>
            </a:r>
          </a:p>
          <a:p>
            <a:pPr>
              <a:buBlip>
                <a:blip r:embed="rId2"/>
              </a:buBlip>
            </a:pPr>
            <a:r>
              <a:rPr lang="en-US" dirty="0"/>
              <a:t>In general, a low salt concentration of 3-5% is used to prevent the growth of spoilage bacteria, while lactic acid bacteria are under development. </a:t>
            </a:r>
          </a:p>
          <a:p>
            <a:pPr>
              <a:buBlip>
                <a:blip r:embed="rId2"/>
              </a:buBlip>
            </a:pPr>
            <a:r>
              <a:rPr lang="en-US" dirty="0"/>
              <a:t>The characteristic </a:t>
            </a:r>
            <a:r>
              <a:rPr lang="en-US" dirty="0" err="1"/>
              <a:t>flavour</a:t>
            </a:r>
            <a:r>
              <a:rPr lang="en-US" dirty="0"/>
              <a:t> and texture of fermented vegetables is produced by the action of lactic acid bacteria. </a:t>
            </a:r>
          </a:p>
          <a:p>
            <a:endParaRPr lang="en-US" dirty="0"/>
          </a:p>
        </p:txBody>
      </p:sp>
    </p:spTree>
    <p:extLst>
      <p:ext uri="{BB962C8B-B14F-4D97-AF65-F5344CB8AC3E}">
        <p14:creationId xmlns="" xmlns:p14="http://schemas.microsoft.com/office/powerpoint/2010/main" val="10822768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algn="just">
              <a:lnSpc>
                <a:spcPct val="150000"/>
              </a:lnSpc>
              <a:buBlip>
                <a:blip r:embed="rId2"/>
              </a:buBlip>
            </a:pPr>
            <a:r>
              <a:rPr lang="en-US" dirty="0">
                <a:latin typeface="Times New Roman" pitchFamily="18" charset="0"/>
                <a:cs typeface="Times New Roman" pitchFamily="18" charset="0"/>
              </a:rPr>
              <a:t>Vegetables must be kept </a:t>
            </a:r>
            <a:r>
              <a:rPr lang="en-US" b="1" dirty="0">
                <a:latin typeface="Times New Roman" pitchFamily="18" charset="0"/>
                <a:cs typeface="Times New Roman" pitchFamily="18" charset="0"/>
              </a:rPr>
              <a:t>submersed in the liquid </a:t>
            </a:r>
            <a:r>
              <a:rPr lang="en-US" dirty="0">
                <a:latin typeface="Times New Roman" pitchFamily="18" charset="0"/>
                <a:cs typeface="Times New Roman" pitchFamily="18" charset="0"/>
              </a:rPr>
              <a:t>to prevent contact with </a:t>
            </a:r>
            <a:r>
              <a:rPr lang="en-US" b="1" dirty="0">
                <a:latin typeface="Times New Roman" pitchFamily="18" charset="0"/>
                <a:cs typeface="Times New Roman" pitchFamily="18" charset="0"/>
              </a:rPr>
              <a:t>air</a:t>
            </a:r>
            <a:r>
              <a:rPr lang="en-US" dirty="0">
                <a:latin typeface="Times New Roman" pitchFamily="18" charset="0"/>
                <a:cs typeface="Times New Roman" pitchFamily="18" charset="0"/>
              </a:rPr>
              <a:t>, which can cause decomposition, due to action of yeasts and </a:t>
            </a:r>
            <a:r>
              <a:rPr lang="en-US" dirty="0" err="1">
                <a:latin typeface="Times New Roman" pitchFamily="18" charset="0"/>
                <a:cs typeface="Times New Roman" pitchFamily="18" charset="0"/>
              </a:rPr>
              <a:t>moulds</a:t>
            </a:r>
            <a:r>
              <a:rPr lang="en-US" dirty="0">
                <a:latin typeface="Times New Roman" pitchFamily="18" charset="0"/>
                <a:cs typeface="Times New Roman" pitchFamily="18" charset="0"/>
              </a:rPr>
              <a:t>. </a:t>
            </a:r>
          </a:p>
          <a:p>
            <a:pPr algn="just">
              <a:lnSpc>
                <a:spcPct val="150000"/>
              </a:lnSpc>
              <a:buBlip>
                <a:blip r:embed="rId2"/>
              </a:buBlip>
            </a:pPr>
            <a:r>
              <a:rPr lang="en-US" dirty="0">
                <a:latin typeface="Times New Roman" pitchFamily="18" charset="0"/>
                <a:cs typeface="Times New Roman" pitchFamily="18" charset="0"/>
              </a:rPr>
              <a:t>During the fermentation process (</a:t>
            </a:r>
            <a:r>
              <a:rPr lang="en-US" b="1" dirty="0">
                <a:latin typeface="Times New Roman" pitchFamily="18" charset="0"/>
                <a:cs typeface="Times New Roman" pitchFamily="18" charset="0"/>
              </a:rPr>
              <a:t>2 to 3 weeks</a:t>
            </a:r>
            <a:r>
              <a:rPr lang="en-US" dirty="0">
                <a:latin typeface="Times New Roman" pitchFamily="18" charset="0"/>
                <a:cs typeface="Times New Roman" pitchFamily="18" charset="0"/>
              </a:rPr>
              <a:t>), the salt becomes diluted due to water drained from the vegetables, therefore salt must be frequently added to </a:t>
            </a:r>
            <a:r>
              <a:rPr lang="en-US" b="1" dirty="0">
                <a:latin typeface="Times New Roman" pitchFamily="18" charset="0"/>
                <a:cs typeface="Times New Roman" pitchFamily="18" charset="0"/>
              </a:rPr>
              <a:t>maintain </a:t>
            </a:r>
            <a:r>
              <a:rPr lang="en-US" dirty="0">
                <a:latin typeface="Times New Roman" pitchFamily="18" charset="0"/>
                <a:cs typeface="Times New Roman" pitchFamily="18" charset="0"/>
              </a:rPr>
              <a:t>the concentration at 3 to 5%. </a:t>
            </a:r>
          </a:p>
          <a:p>
            <a:pPr algn="just">
              <a:lnSpc>
                <a:spcPct val="150000"/>
              </a:lnSpc>
              <a:buBlip>
                <a:blip r:embed="rId2"/>
              </a:buBlip>
            </a:pPr>
            <a:r>
              <a:rPr lang="en-US" dirty="0">
                <a:latin typeface="Times New Roman" pitchFamily="18" charset="0"/>
                <a:cs typeface="Times New Roman" pitchFamily="18" charset="0"/>
              </a:rPr>
              <a:t>The pickled vegetables are washed with water and packaged into glass jars containing a solution of 3% salt and 5% vinegar. </a:t>
            </a:r>
          </a:p>
          <a:p>
            <a:endParaRPr lang="en-US" dirty="0"/>
          </a:p>
        </p:txBody>
      </p:sp>
    </p:spTree>
    <p:extLst>
      <p:ext uri="{BB962C8B-B14F-4D97-AF65-F5344CB8AC3E}">
        <p14:creationId xmlns="" xmlns:p14="http://schemas.microsoft.com/office/powerpoint/2010/main" val="34230493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lnSpcReduction="10000"/>
          </a:bodyPr>
          <a:lstStyle/>
          <a:p>
            <a:pPr algn="just">
              <a:lnSpc>
                <a:spcPct val="150000"/>
              </a:lnSpc>
              <a:buBlip>
                <a:blip r:embed="rId2"/>
              </a:buBlip>
            </a:pPr>
            <a:r>
              <a:rPr lang="en-US" dirty="0">
                <a:latin typeface="Times New Roman" pitchFamily="18" charset="0"/>
                <a:cs typeface="Times New Roman" pitchFamily="18" charset="0"/>
              </a:rPr>
              <a:t>So fermentation is a valuable preservation technique. </a:t>
            </a:r>
          </a:p>
          <a:p>
            <a:pPr algn="just">
              <a:lnSpc>
                <a:spcPct val="150000"/>
              </a:lnSpc>
              <a:buBlip>
                <a:blip r:embed="rId2"/>
              </a:buBlip>
            </a:pPr>
            <a:r>
              <a:rPr lang="en-US" dirty="0">
                <a:latin typeface="Times New Roman" pitchFamily="18" charset="0"/>
                <a:cs typeface="Times New Roman" pitchFamily="18" charset="0"/>
              </a:rPr>
              <a:t>Fermentation can also make foods more</a:t>
            </a:r>
            <a:r>
              <a:rPr lang="en-US" b="1" dirty="0">
                <a:latin typeface="Times New Roman" pitchFamily="18" charset="0"/>
                <a:cs typeface="Times New Roman" pitchFamily="18" charset="0"/>
              </a:rPr>
              <a:t> nutritious </a:t>
            </a:r>
            <a:r>
              <a:rPr lang="en-US" dirty="0">
                <a:latin typeface="Times New Roman" pitchFamily="18" charset="0"/>
                <a:cs typeface="Times New Roman" pitchFamily="18" charset="0"/>
              </a:rPr>
              <a:t>and </a:t>
            </a:r>
            <a:r>
              <a:rPr lang="en-US" b="1" dirty="0">
                <a:latin typeface="Times New Roman" pitchFamily="18" charset="0"/>
                <a:cs typeface="Times New Roman" pitchFamily="18" charset="0"/>
              </a:rPr>
              <a:t>palatable. </a:t>
            </a:r>
          </a:p>
          <a:p>
            <a:pPr algn="just">
              <a:lnSpc>
                <a:spcPct val="150000"/>
              </a:lnSpc>
              <a:buBlip>
                <a:blip r:embed="rId2"/>
              </a:buBlip>
            </a:pPr>
            <a:r>
              <a:rPr lang="en-US" dirty="0">
                <a:latin typeface="Times New Roman" pitchFamily="18" charset="0"/>
                <a:cs typeface="Times New Roman" pitchFamily="18" charset="0"/>
              </a:rPr>
              <a:t>For example, drinking water in the Middle Ages was dangerous because it often contained pathogens that could spread disease.</a:t>
            </a:r>
          </a:p>
          <a:p>
            <a:pPr algn="just">
              <a:lnSpc>
                <a:spcPct val="150000"/>
              </a:lnSpc>
              <a:buBlip>
                <a:blip r:embed="rId2"/>
              </a:buBlip>
            </a:pPr>
            <a:r>
              <a:rPr lang="en-US" dirty="0">
                <a:latin typeface="Times New Roman" pitchFamily="18" charset="0"/>
                <a:cs typeface="Times New Roman" pitchFamily="18" charset="0"/>
              </a:rPr>
              <a:t> When the water is made into beer, the resulting alcohol kills any bacteria in the water that could make people sick. </a:t>
            </a:r>
          </a:p>
          <a:p>
            <a:pPr algn="just">
              <a:lnSpc>
                <a:spcPct val="150000"/>
              </a:lnSpc>
              <a:buBlip>
                <a:blip r:embed="rId2"/>
              </a:buBlip>
            </a:pPr>
            <a:r>
              <a:rPr lang="en-US" dirty="0">
                <a:latin typeface="Times New Roman" pitchFamily="18" charset="0"/>
                <a:cs typeface="Times New Roman" pitchFamily="18" charset="0"/>
              </a:rPr>
              <a:t>Additionally, the water now has the nutrients from the barley and other ingredients, and the microorganisms can also produce</a:t>
            </a:r>
            <a:r>
              <a:rPr lang="en-US" b="1" dirty="0">
                <a:latin typeface="Times New Roman" pitchFamily="18" charset="0"/>
                <a:cs typeface="Times New Roman" pitchFamily="18" charset="0"/>
              </a:rPr>
              <a:t> vitamins </a:t>
            </a:r>
            <a:r>
              <a:rPr lang="en-US" dirty="0">
                <a:latin typeface="Times New Roman" pitchFamily="18" charset="0"/>
                <a:cs typeface="Times New Roman" pitchFamily="18" charset="0"/>
              </a:rPr>
              <a:t>as they ferment.</a:t>
            </a:r>
          </a:p>
          <a:p>
            <a:pPr algn="just">
              <a:lnSpc>
                <a:spcPct val="150000"/>
              </a:lnSpc>
            </a:pP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34455542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lstStyle/>
          <a:p>
            <a:pPr algn="just">
              <a:lnSpc>
                <a:spcPct val="150000"/>
              </a:lnSpc>
              <a:buBlip>
                <a:blip r:embed="rId2"/>
              </a:buBlip>
            </a:pPr>
            <a:r>
              <a:rPr lang="en-US" dirty="0">
                <a:latin typeface="Times New Roman" pitchFamily="18" charset="0"/>
                <a:cs typeface="Times New Roman" pitchFamily="18" charset="0"/>
              </a:rPr>
              <a:t>Decomposition of carbohydrates by microorganisms or enzymes is called -'fermentation'. </a:t>
            </a:r>
          </a:p>
          <a:p>
            <a:pPr algn="just">
              <a:lnSpc>
                <a:spcPct val="150000"/>
              </a:lnSpc>
              <a:buBlip>
                <a:blip r:embed="rId2"/>
              </a:buBlip>
            </a:pPr>
            <a:r>
              <a:rPr lang="en-US" dirty="0">
                <a:latin typeface="Times New Roman" pitchFamily="18" charset="0"/>
                <a:cs typeface="Times New Roman" pitchFamily="18" charset="0"/>
              </a:rPr>
              <a:t>This is one of the oldest methods of preservation. </a:t>
            </a:r>
          </a:p>
          <a:p>
            <a:pPr algn="just">
              <a:lnSpc>
                <a:spcPct val="150000"/>
              </a:lnSpc>
              <a:buBlip>
                <a:blip r:embed="rId2"/>
              </a:buBlip>
            </a:pPr>
            <a:r>
              <a:rPr lang="en-US" dirty="0">
                <a:latin typeface="Times New Roman" pitchFamily="18" charset="0"/>
                <a:cs typeface="Times New Roman" pitchFamily="18" charset="0"/>
              </a:rPr>
              <a:t>By this method, foods are preserved by the alcohol or organic acid formed by microbial action. </a:t>
            </a:r>
          </a:p>
          <a:p>
            <a:pPr algn="just">
              <a:lnSpc>
                <a:spcPct val="150000"/>
              </a:lnSpc>
              <a:buBlip>
                <a:blip r:embed="rId2"/>
              </a:buBlip>
            </a:pPr>
            <a:r>
              <a:rPr lang="en-US" dirty="0">
                <a:latin typeface="Times New Roman" pitchFamily="18" charset="0"/>
                <a:cs typeface="Times New Roman" pitchFamily="18" charset="0"/>
              </a:rPr>
              <a:t>The keeping quality of alcoholic beverages, vinegars and fermented pickles depends upon the presence of alcohol, acetic acid and lactic acid, respectively.</a:t>
            </a:r>
          </a:p>
          <a:p>
            <a:endParaRPr lang="en-US" dirty="0"/>
          </a:p>
        </p:txBody>
      </p:sp>
    </p:spTree>
    <p:extLst>
      <p:ext uri="{BB962C8B-B14F-4D97-AF65-F5344CB8AC3E}">
        <p14:creationId xmlns="" xmlns:p14="http://schemas.microsoft.com/office/powerpoint/2010/main" val="20244158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lstStyle/>
          <a:p>
            <a:pPr algn="just">
              <a:lnSpc>
                <a:spcPct val="150000"/>
              </a:lnSpc>
              <a:buBlip>
                <a:blip r:embed="rId2"/>
              </a:buBlip>
            </a:pPr>
            <a:r>
              <a:rPr lang="en-US" dirty="0">
                <a:latin typeface="Times New Roman" pitchFamily="18" charset="0"/>
                <a:cs typeface="Times New Roman" pitchFamily="18" charset="0"/>
              </a:rPr>
              <a:t>Care should be taken to seal the fermented products from air to avoid further unwanted or secondary fermentation.</a:t>
            </a:r>
          </a:p>
          <a:p>
            <a:pPr algn="just">
              <a:lnSpc>
                <a:spcPct val="150000"/>
              </a:lnSpc>
              <a:buBlip>
                <a:blip r:embed="rId2"/>
              </a:buBlip>
            </a:pPr>
            <a:r>
              <a:rPr lang="en-US" dirty="0">
                <a:latin typeface="Times New Roman" pitchFamily="18" charset="0"/>
                <a:cs typeface="Times New Roman" pitchFamily="18" charset="0"/>
              </a:rPr>
              <a:t> Wines, beers, vinegar, fermented drinks, fermented pickles, etc., are prepared by these processes. </a:t>
            </a:r>
          </a:p>
          <a:p>
            <a:pPr algn="just">
              <a:lnSpc>
                <a:spcPct val="150000"/>
              </a:lnSpc>
              <a:buBlip>
                <a:blip r:embed="rId2"/>
              </a:buBlip>
            </a:pPr>
            <a:r>
              <a:rPr lang="en-US" dirty="0">
                <a:latin typeface="Times New Roman" pitchFamily="18" charset="0"/>
                <a:cs typeface="Times New Roman" pitchFamily="18" charset="0"/>
              </a:rPr>
              <a:t>Fourteen </a:t>
            </a:r>
            <a:r>
              <a:rPr lang="en-US" dirty="0" smtClean="0">
                <a:latin typeface="Times New Roman" pitchFamily="18" charset="0"/>
                <a:cs typeface="Times New Roman" pitchFamily="18" charset="0"/>
              </a:rPr>
              <a:t>percent </a:t>
            </a:r>
            <a:r>
              <a:rPr lang="en-US" dirty="0">
                <a:latin typeface="Times New Roman" pitchFamily="18" charset="0"/>
                <a:cs typeface="Times New Roman" pitchFamily="18" charset="0"/>
              </a:rPr>
              <a:t>alcohol acts as a preservative in wines because yeasts, etc., cannot grow at that concentration. </a:t>
            </a:r>
          </a:p>
          <a:p>
            <a:pPr algn="just">
              <a:lnSpc>
                <a:spcPct val="150000"/>
              </a:lnSpc>
              <a:buBlip>
                <a:blip r:embed="rId2"/>
              </a:buBlip>
            </a:pPr>
            <a:r>
              <a:rPr lang="en-US" dirty="0">
                <a:latin typeface="Times New Roman" pitchFamily="18" charset="0"/>
                <a:cs typeface="Times New Roman" pitchFamily="18" charset="0"/>
              </a:rPr>
              <a:t>About 2 </a:t>
            </a:r>
            <a:r>
              <a:rPr lang="en-US" dirty="0" smtClean="0">
                <a:latin typeface="Times New Roman" pitchFamily="18" charset="0"/>
                <a:cs typeface="Times New Roman" pitchFamily="18" charset="0"/>
              </a:rPr>
              <a:t>percent </a:t>
            </a:r>
            <a:r>
              <a:rPr lang="en-US" dirty="0">
                <a:latin typeface="Times New Roman" pitchFamily="18" charset="0"/>
                <a:cs typeface="Times New Roman" pitchFamily="18" charset="0"/>
              </a:rPr>
              <a:t>acetic acid prevents spoilage in many products.</a:t>
            </a:r>
          </a:p>
          <a:p>
            <a:endParaRPr lang="en-US" dirty="0"/>
          </a:p>
        </p:txBody>
      </p:sp>
    </p:spTree>
    <p:extLst>
      <p:ext uri="{BB962C8B-B14F-4D97-AF65-F5344CB8AC3E}">
        <p14:creationId xmlns="" xmlns:p14="http://schemas.microsoft.com/office/powerpoint/2010/main" val="3624598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lstStyle/>
          <a:p>
            <a:pPr>
              <a:buBlip>
                <a:blip r:embed="rId2"/>
              </a:buBlip>
            </a:pPr>
            <a:r>
              <a:rPr lang="en-US" dirty="0" smtClean="0">
                <a:latin typeface="Times New Roman" pitchFamily="18" charset="0"/>
                <a:cs typeface="Times New Roman" pitchFamily="18" charset="0"/>
              </a:rPr>
              <a:t>In this first category of pasteurization processes it is possible to </a:t>
            </a:r>
            <a:r>
              <a:rPr lang="en-US" b="1" dirty="0" smtClean="0">
                <a:latin typeface="Times New Roman" pitchFamily="18" charset="0"/>
                <a:cs typeface="Times New Roman" pitchFamily="18" charset="0"/>
              </a:rPr>
              <a:t>define three phases</a:t>
            </a:r>
            <a:r>
              <a:rPr lang="en-US" dirty="0" smtClean="0">
                <a:latin typeface="Times New Roman" pitchFamily="18" charset="0"/>
                <a:cs typeface="Times New Roman" pitchFamily="18" charset="0"/>
              </a:rPr>
              <a:t>:</a:t>
            </a:r>
          </a:p>
          <a:p>
            <a:pPr lvl="0">
              <a:buFont typeface="Courier New" pitchFamily="49" charset="0"/>
              <a:buChar char="o"/>
            </a:pPr>
            <a:r>
              <a:rPr lang="en-US" b="1" dirty="0" smtClean="0">
                <a:latin typeface="Times New Roman" pitchFamily="18" charset="0"/>
                <a:cs typeface="Times New Roman" pitchFamily="18" charset="0"/>
              </a:rPr>
              <a:t>heating</a:t>
            </a:r>
            <a:r>
              <a:rPr lang="en-US" dirty="0" smtClean="0">
                <a:latin typeface="Times New Roman" pitchFamily="18" charset="0"/>
                <a:cs typeface="Times New Roman" pitchFamily="18" charset="0"/>
              </a:rPr>
              <a:t> to a fixed temperature;</a:t>
            </a:r>
          </a:p>
          <a:p>
            <a:pPr lvl="0">
              <a:buFont typeface="Courier New" pitchFamily="49" charset="0"/>
              <a:buChar char="o"/>
            </a:pPr>
            <a:r>
              <a:rPr lang="en-US" b="1" dirty="0" smtClean="0">
                <a:latin typeface="Times New Roman" pitchFamily="18" charset="0"/>
                <a:cs typeface="Times New Roman" pitchFamily="18" charset="0"/>
              </a:rPr>
              <a:t>maintaining</a:t>
            </a:r>
            <a:r>
              <a:rPr lang="en-US" dirty="0" smtClean="0">
                <a:latin typeface="Times New Roman" pitchFamily="18" charset="0"/>
                <a:cs typeface="Times New Roman" pitchFamily="18" charset="0"/>
              </a:rPr>
              <a:t> this temperature over the established time period (= pasteurization time); </a:t>
            </a:r>
          </a:p>
          <a:p>
            <a:pPr lvl="0">
              <a:buFont typeface="Courier New" pitchFamily="49" charset="0"/>
              <a:buChar char="o"/>
            </a:pPr>
            <a:r>
              <a:rPr lang="en-US" b="1" dirty="0" smtClean="0">
                <a:latin typeface="Times New Roman" pitchFamily="18" charset="0"/>
                <a:cs typeface="Times New Roman" pitchFamily="18" charset="0"/>
              </a:rPr>
              <a:t>cooling </a:t>
            </a:r>
            <a:r>
              <a:rPr lang="en-US" dirty="0" smtClean="0">
                <a:latin typeface="Times New Roman" pitchFamily="18" charset="0"/>
                <a:cs typeface="Times New Roman" pitchFamily="18" charset="0"/>
              </a:rPr>
              <a:t>the pasteurized products: natural (slow) or forced cooling.</a:t>
            </a:r>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lstStyle/>
          <a:p>
            <a:pPr>
              <a:buNone/>
            </a:pPr>
            <a:r>
              <a:rPr lang="en-US" sz="2400" b="1" i="1" dirty="0"/>
              <a:t>Summery </a:t>
            </a:r>
          </a:p>
          <a:p>
            <a:pPr algn="just">
              <a:lnSpc>
                <a:spcPct val="150000"/>
              </a:lnSpc>
              <a:buFont typeface="Courier New" pitchFamily="49" charset="0"/>
              <a:buChar char="o"/>
            </a:pPr>
            <a:r>
              <a:rPr lang="en-US" dirty="0">
                <a:latin typeface="Times New Roman" pitchFamily="18" charset="0"/>
                <a:cs typeface="Times New Roman" pitchFamily="18" charset="0"/>
              </a:rPr>
              <a:t>Fermentation :</a:t>
            </a:r>
          </a:p>
          <a:p>
            <a:pPr lvl="0" algn="just">
              <a:lnSpc>
                <a:spcPct val="150000"/>
              </a:lnSpc>
            </a:pPr>
            <a:r>
              <a:rPr lang="en-US" dirty="0">
                <a:latin typeface="Times New Roman" pitchFamily="18" charset="0"/>
                <a:cs typeface="Times New Roman" pitchFamily="18" charset="0"/>
              </a:rPr>
              <a:t>Fermentation of vegetables and fruits; technique used, whereby Starches and sugars in vegetables are converted into lactic acid  </a:t>
            </a:r>
          </a:p>
          <a:p>
            <a:pPr lvl="0" algn="just">
              <a:lnSpc>
                <a:spcPct val="150000"/>
              </a:lnSpc>
            </a:pPr>
            <a:r>
              <a:rPr lang="en-US" dirty="0">
                <a:latin typeface="Times New Roman" pitchFamily="18" charset="0"/>
                <a:cs typeface="Times New Roman" pitchFamily="18" charset="0"/>
              </a:rPr>
              <a:t>This is done by bacteria , present in the storage vessels and</a:t>
            </a:r>
            <a:r>
              <a:rPr lang="en-US" dirty="0">
                <a:latin typeface="Times New Roman" pitchFamily="18" charset="0"/>
                <a:cs typeface="Times New Roman" pitchFamily="18" charset="0"/>
                <a:sym typeface="Symbol"/>
              </a:rPr>
              <a:t> </a:t>
            </a:r>
            <a:r>
              <a:rPr lang="en-US" dirty="0">
                <a:latin typeface="Times New Roman" pitchFamily="18" charset="0"/>
                <a:cs typeface="Times New Roman" pitchFamily="18" charset="0"/>
              </a:rPr>
              <a:t>bacteria on the surfaces of vegetables. </a:t>
            </a:r>
          </a:p>
          <a:p>
            <a:pPr marL="0" indent="0">
              <a:buNone/>
            </a:pPr>
            <a:endParaRPr lang="en-US" dirty="0"/>
          </a:p>
        </p:txBody>
      </p:sp>
    </p:spTree>
    <p:extLst>
      <p:ext uri="{BB962C8B-B14F-4D97-AF65-F5344CB8AC3E}">
        <p14:creationId xmlns="" xmlns:p14="http://schemas.microsoft.com/office/powerpoint/2010/main" val="17542365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981755828"/>
              </p:ext>
            </p:extLst>
          </p:nvPr>
        </p:nvGraphicFramePr>
        <p:xfrm>
          <a:off x="301625" y="1524000"/>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7524F747-FFD0-4860-87DA-D621891DF3C4}"/>
                                            </p:graphicEl>
                                          </p:spTgt>
                                        </p:tgtEl>
                                        <p:attrNameLst>
                                          <p:attrName>style.visibility</p:attrName>
                                        </p:attrNameLst>
                                      </p:cBhvr>
                                      <p:to>
                                        <p:strVal val="visible"/>
                                      </p:to>
                                    </p:set>
                                    <p:animEffect transition="in" filter="wipe(down)">
                                      <p:cBhvr>
                                        <p:cTn id="7" dur="500"/>
                                        <p:tgtEl>
                                          <p:spTgt spid="4">
                                            <p:graphicEl>
                                              <a:dgm id="{7524F747-FFD0-4860-87DA-D621891DF3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3649906B-F690-48C7-9D6E-198D854E4C06}"/>
                                            </p:graphicEl>
                                          </p:spTgt>
                                        </p:tgtEl>
                                        <p:attrNameLst>
                                          <p:attrName>style.visibility</p:attrName>
                                        </p:attrNameLst>
                                      </p:cBhvr>
                                      <p:to>
                                        <p:strVal val="visible"/>
                                      </p:to>
                                    </p:set>
                                    <p:animEffect transition="in" filter="wipe(down)">
                                      <p:cBhvr>
                                        <p:cTn id="12" dur="500"/>
                                        <p:tgtEl>
                                          <p:spTgt spid="4">
                                            <p:graphicEl>
                                              <a:dgm id="{3649906B-F690-48C7-9D6E-198D854E4C06}"/>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88F26063-907C-4250-9167-DD668F2C735A}"/>
                                            </p:graphicEl>
                                          </p:spTgt>
                                        </p:tgtEl>
                                        <p:attrNameLst>
                                          <p:attrName>style.visibility</p:attrName>
                                        </p:attrNameLst>
                                      </p:cBhvr>
                                      <p:to>
                                        <p:strVal val="visible"/>
                                      </p:to>
                                    </p:set>
                                    <p:animEffect transition="in" filter="wipe(down)">
                                      <p:cBhvr>
                                        <p:cTn id="15" dur="500"/>
                                        <p:tgtEl>
                                          <p:spTgt spid="4">
                                            <p:graphicEl>
                                              <a:dgm id="{88F26063-907C-4250-9167-DD668F2C735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D91A5625-F4C9-4FEE-BCF4-023BE6D1CD8C}"/>
                                            </p:graphicEl>
                                          </p:spTgt>
                                        </p:tgtEl>
                                        <p:attrNameLst>
                                          <p:attrName>style.visibility</p:attrName>
                                        </p:attrNameLst>
                                      </p:cBhvr>
                                      <p:to>
                                        <p:strVal val="visible"/>
                                      </p:to>
                                    </p:set>
                                    <p:animEffect transition="in" filter="wipe(down)">
                                      <p:cBhvr>
                                        <p:cTn id="20" dur="500"/>
                                        <p:tgtEl>
                                          <p:spTgt spid="4">
                                            <p:graphicEl>
                                              <a:dgm id="{D91A5625-F4C9-4FEE-BCF4-023BE6D1CD8C}"/>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FEA11707-247E-4BF5-9FFF-DCF6A279B37E}"/>
                                            </p:graphicEl>
                                          </p:spTgt>
                                        </p:tgtEl>
                                        <p:attrNameLst>
                                          <p:attrName>style.visibility</p:attrName>
                                        </p:attrNameLst>
                                      </p:cBhvr>
                                      <p:to>
                                        <p:strVal val="visible"/>
                                      </p:to>
                                    </p:set>
                                    <p:animEffect transition="in" filter="wipe(down)">
                                      <p:cBhvr>
                                        <p:cTn id="23" dur="500"/>
                                        <p:tgtEl>
                                          <p:spTgt spid="4">
                                            <p:graphicEl>
                                              <a:dgm id="{FEA11707-247E-4BF5-9FFF-DCF6A279B37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graphicEl>
                                              <a:dgm id="{06BF6D5C-96A2-4E36-947B-967565A513F8}"/>
                                            </p:graphicEl>
                                          </p:spTgt>
                                        </p:tgtEl>
                                        <p:attrNameLst>
                                          <p:attrName>style.visibility</p:attrName>
                                        </p:attrNameLst>
                                      </p:cBhvr>
                                      <p:to>
                                        <p:strVal val="visible"/>
                                      </p:to>
                                    </p:set>
                                    <p:animEffect transition="in" filter="wipe(down)">
                                      <p:cBhvr>
                                        <p:cTn id="28" dur="500"/>
                                        <p:tgtEl>
                                          <p:spTgt spid="4">
                                            <p:graphicEl>
                                              <a:dgm id="{06BF6D5C-96A2-4E36-947B-967565A513F8}"/>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CA3DB212-7B8C-420C-9C59-ACBF5473A1FA}"/>
                                            </p:graphicEl>
                                          </p:spTgt>
                                        </p:tgtEl>
                                        <p:attrNameLst>
                                          <p:attrName>style.visibility</p:attrName>
                                        </p:attrNameLst>
                                      </p:cBhvr>
                                      <p:to>
                                        <p:strVal val="visible"/>
                                      </p:to>
                                    </p:set>
                                    <p:animEffect transition="in" filter="wipe(down)">
                                      <p:cBhvr>
                                        <p:cTn id="31" dur="500"/>
                                        <p:tgtEl>
                                          <p:spTgt spid="4">
                                            <p:graphicEl>
                                              <a:dgm id="{CA3DB212-7B8C-420C-9C59-ACBF5473A1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algn="just">
              <a:lnSpc>
                <a:spcPct val="150000"/>
              </a:lnSpc>
              <a:buNone/>
            </a:pPr>
            <a:r>
              <a:rPr lang="en-US" b="1" dirty="0" smtClean="0">
                <a:latin typeface="Times New Roman" pitchFamily="18" charset="0"/>
                <a:cs typeface="Times New Roman" pitchFamily="18" charset="0"/>
              </a:rPr>
              <a:t>Criteria in selecting chemicals</a:t>
            </a:r>
          </a:p>
          <a:p>
            <a:pPr algn="just">
              <a:lnSpc>
                <a:spcPct val="150000"/>
              </a:lnSpc>
              <a:buFont typeface="Courier New" pitchFamily="49" charset="0"/>
              <a:buChar char="o"/>
            </a:pPr>
            <a:r>
              <a:rPr lang="en-US" dirty="0" smtClean="0">
                <a:latin typeface="Times New Roman" pitchFamily="18" charset="0"/>
                <a:cs typeface="Times New Roman" pitchFamily="18" charset="0"/>
              </a:rPr>
              <a:t>Chemical to be used should be in controlled way</a:t>
            </a:r>
          </a:p>
          <a:p>
            <a:pPr algn="just">
              <a:lnSpc>
                <a:spcPct val="150000"/>
              </a:lnSpc>
              <a:buNone/>
            </a:pPr>
            <a:r>
              <a:rPr lang="en-US" dirty="0" smtClean="0">
                <a:latin typeface="Times New Roman" pitchFamily="18" charset="0"/>
                <a:cs typeface="Times New Roman" pitchFamily="18" charset="0"/>
              </a:rPr>
              <a:t>      - There should not be indiscriminate use</a:t>
            </a:r>
          </a:p>
          <a:p>
            <a:pPr algn="just">
              <a:lnSpc>
                <a:spcPct val="150000"/>
              </a:lnSpc>
              <a:buFont typeface="Courier New" pitchFamily="49" charset="0"/>
              <a:buChar char="o"/>
            </a:pPr>
            <a:r>
              <a:rPr lang="en-US" dirty="0" smtClean="0">
                <a:latin typeface="Times New Roman" pitchFamily="18" charset="0"/>
                <a:cs typeface="Times New Roman" pitchFamily="18" charset="0"/>
              </a:rPr>
              <a:t>The chemical should not be injurious to health</a:t>
            </a:r>
          </a:p>
          <a:p>
            <a:pPr algn="just">
              <a:lnSpc>
                <a:spcPct val="150000"/>
              </a:lnSpc>
              <a:buFont typeface="Courier New" pitchFamily="49" charset="0"/>
              <a:buChar char="o"/>
            </a:pPr>
            <a:r>
              <a:rPr lang="en-US" dirty="0" smtClean="0">
                <a:latin typeface="Times New Roman" pitchFamily="18" charset="0"/>
                <a:cs typeface="Times New Roman" pitchFamily="18" charset="0"/>
              </a:rPr>
              <a:t> It should be easy to detect and estimate</a:t>
            </a:r>
          </a:p>
          <a:p>
            <a:pPr algn="just">
              <a:lnSpc>
                <a:spcPct val="150000"/>
              </a:lnSpc>
              <a:buFont typeface="Courier New" pitchFamily="49" charset="0"/>
              <a:buChar char="o"/>
            </a:pPr>
            <a:r>
              <a:rPr lang="en-US" dirty="0" smtClean="0">
                <a:latin typeface="Times New Roman" pitchFamily="18" charset="0"/>
                <a:cs typeface="Times New Roman" pitchFamily="18" charset="0"/>
              </a:rPr>
              <a:t>Legally permitted and recommended.</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219200"/>
          </a:xfrm>
        </p:spPr>
        <p:txBody>
          <a:bodyPr>
            <a:normAutofit fontScale="90000"/>
          </a:bodyPr>
          <a:lstStyle/>
          <a:p>
            <a:r>
              <a:rPr lang="en-US" sz="3600" b="1" i="1" dirty="0" smtClean="0"/>
              <a:t/>
            </a:r>
            <a:br>
              <a:rPr lang="en-US" sz="3600" b="1" i="1" dirty="0" smtClean="0"/>
            </a:br>
            <a:r>
              <a:rPr lang="en-US" sz="3600" b="1" i="1" dirty="0" smtClean="0"/>
              <a:t/>
            </a:r>
            <a:br>
              <a:rPr lang="en-US" sz="3600" b="1" i="1" dirty="0" smtClean="0"/>
            </a:br>
            <a:r>
              <a:rPr lang="en-US" sz="3600" b="1" i="1" dirty="0" smtClean="0"/>
              <a:t/>
            </a:r>
            <a:br>
              <a:rPr lang="en-US" sz="3600" b="1" i="1" dirty="0" smtClean="0"/>
            </a:br>
            <a:r>
              <a:rPr lang="en-US" sz="3200" dirty="0" smtClean="0"/>
              <a:t> 3.3.</a:t>
            </a:r>
            <a:r>
              <a:rPr lang="en-US" sz="3600" b="1" i="1" dirty="0" smtClean="0"/>
              <a:t>1. preservation by Sugar </a:t>
            </a:r>
            <a:br>
              <a:rPr lang="en-US" sz="3600" b="1" i="1" dirty="0" smtClean="0"/>
            </a:br>
            <a:r>
              <a:rPr lang="en-US" sz="3600" dirty="0" smtClean="0"/>
              <a:t/>
            </a:r>
            <a:br>
              <a:rPr lang="en-US" sz="3600" dirty="0" smtClean="0"/>
            </a:br>
            <a:r>
              <a:rPr lang="en-US" sz="3200" b="1" i="1" dirty="0" smtClean="0"/>
              <a:t/>
            </a:r>
            <a:br>
              <a:rPr lang="en-US" sz="3200" b="1" i="1" dirty="0" smtClean="0"/>
            </a:br>
            <a:endParaRPr lang="en-US" b="1" i="1" dirty="0">
              <a:solidFill>
                <a:schemeClr val="tx1"/>
              </a:solidFill>
            </a:endParaRPr>
          </a:p>
        </p:txBody>
      </p:sp>
      <p:sp>
        <p:nvSpPr>
          <p:cNvPr id="3" name="Content Placeholder 2"/>
          <p:cNvSpPr>
            <a:spLocks noGrp="1"/>
          </p:cNvSpPr>
          <p:nvPr>
            <p:ph idx="1"/>
          </p:nvPr>
        </p:nvSpPr>
        <p:spPr>
          <a:xfrm>
            <a:off x="457200" y="1371600"/>
            <a:ext cx="8229600" cy="5105400"/>
          </a:xfrm>
        </p:spPr>
        <p:txBody>
          <a:bodyPr>
            <a:normAutofit lnSpcReduction="10000"/>
          </a:bodyPr>
          <a:lstStyle/>
          <a:p>
            <a:pPr algn="just">
              <a:lnSpc>
                <a:spcPct val="150000"/>
              </a:lnSpc>
              <a:buBlip>
                <a:blip r:embed="rId2"/>
              </a:buBlip>
            </a:pPr>
            <a:r>
              <a:rPr lang="en-US" dirty="0" smtClean="0">
                <a:solidFill>
                  <a:srgbClr val="FF0000"/>
                </a:solidFill>
                <a:latin typeface="Times New Roman" pitchFamily="18" charset="0"/>
                <a:cs typeface="Times New Roman" pitchFamily="18" charset="0"/>
              </a:rPr>
              <a:t>How does sugar prevent food spoilage and used for preservative?</a:t>
            </a:r>
          </a:p>
          <a:p>
            <a:pPr>
              <a:lnSpc>
                <a:spcPct val="150000"/>
              </a:lnSpc>
              <a:buBlip>
                <a:blip r:embed="rId2"/>
              </a:buBlip>
            </a:pPr>
            <a:r>
              <a:rPr lang="en-US" dirty="0" smtClean="0">
                <a:latin typeface="Times New Roman" pitchFamily="18" charset="0"/>
                <a:cs typeface="Times New Roman" pitchFamily="18" charset="0"/>
              </a:rPr>
              <a:t>Yes, in jams, jellies, etc. sugar is added to these foods not only for taste but also as a preservative. </a:t>
            </a:r>
          </a:p>
          <a:p>
            <a:pPr>
              <a:lnSpc>
                <a:spcPct val="150000"/>
              </a:lnSpc>
              <a:buBlip>
                <a:blip r:embed="rId2"/>
              </a:buBlip>
            </a:pPr>
            <a:r>
              <a:rPr lang="en-US" dirty="0" smtClean="0">
                <a:latin typeface="Times New Roman" pitchFamily="18" charset="0"/>
                <a:cs typeface="Times New Roman" pitchFamily="18" charset="0"/>
              </a:rPr>
              <a:t>The proportion of sugar has to be correct to protect such foods from spoiling.</a:t>
            </a:r>
          </a:p>
          <a:p>
            <a:pPr>
              <a:lnSpc>
                <a:spcPct val="150000"/>
              </a:lnSpc>
              <a:buBlip>
                <a:blip r:embed="rId2"/>
              </a:buBlip>
            </a:pPr>
            <a:r>
              <a:rPr lang="en-US" dirty="0" smtClean="0">
                <a:latin typeface="Times New Roman" pitchFamily="18" charset="0"/>
                <a:cs typeface="Times New Roman" pitchFamily="18" charset="0"/>
              </a:rPr>
              <a:t> Sugar dissolves in the water in the food item.</a:t>
            </a:r>
          </a:p>
          <a:p>
            <a:pPr>
              <a:lnSpc>
                <a:spcPct val="150000"/>
              </a:lnSpc>
              <a:buBlip>
                <a:blip r:embed="rId2"/>
              </a:buBlip>
            </a:pPr>
            <a:r>
              <a:rPr lang="en-US" dirty="0" smtClean="0">
                <a:latin typeface="Times New Roman" pitchFamily="18" charset="0"/>
                <a:cs typeface="Times New Roman" pitchFamily="18" charset="0"/>
              </a:rPr>
              <a:t>This results in </a:t>
            </a:r>
            <a:r>
              <a:rPr lang="en-US" b="1" dirty="0" smtClean="0">
                <a:solidFill>
                  <a:srgbClr val="00B0F0"/>
                </a:solidFill>
                <a:latin typeface="Times New Roman" pitchFamily="18" charset="0"/>
                <a:cs typeface="Times New Roman" pitchFamily="18" charset="0"/>
              </a:rPr>
              <a:t>less water being available for the growth of micro</a:t>
            </a:r>
            <a:r>
              <a:rPr lang="en-US" dirty="0" smtClean="0">
                <a:latin typeface="Times New Roman" pitchFamily="18" charset="0"/>
                <a:cs typeface="Times New Roman" pitchFamily="18" charset="0"/>
              </a:rPr>
              <a:t>- Hence the food becomes safe.</a:t>
            </a:r>
          </a:p>
          <a:p>
            <a:pPr>
              <a:lnSpc>
                <a:spcPct val="150000"/>
              </a:lnSpc>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533400"/>
            <a:ext cx="8689848" cy="5565648"/>
          </a:xfrm>
        </p:spPr>
        <p:txBody>
          <a:bodyPr>
            <a:normAutofit/>
          </a:bodyPr>
          <a:lstStyle/>
          <a:p>
            <a:pPr>
              <a:lnSpc>
                <a:spcPct val="150000"/>
              </a:lnSpc>
              <a:buBlip>
                <a:blip r:embed="rId2"/>
              </a:buBlip>
            </a:pPr>
            <a:r>
              <a:rPr lang="en-US" dirty="0" smtClean="0">
                <a:latin typeface="Times New Roman" pitchFamily="18" charset="0"/>
                <a:cs typeface="Times New Roman" pitchFamily="18" charset="0"/>
              </a:rPr>
              <a:t>The earliest cultures have used sugar as a preservative, and it was common place to</a:t>
            </a:r>
            <a:r>
              <a:rPr lang="en-US" b="1" dirty="0" smtClean="0">
                <a:solidFill>
                  <a:srgbClr val="0070C0"/>
                </a:solidFill>
                <a:latin typeface="Times New Roman" pitchFamily="18" charset="0"/>
                <a:cs typeface="Times New Roman" pitchFamily="18" charset="0"/>
              </a:rPr>
              <a:t> store fruit in honey. </a:t>
            </a:r>
          </a:p>
          <a:p>
            <a:pPr>
              <a:lnSpc>
                <a:spcPct val="150000"/>
              </a:lnSpc>
              <a:buBlip>
                <a:blip r:embed="rId2"/>
              </a:buBlip>
            </a:pPr>
            <a:r>
              <a:rPr lang="en-US" dirty="0" smtClean="0">
                <a:latin typeface="Times New Roman" pitchFamily="18" charset="0"/>
                <a:cs typeface="Times New Roman" pitchFamily="18" charset="0"/>
              </a:rPr>
              <a:t>In northern climates without sufficient sun to dry foods, preserves are made by heating the fruit with sugar. </a:t>
            </a:r>
          </a:p>
          <a:p>
            <a:pPr>
              <a:lnSpc>
                <a:spcPct val="150000"/>
              </a:lnSpc>
              <a:buBlip>
                <a:blip r:embed="rId2"/>
              </a:buBlip>
            </a:pPr>
            <a:r>
              <a:rPr lang="en-US" dirty="0" smtClean="0">
                <a:latin typeface="Times New Roman" pitchFamily="18" charset="0"/>
                <a:cs typeface="Times New Roman" pitchFamily="18" charset="0"/>
              </a:rPr>
              <a:t>"Sugar tends to draw water from the microbes   (</a:t>
            </a:r>
            <a:r>
              <a:rPr lang="en-US" dirty="0" err="1" smtClean="0">
                <a:latin typeface="Times New Roman" pitchFamily="18" charset="0"/>
                <a:cs typeface="Times New Roman" pitchFamily="18" charset="0"/>
              </a:rPr>
              <a:t>plasmolysis</a:t>
            </a:r>
            <a:r>
              <a:rPr lang="en-US" dirty="0" smtClean="0">
                <a:latin typeface="Times New Roman" pitchFamily="18" charset="0"/>
                <a:cs typeface="Times New Roman" pitchFamily="18" charset="0"/>
              </a:rPr>
              <a:t>). </a:t>
            </a:r>
          </a:p>
          <a:p>
            <a:pPr>
              <a:lnSpc>
                <a:spcPct val="150000"/>
              </a:lnSpc>
              <a:buBlip>
                <a:blip r:embed="rId2"/>
              </a:buBlip>
            </a:pPr>
            <a:r>
              <a:rPr lang="en-US" dirty="0" smtClean="0">
                <a:latin typeface="Times New Roman" pitchFamily="18" charset="0"/>
                <a:cs typeface="Times New Roman" pitchFamily="18" charset="0"/>
              </a:rPr>
              <a:t>This process leaves the microbial cells </a:t>
            </a:r>
            <a:r>
              <a:rPr lang="en-US" b="1" dirty="0" smtClean="0">
                <a:latin typeface="Times New Roman" pitchFamily="18" charset="0"/>
                <a:cs typeface="Times New Roman" pitchFamily="18" charset="0"/>
              </a:rPr>
              <a:t>dehydrated, </a:t>
            </a:r>
            <a:r>
              <a:rPr lang="en-US" dirty="0" smtClean="0">
                <a:latin typeface="Times New Roman" pitchFamily="18" charset="0"/>
                <a:cs typeface="Times New Roman" pitchFamily="18" charset="0"/>
              </a:rPr>
              <a:t>thus killing them.</a:t>
            </a:r>
          </a:p>
          <a:p>
            <a:pPr>
              <a:lnSpc>
                <a:spcPct val="150000"/>
              </a:lnSpc>
              <a:buBlip>
                <a:blip r:embed="rId2"/>
              </a:buBlip>
            </a:pPr>
            <a:r>
              <a:rPr lang="en-US" dirty="0" smtClean="0">
                <a:latin typeface="Times New Roman" pitchFamily="18" charset="0"/>
                <a:cs typeface="Times New Roman" pitchFamily="18" charset="0"/>
              </a:rPr>
              <a:t> In this way, the food will remain</a:t>
            </a:r>
            <a:r>
              <a:rPr lang="en-US" b="1" dirty="0" smtClean="0">
                <a:latin typeface="Times New Roman" pitchFamily="18" charset="0"/>
                <a:cs typeface="Times New Roman" pitchFamily="18" charset="0"/>
              </a:rPr>
              <a:t> safe </a:t>
            </a:r>
            <a:r>
              <a:rPr lang="en-US" dirty="0" smtClean="0">
                <a:latin typeface="Times New Roman" pitchFamily="18" charset="0"/>
                <a:cs typeface="Times New Roman" pitchFamily="18" charset="0"/>
              </a:rPr>
              <a:t>from microbial spoilage.</a:t>
            </a:r>
          </a:p>
          <a:p>
            <a:endParaRPr lang="en-US" dirty="0" smtClean="0"/>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609600"/>
            <a:ext cx="8503920" cy="5489448"/>
          </a:xfrm>
        </p:spPr>
        <p:txBody>
          <a:bodyPr>
            <a:normAutofit/>
          </a:bodyPr>
          <a:lstStyle/>
          <a:p>
            <a:pPr>
              <a:buNone/>
            </a:pPr>
            <a:endParaRPr lang="en-US" dirty="0" smtClean="0"/>
          </a:p>
          <a:p>
            <a:pPr>
              <a:lnSpc>
                <a:spcPct val="150000"/>
              </a:lnSpc>
              <a:buBlip>
                <a:blip r:embed="rId2"/>
              </a:buBlip>
            </a:pPr>
            <a:r>
              <a:rPr lang="en-US" sz="2400" dirty="0" smtClean="0">
                <a:latin typeface="Times New Roman" pitchFamily="18" charset="0"/>
                <a:cs typeface="Times New Roman" pitchFamily="18" charset="0"/>
              </a:rPr>
              <a:t>A concentration of 60% sugar preserves the food by drawing out water from the food and preventing micro-organisms from growing. </a:t>
            </a:r>
          </a:p>
          <a:p>
            <a:pPr>
              <a:lnSpc>
                <a:spcPct val="150000"/>
              </a:lnSpc>
              <a:buBlip>
                <a:blip r:embed="rId2"/>
              </a:buBlip>
            </a:pPr>
            <a:r>
              <a:rPr lang="en-US" sz="2400" dirty="0" smtClean="0">
                <a:latin typeface="Times New Roman" pitchFamily="18" charset="0"/>
                <a:cs typeface="Times New Roman" pitchFamily="18" charset="0"/>
              </a:rPr>
              <a:t>The fruit must be boiled, after which the sugar is added in variable amounts, depending on the kind of fruit and the product being prepared. </a:t>
            </a:r>
          </a:p>
          <a:p>
            <a:pPr>
              <a:lnSpc>
                <a:spcPct val="150000"/>
              </a:lnSpc>
              <a:buBlip>
                <a:blip r:embed="rId2"/>
              </a:buBlip>
            </a:pPr>
            <a:r>
              <a:rPr lang="en-US" sz="2400" dirty="0" smtClean="0">
                <a:latin typeface="Times New Roman" pitchFamily="18" charset="0"/>
                <a:cs typeface="Times New Roman" pitchFamily="18" charset="0"/>
              </a:rPr>
              <a:t>The mixture must then continue to boil until it reaches a high level of soluble solids, 65-70% which allows for its preservation.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856396"/>
          </a:xfrm>
        </p:spPr>
        <p:txBody>
          <a:bodyPr/>
          <a:lstStyle/>
          <a:p>
            <a:pPr algn="ctr"/>
            <a:r>
              <a:rPr lang="en-US" dirty="0" smtClean="0"/>
              <a:t>Cont…</a:t>
            </a:r>
            <a:endParaRPr lang="en-US" dirty="0"/>
          </a:p>
        </p:txBody>
      </p:sp>
      <p:sp>
        <p:nvSpPr>
          <p:cNvPr id="3" name="Content Placeholder 2"/>
          <p:cNvSpPr>
            <a:spLocks noGrp="1"/>
          </p:cNvSpPr>
          <p:nvPr>
            <p:ph idx="1"/>
          </p:nvPr>
        </p:nvSpPr>
        <p:spPr>
          <a:xfrm>
            <a:off x="301752" y="1143000"/>
            <a:ext cx="8689848" cy="5334000"/>
          </a:xfrm>
        </p:spPr>
        <p:txBody>
          <a:bodyPr>
            <a:normAutofit/>
          </a:bodyPr>
          <a:lstStyle/>
          <a:p>
            <a:pPr algn="just">
              <a:buNone/>
            </a:pPr>
            <a:r>
              <a:rPr lang="en-US" dirty="0" smtClean="0">
                <a:latin typeface="Times New Roman" pitchFamily="18" charset="0"/>
                <a:cs typeface="Times New Roman" pitchFamily="18" charset="0"/>
              </a:rPr>
              <a:t>In general, Sugar preservation:</a:t>
            </a:r>
          </a:p>
          <a:p>
            <a:pPr algn="just">
              <a:buBlip>
                <a:blip r:embed="rId2"/>
              </a:buBlip>
            </a:pPr>
            <a:r>
              <a:rPr lang="en-US" dirty="0" smtClean="0">
                <a:latin typeface="Times New Roman" pitchFamily="18" charset="0"/>
                <a:cs typeface="Times New Roman" pitchFamily="18" charset="0"/>
              </a:rPr>
              <a:t>60% sucrose in solution will stop growth of all micro-organisms in foods.</a:t>
            </a:r>
          </a:p>
          <a:p>
            <a:pPr algn="just">
              <a:buBlip>
                <a:blip r:embed="rId2"/>
              </a:buBlip>
            </a:pPr>
            <a:r>
              <a:rPr lang="en-US" dirty="0" smtClean="0">
                <a:latin typeface="Times New Roman" pitchFamily="18" charset="0"/>
                <a:cs typeface="Times New Roman" pitchFamily="18" charset="0"/>
              </a:rPr>
              <a:t> Fruits can be preserved in sugar in form of jams, jellies, marmalades, juices, squash or whole fruits. </a:t>
            </a:r>
          </a:p>
          <a:p>
            <a:pPr algn="just">
              <a:buBlip>
                <a:blip r:embed="rId2"/>
              </a:buBlip>
            </a:pPr>
            <a:r>
              <a:rPr lang="en-US" dirty="0" smtClean="0">
                <a:latin typeface="Times New Roman" pitchFamily="18" charset="0"/>
                <a:cs typeface="Times New Roman" pitchFamily="18" charset="0"/>
              </a:rPr>
              <a:t>A concentration of 60% sugar can preserve fruits for as long as </a:t>
            </a:r>
            <a:r>
              <a:rPr lang="en-US" b="1" dirty="0" smtClean="0">
                <a:solidFill>
                  <a:schemeClr val="bg2">
                    <a:lumMod val="10000"/>
                  </a:schemeClr>
                </a:solidFill>
                <a:latin typeface="Times New Roman" pitchFamily="18" charset="0"/>
                <a:cs typeface="Times New Roman" pitchFamily="18" charset="0"/>
              </a:rPr>
              <a:t>one year</a:t>
            </a:r>
            <a:r>
              <a:rPr lang="en-US" dirty="0" smtClean="0">
                <a:solidFill>
                  <a:srgbClr val="00B0F0"/>
                </a:solidFill>
                <a:latin typeface="Times New Roman" pitchFamily="18" charset="0"/>
                <a:cs typeface="Times New Roman" pitchFamily="18" charset="0"/>
              </a:rPr>
              <a:t>.</a:t>
            </a:r>
          </a:p>
          <a:p>
            <a:pPr algn="just">
              <a:buBlip>
                <a:blip r:embed="rId2"/>
              </a:buBlip>
            </a:pPr>
            <a:r>
              <a:rPr lang="en-US" dirty="0" smtClean="0">
                <a:latin typeface="Times New Roman" pitchFamily="18" charset="0"/>
                <a:cs typeface="Times New Roman" pitchFamily="18" charset="0"/>
              </a:rPr>
              <a:t>Sugar absorbs most of the available water with the result that there is very little water for the growth of microorganisms hence their multiplication is inhibited, and even those already present die out gradually. </a:t>
            </a:r>
          </a:p>
          <a:p>
            <a:pPr algn="just">
              <a:buBlip>
                <a:blip r:embed="rId2"/>
              </a:buBlip>
            </a:pPr>
            <a:r>
              <a:rPr lang="en-US" dirty="0" smtClean="0">
                <a:latin typeface="Times New Roman" pitchFamily="18" charset="0"/>
                <a:cs typeface="Times New Roman" pitchFamily="18" charset="0"/>
              </a:rPr>
              <a:t>Thus sugar acts as a preservative by </a:t>
            </a:r>
            <a:r>
              <a:rPr lang="en-US" b="1" dirty="0" smtClean="0">
                <a:latin typeface="Times New Roman" pitchFamily="18" charset="0"/>
                <a:cs typeface="Times New Roman" pitchFamily="18" charset="0"/>
              </a:rPr>
              <a:t>osmosis </a:t>
            </a:r>
            <a:r>
              <a:rPr lang="en-US" dirty="0" smtClean="0">
                <a:latin typeface="Times New Roman" pitchFamily="18" charset="0"/>
                <a:cs typeface="Times New Roman" pitchFamily="18" charset="0"/>
              </a:rPr>
              <a:t>and </a:t>
            </a:r>
            <a:r>
              <a:rPr lang="en-US" b="1" dirty="0" smtClean="0">
                <a:solidFill>
                  <a:srgbClr val="00B0F0"/>
                </a:solidFill>
                <a:latin typeface="Times New Roman" pitchFamily="18" charset="0"/>
                <a:cs typeface="Times New Roman" pitchFamily="18" charset="0"/>
              </a:rPr>
              <a:t>not</a:t>
            </a:r>
            <a:r>
              <a:rPr lang="en-US" dirty="0" smtClean="0">
                <a:solidFill>
                  <a:srgbClr val="00B0F0"/>
                </a:solidFill>
                <a:latin typeface="Times New Roman" pitchFamily="18" charset="0"/>
                <a:cs typeface="Times New Roman" pitchFamily="18" charset="0"/>
              </a:rPr>
              <a:t> </a:t>
            </a:r>
            <a:r>
              <a:rPr lang="en-US" dirty="0" smtClean="0">
                <a:latin typeface="Times New Roman" pitchFamily="18" charset="0"/>
                <a:cs typeface="Times New Roman" pitchFamily="18" charset="0"/>
              </a:rPr>
              <a:t>as a </a:t>
            </a:r>
            <a:r>
              <a:rPr lang="en-US" b="1" dirty="0" smtClean="0">
                <a:solidFill>
                  <a:srgbClr val="00B0F0"/>
                </a:solidFill>
                <a:latin typeface="Times New Roman" pitchFamily="18" charset="0"/>
                <a:cs typeface="Times New Roman" pitchFamily="18" charset="0"/>
              </a:rPr>
              <a:t>true poison </a:t>
            </a:r>
            <a:r>
              <a:rPr lang="en-US" dirty="0" smtClean="0">
                <a:latin typeface="Times New Roman" pitchFamily="18" charset="0"/>
                <a:cs typeface="Times New Roman" pitchFamily="18" charset="0"/>
              </a:rPr>
              <a:t>for microorganisms.</a:t>
            </a:r>
          </a:p>
          <a:p>
            <a:endParaRPr lang="en-US" dirty="0">
              <a:solidFill>
                <a:srgbClr val="00B0F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a:bodyPr>
          <a:lstStyle/>
          <a:p>
            <a:pPr algn="l"/>
            <a:r>
              <a:rPr lang="en-US" sz="2800" b="1" i="1" dirty="0" smtClean="0">
                <a:solidFill>
                  <a:schemeClr val="tx1"/>
                </a:solidFill>
              </a:rPr>
              <a:t/>
            </a:r>
            <a:br>
              <a:rPr lang="en-US" sz="2800" b="1" i="1" dirty="0" smtClean="0">
                <a:solidFill>
                  <a:schemeClr val="tx1"/>
                </a:solidFill>
              </a:rPr>
            </a:br>
            <a:r>
              <a:rPr lang="en-US" sz="2800" b="1" i="1" dirty="0" smtClean="0">
                <a:solidFill>
                  <a:schemeClr val="tx1"/>
                </a:solidFill>
              </a:rPr>
              <a:t> Summery</a:t>
            </a:r>
            <a:endParaRPr lang="en-US" sz="2800" b="1" i="1" dirty="0">
              <a:solidFill>
                <a:schemeClr val="tx1"/>
              </a:solidFill>
            </a:endParaRPr>
          </a:p>
        </p:txBody>
      </p:sp>
      <p:sp>
        <p:nvSpPr>
          <p:cNvPr id="3" name="Content Placeholder 2"/>
          <p:cNvSpPr>
            <a:spLocks noGrp="1"/>
          </p:cNvSpPr>
          <p:nvPr>
            <p:ph idx="1"/>
          </p:nvPr>
        </p:nvSpPr>
        <p:spPr/>
        <p:txBody>
          <a:bodyPr>
            <a:normAutofit/>
          </a:bodyPr>
          <a:lstStyle/>
          <a:p>
            <a:pPr algn="just">
              <a:buFont typeface="Courier New" pitchFamily="49" charset="0"/>
              <a:buChar char="o"/>
            </a:pPr>
            <a:r>
              <a:rPr lang="en-US" dirty="0" smtClean="0">
                <a:latin typeface="Times New Roman" pitchFamily="18" charset="0"/>
                <a:cs typeface="Times New Roman" pitchFamily="18" charset="0"/>
              </a:rPr>
              <a:t>Principles</a:t>
            </a:r>
          </a:p>
          <a:p>
            <a:pPr algn="just">
              <a:buNone/>
            </a:pPr>
            <a:r>
              <a:rPr lang="en-US" dirty="0" smtClean="0">
                <a:latin typeface="Times New Roman" pitchFamily="18" charset="0"/>
                <a:cs typeface="Times New Roman" pitchFamily="18" charset="0"/>
              </a:rPr>
              <a:t>– Sugar acts by </a:t>
            </a:r>
            <a:r>
              <a:rPr lang="en-US" b="1" dirty="0" smtClean="0">
                <a:latin typeface="Times New Roman" pitchFamily="18" charset="0"/>
                <a:cs typeface="Times New Roman" pitchFamily="18" charset="0"/>
              </a:rPr>
              <a:t>osmosis only</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 Sugar is added and concentration is raised,</a:t>
            </a:r>
          </a:p>
          <a:p>
            <a:pPr algn="just">
              <a:buNone/>
            </a:pPr>
            <a:r>
              <a:rPr lang="en-US" dirty="0" smtClean="0">
                <a:latin typeface="Times New Roman" pitchFamily="18" charset="0"/>
                <a:cs typeface="Times New Roman" pitchFamily="18" charset="0"/>
              </a:rPr>
              <a:t>– Water remains unavailable for the growth of</a:t>
            </a:r>
          </a:p>
          <a:p>
            <a:pPr algn="just">
              <a:buNone/>
            </a:pPr>
            <a:r>
              <a:rPr lang="en-US" dirty="0" smtClean="0">
                <a:latin typeface="Times New Roman" pitchFamily="18" charset="0"/>
                <a:cs typeface="Times New Roman" pitchFamily="18" charset="0"/>
              </a:rPr>
              <a:t>microorganisms.</a:t>
            </a:r>
          </a:p>
          <a:p>
            <a:pPr algn="just">
              <a:buNone/>
            </a:pPr>
            <a:r>
              <a:rPr lang="en-US" dirty="0" smtClean="0">
                <a:latin typeface="Times New Roman" pitchFamily="18" charset="0"/>
                <a:cs typeface="Times New Roman" pitchFamily="18" charset="0"/>
              </a:rPr>
              <a:t>– Spoilage </a:t>
            </a:r>
            <a:r>
              <a:rPr lang="en-US" dirty="0" err="1" smtClean="0">
                <a:latin typeface="Times New Roman" pitchFamily="18" charset="0"/>
                <a:cs typeface="Times New Roman" pitchFamily="18" charset="0"/>
              </a:rPr>
              <a:t>M.Organisms</a:t>
            </a:r>
            <a:r>
              <a:rPr lang="en-US" dirty="0" smtClean="0">
                <a:latin typeface="Times New Roman" pitchFamily="18" charset="0"/>
                <a:cs typeface="Times New Roman" pitchFamily="18" charset="0"/>
              </a:rPr>
              <a:t> die due to unavailability of water</a:t>
            </a:r>
          </a:p>
          <a:p>
            <a:pPr algn="just">
              <a:buFont typeface="Courier New" pitchFamily="49" charset="0"/>
              <a:buChar char="o"/>
            </a:pPr>
            <a:r>
              <a:rPr lang="en-US" dirty="0" smtClean="0">
                <a:latin typeface="Times New Roman" pitchFamily="18" charset="0"/>
                <a:cs typeface="Times New Roman" pitchFamily="18" charset="0"/>
              </a:rPr>
              <a:t>Products preserved by sugar</a:t>
            </a:r>
          </a:p>
          <a:p>
            <a:pPr algn="just">
              <a:buNone/>
            </a:pPr>
            <a:r>
              <a:rPr lang="en-US" dirty="0" smtClean="0">
                <a:latin typeface="Times New Roman" pitchFamily="18" charset="0"/>
                <a:cs typeface="Times New Roman" pitchFamily="18" charset="0"/>
              </a:rPr>
              <a:t>– Jam, jellies, marmalades, juices etc.</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990600"/>
          </a:xfrm>
        </p:spPr>
        <p:txBody>
          <a:bodyPr>
            <a:normAutofit fontScale="90000"/>
          </a:bodyPr>
          <a:lstStyle/>
          <a:p>
            <a:r>
              <a:rPr lang="en-US" sz="3600" b="1" i="1" dirty="0" smtClean="0">
                <a:solidFill>
                  <a:srgbClr val="002060"/>
                </a:solidFill>
              </a:rPr>
              <a:t>3.3.2.Preservation by salt</a:t>
            </a:r>
            <a:r>
              <a:rPr lang="en-US" sz="3600" dirty="0" smtClean="0"/>
              <a:t/>
            </a:r>
            <a:br>
              <a:rPr lang="en-US" sz="3600" dirty="0" smtClean="0"/>
            </a:br>
            <a:endParaRPr lang="en-US" b="1" i="1" dirty="0">
              <a:solidFill>
                <a:schemeClr val="tx1"/>
              </a:solidFill>
            </a:endParaRPr>
          </a:p>
        </p:txBody>
      </p:sp>
      <p:sp>
        <p:nvSpPr>
          <p:cNvPr id="3" name="Content Placeholder 2"/>
          <p:cNvSpPr>
            <a:spLocks noGrp="1"/>
          </p:cNvSpPr>
          <p:nvPr>
            <p:ph idx="1"/>
          </p:nvPr>
        </p:nvSpPr>
        <p:spPr/>
        <p:txBody>
          <a:bodyPr>
            <a:normAutofit/>
          </a:bodyPr>
          <a:lstStyle/>
          <a:p>
            <a:pPr>
              <a:buBlip>
                <a:blip r:embed="rId2"/>
              </a:buBlip>
            </a:pPr>
            <a:r>
              <a:rPr lang="en-US" dirty="0" smtClean="0"/>
              <a:t>How does salt act as a preservative?</a:t>
            </a:r>
          </a:p>
          <a:p>
            <a:pPr>
              <a:buBlip>
                <a:blip r:embed="rId3"/>
              </a:buBlip>
            </a:pPr>
            <a:r>
              <a:rPr lang="en-US" dirty="0" smtClean="0"/>
              <a:t>Increasing the quantity of salt in the food changes its composition.</a:t>
            </a:r>
          </a:p>
          <a:p>
            <a:pPr>
              <a:buBlip>
                <a:blip r:embed="rId3"/>
              </a:buBlip>
            </a:pPr>
            <a:r>
              <a:rPr lang="en-US" dirty="0" smtClean="0"/>
              <a:t> Due to the presence of salt in the food, </a:t>
            </a:r>
            <a:r>
              <a:rPr lang="en-US" b="1" dirty="0" smtClean="0"/>
              <a:t>osmosis </a:t>
            </a:r>
            <a:r>
              <a:rPr lang="en-US" dirty="0" smtClean="0"/>
              <a:t>takes place.</a:t>
            </a:r>
          </a:p>
          <a:p>
            <a:pPr>
              <a:buBlip>
                <a:blip r:embed="rId3"/>
              </a:buBlip>
            </a:pPr>
            <a:r>
              <a:rPr lang="en-US" dirty="0" smtClean="0"/>
              <a:t>As a result, water </a:t>
            </a:r>
            <a:r>
              <a:rPr lang="en-US" b="1" dirty="0" smtClean="0"/>
              <a:t>comes out of </a:t>
            </a:r>
            <a:r>
              <a:rPr lang="en-US" dirty="0" smtClean="0"/>
              <a:t>the food. </a:t>
            </a:r>
          </a:p>
          <a:p>
            <a:pPr>
              <a:buBlip>
                <a:blip r:embed="rId3"/>
              </a:buBlip>
            </a:pPr>
            <a:r>
              <a:rPr lang="en-US" dirty="0" smtClean="0"/>
              <a:t>When there is no or less water in the food, the micro organisms are </a:t>
            </a:r>
            <a:r>
              <a:rPr lang="en-US" b="1" dirty="0" smtClean="0"/>
              <a:t>not able to grow </a:t>
            </a:r>
            <a:r>
              <a:rPr lang="en-US" dirty="0" smtClean="0"/>
              <a:t>and the food becomes safe.</a:t>
            </a:r>
          </a:p>
          <a:p>
            <a:pPr>
              <a:buBlip>
                <a:blip r:embed="rId3"/>
              </a:buBlip>
            </a:pPr>
            <a:r>
              <a:rPr lang="en-US" dirty="0" smtClean="0"/>
              <a:t> Salt also </a:t>
            </a:r>
            <a:r>
              <a:rPr lang="en-US" b="1" dirty="0" smtClean="0"/>
              <a:t>reduces the activity of enzymes</a:t>
            </a:r>
            <a:r>
              <a:rPr lang="en-US" dirty="0" smtClean="0"/>
              <a:t>, thus preventing the food from getting spoilt.</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pPr algn="ctr"/>
            <a:r>
              <a:rPr lang="en-US" sz="2800" b="1" i="1" dirty="0" smtClean="0">
                <a:solidFill>
                  <a:schemeClr val="tx1"/>
                </a:solidFill>
              </a:rPr>
              <a:t>Cont…</a:t>
            </a:r>
            <a:endParaRPr lang="en-US" sz="2800" b="1" i="1" dirty="0">
              <a:solidFill>
                <a:schemeClr val="tx1"/>
              </a:solidFill>
            </a:endParaRPr>
          </a:p>
        </p:txBody>
      </p:sp>
      <p:sp>
        <p:nvSpPr>
          <p:cNvPr id="3" name="Content Placeholder 2"/>
          <p:cNvSpPr>
            <a:spLocks noGrp="1"/>
          </p:cNvSpPr>
          <p:nvPr>
            <p:ph idx="1"/>
          </p:nvPr>
        </p:nvSpPr>
        <p:spPr>
          <a:xfrm>
            <a:off x="457200" y="1295400"/>
            <a:ext cx="8229600" cy="5181600"/>
          </a:xfrm>
        </p:spPr>
        <p:txBody>
          <a:bodyPr>
            <a:normAutofit/>
          </a:bodyPr>
          <a:lstStyle/>
          <a:p>
            <a:pPr>
              <a:lnSpc>
                <a:spcPct val="150000"/>
              </a:lnSpc>
              <a:buFont typeface="Courier New" pitchFamily="49" charset="0"/>
              <a:buChar char="o"/>
            </a:pPr>
            <a:r>
              <a:rPr lang="en-US" dirty="0" smtClean="0">
                <a:latin typeface="Times New Roman" pitchFamily="18" charset="0"/>
                <a:cs typeface="Times New Roman" pitchFamily="18" charset="0"/>
              </a:rPr>
              <a:t>Salt levels of about 15% to 25% in solution generally will prevent all growth of micro-organisms in foods.</a:t>
            </a:r>
          </a:p>
          <a:p>
            <a:pPr>
              <a:lnSpc>
                <a:spcPct val="150000"/>
              </a:lnSpc>
              <a:buNone/>
            </a:pPr>
            <a:r>
              <a:rPr lang="en-US" dirty="0" smtClean="0">
                <a:latin typeface="Times New Roman" pitchFamily="18" charset="0"/>
                <a:cs typeface="Times New Roman" pitchFamily="18" charset="0"/>
              </a:rPr>
              <a:t>– oldest method of preservation</a:t>
            </a:r>
          </a:p>
          <a:p>
            <a:pPr>
              <a:lnSpc>
                <a:spcPct val="150000"/>
              </a:lnSpc>
              <a:buNone/>
            </a:pPr>
            <a:r>
              <a:rPr lang="en-US" dirty="0" smtClean="0">
                <a:latin typeface="Times New Roman" pitchFamily="18" charset="0"/>
                <a:cs typeface="Times New Roman" pitchFamily="18" charset="0"/>
              </a:rPr>
              <a:t>- improves the taste – and keeping quality</a:t>
            </a:r>
          </a:p>
          <a:p>
            <a:pPr>
              <a:lnSpc>
                <a:spcPct val="150000"/>
              </a:lnSpc>
              <a:buNone/>
            </a:pPr>
            <a:r>
              <a:rPr lang="en-US" dirty="0" smtClean="0">
                <a:latin typeface="Times New Roman" pitchFamily="18" charset="0"/>
                <a:cs typeface="Times New Roman" pitchFamily="18" charset="0"/>
              </a:rPr>
              <a:t>– prevent non-enzymatic browning and discoloration of the food</a:t>
            </a:r>
          </a:p>
          <a:p>
            <a:pPr>
              <a:lnSpc>
                <a:spcPct val="150000"/>
              </a:lnSpc>
              <a:buNone/>
            </a:pPr>
            <a:r>
              <a:rPr lang="en-US" dirty="0" smtClean="0">
                <a:latin typeface="Times New Roman" pitchFamily="18" charset="0"/>
                <a:cs typeface="Times New Roman" pitchFamily="18" charset="0"/>
              </a:rPr>
              <a:t>–kill/inhibit the growth of microorganisms.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a:bodyPr>
          <a:lstStyle/>
          <a:p>
            <a:pPr algn="just">
              <a:lnSpc>
                <a:spcPct val="150000"/>
              </a:lnSpc>
              <a:buNone/>
            </a:pPr>
            <a:r>
              <a:rPr lang="en-US" dirty="0" smtClean="0">
                <a:latin typeface="Times New Roman" pitchFamily="18" charset="0"/>
                <a:cs typeface="Times New Roman" pitchFamily="18" charset="0"/>
              </a:rPr>
              <a:t>B) </a:t>
            </a:r>
            <a:r>
              <a:rPr lang="en-US" b="1" dirty="0" smtClean="0">
                <a:latin typeface="Times New Roman" pitchFamily="18" charset="0"/>
                <a:cs typeface="Times New Roman" pitchFamily="18" charset="0"/>
              </a:rPr>
              <a:t>Rapid</a:t>
            </a:r>
            <a:r>
              <a:rPr lang="en-US" dirty="0" smtClean="0">
                <a:latin typeface="Times New Roman" pitchFamily="18" charset="0"/>
                <a:cs typeface="Times New Roman" pitchFamily="18" charset="0"/>
              </a:rPr>
              <a:t>, high or flash pasteurization is characterized by a pasteurization time in the </a:t>
            </a:r>
            <a:r>
              <a:rPr lang="en-US" b="1" dirty="0" smtClean="0">
                <a:latin typeface="Times New Roman" pitchFamily="18" charset="0"/>
                <a:cs typeface="Times New Roman" pitchFamily="18" charset="0"/>
              </a:rPr>
              <a:t>order of seconds </a:t>
            </a:r>
            <a:r>
              <a:rPr lang="en-US" dirty="0" smtClean="0">
                <a:latin typeface="Times New Roman" pitchFamily="18" charset="0"/>
                <a:cs typeface="Times New Roman" pitchFamily="18" charset="0"/>
              </a:rPr>
              <a:t>and temperatures of about 85° to 90° C or more, depending on holding time.</a:t>
            </a:r>
          </a:p>
          <a:p>
            <a:pPr algn="just">
              <a:lnSpc>
                <a:spcPct val="150000"/>
              </a:lnSpc>
              <a:buBlip>
                <a:blip r:embed="rId2"/>
              </a:buBlip>
            </a:pPr>
            <a:r>
              <a:rPr lang="en-US" dirty="0" smtClean="0">
                <a:latin typeface="Times New Roman" pitchFamily="18" charset="0"/>
                <a:cs typeface="Times New Roman" pitchFamily="18" charset="0"/>
              </a:rPr>
              <a:t> Typical temperature/time combinations are as follows:</a:t>
            </a:r>
          </a:p>
          <a:p>
            <a:pPr algn="just">
              <a:lnSpc>
                <a:spcPct val="150000"/>
              </a:lnSpc>
              <a:buBlip>
                <a:blip r:embed="rId3"/>
              </a:buBlip>
            </a:pPr>
            <a:r>
              <a:rPr lang="en-US" dirty="0" smtClean="0">
                <a:latin typeface="Times New Roman" pitchFamily="18" charset="0"/>
                <a:cs typeface="Times New Roman" pitchFamily="18" charset="0"/>
              </a:rPr>
              <a:t>88° C for 1 minute; </a:t>
            </a:r>
          </a:p>
          <a:p>
            <a:pPr algn="just">
              <a:lnSpc>
                <a:spcPct val="150000"/>
              </a:lnSpc>
              <a:buBlip>
                <a:blip r:embed="rId3"/>
              </a:buBlip>
            </a:pPr>
            <a:r>
              <a:rPr lang="en-US" dirty="0" smtClean="0">
                <a:latin typeface="Times New Roman" pitchFamily="18" charset="0"/>
                <a:cs typeface="Times New Roman" pitchFamily="18" charset="0"/>
              </a:rPr>
              <a:t>100° C for 12 seconds;</a:t>
            </a:r>
          </a:p>
          <a:p>
            <a:pPr>
              <a:buNone/>
            </a:pP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latin typeface="Times New Roman" pitchFamily="18" charset="0"/>
                <a:cs typeface="Times New Roman" pitchFamily="18" charset="0"/>
              </a:rPr>
              <a:t>Cont…</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nSpc>
                <a:spcPct val="150000"/>
              </a:lnSpc>
              <a:buFont typeface="Courier New" pitchFamily="49" charset="0"/>
              <a:buChar char="o"/>
            </a:pPr>
            <a:r>
              <a:rPr lang="en-US" dirty="0" smtClean="0">
                <a:latin typeface="Times New Roman" pitchFamily="18" charset="0"/>
                <a:cs typeface="Times New Roman" pitchFamily="18" charset="0"/>
              </a:rPr>
              <a:t>methods of application of salt</a:t>
            </a:r>
          </a:p>
          <a:p>
            <a:pPr>
              <a:lnSpc>
                <a:spcPct val="150000"/>
              </a:lnSpc>
              <a:buNone/>
            </a:pPr>
            <a:r>
              <a:rPr lang="en-US" b="1" dirty="0" smtClean="0">
                <a:latin typeface="Times New Roman" pitchFamily="18" charset="0"/>
                <a:cs typeface="Times New Roman" pitchFamily="18" charset="0"/>
              </a:rPr>
              <a:t>a. Brining</a:t>
            </a:r>
          </a:p>
          <a:p>
            <a:pPr>
              <a:lnSpc>
                <a:spcPct val="150000"/>
              </a:lnSpc>
              <a:buFont typeface="Courier New" pitchFamily="49" charset="0"/>
              <a:buChar char="o"/>
            </a:pPr>
            <a:r>
              <a:rPr lang="en-US" dirty="0" smtClean="0">
                <a:latin typeface="Times New Roman" pitchFamily="18" charset="0"/>
                <a:cs typeface="Times New Roman" pitchFamily="18" charset="0"/>
              </a:rPr>
              <a:t> food items are immersed into 15-25% salt solution</a:t>
            </a:r>
          </a:p>
          <a:p>
            <a:pPr>
              <a:lnSpc>
                <a:spcPct val="150000"/>
              </a:lnSpc>
              <a:buFont typeface="Courier New" pitchFamily="49" charset="0"/>
              <a:buChar char="o"/>
            </a:pPr>
            <a:r>
              <a:rPr lang="en-US" dirty="0" smtClean="0">
                <a:latin typeface="Times New Roman" pitchFamily="18" charset="0"/>
                <a:cs typeface="Times New Roman" pitchFamily="18" charset="0"/>
              </a:rPr>
              <a:t> followed by sun drying.</a:t>
            </a:r>
          </a:p>
          <a:p>
            <a:pPr>
              <a:lnSpc>
                <a:spcPct val="150000"/>
              </a:lnSpc>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b. Dry salting</a:t>
            </a:r>
          </a:p>
          <a:p>
            <a:pPr>
              <a:lnSpc>
                <a:spcPct val="150000"/>
              </a:lnSpc>
              <a:buFont typeface="Courier New" pitchFamily="49" charset="0"/>
              <a:buChar char="o"/>
            </a:pPr>
            <a:r>
              <a:rPr lang="en-US" dirty="0" smtClean="0">
                <a:latin typeface="Times New Roman" pitchFamily="18" charset="0"/>
                <a:cs typeface="Times New Roman" pitchFamily="18" charset="0"/>
              </a:rPr>
              <a:t> dry salts are sprinkled over the food</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0"/>
            <a:ext cx="8534400" cy="685800"/>
          </a:xfrm>
        </p:spPr>
        <p:txBody>
          <a:bodyPr>
            <a:normAutofit fontScale="90000"/>
          </a:bodyPr>
          <a:lstStyle/>
          <a:p>
            <a:r>
              <a:rPr lang="en-US" sz="3200" b="1" i="1" dirty="0" smtClean="0">
                <a:solidFill>
                  <a:srgbClr val="002060"/>
                </a:solidFill>
              </a:rPr>
              <a:t/>
            </a:r>
            <a:br>
              <a:rPr lang="en-US" sz="3200" b="1" i="1" dirty="0" smtClean="0">
                <a:solidFill>
                  <a:srgbClr val="002060"/>
                </a:solidFill>
              </a:rPr>
            </a:br>
            <a:r>
              <a:rPr lang="en-US" sz="3200" b="1" i="1" dirty="0" smtClean="0">
                <a:solidFill>
                  <a:srgbClr val="002060"/>
                </a:solidFill>
              </a:rPr>
              <a:t/>
            </a:r>
            <a:br>
              <a:rPr lang="en-US" sz="3200" b="1" i="1" dirty="0" smtClean="0">
                <a:solidFill>
                  <a:srgbClr val="002060"/>
                </a:solidFill>
              </a:rPr>
            </a:br>
            <a:r>
              <a:rPr lang="en-US" sz="3200" b="1" i="1" dirty="0" smtClean="0">
                <a:solidFill>
                  <a:srgbClr val="002060"/>
                </a:solidFill>
              </a:rPr>
              <a:t>3.3.3 .Preservation by Acid </a:t>
            </a:r>
            <a:r>
              <a:rPr lang="en-US" sz="3200" dirty="0" smtClean="0"/>
              <a:t/>
            </a:r>
            <a:br>
              <a:rPr lang="en-US" sz="3200" dirty="0" smtClean="0"/>
            </a:br>
            <a:endParaRPr lang="en-US" b="1" dirty="0"/>
          </a:p>
        </p:txBody>
      </p:sp>
      <p:sp>
        <p:nvSpPr>
          <p:cNvPr id="3" name="Content Placeholder 2"/>
          <p:cNvSpPr>
            <a:spLocks noGrp="1"/>
          </p:cNvSpPr>
          <p:nvPr>
            <p:ph idx="1"/>
          </p:nvPr>
        </p:nvSpPr>
        <p:spPr/>
        <p:txBody>
          <a:bodyPr>
            <a:normAutofit/>
          </a:bodyPr>
          <a:lstStyle/>
          <a:p>
            <a:pPr algn="just">
              <a:lnSpc>
                <a:spcPct val="150000"/>
              </a:lnSpc>
              <a:buBlip>
                <a:blip r:embed="rId2"/>
              </a:buBlip>
            </a:pPr>
            <a:r>
              <a:rPr lang="en-US" dirty="0" smtClean="0">
                <a:latin typeface="Times New Roman" pitchFamily="18" charset="0"/>
                <a:cs typeface="Times New Roman" pitchFamily="18" charset="0"/>
              </a:rPr>
              <a:t>Can you think of any sour food items used as preservatives? </a:t>
            </a:r>
          </a:p>
          <a:p>
            <a:pPr algn="just">
              <a:lnSpc>
                <a:spcPct val="150000"/>
              </a:lnSpc>
              <a:buBlip>
                <a:blip r:embed="rId2"/>
              </a:buBlip>
            </a:pPr>
            <a:r>
              <a:rPr lang="en-US" dirty="0" smtClean="0">
                <a:latin typeface="Times New Roman" pitchFamily="18" charset="0"/>
                <a:cs typeface="Times New Roman" pitchFamily="18" charset="0"/>
              </a:rPr>
              <a:t>Yes ,these are lemon juice, vinegar and citric acid. </a:t>
            </a:r>
          </a:p>
          <a:p>
            <a:pPr algn="just">
              <a:lnSpc>
                <a:spcPct val="150000"/>
              </a:lnSpc>
              <a:buBlip>
                <a:blip r:embed="rId2"/>
              </a:buBlip>
            </a:pPr>
            <a:r>
              <a:rPr lang="en-US" dirty="0" smtClean="0">
                <a:latin typeface="Times New Roman" pitchFamily="18" charset="0"/>
                <a:cs typeface="Times New Roman" pitchFamily="18" charset="0"/>
              </a:rPr>
              <a:t>Vinegar is used to preserve onions and tomato ketchup; lemon juice is used in pickles; citric acid is used in squashes.</a:t>
            </a:r>
          </a:p>
          <a:p>
            <a:pPr algn="just">
              <a:lnSpc>
                <a:spcPct val="150000"/>
              </a:lnSpc>
              <a:buBlip>
                <a:blip r:embed="rId2"/>
              </a:buBlip>
            </a:pPr>
            <a:r>
              <a:rPr lang="en-US" dirty="0" smtClean="0">
                <a:latin typeface="Times New Roman" pitchFamily="18" charset="0"/>
                <a:cs typeface="Times New Roman" pitchFamily="18" charset="0"/>
              </a:rPr>
              <a:t>Acids increase </a:t>
            </a:r>
            <a:r>
              <a:rPr lang="en-US" b="1" dirty="0" smtClean="0">
                <a:latin typeface="Times New Roman" pitchFamily="18" charset="0"/>
                <a:cs typeface="Times New Roman" pitchFamily="18" charset="0"/>
              </a:rPr>
              <a:t>the acidic content of food items</a:t>
            </a:r>
            <a:r>
              <a:rPr lang="en-US" dirty="0" smtClean="0">
                <a:latin typeface="Times New Roman" pitchFamily="18" charset="0"/>
                <a:cs typeface="Times New Roman" pitchFamily="18" charset="0"/>
              </a:rPr>
              <a:t>, thus preventing the growth and activity of micro-organisms.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Cont…</a:t>
            </a:r>
            <a:endParaRPr lang="en-US" sz="2400" dirty="0"/>
          </a:p>
        </p:txBody>
      </p:sp>
      <p:sp>
        <p:nvSpPr>
          <p:cNvPr id="3" name="Content Placeholder 2"/>
          <p:cNvSpPr>
            <a:spLocks noGrp="1"/>
          </p:cNvSpPr>
          <p:nvPr>
            <p:ph idx="1"/>
          </p:nvPr>
        </p:nvSpPr>
        <p:spPr>
          <a:xfrm>
            <a:off x="457200" y="1219200"/>
            <a:ext cx="8229600" cy="5257800"/>
          </a:xfrm>
        </p:spPr>
        <p:txBody>
          <a:bodyPr/>
          <a:lstStyle/>
          <a:p>
            <a:pPr algn="just">
              <a:lnSpc>
                <a:spcPct val="150000"/>
              </a:lnSpc>
              <a:buBlip>
                <a:blip r:embed="rId2"/>
              </a:buBlip>
            </a:pPr>
            <a:r>
              <a:rPr lang="en-US" dirty="0" smtClean="0">
                <a:latin typeface="Times New Roman" pitchFamily="18" charset="0"/>
                <a:cs typeface="Times New Roman" pitchFamily="18" charset="0"/>
              </a:rPr>
              <a:t>Fruits and vegetables can be preserved in vinegar , and then stored in glass containers.</a:t>
            </a:r>
          </a:p>
          <a:p>
            <a:pPr algn="just">
              <a:lnSpc>
                <a:spcPct val="150000"/>
              </a:lnSpc>
              <a:buBlip>
                <a:blip r:embed="rId2"/>
              </a:buBlip>
            </a:pPr>
            <a:r>
              <a:rPr lang="en-US" dirty="0" smtClean="0">
                <a:latin typeface="Times New Roman" pitchFamily="18" charset="0"/>
                <a:cs typeface="Times New Roman" pitchFamily="18" charset="0"/>
              </a:rPr>
              <a:t>Fruits and vegetables stored in vinegar can keep for as long as </a:t>
            </a:r>
            <a:r>
              <a:rPr lang="en-US" b="1" dirty="0" smtClean="0">
                <a:latin typeface="Times New Roman" pitchFamily="18" charset="0"/>
                <a:cs typeface="Times New Roman" pitchFamily="18" charset="0"/>
              </a:rPr>
              <a:t>two years </a:t>
            </a:r>
            <a:r>
              <a:rPr lang="en-US" dirty="0" smtClean="0">
                <a:latin typeface="Times New Roman" pitchFamily="18" charset="0"/>
                <a:cs typeface="Times New Roman" pitchFamily="18" charset="0"/>
              </a:rPr>
              <a:t>or more and also improves in flavor e.g. chutney, pickles and sauces.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838200"/>
          </a:xfrm>
        </p:spPr>
        <p:txBody>
          <a:bodyPr>
            <a:normAutofit/>
          </a:bodyPr>
          <a:lstStyle/>
          <a:p>
            <a:r>
              <a:rPr lang="en-US" sz="3200" b="1" dirty="0" smtClean="0">
                <a:solidFill>
                  <a:srgbClr val="FF0000"/>
                </a:solidFill>
                <a:latin typeface="Times New Roman" pitchFamily="18" charset="0"/>
                <a:cs typeface="Times New Roman" pitchFamily="18" charset="0"/>
              </a:rPr>
              <a:t>3.4.Preservation by Artificial food additives</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181600"/>
          </a:xfrm>
        </p:spPr>
        <p:txBody>
          <a:bodyPr>
            <a:normAutofit fontScale="92500"/>
          </a:bodyPr>
          <a:lstStyle/>
          <a:p>
            <a:pPr>
              <a:lnSpc>
                <a:spcPct val="150000"/>
              </a:lnSpc>
              <a:buFont typeface="Courier New" pitchFamily="49" charset="0"/>
              <a:buChar char="o"/>
            </a:pPr>
            <a:r>
              <a:rPr lang="en-US" dirty="0" smtClean="0">
                <a:latin typeface="Times New Roman" pitchFamily="18" charset="0"/>
                <a:cs typeface="Times New Roman" pitchFamily="18" charset="0"/>
              </a:rPr>
              <a:t>Preservative food additives can be </a:t>
            </a:r>
            <a:r>
              <a:rPr lang="en-US" i="1" dirty="0" smtClean="0">
                <a:latin typeface="Times New Roman" pitchFamily="18" charset="0"/>
                <a:cs typeface="Times New Roman" pitchFamily="18" charset="0"/>
              </a:rPr>
              <a:t>antimicrobial</a:t>
            </a:r>
            <a:r>
              <a:rPr lang="en-US" dirty="0" smtClean="0">
                <a:latin typeface="Times New Roman" pitchFamily="18" charset="0"/>
                <a:cs typeface="Times New Roman" pitchFamily="18" charset="0"/>
              </a:rPr>
              <a:t>, which inhibit the growth of </a:t>
            </a:r>
            <a:r>
              <a:rPr lang="en-US" dirty="0" smtClean="0">
                <a:latin typeface="Times New Roman" pitchFamily="18" charset="0"/>
                <a:cs typeface="Times New Roman" pitchFamily="18" charset="0"/>
                <a:hlinkClick r:id="rId2" tooltip="Bacterium"/>
              </a:rPr>
              <a:t>bacteria</a:t>
            </a:r>
            <a:r>
              <a:rPr lang="en-US" dirty="0" smtClean="0">
                <a:latin typeface="Times New Roman" pitchFamily="18" charset="0"/>
                <a:cs typeface="Times New Roman" pitchFamily="18" charset="0"/>
              </a:rPr>
              <a:t> or </a:t>
            </a:r>
            <a:r>
              <a:rPr lang="en-US" dirty="0" smtClean="0">
                <a:latin typeface="Times New Roman" pitchFamily="18" charset="0"/>
                <a:cs typeface="Times New Roman" pitchFamily="18" charset="0"/>
                <a:hlinkClick r:id="rId3" tooltip="Fungi"/>
              </a:rPr>
              <a:t>fungi</a:t>
            </a:r>
            <a:r>
              <a:rPr lang="en-US" dirty="0" smtClean="0">
                <a:latin typeface="Times New Roman" pitchFamily="18" charset="0"/>
                <a:cs typeface="Times New Roman" pitchFamily="18" charset="0"/>
              </a:rPr>
              <a:t>, including </a:t>
            </a:r>
            <a:r>
              <a:rPr lang="en-US" dirty="0" smtClean="0">
                <a:latin typeface="Times New Roman" pitchFamily="18" charset="0"/>
                <a:cs typeface="Times New Roman" pitchFamily="18" charset="0"/>
                <a:hlinkClick r:id="rId4" tooltip="Mold"/>
              </a:rPr>
              <a:t>mold</a:t>
            </a:r>
            <a:r>
              <a:rPr lang="en-US" dirty="0" smtClean="0">
                <a:latin typeface="Times New Roman" pitchFamily="18" charset="0"/>
                <a:cs typeface="Times New Roman" pitchFamily="18" charset="0"/>
              </a:rPr>
              <a:t>, or </a:t>
            </a:r>
            <a:r>
              <a:rPr lang="en-US" i="1" dirty="0" smtClean="0">
                <a:latin typeface="Times New Roman" pitchFamily="18" charset="0"/>
                <a:cs typeface="Times New Roman" pitchFamily="18" charset="0"/>
                <a:hlinkClick r:id="rId5" tooltip="Antioxidant"/>
              </a:rPr>
              <a:t>antioxidant</a:t>
            </a:r>
            <a:r>
              <a:rPr lang="en-US" dirty="0" smtClean="0">
                <a:latin typeface="Times New Roman" pitchFamily="18" charset="0"/>
                <a:cs typeface="Times New Roman" pitchFamily="18" charset="0"/>
              </a:rPr>
              <a:t>, such as </a:t>
            </a:r>
            <a:r>
              <a:rPr lang="en-US" dirty="0" smtClean="0">
                <a:latin typeface="Times New Roman" pitchFamily="18" charset="0"/>
                <a:cs typeface="Times New Roman" pitchFamily="18" charset="0"/>
                <a:hlinkClick r:id="rId6" tooltip="Oxygen absorber"/>
              </a:rPr>
              <a:t>oxygen absorbers</a:t>
            </a:r>
            <a:r>
              <a:rPr lang="en-US" dirty="0" smtClean="0">
                <a:latin typeface="Times New Roman" pitchFamily="18" charset="0"/>
                <a:cs typeface="Times New Roman" pitchFamily="18" charset="0"/>
              </a:rPr>
              <a:t>, which inhibit the </a:t>
            </a:r>
            <a:r>
              <a:rPr lang="en-US" dirty="0" smtClean="0">
                <a:latin typeface="Times New Roman" pitchFamily="18" charset="0"/>
                <a:cs typeface="Times New Roman" pitchFamily="18" charset="0"/>
                <a:hlinkClick r:id="rId7" tooltip="Oxidation"/>
              </a:rPr>
              <a:t>oxidation</a:t>
            </a:r>
            <a:r>
              <a:rPr lang="en-US" dirty="0" smtClean="0">
                <a:latin typeface="Times New Roman" pitchFamily="18" charset="0"/>
                <a:cs typeface="Times New Roman" pitchFamily="18" charset="0"/>
              </a:rPr>
              <a:t> of food constituents. </a:t>
            </a:r>
          </a:p>
          <a:p>
            <a:pPr>
              <a:lnSpc>
                <a:spcPct val="150000"/>
              </a:lnSpc>
              <a:buFont typeface="Courier New" pitchFamily="49" charset="0"/>
              <a:buChar char="o"/>
            </a:pPr>
            <a:r>
              <a:rPr lang="en-US" dirty="0" smtClean="0">
                <a:latin typeface="Times New Roman" pitchFamily="18" charset="0"/>
                <a:cs typeface="Times New Roman" pitchFamily="18" charset="0"/>
              </a:rPr>
              <a:t>Common antimicrobial preservatives include </a:t>
            </a:r>
            <a:r>
              <a:rPr lang="en-US" dirty="0" smtClean="0">
                <a:latin typeface="Times New Roman" pitchFamily="18" charset="0"/>
                <a:cs typeface="Times New Roman" pitchFamily="18" charset="0"/>
                <a:hlinkClick r:id="rId8" tooltip="Calcium propionate"/>
              </a:rPr>
              <a:t>calcium propionate</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9" tooltip="Sodium nitrate"/>
              </a:rPr>
              <a:t>sodium nitrate</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10" tooltip="Sulfite"/>
              </a:rPr>
              <a:t>sulfites</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11" tooltip="Sulfur dioxide"/>
              </a:rPr>
              <a:t>sulfur dioxide</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12" tooltip="Sodium bisulfite"/>
              </a:rPr>
              <a:t>sodium </a:t>
            </a:r>
            <a:r>
              <a:rPr lang="en-US" dirty="0" err="1" smtClean="0">
                <a:latin typeface="Times New Roman" pitchFamily="18" charset="0"/>
                <a:cs typeface="Times New Roman" pitchFamily="18" charset="0"/>
                <a:hlinkClick r:id="rId12" tooltip="Sodium bisulfite"/>
              </a:rPr>
              <a:t>bisulfite</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13" tooltip="Potassium hydrogen sulfite"/>
              </a:rPr>
              <a:t>potassium hydrogen sulfite</a:t>
            </a:r>
            <a:r>
              <a:rPr lang="en-US" dirty="0" smtClean="0">
                <a:latin typeface="Times New Roman" pitchFamily="18" charset="0"/>
                <a:cs typeface="Times New Roman" pitchFamily="18" charset="0"/>
              </a:rPr>
              <a:t>, etc.) and  </a:t>
            </a:r>
          </a:p>
          <a:p>
            <a:pPr>
              <a:lnSpc>
                <a:spcPct val="150000"/>
              </a:lnSpc>
              <a:buNone/>
            </a:pPr>
            <a:r>
              <a:rPr lang="en-US" dirty="0" smtClean="0">
                <a:latin typeface="Times New Roman" pitchFamily="18" charset="0"/>
                <a:cs typeface="Times New Roman" pitchFamily="18" charset="0"/>
                <a:hlinkClick r:id="rId5" tooltip="Antioxidant"/>
              </a:rPr>
              <a:t>Antioxidants</a:t>
            </a:r>
            <a:r>
              <a:rPr lang="en-US" dirty="0" smtClean="0">
                <a:latin typeface="Times New Roman" pitchFamily="18" charset="0"/>
                <a:cs typeface="Times New Roman" pitchFamily="18" charset="0"/>
              </a:rPr>
              <a:t>. </a:t>
            </a:r>
          </a:p>
          <a:p>
            <a:pPr>
              <a:lnSpc>
                <a:spcPct val="150000"/>
              </a:lnSpc>
              <a:buFont typeface="Courier New" pitchFamily="49" charset="0"/>
              <a:buChar char="o"/>
            </a:pPr>
            <a:r>
              <a:rPr lang="en-US" dirty="0" smtClean="0">
                <a:latin typeface="Times New Roman" pitchFamily="18" charset="0"/>
                <a:cs typeface="Times New Roman" pitchFamily="18" charset="0"/>
              </a:rPr>
              <a:t>Other preservatives include </a:t>
            </a:r>
            <a:r>
              <a:rPr lang="en-US" dirty="0" smtClean="0">
                <a:latin typeface="Times New Roman" pitchFamily="18" charset="0"/>
                <a:cs typeface="Times New Roman" pitchFamily="18" charset="0"/>
                <a:hlinkClick r:id="rId14" tooltip="Formaldehyde"/>
              </a:rPr>
              <a:t>formaldehyde</a:t>
            </a:r>
            <a:r>
              <a:rPr lang="en-US" dirty="0" smtClean="0">
                <a:latin typeface="Times New Roman" pitchFamily="18" charset="0"/>
                <a:cs typeface="Times New Roman" pitchFamily="18" charset="0"/>
              </a:rPr>
              <a:t> (usually in solution), </a:t>
            </a:r>
            <a:r>
              <a:rPr lang="en-US" dirty="0" err="1" smtClean="0">
                <a:latin typeface="Times New Roman" pitchFamily="18" charset="0"/>
                <a:cs typeface="Times New Roman" pitchFamily="18" charset="0"/>
                <a:hlinkClick r:id="rId15" tooltip="Glutaraldehyde"/>
              </a:rPr>
              <a:t>glutaraldehyde</a:t>
            </a:r>
            <a:r>
              <a:rPr lang="en-US" dirty="0" smtClean="0">
                <a:latin typeface="Times New Roman" pitchFamily="18" charset="0"/>
                <a:cs typeface="Times New Roman" pitchFamily="18" charset="0"/>
              </a:rPr>
              <a:t> (kills insects), </a:t>
            </a:r>
            <a:r>
              <a:rPr lang="en-US" dirty="0" smtClean="0">
                <a:latin typeface="Times New Roman" pitchFamily="18" charset="0"/>
                <a:cs typeface="Times New Roman" pitchFamily="18" charset="0"/>
                <a:hlinkClick r:id="rId16" tooltip="Ethanol"/>
              </a:rPr>
              <a:t>ethanol</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gnetic Disk 3"/>
          <p:cNvSpPr/>
          <p:nvPr/>
        </p:nvSpPr>
        <p:spPr>
          <a:xfrm>
            <a:off x="381000" y="381000"/>
            <a:ext cx="8382000" cy="6172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 name="Rectangle 2"/>
          <p:cNvSpPr>
            <a:spLocks noChangeArrowheads="1"/>
          </p:cNvSpPr>
          <p:nvPr/>
        </p:nvSpPr>
        <p:spPr bwMode="auto">
          <a:xfrm>
            <a:off x="609600" y="2667000"/>
            <a:ext cx="8001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14350" algn="l"/>
              </a:tabLst>
            </a:pPr>
            <a:r>
              <a:rPr kumimoji="0" lang="en-US" sz="4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54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chapter 4. Caning/Packaging/</a:t>
            </a:r>
          </a:p>
          <a:p>
            <a:pPr marL="0" marR="0" lvl="0" indent="0" algn="ctr" defTabSz="914400" rtl="0" eaLnBrk="1" fontAlgn="base" latinLnBrk="0" hangingPunct="1">
              <a:lnSpc>
                <a:spcPct val="100000"/>
              </a:lnSpc>
              <a:spcBef>
                <a:spcPct val="0"/>
              </a:spcBef>
              <a:spcAft>
                <a:spcPct val="0"/>
              </a:spcAft>
              <a:buClrTx/>
              <a:buSzTx/>
              <a:buFontTx/>
              <a:buNone/>
              <a:tabLst>
                <a:tab pos="514350" algn="l"/>
              </a:tabLst>
            </a:pPr>
            <a:r>
              <a:rPr kumimoji="0" lang="en-US" sz="54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for processed products</a:t>
            </a:r>
            <a:endParaRPr kumimoji="0" lang="en-US" sz="7200" b="1" i="1"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 calcmode="lin" valueType="num">
                                      <p:cBhvr additive="base">
                                        <p:cTn id="7" dur="500" fill="hold"/>
                                        <p:tgtEl>
                                          <p:spTgt spid="10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6">
                                            <p:txEl>
                                              <p:pRg st="1" end="1"/>
                                            </p:txEl>
                                          </p:spTgt>
                                        </p:tgtEl>
                                        <p:attrNameLst>
                                          <p:attrName>style.visibility</p:attrName>
                                        </p:attrNameLst>
                                      </p:cBhvr>
                                      <p:to>
                                        <p:strVal val="visible"/>
                                      </p:to>
                                    </p:set>
                                    <p:anim calcmode="lin" valueType="num">
                                      <p:cBhvr additive="base">
                                        <p:cTn id="13" dur="500" fill="hold"/>
                                        <p:tgtEl>
                                          <p:spTgt spid="10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9600"/>
          </a:xfrm>
        </p:spPr>
        <p:txBody>
          <a:bodyPr>
            <a:normAutofit fontScale="90000"/>
          </a:bodyPr>
          <a:lstStyle/>
          <a:p>
            <a:r>
              <a:rPr lang="en-US" sz="2800" b="1" i="1" dirty="0" smtClean="0">
                <a:solidFill>
                  <a:schemeClr val="tx1"/>
                </a:solidFill>
                <a:latin typeface="Times New Roman" pitchFamily="18" charset="0"/>
                <a:cs typeface="Times New Roman" pitchFamily="18" charset="0"/>
              </a:rPr>
              <a:t/>
            </a:r>
            <a:br>
              <a:rPr lang="en-US" sz="2800" b="1" i="1" dirty="0" smtClean="0">
                <a:solidFill>
                  <a:schemeClr val="tx1"/>
                </a:solidFill>
                <a:latin typeface="Times New Roman" pitchFamily="18" charset="0"/>
                <a:cs typeface="Times New Roman" pitchFamily="18" charset="0"/>
              </a:rPr>
            </a:br>
            <a:r>
              <a:rPr lang="en-US" sz="2800" b="1" i="1" dirty="0" smtClean="0">
                <a:solidFill>
                  <a:schemeClr val="tx1"/>
                </a:solidFill>
                <a:latin typeface="Times New Roman" pitchFamily="18" charset="0"/>
                <a:cs typeface="Times New Roman" pitchFamily="18" charset="0"/>
              </a:rPr>
              <a:t>4.1 Requirements and functions of food containers</a:t>
            </a:r>
            <a:br>
              <a:rPr lang="en-US" sz="2800" b="1" i="1" dirty="0" smtClean="0">
                <a:solidFill>
                  <a:schemeClr val="tx1"/>
                </a:solidFill>
                <a:latin typeface="Times New Roman" pitchFamily="18" charset="0"/>
                <a:cs typeface="Times New Roman" pitchFamily="18" charset="0"/>
              </a:rPr>
            </a:br>
            <a:endParaRPr lang="en-US" sz="2800" b="1" i="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638800"/>
          </a:xfrm>
        </p:spPr>
        <p:txBody>
          <a:bodyPr>
            <a:normAutofit/>
          </a:bodyPr>
          <a:lstStyle/>
          <a:p>
            <a:pPr algn="just">
              <a:lnSpc>
                <a:spcPct val="150000"/>
              </a:lnSpc>
              <a:buBlip>
                <a:blip r:embed="rId2"/>
              </a:buBlip>
            </a:pPr>
            <a:r>
              <a:rPr lang="en-US" dirty="0" smtClean="0">
                <a:latin typeface="Times New Roman" pitchFamily="18" charset="0"/>
                <a:cs typeface="Times New Roman" pitchFamily="18" charset="0"/>
              </a:rPr>
              <a:t>The following are among the more important general requirements and functions of food packaging materials/ containers:</a:t>
            </a:r>
          </a:p>
          <a:p>
            <a:pPr lvl="0">
              <a:lnSpc>
                <a:spcPct val="150000"/>
              </a:lnSpc>
              <a:buBlip>
                <a:blip r:embed="rId3"/>
              </a:buBlip>
            </a:pPr>
            <a:r>
              <a:rPr lang="en-US" dirty="0" smtClean="0">
                <a:latin typeface="Times New Roman" pitchFamily="18" charset="0"/>
                <a:cs typeface="Times New Roman" pitchFamily="18" charset="0"/>
              </a:rPr>
              <a:t>they must be non-toxic and compatible with the specific foods; </a:t>
            </a:r>
          </a:p>
          <a:p>
            <a:pPr lvl="0">
              <a:lnSpc>
                <a:spcPct val="150000"/>
              </a:lnSpc>
              <a:buBlip>
                <a:blip r:embed="rId3"/>
              </a:buBlip>
            </a:pPr>
            <a:r>
              <a:rPr lang="en-US" dirty="0" smtClean="0">
                <a:latin typeface="Times New Roman" pitchFamily="18" charset="0"/>
                <a:cs typeface="Times New Roman" pitchFamily="18" charset="0"/>
              </a:rPr>
              <a:t>sanitary protection; </a:t>
            </a:r>
          </a:p>
          <a:p>
            <a:pPr lvl="0">
              <a:lnSpc>
                <a:spcPct val="150000"/>
              </a:lnSpc>
              <a:buBlip>
                <a:blip r:embed="rId3"/>
              </a:buBlip>
            </a:pPr>
            <a:r>
              <a:rPr lang="en-US" dirty="0" smtClean="0">
                <a:latin typeface="Times New Roman" pitchFamily="18" charset="0"/>
                <a:cs typeface="Times New Roman" pitchFamily="18" charset="0"/>
              </a:rPr>
              <a:t>moisture and fat protection; </a:t>
            </a:r>
          </a:p>
          <a:p>
            <a:pPr lvl="0">
              <a:lnSpc>
                <a:spcPct val="150000"/>
              </a:lnSpc>
              <a:buBlip>
                <a:blip r:embed="rId3"/>
              </a:buBlip>
            </a:pPr>
            <a:r>
              <a:rPr lang="en-US" dirty="0" smtClean="0">
                <a:latin typeface="Times New Roman" pitchFamily="18" charset="0"/>
                <a:cs typeface="Times New Roman" pitchFamily="18" charset="0"/>
              </a:rPr>
              <a:t>gas and odor protection; </a:t>
            </a:r>
          </a:p>
          <a:p>
            <a:pPr lvl="0">
              <a:lnSpc>
                <a:spcPct val="150000"/>
              </a:lnSpc>
              <a:buBlip>
                <a:blip r:embed="rId3"/>
              </a:buBlip>
            </a:pPr>
            <a:r>
              <a:rPr lang="en-US" dirty="0" smtClean="0">
                <a:latin typeface="Times New Roman" pitchFamily="18" charset="0"/>
                <a:cs typeface="Times New Roman" pitchFamily="18" charset="0"/>
              </a:rPr>
              <a:t>light protection; </a:t>
            </a:r>
          </a:p>
          <a:p>
            <a:pPr lvl="0">
              <a:lnSpc>
                <a:spcPct val="150000"/>
              </a:lnSpc>
              <a:buBlip>
                <a:blip r:embed="rId3"/>
              </a:buBlip>
            </a:pPr>
            <a:r>
              <a:rPr lang="en-US" dirty="0" smtClean="0">
                <a:latin typeface="Times New Roman" pitchFamily="18" charset="0"/>
                <a:cs typeface="Times New Roman" pitchFamily="18" charset="0"/>
              </a:rPr>
              <a:t>resistance to impact; </a:t>
            </a:r>
          </a:p>
          <a:p>
            <a:pPr>
              <a:buNone/>
            </a:pP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pPr algn="ctr"/>
            <a:r>
              <a:rPr lang="en-US" sz="2400" dirty="0" smtClean="0">
                <a:latin typeface="Times New Roman" pitchFamily="18" charset="0"/>
                <a:cs typeface="Times New Roman" pitchFamily="18" charset="0"/>
              </a:rPr>
              <a:t>Cont…</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410200"/>
          </a:xfrm>
        </p:spPr>
        <p:txBody>
          <a:bodyPr>
            <a:normAutofit/>
          </a:bodyPr>
          <a:lstStyle/>
          <a:p>
            <a:pPr lvl="0">
              <a:lnSpc>
                <a:spcPct val="150000"/>
              </a:lnSpc>
              <a:buBlip>
                <a:blip r:embed="rId2"/>
              </a:buBlip>
            </a:pPr>
            <a:r>
              <a:rPr lang="en-US" dirty="0" smtClean="0">
                <a:latin typeface="Times New Roman" pitchFamily="18" charset="0"/>
                <a:cs typeface="Times New Roman" pitchFamily="18" charset="0"/>
              </a:rPr>
              <a:t> transparency; </a:t>
            </a:r>
          </a:p>
          <a:p>
            <a:pPr lvl="0">
              <a:lnSpc>
                <a:spcPct val="150000"/>
              </a:lnSpc>
              <a:buBlip>
                <a:blip r:embed="rId2"/>
              </a:buBlip>
            </a:pPr>
            <a:r>
              <a:rPr lang="en-US" dirty="0" smtClean="0">
                <a:latin typeface="Times New Roman" pitchFamily="18" charset="0"/>
                <a:cs typeface="Times New Roman" pitchFamily="18" charset="0"/>
              </a:rPr>
              <a:t> Temperature </a:t>
            </a:r>
            <a:r>
              <a:rPr lang="en-US" dirty="0" err="1" smtClean="0">
                <a:latin typeface="Times New Roman" pitchFamily="18" charset="0"/>
                <a:cs typeface="Times New Roman" pitchFamily="18" charset="0"/>
              </a:rPr>
              <a:t>proofness</a:t>
            </a:r>
            <a:r>
              <a:rPr lang="en-US" dirty="0" smtClean="0">
                <a:latin typeface="Times New Roman" pitchFamily="18" charset="0"/>
                <a:cs typeface="Times New Roman" pitchFamily="18" charset="0"/>
              </a:rPr>
              <a:t>;  </a:t>
            </a:r>
          </a:p>
          <a:p>
            <a:pPr lvl="0">
              <a:lnSpc>
                <a:spcPct val="150000"/>
              </a:lnSpc>
              <a:buBlip>
                <a:blip r:embed="rId2"/>
              </a:buBlip>
            </a:pPr>
            <a:r>
              <a:rPr lang="en-US" dirty="0" smtClean="0">
                <a:latin typeface="Times New Roman" pitchFamily="18" charset="0"/>
                <a:cs typeface="Times New Roman" pitchFamily="18" charset="0"/>
              </a:rPr>
              <a:t> ease of opening; </a:t>
            </a:r>
          </a:p>
          <a:p>
            <a:pPr lvl="0">
              <a:lnSpc>
                <a:spcPct val="150000"/>
              </a:lnSpc>
              <a:buBlip>
                <a:blip r:embed="rId2"/>
              </a:buBlip>
            </a:pPr>
            <a:r>
              <a:rPr lang="en-US" dirty="0" smtClean="0">
                <a:latin typeface="Times New Roman" pitchFamily="18" charset="0"/>
                <a:cs typeface="Times New Roman" pitchFamily="18" charset="0"/>
              </a:rPr>
              <a:t> reseal features; </a:t>
            </a:r>
          </a:p>
          <a:p>
            <a:pPr lvl="0">
              <a:lnSpc>
                <a:spcPct val="150000"/>
              </a:lnSpc>
              <a:buBlip>
                <a:blip r:embed="rId2"/>
              </a:buBlip>
            </a:pPr>
            <a:r>
              <a:rPr lang="en-US" dirty="0" smtClean="0">
                <a:latin typeface="Times New Roman" pitchFamily="18" charset="0"/>
                <a:cs typeface="Times New Roman" pitchFamily="18" charset="0"/>
              </a:rPr>
              <a:t> ease of disposal; </a:t>
            </a:r>
          </a:p>
          <a:p>
            <a:pPr lvl="0">
              <a:lnSpc>
                <a:spcPct val="150000"/>
              </a:lnSpc>
              <a:buBlip>
                <a:blip r:embed="rId2"/>
              </a:buBlip>
            </a:pPr>
            <a:r>
              <a:rPr lang="en-US" dirty="0" smtClean="0">
                <a:latin typeface="Times New Roman" pitchFamily="18" charset="0"/>
                <a:cs typeface="Times New Roman" pitchFamily="18" charset="0"/>
              </a:rPr>
              <a:t> appearance, </a:t>
            </a:r>
          </a:p>
          <a:p>
            <a:pPr lvl="0">
              <a:lnSpc>
                <a:spcPct val="150000"/>
              </a:lnSpc>
              <a:buBlip>
                <a:blip r:embed="rId2"/>
              </a:buBlip>
            </a:pPr>
            <a:r>
              <a:rPr lang="en-US" dirty="0" smtClean="0">
                <a:latin typeface="Times New Roman" pitchFamily="18" charset="0"/>
                <a:cs typeface="Times New Roman" pitchFamily="18" charset="0"/>
              </a:rPr>
              <a:t> low cost; </a:t>
            </a:r>
          </a:p>
          <a:p>
            <a:pPr lvl="0">
              <a:buNone/>
            </a:pP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smtClean="0">
                <a:solidFill>
                  <a:schemeClr val="tx1"/>
                </a:solidFill>
                <a:latin typeface="Times New Roman" pitchFamily="18" charset="0"/>
                <a:cs typeface="Times New Roman" pitchFamily="18" charset="0"/>
              </a:rPr>
              <a:t>4.2 packaging materials</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nSpc>
                <a:spcPct val="150000"/>
              </a:lnSpc>
              <a:buNone/>
            </a:pPr>
            <a:r>
              <a:rPr lang="en-US" b="1" dirty="0" smtClean="0">
                <a:latin typeface="Times New Roman" pitchFamily="18" charset="0"/>
                <a:cs typeface="Times New Roman" pitchFamily="18" charset="0"/>
              </a:rPr>
              <a:t>1.Films and foils</a:t>
            </a:r>
            <a:endParaRPr lang="en-US" dirty="0" smtClean="0">
              <a:latin typeface="Times New Roman" pitchFamily="18" charset="0"/>
              <a:cs typeface="Times New Roman" pitchFamily="18" charset="0"/>
            </a:endParaRPr>
          </a:p>
          <a:p>
            <a:pPr>
              <a:lnSpc>
                <a:spcPct val="150000"/>
              </a:lnSpc>
              <a:buBlip>
                <a:blip r:embed="rId2"/>
              </a:buBlip>
            </a:pPr>
            <a:r>
              <a:rPr lang="en-US" dirty="0" smtClean="0">
                <a:latin typeface="Times New Roman" pitchFamily="18" charset="0"/>
                <a:cs typeface="Times New Roman" pitchFamily="18" charset="0"/>
              </a:rPr>
              <a:t>For the most part such films are used in the construction of </a:t>
            </a:r>
            <a:r>
              <a:rPr lang="en-US" b="1" dirty="0" smtClean="0">
                <a:latin typeface="Times New Roman" pitchFamily="18" charset="0"/>
                <a:cs typeface="Times New Roman" pitchFamily="18" charset="0"/>
              </a:rPr>
              <a:t>inner</a:t>
            </a:r>
            <a:r>
              <a:rPr lang="en-US" dirty="0" smtClean="0">
                <a:latin typeface="Times New Roman" pitchFamily="18" charset="0"/>
                <a:cs typeface="Times New Roman" pitchFamily="18" charset="0"/>
              </a:rPr>
              <a:t> containers.</a:t>
            </a:r>
          </a:p>
          <a:p>
            <a:pPr>
              <a:lnSpc>
                <a:spcPct val="150000"/>
              </a:lnSpc>
              <a:buBlip>
                <a:blip r:embed="rId2"/>
              </a:buBlip>
            </a:pPr>
            <a:r>
              <a:rPr lang="en-US" dirty="0" smtClean="0">
                <a:latin typeface="Times New Roman" pitchFamily="18" charset="0"/>
                <a:cs typeface="Times New Roman" pitchFamily="18" charset="0"/>
              </a:rPr>
              <a:t> Since they are non-rigid, their main functions are to contain the product and protect it from contact with </a:t>
            </a:r>
            <a:r>
              <a:rPr lang="en-US" b="1" dirty="0" smtClean="0">
                <a:latin typeface="Times New Roman" pitchFamily="18" charset="0"/>
                <a:cs typeface="Times New Roman" pitchFamily="18" charset="0"/>
              </a:rPr>
              <a:t>air or water vapor</a:t>
            </a:r>
            <a:r>
              <a:rPr lang="en-US" dirty="0" smtClean="0">
                <a:latin typeface="Times New Roman" pitchFamily="18" charset="0"/>
                <a:cs typeface="Times New Roman" pitchFamily="18" charset="0"/>
              </a:rPr>
              <a:t>. </a:t>
            </a:r>
          </a:p>
          <a:p>
            <a:pPr>
              <a:lnSpc>
                <a:spcPct val="150000"/>
              </a:lnSpc>
              <a:buBlip>
                <a:blip r:embed="rId2"/>
              </a:buBlip>
            </a:pPr>
            <a:r>
              <a:rPr lang="en-US" dirty="0" smtClean="0">
                <a:latin typeface="Times New Roman" pitchFamily="18" charset="0"/>
                <a:cs typeface="Times New Roman" pitchFamily="18" charset="0"/>
              </a:rPr>
              <a:t>Their capacity to protect against mechanical damage is</a:t>
            </a:r>
            <a:r>
              <a:rPr lang="en-US" b="1" dirty="0" smtClean="0">
                <a:latin typeface="Times New Roman" pitchFamily="18" charset="0"/>
                <a:cs typeface="Times New Roman" pitchFamily="18" charset="0"/>
              </a:rPr>
              <a:t> limited</a:t>
            </a:r>
            <a:r>
              <a:rPr lang="en-US" dirty="0" smtClean="0">
                <a:latin typeface="Times New Roman" pitchFamily="18" charset="0"/>
                <a:cs typeface="Times New Roman" pitchFamily="18" charset="0"/>
              </a:rPr>
              <a:t>, particularly when thin films are considered.</a:t>
            </a:r>
          </a:p>
          <a:p>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a:bodyPr>
          <a:lstStyle/>
          <a:p>
            <a:pPr algn="ctr"/>
            <a:r>
              <a:rPr lang="en-US" sz="2800" dirty="0" smtClean="0">
                <a:latin typeface="Times New Roman" pitchFamily="18" charset="0"/>
                <a:cs typeface="Times New Roman" pitchFamily="18" charset="0"/>
              </a:rPr>
              <a:t>Cont…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5257800"/>
          </a:xfrm>
        </p:spPr>
        <p:txBody>
          <a:bodyPr>
            <a:normAutofit/>
          </a:bodyPr>
          <a:lstStyle/>
          <a:p>
            <a:pPr algn="just">
              <a:lnSpc>
                <a:spcPct val="150000"/>
              </a:lnSpc>
              <a:buNone/>
            </a:pPr>
            <a:r>
              <a:rPr lang="en-US" b="1" dirty="0" smtClean="0">
                <a:latin typeface="Times New Roman" pitchFamily="18" charset="0"/>
                <a:cs typeface="Times New Roman" pitchFamily="18" charset="0"/>
              </a:rPr>
              <a:t>2.Plastic sheets</a:t>
            </a:r>
            <a:endParaRPr lang="en-US" dirty="0" smtClean="0">
              <a:latin typeface="Times New Roman" pitchFamily="18" charset="0"/>
              <a:cs typeface="Times New Roman" pitchFamily="18" charset="0"/>
            </a:endParaRPr>
          </a:p>
          <a:p>
            <a:pPr lvl="0" algn="just">
              <a:lnSpc>
                <a:spcPct val="150000"/>
              </a:lnSpc>
              <a:buFont typeface="Courier New" pitchFamily="49" charset="0"/>
              <a:buChar char="o"/>
            </a:pPr>
            <a:r>
              <a:rPr lang="en-US" dirty="0" smtClean="0">
                <a:latin typeface="Times New Roman" pitchFamily="18" charset="0"/>
                <a:cs typeface="Times New Roman" pitchFamily="18" charset="0"/>
              </a:rPr>
              <a:t>Cellophane paper can be used for packing of dried products, mainly for </a:t>
            </a:r>
            <a:r>
              <a:rPr lang="en-US" b="1" dirty="0" smtClean="0">
                <a:latin typeface="Times New Roman" pitchFamily="18" charset="0"/>
                <a:cs typeface="Times New Roman" pitchFamily="18" charset="0"/>
              </a:rPr>
              <a:t>dried fruit </a:t>
            </a:r>
            <a:r>
              <a:rPr lang="en-US" dirty="0" smtClean="0">
                <a:latin typeface="Times New Roman" pitchFamily="18" charset="0"/>
                <a:cs typeface="Times New Roman" pitchFamily="18" charset="0"/>
              </a:rPr>
              <a:t>leathers. </a:t>
            </a:r>
          </a:p>
          <a:p>
            <a:pPr lvl="0" algn="just">
              <a:lnSpc>
                <a:spcPct val="150000"/>
              </a:lnSpc>
              <a:buFont typeface="Courier New" pitchFamily="49" charset="0"/>
              <a:buChar char="o"/>
            </a:pPr>
            <a:r>
              <a:rPr lang="en-US" dirty="0" smtClean="0">
                <a:latin typeface="Times New Roman" pitchFamily="18" charset="0"/>
                <a:cs typeface="Times New Roman" pitchFamily="18" charset="0"/>
              </a:rPr>
              <a:t>They are flexible, transparent and have a perfect resistance to low temperatures and impermeability to water vapors. </a:t>
            </a:r>
          </a:p>
          <a:p>
            <a:pPr lvl="0" algn="just">
              <a:lnSpc>
                <a:spcPct val="150000"/>
              </a:lnSpc>
              <a:buFont typeface="Courier New" pitchFamily="49" charset="0"/>
              <a:buChar char="o"/>
            </a:pPr>
            <a:r>
              <a:rPr lang="en-US" dirty="0" smtClean="0">
                <a:latin typeface="Times New Roman" pitchFamily="18" charset="0"/>
                <a:cs typeface="Times New Roman" pitchFamily="18" charset="0"/>
              </a:rPr>
              <a:t>An important advantage is that these sheets can be easily </a:t>
            </a:r>
            <a:r>
              <a:rPr lang="en-US" b="1" dirty="0" smtClean="0">
                <a:latin typeface="Times New Roman" pitchFamily="18" charset="0"/>
                <a:cs typeface="Times New Roman" pitchFamily="18" charset="0"/>
              </a:rPr>
              <a:t>heat-sealed.</a:t>
            </a:r>
          </a:p>
          <a:p>
            <a:pPr lvl="0">
              <a:buFont typeface="Courier New" pitchFamily="49" charset="0"/>
              <a:buChar char="o"/>
            </a:pPr>
            <a:endParaRPr lang="en-US" b="1" dirty="0" smtClean="0"/>
          </a:p>
        </p:txBody>
      </p:sp>
      <p:pic>
        <p:nvPicPr>
          <p:cNvPr id="4" name="Picture 3"/>
          <p:cNvPicPr>
            <a:picLocks noChangeAspect="1"/>
          </p:cNvPicPr>
          <p:nvPr/>
        </p:nvPicPr>
        <p:blipFill>
          <a:blip r:embed="rId2"/>
          <a:stretch>
            <a:fillRect/>
          </a:stretch>
        </p:blipFill>
        <p:spPr>
          <a:xfrm>
            <a:off x="3381375" y="5486400"/>
            <a:ext cx="2381250" cy="990600"/>
          </a:xfrm>
          <a:prstGeom prst="rect">
            <a:avLst/>
          </a:prstGeo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buFont typeface="Courier New" pitchFamily="49" charset="0"/>
              <a:buChar char="o"/>
            </a:pPr>
            <a:r>
              <a:rPr lang="en-US" dirty="0" smtClean="0"/>
              <a:t>Utilization is in forms of sheets and bags.</a:t>
            </a:r>
          </a:p>
          <a:p>
            <a:pPr lvl="0">
              <a:buFont typeface="Courier New" pitchFamily="49" charset="0"/>
              <a:buChar char="o"/>
            </a:pPr>
            <a:r>
              <a:rPr lang="en-US" dirty="0" smtClean="0"/>
              <a:t> It is a good packing material for </a:t>
            </a:r>
            <a:r>
              <a:rPr lang="en-US" b="1" dirty="0" smtClean="0"/>
              <a:t>primary protection </a:t>
            </a:r>
            <a:r>
              <a:rPr lang="en-US" dirty="0" smtClean="0"/>
              <a:t>of dehydrated products.</a:t>
            </a:r>
          </a:p>
          <a:p>
            <a:pPr lvl="0">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7258</TotalTime>
  <Words>5832</Words>
  <Application>Microsoft Office PowerPoint</Application>
  <PresentationFormat>On-screen Show (4:3)</PresentationFormat>
  <Paragraphs>639</Paragraphs>
  <Slides>136</Slides>
  <Notes>2</Notes>
  <HiddenSlides>0</HiddenSlides>
  <MMClips>0</MMClips>
  <ScaleCrop>false</ScaleCrop>
  <HeadingPairs>
    <vt:vector size="4" baseType="variant">
      <vt:variant>
        <vt:lpstr>Theme</vt:lpstr>
      </vt:variant>
      <vt:variant>
        <vt:i4>1</vt:i4>
      </vt:variant>
      <vt:variant>
        <vt:lpstr>Slide Titles</vt:lpstr>
      </vt:variant>
      <vt:variant>
        <vt:i4>136</vt:i4>
      </vt:variant>
    </vt:vector>
  </HeadingPairs>
  <TitlesOfParts>
    <vt:vector size="137" baseType="lpstr">
      <vt:lpstr>Clarity</vt:lpstr>
      <vt:lpstr>Slide 1</vt:lpstr>
      <vt:lpstr> Remember chapter one what is preservation???</vt:lpstr>
      <vt:lpstr> Remember chapter one what is preservation???</vt:lpstr>
      <vt:lpstr> 3.1 Application of heat   3.1.1Preservation By Pasteurization using heat</vt:lpstr>
      <vt:lpstr>Slide 5</vt:lpstr>
      <vt:lpstr>Slide 6</vt:lpstr>
      <vt:lpstr> Pasteurization processes </vt:lpstr>
      <vt:lpstr>Slide 8</vt:lpstr>
      <vt:lpstr>Slide 9</vt:lpstr>
      <vt:lpstr>Slide 10</vt:lpstr>
      <vt:lpstr>Slide 11</vt:lpstr>
      <vt:lpstr>Slide 12</vt:lpstr>
      <vt:lpstr>Slide 13</vt:lpstr>
      <vt:lpstr>Slide 14</vt:lpstr>
      <vt:lpstr> </vt:lpstr>
      <vt:lpstr> 3. 2.1. Preservation by freezing</vt:lpstr>
      <vt:lpstr>Slide 17</vt:lpstr>
      <vt:lpstr>Slide 18</vt:lpstr>
      <vt:lpstr>Slide 19</vt:lpstr>
      <vt:lpstr>Slide 20</vt:lpstr>
      <vt:lpstr>Slide 21</vt:lpstr>
      <vt:lpstr>General Freezing principles </vt:lpstr>
      <vt:lpstr>Slide 23</vt:lpstr>
      <vt:lpstr>Slide 24</vt:lpstr>
      <vt:lpstr>Slide 25</vt:lpstr>
      <vt:lpstr>   Pre-treatments for freezing </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3.2.3. Preservation by Refrigeration </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Summery </vt:lpstr>
      <vt:lpstr>3.1.4.Irradication</vt:lpstr>
      <vt:lpstr>Slide 70</vt:lpstr>
      <vt:lpstr>Slide 71</vt:lpstr>
      <vt:lpstr>Slide 72</vt:lpstr>
      <vt:lpstr>Slide 73</vt:lpstr>
      <vt:lpstr>3.2. Preservation by Fermentation</vt:lpstr>
      <vt:lpstr>Slide 75</vt:lpstr>
      <vt:lpstr>Slide 76</vt:lpstr>
      <vt:lpstr>Slide 77</vt:lpstr>
      <vt:lpstr>Slide 78</vt:lpstr>
      <vt:lpstr>Slide 79</vt:lpstr>
      <vt:lpstr>Slide 80</vt:lpstr>
      <vt:lpstr>Slide 81</vt:lpstr>
      <vt:lpstr>Slide 82</vt:lpstr>
      <vt:lpstr>    3.3.1. preservation by Sugar    </vt:lpstr>
      <vt:lpstr>Slide 84</vt:lpstr>
      <vt:lpstr>Slide 85</vt:lpstr>
      <vt:lpstr>Cont…</vt:lpstr>
      <vt:lpstr>  Summery</vt:lpstr>
      <vt:lpstr>3.3.2.Preservation by salt </vt:lpstr>
      <vt:lpstr>Cont…</vt:lpstr>
      <vt:lpstr>Cont…</vt:lpstr>
      <vt:lpstr>  3.3.3 .Preservation by Acid  </vt:lpstr>
      <vt:lpstr>Cont…</vt:lpstr>
      <vt:lpstr>3.4.Preservation by Artificial food additives</vt:lpstr>
      <vt:lpstr>Slide 94</vt:lpstr>
      <vt:lpstr> 4.1 Requirements and functions of food containers </vt:lpstr>
      <vt:lpstr>Cont…</vt:lpstr>
      <vt:lpstr>4.2 packaging materials</vt:lpstr>
      <vt:lpstr>Cont…</vt:lpstr>
      <vt:lpstr>Slide 99</vt:lpstr>
      <vt:lpstr>3.Glass containers </vt:lpstr>
      <vt:lpstr>Cont…</vt:lpstr>
      <vt:lpstr>Cont…</vt:lpstr>
      <vt:lpstr> Cont… </vt:lpstr>
      <vt:lpstr>Cont…</vt:lpstr>
      <vt:lpstr>Cont…</vt:lpstr>
      <vt:lpstr>Figure</vt:lpstr>
      <vt:lpstr>Cont…</vt:lpstr>
      <vt:lpstr>  4.3 Process of Canning  </vt:lpstr>
      <vt:lpstr>Cont…</vt:lpstr>
      <vt:lpstr> </vt:lpstr>
      <vt:lpstr>Slide 111</vt:lpstr>
      <vt:lpstr>Cont…</vt:lpstr>
      <vt:lpstr>Cont…</vt:lpstr>
      <vt:lpstr>Cont…</vt:lpstr>
      <vt:lpstr>Cont…</vt:lpstr>
      <vt:lpstr>Con…</vt:lpstr>
      <vt:lpstr>Cont…</vt:lpstr>
      <vt:lpstr>Cont…</vt:lpstr>
      <vt:lpstr>Cont…</vt:lpstr>
      <vt:lpstr>Cont…</vt:lpstr>
      <vt:lpstr>Slide 121</vt:lpstr>
      <vt:lpstr>Cont…</vt:lpstr>
      <vt:lpstr>Cont…</vt:lpstr>
      <vt:lpstr>Slide 124</vt:lpstr>
      <vt:lpstr>Cont…</vt:lpstr>
      <vt:lpstr>Cont…</vt:lpstr>
      <vt:lpstr>Cont…</vt:lpstr>
      <vt:lpstr>Cont…</vt:lpstr>
      <vt:lpstr>Cont…</vt:lpstr>
      <vt:lpstr>Slide 130</vt:lpstr>
      <vt:lpstr>Slide 131</vt:lpstr>
      <vt:lpstr>Slide 132</vt:lpstr>
      <vt:lpstr>Slide 133</vt:lpstr>
      <vt:lpstr>Slide 134</vt:lpstr>
      <vt:lpstr>Slide 135</vt:lpstr>
      <vt:lpstr>Slide 136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1.Deffinition of fruit proccessing</dc:title>
  <dc:creator>sata</dc:creator>
  <cp:lastModifiedBy>user</cp:lastModifiedBy>
  <cp:revision>1358</cp:revision>
  <dcterms:created xsi:type="dcterms:W3CDTF">2006-05-26T11:20:13Z</dcterms:created>
  <dcterms:modified xsi:type="dcterms:W3CDTF">2020-05-13T08:19:32Z</dcterms:modified>
</cp:coreProperties>
</file>