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5" r:id="rId24"/>
    <p:sldId id="286" r:id="rId25"/>
    <p:sldId id="283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BEDFC-A552-4A85-AE56-0A7F63BD1667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259BD-F1B2-49F8-85F8-873E39091B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9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5679FF-57AE-4B4A-B17F-E04E25CF41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BAAB59-1A8D-476E-99FB-0AE4F36DC11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D556DD-D4E3-424E-8EC1-EB4827844A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677897-7DFC-48CA-A05B-9C2DBF150A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8875BA-2701-4C51-A154-152B4695CE1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D32834-28BE-42FF-B371-4F364FEB8A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F3C652-975C-4056-ADAD-21E8BC6EAE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3C18-2047-437C-9310-9E5831EA6566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87D3-5865-4571-846A-8FBCFED45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4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BBC4-72CA-4EF0-8A35-155E255EE677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87D3-5865-4571-846A-8FBCFED45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1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45762-49D8-4B6B-A2AA-0650B2AA7DAF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87D3-5865-4571-846A-8FBCFED45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4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986D-4F74-4BEF-9E99-80BA4087465B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87D3-5865-4571-846A-8FBCFED45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0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CBD0-9141-4325-B72C-1C79DCFCD33D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87D3-5865-4571-846A-8FBCFED45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2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E775-E7FD-4FD5-9A26-CE827569D597}" type="datetime1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87D3-5865-4571-846A-8FBCFED45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1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693D-D953-4B8C-8148-3F22D08AED4E}" type="datetime1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87D3-5865-4571-846A-8FBCFED45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9E0A-5022-4441-AB2C-1E41118D314B}" type="datetime1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87D3-5865-4571-846A-8FBCFED45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0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467D-99F7-41E8-9388-C7AAA9B752FC}" type="datetime1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87D3-5865-4571-846A-8FBCFED45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6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DCF8-F62C-46CD-9E69-3CEE8FBAD431}" type="datetime1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87D3-5865-4571-846A-8FBCFED45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7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4168-18E6-4A42-8F9C-33FF63197B80}" type="datetime1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87D3-5865-4571-846A-8FBCFED45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0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1E8A-EBA6-4F39-A8D7-0D20113AF469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687D3-5865-4571-846A-8FBCFED45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0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biologyreference.com/photos/pollination-and-fertilization-3895.jpg&amp;imgrefurl=http://www.biologyreference.com/Ph-Po/Pollination-and-Fertilization.html&amp;usg=__57Et7KlnkHLmu7sQIlrljSH1FOM=&amp;h=301&amp;w=420&amp;sz=48&amp;hl=en&amp;start=4&amp;zoom=1&amp;tbnid=033oG-kUsOpjmM:&amp;tbnh=90&amp;tbnw=125&amp;ei=wTG2T-KbCoPG0QWkkfXFCg&amp;prev=/search?q=pollination+and+fertilization+of+flowers&amp;hl=en&amp;sa=X&amp;biw=1366&amp;bih=548&amp;tbm=isch&amp;prmd=imvns&amp;itbs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/imgres?imgurl=http://4.bp.blogspot.com/-NNw5iREyUio/To1Yc2nHDII/AAAAAAAABGU/BLNScuC8TaI/s1600/bumble-bee.jpg&amp;imgrefurl=http://animal-wildlife.blogspot.com/2011/10/bumble-bee.html&amp;usg=__5gfOEL5ikXK0b7qSG1ZhmnmIl_U=&amp;h=362&amp;w=468&amp;sz=38&amp;hl=en&amp;start=8&amp;zoom=1&amp;tbnid=-N6-M_gyHc-iEM:&amp;tbnh=99&amp;tbnw=128&amp;ei=fjK2T_ysNK6o0AXTqcmrCg&amp;prev=/search?q=Bumble+bees:&amp;hl=en&amp;sa=G&amp;biw=1366&amp;bih=548&amp;tbm=isch&amp;itbs=1" TargetMode="Externa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5018" y="152400"/>
            <a:ext cx="8001000" cy="13849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Chapter three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General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Principles of Seed Production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905000"/>
            <a:ext cx="426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Outline: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Basic principles of seed production</a:t>
            </a:r>
          </a:p>
          <a:p>
            <a:pPr marL="914400" lvl="1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Genetic principles</a:t>
            </a:r>
          </a:p>
          <a:p>
            <a:pPr marL="914400" lvl="1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Agronomic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principles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Seed classes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426193" y="2316241"/>
            <a:ext cx="509221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686800" cy="5943600"/>
          </a:xfrm>
        </p:spPr>
        <p:txBody>
          <a:bodyPr rtlCol="0"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Seeds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of any given variety</a:t>
            </a:r>
            <a:r>
              <a:rPr lang="en-US" sz="2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has the </a:t>
            </a:r>
            <a:r>
              <a:rPr lang="en-US" sz="2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expected genetic makeup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acceptable quality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when grown in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its suitable environment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But a shift in the environment 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 degrade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genetic behavior and </a:t>
            </a:r>
            <a:r>
              <a:rPr lang="en-US" sz="22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quality</a:t>
            </a:r>
            <a:endParaRPr lang="en-US" sz="22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Factors affecting plant growth and development include 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Edaphic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(soil related )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Climatic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temperature, precipitation, humidity and evapotranspiration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Elevations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defRPr/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Biotic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diseases, insect pests, weeds, beneficial microorganisms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animals like human, livestock and others)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0153" y="228599"/>
            <a:ext cx="5171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Developmental Variations</a:t>
            </a:r>
            <a:endParaRPr lang="en-US" sz="3200" u="sng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When any variety is exposed to an unsuitable environment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defRPr/>
            </a:pPr>
            <a:r>
              <a:rPr lang="en-US" sz="2400" u="sng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The beneficial traits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(behavior of the variety 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for which breeding is done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may not be well expressed </a:t>
            </a:r>
            <a:r>
              <a:rPr lang="en-US" sz="2400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due to environmental </a:t>
            </a:r>
            <a:r>
              <a:rPr lang="en-US" sz="24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suppression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cannot give the </a:t>
            </a:r>
            <a:r>
              <a:rPr lang="en-US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expected yield and quality seed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848600" cy="4953000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Mixing up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seeds of different varieties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usually of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 crop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species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Such mixing up of seeds of different varieties occurs during:</a:t>
            </a: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Sowing</a:t>
            </a:r>
            <a:r>
              <a:rPr lang="en-U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harvesting or storage </a:t>
            </a: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Volunteer plants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same crop </a:t>
            </a:r>
            <a:endParaRPr lang="en-US" sz="2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distribution, cleaning 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transportation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Seed dispersal by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wind, rodents and other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carriers</a:t>
            </a:r>
          </a:p>
          <a:p>
            <a:pPr marL="457200" lvl="1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US" sz="2400" u="sng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8744" y="444786"/>
            <a:ext cx="6948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Mechanical 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mix-up </a:t>
            </a:r>
            <a:r>
              <a:rPr lang="en-US" sz="3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(Varietal mixture)</a:t>
            </a:r>
            <a:endParaRPr lang="en-US" sz="3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486400" cy="1143000"/>
          </a:xfrm>
        </p:spPr>
        <p:txBody>
          <a:bodyPr/>
          <a:lstStyle/>
          <a:p>
            <a:r>
              <a:rPr lang="en-US" sz="3200" dirty="0" smtClean="0"/>
              <a:t>Cont..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happens when the seeds of the different varieties are difficult to separate because of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their color and/or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endParaRPr lang="en-US" sz="24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Rouging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fields critically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using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utmost care during seed production and processing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necessary to avoid such mechanical contaminations.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660300" cy="498821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Important source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varietal deterioration in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sexually propagating crops. 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major source of deterioration in </a:t>
            </a:r>
            <a:r>
              <a:rPr 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cross fertilized crops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Such crossing is</a:t>
            </a:r>
            <a:r>
              <a:rPr lang="en-US" sz="24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not intentional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occurs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naturally by wind and insects</a:t>
            </a:r>
          </a:p>
          <a:p>
            <a:pPr algn="just">
              <a:lnSpc>
                <a:spcPct val="150000"/>
              </a:lnSpc>
            </a:pP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extent of such crossing depends 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magnitude of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pollination system of the species, isolation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distance,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varietal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mass, and pollinating agent. 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2" descr="http://t0.gstatic.com/images?q=tbn:ANd9GcTVin6ANvB_1aYqkjUz000XPNLLD0WOEgT-63hdgAyyGeiWUG3wXRiETP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55" y="100297"/>
            <a:ext cx="2038496" cy="146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http://t2.gstatic.com/images?q=tbn:ANd9GcSVbj4QQMFYh0rBYt-atk7jpdKrynASfysBihvUGFY_YQldroHKYzfPAmU_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297"/>
            <a:ext cx="195195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541767"/>
            <a:ext cx="3185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 eaLnBrk="1" hangingPunct="1">
              <a:buFont typeface="Arial" charset="0"/>
              <a:buNone/>
            </a:pPr>
            <a:r>
              <a:rPr lang="en-US" sz="3200" b="1" i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Natural crossing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610600" cy="5181600"/>
          </a:xfrm>
        </p:spPr>
        <p:txBody>
          <a:bodyPr rtlCol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a variety </a:t>
            </a:r>
            <a:r>
              <a:rPr lang="en-US" sz="24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stays at production for long time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faces different environmental condition from season to season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Such variation on environmental condition causes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genetic deterioration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Exposition to different environmental condition may also result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u="sng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mutation</a:t>
            </a:r>
            <a:r>
              <a:rPr lang="en-US" sz="2400" i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 varieties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Seeds produced long time before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may not have the necessary behaviors due to </a:t>
            </a:r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reduction in viability</a:t>
            </a:r>
            <a:r>
              <a:rPr lang="en-US" sz="24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attack by weevils</a:t>
            </a:r>
          </a:p>
        </p:txBody>
      </p:sp>
      <p:pic>
        <p:nvPicPr>
          <p:cNvPr id="13316" name="Picture 5" descr="http://www.garden.org/images/App/articles/163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9817"/>
            <a:ext cx="2057400" cy="172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81000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algn="ctr">
              <a:defRPr/>
            </a:pPr>
            <a:r>
              <a:rPr lang="en-US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Use of non-refreshed seeds of variety staying on production for long time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4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5418"/>
            <a:ext cx="6248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Minor genetic variations</a:t>
            </a:r>
            <a:endParaRPr lang="en-US" sz="3200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0970"/>
            <a:ext cx="6726382" cy="4099052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occur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even in varieties appearing phenotypically uniform and homogeneous when released.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during the maintenance of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breeder seed of cross fertilized varieties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necessary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4982" y="20782"/>
            <a:ext cx="2133600" cy="176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782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Selective influence of diseases</a:t>
            </a:r>
            <a:endParaRPr lang="en-US" sz="3200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906963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Infected by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disease to which it was considered resistant at the time of its release.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result either because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of;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absence </a:t>
            </a:r>
            <a:r>
              <a:rPr 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of such disease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area where the variety was </a:t>
            </a:r>
            <a:r>
              <a:rPr 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tested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Formation of </a:t>
            </a:r>
            <a:r>
              <a:rPr 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new races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disease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production under strict disease free conditions is, therefore, essential.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927"/>
            <a:ext cx="6858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Technique of the plant breeder</a:t>
            </a:r>
            <a:endParaRPr lang="en-US" sz="3200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4900"/>
            <a:ext cx="5638800" cy="4343399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Premature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release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varieties  (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still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segregating for resistance and susceptibilit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y to disease or other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factors)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Break down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male sterility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other heritable variations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172" y="838200"/>
            <a:ext cx="301897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534400" cy="5246547"/>
          </a:xfrm>
        </p:spPr>
        <p:txBody>
          <a:bodyPr rtlCol="0">
            <a:noAutofit/>
          </a:bodyPr>
          <a:lstStyle/>
          <a:p>
            <a:pPr marL="344488" indent="-344488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important safeguards for maintaining genetic purity during seed production 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lang="en-US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seed </a:t>
            </a:r>
            <a:r>
              <a:rPr lang="en-US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ource </a:t>
            </a:r>
          </a:p>
          <a:p>
            <a:pPr marL="711201" lvl="1" indent="-344488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approved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during seed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multiplication</a:t>
            </a:r>
          </a:p>
          <a:p>
            <a:pPr marL="711201" lvl="1" indent="-344488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critical to utilize a seed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an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appropriate class and from an approved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</a:p>
          <a:p>
            <a:pPr marL="366713" lvl="1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4488" indent="-344488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444787"/>
            <a:ext cx="5630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Maintaining the genetic 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purity</a:t>
            </a:r>
            <a:endParaRPr lang="en-US" sz="3200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715000" cy="1566093"/>
          </a:xfrm>
        </p:spPr>
        <p:txBody>
          <a:bodyPr>
            <a:noAutofit/>
          </a:bodyPr>
          <a:lstStyle/>
          <a:p>
            <a:pPr algn="just">
              <a:buFont typeface="Arial" charset="0"/>
              <a:buNone/>
            </a:pPr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Methods of Reproduction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method of reproduction in crop plants broadly grouped into two:</a:t>
            </a:r>
          </a:p>
          <a:p>
            <a:pPr lvl="1" algn="just"/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asexual/vegetative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sexual.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762000" y="2286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90210"/>
            <a:ext cx="334550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09600" y="2964873"/>
            <a:ext cx="77724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charset="0"/>
              <a:buNone/>
            </a:pPr>
            <a:r>
              <a:rPr lang="en-US" sz="2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Modes of Pollination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Pollination refers to the transfer of 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pollen grains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anther to stigma.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Pollen from an anther may fall on stigma of the same flower leading to </a:t>
            </a:r>
            <a:r>
              <a:rPr lang="en-US" sz="2200" b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self-pollination </a:t>
            </a:r>
            <a:r>
              <a:rPr lang="en-US" sz="2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or autogamy.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When pollen from flowers of one plant are transmitted to stigma of another plant, </a:t>
            </a:r>
            <a:r>
              <a:rPr lang="en-US" sz="2200" b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cross-pollination</a:t>
            </a:r>
            <a:r>
              <a:rPr lang="en-US" sz="2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or allogamy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Inspection and approval of fields prior to planting</a:t>
            </a:r>
            <a:b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696200" cy="2362200"/>
          </a:xfrm>
        </p:spPr>
        <p:txBody>
          <a:bodyPr>
            <a:normAutofit/>
          </a:bodyPr>
          <a:lstStyle/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check 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presence of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volunteer crops, </a:t>
            </a:r>
            <a:r>
              <a:rPr lang="en-US" sz="24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weeds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disease history 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To test </a:t>
            </a:r>
            <a:r>
              <a:rPr lang="en-U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adaptability</a:t>
            </a:r>
            <a:r>
              <a:rPr lang="en-US" sz="24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nutritional </a:t>
            </a:r>
            <a:r>
              <a:rPr lang="en-US" sz="24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status,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soil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born disease and pest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971800"/>
            <a:ext cx="4661694" cy="358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029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Satisfactory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intervals between related or similar crops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required to minimize the 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risk of plant material or dormant seeds remaining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the previous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crops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likely to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cross-pollinate or make admixture with the planned seed crop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Also helps to enhance </a:t>
            </a:r>
            <a:r>
              <a:rPr lang="en-US" sz="24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plant nutrition, maintenance of soil physical condition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minimizing the risk of soil-borne pests and diseases. </a:t>
            </a:r>
          </a:p>
          <a:p>
            <a:pPr algn="just">
              <a:lnSpc>
                <a:spcPct val="150000"/>
              </a:lnSpc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Font typeface="Arial" charset="0"/>
              <a:buNone/>
              <a:defRPr/>
            </a:pPr>
            <a:endParaRPr lang="en-US" sz="2400" u="sng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endParaRPr lang="en-US" sz="2400" u="sng" dirty="0">
              <a:solidFill>
                <a:srgbClr val="D6009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457200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Crop Rotation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9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Isolation </a:t>
            </a:r>
            <a:b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876800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Helps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ensure that the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possibility of cross-pollination between different cross-compatible plots or fields is minimized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20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Adequate isolation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avoids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admixture during harvesting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transmission of pests and pathogens from alternative host crops.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Horticulture  seed crops can be isolated </a:t>
            </a:r>
            <a:r>
              <a:rPr lang="en-US" sz="2400" u="sng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by time and by distance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05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Temporal /Time 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953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crop is grown and timed to flower </a:t>
            </a:r>
            <a:r>
              <a:rPr 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before other crops reach the reproductive stage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Two crops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be grown/planted side by side and, therefore, facilitates seed production by small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farms (</a:t>
            </a:r>
            <a:r>
              <a:rPr 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no big requirement for distance isolation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Requires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irrigation facilities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no pressure for labor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among different crop fields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04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Distance Isolation </a:t>
            </a:r>
            <a:b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02920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minimum isolation distance required depends on whether the crop is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cross-or self-pollinated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insect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pollinated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Self-pollinated crops/cultivars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 not normally require isolation but seed fields must be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separated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 few </a:t>
            </a:r>
            <a:r>
              <a:rPr lang="en-US" sz="24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meters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fields growing crops of the same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spp.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Cross-pollinated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crops (isolation is more critical)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54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51054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9144000" cy="4191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400" u="sng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Insect cross-pollinated  vegetable</a:t>
            </a:r>
            <a:r>
              <a:rPr lang="en-US" sz="24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crops like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onion, radish, cabbage, cauliflower and cucurbits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require isolation distance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800-1000 meter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u="sng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While wind pollinated vegetables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like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spinach, beet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require isolation distance of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about 2000 meters.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Isolation distance also varies according to category of seeds like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foundation and certified seeds ( Table 1).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2560" y="0"/>
            <a:ext cx="390144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0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525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28600" y="381000"/>
            <a:ext cx="876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3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Table 1. Minimum isolation distance requirements for vegetable seed crop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905500" cy="5410200"/>
          </a:xfrm>
        </p:spPr>
        <p:txBody>
          <a:bodyPr>
            <a:normAutofit fontScale="92500" lnSpcReduction="10000"/>
          </a:bodyPr>
          <a:lstStyle/>
          <a:p>
            <a:pPr marL="742950" lvl="2" indent="-342900" algn="just">
              <a:lnSpc>
                <a:spcPct val="15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existence of </a:t>
            </a:r>
            <a:r>
              <a:rPr lang="en-US" u="sng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off-type plants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seed crop is a potential source of genetic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contamination.</a:t>
            </a:r>
          </a:p>
          <a:p>
            <a:pPr marL="742950" lvl="2" indent="-342900" algn="just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only the off-types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but the </a:t>
            </a:r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diseased and abnormal plants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also to be removed.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2" indent="-342900" algn="just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Rouging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may be done 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any stages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soon as the off-types 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recognizable:</a:t>
            </a:r>
          </a:p>
          <a:p>
            <a:pPr marL="1657350" lvl="3" indent="-342900" algn="just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Vegetative stage</a:t>
            </a:r>
          </a:p>
          <a:p>
            <a:pPr marL="1657350" lvl="3" indent="-342900" algn="just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Flowering </a:t>
            </a:r>
            <a:r>
              <a:rPr lang="en-US" sz="24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stage</a:t>
            </a:r>
          </a:p>
          <a:p>
            <a:pPr marL="1657350" lvl="3" indent="-342900" algn="just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Maturity stage</a:t>
            </a:r>
          </a:p>
          <a:p>
            <a:pPr marL="857250" lvl="2" indent="0" algn="just">
              <a:lnSpc>
                <a:spcPct val="150000"/>
              </a:lnSpc>
              <a:buFont typeface="Arial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600200" y="152400"/>
            <a:ext cx="594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Font typeface="Arial" charset="0"/>
              <a:buNone/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Rouging off Seed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Crop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0" y="152400"/>
            <a:ext cx="29527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924800" cy="4987950"/>
          </a:xfrm>
        </p:spPr>
        <p:txBody>
          <a:bodyPr>
            <a:noAutofit/>
          </a:bodyPr>
          <a:lstStyle/>
          <a:p>
            <a:pPr marL="5715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Periodic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testing of varieties for genetic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purity</a:t>
            </a:r>
            <a:endParaRPr lang="en-US" sz="24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lvl="1" algn="just">
              <a:lnSpc>
                <a:spcPct val="15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Varieties being grown for seed production should periodically be tested for genetic purity by </a:t>
            </a:r>
            <a:r>
              <a:rPr lang="en-US" sz="24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grow-out tests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make sure that they are being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maintained in their true form.</a:t>
            </a:r>
          </a:p>
          <a:p>
            <a:pPr marL="0" indent="0" algn="just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Growing crops in areas of their adaptation</a:t>
            </a:r>
            <a:endParaRPr lang="en-US" sz="24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important to cultivate each crops in their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suitable environmental conditions </a:t>
            </a: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029691" y="0"/>
            <a:ext cx="2133600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Cont..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Seed Certification: </a:t>
            </a:r>
            <a:b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257800" cy="4724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genetic purity in the commercial seed production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maintained </a:t>
            </a:r>
            <a:r>
              <a:rPr lang="en-US" sz="2400" u="sng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through a system of seed certification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–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crop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seed lot have been duly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inspected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that they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meet requirement of good quality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pedigree seeds.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8325" y="1066800"/>
            <a:ext cx="34956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6629400" cy="5943600"/>
          </a:xfrm>
        </p:spPr>
        <p:txBody>
          <a:bodyPr>
            <a:noAutofit/>
          </a:bodyPr>
          <a:lstStyle/>
          <a:p>
            <a:pPr algn="just">
              <a:buFont typeface="Arial" charset="0"/>
              <a:buNone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Self-Pollinated Crops</a:t>
            </a:r>
          </a:p>
          <a:p>
            <a:pPr algn="just">
              <a:buFont typeface="Arial" charset="0"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hermaphrodite flowers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 in most of these species, self-pollination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is not exclusive and cross-pollination may occur up to  5%.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Partial list of self-pollinated vegetables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Tomato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Lycopersicon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esculentum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Lettuce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Lactuca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sativa)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Parsnip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Pastinaca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sativa)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Peas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Pisum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sativum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Dwarf bean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Phaseolus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vulgaris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F:\Notes collected from Behardrae\sentie 4\05 OLERICULTURE\PICTURES\tomato_pati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81399"/>
            <a:ext cx="2895600" cy="312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38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410200" y="4321175"/>
            <a:ext cx="3581400" cy="23082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Radish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Raphanus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sativus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Beet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(Beta vulgaris)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Spinach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Spinacea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oleracea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Cucumber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Cucumis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sativus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Watermelon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Citrullus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lanatus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Pumpkin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Cucurbita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moschata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Squash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Cucurbita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pepo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Onion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(Allium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cepa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52400" y="4319588"/>
            <a:ext cx="5029200" cy="23852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Cabbage (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Brassica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oleracea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var.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capitata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Cauliflower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(Brassica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oleracea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var. botrytis)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Broccoli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(Brassica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oleracea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var. botrytis)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Brussel’s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sprouts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(Brassica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oleracea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var.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gemmifera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Knol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(Brassica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oleracea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var.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caulorapa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Carrot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Daucas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carota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28600" y="304800"/>
            <a:ext cx="86868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3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Cross-Pollinated Crops</a:t>
            </a:r>
          </a:p>
          <a:p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majority of the cultivated vegetable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species are </a:t>
            </a:r>
            <a:r>
              <a:rPr lang="en-US" sz="2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cross-pollinated crops. </a:t>
            </a:r>
          </a:p>
          <a:p>
            <a:pPr>
              <a:buFont typeface="Arial" charset="0"/>
              <a:buChar char="•"/>
            </a:pPr>
            <a:endParaRPr lang="en-US" sz="7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7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Cross-pollination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may occur both in </a:t>
            </a:r>
            <a:r>
              <a:rPr lang="en-US" sz="2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bisexual and unisexual flowers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but it is </a:t>
            </a:r>
            <a:r>
              <a:rPr lang="en-US" sz="2200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 rule in unisexual flowers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charset="0"/>
              <a:buChar char="•"/>
            </a:pPr>
            <a:endParaRPr lang="en-US" sz="7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7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Agents: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endParaRPr lang="en-US" sz="7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Amaranthus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spinach, beet</a:t>
            </a:r>
          </a:p>
          <a:p>
            <a:pPr lvl="1">
              <a:buFont typeface="Wingdings" pitchFamily="2" charset="2"/>
              <a:buChar char="Ø"/>
            </a:pPr>
            <a:endParaRPr lang="en-US" sz="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Insects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e.g. All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cucurbits, all brassica, onion, carrot.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sz="quarter" idx="1"/>
          </p:nvPr>
        </p:nvSpPr>
        <p:spPr>
          <a:xfrm>
            <a:off x="429491" y="1371600"/>
            <a:ext cx="7876309" cy="5181600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seeds of different crops have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 behavior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both in their 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genetic makeup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their 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response to the environment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Those seeds from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cross pollinated plants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higher potential for genetic mixing up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self-pollinated crops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genetically pure </a:t>
            </a:r>
            <a:r>
              <a:rPr lang="en-U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seed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requires </a:t>
            </a:r>
            <a:r>
              <a:rPr lang="en-US" sz="24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high technical skill and specialization.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63525" indent="-263525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452321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Basic principles of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seed production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4876800" cy="1143000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5509"/>
            <a:ext cx="7162800" cy="4343400"/>
          </a:xfrm>
        </p:spPr>
        <p:txBody>
          <a:bodyPr/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Seed production must be carried out </a:t>
            </a:r>
            <a:r>
              <a:rPr lang="en-US" sz="2400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under standard and well-organized conditions.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Moreover, producer should be familiar with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genetic and agronomic principles of seed production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Therefore, there is always a need to have </a:t>
            </a:r>
            <a:r>
              <a:rPr lang="en-US" sz="2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guiding principles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producing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seeds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2073" y="62346"/>
            <a:ext cx="1911927" cy="14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534400" cy="5334000"/>
          </a:xfrm>
        </p:spPr>
        <p:txBody>
          <a:bodyPr rtlCol="0">
            <a:normAutofit/>
          </a:bodyPr>
          <a:lstStyle/>
          <a:p>
            <a:pPr lvl="1" algn="just">
              <a:lnSpc>
                <a:spcPct val="150000"/>
              </a:lnSpc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involves all the 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factors which may lead deterioration of genetic purity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(true-to-type) of a crop variety. 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seeds used for sowing must have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similar genetic constitution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for uniform performance and quality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produce. 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Permanent 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reduction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either in the 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genetic or agronomic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value of a released variety is known as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varietal deterioration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course of seed production, it is necessary to ensure that the product is </a:t>
            </a:r>
            <a:r>
              <a:rPr lang="en-US" sz="2200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true-to-type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defRPr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152400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en-US" sz="3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Genetic Principles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Cont..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5257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Genetic purity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a variety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 deteriorated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due to several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factors</a:t>
            </a:r>
            <a:endParaRPr lang="en-US" sz="2400" i="1" u="sng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Genetic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impurity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causes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genetic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deterioration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only impurity but also there is always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other causes of genetic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deterioration</a:t>
            </a:r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Such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genetic degradation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occurs during </a:t>
            </a:r>
            <a:r>
              <a:rPr lang="en-US" sz="2400" u="sng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the cycles of seed production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u="sng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farmer to farmer diffusion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35" y="228600"/>
            <a:ext cx="658146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1594</Words>
  <Application>Microsoft Office PowerPoint</Application>
  <PresentationFormat>On-screen Show (4:3)</PresentationFormat>
  <Paragraphs>206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Cont..</vt:lpstr>
      <vt:lpstr>PowerPoint Presentation</vt:lpstr>
      <vt:lpstr>Cont..</vt:lpstr>
      <vt:lpstr>PowerPoint Presentation</vt:lpstr>
      <vt:lpstr>PowerPoint Presentation</vt:lpstr>
      <vt:lpstr>Cont..</vt:lpstr>
      <vt:lpstr>PowerPoint Presentation</vt:lpstr>
      <vt:lpstr>Cont..</vt:lpstr>
      <vt:lpstr>PowerPoint Presentation</vt:lpstr>
      <vt:lpstr>PowerPoint Presentation</vt:lpstr>
      <vt:lpstr>Minor genetic variations</vt:lpstr>
      <vt:lpstr>Selective influence of diseases</vt:lpstr>
      <vt:lpstr>Technique of the plant breeder</vt:lpstr>
      <vt:lpstr>PowerPoint Presentation</vt:lpstr>
      <vt:lpstr>Inspection and approval of fields prior to planting </vt:lpstr>
      <vt:lpstr>PowerPoint Presentation</vt:lpstr>
      <vt:lpstr>Isolation  </vt:lpstr>
      <vt:lpstr>Temporal /Time isolation</vt:lpstr>
      <vt:lpstr>Distance Isolation  </vt:lpstr>
      <vt:lpstr>Cont..</vt:lpstr>
      <vt:lpstr>PowerPoint Presentation</vt:lpstr>
      <vt:lpstr>PowerPoint Presentation</vt:lpstr>
      <vt:lpstr>PowerPoint Presentation</vt:lpstr>
      <vt:lpstr>Seed Certification: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kismat</dc:creator>
  <cp:lastModifiedBy>kismat</cp:lastModifiedBy>
  <cp:revision>68</cp:revision>
  <dcterms:created xsi:type="dcterms:W3CDTF">2018-03-24T06:20:44Z</dcterms:created>
  <dcterms:modified xsi:type="dcterms:W3CDTF">2019-07-08T12:49:40Z</dcterms:modified>
</cp:coreProperties>
</file>